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82" r:id="rId1"/>
  </p:sldMasterIdLst>
  <p:notesMasterIdLst>
    <p:notesMasterId r:id="rId23"/>
  </p:notesMasterIdLst>
  <p:handoutMasterIdLst>
    <p:handoutMasterId r:id="rId24"/>
  </p:handoutMasterIdLst>
  <p:sldIdLst>
    <p:sldId id="294" r:id="rId2"/>
    <p:sldId id="295" r:id="rId3"/>
    <p:sldId id="296" r:id="rId4"/>
    <p:sldId id="297" r:id="rId5"/>
    <p:sldId id="305" r:id="rId6"/>
    <p:sldId id="298" r:id="rId7"/>
    <p:sldId id="304" r:id="rId8"/>
    <p:sldId id="299" r:id="rId9"/>
    <p:sldId id="300" r:id="rId10"/>
    <p:sldId id="307" r:id="rId11"/>
    <p:sldId id="301" r:id="rId12"/>
    <p:sldId id="302" r:id="rId13"/>
    <p:sldId id="303" r:id="rId14"/>
    <p:sldId id="271" r:id="rId15"/>
    <p:sldId id="270" r:id="rId16"/>
    <p:sldId id="272" r:id="rId17"/>
    <p:sldId id="273" r:id="rId18"/>
    <p:sldId id="268" r:id="rId19"/>
    <p:sldId id="269" r:id="rId20"/>
    <p:sldId id="274" r:id="rId21"/>
    <p:sldId id="306" r:id="rId2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S. Tschirhart x4100,5708 08973N" initials="RSTx0" lastIdx="0" clrIdx="0">
    <p:extLst>
      <p:ext uri="{19B8F6BF-5375-455C-9EA6-DF929625EA0E}">
        <p15:presenceInfo xmlns:p15="http://schemas.microsoft.com/office/powerpoint/2012/main" userId="S-1-5-21-1644491937-1202660629-839522115-32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4C97"/>
    <a:srgbClr val="50504E"/>
    <a:srgbClr val="4E4E4E"/>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6101" autoAdjust="0"/>
  </p:normalViewPr>
  <p:slideViewPr>
    <p:cSldViewPr snapToGrid="0" snapToObjects="1" showGuides="1">
      <p:cViewPr varScale="1">
        <p:scale>
          <a:sx n="82" d="100"/>
          <a:sy n="82" d="100"/>
        </p:scale>
        <p:origin x="942" y="9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10/30/2018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10/30/2018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3026689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10/30/18</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 Nagaitsev | Ring-based HE cooler</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10/30/18</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 Nagaitsev | Ring-based HE cooler</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10/30/18</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S. Nagaitsev | Ring-based HE cooler</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10/30/18</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 Nagaitsev | Ring-based HE cooler</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10/30/18</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S. Nagaitsev | Ring-based HE cooler</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10/30/18</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S. Nagaitsev | Ring-based HE cooler</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p:cNvSpPr>
            <a:spLocks noGrp="1"/>
          </p:cNvSpPr>
          <p:nvPr>
            <p:ph type="dt" sz="half" idx="1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r>
              <a:rPr lang="en-US" altLang="en-US"/>
              <a:t>10/30/18</a:t>
            </a:r>
          </a:p>
        </p:txBody>
      </p:sp>
      <p:sp>
        <p:nvSpPr>
          <p:cNvPr id="4" name="Footer Placeholder 4"/>
          <p:cNvSpPr>
            <a:spLocks noGrp="1"/>
          </p:cNvSpPr>
          <p:nvPr>
            <p:ph type="ftr" sz="quarter" idx="1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dirty="0" smtClean="0"/>
            </a:lvl1pPr>
          </a:lstStyle>
          <a:p>
            <a:pPr>
              <a:defRPr/>
            </a:pPr>
            <a:r>
              <a:rPr lang="en-US"/>
              <a:t>S. Nagaitsev | Ring-based HE cooler</a:t>
            </a:r>
            <a:endParaRPr lang="en-US" b="1"/>
          </a:p>
        </p:txBody>
      </p:sp>
      <p:sp>
        <p:nvSpPr>
          <p:cNvPr id="5" name="Slide Number Placeholder 5"/>
          <p:cNvSpPr>
            <a:spLocks noGrp="1"/>
          </p:cNvSpPr>
          <p:nvPr>
            <p:ph type="sldNum" sz="quarter" idx="16"/>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3936264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10/30/18</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 Nagaitsev | Ring-based HE cooler</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5" y="5271081"/>
            <a:ext cx="8499231" cy="1390219"/>
          </a:xfrm>
        </p:spPr>
        <p:txBody>
          <a:bodyPr/>
          <a:lstStyle/>
          <a:p>
            <a:r>
              <a:rPr lang="en-US" dirty="0"/>
              <a:t>Sergei Nagaitsev and Valeri Lebedev</a:t>
            </a:r>
          </a:p>
          <a:p>
            <a:r>
              <a:rPr lang="pt-BR" dirty="0"/>
              <a:t>Fermilab</a:t>
            </a:r>
          </a:p>
          <a:p>
            <a:r>
              <a:rPr lang="en-US" dirty="0"/>
              <a:t>Oct 30, 2018 </a:t>
            </a:r>
          </a:p>
          <a:p>
            <a:endParaRPr lang="en-US" dirty="0"/>
          </a:p>
        </p:txBody>
      </p:sp>
      <p:sp>
        <p:nvSpPr>
          <p:cNvPr id="3" name="Text Placeholder 2"/>
          <p:cNvSpPr>
            <a:spLocks noGrp="1"/>
          </p:cNvSpPr>
          <p:nvPr>
            <p:ph type="body" sz="quarter" idx="11"/>
          </p:nvPr>
        </p:nvSpPr>
        <p:spPr>
          <a:xfrm>
            <a:off x="341924" y="3880862"/>
            <a:ext cx="8499232" cy="1390219"/>
          </a:xfrm>
        </p:spPr>
        <p:txBody>
          <a:bodyPr>
            <a:noAutofit/>
          </a:bodyPr>
          <a:lstStyle/>
          <a:p>
            <a:r>
              <a:rPr lang="en-US" dirty="0"/>
              <a:t>Ring-based High Energy Electron Cooler</a:t>
            </a:r>
            <a:endParaRPr lang="pt-BR" dirty="0"/>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278647-07C3-4DA9-8CD2-C84BFAAFC2FC}"/>
              </a:ext>
            </a:extLst>
          </p:cNvPr>
          <p:cNvSpPr>
            <a:spLocks noGrp="1"/>
          </p:cNvSpPr>
          <p:nvPr>
            <p:ph idx="1"/>
          </p:nvPr>
        </p:nvSpPr>
        <p:spPr>
          <a:xfrm>
            <a:off x="222250" y="855023"/>
            <a:ext cx="8672513" cy="5523953"/>
          </a:xfrm>
        </p:spPr>
        <p:txBody>
          <a:bodyPr/>
          <a:lstStyle/>
          <a:p>
            <a:r>
              <a:rPr lang="en-US" dirty="0"/>
              <a:t>Longitudinal microwave instability </a:t>
            </a:r>
          </a:p>
          <a:p>
            <a:pPr lvl="1"/>
            <a:r>
              <a:rPr lang="en-US" dirty="0"/>
              <a:t>Space charge is a major contributor for f&gt;50 MHz: Zn/n~i90 </a:t>
            </a:r>
            <a:r>
              <a:rPr lang="en-US" dirty="0" err="1"/>
              <a:t>m</a:t>
            </a:r>
            <a:r>
              <a:rPr lang="en-US" dirty="0" err="1">
                <a:latin typeface="Symbol" panose="05050102010706020507" pitchFamily="18" charset="2"/>
              </a:rPr>
              <a:t>W</a:t>
            </a:r>
            <a:endParaRPr lang="en-US" dirty="0">
              <a:latin typeface="Symbol" panose="05050102010706020507" pitchFamily="18" charset="2"/>
            </a:endParaRPr>
          </a:p>
          <a:p>
            <a:pPr lvl="2"/>
            <a:r>
              <a:rPr lang="en-US" dirty="0"/>
              <a:t>Beam is stabilized by the momentum spread, if </a:t>
            </a:r>
            <a:r>
              <a:rPr lang="en-US" dirty="0" err="1">
                <a:latin typeface="Symbol" panose="05050102010706020507" pitchFamily="18" charset="2"/>
              </a:rPr>
              <a:t>s</a:t>
            </a:r>
            <a:r>
              <a:rPr lang="en-US" baseline="-25000" dirty="0" err="1"/>
              <a:t>p</a:t>
            </a:r>
            <a:r>
              <a:rPr lang="en-US" dirty="0"/>
              <a:t>&gt;10</a:t>
            </a:r>
            <a:r>
              <a:rPr lang="en-US" baseline="30000" dirty="0"/>
              <a:t>-3</a:t>
            </a:r>
            <a:r>
              <a:rPr lang="en-US" dirty="0"/>
              <a:t> </a:t>
            </a:r>
          </a:p>
          <a:p>
            <a:pPr lvl="1"/>
            <a:r>
              <a:rPr lang="en-US" dirty="0"/>
              <a:t>Resistive wall dominates at f&lt;50 MHz</a:t>
            </a:r>
          </a:p>
          <a:p>
            <a:pPr lvl="2"/>
            <a:r>
              <a:rPr lang="en-US" dirty="0"/>
              <a:t>Beam is stabilized by a longitudinal damper  </a:t>
            </a:r>
          </a:p>
          <a:p>
            <a:r>
              <a:rPr lang="en-US" dirty="0"/>
              <a:t>Transverse stability is determined by the resistive wall impedance and should be suppressed by transverse dampers</a:t>
            </a:r>
          </a:p>
          <a:p>
            <a:pPr lvl="1"/>
            <a:r>
              <a:rPr lang="en-US" dirty="0"/>
              <a:t>At the lowest frequency, the required damping time is ~ 6 turns</a:t>
            </a:r>
          </a:p>
          <a:p>
            <a:pPr lvl="1"/>
            <a:r>
              <a:rPr lang="en-US" dirty="0"/>
              <a:t> It can be gradually increased at higher frequencies </a:t>
            </a:r>
          </a:p>
          <a:p>
            <a:r>
              <a:rPr lang="en-US" dirty="0"/>
              <a:t>Barrier bucket RF is used to create a short abort gap </a:t>
            </a:r>
          </a:p>
          <a:p>
            <a:pPr lvl="1"/>
            <a:r>
              <a:rPr lang="en-US" dirty="0" err="1"/>
              <a:t>Fermilab</a:t>
            </a:r>
            <a:r>
              <a:rPr lang="en-US" dirty="0"/>
              <a:t> has excellent experience with barrier buckets</a:t>
            </a:r>
          </a:p>
          <a:p>
            <a:pPr lvl="1"/>
            <a:endParaRPr lang="en-US" dirty="0"/>
          </a:p>
        </p:txBody>
      </p:sp>
      <p:sp>
        <p:nvSpPr>
          <p:cNvPr id="3" name="Title 2">
            <a:extLst>
              <a:ext uri="{FF2B5EF4-FFF2-40B4-BE49-F238E27FC236}">
                <a16:creationId xmlns:a16="http://schemas.microsoft.com/office/drawing/2014/main" id="{0778E908-72C9-4F58-A137-F7BA67191D0C}"/>
              </a:ext>
            </a:extLst>
          </p:cNvPr>
          <p:cNvSpPr>
            <a:spLocks noGrp="1"/>
          </p:cNvSpPr>
          <p:nvPr>
            <p:ph type="title"/>
          </p:nvPr>
        </p:nvSpPr>
        <p:spPr/>
        <p:txBody>
          <a:bodyPr/>
          <a:lstStyle/>
          <a:p>
            <a:r>
              <a:rPr lang="en-US" dirty="0"/>
              <a:t>Electron Beam Stability</a:t>
            </a:r>
          </a:p>
        </p:txBody>
      </p:sp>
      <p:sp>
        <p:nvSpPr>
          <p:cNvPr id="4" name="Date Placeholder 3">
            <a:extLst>
              <a:ext uri="{FF2B5EF4-FFF2-40B4-BE49-F238E27FC236}">
                <a16:creationId xmlns:a16="http://schemas.microsoft.com/office/drawing/2014/main" id="{95A7A095-FBF3-41B4-843E-10AC011140E4}"/>
              </a:ext>
            </a:extLst>
          </p:cNvPr>
          <p:cNvSpPr>
            <a:spLocks noGrp="1"/>
          </p:cNvSpPr>
          <p:nvPr>
            <p:ph type="dt" sz="half" idx="2"/>
          </p:nvPr>
        </p:nvSpPr>
        <p:spPr/>
        <p:txBody>
          <a:bodyPr/>
          <a:lstStyle/>
          <a:p>
            <a:pPr>
              <a:defRPr/>
            </a:pPr>
            <a:r>
              <a:rPr lang="en-US"/>
              <a:t>10/30/18</a:t>
            </a:r>
            <a:endParaRPr lang="en-US" dirty="0"/>
          </a:p>
        </p:txBody>
      </p:sp>
      <p:sp>
        <p:nvSpPr>
          <p:cNvPr id="5" name="Footer Placeholder 4">
            <a:extLst>
              <a:ext uri="{FF2B5EF4-FFF2-40B4-BE49-F238E27FC236}">
                <a16:creationId xmlns:a16="http://schemas.microsoft.com/office/drawing/2014/main" id="{A9518FAA-B2F9-4032-A96C-08CF842086F8}"/>
              </a:ext>
            </a:extLst>
          </p:cNvPr>
          <p:cNvSpPr>
            <a:spLocks noGrp="1"/>
          </p:cNvSpPr>
          <p:nvPr>
            <p:ph type="ftr" sz="quarter" idx="3"/>
          </p:nvPr>
        </p:nvSpPr>
        <p:spPr/>
        <p:txBody>
          <a:bodyPr/>
          <a:lstStyle/>
          <a:p>
            <a:pPr>
              <a:defRPr/>
            </a:pPr>
            <a:r>
              <a:rPr lang="en-US"/>
              <a:t>S. Nagaitsev | Ring-based HE cooler</a:t>
            </a:r>
            <a:endParaRPr lang="en-US" b="1" dirty="0"/>
          </a:p>
        </p:txBody>
      </p:sp>
      <p:sp>
        <p:nvSpPr>
          <p:cNvPr id="6" name="Slide Number Placeholder 5">
            <a:extLst>
              <a:ext uri="{FF2B5EF4-FFF2-40B4-BE49-F238E27FC236}">
                <a16:creationId xmlns:a16="http://schemas.microsoft.com/office/drawing/2014/main" id="{AADAB7DD-4450-4B75-97BB-FFC9DE4B11E8}"/>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358587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F642E1-86E0-4A75-A95E-84148893E016}"/>
              </a:ext>
            </a:extLst>
          </p:cNvPr>
          <p:cNvSpPr>
            <a:spLocks noGrp="1"/>
          </p:cNvSpPr>
          <p:nvPr>
            <p:ph idx="1"/>
          </p:nvPr>
        </p:nvSpPr>
        <p:spPr>
          <a:xfrm>
            <a:off x="429419" y="5961699"/>
            <a:ext cx="8672513" cy="294215"/>
          </a:xfrm>
        </p:spPr>
        <p:txBody>
          <a:bodyPr/>
          <a:lstStyle/>
          <a:p>
            <a:r>
              <a:rPr lang="en-US" sz="1600" dirty="0"/>
              <a:t>H. Davis and R. </a:t>
            </a:r>
            <a:r>
              <a:rPr lang="en-US" sz="1600" dirty="0" err="1"/>
              <a:t>Scarpetti</a:t>
            </a:r>
            <a:r>
              <a:rPr lang="en-US" sz="1600" dirty="0"/>
              <a:t>, “Modern Electron Induction LINACs”, LINAC 2006, </a:t>
            </a:r>
          </a:p>
        </p:txBody>
      </p:sp>
      <p:sp>
        <p:nvSpPr>
          <p:cNvPr id="3" name="Title 2">
            <a:extLst>
              <a:ext uri="{FF2B5EF4-FFF2-40B4-BE49-F238E27FC236}">
                <a16:creationId xmlns:a16="http://schemas.microsoft.com/office/drawing/2014/main" id="{BDBE9329-A373-45D5-AE54-5E3EBAAF9E3F}"/>
              </a:ext>
            </a:extLst>
          </p:cNvPr>
          <p:cNvSpPr>
            <a:spLocks noGrp="1"/>
          </p:cNvSpPr>
          <p:nvPr>
            <p:ph type="title"/>
          </p:nvPr>
        </p:nvSpPr>
        <p:spPr/>
        <p:txBody>
          <a:bodyPr/>
          <a:lstStyle/>
          <a:p>
            <a:r>
              <a:rPr lang="en-US" dirty="0"/>
              <a:t>Induction </a:t>
            </a:r>
            <a:r>
              <a:rPr lang="en-US" dirty="0" err="1"/>
              <a:t>linac</a:t>
            </a:r>
            <a:endParaRPr lang="en-US" dirty="0"/>
          </a:p>
        </p:txBody>
      </p:sp>
      <p:sp>
        <p:nvSpPr>
          <p:cNvPr id="4" name="Date Placeholder 3">
            <a:extLst>
              <a:ext uri="{FF2B5EF4-FFF2-40B4-BE49-F238E27FC236}">
                <a16:creationId xmlns:a16="http://schemas.microsoft.com/office/drawing/2014/main" id="{8AD0A0A2-F634-4D61-8CF9-BE4E8CD92725}"/>
              </a:ext>
            </a:extLst>
          </p:cNvPr>
          <p:cNvSpPr>
            <a:spLocks noGrp="1"/>
          </p:cNvSpPr>
          <p:nvPr>
            <p:ph type="dt" sz="half" idx="2"/>
          </p:nvPr>
        </p:nvSpPr>
        <p:spPr/>
        <p:txBody>
          <a:bodyPr/>
          <a:lstStyle/>
          <a:p>
            <a:pPr>
              <a:defRPr/>
            </a:pPr>
            <a:r>
              <a:rPr lang="en-US"/>
              <a:t>10/30/18</a:t>
            </a:r>
            <a:endParaRPr lang="en-US" dirty="0"/>
          </a:p>
        </p:txBody>
      </p:sp>
      <p:sp>
        <p:nvSpPr>
          <p:cNvPr id="5" name="Footer Placeholder 4">
            <a:extLst>
              <a:ext uri="{FF2B5EF4-FFF2-40B4-BE49-F238E27FC236}">
                <a16:creationId xmlns:a16="http://schemas.microsoft.com/office/drawing/2014/main" id="{9F710822-1D11-44BA-B1FF-A838C0787879}"/>
              </a:ext>
            </a:extLst>
          </p:cNvPr>
          <p:cNvSpPr>
            <a:spLocks noGrp="1"/>
          </p:cNvSpPr>
          <p:nvPr>
            <p:ph type="ftr" sz="quarter" idx="3"/>
          </p:nvPr>
        </p:nvSpPr>
        <p:spPr/>
        <p:txBody>
          <a:bodyPr/>
          <a:lstStyle/>
          <a:p>
            <a:pPr>
              <a:defRPr/>
            </a:pPr>
            <a:r>
              <a:rPr lang="en-US"/>
              <a:t>S. Nagaitsev | Ring-based HE cooler</a:t>
            </a:r>
            <a:endParaRPr lang="en-US" b="1" dirty="0"/>
          </a:p>
        </p:txBody>
      </p:sp>
      <p:sp>
        <p:nvSpPr>
          <p:cNvPr id="6" name="Slide Number Placeholder 5">
            <a:extLst>
              <a:ext uri="{FF2B5EF4-FFF2-40B4-BE49-F238E27FC236}">
                <a16:creationId xmlns:a16="http://schemas.microsoft.com/office/drawing/2014/main" id="{23DF3FE9-7603-402D-9BA6-3FB7B2C1FB34}"/>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7" name="Picture 6">
            <a:extLst>
              <a:ext uri="{FF2B5EF4-FFF2-40B4-BE49-F238E27FC236}">
                <a16:creationId xmlns:a16="http://schemas.microsoft.com/office/drawing/2014/main" id="{507BCB7C-224E-47B5-A390-CA9CBAA66595}"/>
              </a:ext>
            </a:extLst>
          </p:cNvPr>
          <p:cNvPicPr>
            <a:picLocks noChangeAspect="1"/>
          </p:cNvPicPr>
          <p:nvPr/>
        </p:nvPicPr>
        <p:blipFill>
          <a:blip r:embed="rId2"/>
          <a:stretch>
            <a:fillRect/>
          </a:stretch>
        </p:blipFill>
        <p:spPr>
          <a:xfrm>
            <a:off x="2547112" y="3396431"/>
            <a:ext cx="2114550" cy="2476500"/>
          </a:xfrm>
          <a:prstGeom prst="rect">
            <a:avLst/>
          </a:prstGeom>
        </p:spPr>
      </p:pic>
      <p:pic>
        <p:nvPicPr>
          <p:cNvPr id="8" name="Picture 7">
            <a:extLst>
              <a:ext uri="{FF2B5EF4-FFF2-40B4-BE49-F238E27FC236}">
                <a16:creationId xmlns:a16="http://schemas.microsoft.com/office/drawing/2014/main" id="{F80B043A-7FEB-4CE7-A799-D3E1122576C0}"/>
              </a:ext>
            </a:extLst>
          </p:cNvPr>
          <p:cNvPicPr>
            <a:picLocks noChangeAspect="1"/>
          </p:cNvPicPr>
          <p:nvPr/>
        </p:nvPicPr>
        <p:blipFill>
          <a:blip r:embed="rId3"/>
          <a:stretch>
            <a:fillRect/>
          </a:stretch>
        </p:blipFill>
        <p:spPr>
          <a:xfrm>
            <a:off x="479511" y="1050384"/>
            <a:ext cx="4203510" cy="2476388"/>
          </a:xfrm>
          <a:prstGeom prst="rect">
            <a:avLst/>
          </a:prstGeom>
        </p:spPr>
      </p:pic>
      <p:pic>
        <p:nvPicPr>
          <p:cNvPr id="9" name="Picture 8">
            <a:extLst>
              <a:ext uri="{FF2B5EF4-FFF2-40B4-BE49-F238E27FC236}">
                <a16:creationId xmlns:a16="http://schemas.microsoft.com/office/drawing/2014/main" id="{03A7940E-CFA2-42F7-9BF6-18AE9FE7291A}"/>
              </a:ext>
            </a:extLst>
          </p:cNvPr>
          <p:cNvPicPr>
            <a:picLocks noChangeAspect="1"/>
          </p:cNvPicPr>
          <p:nvPr/>
        </p:nvPicPr>
        <p:blipFill>
          <a:blip r:embed="rId4"/>
          <a:stretch>
            <a:fillRect/>
          </a:stretch>
        </p:blipFill>
        <p:spPr>
          <a:xfrm>
            <a:off x="4930038" y="1050384"/>
            <a:ext cx="3723999" cy="2714824"/>
          </a:xfrm>
          <a:prstGeom prst="rect">
            <a:avLst/>
          </a:prstGeom>
        </p:spPr>
      </p:pic>
      <p:sp>
        <p:nvSpPr>
          <p:cNvPr id="10" name="TextBox 9">
            <a:extLst>
              <a:ext uri="{FF2B5EF4-FFF2-40B4-BE49-F238E27FC236}">
                <a16:creationId xmlns:a16="http://schemas.microsoft.com/office/drawing/2014/main" id="{66D5372D-5E21-4DAC-BB6D-6A4FB05AC81A}"/>
              </a:ext>
            </a:extLst>
          </p:cNvPr>
          <p:cNvSpPr txBox="1"/>
          <p:nvPr/>
        </p:nvSpPr>
        <p:spPr>
          <a:xfrm>
            <a:off x="6090097" y="3729077"/>
            <a:ext cx="2078454" cy="461665"/>
          </a:xfrm>
          <a:prstGeom prst="rect">
            <a:avLst/>
          </a:prstGeom>
          <a:noFill/>
        </p:spPr>
        <p:txBody>
          <a:bodyPr wrap="none" rtlCol="0">
            <a:spAutoFit/>
          </a:bodyPr>
          <a:lstStyle/>
          <a:p>
            <a:r>
              <a:rPr lang="en-US" dirty="0"/>
              <a:t>DARHT at LANL</a:t>
            </a:r>
          </a:p>
        </p:txBody>
      </p:sp>
      <p:pic>
        <p:nvPicPr>
          <p:cNvPr id="11" name="Picture 10">
            <a:extLst>
              <a:ext uri="{FF2B5EF4-FFF2-40B4-BE49-F238E27FC236}">
                <a16:creationId xmlns:a16="http://schemas.microsoft.com/office/drawing/2014/main" id="{FB132EFB-8173-45E8-BBD9-78E8B42B92F8}"/>
              </a:ext>
            </a:extLst>
          </p:cNvPr>
          <p:cNvPicPr>
            <a:picLocks noChangeAspect="1"/>
          </p:cNvPicPr>
          <p:nvPr/>
        </p:nvPicPr>
        <p:blipFill>
          <a:blip r:embed="rId5"/>
          <a:stretch>
            <a:fillRect/>
          </a:stretch>
        </p:blipFill>
        <p:spPr>
          <a:xfrm>
            <a:off x="4665563" y="4148191"/>
            <a:ext cx="4414692" cy="1565209"/>
          </a:xfrm>
          <a:prstGeom prst="rect">
            <a:avLst/>
          </a:prstGeom>
        </p:spPr>
      </p:pic>
    </p:spTree>
    <p:extLst>
      <p:ext uri="{BB962C8B-B14F-4D97-AF65-F5344CB8AC3E}">
        <p14:creationId xmlns:p14="http://schemas.microsoft.com/office/powerpoint/2010/main" val="2958751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DBB2E7-62B0-4BB9-A0D1-CE27BCDE601A}"/>
              </a:ext>
            </a:extLst>
          </p:cNvPr>
          <p:cNvSpPr>
            <a:spLocks noGrp="1"/>
          </p:cNvSpPr>
          <p:nvPr>
            <p:ph idx="1"/>
          </p:nvPr>
        </p:nvSpPr>
        <p:spPr>
          <a:xfrm>
            <a:off x="214314" y="971550"/>
            <a:ext cx="8701086" cy="5059363"/>
          </a:xfrm>
        </p:spPr>
        <p:txBody>
          <a:bodyPr/>
          <a:lstStyle/>
          <a:p>
            <a:pPr lvl="0"/>
            <a:r>
              <a:rPr lang="en-US" dirty="0"/>
              <a:t>Energy					55 MeV</a:t>
            </a:r>
          </a:p>
          <a:p>
            <a:pPr lvl="0"/>
            <a:r>
              <a:rPr lang="en-US" dirty="0"/>
              <a:t>Current					100-200 A</a:t>
            </a:r>
          </a:p>
          <a:p>
            <a:pPr lvl="0"/>
            <a:r>
              <a:rPr lang="en-US" dirty="0"/>
              <a:t>Pulse duration 		380 ns</a:t>
            </a:r>
          </a:p>
          <a:p>
            <a:pPr lvl="0"/>
            <a:r>
              <a:rPr lang="en-US" dirty="0"/>
              <a:t>Repetition rate		up to 200 s</a:t>
            </a:r>
            <a:r>
              <a:rPr lang="en-US" baseline="30000" dirty="0"/>
              <a:t>-1</a:t>
            </a:r>
          </a:p>
          <a:p>
            <a:pPr lvl="0"/>
            <a:endParaRPr lang="en-US" baseline="30000" dirty="0"/>
          </a:p>
          <a:p>
            <a:r>
              <a:rPr lang="en-US" dirty="0"/>
              <a:t>Strict requirements for the emittance of the electron beam constitute the most challenging part of the injector and the </a:t>
            </a:r>
            <a:r>
              <a:rPr lang="en-US" dirty="0" err="1"/>
              <a:t>linac</a:t>
            </a:r>
            <a:r>
              <a:rPr lang="en-US" dirty="0"/>
              <a:t> optics design: </a:t>
            </a:r>
            <a:r>
              <a:rPr lang="el-GR" i="1" dirty="0"/>
              <a:t>ε</a:t>
            </a:r>
            <a:r>
              <a:rPr lang="en-US" dirty="0"/>
              <a:t> (rms, norm) ~ 6 </a:t>
            </a:r>
            <a:r>
              <a:rPr lang="el-GR" dirty="0"/>
              <a:t>μ</a:t>
            </a:r>
            <a:r>
              <a:rPr lang="en-US" dirty="0"/>
              <a:t>m (thermal </a:t>
            </a:r>
            <a:r>
              <a:rPr lang="en-US" dirty="0" err="1"/>
              <a:t>emitt</a:t>
            </a:r>
            <a:r>
              <a:rPr lang="en-US" dirty="0"/>
              <a:t>)</a:t>
            </a:r>
          </a:p>
          <a:p>
            <a:pPr lvl="0"/>
            <a:endParaRPr lang="en-US" dirty="0"/>
          </a:p>
          <a:p>
            <a:endParaRPr lang="en-US" dirty="0"/>
          </a:p>
        </p:txBody>
      </p:sp>
      <p:sp>
        <p:nvSpPr>
          <p:cNvPr id="3" name="Title 2">
            <a:extLst>
              <a:ext uri="{FF2B5EF4-FFF2-40B4-BE49-F238E27FC236}">
                <a16:creationId xmlns:a16="http://schemas.microsoft.com/office/drawing/2014/main" id="{2E958B05-76D0-48BF-AB4B-61AAC6023FE4}"/>
              </a:ext>
            </a:extLst>
          </p:cNvPr>
          <p:cNvSpPr>
            <a:spLocks noGrp="1"/>
          </p:cNvSpPr>
          <p:nvPr>
            <p:ph type="title"/>
          </p:nvPr>
        </p:nvSpPr>
        <p:spPr/>
        <p:txBody>
          <a:bodyPr/>
          <a:lstStyle/>
          <a:p>
            <a:r>
              <a:rPr lang="en-US" dirty="0"/>
              <a:t>Our proposed parameters for the Induction </a:t>
            </a:r>
            <a:r>
              <a:rPr lang="en-US" dirty="0" err="1"/>
              <a:t>Linac</a:t>
            </a:r>
            <a:endParaRPr lang="en-US" dirty="0"/>
          </a:p>
        </p:txBody>
      </p:sp>
      <p:sp>
        <p:nvSpPr>
          <p:cNvPr id="4" name="Date Placeholder 3">
            <a:extLst>
              <a:ext uri="{FF2B5EF4-FFF2-40B4-BE49-F238E27FC236}">
                <a16:creationId xmlns:a16="http://schemas.microsoft.com/office/drawing/2014/main" id="{BD3BB5B2-68B0-424E-ACF2-D3B67222F373}"/>
              </a:ext>
            </a:extLst>
          </p:cNvPr>
          <p:cNvSpPr>
            <a:spLocks noGrp="1"/>
          </p:cNvSpPr>
          <p:nvPr>
            <p:ph type="dt" sz="half" idx="2"/>
          </p:nvPr>
        </p:nvSpPr>
        <p:spPr/>
        <p:txBody>
          <a:bodyPr/>
          <a:lstStyle/>
          <a:p>
            <a:pPr>
              <a:defRPr/>
            </a:pPr>
            <a:r>
              <a:rPr lang="en-US"/>
              <a:t>10/30/18</a:t>
            </a:r>
            <a:endParaRPr lang="en-US" dirty="0"/>
          </a:p>
        </p:txBody>
      </p:sp>
      <p:sp>
        <p:nvSpPr>
          <p:cNvPr id="5" name="Footer Placeholder 4">
            <a:extLst>
              <a:ext uri="{FF2B5EF4-FFF2-40B4-BE49-F238E27FC236}">
                <a16:creationId xmlns:a16="http://schemas.microsoft.com/office/drawing/2014/main" id="{DE523283-75F0-463B-BEEC-E243EB53FC8E}"/>
              </a:ext>
            </a:extLst>
          </p:cNvPr>
          <p:cNvSpPr>
            <a:spLocks noGrp="1"/>
          </p:cNvSpPr>
          <p:nvPr>
            <p:ph type="ftr" sz="quarter" idx="3"/>
          </p:nvPr>
        </p:nvSpPr>
        <p:spPr/>
        <p:txBody>
          <a:bodyPr/>
          <a:lstStyle/>
          <a:p>
            <a:pPr>
              <a:defRPr/>
            </a:pPr>
            <a:r>
              <a:rPr lang="en-US"/>
              <a:t>S. Nagaitsev | Ring-based HE cooler</a:t>
            </a:r>
            <a:endParaRPr lang="en-US" b="1" dirty="0"/>
          </a:p>
        </p:txBody>
      </p:sp>
      <p:sp>
        <p:nvSpPr>
          <p:cNvPr id="6" name="Slide Number Placeholder 5">
            <a:extLst>
              <a:ext uri="{FF2B5EF4-FFF2-40B4-BE49-F238E27FC236}">
                <a16:creationId xmlns:a16="http://schemas.microsoft.com/office/drawing/2014/main" id="{EBBA6585-D5A0-4CE7-916C-B0681149ECF9}"/>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2339713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A3F3D3-4F38-417A-BF2B-5E1A9DDA670C}"/>
              </a:ext>
            </a:extLst>
          </p:cNvPr>
          <p:cNvSpPr>
            <a:spLocks noGrp="1"/>
          </p:cNvSpPr>
          <p:nvPr>
            <p:ph idx="1"/>
          </p:nvPr>
        </p:nvSpPr>
        <p:spPr>
          <a:xfrm>
            <a:off x="202458" y="5451086"/>
            <a:ext cx="8672513" cy="876440"/>
          </a:xfrm>
        </p:spPr>
        <p:txBody>
          <a:bodyPr/>
          <a:lstStyle/>
          <a:p>
            <a:r>
              <a:rPr lang="en-US" dirty="0"/>
              <a:t>Focusing in the </a:t>
            </a:r>
            <a:r>
              <a:rPr lang="en-US" dirty="0" err="1"/>
              <a:t>linac</a:t>
            </a:r>
            <a:r>
              <a:rPr lang="en-US" dirty="0"/>
              <a:t> is provided by solenoids. Must have nearly continuous magnetic field.</a:t>
            </a:r>
          </a:p>
        </p:txBody>
      </p:sp>
      <p:sp>
        <p:nvSpPr>
          <p:cNvPr id="3" name="Title 2">
            <a:extLst>
              <a:ext uri="{FF2B5EF4-FFF2-40B4-BE49-F238E27FC236}">
                <a16:creationId xmlns:a16="http://schemas.microsoft.com/office/drawing/2014/main" id="{6718E7C6-E425-4BC0-9EBF-C2BA3136A3F7}"/>
              </a:ext>
            </a:extLst>
          </p:cNvPr>
          <p:cNvSpPr>
            <a:spLocks noGrp="1"/>
          </p:cNvSpPr>
          <p:nvPr>
            <p:ph type="title"/>
          </p:nvPr>
        </p:nvSpPr>
        <p:spPr/>
        <p:txBody>
          <a:bodyPr/>
          <a:lstStyle/>
          <a:p>
            <a:r>
              <a:rPr lang="en-US" dirty="0"/>
              <a:t>Subsystems of the proposed </a:t>
            </a:r>
            <a:r>
              <a:rPr lang="en-US" dirty="0" err="1"/>
              <a:t>linac</a:t>
            </a:r>
            <a:endParaRPr lang="en-US" dirty="0"/>
          </a:p>
        </p:txBody>
      </p:sp>
      <p:sp>
        <p:nvSpPr>
          <p:cNvPr id="4" name="Date Placeholder 3">
            <a:extLst>
              <a:ext uri="{FF2B5EF4-FFF2-40B4-BE49-F238E27FC236}">
                <a16:creationId xmlns:a16="http://schemas.microsoft.com/office/drawing/2014/main" id="{C0CF59AF-FE61-492C-AFB4-C942F37DA372}"/>
              </a:ext>
            </a:extLst>
          </p:cNvPr>
          <p:cNvSpPr>
            <a:spLocks noGrp="1"/>
          </p:cNvSpPr>
          <p:nvPr>
            <p:ph type="dt" sz="half" idx="2"/>
          </p:nvPr>
        </p:nvSpPr>
        <p:spPr/>
        <p:txBody>
          <a:bodyPr/>
          <a:lstStyle/>
          <a:p>
            <a:pPr>
              <a:defRPr/>
            </a:pPr>
            <a:r>
              <a:rPr lang="en-US"/>
              <a:t>10/30/18</a:t>
            </a:r>
            <a:endParaRPr lang="en-US" dirty="0"/>
          </a:p>
        </p:txBody>
      </p:sp>
      <p:sp>
        <p:nvSpPr>
          <p:cNvPr id="5" name="Footer Placeholder 4">
            <a:extLst>
              <a:ext uri="{FF2B5EF4-FFF2-40B4-BE49-F238E27FC236}">
                <a16:creationId xmlns:a16="http://schemas.microsoft.com/office/drawing/2014/main" id="{3D3FD4AE-ABF6-4514-A303-68F5B0664068}"/>
              </a:ext>
            </a:extLst>
          </p:cNvPr>
          <p:cNvSpPr>
            <a:spLocks noGrp="1"/>
          </p:cNvSpPr>
          <p:nvPr>
            <p:ph type="ftr" sz="quarter" idx="3"/>
          </p:nvPr>
        </p:nvSpPr>
        <p:spPr/>
        <p:txBody>
          <a:bodyPr/>
          <a:lstStyle/>
          <a:p>
            <a:pPr>
              <a:defRPr/>
            </a:pPr>
            <a:r>
              <a:rPr lang="en-US"/>
              <a:t>S. Nagaitsev | Ring-based HE cooler</a:t>
            </a:r>
            <a:endParaRPr lang="en-US" b="1" dirty="0"/>
          </a:p>
        </p:txBody>
      </p:sp>
      <p:sp>
        <p:nvSpPr>
          <p:cNvPr id="6" name="Slide Number Placeholder 5">
            <a:extLst>
              <a:ext uri="{FF2B5EF4-FFF2-40B4-BE49-F238E27FC236}">
                <a16:creationId xmlns:a16="http://schemas.microsoft.com/office/drawing/2014/main" id="{136E5465-347C-4AA8-A658-577728132D21}"/>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7" name="TextBox 6">
            <a:extLst>
              <a:ext uri="{FF2B5EF4-FFF2-40B4-BE49-F238E27FC236}">
                <a16:creationId xmlns:a16="http://schemas.microsoft.com/office/drawing/2014/main" id="{B30643F1-B865-4D65-8514-9CC2F672FA55}"/>
              </a:ext>
            </a:extLst>
          </p:cNvPr>
          <p:cNvSpPr txBox="1"/>
          <p:nvPr/>
        </p:nvSpPr>
        <p:spPr>
          <a:xfrm>
            <a:off x="461122" y="2310333"/>
            <a:ext cx="1052633" cy="707886"/>
          </a:xfrm>
          <a:prstGeom prst="rect">
            <a:avLst/>
          </a:prstGeom>
          <a:noFill/>
          <a:ln w="28575">
            <a:solidFill>
              <a:srgbClr val="7030A0"/>
            </a:solidFill>
          </a:ln>
        </p:spPr>
        <p:txBody>
          <a:bodyPr wrap="square" rtlCol="0">
            <a:spAutoFit/>
          </a:bodyPr>
          <a:lstStyle/>
          <a:p>
            <a:pPr algn="ctr"/>
            <a:r>
              <a:rPr lang="en-US" sz="2000" dirty="0"/>
              <a:t>Electron Gun</a:t>
            </a:r>
          </a:p>
        </p:txBody>
      </p:sp>
      <p:sp>
        <p:nvSpPr>
          <p:cNvPr id="8" name="TextBox 7">
            <a:extLst>
              <a:ext uri="{FF2B5EF4-FFF2-40B4-BE49-F238E27FC236}">
                <a16:creationId xmlns:a16="http://schemas.microsoft.com/office/drawing/2014/main" id="{04A6DA57-9DD0-4677-8D38-1F363D0A77F0}"/>
              </a:ext>
            </a:extLst>
          </p:cNvPr>
          <p:cNvSpPr txBox="1"/>
          <p:nvPr/>
        </p:nvSpPr>
        <p:spPr>
          <a:xfrm>
            <a:off x="475529" y="1564982"/>
            <a:ext cx="1023818" cy="400110"/>
          </a:xfrm>
          <a:prstGeom prst="rect">
            <a:avLst/>
          </a:prstGeom>
          <a:noFill/>
          <a:ln w="28575">
            <a:solidFill>
              <a:srgbClr val="7030A0"/>
            </a:solidFill>
          </a:ln>
        </p:spPr>
        <p:txBody>
          <a:bodyPr wrap="square" rtlCol="0">
            <a:spAutoFit/>
          </a:bodyPr>
          <a:lstStyle/>
          <a:p>
            <a:pPr algn="ctr"/>
            <a:r>
              <a:rPr lang="en-US" sz="2000" dirty="0"/>
              <a:t>PFN_G</a:t>
            </a:r>
          </a:p>
        </p:txBody>
      </p:sp>
      <p:sp>
        <p:nvSpPr>
          <p:cNvPr id="9" name="TextBox 8">
            <a:extLst>
              <a:ext uri="{FF2B5EF4-FFF2-40B4-BE49-F238E27FC236}">
                <a16:creationId xmlns:a16="http://schemas.microsoft.com/office/drawing/2014/main" id="{0E98D4DA-47CA-4DF0-BCC7-D64D8CC54557}"/>
              </a:ext>
            </a:extLst>
          </p:cNvPr>
          <p:cNvSpPr txBox="1"/>
          <p:nvPr/>
        </p:nvSpPr>
        <p:spPr>
          <a:xfrm>
            <a:off x="1804147" y="2310333"/>
            <a:ext cx="1266825" cy="707886"/>
          </a:xfrm>
          <a:prstGeom prst="rect">
            <a:avLst/>
          </a:prstGeom>
          <a:noFill/>
          <a:ln w="28575">
            <a:solidFill>
              <a:srgbClr val="7030A0"/>
            </a:solidFill>
          </a:ln>
        </p:spPr>
        <p:txBody>
          <a:bodyPr wrap="square" rtlCol="0">
            <a:spAutoFit/>
          </a:bodyPr>
          <a:lstStyle/>
          <a:p>
            <a:pPr algn="ctr"/>
            <a:r>
              <a:rPr lang="en-US" sz="2000" dirty="0"/>
              <a:t>Matching Section</a:t>
            </a:r>
          </a:p>
        </p:txBody>
      </p:sp>
      <p:sp>
        <p:nvSpPr>
          <p:cNvPr id="10" name="TextBox 9">
            <a:extLst>
              <a:ext uri="{FF2B5EF4-FFF2-40B4-BE49-F238E27FC236}">
                <a16:creationId xmlns:a16="http://schemas.microsoft.com/office/drawing/2014/main" id="{1DBBBB6B-6985-4B2C-ACD4-B3CF87A44693}"/>
              </a:ext>
            </a:extLst>
          </p:cNvPr>
          <p:cNvSpPr txBox="1"/>
          <p:nvPr/>
        </p:nvSpPr>
        <p:spPr>
          <a:xfrm>
            <a:off x="3278141" y="2310333"/>
            <a:ext cx="1516856" cy="707886"/>
          </a:xfrm>
          <a:prstGeom prst="rect">
            <a:avLst/>
          </a:prstGeom>
          <a:noFill/>
          <a:ln w="28575">
            <a:solidFill>
              <a:srgbClr val="7030A0"/>
            </a:solidFill>
          </a:ln>
        </p:spPr>
        <p:txBody>
          <a:bodyPr wrap="square" rtlCol="0">
            <a:spAutoFit/>
          </a:bodyPr>
          <a:lstStyle/>
          <a:p>
            <a:pPr algn="ctr"/>
            <a:r>
              <a:rPr lang="en-US" sz="2000" dirty="0"/>
              <a:t>Accelerating Cell</a:t>
            </a:r>
          </a:p>
        </p:txBody>
      </p:sp>
      <p:sp>
        <p:nvSpPr>
          <p:cNvPr id="11" name="TextBox 10">
            <a:extLst>
              <a:ext uri="{FF2B5EF4-FFF2-40B4-BE49-F238E27FC236}">
                <a16:creationId xmlns:a16="http://schemas.microsoft.com/office/drawing/2014/main" id="{A02A775E-4608-4A77-AC11-5E0ACA2ECDA7}"/>
              </a:ext>
            </a:extLst>
          </p:cNvPr>
          <p:cNvSpPr txBox="1"/>
          <p:nvPr/>
        </p:nvSpPr>
        <p:spPr>
          <a:xfrm>
            <a:off x="3510252" y="1585473"/>
            <a:ext cx="1052633" cy="400110"/>
          </a:xfrm>
          <a:prstGeom prst="rect">
            <a:avLst/>
          </a:prstGeom>
          <a:noFill/>
          <a:ln w="28575">
            <a:solidFill>
              <a:srgbClr val="7030A0"/>
            </a:solidFill>
          </a:ln>
        </p:spPr>
        <p:txBody>
          <a:bodyPr wrap="square" rtlCol="0">
            <a:spAutoFit/>
          </a:bodyPr>
          <a:lstStyle/>
          <a:p>
            <a:pPr algn="ctr"/>
            <a:r>
              <a:rPr lang="en-US" sz="2000" dirty="0"/>
              <a:t>PFN_AC</a:t>
            </a:r>
          </a:p>
        </p:txBody>
      </p:sp>
      <p:sp>
        <p:nvSpPr>
          <p:cNvPr id="12" name="TextBox 11">
            <a:extLst>
              <a:ext uri="{FF2B5EF4-FFF2-40B4-BE49-F238E27FC236}">
                <a16:creationId xmlns:a16="http://schemas.microsoft.com/office/drawing/2014/main" id="{1A9279CC-EB4B-484A-BF62-260DEEB521D5}"/>
              </a:ext>
            </a:extLst>
          </p:cNvPr>
          <p:cNvSpPr txBox="1"/>
          <p:nvPr/>
        </p:nvSpPr>
        <p:spPr>
          <a:xfrm>
            <a:off x="5964985" y="2310333"/>
            <a:ext cx="1516856" cy="707886"/>
          </a:xfrm>
          <a:prstGeom prst="rect">
            <a:avLst/>
          </a:prstGeom>
          <a:noFill/>
          <a:ln w="28575">
            <a:solidFill>
              <a:srgbClr val="7030A0"/>
            </a:solidFill>
          </a:ln>
        </p:spPr>
        <p:txBody>
          <a:bodyPr wrap="square" rtlCol="0">
            <a:spAutoFit/>
          </a:bodyPr>
          <a:lstStyle/>
          <a:p>
            <a:pPr algn="ctr"/>
            <a:r>
              <a:rPr lang="en-US" sz="2000" dirty="0"/>
              <a:t>Accelerating Cell</a:t>
            </a:r>
          </a:p>
        </p:txBody>
      </p:sp>
      <p:sp>
        <p:nvSpPr>
          <p:cNvPr id="13" name="TextBox 12">
            <a:extLst>
              <a:ext uri="{FF2B5EF4-FFF2-40B4-BE49-F238E27FC236}">
                <a16:creationId xmlns:a16="http://schemas.microsoft.com/office/drawing/2014/main" id="{9DA304F5-DD9E-4EB7-B1EE-8FFF404140B8}"/>
              </a:ext>
            </a:extLst>
          </p:cNvPr>
          <p:cNvSpPr txBox="1"/>
          <p:nvPr/>
        </p:nvSpPr>
        <p:spPr>
          <a:xfrm>
            <a:off x="6197096" y="1585473"/>
            <a:ext cx="1052633" cy="400110"/>
          </a:xfrm>
          <a:prstGeom prst="rect">
            <a:avLst/>
          </a:prstGeom>
          <a:noFill/>
          <a:ln w="28575">
            <a:solidFill>
              <a:srgbClr val="7030A0"/>
            </a:solidFill>
          </a:ln>
        </p:spPr>
        <p:txBody>
          <a:bodyPr wrap="square" rtlCol="0">
            <a:spAutoFit/>
          </a:bodyPr>
          <a:lstStyle/>
          <a:p>
            <a:pPr algn="ctr"/>
            <a:r>
              <a:rPr lang="en-US" sz="2000" dirty="0"/>
              <a:t>PFN_AC</a:t>
            </a:r>
          </a:p>
        </p:txBody>
      </p:sp>
      <p:sp>
        <p:nvSpPr>
          <p:cNvPr id="14" name="TextBox 13">
            <a:extLst>
              <a:ext uri="{FF2B5EF4-FFF2-40B4-BE49-F238E27FC236}">
                <a16:creationId xmlns:a16="http://schemas.microsoft.com/office/drawing/2014/main" id="{ADD31320-A43D-4E44-A733-16FE8F783AD6}"/>
              </a:ext>
            </a:extLst>
          </p:cNvPr>
          <p:cNvSpPr txBox="1"/>
          <p:nvPr/>
        </p:nvSpPr>
        <p:spPr>
          <a:xfrm>
            <a:off x="6166963" y="3428600"/>
            <a:ext cx="1112898" cy="707886"/>
          </a:xfrm>
          <a:prstGeom prst="rect">
            <a:avLst/>
          </a:prstGeom>
          <a:noFill/>
          <a:ln w="28575">
            <a:solidFill>
              <a:srgbClr val="7030A0"/>
            </a:solidFill>
          </a:ln>
        </p:spPr>
        <p:txBody>
          <a:bodyPr wrap="square" rtlCol="0">
            <a:spAutoFit/>
          </a:bodyPr>
          <a:lstStyle/>
          <a:p>
            <a:pPr algn="ctr"/>
            <a:r>
              <a:rPr lang="en-US" sz="2000" dirty="0"/>
              <a:t>Focusing System</a:t>
            </a:r>
          </a:p>
        </p:txBody>
      </p:sp>
      <p:sp>
        <p:nvSpPr>
          <p:cNvPr id="15" name="TextBox 14">
            <a:extLst>
              <a:ext uri="{FF2B5EF4-FFF2-40B4-BE49-F238E27FC236}">
                <a16:creationId xmlns:a16="http://schemas.microsoft.com/office/drawing/2014/main" id="{47487DCF-3295-4BA4-A968-BF3C408C06FF}"/>
              </a:ext>
            </a:extLst>
          </p:cNvPr>
          <p:cNvSpPr txBox="1"/>
          <p:nvPr/>
        </p:nvSpPr>
        <p:spPr>
          <a:xfrm>
            <a:off x="3449987" y="3453333"/>
            <a:ext cx="1112898" cy="707886"/>
          </a:xfrm>
          <a:prstGeom prst="rect">
            <a:avLst/>
          </a:prstGeom>
          <a:noFill/>
          <a:ln w="28575">
            <a:solidFill>
              <a:srgbClr val="7030A0"/>
            </a:solidFill>
          </a:ln>
        </p:spPr>
        <p:txBody>
          <a:bodyPr wrap="square" rtlCol="0">
            <a:spAutoFit/>
          </a:bodyPr>
          <a:lstStyle/>
          <a:p>
            <a:pPr algn="ctr"/>
            <a:r>
              <a:rPr lang="en-US" sz="2000" dirty="0"/>
              <a:t>Focusing System</a:t>
            </a:r>
          </a:p>
        </p:txBody>
      </p:sp>
      <p:sp>
        <p:nvSpPr>
          <p:cNvPr id="16" name="TextBox 15">
            <a:extLst>
              <a:ext uri="{FF2B5EF4-FFF2-40B4-BE49-F238E27FC236}">
                <a16:creationId xmlns:a16="http://schemas.microsoft.com/office/drawing/2014/main" id="{33E29629-4DC7-421F-A52A-BD793B007010}"/>
              </a:ext>
            </a:extLst>
          </p:cNvPr>
          <p:cNvSpPr txBox="1"/>
          <p:nvPr/>
        </p:nvSpPr>
        <p:spPr>
          <a:xfrm>
            <a:off x="7779483" y="2464221"/>
            <a:ext cx="1052633" cy="400110"/>
          </a:xfrm>
          <a:prstGeom prst="rect">
            <a:avLst/>
          </a:prstGeom>
          <a:noFill/>
          <a:ln w="28575">
            <a:solidFill>
              <a:srgbClr val="7030A0"/>
            </a:solidFill>
          </a:ln>
        </p:spPr>
        <p:txBody>
          <a:bodyPr wrap="square" rtlCol="0">
            <a:spAutoFit/>
          </a:bodyPr>
          <a:lstStyle/>
          <a:p>
            <a:pPr algn="ctr"/>
            <a:r>
              <a:rPr lang="en-US" sz="2000" dirty="0"/>
              <a:t>Ring</a:t>
            </a:r>
          </a:p>
        </p:txBody>
      </p:sp>
      <p:sp>
        <p:nvSpPr>
          <p:cNvPr id="17" name="TextBox 16">
            <a:extLst>
              <a:ext uri="{FF2B5EF4-FFF2-40B4-BE49-F238E27FC236}">
                <a16:creationId xmlns:a16="http://schemas.microsoft.com/office/drawing/2014/main" id="{5CB53E85-C037-4B53-8762-4584CE36517C}"/>
              </a:ext>
            </a:extLst>
          </p:cNvPr>
          <p:cNvSpPr txBox="1"/>
          <p:nvPr/>
        </p:nvSpPr>
        <p:spPr>
          <a:xfrm>
            <a:off x="3449987" y="4539817"/>
            <a:ext cx="1112898" cy="707886"/>
          </a:xfrm>
          <a:prstGeom prst="rect">
            <a:avLst/>
          </a:prstGeom>
          <a:noFill/>
          <a:ln w="28575">
            <a:solidFill>
              <a:srgbClr val="7030A0"/>
            </a:solidFill>
          </a:ln>
        </p:spPr>
        <p:txBody>
          <a:bodyPr wrap="square" rtlCol="0">
            <a:spAutoFit/>
          </a:bodyPr>
          <a:lstStyle/>
          <a:p>
            <a:pPr algn="ctr"/>
            <a:r>
              <a:rPr lang="en-US" sz="2000" dirty="0"/>
              <a:t>Cooling System</a:t>
            </a:r>
          </a:p>
        </p:txBody>
      </p:sp>
      <p:sp>
        <p:nvSpPr>
          <p:cNvPr id="18" name="TextBox 17">
            <a:extLst>
              <a:ext uri="{FF2B5EF4-FFF2-40B4-BE49-F238E27FC236}">
                <a16:creationId xmlns:a16="http://schemas.microsoft.com/office/drawing/2014/main" id="{F66D3419-1CB5-49B0-A404-3A0F2EE24421}"/>
              </a:ext>
            </a:extLst>
          </p:cNvPr>
          <p:cNvSpPr txBox="1"/>
          <p:nvPr/>
        </p:nvSpPr>
        <p:spPr>
          <a:xfrm>
            <a:off x="6166963" y="4559501"/>
            <a:ext cx="1112898" cy="707886"/>
          </a:xfrm>
          <a:prstGeom prst="rect">
            <a:avLst/>
          </a:prstGeom>
          <a:noFill/>
          <a:ln w="28575">
            <a:solidFill>
              <a:srgbClr val="7030A0"/>
            </a:solidFill>
          </a:ln>
        </p:spPr>
        <p:txBody>
          <a:bodyPr wrap="square" rtlCol="0">
            <a:spAutoFit/>
          </a:bodyPr>
          <a:lstStyle/>
          <a:p>
            <a:pPr algn="ctr"/>
            <a:r>
              <a:rPr lang="en-US" sz="2000" dirty="0"/>
              <a:t>Cooling System</a:t>
            </a:r>
          </a:p>
        </p:txBody>
      </p:sp>
      <p:cxnSp>
        <p:nvCxnSpPr>
          <p:cNvPr id="19" name="Straight Connector 18">
            <a:extLst>
              <a:ext uri="{FF2B5EF4-FFF2-40B4-BE49-F238E27FC236}">
                <a16:creationId xmlns:a16="http://schemas.microsoft.com/office/drawing/2014/main" id="{B7463A6C-6D53-427F-B19A-A899F0A22B46}"/>
              </a:ext>
            </a:extLst>
          </p:cNvPr>
          <p:cNvCxnSpPr>
            <a:stCxn id="7" idx="3"/>
            <a:endCxn id="9" idx="1"/>
          </p:cNvCxnSpPr>
          <p:nvPr/>
        </p:nvCxnSpPr>
        <p:spPr>
          <a:xfrm>
            <a:off x="1513755" y="2664276"/>
            <a:ext cx="290392"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0" name="Straight Connector 19">
            <a:extLst>
              <a:ext uri="{FF2B5EF4-FFF2-40B4-BE49-F238E27FC236}">
                <a16:creationId xmlns:a16="http://schemas.microsoft.com/office/drawing/2014/main" id="{D366CF7B-4D30-4CA3-8D87-FCE6056BDB53}"/>
              </a:ext>
            </a:extLst>
          </p:cNvPr>
          <p:cNvCxnSpPr>
            <a:stCxn id="9" idx="3"/>
            <a:endCxn id="10" idx="1"/>
          </p:cNvCxnSpPr>
          <p:nvPr/>
        </p:nvCxnSpPr>
        <p:spPr>
          <a:xfrm>
            <a:off x="3070972" y="2664276"/>
            <a:ext cx="207169"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1" name="Straight Connector 20">
            <a:extLst>
              <a:ext uri="{FF2B5EF4-FFF2-40B4-BE49-F238E27FC236}">
                <a16:creationId xmlns:a16="http://schemas.microsoft.com/office/drawing/2014/main" id="{CBE4D773-0D5F-4767-99CC-B0E699B87908}"/>
              </a:ext>
            </a:extLst>
          </p:cNvPr>
          <p:cNvCxnSpPr>
            <a:stCxn id="10" idx="3"/>
          </p:cNvCxnSpPr>
          <p:nvPr/>
        </p:nvCxnSpPr>
        <p:spPr>
          <a:xfrm>
            <a:off x="4794997" y="2664276"/>
            <a:ext cx="167528"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2" name="Straight Connector 21">
            <a:extLst>
              <a:ext uri="{FF2B5EF4-FFF2-40B4-BE49-F238E27FC236}">
                <a16:creationId xmlns:a16="http://schemas.microsoft.com/office/drawing/2014/main" id="{1F53359F-2996-4E55-BDDA-06E4CE12363A}"/>
              </a:ext>
            </a:extLst>
          </p:cNvPr>
          <p:cNvCxnSpPr/>
          <p:nvPr/>
        </p:nvCxnSpPr>
        <p:spPr>
          <a:xfrm>
            <a:off x="5099797" y="2664276"/>
            <a:ext cx="167528"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3" name="Straight Connector 22">
            <a:extLst>
              <a:ext uri="{FF2B5EF4-FFF2-40B4-BE49-F238E27FC236}">
                <a16:creationId xmlns:a16="http://schemas.microsoft.com/office/drawing/2014/main" id="{25C1738C-0F55-4012-AE1F-A8CC3A2A51D8}"/>
              </a:ext>
            </a:extLst>
          </p:cNvPr>
          <p:cNvCxnSpPr/>
          <p:nvPr/>
        </p:nvCxnSpPr>
        <p:spPr>
          <a:xfrm>
            <a:off x="5478836" y="2664276"/>
            <a:ext cx="167528"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4" name="Straight Connector 23">
            <a:extLst>
              <a:ext uri="{FF2B5EF4-FFF2-40B4-BE49-F238E27FC236}">
                <a16:creationId xmlns:a16="http://schemas.microsoft.com/office/drawing/2014/main" id="{82BE47E3-ADB9-4644-B7A4-59DCBE5C4AB8}"/>
              </a:ext>
            </a:extLst>
          </p:cNvPr>
          <p:cNvCxnSpPr/>
          <p:nvPr/>
        </p:nvCxnSpPr>
        <p:spPr>
          <a:xfrm>
            <a:off x="5797457" y="2664276"/>
            <a:ext cx="167528"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5" name="Straight Connector 24">
            <a:extLst>
              <a:ext uri="{FF2B5EF4-FFF2-40B4-BE49-F238E27FC236}">
                <a16:creationId xmlns:a16="http://schemas.microsoft.com/office/drawing/2014/main" id="{5DB842B5-76EE-4BD7-A065-786216B2A5E5}"/>
              </a:ext>
            </a:extLst>
          </p:cNvPr>
          <p:cNvCxnSpPr>
            <a:stCxn id="12" idx="3"/>
            <a:endCxn id="16" idx="1"/>
          </p:cNvCxnSpPr>
          <p:nvPr/>
        </p:nvCxnSpPr>
        <p:spPr>
          <a:xfrm>
            <a:off x="7481841" y="2664276"/>
            <a:ext cx="297642"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6" name="Straight Connector 25">
            <a:extLst>
              <a:ext uri="{FF2B5EF4-FFF2-40B4-BE49-F238E27FC236}">
                <a16:creationId xmlns:a16="http://schemas.microsoft.com/office/drawing/2014/main" id="{0F05FCC6-547E-482C-B619-F1C25F1D9A54}"/>
              </a:ext>
            </a:extLst>
          </p:cNvPr>
          <p:cNvCxnSpPr>
            <a:cxnSpLocks/>
            <a:stCxn id="8" idx="2"/>
            <a:endCxn id="7" idx="0"/>
          </p:cNvCxnSpPr>
          <p:nvPr/>
        </p:nvCxnSpPr>
        <p:spPr>
          <a:xfrm>
            <a:off x="987438" y="1965092"/>
            <a:ext cx="1" cy="345241"/>
          </a:xfrm>
          <a:prstGeom prst="line">
            <a:avLst/>
          </a:prstGeom>
          <a:ln>
            <a:solidFill>
              <a:srgbClr val="FF0000"/>
            </a:solidFill>
          </a:ln>
        </p:spPr>
        <p:style>
          <a:lnRef idx="2">
            <a:schemeClr val="accent4"/>
          </a:lnRef>
          <a:fillRef idx="0">
            <a:schemeClr val="accent4"/>
          </a:fillRef>
          <a:effectRef idx="1">
            <a:schemeClr val="accent4"/>
          </a:effectRef>
          <a:fontRef idx="minor">
            <a:schemeClr val="tx1"/>
          </a:fontRef>
        </p:style>
      </p:cxnSp>
      <p:cxnSp>
        <p:nvCxnSpPr>
          <p:cNvPr id="27" name="Straight Connector 26">
            <a:extLst>
              <a:ext uri="{FF2B5EF4-FFF2-40B4-BE49-F238E27FC236}">
                <a16:creationId xmlns:a16="http://schemas.microsoft.com/office/drawing/2014/main" id="{AC1ADABD-CA17-46C2-86F1-77A3B139859B}"/>
              </a:ext>
            </a:extLst>
          </p:cNvPr>
          <p:cNvCxnSpPr>
            <a:stCxn id="11" idx="2"/>
            <a:endCxn id="10" idx="0"/>
          </p:cNvCxnSpPr>
          <p:nvPr/>
        </p:nvCxnSpPr>
        <p:spPr>
          <a:xfrm>
            <a:off x="4036569" y="1985583"/>
            <a:ext cx="0" cy="324750"/>
          </a:xfrm>
          <a:prstGeom prst="line">
            <a:avLst/>
          </a:prstGeom>
          <a:ln>
            <a:solidFill>
              <a:srgbClr val="FF0000"/>
            </a:solidFill>
          </a:ln>
        </p:spPr>
        <p:style>
          <a:lnRef idx="2">
            <a:schemeClr val="accent4"/>
          </a:lnRef>
          <a:fillRef idx="0">
            <a:schemeClr val="accent4"/>
          </a:fillRef>
          <a:effectRef idx="1">
            <a:schemeClr val="accent4"/>
          </a:effectRef>
          <a:fontRef idx="minor">
            <a:schemeClr val="tx1"/>
          </a:fontRef>
        </p:style>
      </p:cxnSp>
      <p:cxnSp>
        <p:nvCxnSpPr>
          <p:cNvPr id="28" name="Straight Connector 27">
            <a:extLst>
              <a:ext uri="{FF2B5EF4-FFF2-40B4-BE49-F238E27FC236}">
                <a16:creationId xmlns:a16="http://schemas.microsoft.com/office/drawing/2014/main" id="{AF3A9ECD-1396-4726-9E8F-FAA4EB610578}"/>
              </a:ext>
            </a:extLst>
          </p:cNvPr>
          <p:cNvCxnSpPr>
            <a:cxnSpLocks/>
            <a:stCxn id="13" idx="2"/>
            <a:endCxn id="12" idx="0"/>
          </p:cNvCxnSpPr>
          <p:nvPr/>
        </p:nvCxnSpPr>
        <p:spPr>
          <a:xfrm>
            <a:off x="6723413" y="1985583"/>
            <a:ext cx="0" cy="324750"/>
          </a:xfrm>
          <a:prstGeom prst="line">
            <a:avLst/>
          </a:prstGeom>
          <a:ln>
            <a:solidFill>
              <a:srgbClr val="FF0000"/>
            </a:solidFill>
          </a:ln>
        </p:spPr>
        <p:style>
          <a:lnRef idx="2">
            <a:schemeClr val="accent4"/>
          </a:lnRef>
          <a:fillRef idx="0">
            <a:schemeClr val="accent4"/>
          </a:fillRef>
          <a:effectRef idx="1">
            <a:schemeClr val="accent4"/>
          </a:effectRef>
          <a:fontRef idx="minor">
            <a:schemeClr val="tx1"/>
          </a:fontRef>
        </p:style>
      </p:cxnSp>
      <p:cxnSp>
        <p:nvCxnSpPr>
          <p:cNvPr id="29" name="Straight Connector 28">
            <a:extLst>
              <a:ext uri="{FF2B5EF4-FFF2-40B4-BE49-F238E27FC236}">
                <a16:creationId xmlns:a16="http://schemas.microsoft.com/office/drawing/2014/main" id="{D6C50049-A475-48C8-AE6D-6028CBCF4F34}"/>
              </a:ext>
            </a:extLst>
          </p:cNvPr>
          <p:cNvCxnSpPr>
            <a:stCxn id="17" idx="0"/>
            <a:endCxn id="15" idx="2"/>
          </p:cNvCxnSpPr>
          <p:nvPr/>
        </p:nvCxnSpPr>
        <p:spPr>
          <a:xfrm flipV="1">
            <a:off x="4006436" y="4161219"/>
            <a:ext cx="0" cy="378598"/>
          </a:xfrm>
          <a:prstGeom prst="line">
            <a:avLst/>
          </a:prstGeom>
        </p:spPr>
        <p:style>
          <a:lnRef idx="2">
            <a:schemeClr val="accent5"/>
          </a:lnRef>
          <a:fillRef idx="0">
            <a:schemeClr val="accent5"/>
          </a:fillRef>
          <a:effectRef idx="1">
            <a:schemeClr val="accent5"/>
          </a:effectRef>
          <a:fontRef idx="minor">
            <a:schemeClr val="tx1"/>
          </a:fontRef>
        </p:style>
      </p:cxnSp>
      <p:cxnSp>
        <p:nvCxnSpPr>
          <p:cNvPr id="30" name="Straight Connector 29">
            <a:extLst>
              <a:ext uri="{FF2B5EF4-FFF2-40B4-BE49-F238E27FC236}">
                <a16:creationId xmlns:a16="http://schemas.microsoft.com/office/drawing/2014/main" id="{F1E7CDEC-76F5-4C42-B350-2527C620EE8F}"/>
              </a:ext>
            </a:extLst>
          </p:cNvPr>
          <p:cNvCxnSpPr>
            <a:stCxn id="18" idx="0"/>
            <a:endCxn id="14" idx="2"/>
          </p:cNvCxnSpPr>
          <p:nvPr/>
        </p:nvCxnSpPr>
        <p:spPr>
          <a:xfrm flipV="1">
            <a:off x="6723412" y="4136486"/>
            <a:ext cx="0" cy="423015"/>
          </a:xfrm>
          <a:prstGeom prst="line">
            <a:avLst/>
          </a:prstGeom>
        </p:spPr>
        <p:style>
          <a:lnRef idx="2">
            <a:schemeClr val="accent5"/>
          </a:lnRef>
          <a:fillRef idx="0">
            <a:schemeClr val="accent5"/>
          </a:fillRef>
          <a:effectRef idx="1">
            <a:schemeClr val="accent5"/>
          </a:effectRef>
          <a:fontRef idx="minor">
            <a:schemeClr val="tx1"/>
          </a:fontRef>
        </p:style>
      </p:cxnSp>
      <p:cxnSp>
        <p:nvCxnSpPr>
          <p:cNvPr id="31" name="Straight Connector 30">
            <a:extLst>
              <a:ext uri="{FF2B5EF4-FFF2-40B4-BE49-F238E27FC236}">
                <a16:creationId xmlns:a16="http://schemas.microsoft.com/office/drawing/2014/main" id="{4D53BBC9-9C59-424D-A8C9-0A0708A9AE69}"/>
              </a:ext>
            </a:extLst>
          </p:cNvPr>
          <p:cNvCxnSpPr/>
          <p:nvPr/>
        </p:nvCxnSpPr>
        <p:spPr>
          <a:xfrm flipV="1">
            <a:off x="3891002" y="3022061"/>
            <a:ext cx="0" cy="431272"/>
          </a:xfrm>
          <a:prstGeom prst="line">
            <a:avLst/>
          </a:prstGeom>
        </p:spPr>
        <p:style>
          <a:lnRef idx="2">
            <a:schemeClr val="accent3"/>
          </a:lnRef>
          <a:fillRef idx="0">
            <a:schemeClr val="accent3"/>
          </a:fillRef>
          <a:effectRef idx="1">
            <a:schemeClr val="accent3"/>
          </a:effectRef>
          <a:fontRef idx="minor">
            <a:schemeClr val="tx1"/>
          </a:fontRef>
        </p:style>
      </p:cxnSp>
      <p:cxnSp>
        <p:nvCxnSpPr>
          <p:cNvPr id="32" name="Straight Connector 31">
            <a:extLst>
              <a:ext uri="{FF2B5EF4-FFF2-40B4-BE49-F238E27FC236}">
                <a16:creationId xmlns:a16="http://schemas.microsoft.com/office/drawing/2014/main" id="{99D52CF0-CF16-4DBC-9B9A-DB30817AB41F}"/>
              </a:ext>
            </a:extLst>
          </p:cNvPr>
          <p:cNvCxnSpPr/>
          <p:nvPr/>
        </p:nvCxnSpPr>
        <p:spPr>
          <a:xfrm flipV="1">
            <a:off x="4129127" y="3022061"/>
            <a:ext cx="0" cy="431272"/>
          </a:xfrm>
          <a:prstGeom prst="line">
            <a:avLst/>
          </a:prstGeom>
        </p:spPr>
        <p:style>
          <a:lnRef idx="2">
            <a:schemeClr val="accent5"/>
          </a:lnRef>
          <a:fillRef idx="0">
            <a:schemeClr val="accent5"/>
          </a:fillRef>
          <a:effectRef idx="1">
            <a:schemeClr val="accent5"/>
          </a:effectRef>
          <a:fontRef idx="minor">
            <a:schemeClr val="tx1"/>
          </a:fontRef>
        </p:style>
      </p:cxnSp>
      <p:cxnSp>
        <p:nvCxnSpPr>
          <p:cNvPr id="33" name="Straight Connector 32">
            <a:extLst>
              <a:ext uri="{FF2B5EF4-FFF2-40B4-BE49-F238E27FC236}">
                <a16:creationId xmlns:a16="http://schemas.microsoft.com/office/drawing/2014/main" id="{9D6B4E38-C4D1-4C35-AEDE-28E6AE892205}"/>
              </a:ext>
            </a:extLst>
          </p:cNvPr>
          <p:cNvCxnSpPr/>
          <p:nvPr/>
        </p:nvCxnSpPr>
        <p:spPr>
          <a:xfrm flipV="1">
            <a:off x="6596102" y="2997328"/>
            <a:ext cx="0" cy="431272"/>
          </a:xfrm>
          <a:prstGeom prst="line">
            <a:avLst/>
          </a:prstGeom>
        </p:spPr>
        <p:style>
          <a:lnRef idx="2">
            <a:schemeClr val="accent3"/>
          </a:lnRef>
          <a:fillRef idx="0">
            <a:schemeClr val="accent3"/>
          </a:fillRef>
          <a:effectRef idx="1">
            <a:schemeClr val="accent3"/>
          </a:effectRef>
          <a:fontRef idx="minor">
            <a:schemeClr val="tx1"/>
          </a:fontRef>
        </p:style>
      </p:cxnSp>
      <p:cxnSp>
        <p:nvCxnSpPr>
          <p:cNvPr id="34" name="Straight Connector 33">
            <a:extLst>
              <a:ext uri="{FF2B5EF4-FFF2-40B4-BE49-F238E27FC236}">
                <a16:creationId xmlns:a16="http://schemas.microsoft.com/office/drawing/2014/main" id="{4A9FE1C8-873A-4C1E-8344-83D64E9060EA}"/>
              </a:ext>
            </a:extLst>
          </p:cNvPr>
          <p:cNvCxnSpPr/>
          <p:nvPr/>
        </p:nvCxnSpPr>
        <p:spPr>
          <a:xfrm flipV="1">
            <a:off x="6834227" y="2997328"/>
            <a:ext cx="0" cy="431272"/>
          </a:xfrm>
          <a:prstGeom prst="line">
            <a:avLst/>
          </a:prstGeom>
        </p:spPr>
        <p:style>
          <a:lnRef idx="2">
            <a:schemeClr val="accent5"/>
          </a:lnRef>
          <a:fillRef idx="0">
            <a:schemeClr val="accent5"/>
          </a:fillRef>
          <a:effectRef idx="1">
            <a:schemeClr val="accent5"/>
          </a:effectRef>
          <a:fontRef idx="minor">
            <a:schemeClr val="tx1"/>
          </a:fontRef>
        </p:style>
      </p:cxnSp>
      <p:cxnSp>
        <p:nvCxnSpPr>
          <p:cNvPr id="35" name="Straight Connector 34">
            <a:extLst>
              <a:ext uri="{FF2B5EF4-FFF2-40B4-BE49-F238E27FC236}">
                <a16:creationId xmlns:a16="http://schemas.microsoft.com/office/drawing/2014/main" id="{B7A2DD0A-4449-4442-B090-4E01061AFA3B}"/>
              </a:ext>
            </a:extLst>
          </p:cNvPr>
          <p:cNvCxnSpPr/>
          <p:nvPr/>
        </p:nvCxnSpPr>
        <p:spPr>
          <a:xfrm>
            <a:off x="3510252" y="1200150"/>
            <a:ext cx="3769609" cy="0"/>
          </a:xfrm>
          <a:prstGeom prst="line">
            <a:avLst/>
          </a:prstGeom>
          <a:ln w="38100" cmpd="dbl">
            <a:solidFill>
              <a:srgbClr val="0F2D62"/>
            </a:solidFill>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411278F1-BA0F-4B2C-80C8-C53D67B74104}"/>
              </a:ext>
            </a:extLst>
          </p:cNvPr>
          <p:cNvCxnSpPr/>
          <p:nvPr/>
        </p:nvCxnSpPr>
        <p:spPr>
          <a:xfrm>
            <a:off x="5353050" y="1200150"/>
            <a:ext cx="0" cy="364832"/>
          </a:xfrm>
          <a:prstGeom prst="straightConnector1">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B7E3754A-BA91-44AD-8502-575B1D2ED2D6}"/>
              </a:ext>
            </a:extLst>
          </p:cNvPr>
          <p:cNvSpPr txBox="1"/>
          <p:nvPr/>
        </p:nvSpPr>
        <p:spPr>
          <a:xfrm>
            <a:off x="4836228" y="1583651"/>
            <a:ext cx="1097710" cy="400110"/>
          </a:xfrm>
          <a:prstGeom prst="rect">
            <a:avLst/>
          </a:prstGeom>
          <a:noFill/>
        </p:spPr>
        <p:txBody>
          <a:bodyPr wrap="square" rtlCol="0">
            <a:spAutoFit/>
          </a:bodyPr>
          <a:lstStyle/>
          <a:p>
            <a:r>
              <a:rPr lang="en-US" sz="2000" dirty="0">
                <a:solidFill>
                  <a:srgbClr val="FF0000"/>
                </a:solidFill>
              </a:rPr>
              <a:t>725 cells</a:t>
            </a:r>
          </a:p>
        </p:txBody>
      </p:sp>
      <p:cxnSp>
        <p:nvCxnSpPr>
          <p:cNvPr id="38" name="Straight Arrow Connector 37">
            <a:extLst>
              <a:ext uri="{FF2B5EF4-FFF2-40B4-BE49-F238E27FC236}">
                <a16:creationId xmlns:a16="http://schemas.microsoft.com/office/drawing/2014/main" id="{211B77A9-6B51-47CE-B243-605F117D3D86}"/>
              </a:ext>
            </a:extLst>
          </p:cNvPr>
          <p:cNvCxnSpPr>
            <a:stCxn id="37" idx="1"/>
            <a:endCxn id="11" idx="3"/>
          </p:cNvCxnSpPr>
          <p:nvPr/>
        </p:nvCxnSpPr>
        <p:spPr>
          <a:xfrm flipH="1">
            <a:off x="4562885" y="1783706"/>
            <a:ext cx="273343" cy="1822"/>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FA5C9B0-A929-4670-BE42-804B32C3370B}"/>
              </a:ext>
            </a:extLst>
          </p:cNvPr>
          <p:cNvCxnSpPr>
            <a:cxnSpLocks/>
            <a:endCxn id="13" idx="1"/>
          </p:cNvCxnSpPr>
          <p:nvPr/>
        </p:nvCxnSpPr>
        <p:spPr>
          <a:xfrm>
            <a:off x="5881221" y="1785528"/>
            <a:ext cx="315875" cy="0"/>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6819F922-1B58-4076-8794-1855DE6F16EE}"/>
              </a:ext>
            </a:extLst>
          </p:cNvPr>
          <p:cNvSpPr txBox="1"/>
          <p:nvPr/>
        </p:nvSpPr>
        <p:spPr>
          <a:xfrm>
            <a:off x="4930345" y="723329"/>
            <a:ext cx="929422" cy="461665"/>
          </a:xfrm>
          <a:prstGeom prst="rect">
            <a:avLst/>
          </a:prstGeom>
          <a:noFill/>
        </p:spPr>
        <p:txBody>
          <a:bodyPr wrap="none" rtlCol="0">
            <a:spAutoFit/>
          </a:bodyPr>
          <a:lstStyle/>
          <a:p>
            <a:r>
              <a:rPr lang="en-US" dirty="0"/>
              <a:t>LINAC</a:t>
            </a:r>
          </a:p>
        </p:txBody>
      </p:sp>
    </p:spTree>
    <p:extLst>
      <p:ext uri="{BB962C8B-B14F-4D97-AF65-F5344CB8AC3E}">
        <p14:creationId xmlns:p14="http://schemas.microsoft.com/office/powerpoint/2010/main" val="1276281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FAF694-BE1C-4AF3-8C81-231AEEF6E3B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97605" y="640080"/>
            <a:ext cx="3515767" cy="2476714"/>
          </a:xfrm>
          <a:prstGeom prst="rect">
            <a:avLst/>
          </a:prstGeom>
          <a:noFill/>
          <a:ln>
            <a:noFill/>
          </a:ln>
        </p:spPr>
      </p:pic>
      <p:sp>
        <p:nvSpPr>
          <p:cNvPr id="3" name="Date Placeholder 2">
            <a:extLst>
              <a:ext uri="{FF2B5EF4-FFF2-40B4-BE49-F238E27FC236}">
                <a16:creationId xmlns:a16="http://schemas.microsoft.com/office/drawing/2014/main" id="{5554827B-8A9D-4852-865F-8B0C157AB8DA}"/>
              </a:ext>
            </a:extLst>
          </p:cNvPr>
          <p:cNvSpPr>
            <a:spLocks noGrp="1"/>
          </p:cNvSpPr>
          <p:nvPr>
            <p:ph type="dt" sz="half" idx="14"/>
          </p:nvPr>
        </p:nvSpPr>
        <p:spPr/>
        <p:txBody>
          <a:bodyPr/>
          <a:lstStyle/>
          <a:p>
            <a:r>
              <a:rPr lang="en-US" altLang="en-US"/>
              <a:t>10/30/18</a:t>
            </a:r>
          </a:p>
        </p:txBody>
      </p:sp>
      <p:sp>
        <p:nvSpPr>
          <p:cNvPr id="4" name="Footer Placeholder 3">
            <a:extLst>
              <a:ext uri="{FF2B5EF4-FFF2-40B4-BE49-F238E27FC236}">
                <a16:creationId xmlns:a16="http://schemas.microsoft.com/office/drawing/2014/main" id="{E92EEE31-DF9A-4402-A3BB-65098FB97D63}"/>
              </a:ext>
            </a:extLst>
          </p:cNvPr>
          <p:cNvSpPr>
            <a:spLocks noGrp="1"/>
          </p:cNvSpPr>
          <p:nvPr>
            <p:ph type="ftr" sz="quarter" idx="15"/>
          </p:nvPr>
        </p:nvSpPr>
        <p:spPr/>
        <p:txBody>
          <a:bodyPr/>
          <a:lstStyle/>
          <a:p>
            <a:pPr>
              <a:defRPr/>
            </a:pPr>
            <a:r>
              <a:rPr lang="en-US"/>
              <a:t>S. Nagaitsev | Ring-based HE cooler</a:t>
            </a:r>
            <a:endParaRPr lang="en-US" b="1"/>
          </a:p>
        </p:txBody>
      </p:sp>
      <p:sp>
        <p:nvSpPr>
          <p:cNvPr id="5" name="Slide Number Placeholder 4">
            <a:extLst>
              <a:ext uri="{FF2B5EF4-FFF2-40B4-BE49-F238E27FC236}">
                <a16:creationId xmlns:a16="http://schemas.microsoft.com/office/drawing/2014/main" id="{EE99ADFD-A887-4502-A0EB-73D3C9296A9D}"/>
              </a:ext>
            </a:extLst>
          </p:cNvPr>
          <p:cNvSpPr>
            <a:spLocks noGrp="1"/>
          </p:cNvSpPr>
          <p:nvPr>
            <p:ph type="sldNum" sz="quarter" idx="16"/>
          </p:nvPr>
        </p:nvSpPr>
        <p:spPr/>
        <p:txBody>
          <a:bodyPr/>
          <a:lstStyle/>
          <a:p>
            <a:fld id="{B71519E6-F709-4990-B973-B339820CA70B}" type="slidenum">
              <a:rPr lang="en-US" altLang="en-US" smtClean="0"/>
              <a:pPr/>
              <a:t>14</a:t>
            </a:fld>
            <a:endParaRPr lang="en-US" altLang="en-US"/>
          </a:p>
        </p:txBody>
      </p:sp>
      <p:sp>
        <p:nvSpPr>
          <p:cNvPr id="6" name="Content Placeholder 9">
            <a:extLst>
              <a:ext uri="{FF2B5EF4-FFF2-40B4-BE49-F238E27FC236}">
                <a16:creationId xmlns:a16="http://schemas.microsoft.com/office/drawing/2014/main" id="{05108ED4-5FBF-4B19-8253-1843BED15A72}"/>
              </a:ext>
            </a:extLst>
          </p:cNvPr>
          <p:cNvSpPr>
            <a:spLocks noGrp="1"/>
          </p:cNvSpPr>
          <p:nvPr>
            <p:ph sz="half" idx="13"/>
          </p:nvPr>
        </p:nvSpPr>
        <p:spPr bwMode="auto">
          <a:xfrm>
            <a:off x="228601" y="361950"/>
            <a:ext cx="8675688" cy="58559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gn="ctr">
              <a:buNone/>
            </a:pPr>
            <a:r>
              <a:rPr lang="en-US" altLang="en-US" sz="2800" dirty="0">
                <a:latin typeface="Helvetica" panose="020B0604020202020204" pitchFamily="34" charset="0"/>
                <a:ea typeface="Geneva" pitchFamily="121" charset="-128"/>
              </a:rPr>
              <a:t>Electron gun:</a:t>
            </a:r>
          </a:p>
        </p:txBody>
      </p:sp>
      <p:sp>
        <p:nvSpPr>
          <p:cNvPr id="7" name="Rectangle 6">
            <a:extLst>
              <a:ext uri="{FF2B5EF4-FFF2-40B4-BE49-F238E27FC236}">
                <a16:creationId xmlns:a16="http://schemas.microsoft.com/office/drawing/2014/main" id="{F44D9343-543F-44ED-8C90-D927039D0E37}"/>
              </a:ext>
            </a:extLst>
          </p:cNvPr>
          <p:cNvSpPr/>
          <p:nvPr/>
        </p:nvSpPr>
        <p:spPr>
          <a:xfrm>
            <a:off x="228600" y="827087"/>
            <a:ext cx="5446059" cy="4657750"/>
          </a:xfrm>
          <a:prstGeom prst="rect">
            <a:avLst/>
          </a:prstGeom>
        </p:spPr>
        <p:txBody>
          <a:bodyPr wrap="square">
            <a:spAutoFit/>
          </a:bodyPr>
          <a:lstStyle/>
          <a:p>
            <a:pPr marL="342900" marR="0" lvl="0" indent="-342900">
              <a:lnSpc>
                <a:spcPct val="107000"/>
              </a:lnSpc>
              <a:spcBef>
                <a:spcPts val="0"/>
              </a:spcBef>
              <a:spcAft>
                <a:spcPts val="0"/>
              </a:spcAft>
              <a:buFont typeface="+mj-lt"/>
              <a:buAutoNum type="alphaLcPeriod"/>
            </a:pPr>
            <a:r>
              <a:rPr lang="en-US" sz="1800" dirty="0">
                <a:latin typeface="Times New Roman" panose="02020603050405020304" pitchFamily="18" charset="0"/>
                <a:ea typeface="Calibri" panose="020F0502020204030204" pitchFamily="34" charset="0"/>
                <a:cs typeface="Times New Roman" panose="02020603050405020304" pitchFamily="18" charset="0"/>
              </a:rPr>
              <a:t>Goal: generate the beam with uniform transverse current distribution</a:t>
            </a:r>
            <a:endParaRPr lang="en-US" sz="18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eriod"/>
            </a:pPr>
            <a:r>
              <a:rPr lang="en-US" sz="1800" dirty="0">
                <a:latin typeface="Times New Roman" panose="02020603050405020304" pitchFamily="18" charset="0"/>
                <a:ea typeface="Calibri" panose="020F0502020204030204" pitchFamily="34" charset="0"/>
                <a:cs typeface="Times New Roman" panose="02020603050405020304" pitchFamily="18" charset="0"/>
              </a:rPr>
              <a:t>Use micro-perveance ~1.2 micro-perv*.</a:t>
            </a:r>
          </a:p>
          <a:p>
            <a:pPr marL="342900" marR="0" lvl="0" indent="-342900">
              <a:lnSpc>
                <a:spcPct val="107000"/>
              </a:lnSpc>
              <a:spcBef>
                <a:spcPts val="0"/>
              </a:spcBef>
              <a:spcAft>
                <a:spcPts val="0"/>
              </a:spcAft>
              <a:buFont typeface="Arial" panose="020B0604020202020204" pitchFamily="34" charset="0"/>
              <a:buChar char="•"/>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sz="1700" dirty="0"/>
              <a:t>The gun voltage is 300 kV, which at the modest compression ratio will provide reasonable surface electric fields, which is necessary at high repetition rate. </a:t>
            </a:r>
          </a:p>
          <a:p>
            <a:pPr marL="342900" marR="0" lvl="0" indent="-342900">
              <a:lnSpc>
                <a:spcPct val="107000"/>
              </a:lnSpc>
              <a:spcBef>
                <a:spcPts val="0"/>
              </a:spcBef>
              <a:spcAft>
                <a:spcPts val="0"/>
              </a:spcAft>
              <a:buFont typeface="Arial" panose="020B0604020202020204" pitchFamily="34" charset="0"/>
              <a:buChar char="•"/>
            </a:pPr>
            <a:r>
              <a:rPr lang="en-US" sz="1700" dirty="0"/>
              <a:t>To obtain reasonable cathode lifetime (20,000-30,000 </a:t>
            </a:r>
            <a:r>
              <a:rPr lang="en-US" sz="1700" dirty="0" err="1"/>
              <a:t>hrs</a:t>
            </a:r>
            <a:r>
              <a:rPr lang="en-US" sz="1700" dirty="0"/>
              <a:t>), the dispenser cathode diameter is chosen to be 50 mm, limiting loading (current density) to 12 A/cm</a:t>
            </a:r>
            <a:r>
              <a:rPr lang="en-US" sz="1700" baseline="30000" dirty="0"/>
              <a:t>2</a:t>
            </a:r>
            <a:r>
              <a:rPr lang="en-US" sz="1700" dirty="0"/>
              <a:t> </a:t>
            </a:r>
          </a:p>
          <a:p>
            <a:pPr marL="342900" marR="0" lvl="0" indent="-342900">
              <a:lnSpc>
                <a:spcPct val="107000"/>
              </a:lnSpc>
              <a:spcBef>
                <a:spcPts val="0"/>
              </a:spcBef>
              <a:spcAft>
                <a:spcPts val="0"/>
              </a:spcAft>
              <a:buFont typeface="Arial" panose="020B0604020202020204" pitchFamily="34" charset="0"/>
              <a:buChar char="•"/>
            </a:pPr>
            <a:r>
              <a:rPr lang="en-US" sz="1700" dirty="0"/>
              <a:t>This gun is optimized for low emittance and contains a special near-cathode molybdenum electrode (ring following the cathode edge), having a Pierce angle with respect to the cathode surface. It prevents emittance dilution caused by the gap between the electrode and the cathode (required for thermal insulation). </a:t>
            </a:r>
            <a:endParaRPr lang="en-US" sz="1700" dirty="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5F5BB89-BA62-4EBA-99A1-67B8E50F9972}"/>
              </a:ext>
            </a:extLst>
          </p:cNvPr>
          <p:cNvSpPr txBox="1"/>
          <p:nvPr/>
        </p:nvSpPr>
        <p:spPr>
          <a:xfrm>
            <a:off x="196943" y="5631541"/>
            <a:ext cx="8947057" cy="1046440"/>
          </a:xfrm>
          <a:prstGeom prst="rect">
            <a:avLst/>
          </a:prstGeom>
          <a:noFill/>
        </p:spPr>
        <p:txBody>
          <a:bodyPr wrap="square" rtlCol="0">
            <a:spAutoFit/>
          </a:bodyPr>
          <a:lstStyle/>
          <a:p>
            <a:r>
              <a:rPr lang="en-US" dirty="0"/>
              <a:t>*</a:t>
            </a:r>
            <a:r>
              <a:rPr lang="en-US" sz="1400" dirty="0"/>
              <a:t>V.P. Yakovlev, </a:t>
            </a:r>
            <a:r>
              <a:rPr lang="en-US" sz="1400" dirty="0" err="1"/>
              <a:t>O.A.Nezhevenko</a:t>
            </a:r>
            <a:r>
              <a:rPr lang="en-US" sz="1400" dirty="0"/>
              <a:t>, </a:t>
            </a:r>
            <a:r>
              <a:rPr lang="en-US" sz="1400" dirty="0" err="1"/>
              <a:t>R.True</a:t>
            </a:r>
            <a:r>
              <a:rPr lang="en-US" sz="1400" dirty="0"/>
              <a:t>, "Electron gun for a high-power X-band </a:t>
            </a:r>
            <a:r>
              <a:rPr lang="en-US" sz="1400" dirty="0" err="1"/>
              <a:t>magnicon</a:t>
            </a:r>
            <a:r>
              <a:rPr lang="en-US" sz="1400" dirty="0"/>
              <a:t> amplifier", </a:t>
            </a:r>
          </a:p>
          <a:p>
            <a:r>
              <a:rPr lang="en-US" sz="1400" dirty="0"/>
              <a:t>    PAC97, Vancouver,1997, p.3186.</a:t>
            </a:r>
          </a:p>
          <a:p>
            <a:endParaRPr lang="en-US" dirty="0"/>
          </a:p>
        </p:txBody>
      </p:sp>
      <p:sp>
        <p:nvSpPr>
          <p:cNvPr id="2" name="TextBox 1">
            <a:extLst>
              <a:ext uri="{FF2B5EF4-FFF2-40B4-BE49-F238E27FC236}">
                <a16:creationId xmlns:a16="http://schemas.microsoft.com/office/drawing/2014/main" id="{8E2CB76D-8238-4AF2-96CA-0912D74032B4}"/>
              </a:ext>
            </a:extLst>
          </p:cNvPr>
          <p:cNvSpPr txBox="1"/>
          <p:nvPr/>
        </p:nvSpPr>
        <p:spPr>
          <a:xfrm>
            <a:off x="5839097" y="3429000"/>
            <a:ext cx="2820809" cy="1015663"/>
          </a:xfrm>
          <a:prstGeom prst="rect">
            <a:avLst/>
          </a:prstGeom>
          <a:noFill/>
        </p:spPr>
        <p:txBody>
          <a:bodyPr wrap="square" rtlCol="0">
            <a:spAutoFit/>
          </a:bodyPr>
          <a:lstStyle/>
          <a:p>
            <a:r>
              <a:rPr lang="en-US" sz="1800" dirty="0"/>
              <a:t>Scheme of a diode gun with improved electric strength*.</a:t>
            </a:r>
          </a:p>
          <a:p>
            <a:endParaRPr lang="en-US" dirty="0"/>
          </a:p>
        </p:txBody>
      </p:sp>
    </p:spTree>
    <p:extLst>
      <p:ext uri="{BB962C8B-B14F-4D97-AF65-F5344CB8AC3E}">
        <p14:creationId xmlns:p14="http://schemas.microsoft.com/office/powerpoint/2010/main" val="2318141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554827B-8A9D-4852-865F-8B0C157AB8DA}"/>
              </a:ext>
            </a:extLst>
          </p:cNvPr>
          <p:cNvSpPr>
            <a:spLocks noGrp="1"/>
          </p:cNvSpPr>
          <p:nvPr>
            <p:ph type="dt" sz="half" idx="14"/>
          </p:nvPr>
        </p:nvSpPr>
        <p:spPr/>
        <p:txBody>
          <a:bodyPr/>
          <a:lstStyle/>
          <a:p>
            <a:r>
              <a:rPr lang="en-US" altLang="en-US"/>
              <a:t>10/30/18</a:t>
            </a:r>
          </a:p>
        </p:txBody>
      </p:sp>
      <p:sp>
        <p:nvSpPr>
          <p:cNvPr id="4" name="Footer Placeholder 3">
            <a:extLst>
              <a:ext uri="{FF2B5EF4-FFF2-40B4-BE49-F238E27FC236}">
                <a16:creationId xmlns:a16="http://schemas.microsoft.com/office/drawing/2014/main" id="{E92EEE31-DF9A-4402-A3BB-65098FB97D63}"/>
              </a:ext>
            </a:extLst>
          </p:cNvPr>
          <p:cNvSpPr>
            <a:spLocks noGrp="1"/>
          </p:cNvSpPr>
          <p:nvPr>
            <p:ph type="ftr" sz="quarter" idx="15"/>
          </p:nvPr>
        </p:nvSpPr>
        <p:spPr/>
        <p:txBody>
          <a:bodyPr/>
          <a:lstStyle/>
          <a:p>
            <a:pPr>
              <a:defRPr/>
            </a:pPr>
            <a:r>
              <a:rPr lang="en-US"/>
              <a:t>S. Nagaitsev | Ring-based HE cooler</a:t>
            </a:r>
            <a:endParaRPr lang="en-US" b="1"/>
          </a:p>
        </p:txBody>
      </p:sp>
      <p:sp>
        <p:nvSpPr>
          <p:cNvPr id="5" name="Slide Number Placeholder 4">
            <a:extLst>
              <a:ext uri="{FF2B5EF4-FFF2-40B4-BE49-F238E27FC236}">
                <a16:creationId xmlns:a16="http://schemas.microsoft.com/office/drawing/2014/main" id="{EE99ADFD-A887-4502-A0EB-73D3C9296A9D}"/>
              </a:ext>
            </a:extLst>
          </p:cNvPr>
          <p:cNvSpPr>
            <a:spLocks noGrp="1"/>
          </p:cNvSpPr>
          <p:nvPr>
            <p:ph type="sldNum" sz="quarter" idx="16"/>
          </p:nvPr>
        </p:nvSpPr>
        <p:spPr/>
        <p:txBody>
          <a:bodyPr/>
          <a:lstStyle/>
          <a:p>
            <a:fld id="{B71519E6-F709-4990-B973-B339820CA70B}" type="slidenum">
              <a:rPr lang="en-US" altLang="en-US" smtClean="0"/>
              <a:pPr/>
              <a:t>15</a:t>
            </a:fld>
            <a:endParaRPr lang="en-US" altLang="en-US"/>
          </a:p>
        </p:txBody>
      </p:sp>
      <p:sp>
        <p:nvSpPr>
          <p:cNvPr id="6" name="Content Placeholder 9">
            <a:extLst>
              <a:ext uri="{FF2B5EF4-FFF2-40B4-BE49-F238E27FC236}">
                <a16:creationId xmlns:a16="http://schemas.microsoft.com/office/drawing/2014/main" id="{05108ED4-5FBF-4B19-8253-1843BED15A72}"/>
              </a:ext>
            </a:extLst>
          </p:cNvPr>
          <p:cNvSpPr>
            <a:spLocks noGrp="1"/>
          </p:cNvSpPr>
          <p:nvPr>
            <p:ph sz="half" idx="13"/>
          </p:nvPr>
        </p:nvSpPr>
        <p:spPr bwMode="auto">
          <a:xfrm>
            <a:off x="183497" y="395729"/>
            <a:ext cx="6266516" cy="42143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gn="ctr">
              <a:buNone/>
            </a:pPr>
            <a:r>
              <a:rPr lang="en-US" altLang="en-US" dirty="0">
                <a:latin typeface="Helvetica" panose="020B0604020202020204" pitchFamily="34" charset="0"/>
                <a:ea typeface="Geneva" pitchFamily="121" charset="-128"/>
              </a:rPr>
              <a:t>Electron gun:</a:t>
            </a:r>
          </a:p>
        </p:txBody>
      </p:sp>
      <p:sp>
        <p:nvSpPr>
          <p:cNvPr id="7" name="Rectangle 6">
            <a:extLst>
              <a:ext uri="{FF2B5EF4-FFF2-40B4-BE49-F238E27FC236}">
                <a16:creationId xmlns:a16="http://schemas.microsoft.com/office/drawing/2014/main" id="{F44D9343-543F-44ED-8C90-D927039D0E37}"/>
              </a:ext>
            </a:extLst>
          </p:cNvPr>
          <p:cNvSpPr/>
          <p:nvPr/>
        </p:nvSpPr>
        <p:spPr>
          <a:xfrm>
            <a:off x="-1" y="729551"/>
            <a:ext cx="4885451" cy="4358886"/>
          </a:xfrm>
          <a:prstGeom prst="rect">
            <a:avLst/>
          </a:prstGeom>
        </p:spPr>
        <p:txBody>
          <a:bodyPr wrap="square">
            <a:spAutoFit/>
          </a:bodyPr>
          <a:lstStyle/>
          <a:p>
            <a:pPr marL="342900" marR="0" lvl="0" indent="-342900">
              <a:lnSpc>
                <a:spcPct val="107000"/>
              </a:lnSpc>
              <a:spcBef>
                <a:spcPts val="0"/>
              </a:spcBef>
              <a:spcAft>
                <a:spcPts val="0"/>
              </a:spcAft>
              <a:buFont typeface="Arial" panose="020B0604020202020204" pitchFamily="34" charset="0"/>
              <a:buChar char="•"/>
            </a:pPr>
            <a:r>
              <a:rPr lang="en-US" sz="2000" dirty="0"/>
              <a:t>A dispenser cathode at 1050 C, which provides acceptable normalized thermal emittance. </a:t>
            </a:r>
          </a:p>
          <a:p>
            <a:pPr marL="342900" marR="0" lvl="0" indent="-342900">
              <a:lnSpc>
                <a:spcPct val="107000"/>
              </a:lnSpc>
              <a:spcBef>
                <a:spcPts val="0"/>
              </a:spcBef>
              <a:spcAft>
                <a:spcPts val="0"/>
              </a:spcAft>
              <a:buFont typeface="Arial" panose="020B0604020202020204" pitchFamily="34" charset="0"/>
              <a:buChar char="•"/>
            </a:pPr>
            <a:r>
              <a:rPr lang="en-US" sz="2000" dirty="0"/>
              <a:t>The cathode surface roughness does not contribute the emittance. </a:t>
            </a:r>
          </a:p>
          <a:p>
            <a:pPr marL="342900" marR="0" lvl="0" indent="-342900">
              <a:lnSpc>
                <a:spcPct val="107000"/>
              </a:lnSpc>
              <a:spcBef>
                <a:spcPts val="0"/>
              </a:spcBef>
              <a:spcAft>
                <a:spcPts val="0"/>
              </a:spcAft>
              <a:buFont typeface="Arial" panose="020B0604020202020204" pitchFamily="34" charset="0"/>
              <a:buChar char="•"/>
            </a:pPr>
            <a:r>
              <a:rPr lang="en-US" sz="2000" dirty="0"/>
              <a:t>The beam in the accelerating channel has diameter of 20 mm, which gives very modest beam area compression in the gun, 6:1, and consequently, reasonable surface fields.  </a:t>
            </a:r>
          </a:p>
          <a:p>
            <a:pPr marL="342900" marR="0" lvl="0" indent="-342900">
              <a:lnSpc>
                <a:spcPct val="107000"/>
              </a:lnSpc>
              <a:spcBef>
                <a:spcPts val="0"/>
              </a:spcBef>
              <a:spcAft>
                <a:spcPts val="0"/>
              </a:spcAft>
              <a:buFont typeface="Arial" panose="020B0604020202020204" pitchFamily="34" charset="0"/>
              <a:buChar char="•"/>
            </a:pPr>
            <a:r>
              <a:rPr lang="en-US" sz="2000" dirty="0"/>
              <a:t>The gun is mounted in a compensation coil, which provides the required magnetic field at the cathode, 12 G.</a:t>
            </a:r>
            <a:endParaRPr lang="en-US" sz="2000" dirty="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5F5BB89-BA62-4EBA-99A1-67B8E50F9972}"/>
              </a:ext>
            </a:extLst>
          </p:cNvPr>
          <p:cNvSpPr txBox="1"/>
          <p:nvPr/>
        </p:nvSpPr>
        <p:spPr>
          <a:xfrm>
            <a:off x="196943" y="5631541"/>
            <a:ext cx="8947057" cy="1200329"/>
          </a:xfrm>
          <a:prstGeom prst="rect">
            <a:avLst/>
          </a:prstGeom>
          <a:noFill/>
        </p:spPr>
        <p:txBody>
          <a:bodyPr wrap="square" rtlCol="0">
            <a:spAutoFit/>
          </a:bodyPr>
          <a:lstStyle/>
          <a:p>
            <a:r>
              <a:rPr lang="en-US" dirty="0"/>
              <a:t>*</a:t>
            </a:r>
            <a:r>
              <a:rPr lang="en-US" sz="1200" dirty="0" err="1"/>
              <a:t>Yu.V</a:t>
            </a:r>
            <a:r>
              <a:rPr lang="en-US" sz="1200" dirty="0"/>
              <a:t>. </a:t>
            </a:r>
            <a:r>
              <a:rPr lang="en-US" sz="1200" dirty="0" err="1"/>
              <a:t>Baryshev</a:t>
            </a:r>
            <a:r>
              <a:rPr lang="en-US" sz="1200" dirty="0"/>
              <a:t>, I.V. </a:t>
            </a:r>
            <a:r>
              <a:rPr lang="en-US" sz="1200" dirty="0" err="1"/>
              <a:t>Kazarezov</a:t>
            </a:r>
            <a:r>
              <a:rPr lang="en-US" sz="1200" dirty="0"/>
              <a:t>, E.B. Kozyrev, G.I. </a:t>
            </a:r>
            <a:r>
              <a:rPr lang="en-US" sz="1200" dirty="0" err="1"/>
              <a:t>Kuznetsov</a:t>
            </a:r>
            <a:r>
              <a:rPr lang="en-US" sz="1200" dirty="0"/>
              <a:t>, I.G. Makarov, O.A. Nezhevenko, B.Z. </a:t>
            </a:r>
            <a:r>
              <a:rPr lang="en-US" sz="1200" dirty="0" err="1"/>
              <a:t>Persov</a:t>
            </a:r>
            <a:r>
              <a:rPr lang="en-US" sz="1200" dirty="0"/>
              <a:t>, M.A. </a:t>
            </a:r>
            <a:r>
              <a:rPr lang="en-US" sz="1200" dirty="0" err="1"/>
              <a:t>Tiunov</a:t>
            </a:r>
            <a:r>
              <a:rPr lang="en-US" sz="1200" dirty="0"/>
              <a:t>, V.P. Yakovlev, and I.A. </a:t>
            </a:r>
            <a:r>
              <a:rPr lang="en-US" sz="1200" dirty="0" err="1"/>
              <a:t>Zapryagaev</a:t>
            </a:r>
            <a:r>
              <a:rPr lang="en-US" sz="1200" dirty="0"/>
              <a:t>. "A 100 MW electron source with </a:t>
            </a:r>
            <a:r>
              <a:rPr lang="en-US" sz="1200" dirty="0" err="1"/>
              <a:t>extremly</a:t>
            </a:r>
            <a:r>
              <a:rPr lang="en-US" sz="1200" dirty="0"/>
              <a:t> high beam area compression", Nuclear Inst. and Methods in Phys. Research A 340 (1994), pp. 241-258.</a:t>
            </a:r>
          </a:p>
          <a:p>
            <a:endParaRPr lang="en-US" dirty="0"/>
          </a:p>
        </p:txBody>
      </p:sp>
      <p:pic>
        <p:nvPicPr>
          <p:cNvPr id="10" name="Picture 9">
            <a:extLst>
              <a:ext uri="{FF2B5EF4-FFF2-40B4-BE49-F238E27FC236}">
                <a16:creationId xmlns:a16="http://schemas.microsoft.com/office/drawing/2014/main" id="{DC789EE2-0622-460D-98C8-C203CE7447E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85451" y="317696"/>
            <a:ext cx="4258549" cy="3434032"/>
          </a:xfrm>
          <a:prstGeom prst="rect">
            <a:avLst/>
          </a:prstGeom>
          <a:noFill/>
          <a:ln>
            <a:noFill/>
          </a:ln>
        </p:spPr>
      </p:pic>
      <p:sp>
        <p:nvSpPr>
          <p:cNvPr id="11" name="TextBox 10">
            <a:extLst>
              <a:ext uri="{FF2B5EF4-FFF2-40B4-BE49-F238E27FC236}">
                <a16:creationId xmlns:a16="http://schemas.microsoft.com/office/drawing/2014/main" id="{0B7CA2DB-038B-4B2D-90E6-63444D40F3CC}"/>
              </a:ext>
            </a:extLst>
          </p:cNvPr>
          <p:cNvSpPr txBox="1"/>
          <p:nvPr/>
        </p:nvSpPr>
        <p:spPr>
          <a:xfrm>
            <a:off x="5204015" y="3816775"/>
            <a:ext cx="3939985" cy="646331"/>
          </a:xfrm>
          <a:prstGeom prst="rect">
            <a:avLst/>
          </a:prstGeom>
          <a:noFill/>
        </p:spPr>
        <p:txBody>
          <a:bodyPr wrap="square" rtlCol="0">
            <a:spAutoFit/>
          </a:bodyPr>
          <a:lstStyle/>
          <a:p>
            <a:r>
              <a:rPr lang="en-US" sz="1800" dirty="0"/>
              <a:t>The beam matching to the first focusing solenoid*</a:t>
            </a:r>
          </a:p>
        </p:txBody>
      </p:sp>
      <p:sp>
        <p:nvSpPr>
          <p:cNvPr id="2" name="TextBox 1">
            <a:extLst>
              <a:ext uri="{FF2B5EF4-FFF2-40B4-BE49-F238E27FC236}">
                <a16:creationId xmlns:a16="http://schemas.microsoft.com/office/drawing/2014/main" id="{C28952A5-A688-431C-9EFE-A7247280427C}"/>
              </a:ext>
            </a:extLst>
          </p:cNvPr>
          <p:cNvSpPr txBox="1"/>
          <p:nvPr/>
        </p:nvSpPr>
        <p:spPr>
          <a:xfrm>
            <a:off x="6633511" y="2168390"/>
            <a:ext cx="1725665" cy="338554"/>
          </a:xfrm>
          <a:prstGeom prst="rect">
            <a:avLst/>
          </a:prstGeom>
          <a:solidFill>
            <a:schemeClr val="bg1"/>
          </a:solidFill>
        </p:spPr>
        <p:txBody>
          <a:bodyPr wrap="none" rtlCol="0">
            <a:spAutoFit/>
          </a:bodyPr>
          <a:lstStyle/>
          <a:p>
            <a:r>
              <a:rPr lang="en-US" sz="1600" dirty="0">
                <a:solidFill>
                  <a:srgbClr val="404040"/>
                </a:solidFill>
              </a:rPr>
              <a:t>Magnetic field line</a:t>
            </a:r>
          </a:p>
        </p:txBody>
      </p:sp>
    </p:spTree>
    <p:extLst>
      <p:ext uri="{BB962C8B-B14F-4D97-AF65-F5344CB8AC3E}">
        <p14:creationId xmlns:p14="http://schemas.microsoft.com/office/powerpoint/2010/main" val="2257783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7B91DA-CC49-4593-A28E-AB122C2EF8C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55504" y="548436"/>
            <a:ext cx="4812030" cy="3790950"/>
          </a:xfrm>
          <a:prstGeom prst="rect">
            <a:avLst/>
          </a:prstGeom>
          <a:noFill/>
          <a:ln>
            <a:noFill/>
          </a:ln>
        </p:spPr>
      </p:pic>
      <p:sp>
        <p:nvSpPr>
          <p:cNvPr id="3" name="Date Placeholder 2">
            <a:extLst>
              <a:ext uri="{FF2B5EF4-FFF2-40B4-BE49-F238E27FC236}">
                <a16:creationId xmlns:a16="http://schemas.microsoft.com/office/drawing/2014/main" id="{5554827B-8A9D-4852-865F-8B0C157AB8DA}"/>
              </a:ext>
            </a:extLst>
          </p:cNvPr>
          <p:cNvSpPr>
            <a:spLocks noGrp="1"/>
          </p:cNvSpPr>
          <p:nvPr>
            <p:ph type="dt" sz="half" idx="14"/>
          </p:nvPr>
        </p:nvSpPr>
        <p:spPr/>
        <p:txBody>
          <a:bodyPr/>
          <a:lstStyle/>
          <a:p>
            <a:r>
              <a:rPr lang="en-US" altLang="en-US"/>
              <a:t>10/30/18</a:t>
            </a:r>
          </a:p>
        </p:txBody>
      </p:sp>
      <p:sp>
        <p:nvSpPr>
          <p:cNvPr id="4" name="Footer Placeholder 3">
            <a:extLst>
              <a:ext uri="{FF2B5EF4-FFF2-40B4-BE49-F238E27FC236}">
                <a16:creationId xmlns:a16="http://schemas.microsoft.com/office/drawing/2014/main" id="{E92EEE31-DF9A-4402-A3BB-65098FB97D63}"/>
              </a:ext>
            </a:extLst>
          </p:cNvPr>
          <p:cNvSpPr>
            <a:spLocks noGrp="1"/>
          </p:cNvSpPr>
          <p:nvPr>
            <p:ph type="ftr" sz="quarter" idx="15"/>
          </p:nvPr>
        </p:nvSpPr>
        <p:spPr/>
        <p:txBody>
          <a:bodyPr/>
          <a:lstStyle/>
          <a:p>
            <a:pPr>
              <a:defRPr/>
            </a:pPr>
            <a:r>
              <a:rPr lang="en-US"/>
              <a:t>S. Nagaitsev | Ring-based HE cooler</a:t>
            </a:r>
            <a:endParaRPr lang="en-US" b="1"/>
          </a:p>
        </p:txBody>
      </p:sp>
      <p:sp>
        <p:nvSpPr>
          <p:cNvPr id="5" name="Slide Number Placeholder 4">
            <a:extLst>
              <a:ext uri="{FF2B5EF4-FFF2-40B4-BE49-F238E27FC236}">
                <a16:creationId xmlns:a16="http://schemas.microsoft.com/office/drawing/2014/main" id="{EE99ADFD-A887-4502-A0EB-73D3C9296A9D}"/>
              </a:ext>
            </a:extLst>
          </p:cNvPr>
          <p:cNvSpPr>
            <a:spLocks noGrp="1"/>
          </p:cNvSpPr>
          <p:nvPr>
            <p:ph type="sldNum" sz="quarter" idx="16"/>
          </p:nvPr>
        </p:nvSpPr>
        <p:spPr/>
        <p:txBody>
          <a:bodyPr/>
          <a:lstStyle/>
          <a:p>
            <a:fld id="{B71519E6-F709-4990-B973-B339820CA70B}" type="slidenum">
              <a:rPr lang="en-US" altLang="en-US" smtClean="0"/>
              <a:pPr/>
              <a:t>16</a:t>
            </a:fld>
            <a:endParaRPr lang="en-US" altLang="en-US"/>
          </a:p>
        </p:txBody>
      </p:sp>
      <p:sp>
        <p:nvSpPr>
          <p:cNvPr id="6" name="Content Placeholder 9">
            <a:extLst>
              <a:ext uri="{FF2B5EF4-FFF2-40B4-BE49-F238E27FC236}">
                <a16:creationId xmlns:a16="http://schemas.microsoft.com/office/drawing/2014/main" id="{05108ED4-5FBF-4B19-8253-1843BED15A72}"/>
              </a:ext>
            </a:extLst>
          </p:cNvPr>
          <p:cNvSpPr>
            <a:spLocks noGrp="1"/>
          </p:cNvSpPr>
          <p:nvPr>
            <p:ph sz="half" idx="13"/>
          </p:nvPr>
        </p:nvSpPr>
        <p:spPr bwMode="auto">
          <a:xfrm>
            <a:off x="183497" y="395729"/>
            <a:ext cx="6266516" cy="42143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gn="ctr">
              <a:buNone/>
            </a:pPr>
            <a:r>
              <a:rPr lang="en-US" altLang="en-US" dirty="0">
                <a:latin typeface="Helvetica" panose="020B0604020202020204" pitchFamily="34" charset="0"/>
                <a:ea typeface="Geneva" pitchFamily="121" charset="-128"/>
              </a:rPr>
              <a:t>Electron gun:</a:t>
            </a:r>
          </a:p>
        </p:txBody>
      </p:sp>
      <p:sp>
        <p:nvSpPr>
          <p:cNvPr id="7" name="Rectangle 6">
            <a:extLst>
              <a:ext uri="{FF2B5EF4-FFF2-40B4-BE49-F238E27FC236}">
                <a16:creationId xmlns:a16="http://schemas.microsoft.com/office/drawing/2014/main" id="{F44D9343-543F-44ED-8C90-D927039D0E37}"/>
              </a:ext>
            </a:extLst>
          </p:cNvPr>
          <p:cNvSpPr/>
          <p:nvPr/>
        </p:nvSpPr>
        <p:spPr>
          <a:xfrm>
            <a:off x="5029582" y="4335417"/>
            <a:ext cx="3937952" cy="1296124"/>
          </a:xfrm>
          <a:prstGeom prst="rect">
            <a:avLst/>
          </a:prstGeom>
        </p:spPr>
        <p:txBody>
          <a:bodyPr wrap="square">
            <a:spAutoFit/>
          </a:bodyPr>
          <a:lstStyle/>
          <a:p>
            <a:pPr>
              <a:lnSpc>
                <a:spcPct val="107000"/>
              </a:lnSpc>
              <a:spcBef>
                <a:spcPts val="0"/>
              </a:spcBef>
              <a:spcAft>
                <a:spcPts val="0"/>
              </a:spcAft>
            </a:pPr>
            <a:r>
              <a:rPr lang="en-US" sz="1800" dirty="0"/>
              <a:t>The design concept of the gun*. All the critical elements are fabricated and assembled with accuracy &lt; 0.1 mm.</a:t>
            </a:r>
          </a:p>
          <a:p>
            <a:pPr marR="0" lvl="0">
              <a:lnSpc>
                <a:spcPct val="107000"/>
              </a:lnSpc>
              <a:spcBef>
                <a:spcPts val="0"/>
              </a:spcBef>
              <a:spcAft>
                <a:spcPts val="0"/>
              </a:spcAft>
            </a:pPr>
            <a:endParaRPr lang="en-US" sz="2000" dirty="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5F5BB89-BA62-4EBA-99A1-67B8E50F9972}"/>
              </a:ext>
            </a:extLst>
          </p:cNvPr>
          <p:cNvSpPr txBox="1"/>
          <p:nvPr/>
        </p:nvSpPr>
        <p:spPr>
          <a:xfrm>
            <a:off x="196943" y="5631541"/>
            <a:ext cx="8947057" cy="1046440"/>
          </a:xfrm>
          <a:prstGeom prst="rect">
            <a:avLst/>
          </a:prstGeom>
          <a:noFill/>
        </p:spPr>
        <p:txBody>
          <a:bodyPr wrap="square" rtlCol="0">
            <a:spAutoFit/>
          </a:bodyPr>
          <a:lstStyle/>
          <a:p>
            <a:r>
              <a:rPr lang="en-US" dirty="0"/>
              <a:t>*</a:t>
            </a:r>
            <a:r>
              <a:rPr lang="en-US" sz="1400" dirty="0"/>
              <a:t>V.P. Yakovlev, O.A. Nezhevenko, J.L. </a:t>
            </a:r>
            <a:r>
              <a:rPr lang="en-US" sz="1400" dirty="0" err="1"/>
              <a:t>Hirshfield</a:t>
            </a:r>
            <a:r>
              <a:rPr lang="en-US" sz="1400" dirty="0"/>
              <a:t>, M.A. LaPointe, M.A. Batazova, G.I. </a:t>
            </a:r>
            <a:r>
              <a:rPr lang="en-US" sz="1400" dirty="0" err="1"/>
              <a:t>Kuznetsov</a:t>
            </a:r>
            <a:r>
              <a:rPr lang="en-US" sz="1400" dirty="0"/>
              <a:t>, “100 MW Electron Gun For A 34.3 GHz </a:t>
            </a:r>
            <a:r>
              <a:rPr lang="en-US" sz="1400" dirty="0" err="1"/>
              <a:t>Magnicon</a:t>
            </a:r>
            <a:r>
              <a:rPr lang="en-US" sz="1400" dirty="0"/>
              <a:t>,” PAC2001, Chicago, June 17-22, 2001, pp.1041-1043. </a:t>
            </a:r>
          </a:p>
          <a:p>
            <a:endParaRPr lang="en-US" dirty="0"/>
          </a:p>
        </p:txBody>
      </p:sp>
      <p:pic>
        <p:nvPicPr>
          <p:cNvPr id="2" name="Picture 1">
            <a:extLst>
              <a:ext uri="{FF2B5EF4-FFF2-40B4-BE49-F238E27FC236}">
                <a16:creationId xmlns:a16="http://schemas.microsoft.com/office/drawing/2014/main" id="{CA9A16A6-62F0-4B3C-BE73-D77A78772D65}"/>
              </a:ext>
            </a:extLst>
          </p:cNvPr>
          <p:cNvPicPr>
            <a:picLocks noChangeAspect="1"/>
          </p:cNvPicPr>
          <p:nvPr/>
        </p:nvPicPr>
        <p:blipFill>
          <a:blip r:embed="rId3"/>
          <a:stretch>
            <a:fillRect/>
          </a:stretch>
        </p:blipFill>
        <p:spPr>
          <a:xfrm>
            <a:off x="228600" y="1335233"/>
            <a:ext cx="4134858" cy="2569686"/>
          </a:xfrm>
          <a:prstGeom prst="rect">
            <a:avLst/>
          </a:prstGeom>
        </p:spPr>
      </p:pic>
      <p:sp>
        <p:nvSpPr>
          <p:cNvPr id="13" name="Rectangle 12">
            <a:extLst>
              <a:ext uri="{FF2B5EF4-FFF2-40B4-BE49-F238E27FC236}">
                <a16:creationId xmlns:a16="http://schemas.microsoft.com/office/drawing/2014/main" id="{38ECF60C-D581-48EF-B998-5E1CF93C740B}"/>
              </a:ext>
            </a:extLst>
          </p:cNvPr>
          <p:cNvSpPr/>
          <p:nvPr/>
        </p:nvSpPr>
        <p:spPr>
          <a:xfrm>
            <a:off x="637564" y="4226643"/>
            <a:ext cx="3937952" cy="999761"/>
          </a:xfrm>
          <a:prstGeom prst="rect">
            <a:avLst/>
          </a:prstGeom>
        </p:spPr>
        <p:txBody>
          <a:bodyPr wrap="square">
            <a:spAutoFit/>
          </a:bodyPr>
          <a:lstStyle/>
          <a:p>
            <a:pPr algn="ctr">
              <a:lnSpc>
                <a:spcPct val="107000"/>
              </a:lnSpc>
              <a:spcBef>
                <a:spcPts val="0"/>
              </a:spcBef>
              <a:spcAft>
                <a:spcPts val="0"/>
              </a:spcAft>
            </a:pPr>
            <a:r>
              <a:rPr lang="en-US" sz="1800" dirty="0"/>
              <a:t>The gun preliminary MICHELLE optimization (in progress)</a:t>
            </a:r>
          </a:p>
          <a:p>
            <a:pPr marR="0" lvl="0">
              <a:lnSpc>
                <a:spcPct val="107000"/>
              </a:lnSpc>
              <a:spcBef>
                <a:spcPts val="0"/>
              </a:spcBef>
              <a:spcAft>
                <a:spcPts val="0"/>
              </a:spcAft>
            </a:pPr>
            <a:endParaRPr lang="en-US"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4294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554827B-8A9D-4852-865F-8B0C157AB8DA}"/>
              </a:ext>
            </a:extLst>
          </p:cNvPr>
          <p:cNvSpPr>
            <a:spLocks noGrp="1"/>
          </p:cNvSpPr>
          <p:nvPr>
            <p:ph type="dt" sz="half" idx="14"/>
          </p:nvPr>
        </p:nvSpPr>
        <p:spPr/>
        <p:txBody>
          <a:bodyPr/>
          <a:lstStyle/>
          <a:p>
            <a:r>
              <a:rPr lang="en-US" altLang="en-US"/>
              <a:t>10/30/18</a:t>
            </a:r>
          </a:p>
        </p:txBody>
      </p:sp>
      <p:sp>
        <p:nvSpPr>
          <p:cNvPr id="4" name="Footer Placeholder 3">
            <a:extLst>
              <a:ext uri="{FF2B5EF4-FFF2-40B4-BE49-F238E27FC236}">
                <a16:creationId xmlns:a16="http://schemas.microsoft.com/office/drawing/2014/main" id="{E92EEE31-DF9A-4402-A3BB-65098FB97D63}"/>
              </a:ext>
            </a:extLst>
          </p:cNvPr>
          <p:cNvSpPr>
            <a:spLocks noGrp="1"/>
          </p:cNvSpPr>
          <p:nvPr>
            <p:ph type="ftr" sz="quarter" idx="15"/>
          </p:nvPr>
        </p:nvSpPr>
        <p:spPr/>
        <p:txBody>
          <a:bodyPr/>
          <a:lstStyle/>
          <a:p>
            <a:pPr>
              <a:defRPr/>
            </a:pPr>
            <a:r>
              <a:rPr lang="en-US"/>
              <a:t>S. Nagaitsev | Ring-based HE cooler</a:t>
            </a:r>
            <a:endParaRPr lang="en-US" b="1"/>
          </a:p>
        </p:txBody>
      </p:sp>
      <p:sp>
        <p:nvSpPr>
          <p:cNvPr id="5" name="Slide Number Placeholder 4">
            <a:extLst>
              <a:ext uri="{FF2B5EF4-FFF2-40B4-BE49-F238E27FC236}">
                <a16:creationId xmlns:a16="http://schemas.microsoft.com/office/drawing/2014/main" id="{EE99ADFD-A887-4502-A0EB-73D3C9296A9D}"/>
              </a:ext>
            </a:extLst>
          </p:cNvPr>
          <p:cNvSpPr>
            <a:spLocks noGrp="1"/>
          </p:cNvSpPr>
          <p:nvPr>
            <p:ph type="sldNum" sz="quarter" idx="16"/>
          </p:nvPr>
        </p:nvSpPr>
        <p:spPr/>
        <p:txBody>
          <a:bodyPr/>
          <a:lstStyle/>
          <a:p>
            <a:fld id="{B71519E6-F709-4990-B973-B339820CA70B}" type="slidenum">
              <a:rPr lang="en-US" altLang="en-US" smtClean="0"/>
              <a:pPr/>
              <a:t>17</a:t>
            </a:fld>
            <a:endParaRPr lang="en-US" altLang="en-US"/>
          </a:p>
        </p:txBody>
      </p:sp>
      <p:sp>
        <p:nvSpPr>
          <p:cNvPr id="6" name="Content Placeholder 9">
            <a:extLst>
              <a:ext uri="{FF2B5EF4-FFF2-40B4-BE49-F238E27FC236}">
                <a16:creationId xmlns:a16="http://schemas.microsoft.com/office/drawing/2014/main" id="{05108ED4-5FBF-4B19-8253-1843BED15A72}"/>
              </a:ext>
            </a:extLst>
          </p:cNvPr>
          <p:cNvSpPr>
            <a:spLocks noGrp="1"/>
          </p:cNvSpPr>
          <p:nvPr>
            <p:ph sz="half" idx="13"/>
          </p:nvPr>
        </p:nvSpPr>
        <p:spPr bwMode="auto">
          <a:xfrm>
            <a:off x="183497" y="395729"/>
            <a:ext cx="8641848" cy="42143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lgn="ctr">
              <a:buNone/>
            </a:pPr>
            <a:r>
              <a:rPr lang="en-US" altLang="en-US" sz="3200" dirty="0">
                <a:latin typeface="Helvetica" panose="020B0604020202020204" pitchFamily="34" charset="0"/>
                <a:ea typeface="Geneva" pitchFamily="121" charset="-128"/>
              </a:rPr>
              <a:t>Focusing system:</a:t>
            </a:r>
          </a:p>
        </p:txBody>
      </p:sp>
      <p:sp>
        <p:nvSpPr>
          <p:cNvPr id="8" name="Rectangle 7">
            <a:extLst>
              <a:ext uri="{FF2B5EF4-FFF2-40B4-BE49-F238E27FC236}">
                <a16:creationId xmlns:a16="http://schemas.microsoft.com/office/drawing/2014/main" id="{CBD133B1-A05C-4A37-BB2A-CF1420A81156}"/>
              </a:ext>
            </a:extLst>
          </p:cNvPr>
          <p:cNvSpPr/>
          <p:nvPr/>
        </p:nvSpPr>
        <p:spPr>
          <a:xfrm>
            <a:off x="403476" y="1114239"/>
            <a:ext cx="8201890" cy="4419800"/>
          </a:xfrm>
          <a:prstGeom prst="rect">
            <a:avLst/>
          </a:prstGeom>
        </p:spPr>
        <p:txBody>
          <a:bodyPr wrap="square">
            <a:spAutoFit/>
          </a:bodyPr>
          <a:lstStyle/>
          <a:p>
            <a:pPr marL="342900" marR="0" indent="-342900" algn="just">
              <a:lnSpc>
                <a:spcPct val="107000"/>
              </a:lnSpc>
              <a:spcBef>
                <a:spcPts val="0"/>
              </a:spcBef>
              <a:spcAft>
                <a:spcPts val="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 beam focusing is provided by solenoids, having gaps for acceleration. </a:t>
            </a:r>
          </a:p>
          <a:p>
            <a:pPr marL="342900" marR="0" indent="-342900" algn="just">
              <a:lnSpc>
                <a:spcPct val="107000"/>
              </a:lnSpc>
              <a:spcBef>
                <a:spcPts val="0"/>
              </a:spcBef>
              <a:spcAft>
                <a:spcPts val="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Solenoids are the part of the acceleration cell.  If the gaps are smaller than the solenoid lengths, the beam scalloping is relatively small, and the beam radius is close to Brillouin limit.</a:t>
            </a:r>
          </a:p>
          <a:p>
            <a:pPr marL="342900" marR="0" indent="-342900" algn="just">
              <a:lnSpc>
                <a:spcPct val="107000"/>
              </a:lnSpc>
              <a:spcBef>
                <a:spcPts val="0"/>
              </a:spcBef>
              <a:spcAft>
                <a:spcPts val="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 The focusing magnetic field in the beginning of the accelerator is ~450 G; it is gradually reduced to ~50 G towards the end of the accelerator (the beam diameter stays the same over the entire length of the beam line). </a:t>
            </a:r>
          </a:p>
          <a:p>
            <a:pPr marL="342900" marR="0" indent="-342900" algn="just">
              <a:lnSpc>
                <a:spcPct val="107000"/>
              </a:lnSpc>
              <a:spcBef>
                <a:spcPts val="0"/>
              </a:spcBef>
              <a:spcAft>
                <a:spcPts val="0"/>
              </a:spcAft>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Heat losses &lt; 100 W/cell</a:t>
            </a:r>
            <a:endParaRPr lang="en-US" dirty="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5558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BFA7A4-8252-41AA-96F5-C95E8A5CE28B}"/>
              </a:ext>
            </a:extLst>
          </p:cNvPr>
          <p:cNvSpPr>
            <a:spLocks noGrp="1"/>
          </p:cNvSpPr>
          <p:nvPr>
            <p:ph sz="half" idx="13"/>
          </p:nvPr>
        </p:nvSpPr>
        <p:spPr>
          <a:xfrm>
            <a:off x="2979485" y="300478"/>
            <a:ext cx="2399338" cy="452558"/>
          </a:xfrm>
        </p:spPr>
        <p:txBody>
          <a:bodyPr/>
          <a:lstStyle/>
          <a:p>
            <a:pPr marL="0" indent="0">
              <a:buNone/>
            </a:pPr>
            <a:r>
              <a:rPr lang="en-US" dirty="0"/>
              <a:t>Accelerating Cell</a:t>
            </a:r>
          </a:p>
        </p:txBody>
      </p:sp>
      <p:sp>
        <p:nvSpPr>
          <p:cNvPr id="3" name="Date Placeholder 2">
            <a:extLst>
              <a:ext uri="{FF2B5EF4-FFF2-40B4-BE49-F238E27FC236}">
                <a16:creationId xmlns:a16="http://schemas.microsoft.com/office/drawing/2014/main" id="{56EBDB18-9729-4807-A73F-F50B2562FFAD}"/>
              </a:ext>
            </a:extLst>
          </p:cNvPr>
          <p:cNvSpPr>
            <a:spLocks noGrp="1"/>
          </p:cNvSpPr>
          <p:nvPr>
            <p:ph type="dt" sz="half" idx="14"/>
          </p:nvPr>
        </p:nvSpPr>
        <p:spPr/>
        <p:txBody>
          <a:bodyPr/>
          <a:lstStyle/>
          <a:p>
            <a:r>
              <a:rPr lang="en-US" altLang="en-US"/>
              <a:t>10/30/18</a:t>
            </a:r>
          </a:p>
        </p:txBody>
      </p:sp>
      <p:sp>
        <p:nvSpPr>
          <p:cNvPr id="4" name="Footer Placeholder 3">
            <a:extLst>
              <a:ext uri="{FF2B5EF4-FFF2-40B4-BE49-F238E27FC236}">
                <a16:creationId xmlns:a16="http://schemas.microsoft.com/office/drawing/2014/main" id="{3AAC8CF1-07C2-49AC-B17A-28F4D2E818B5}"/>
              </a:ext>
            </a:extLst>
          </p:cNvPr>
          <p:cNvSpPr>
            <a:spLocks noGrp="1"/>
          </p:cNvSpPr>
          <p:nvPr>
            <p:ph type="ftr" sz="quarter" idx="15"/>
          </p:nvPr>
        </p:nvSpPr>
        <p:spPr/>
        <p:txBody>
          <a:bodyPr/>
          <a:lstStyle/>
          <a:p>
            <a:pPr>
              <a:defRPr/>
            </a:pPr>
            <a:r>
              <a:rPr lang="en-US"/>
              <a:t>S. Nagaitsev | Ring-based HE cooler</a:t>
            </a:r>
            <a:endParaRPr lang="en-US" b="1"/>
          </a:p>
        </p:txBody>
      </p:sp>
      <p:sp>
        <p:nvSpPr>
          <p:cNvPr id="5" name="Slide Number Placeholder 4">
            <a:extLst>
              <a:ext uri="{FF2B5EF4-FFF2-40B4-BE49-F238E27FC236}">
                <a16:creationId xmlns:a16="http://schemas.microsoft.com/office/drawing/2014/main" id="{A5F10859-0E8B-498D-9BD5-6929B1F613B0}"/>
              </a:ext>
            </a:extLst>
          </p:cNvPr>
          <p:cNvSpPr>
            <a:spLocks noGrp="1"/>
          </p:cNvSpPr>
          <p:nvPr>
            <p:ph type="sldNum" sz="quarter" idx="16"/>
          </p:nvPr>
        </p:nvSpPr>
        <p:spPr/>
        <p:txBody>
          <a:bodyPr/>
          <a:lstStyle/>
          <a:p>
            <a:fld id="{B71519E6-F709-4990-B973-B339820CA70B}" type="slidenum">
              <a:rPr lang="en-US" altLang="en-US" smtClean="0"/>
              <a:pPr/>
              <a:t>18</a:t>
            </a:fld>
            <a:endParaRPr lang="en-US" altLang="en-US"/>
          </a:p>
        </p:txBody>
      </p:sp>
      <p:pic>
        <p:nvPicPr>
          <p:cNvPr id="6" name="Picture 5">
            <a:extLst>
              <a:ext uri="{FF2B5EF4-FFF2-40B4-BE49-F238E27FC236}">
                <a16:creationId xmlns:a16="http://schemas.microsoft.com/office/drawing/2014/main" id="{BD7FA775-B0F9-4648-8E2B-F27B0492AC72}"/>
              </a:ext>
            </a:extLst>
          </p:cNvPr>
          <p:cNvPicPr/>
          <p:nvPr/>
        </p:nvPicPr>
        <p:blipFill rotWithShape="1">
          <a:blip r:embed="rId2"/>
          <a:srcRect l="24225" t="23979" r="30420" b="18592"/>
          <a:stretch/>
        </p:blipFill>
        <p:spPr bwMode="auto">
          <a:xfrm>
            <a:off x="481330" y="1475644"/>
            <a:ext cx="4090670" cy="376936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AEB8F925-0B87-4889-8CBB-1126E4CF6A32}"/>
              </a:ext>
            </a:extLst>
          </p:cNvPr>
          <p:cNvSpPr txBox="1"/>
          <p:nvPr/>
        </p:nvSpPr>
        <p:spPr>
          <a:xfrm>
            <a:off x="1225362" y="5192200"/>
            <a:ext cx="1721225" cy="338554"/>
          </a:xfrm>
          <a:prstGeom prst="rect">
            <a:avLst/>
          </a:prstGeom>
          <a:noFill/>
        </p:spPr>
        <p:txBody>
          <a:bodyPr wrap="square" rtlCol="0">
            <a:spAutoFit/>
          </a:bodyPr>
          <a:lstStyle/>
          <a:p>
            <a:r>
              <a:rPr lang="en-US" sz="1600" dirty="0"/>
              <a:t>Dimensions in mm</a:t>
            </a:r>
          </a:p>
        </p:txBody>
      </p:sp>
      <p:sp>
        <p:nvSpPr>
          <p:cNvPr id="8" name="TextBox 7">
            <a:extLst>
              <a:ext uri="{FF2B5EF4-FFF2-40B4-BE49-F238E27FC236}">
                <a16:creationId xmlns:a16="http://schemas.microsoft.com/office/drawing/2014/main" id="{CA6F06EC-A89E-49D6-9014-D0C74F46E534}"/>
              </a:ext>
            </a:extLst>
          </p:cNvPr>
          <p:cNvSpPr txBox="1"/>
          <p:nvPr/>
        </p:nvSpPr>
        <p:spPr>
          <a:xfrm>
            <a:off x="3073612" y="1552965"/>
            <a:ext cx="1498387" cy="584775"/>
          </a:xfrm>
          <a:prstGeom prst="rect">
            <a:avLst/>
          </a:prstGeom>
          <a:noFill/>
          <a:ln w="15875">
            <a:solidFill>
              <a:schemeClr val="accent3"/>
            </a:solidFill>
          </a:ln>
        </p:spPr>
        <p:txBody>
          <a:bodyPr wrap="square" rtlCol="0">
            <a:spAutoFit/>
          </a:bodyPr>
          <a:lstStyle/>
          <a:p>
            <a:pPr algn="ctr"/>
            <a:r>
              <a:rPr lang="en-US" sz="1600" dirty="0"/>
              <a:t>Insulator and HOM absorber</a:t>
            </a:r>
          </a:p>
        </p:txBody>
      </p:sp>
      <p:cxnSp>
        <p:nvCxnSpPr>
          <p:cNvPr id="10" name="Straight Arrow Connector 9">
            <a:extLst>
              <a:ext uri="{FF2B5EF4-FFF2-40B4-BE49-F238E27FC236}">
                <a16:creationId xmlns:a16="http://schemas.microsoft.com/office/drawing/2014/main" id="{4C11CDC4-0310-4E60-A334-29E3B25E1608}"/>
              </a:ext>
            </a:extLst>
          </p:cNvPr>
          <p:cNvCxnSpPr/>
          <p:nvPr/>
        </p:nvCxnSpPr>
        <p:spPr>
          <a:xfrm flipH="1">
            <a:off x="2085975" y="2014246"/>
            <a:ext cx="987638" cy="46672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1" name="TextBox 10">
            <a:extLst>
              <a:ext uri="{FF2B5EF4-FFF2-40B4-BE49-F238E27FC236}">
                <a16:creationId xmlns:a16="http://schemas.microsoft.com/office/drawing/2014/main" id="{0CAF543F-5D26-410A-9BD0-A96294BE6E2E}"/>
              </a:ext>
            </a:extLst>
          </p:cNvPr>
          <p:cNvSpPr txBox="1"/>
          <p:nvPr/>
        </p:nvSpPr>
        <p:spPr>
          <a:xfrm>
            <a:off x="141912" y="2480971"/>
            <a:ext cx="877263" cy="584775"/>
          </a:xfrm>
          <a:prstGeom prst="rect">
            <a:avLst/>
          </a:prstGeom>
          <a:noFill/>
          <a:ln w="15875">
            <a:solidFill>
              <a:schemeClr val="accent3"/>
            </a:solidFill>
          </a:ln>
        </p:spPr>
        <p:txBody>
          <a:bodyPr wrap="square" rtlCol="0">
            <a:spAutoFit/>
          </a:bodyPr>
          <a:lstStyle/>
          <a:p>
            <a:pPr algn="ctr"/>
            <a:r>
              <a:rPr lang="en-US" sz="1600" dirty="0" err="1"/>
              <a:t>Metglas</a:t>
            </a:r>
            <a:r>
              <a:rPr lang="en-US" sz="1600" dirty="0"/>
              <a:t> Core</a:t>
            </a:r>
          </a:p>
        </p:txBody>
      </p:sp>
      <p:cxnSp>
        <p:nvCxnSpPr>
          <p:cNvPr id="13" name="Straight Arrow Connector 12">
            <a:extLst>
              <a:ext uri="{FF2B5EF4-FFF2-40B4-BE49-F238E27FC236}">
                <a16:creationId xmlns:a16="http://schemas.microsoft.com/office/drawing/2014/main" id="{21681031-E27D-4EC7-8225-3AA5BEA5E558}"/>
              </a:ext>
            </a:extLst>
          </p:cNvPr>
          <p:cNvCxnSpPr/>
          <p:nvPr/>
        </p:nvCxnSpPr>
        <p:spPr>
          <a:xfrm>
            <a:off x="1019175" y="2766721"/>
            <a:ext cx="600075" cy="53340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4" name="TextBox 13">
            <a:extLst>
              <a:ext uri="{FF2B5EF4-FFF2-40B4-BE49-F238E27FC236}">
                <a16:creationId xmlns:a16="http://schemas.microsoft.com/office/drawing/2014/main" id="{46C7D231-FE9B-43F1-A3C4-1CC8F6F3D591}"/>
              </a:ext>
            </a:extLst>
          </p:cNvPr>
          <p:cNvSpPr txBox="1"/>
          <p:nvPr/>
        </p:nvSpPr>
        <p:spPr>
          <a:xfrm>
            <a:off x="900208" y="968190"/>
            <a:ext cx="877263" cy="584775"/>
          </a:xfrm>
          <a:prstGeom prst="rect">
            <a:avLst/>
          </a:prstGeom>
          <a:noFill/>
          <a:ln w="15875">
            <a:solidFill>
              <a:schemeClr val="accent3"/>
            </a:solidFill>
          </a:ln>
        </p:spPr>
        <p:txBody>
          <a:bodyPr wrap="square" rtlCol="0">
            <a:spAutoFit/>
          </a:bodyPr>
          <a:lstStyle/>
          <a:p>
            <a:pPr algn="ctr"/>
            <a:r>
              <a:rPr lang="en-US" sz="1600" dirty="0"/>
              <a:t>Cooling Circuit</a:t>
            </a:r>
          </a:p>
        </p:txBody>
      </p:sp>
      <p:cxnSp>
        <p:nvCxnSpPr>
          <p:cNvPr id="16" name="Straight Arrow Connector 15">
            <a:extLst>
              <a:ext uri="{FF2B5EF4-FFF2-40B4-BE49-F238E27FC236}">
                <a16:creationId xmlns:a16="http://schemas.microsoft.com/office/drawing/2014/main" id="{36BDB50D-A141-432B-8153-F3739F77CDF4}"/>
              </a:ext>
            </a:extLst>
          </p:cNvPr>
          <p:cNvCxnSpPr>
            <a:stCxn id="14" idx="2"/>
          </p:cNvCxnSpPr>
          <p:nvPr/>
        </p:nvCxnSpPr>
        <p:spPr>
          <a:xfrm flipH="1">
            <a:off x="1338839" y="1552965"/>
            <a:ext cx="1" cy="46128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7" name="TextBox 16">
            <a:extLst>
              <a:ext uri="{FF2B5EF4-FFF2-40B4-BE49-F238E27FC236}">
                <a16:creationId xmlns:a16="http://schemas.microsoft.com/office/drawing/2014/main" id="{3EE2AFEB-9F50-47E7-B25E-F947C7D8C12B}"/>
              </a:ext>
            </a:extLst>
          </p:cNvPr>
          <p:cNvSpPr txBox="1"/>
          <p:nvPr/>
        </p:nvSpPr>
        <p:spPr>
          <a:xfrm>
            <a:off x="84761" y="3666062"/>
            <a:ext cx="991563" cy="830997"/>
          </a:xfrm>
          <a:prstGeom prst="rect">
            <a:avLst/>
          </a:prstGeom>
          <a:noFill/>
          <a:ln w="15875">
            <a:solidFill>
              <a:schemeClr val="accent3"/>
            </a:solidFill>
          </a:ln>
        </p:spPr>
        <p:txBody>
          <a:bodyPr wrap="square" rtlCol="0">
            <a:spAutoFit/>
          </a:bodyPr>
          <a:lstStyle/>
          <a:p>
            <a:pPr algn="ctr"/>
            <a:r>
              <a:rPr lang="en-US" sz="1600" dirty="0"/>
              <a:t>Focusing System Winding</a:t>
            </a:r>
          </a:p>
        </p:txBody>
      </p:sp>
      <p:cxnSp>
        <p:nvCxnSpPr>
          <p:cNvPr id="19" name="Straight Arrow Connector 18">
            <a:extLst>
              <a:ext uri="{FF2B5EF4-FFF2-40B4-BE49-F238E27FC236}">
                <a16:creationId xmlns:a16="http://schemas.microsoft.com/office/drawing/2014/main" id="{11A4A5FE-49CF-4D27-BCF0-E9477A69E028}"/>
              </a:ext>
            </a:extLst>
          </p:cNvPr>
          <p:cNvCxnSpPr>
            <a:stCxn id="17" idx="3"/>
          </p:cNvCxnSpPr>
          <p:nvPr/>
        </p:nvCxnSpPr>
        <p:spPr>
          <a:xfrm flipV="1">
            <a:off x="1076324" y="4071073"/>
            <a:ext cx="542926" cy="1048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0" name="TextBox 19">
            <a:extLst>
              <a:ext uri="{FF2B5EF4-FFF2-40B4-BE49-F238E27FC236}">
                <a16:creationId xmlns:a16="http://schemas.microsoft.com/office/drawing/2014/main" id="{9E8E88A0-ADCE-4CD6-96B6-A3EDE1F8F80A}"/>
              </a:ext>
            </a:extLst>
          </p:cNvPr>
          <p:cNvSpPr txBox="1"/>
          <p:nvPr/>
        </p:nvSpPr>
        <p:spPr>
          <a:xfrm>
            <a:off x="4760360" y="811648"/>
            <a:ext cx="4238625" cy="2923877"/>
          </a:xfrm>
          <a:prstGeom prst="rect">
            <a:avLst/>
          </a:prstGeom>
          <a:noFill/>
        </p:spPr>
        <p:txBody>
          <a:bodyPr wrap="square" rtlCol="0">
            <a:spAutoFit/>
          </a:bodyPr>
          <a:lstStyle/>
          <a:p>
            <a:r>
              <a:rPr lang="en-US" sz="2000" u="sng" dirty="0"/>
              <a:t>Main parameters</a:t>
            </a:r>
            <a:r>
              <a:rPr lang="en-US" sz="2000" dirty="0"/>
              <a:t>:</a:t>
            </a:r>
          </a:p>
          <a:p>
            <a:r>
              <a:rPr lang="en-US" sz="2000" dirty="0" err="1"/>
              <a:t>U</a:t>
            </a:r>
            <a:r>
              <a:rPr lang="en-US" sz="2000" baseline="-25000" dirty="0" err="1"/>
              <a:t>cell</a:t>
            </a:r>
            <a:r>
              <a:rPr lang="en-US" sz="2000" dirty="0"/>
              <a:t> = 75 kV</a:t>
            </a:r>
          </a:p>
          <a:p>
            <a:r>
              <a:rPr lang="en-US" sz="2000" dirty="0"/>
              <a:t>Material – Metglas2605SC:</a:t>
            </a:r>
          </a:p>
          <a:p>
            <a:pPr marL="342900" indent="-342900">
              <a:buFontTx/>
              <a:buChar char="-"/>
            </a:pPr>
            <a:r>
              <a:rPr lang="en-US" sz="2000" dirty="0"/>
              <a:t>t = 25 </a:t>
            </a:r>
            <a:r>
              <a:rPr lang="el-GR" sz="2000" dirty="0"/>
              <a:t>μ</a:t>
            </a:r>
            <a:r>
              <a:rPr lang="en-US" sz="2000" dirty="0"/>
              <a:t>m</a:t>
            </a:r>
          </a:p>
          <a:p>
            <a:pPr marL="342900" indent="-342900">
              <a:buFontTx/>
              <a:buChar char="-"/>
            </a:pPr>
            <a:r>
              <a:rPr lang="en-US" sz="2000" dirty="0"/>
              <a:t>Flux density swing = 2.85 T</a:t>
            </a:r>
          </a:p>
          <a:p>
            <a:pPr marL="342900" indent="-342900">
              <a:buFontTx/>
              <a:buChar char="-"/>
            </a:pPr>
            <a:r>
              <a:rPr lang="en-US" sz="2000" dirty="0"/>
              <a:t>Volume – 9.3 dm</a:t>
            </a:r>
            <a:r>
              <a:rPr lang="en-US" sz="2000" baseline="30000" dirty="0"/>
              <a:t>3</a:t>
            </a:r>
            <a:endParaRPr lang="en-US" sz="2000" dirty="0"/>
          </a:p>
          <a:p>
            <a:pPr marL="342900" indent="-342900">
              <a:buFontTx/>
              <a:buChar char="-"/>
            </a:pPr>
            <a:r>
              <a:rPr lang="en-US" sz="2000" dirty="0"/>
              <a:t>Power loss in the cores – 5.4 kW</a:t>
            </a:r>
          </a:p>
          <a:p>
            <a:pPr marL="342900" indent="-342900">
              <a:buFontTx/>
              <a:buChar char="-"/>
            </a:pPr>
            <a:r>
              <a:rPr lang="en-US" sz="2000" dirty="0"/>
              <a:t>Maximum magnetic field – 700 G</a:t>
            </a:r>
          </a:p>
          <a:p>
            <a:pPr marL="342900" indent="-342900">
              <a:buFontTx/>
              <a:buChar char="-"/>
            </a:pPr>
            <a:r>
              <a:rPr lang="en-US" sz="2000" dirty="0"/>
              <a:t>Power loss in the windings – 100 W</a:t>
            </a:r>
            <a:endParaRPr lang="en-US" dirty="0"/>
          </a:p>
        </p:txBody>
      </p:sp>
      <p:pic>
        <p:nvPicPr>
          <p:cNvPr id="21" name="Picture 20">
            <a:extLst>
              <a:ext uri="{FF2B5EF4-FFF2-40B4-BE49-F238E27FC236}">
                <a16:creationId xmlns:a16="http://schemas.microsoft.com/office/drawing/2014/main" id="{942D2280-FB9F-4BD9-8DD6-E5E590E27CF0}"/>
              </a:ext>
            </a:extLst>
          </p:cNvPr>
          <p:cNvPicPr/>
          <p:nvPr/>
        </p:nvPicPr>
        <p:blipFill rotWithShape="1">
          <a:blip r:embed="rId3"/>
          <a:srcRect l="29827" t="23008" r="29204" b="20917"/>
          <a:stretch/>
        </p:blipFill>
        <p:spPr bwMode="auto">
          <a:xfrm>
            <a:off x="4968569" y="3880814"/>
            <a:ext cx="2578124" cy="23003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1099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7F3991-A89E-4871-8CF5-92041B6D6A95}"/>
              </a:ext>
            </a:extLst>
          </p:cNvPr>
          <p:cNvSpPr>
            <a:spLocks noGrp="1"/>
          </p:cNvSpPr>
          <p:nvPr>
            <p:ph sz="half" idx="13"/>
          </p:nvPr>
        </p:nvSpPr>
        <p:spPr>
          <a:xfrm>
            <a:off x="1615049" y="237827"/>
            <a:ext cx="5603581" cy="421821"/>
          </a:xfrm>
        </p:spPr>
        <p:txBody>
          <a:bodyPr/>
          <a:lstStyle/>
          <a:p>
            <a:pPr marL="0" indent="0">
              <a:buNone/>
            </a:pPr>
            <a:r>
              <a:rPr lang="en-US" dirty="0"/>
              <a:t>Pulse Forming Network of the LIA Cells</a:t>
            </a:r>
          </a:p>
        </p:txBody>
      </p:sp>
      <p:sp>
        <p:nvSpPr>
          <p:cNvPr id="3" name="Date Placeholder 2">
            <a:extLst>
              <a:ext uri="{FF2B5EF4-FFF2-40B4-BE49-F238E27FC236}">
                <a16:creationId xmlns:a16="http://schemas.microsoft.com/office/drawing/2014/main" id="{334F6119-9D33-45A5-B272-21BEFB69A537}"/>
              </a:ext>
            </a:extLst>
          </p:cNvPr>
          <p:cNvSpPr>
            <a:spLocks noGrp="1"/>
          </p:cNvSpPr>
          <p:nvPr>
            <p:ph type="dt" sz="half" idx="14"/>
          </p:nvPr>
        </p:nvSpPr>
        <p:spPr/>
        <p:txBody>
          <a:bodyPr/>
          <a:lstStyle/>
          <a:p>
            <a:r>
              <a:rPr lang="en-US" altLang="en-US"/>
              <a:t>10/30/18</a:t>
            </a:r>
          </a:p>
        </p:txBody>
      </p:sp>
      <p:sp>
        <p:nvSpPr>
          <p:cNvPr id="4" name="Footer Placeholder 3">
            <a:extLst>
              <a:ext uri="{FF2B5EF4-FFF2-40B4-BE49-F238E27FC236}">
                <a16:creationId xmlns:a16="http://schemas.microsoft.com/office/drawing/2014/main" id="{ECB3E6F7-5DB8-473D-8BAE-8B7ED630EB41}"/>
              </a:ext>
            </a:extLst>
          </p:cNvPr>
          <p:cNvSpPr>
            <a:spLocks noGrp="1"/>
          </p:cNvSpPr>
          <p:nvPr>
            <p:ph type="ftr" sz="quarter" idx="15"/>
          </p:nvPr>
        </p:nvSpPr>
        <p:spPr/>
        <p:txBody>
          <a:bodyPr/>
          <a:lstStyle/>
          <a:p>
            <a:pPr>
              <a:defRPr/>
            </a:pPr>
            <a:r>
              <a:rPr lang="en-US"/>
              <a:t>S. Nagaitsev | Ring-based HE cooler</a:t>
            </a:r>
            <a:endParaRPr lang="en-US" b="1"/>
          </a:p>
        </p:txBody>
      </p:sp>
      <p:sp>
        <p:nvSpPr>
          <p:cNvPr id="5" name="Slide Number Placeholder 4">
            <a:extLst>
              <a:ext uri="{FF2B5EF4-FFF2-40B4-BE49-F238E27FC236}">
                <a16:creationId xmlns:a16="http://schemas.microsoft.com/office/drawing/2014/main" id="{994E4D23-3C6D-415B-99FD-4EB4096581E0}"/>
              </a:ext>
            </a:extLst>
          </p:cNvPr>
          <p:cNvSpPr>
            <a:spLocks noGrp="1"/>
          </p:cNvSpPr>
          <p:nvPr>
            <p:ph type="sldNum" sz="quarter" idx="16"/>
          </p:nvPr>
        </p:nvSpPr>
        <p:spPr/>
        <p:txBody>
          <a:bodyPr/>
          <a:lstStyle/>
          <a:p>
            <a:fld id="{B71519E6-F709-4990-B973-B339820CA70B}" type="slidenum">
              <a:rPr lang="en-US" altLang="en-US" smtClean="0"/>
              <a:pPr/>
              <a:t>19</a:t>
            </a:fld>
            <a:endParaRPr lang="en-US" altLang="en-US"/>
          </a:p>
        </p:txBody>
      </p:sp>
      <p:pic>
        <p:nvPicPr>
          <p:cNvPr id="6" name="Picture 5">
            <a:extLst>
              <a:ext uri="{FF2B5EF4-FFF2-40B4-BE49-F238E27FC236}">
                <a16:creationId xmlns:a16="http://schemas.microsoft.com/office/drawing/2014/main" id="{231A29D2-FF2E-4654-A804-1C04F8D1D4BC}"/>
              </a:ext>
            </a:extLst>
          </p:cNvPr>
          <p:cNvPicPr/>
          <p:nvPr/>
        </p:nvPicPr>
        <p:blipFill rotWithShape="1">
          <a:blip r:embed="rId2"/>
          <a:srcRect l="25955" t="40185" r="22410" b="29768"/>
          <a:stretch/>
        </p:blipFill>
        <p:spPr bwMode="auto">
          <a:xfrm>
            <a:off x="228600" y="899160"/>
            <a:ext cx="5838825" cy="252984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EB17C1E1-7093-4F53-976E-D9DD5805FD95}"/>
              </a:ext>
            </a:extLst>
          </p:cNvPr>
          <p:cNvSpPr txBox="1"/>
          <p:nvPr/>
        </p:nvSpPr>
        <p:spPr>
          <a:xfrm>
            <a:off x="6391548" y="1656248"/>
            <a:ext cx="2065778" cy="1015663"/>
          </a:xfrm>
          <a:prstGeom prst="rect">
            <a:avLst/>
          </a:prstGeom>
          <a:noFill/>
        </p:spPr>
        <p:txBody>
          <a:bodyPr wrap="square" rtlCol="0">
            <a:spAutoFit/>
          </a:bodyPr>
          <a:lstStyle/>
          <a:p>
            <a:r>
              <a:rPr lang="en-US" sz="2000" dirty="0" err="1"/>
              <a:t>I</a:t>
            </a:r>
            <a:r>
              <a:rPr lang="en-US" sz="2000" baseline="-25000" dirty="0" err="1"/>
              <a:t>beam</a:t>
            </a:r>
            <a:r>
              <a:rPr lang="en-US" sz="2000" dirty="0"/>
              <a:t> = 200 A; </a:t>
            </a:r>
          </a:p>
          <a:p>
            <a:r>
              <a:rPr lang="en-US" sz="2000" dirty="0" err="1"/>
              <a:t>U</a:t>
            </a:r>
            <a:r>
              <a:rPr lang="en-US" sz="2000" baseline="-25000" dirty="0" err="1"/>
              <a:t>cell</a:t>
            </a:r>
            <a:r>
              <a:rPr lang="en-US" sz="2000" dirty="0"/>
              <a:t> = 75 kV;</a:t>
            </a:r>
          </a:p>
          <a:p>
            <a:r>
              <a:rPr lang="en-US" sz="2000" dirty="0" err="1"/>
              <a:t>Z</a:t>
            </a:r>
            <a:r>
              <a:rPr lang="en-US" sz="2000" baseline="-25000" dirty="0" err="1"/>
              <a:t>beam</a:t>
            </a:r>
            <a:r>
              <a:rPr lang="en-US" sz="2000" baseline="-25000" dirty="0"/>
              <a:t> </a:t>
            </a:r>
            <a:r>
              <a:rPr lang="en-US" sz="2000" dirty="0"/>
              <a:t>= 375 </a:t>
            </a:r>
            <a:r>
              <a:rPr lang="el-GR" sz="2000" dirty="0"/>
              <a:t>Ω</a:t>
            </a:r>
            <a:r>
              <a:rPr lang="en-US" sz="2000" dirty="0"/>
              <a:t>;</a:t>
            </a:r>
          </a:p>
        </p:txBody>
      </p:sp>
      <p:sp>
        <p:nvSpPr>
          <p:cNvPr id="8" name="TextBox 7">
            <a:extLst>
              <a:ext uri="{FF2B5EF4-FFF2-40B4-BE49-F238E27FC236}">
                <a16:creationId xmlns:a16="http://schemas.microsoft.com/office/drawing/2014/main" id="{7CADE22D-CD99-4D22-A7F1-DE34343DB90C}"/>
              </a:ext>
            </a:extLst>
          </p:cNvPr>
          <p:cNvSpPr txBox="1"/>
          <p:nvPr/>
        </p:nvSpPr>
        <p:spPr>
          <a:xfrm>
            <a:off x="5396115" y="797630"/>
            <a:ext cx="3393540" cy="707886"/>
          </a:xfrm>
          <a:prstGeom prst="rect">
            <a:avLst/>
          </a:prstGeom>
          <a:noFill/>
        </p:spPr>
        <p:txBody>
          <a:bodyPr wrap="square" rtlCol="0">
            <a:spAutoFit/>
          </a:bodyPr>
          <a:lstStyle/>
          <a:p>
            <a:r>
              <a:rPr lang="en-US" sz="2000" dirty="0"/>
              <a:t>Power loss in the cores is 27 W per one cycle; </a:t>
            </a:r>
            <a:r>
              <a:rPr lang="en-US" sz="2000" dirty="0" err="1"/>
              <a:t>Z</a:t>
            </a:r>
            <a:r>
              <a:rPr lang="en-US" sz="2000" baseline="-25000" dirty="0" err="1"/>
              <a:t>loss</a:t>
            </a:r>
            <a:r>
              <a:rPr lang="en-US" sz="2000" baseline="-25000" dirty="0"/>
              <a:t> </a:t>
            </a:r>
            <a:r>
              <a:rPr lang="en-US" sz="2000" dirty="0"/>
              <a:t>= 79 Ohm;</a:t>
            </a:r>
          </a:p>
        </p:txBody>
      </p:sp>
      <p:sp>
        <p:nvSpPr>
          <p:cNvPr id="9" name="TextBox 8">
            <a:extLst>
              <a:ext uri="{FF2B5EF4-FFF2-40B4-BE49-F238E27FC236}">
                <a16:creationId xmlns:a16="http://schemas.microsoft.com/office/drawing/2014/main" id="{203AAEE3-4CB0-459A-B7BD-F8B6E56E12B5}"/>
              </a:ext>
            </a:extLst>
          </p:cNvPr>
          <p:cNvSpPr txBox="1"/>
          <p:nvPr/>
        </p:nvSpPr>
        <p:spPr>
          <a:xfrm>
            <a:off x="5907454" y="2823268"/>
            <a:ext cx="2731838" cy="1015663"/>
          </a:xfrm>
          <a:prstGeom prst="rect">
            <a:avLst/>
          </a:prstGeom>
          <a:noFill/>
        </p:spPr>
        <p:txBody>
          <a:bodyPr wrap="none" rtlCol="0">
            <a:spAutoFit/>
          </a:bodyPr>
          <a:lstStyle/>
          <a:p>
            <a:r>
              <a:rPr lang="en-US" sz="2000" dirty="0"/>
              <a:t>R</a:t>
            </a:r>
            <a:r>
              <a:rPr lang="en-US" sz="2000" baseline="-25000" dirty="0"/>
              <a:t>d</a:t>
            </a:r>
            <a:r>
              <a:rPr lang="en-US" sz="2000" dirty="0"/>
              <a:t> = 217 </a:t>
            </a:r>
            <a:r>
              <a:rPr lang="el-GR" sz="2000" dirty="0"/>
              <a:t>Ω</a:t>
            </a:r>
            <a:r>
              <a:rPr lang="en-US" sz="2000" dirty="0"/>
              <a:t> </a:t>
            </a:r>
            <a:r>
              <a:rPr lang="en-US" sz="2000" dirty="0">
                <a:sym typeface="Wingdings" panose="05000000000000000000" pitchFamily="2" charset="2"/>
              </a:rPr>
              <a:t> Z</a:t>
            </a:r>
            <a:r>
              <a:rPr lang="en-US" sz="2000" baseline="-25000" dirty="0">
                <a:sym typeface="Wingdings" panose="05000000000000000000" pitchFamily="2" charset="2"/>
              </a:rPr>
              <a:t>PFL</a:t>
            </a:r>
            <a:r>
              <a:rPr lang="en-US" sz="2000" dirty="0">
                <a:sym typeface="Wingdings" panose="05000000000000000000" pitchFamily="2" charset="2"/>
              </a:rPr>
              <a:t> = 50 </a:t>
            </a:r>
            <a:r>
              <a:rPr lang="el-GR" sz="2000" dirty="0"/>
              <a:t>Ω</a:t>
            </a:r>
            <a:endParaRPr lang="en-US" sz="2000" dirty="0"/>
          </a:p>
          <a:p>
            <a:r>
              <a:rPr lang="en-US" sz="2000" dirty="0"/>
              <a:t>L</a:t>
            </a:r>
            <a:r>
              <a:rPr lang="en-US" sz="2000" baseline="-25000" dirty="0"/>
              <a:t>PFL</a:t>
            </a:r>
            <a:r>
              <a:rPr lang="en-US" sz="2000" dirty="0"/>
              <a:t>= 40 m (oil-filled)</a:t>
            </a:r>
          </a:p>
          <a:p>
            <a:r>
              <a:rPr lang="en-US" sz="2000" dirty="0"/>
              <a:t>U</a:t>
            </a:r>
            <a:r>
              <a:rPr lang="en-US" sz="2000" baseline="-25000" dirty="0"/>
              <a:t>PFL</a:t>
            </a:r>
            <a:r>
              <a:rPr lang="en-US" sz="2000" dirty="0"/>
              <a:t>= 150 kV</a:t>
            </a:r>
          </a:p>
        </p:txBody>
      </p:sp>
      <p:sp>
        <p:nvSpPr>
          <p:cNvPr id="10" name="TextBox 9">
            <a:extLst>
              <a:ext uri="{FF2B5EF4-FFF2-40B4-BE49-F238E27FC236}">
                <a16:creationId xmlns:a16="http://schemas.microsoft.com/office/drawing/2014/main" id="{77CF65F1-8EFC-4161-A98E-99DC08C6D332}"/>
              </a:ext>
            </a:extLst>
          </p:cNvPr>
          <p:cNvSpPr txBox="1"/>
          <p:nvPr/>
        </p:nvSpPr>
        <p:spPr>
          <a:xfrm>
            <a:off x="362550" y="837604"/>
            <a:ext cx="1252499" cy="830997"/>
          </a:xfrm>
          <a:prstGeom prst="rect">
            <a:avLst/>
          </a:prstGeom>
          <a:noFill/>
          <a:ln w="15875">
            <a:solidFill>
              <a:schemeClr val="accent3"/>
            </a:solidFill>
          </a:ln>
        </p:spPr>
        <p:txBody>
          <a:bodyPr wrap="square" rtlCol="0">
            <a:spAutoFit/>
          </a:bodyPr>
          <a:lstStyle/>
          <a:p>
            <a:pPr algn="ctr"/>
            <a:r>
              <a:rPr lang="en-US" sz="1600" dirty="0"/>
              <a:t>Perkin-Elmer </a:t>
            </a:r>
            <a:r>
              <a:rPr lang="en-US" sz="1600" dirty="0" err="1"/>
              <a:t>thyratron</a:t>
            </a:r>
            <a:endParaRPr lang="en-US" sz="1600" dirty="0"/>
          </a:p>
          <a:p>
            <a:pPr algn="ctr"/>
            <a:r>
              <a:rPr lang="en-US" sz="1600" dirty="0"/>
              <a:t>HY-5</a:t>
            </a:r>
          </a:p>
        </p:txBody>
      </p:sp>
      <p:cxnSp>
        <p:nvCxnSpPr>
          <p:cNvPr id="12" name="Straight Arrow Connector 11">
            <a:extLst>
              <a:ext uri="{FF2B5EF4-FFF2-40B4-BE49-F238E27FC236}">
                <a16:creationId xmlns:a16="http://schemas.microsoft.com/office/drawing/2014/main" id="{6CCD4705-0978-4945-9830-E5788E4C87E9}"/>
              </a:ext>
            </a:extLst>
          </p:cNvPr>
          <p:cNvCxnSpPr>
            <a:stCxn id="10" idx="2"/>
          </p:cNvCxnSpPr>
          <p:nvPr/>
        </p:nvCxnSpPr>
        <p:spPr>
          <a:xfrm>
            <a:off x="988800" y="1668601"/>
            <a:ext cx="230400" cy="72217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3" name="TextBox 12">
            <a:extLst>
              <a:ext uri="{FF2B5EF4-FFF2-40B4-BE49-F238E27FC236}">
                <a16:creationId xmlns:a16="http://schemas.microsoft.com/office/drawing/2014/main" id="{72BAA52A-AFB7-4C08-9506-1E862C0B3198}"/>
              </a:ext>
            </a:extLst>
          </p:cNvPr>
          <p:cNvSpPr txBox="1"/>
          <p:nvPr/>
        </p:nvSpPr>
        <p:spPr>
          <a:xfrm>
            <a:off x="1481099" y="3212872"/>
            <a:ext cx="1252499" cy="584775"/>
          </a:xfrm>
          <a:prstGeom prst="rect">
            <a:avLst/>
          </a:prstGeom>
          <a:noFill/>
          <a:ln w="15875">
            <a:solidFill>
              <a:schemeClr val="accent6"/>
            </a:solidFill>
          </a:ln>
        </p:spPr>
        <p:txBody>
          <a:bodyPr wrap="square" rtlCol="0">
            <a:spAutoFit/>
          </a:bodyPr>
          <a:lstStyle/>
          <a:p>
            <a:pPr algn="ctr"/>
            <a:r>
              <a:rPr lang="en-US" sz="1600" dirty="0"/>
              <a:t>1:5 pulsed transformer</a:t>
            </a:r>
          </a:p>
        </p:txBody>
      </p:sp>
      <p:sp>
        <p:nvSpPr>
          <p:cNvPr id="14" name="TextBox 13">
            <a:extLst>
              <a:ext uri="{FF2B5EF4-FFF2-40B4-BE49-F238E27FC236}">
                <a16:creationId xmlns:a16="http://schemas.microsoft.com/office/drawing/2014/main" id="{6871B983-68FA-4217-A6A0-98B438B66BC0}"/>
              </a:ext>
            </a:extLst>
          </p:cNvPr>
          <p:cNvSpPr txBox="1"/>
          <p:nvPr/>
        </p:nvSpPr>
        <p:spPr>
          <a:xfrm>
            <a:off x="30762" y="2051357"/>
            <a:ext cx="663575" cy="338554"/>
          </a:xfrm>
          <a:prstGeom prst="rect">
            <a:avLst/>
          </a:prstGeom>
          <a:noFill/>
        </p:spPr>
        <p:txBody>
          <a:bodyPr wrap="square" rtlCol="0">
            <a:spAutoFit/>
          </a:bodyPr>
          <a:lstStyle/>
          <a:p>
            <a:r>
              <a:rPr lang="en-US" sz="1600" dirty="0"/>
              <a:t>30 kV</a:t>
            </a:r>
          </a:p>
        </p:txBody>
      </p:sp>
      <p:sp>
        <p:nvSpPr>
          <p:cNvPr id="15" name="TextBox 14">
            <a:extLst>
              <a:ext uri="{FF2B5EF4-FFF2-40B4-BE49-F238E27FC236}">
                <a16:creationId xmlns:a16="http://schemas.microsoft.com/office/drawing/2014/main" id="{0AD3D618-AE65-4EBF-8E95-CEC0317874F2}"/>
              </a:ext>
            </a:extLst>
          </p:cNvPr>
          <p:cNvSpPr txBox="1"/>
          <p:nvPr/>
        </p:nvSpPr>
        <p:spPr>
          <a:xfrm>
            <a:off x="452436" y="3914775"/>
            <a:ext cx="1624013" cy="707886"/>
          </a:xfrm>
          <a:prstGeom prst="rect">
            <a:avLst/>
          </a:prstGeom>
          <a:noFill/>
        </p:spPr>
        <p:txBody>
          <a:bodyPr wrap="square" rtlCol="0">
            <a:spAutoFit/>
          </a:bodyPr>
          <a:lstStyle/>
          <a:p>
            <a:r>
              <a:rPr lang="en-US" sz="2000" dirty="0"/>
              <a:t>C1 = 95.5 </a:t>
            </a:r>
            <a:r>
              <a:rPr lang="en-US" sz="2000" dirty="0" err="1"/>
              <a:t>nF</a:t>
            </a:r>
            <a:endParaRPr lang="en-US" sz="2000" dirty="0"/>
          </a:p>
          <a:p>
            <a:r>
              <a:rPr lang="en-US" sz="2000" dirty="0"/>
              <a:t>C2 = 3.8 </a:t>
            </a:r>
            <a:r>
              <a:rPr lang="en-US" sz="2000" dirty="0" err="1"/>
              <a:t>nF</a:t>
            </a:r>
            <a:r>
              <a:rPr lang="en-US" sz="2000" dirty="0"/>
              <a:t> </a:t>
            </a:r>
          </a:p>
        </p:txBody>
      </p:sp>
      <p:sp>
        <p:nvSpPr>
          <p:cNvPr id="16" name="TextBox 15">
            <a:extLst>
              <a:ext uri="{FF2B5EF4-FFF2-40B4-BE49-F238E27FC236}">
                <a16:creationId xmlns:a16="http://schemas.microsoft.com/office/drawing/2014/main" id="{11A1E355-1F86-4D2A-BF85-C81CC31C3C9D}"/>
              </a:ext>
            </a:extLst>
          </p:cNvPr>
          <p:cNvSpPr txBox="1"/>
          <p:nvPr/>
        </p:nvSpPr>
        <p:spPr>
          <a:xfrm>
            <a:off x="2076449" y="3914775"/>
            <a:ext cx="3827463" cy="2062103"/>
          </a:xfrm>
          <a:prstGeom prst="rect">
            <a:avLst/>
          </a:prstGeom>
          <a:noFill/>
        </p:spPr>
        <p:txBody>
          <a:bodyPr wrap="square" rtlCol="0">
            <a:spAutoFit/>
          </a:bodyPr>
          <a:lstStyle/>
          <a:p>
            <a:r>
              <a:rPr lang="en-US" sz="1600" dirty="0"/>
              <a:t>Saturating core switches will be used to condition the pulse: the first one, S1, to charge the oil-filled PFL and the second, S2, to connect the PFL to the cell. The switches must be designed to meet requirements for the accelerating cell voltage pulse rise and fall time. They can be made multi-staged and allow voltage step-up. </a:t>
            </a:r>
            <a:endParaRPr lang="en-US" dirty="0"/>
          </a:p>
        </p:txBody>
      </p:sp>
      <p:sp>
        <p:nvSpPr>
          <p:cNvPr id="17" name="TextBox 16">
            <a:extLst>
              <a:ext uri="{FF2B5EF4-FFF2-40B4-BE49-F238E27FC236}">
                <a16:creationId xmlns:a16="http://schemas.microsoft.com/office/drawing/2014/main" id="{8FB4C523-373C-4F16-A624-C3DD9DD67855}"/>
              </a:ext>
            </a:extLst>
          </p:cNvPr>
          <p:cNvSpPr txBox="1"/>
          <p:nvPr/>
        </p:nvSpPr>
        <p:spPr>
          <a:xfrm>
            <a:off x="6015153" y="4037885"/>
            <a:ext cx="2624139" cy="1815882"/>
          </a:xfrm>
          <a:prstGeom prst="rect">
            <a:avLst/>
          </a:prstGeom>
          <a:noFill/>
        </p:spPr>
        <p:txBody>
          <a:bodyPr wrap="square" rtlCol="0">
            <a:spAutoFit/>
          </a:bodyPr>
          <a:lstStyle/>
          <a:p>
            <a:r>
              <a:rPr lang="en-US" sz="1600" dirty="0"/>
              <a:t>To demagnetize the cores of the accelerating cell and the cores of the saturating switches, a demagnetizing power supply is used. Required current for the DC operation is 4 A.</a:t>
            </a:r>
          </a:p>
        </p:txBody>
      </p:sp>
    </p:spTree>
    <p:extLst>
      <p:ext uri="{BB962C8B-B14F-4D97-AF65-F5344CB8AC3E}">
        <p14:creationId xmlns:p14="http://schemas.microsoft.com/office/powerpoint/2010/main" val="2739472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B57D5A-D3D7-423B-8750-93509ABA01AA}"/>
              </a:ext>
            </a:extLst>
          </p:cNvPr>
          <p:cNvSpPr>
            <a:spLocks noGrp="1"/>
          </p:cNvSpPr>
          <p:nvPr>
            <p:ph idx="1"/>
          </p:nvPr>
        </p:nvSpPr>
        <p:spPr/>
        <p:txBody>
          <a:bodyPr/>
          <a:lstStyle/>
          <a:p>
            <a:r>
              <a:rPr lang="en-US" dirty="0"/>
              <a:t>This is an on-going R&amp;D project, funded by the DOE NP</a:t>
            </a:r>
          </a:p>
          <a:p>
            <a:pPr lvl="1"/>
            <a:r>
              <a:rPr lang="en-US" dirty="0"/>
              <a:t>Project started in July 2018.  This is our first report</a:t>
            </a:r>
          </a:p>
          <a:p>
            <a:r>
              <a:rPr lang="en-US" dirty="0"/>
              <a:t>Many thanks to our </a:t>
            </a:r>
            <a:r>
              <a:rPr lang="en-US" dirty="0" err="1"/>
              <a:t>Fermilab</a:t>
            </a:r>
            <a:r>
              <a:rPr lang="en-US" dirty="0"/>
              <a:t> colleagues, who helped us with conceptual and technical studies.</a:t>
            </a:r>
          </a:p>
          <a:p>
            <a:r>
              <a:rPr lang="en-US" dirty="0" err="1"/>
              <a:t>Fermilab</a:t>
            </a:r>
            <a:r>
              <a:rPr lang="en-US" dirty="0"/>
              <a:t> has a long history in beam cooling</a:t>
            </a:r>
          </a:p>
        </p:txBody>
      </p:sp>
      <p:sp>
        <p:nvSpPr>
          <p:cNvPr id="3" name="Title 2">
            <a:extLst>
              <a:ext uri="{FF2B5EF4-FFF2-40B4-BE49-F238E27FC236}">
                <a16:creationId xmlns:a16="http://schemas.microsoft.com/office/drawing/2014/main" id="{1480F45F-F0CE-45F7-8AE3-92F38A39C1CE}"/>
              </a:ext>
            </a:extLst>
          </p:cNvPr>
          <p:cNvSpPr>
            <a:spLocks noGrp="1"/>
          </p:cNvSpPr>
          <p:nvPr>
            <p:ph type="title"/>
          </p:nvPr>
        </p:nvSpPr>
        <p:spPr/>
        <p:txBody>
          <a:bodyPr/>
          <a:lstStyle/>
          <a:p>
            <a:r>
              <a:rPr lang="en-US" dirty="0"/>
              <a:t>Introduction and acknowledgments</a:t>
            </a:r>
          </a:p>
        </p:txBody>
      </p:sp>
      <p:sp>
        <p:nvSpPr>
          <p:cNvPr id="4" name="Date Placeholder 3">
            <a:extLst>
              <a:ext uri="{FF2B5EF4-FFF2-40B4-BE49-F238E27FC236}">
                <a16:creationId xmlns:a16="http://schemas.microsoft.com/office/drawing/2014/main" id="{DE29C306-E048-4472-BA4F-1FE7176A59E0}"/>
              </a:ext>
            </a:extLst>
          </p:cNvPr>
          <p:cNvSpPr>
            <a:spLocks noGrp="1"/>
          </p:cNvSpPr>
          <p:nvPr>
            <p:ph type="dt" sz="half" idx="2"/>
          </p:nvPr>
        </p:nvSpPr>
        <p:spPr/>
        <p:txBody>
          <a:bodyPr/>
          <a:lstStyle/>
          <a:p>
            <a:pPr>
              <a:defRPr/>
            </a:pPr>
            <a:r>
              <a:rPr lang="en-US"/>
              <a:t>10/30/18</a:t>
            </a:r>
            <a:endParaRPr lang="en-US" dirty="0"/>
          </a:p>
        </p:txBody>
      </p:sp>
      <p:sp>
        <p:nvSpPr>
          <p:cNvPr id="5" name="Footer Placeholder 4">
            <a:extLst>
              <a:ext uri="{FF2B5EF4-FFF2-40B4-BE49-F238E27FC236}">
                <a16:creationId xmlns:a16="http://schemas.microsoft.com/office/drawing/2014/main" id="{104F9E51-FEEE-4114-809E-4F9919E4C3EC}"/>
              </a:ext>
            </a:extLst>
          </p:cNvPr>
          <p:cNvSpPr>
            <a:spLocks noGrp="1"/>
          </p:cNvSpPr>
          <p:nvPr>
            <p:ph type="ftr" sz="quarter" idx="3"/>
          </p:nvPr>
        </p:nvSpPr>
        <p:spPr/>
        <p:txBody>
          <a:bodyPr/>
          <a:lstStyle/>
          <a:p>
            <a:pPr>
              <a:defRPr/>
            </a:pPr>
            <a:r>
              <a:rPr lang="en-US"/>
              <a:t>S. Nagaitsev | Ring-based HE cooler</a:t>
            </a:r>
            <a:endParaRPr lang="en-US" b="1" dirty="0"/>
          </a:p>
        </p:txBody>
      </p:sp>
      <p:sp>
        <p:nvSpPr>
          <p:cNvPr id="6" name="Slide Number Placeholder 5">
            <a:extLst>
              <a:ext uri="{FF2B5EF4-FFF2-40B4-BE49-F238E27FC236}">
                <a16:creationId xmlns:a16="http://schemas.microsoft.com/office/drawing/2014/main" id="{6ACA2058-70EE-4A42-85B5-BA1EDCD04B2A}"/>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pic>
        <p:nvPicPr>
          <p:cNvPr id="7" name="Picture 6" descr="ECOOL_ISO_PAPER">
            <a:extLst>
              <a:ext uri="{FF2B5EF4-FFF2-40B4-BE49-F238E27FC236}">
                <a16:creationId xmlns:a16="http://schemas.microsoft.com/office/drawing/2014/main" id="{E8D68C75-8DCF-477B-9E6D-8380A70A756E}"/>
              </a:ext>
            </a:extLst>
          </p:cNvPr>
          <p:cNvPicPr/>
          <p:nvPr/>
        </p:nvPicPr>
        <p:blipFill>
          <a:blip r:embed="rId2" cstate="print">
            <a:extLst>
              <a:ext uri="{28A0092B-C50C-407E-A947-70E740481C1C}">
                <a14:useLocalDpi xmlns:a14="http://schemas.microsoft.com/office/drawing/2010/main" val="0"/>
              </a:ext>
            </a:extLst>
          </a:blip>
          <a:srcRect t="29028" r="42636" b="31448"/>
          <a:stretch>
            <a:fillRect/>
          </a:stretch>
        </p:blipFill>
        <p:spPr bwMode="auto">
          <a:xfrm>
            <a:off x="429419" y="3334385"/>
            <a:ext cx="4937760" cy="2552065"/>
          </a:xfrm>
          <a:prstGeom prst="rect">
            <a:avLst/>
          </a:prstGeom>
          <a:noFill/>
          <a:ln>
            <a:noFill/>
          </a:ln>
        </p:spPr>
      </p:pic>
      <p:pic>
        <p:nvPicPr>
          <p:cNvPr id="8" name="Picture 7">
            <a:extLst>
              <a:ext uri="{FF2B5EF4-FFF2-40B4-BE49-F238E27FC236}">
                <a16:creationId xmlns:a16="http://schemas.microsoft.com/office/drawing/2014/main" id="{73EA09E7-F5F0-46D0-B699-D7132F908447}"/>
              </a:ext>
            </a:extLst>
          </p:cNvPr>
          <p:cNvPicPr>
            <a:picLocks noChangeAspect="1"/>
          </p:cNvPicPr>
          <p:nvPr/>
        </p:nvPicPr>
        <p:blipFill>
          <a:blip r:embed="rId3"/>
          <a:stretch>
            <a:fillRect/>
          </a:stretch>
        </p:blipFill>
        <p:spPr>
          <a:xfrm>
            <a:off x="5233606" y="3501231"/>
            <a:ext cx="3910394" cy="1907928"/>
          </a:xfrm>
          <a:prstGeom prst="rect">
            <a:avLst/>
          </a:prstGeom>
        </p:spPr>
      </p:pic>
      <p:sp>
        <p:nvSpPr>
          <p:cNvPr id="9" name="TextBox 8">
            <a:extLst>
              <a:ext uri="{FF2B5EF4-FFF2-40B4-BE49-F238E27FC236}">
                <a16:creationId xmlns:a16="http://schemas.microsoft.com/office/drawing/2014/main" id="{14F94F98-C830-4C38-B622-E736786A3F22}"/>
              </a:ext>
            </a:extLst>
          </p:cNvPr>
          <p:cNvSpPr txBox="1"/>
          <p:nvPr/>
        </p:nvSpPr>
        <p:spPr>
          <a:xfrm>
            <a:off x="2002726" y="3005256"/>
            <a:ext cx="6461759" cy="369332"/>
          </a:xfrm>
          <a:prstGeom prst="rect">
            <a:avLst/>
          </a:prstGeom>
          <a:noFill/>
        </p:spPr>
        <p:txBody>
          <a:bodyPr wrap="square" rtlCol="0">
            <a:spAutoFit/>
          </a:bodyPr>
          <a:lstStyle/>
          <a:p>
            <a:r>
              <a:rPr lang="en-US" sz="1800" dirty="0" err="1"/>
              <a:t>Fermilab</a:t>
            </a:r>
            <a:r>
              <a:rPr lang="en-US" sz="1800" dirty="0"/>
              <a:t> electron cooler (1996-2005 R&amp;D, 2005-2011 operations)</a:t>
            </a:r>
          </a:p>
        </p:txBody>
      </p:sp>
      <p:sp>
        <p:nvSpPr>
          <p:cNvPr id="10" name="TextBox 9">
            <a:extLst>
              <a:ext uri="{FF2B5EF4-FFF2-40B4-BE49-F238E27FC236}">
                <a16:creationId xmlns:a16="http://schemas.microsoft.com/office/drawing/2014/main" id="{C6F29785-EBD0-40A3-8E52-78C82BB9D196}"/>
              </a:ext>
            </a:extLst>
          </p:cNvPr>
          <p:cNvSpPr txBox="1"/>
          <p:nvPr/>
        </p:nvSpPr>
        <p:spPr>
          <a:xfrm>
            <a:off x="429419" y="5817235"/>
            <a:ext cx="7449540" cy="461665"/>
          </a:xfrm>
          <a:prstGeom prst="rect">
            <a:avLst/>
          </a:prstGeom>
          <a:noFill/>
        </p:spPr>
        <p:txBody>
          <a:bodyPr wrap="none" rtlCol="0">
            <a:spAutoFit/>
          </a:bodyPr>
          <a:lstStyle/>
          <a:p>
            <a:r>
              <a:rPr lang="en-US" sz="1200" dirty="0"/>
              <a:t>S. Nagaitsev et al., “Experimental Demonstration of Relativistic Electron Cooling”, Phys. Rev. Lett. 96, 044801 (2006). </a:t>
            </a:r>
          </a:p>
          <a:p>
            <a:r>
              <a:rPr lang="en-US" sz="1200" dirty="0"/>
              <a:t>S. Nagaitsev, L. Prost and A. </a:t>
            </a:r>
            <a:r>
              <a:rPr lang="en-US" sz="1200" dirty="0" err="1"/>
              <a:t>Shemyakin</a:t>
            </a:r>
            <a:r>
              <a:rPr lang="en-US" sz="1200" dirty="0"/>
              <a:t>, "</a:t>
            </a:r>
            <a:r>
              <a:rPr lang="en-US" sz="1200" dirty="0" err="1"/>
              <a:t>Fermilab</a:t>
            </a:r>
            <a:r>
              <a:rPr lang="en-US" sz="1200" dirty="0"/>
              <a:t> 4.3-MeV electron cooler," 2015 JINST 10 T01001.</a:t>
            </a:r>
          </a:p>
        </p:txBody>
      </p:sp>
    </p:spTree>
    <p:extLst>
      <p:ext uri="{BB962C8B-B14F-4D97-AF65-F5344CB8AC3E}">
        <p14:creationId xmlns:p14="http://schemas.microsoft.com/office/powerpoint/2010/main" val="3170653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ED2B1B-00CD-472D-A4D0-DA97521B44CE}"/>
              </a:ext>
            </a:extLst>
          </p:cNvPr>
          <p:cNvSpPr>
            <a:spLocks noGrp="1"/>
          </p:cNvSpPr>
          <p:nvPr>
            <p:ph sz="half" idx="13"/>
          </p:nvPr>
        </p:nvSpPr>
        <p:spPr>
          <a:xfrm>
            <a:off x="221674" y="101600"/>
            <a:ext cx="8675688" cy="6128512"/>
          </a:xfrm>
        </p:spPr>
        <p:txBody>
          <a:bodyPr/>
          <a:lstStyle/>
          <a:p>
            <a:pPr marL="0" indent="0" algn="ctr">
              <a:buNone/>
            </a:pPr>
            <a:r>
              <a:rPr lang="en-US" b="1" dirty="0"/>
              <a:t>Summary for the </a:t>
            </a:r>
            <a:r>
              <a:rPr lang="en-US" b="1" dirty="0" err="1"/>
              <a:t>linac</a:t>
            </a:r>
            <a:r>
              <a:rPr lang="en-US" b="1" dirty="0"/>
              <a:t> concept:</a:t>
            </a:r>
            <a:endParaRPr lang="en-US" dirty="0"/>
          </a:p>
          <a:p>
            <a:r>
              <a:rPr lang="en-US" sz="1800" dirty="0"/>
              <a:t>The concept of the induction </a:t>
            </a:r>
            <a:r>
              <a:rPr lang="en-US" sz="1800" dirty="0" err="1"/>
              <a:t>linac</a:t>
            </a:r>
            <a:r>
              <a:rPr lang="en-US" sz="1800" dirty="0"/>
              <a:t> looks feasible. </a:t>
            </a:r>
          </a:p>
          <a:p>
            <a:r>
              <a:rPr lang="en-US" sz="1800" dirty="0"/>
              <a:t>The </a:t>
            </a:r>
            <a:r>
              <a:rPr lang="en-US" sz="1800" dirty="0" err="1"/>
              <a:t>linac</a:t>
            </a:r>
            <a:r>
              <a:rPr lang="en-US" sz="1800" dirty="0"/>
              <a:t> contains:</a:t>
            </a:r>
          </a:p>
          <a:p>
            <a:pPr lvl="0"/>
            <a:r>
              <a:rPr lang="en-US" sz="1800" dirty="0"/>
              <a:t>200 A, 300 kV electron gun with the beam area compression 6:1. The gun has the dispenser cathode 50 mm in diameter, operating at 1050C. The maximal current density is 12 A/cm2, which provides considerably long cathode life time, 20,000-30,000 hours.</a:t>
            </a:r>
          </a:p>
          <a:p>
            <a:pPr lvl="0"/>
            <a:r>
              <a:rPr lang="en-US" sz="1800" dirty="0"/>
              <a:t>The gun is matched to the first solenoid using the concept successfully used in RF sources. A compensation coil and a yoke are used to shape the magnetic field lines in the gun and to coincide the beam trajectories.</a:t>
            </a:r>
          </a:p>
          <a:p>
            <a:pPr lvl="0"/>
            <a:r>
              <a:rPr lang="en-US" sz="1800" dirty="0"/>
              <a:t>The solenoidal focusing is used to keep the beam maximal radius in the </a:t>
            </a:r>
            <a:r>
              <a:rPr lang="en-US" sz="1800" dirty="0" err="1"/>
              <a:t>linac</a:t>
            </a:r>
            <a:r>
              <a:rPr lang="en-US" sz="1800" dirty="0"/>
              <a:t> of 10 mm. The field in the first solenoid is &lt; 500 G. The heat deposition in the solenoid is well below 200 W. </a:t>
            </a:r>
          </a:p>
          <a:p>
            <a:pPr lvl="0"/>
            <a:r>
              <a:rPr lang="en-US" sz="1800" dirty="0"/>
              <a:t>The </a:t>
            </a:r>
            <a:r>
              <a:rPr lang="en-US" sz="1800" dirty="0" err="1"/>
              <a:t>linac</a:t>
            </a:r>
            <a:r>
              <a:rPr lang="en-US" sz="1800" dirty="0"/>
              <a:t> contains 725 accelerating cells having the length of 141 mm. Each cell provides the energy gain of 75 </a:t>
            </a:r>
            <a:r>
              <a:rPr lang="en-US" sz="1800" dirty="0" err="1"/>
              <a:t>keV</a:t>
            </a:r>
            <a:r>
              <a:rPr lang="en-US" sz="1800" dirty="0"/>
              <a:t>. </a:t>
            </a:r>
          </a:p>
          <a:p>
            <a:pPr lvl="0"/>
            <a:r>
              <a:rPr lang="en-US" sz="1800" dirty="0"/>
              <a:t>The total length of the </a:t>
            </a:r>
            <a:r>
              <a:rPr lang="en-US" sz="1800" dirty="0" err="1"/>
              <a:t>linac</a:t>
            </a:r>
            <a:r>
              <a:rPr lang="en-US" sz="1800" dirty="0"/>
              <a:t> is ~100 m  (without injector). </a:t>
            </a:r>
          </a:p>
          <a:p>
            <a:pPr lvl="0"/>
            <a:r>
              <a:rPr lang="en-US" sz="1800" dirty="0"/>
              <a:t>The power dissipation in the cores of each cell is ~5.4 kW. The total power dissipation is ~2.5 MW (at a 200-Hz pulse rate).</a:t>
            </a:r>
          </a:p>
          <a:p>
            <a:pPr lvl="0"/>
            <a:r>
              <a:rPr lang="en-US" sz="1800" dirty="0"/>
              <a:t>A concept scheme of a </a:t>
            </a:r>
            <a:r>
              <a:rPr lang="en-US" sz="1800" dirty="0" err="1"/>
              <a:t>pulser</a:t>
            </a:r>
            <a:r>
              <a:rPr lang="en-US" sz="1800" dirty="0"/>
              <a:t> to feed a </a:t>
            </a:r>
            <a:r>
              <a:rPr lang="en-US" sz="1800" dirty="0" err="1"/>
              <a:t>linac</a:t>
            </a:r>
            <a:r>
              <a:rPr lang="en-US" sz="1800" dirty="0"/>
              <a:t> cell is suggested that meets the requirements of the voltage and pulse length.</a:t>
            </a:r>
          </a:p>
          <a:p>
            <a:endParaRPr lang="en-US" dirty="0"/>
          </a:p>
        </p:txBody>
      </p:sp>
      <p:sp>
        <p:nvSpPr>
          <p:cNvPr id="3" name="Date Placeholder 2">
            <a:extLst>
              <a:ext uri="{FF2B5EF4-FFF2-40B4-BE49-F238E27FC236}">
                <a16:creationId xmlns:a16="http://schemas.microsoft.com/office/drawing/2014/main" id="{A9AF14B3-3444-4368-9B1B-03A0DC8BA520}"/>
              </a:ext>
            </a:extLst>
          </p:cNvPr>
          <p:cNvSpPr>
            <a:spLocks noGrp="1"/>
          </p:cNvSpPr>
          <p:nvPr>
            <p:ph type="dt" sz="half" idx="14"/>
          </p:nvPr>
        </p:nvSpPr>
        <p:spPr/>
        <p:txBody>
          <a:bodyPr/>
          <a:lstStyle/>
          <a:p>
            <a:r>
              <a:rPr lang="en-US" altLang="en-US"/>
              <a:t>10/30/18</a:t>
            </a:r>
          </a:p>
        </p:txBody>
      </p:sp>
      <p:sp>
        <p:nvSpPr>
          <p:cNvPr id="4" name="Footer Placeholder 3">
            <a:extLst>
              <a:ext uri="{FF2B5EF4-FFF2-40B4-BE49-F238E27FC236}">
                <a16:creationId xmlns:a16="http://schemas.microsoft.com/office/drawing/2014/main" id="{E81256E8-D5C6-4783-9FBA-E9D8475B0E9D}"/>
              </a:ext>
            </a:extLst>
          </p:cNvPr>
          <p:cNvSpPr>
            <a:spLocks noGrp="1"/>
          </p:cNvSpPr>
          <p:nvPr>
            <p:ph type="ftr" sz="quarter" idx="15"/>
          </p:nvPr>
        </p:nvSpPr>
        <p:spPr/>
        <p:txBody>
          <a:bodyPr/>
          <a:lstStyle/>
          <a:p>
            <a:pPr>
              <a:defRPr/>
            </a:pPr>
            <a:r>
              <a:rPr lang="en-US"/>
              <a:t>S. Nagaitsev | Ring-based HE cooler</a:t>
            </a:r>
            <a:endParaRPr lang="en-US" b="1"/>
          </a:p>
        </p:txBody>
      </p:sp>
      <p:sp>
        <p:nvSpPr>
          <p:cNvPr id="5" name="Slide Number Placeholder 4">
            <a:extLst>
              <a:ext uri="{FF2B5EF4-FFF2-40B4-BE49-F238E27FC236}">
                <a16:creationId xmlns:a16="http://schemas.microsoft.com/office/drawing/2014/main" id="{0ADFE5B1-1A05-4620-8050-F9A35FA0E8B6}"/>
              </a:ext>
            </a:extLst>
          </p:cNvPr>
          <p:cNvSpPr>
            <a:spLocks noGrp="1"/>
          </p:cNvSpPr>
          <p:nvPr>
            <p:ph type="sldNum" sz="quarter" idx="16"/>
          </p:nvPr>
        </p:nvSpPr>
        <p:spPr/>
        <p:txBody>
          <a:bodyPr/>
          <a:lstStyle/>
          <a:p>
            <a:fld id="{B71519E6-F709-4990-B973-B339820CA70B}" type="slidenum">
              <a:rPr lang="en-US" altLang="en-US" smtClean="0"/>
              <a:pPr/>
              <a:t>20</a:t>
            </a:fld>
            <a:endParaRPr lang="en-US" altLang="en-US"/>
          </a:p>
        </p:txBody>
      </p:sp>
    </p:spTree>
    <p:extLst>
      <p:ext uri="{BB962C8B-B14F-4D97-AF65-F5344CB8AC3E}">
        <p14:creationId xmlns:p14="http://schemas.microsoft.com/office/powerpoint/2010/main" val="1599274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616CFD2-BCBB-4ECF-8CF1-288220CDB7C2}"/>
              </a:ext>
            </a:extLst>
          </p:cNvPr>
          <p:cNvSpPr>
            <a:spLocks noGrp="1"/>
          </p:cNvSpPr>
          <p:nvPr>
            <p:ph idx="1"/>
          </p:nvPr>
        </p:nvSpPr>
        <p:spPr>
          <a:xfrm>
            <a:off x="228600" y="808892"/>
            <a:ext cx="8672513" cy="5427785"/>
          </a:xfrm>
        </p:spPr>
        <p:txBody>
          <a:bodyPr/>
          <a:lstStyle/>
          <a:p>
            <a:r>
              <a:rPr lang="en-US" dirty="0"/>
              <a:t>Our project aims at developing an electron cooling system capable of providing cooling times of ~ 1 hour for 100-GeV protons.</a:t>
            </a:r>
          </a:p>
          <a:p>
            <a:r>
              <a:rPr lang="en-US" dirty="0"/>
              <a:t>We have launched this R&amp;D project in July 2018 and, so far, we identified no show-stoppers.</a:t>
            </a:r>
          </a:p>
          <a:p>
            <a:pPr lvl="1"/>
            <a:r>
              <a:rPr lang="en-US" dirty="0"/>
              <a:t>Developed a detailed IBS model with full coupling</a:t>
            </a:r>
          </a:p>
          <a:p>
            <a:pPr lvl="1"/>
            <a:r>
              <a:rPr lang="en-US" dirty="0"/>
              <a:t>Developed a simplified ring optics and determined the required </a:t>
            </a:r>
            <a:r>
              <a:rPr lang="en-US" dirty="0" err="1"/>
              <a:t>linac</a:t>
            </a:r>
            <a:r>
              <a:rPr lang="en-US" dirty="0"/>
              <a:t> and e-gun parameters to meet the cooling  </a:t>
            </a:r>
          </a:p>
          <a:p>
            <a:pPr lvl="1"/>
            <a:r>
              <a:rPr lang="en-US" dirty="0"/>
              <a:t>We developed preliminary concepts of the electron gun and the induction </a:t>
            </a:r>
            <a:r>
              <a:rPr lang="en-US" dirty="0" err="1"/>
              <a:t>linac</a:t>
            </a:r>
            <a:r>
              <a:rPr lang="en-US" dirty="0"/>
              <a:t> with suitable beam parameters.</a:t>
            </a:r>
          </a:p>
          <a:p>
            <a:endParaRPr lang="en-US" dirty="0"/>
          </a:p>
          <a:p>
            <a:r>
              <a:rPr lang="en-US" dirty="0" err="1"/>
              <a:t>Fermilab</a:t>
            </a:r>
            <a:r>
              <a:rPr lang="en-US" dirty="0"/>
              <a:t> is very interested in being part of the EIC R&amp;D and we are ready to start working with partner labs on more detailed concepts of the cooler ring and the </a:t>
            </a:r>
            <a:r>
              <a:rPr lang="en-US" dirty="0" err="1"/>
              <a:t>linac</a:t>
            </a:r>
            <a:r>
              <a:rPr lang="en-US" dirty="0"/>
              <a:t>.</a:t>
            </a:r>
          </a:p>
        </p:txBody>
      </p:sp>
      <p:sp>
        <p:nvSpPr>
          <p:cNvPr id="6" name="Title 5">
            <a:extLst>
              <a:ext uri="{FF2B5EF4-FFF2-40B4-BE49-F238E27FC236}">
                <a16:creationId xmlns:a16="http://schemas.microsoft.com/office/drawing/2014/main" id="{EB5DC128-1558-4EAC-A792-9FC9199AD166}"/>
              </a:ext>
            </a:extLst>
          </p:cNvPr>
          <p:cNvSpPr>
            <a:spLocks noGrp="1"/>
          </p:cNvSpPr>
          <p:nvPr>
            <p:ph type="title"/>
          </p:nvPr>
        </p:nvSpPr>
        <p:spPr/>
        <p:txBody>
          <a:bodyPr/>
          <a:lstStyle/>
          <a:p>
            <a:r>
              <a:rPr lang="en-US" dirty="0"/>
              <a:t>Conclusions</a:t>
            </a:r>
          </a:p>
        </p:txBody>
      </p:sp>
      <p:sp>
        <p:nvSpPr>
          <p:cNvPr id="3" name="Date Placeholder 2">
            <a:extLst>
              <a:ext uri="{FF2B5EF4-FFF2-40B4-BE49-F238E27FC236}">
                <a16:creationId xmlns:a16="http://schemas.microsoft.com/office/drawing/2014/main" id="{F46C68BC-1B9F-444C-BB19-828FC35717C9}"/>
              </a:ext>
            </a:extLst>
          </p:cNvPr>
          <p:cNvSpPr>
            <a:spLocks noGrp="1"/>
          </p:cNvSpPr>
          <p:nvPr>
            <p:ph type="dt" sz="half" idx="2"/>
          </p:nvPr>
        </p:nvSpPr>
        <p:spPr/>
        <p:txBody>
          <a:bodyPr/>
          <a:lstStyle/>
          <a:p>
            <a:r>
              <a:rPr lang="en-US" altLang="en-US"/>
              <a:t>10/30/18</a:t>
            </a:r>
          </a:p>
        </p:txBody>
      </p:sp>
      <p:sp>
        <p:nvSpPr>
          <p:cNvPr id="4" name="Footer Placeholder 3">
            <a:extLst>
              <a:ext uri="{FF2B5EF4-FFF2-40B4-BE49-F238E27FC236}">
                <a16:creationId xmlns:a16="http://schemas.microsoft.com/office/drawing/2014/main" id="{A5A8E1A1-9D43-4BC5-A88C-E156CE428756}"/>
              </a:ext>
            </a:extLst>
          </p:cNvPr>
          <p:cNvSpPr>
            <a:spLocks noGrp="1"/>
          </p:cNvSpPr>
          <p:nvPr>
            <p:ph type="ftr" sz="quarter" idx="3"/>
          </p:nvPr>
        </p:nvSpPr>
        <p:spPr/>
        <p:txBody>
          <a:bodyPr/>
          <a:lstStyle/>
          <a:p>
            <a:pPr>
              <a:defRPr/>
            </a:pPr>
            <a:r>
              <a:rPr lang="en-US"/>
              <a:t>S. Nagaitsev | Ring-based HE cooler</a:t>
            </a:r>
            <a:endParaRPr lang="en-US" b="1"/>
          </a:p>
        </p:txBody>
      </p:sp>
      <p:sp>
        <p:nvSpPr>
          <p:cNvPr id="5" name="Slide Number Placeholder 4">
            <a:extLst>
              <a:ext uri="{FF2B5EF4-FFF2-40B4-BE49-F238E27FC236}">
                <a16:creationId xmlns:a16="http://schemas.microsoft.com/office/drawing/2014/main" id="{BDC3BCF5-6C5B-4DD9-ADED-3A0BA31440BC}"/>
              </a:ext>
            </a:extLst>
          </p:cNvPr>
          <p:cNvSpPr>
            <a:spLocks noGrp="1"/>
          </p:cNvSpPr>
          <p:nvPr>
            <p:ph type="sldNum" sz="quarter" idx="4"/>
          </p:nvPr>
        </p:nvSpPr>
        <p:spPr/>
        <p:txBody>
          <a:bodyPr/>
          <a:lstStyle/>
          <a:p>
            <a:fld id="{B71519E6-F709-4990-B973-B339820CA70B}" type="slidenum">
              <a:rPr lang="en-US" altLang="en-US" smtClean="0"/>
              <a:pPr/>
              <a:t>21</a:t>
            </a:fld>
            <a:endParaRPr lang="en-US" altLang="en-US"/>
          </a:p>
        </p:txBody>
      </p:sp>
    </p:spTree>
    <p:extLst>
      <p:ext uri="{BB962C8B-B14F-4D97-AF65-F5344CB8AC3E}">
        <p14:creationId xmlns:p14="http://schemas.microsoft.com/office/powerpoint/2010/main" val="3499304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F3A40B-85D3-42C7-B484-1998C59ACB25}"/>
              </a:ext>
            </a:extLst>
          </p:cNvPr>
          <p:cNvSpPr>
            <a:spLocks noGrp="1"/>
          </p:cNvSpPr>
          <p:nvPr>
            <p:ph idx="1"/>
          </p:nvPr>
        </p:nvSpPr>
        <p:spPr>
          <a:xfrm>
            <a:off x="228600" y="971550"/>
            <a:ext cx="8672513" cy="5059363"/>
          </a:xfrm>
        </p:spPr>
        <p:txBody>
          <a:bodyPr/>
          <a:lstStyle/>
          <a:p>
            <a:r>
              <a:rPr lang="en-US" dirty="0"/>
              <a:t>At the initial project stage, we are focusing on cooling of ~100 GeV, protons with a ~1 hour cooling time.</a:t>
            </a:r>
          </a:p>
          <a:p>
            <a:pPr lvl="1"/>
            <a:r>
              <a:rPr lang="en-US" dirty="0" err="1"/>
              <a:t>Fermilab</a:t>
            </a:r>
            <a:r>
              <a:rPr lang="en-US" dirty="0"/>
              <a:t> Recycler cooler: cooling time was &lt; 0.5 hour</a:t>
            </a:r>
          </a:p>
          <a:p>
            <a:r>
              <a:rPr lang="en-US" dirty="0"/>
              <a:t>A well-known shortcoming of the electron cooling method is its unfavorable scaling of cooling time with energy (~</a:t>
            </a:r>
            <a:r>
              <a:rPr lang="en-US" i="1" dirty="0"/>
              <a:t>γ</a:t>
            </a:r>
            <a:r>
              <a:rPr lang="en-US" baseline="30000" dirty="0"/>
              <a:t>2.5</a:t>
            </a:r>
            <a:r>
              <a:rPr lang="en-US" dirty="0"/>
              <a:t>) </a:t>
            </a:r>
          </a:p>
          <a:p>
            <a:r>
              <a:rPr lang="en-US" dirty="0"/>
              <a:t>One can compensate by increasing the electron beam current.</a:t>
            </a:r>
          </a:p>
          <a:p>
            <a:r>
              <a:rPr lang="en-US" dirty="0"/>
              <a:t>We are aiming at a &gt;100-A (DC) electron beam current at 50 MeV.</a:t>
            </a:r>
          </a:p>
          <a:p>
            <a:pPr lvl="1"/>
            <a:r>
              <a:rPr lang="en-US" dirty="0"/>
              <a:t>DC beams have many advantages as well as some challenges, compared to bunched beams.</a:t>
            </a:r>
          </a:p>
        </p:txBody>
      </p:sp>
      <p:sp>
        <p:nvSpPr>
          <p:cNvPr id="3" name="Title 2">
            <a:extLst>
              <a:ext uri="{FF2B5EF4-FFF2-40B4-BE49-F238E27FC236}">
                <a16:creationId xmlns:a16="http://schemas.microsoft.com/office/drawing/2014/main" id="{2DB31966-F02B-444A-B0D7-25C94B249B40}"/>
              </a:ext>
            </a:extLst>
          </p:cNvPr>
          <p:cNvSpPr>
            <a:spLocks noGrp="1"/>
          </p:cNvSpPr>
          <p:nvPr>
            <p:ph type="title"/>
          </p:nvPr>
        </p:nvSpPr>
        <p:spPr/>
        <p:txBody>
          <a:bodyPr/>
          <a:lstStyle/>
          <a:p>
            <a:r>
              <a:rPr lang="en-US" dirty="0"/>
              <a:t>Motivation</a:t>
            </a:r>
          </a:p>
        </p:txBody>
      </p:sp>
      <p:sp>
        <p:nvSpPr>
          <p:cNvPr id="4" name="Date Placeholder 3">
            <a:extLst>
              <a:ext uri="{FF2B5EF4-FFF2-40B4-BE49-F238E27FC236}">
                <a16:creationId xmlns:a16="http://schemas.microsoft.com/office/drawing/2014/main" id="{ADFC6BA9-CE92-447C-8B6F-F961B68417C9}"/>
              </a:ext>
            </a:extLst>
          </p:cNvPr>
          <p:cNvSpPr>
            <a:spLocks noGrp="1"/>
          </p:cNvSpPr>
          <p:nvPr>
            <p:ph type="dt" sz="half" idx="2"/>
          </p:nvPr>
        </p:nvSpPr>
        <p:spPr/>
        <p:txBody>
          <a:bodyPr/>
          <a:lstStyle/>
          <a:p>
            <a:pPr>
              <a:defRPr/>
            </a:pPr>
            <a:r>
              <a:rPr lang="en-US"/>
              <a:t>10/30/18</a:t>
            </a:r>
            <a:endParaRPr lang="en-US" dirty="0"/>
          </a:p>
        </p:txBody>
      </p:sp>
      <p:sp>
        <p:nvSpPr>
          <p:cNvPr id="5" name="Footer Placeholder 4">
            <a:extLst>
              <a:ext uri="{FF2B5EF4-FFF2-40B4-BE49-F238E27FC236}">
                <a16:creationId xmlns:a16="http://schemas.microsoft.com/office/drawing/2014/main" id="{2A8C9736-1969-400D-A9B5-5D029B6A3C69}"/>
              </a:ext>
            </a:extLst>
          </p:cNvPr>
          <p:cNvSpPr>
            <a:spLocks noGrp="1"/>
          </p:cNvSpPr>
          <p:nvPr>
            <p:ph type="ftr" sz="quarter" idx="3"/>
          </p:nvPr>
        </p:nvSpPr>
        <p:spPr/>
        <p:txBody>
          <a:bodyPr/>
          <a:lstStyle/>
          <a:p>
            <a:pPr>
              <a:defRPr/>
            </a:pPr>
            <a:r>
              <a:rPr lang="en-US"/>
              <a:t>S. Nagaitsev | Ring-based HE cooler</a:t>
            </a:r>
            <a:endParaRPr lang="en-US" b="1" dirty="0"/>
          </a:p>
        </p:txBody>
      </p:sp>
      <p:sp>
        <p:nvSpPr>
          <p:cNvPr id="6" name="Slide Number Placeholder 5">
            <a:extLst>
              <a:ext uri="{FF2B5EF4-FFF2-40B4-BE49-F238E27FC236}">
                <a16:creationId xmlns:a16="http://schemas.microsoft.com/office/drawing/2014/main" id="{132B5D83-BB9C-4BAA-B44D-7EDE48691F8D}"/>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4721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2630AE-8BB1-49E1-B2C3-F32D8DE0C6E8}"/>
              </a:ext>
            </a:extLst>
          </p:cNvPr>
          <p:cNvSpPr>
            <a:spLocks noGrp="1"/>
          </p:cNvSpPr>
          <p:nvPr>
            <p:ph idx="1"/>
          </p:nvPr>
        </p:nvSpPr>
        <p:spPr>
          <a:xfrm>
            <a:off x="85344" y="4421999"/>
            <a:ext cx="8915400" cy="1768559"/>
          </a:xfrm>
        </p:spPr>
        <p:txBody>
          <a:bodyPr/>
          <a:lstStyle/>
          <a:p>
            <a:r>
              <a:rPr lang="en-US" dirty="0"/>
              <a:t>We are considering a range of electron beam and linac parameters: 100-200 A beam current, 100 – 200 Hz rep. rate</a:t>
            </a:r>
          </a:p>
          <a:p>
            <a:r>
              <a:rPr lang="en-US" dirty="0"/>
              <a:t>Pulse length: 380 ns (to fill the ring)</a:t>
            </a:r>
          </a:p>
          <a:p>
            <a:r>
              <a:rPr lang="en-US" dirty="0"/>
              <a:t>Beam power to dump: 0.8 MW (worst case), 200 kW (best case)</a:t>
            </a:r>
          </a:p>
        </p:txBody>
      </p:sp>
      <p:sp>
        <p:nvSpPr>
          <p:cNvPr id="3" name="Title 2">
            <a:extLst>
              <a:ext uri="{FF2B5EF4-FFF2-40B4-BE49-F238E27FC236}">
                <a16:creationId xmlns:a16="http://schemas.microsoft.com/office/drawing/2014/main" id="{9440F87E-FB95-4E25-9B1D-D67D4C6A5F36}"/>
              </a:ext>
            </a:extLst>
          </p:cNvPr>
          <p:cNvSpPr>
            <a:spLocks noGrp="1"/>
          </p:cNvSpPr>
          <p:nvPr>
            <p:ph type="title"/>
          </p:nvPr>
        </p:nvSpPr>
        <p:spPr/>
        <p:txBody>
          <a:bodyPr/>
          <a:lstStyle/>
          <a:p>
            <a:r>
              <a:rPr lang="en-US" dirty="0"/>
              <a:t>Proposed solution</a:t>
            </a:r>
          </a:p>
        </p:txBody>
      </p:sp>
      <p:sp>
        <p:nvSpPr>
          <p:cNvPr id="4" name="Date Placeholder 3">
            <a:extLst>
              <a:ext uri="{FF2B5EF4-FFF2-40B4-BE49-F238E27FC236}">
                <a16:creationId xmlns:a16="http://schemas.microsoft.com/office/drawing/2014/main" id="{97FC0002-9223-49D8-96FD-290D6A2A77DC}"/>
              </a:ext>
            </a:extLst>
          </p:cNvPr>
          <p:cNvSpPr>
            <a:spLocks noGrp="1"/>
          </p:cNvSpPr>
          <p:nvPr>
            <p:ph type="dt" sz="half" idx="2"/>
          </p:nvPr>
        </p:nvSpPr>
        <p:spPr/>
        <p:txBody>
          <a:bodyPr/>
          <a:lstStyle/>
          <a:p>
            <a:pPr>
              <a:defRPr/>
            </a:pPr>
            <a:r>
              <a:rPr lang="en-US"/>
              <a:t>10/30/18</a:t>
            </a:r>
            <a:endParaRPr lang="en-US" dirty="0"/>
          </a:p>
        </p:txBody>
      </p:sp>
      <p:sp>
        <p:nvSpPr>
          <p:cNvPr id="5" name="Footer Placeholder 4">
            <a:extLst>
              <a:ext uri="{FF2B5EF4-FFF2-40B4-BE49-F238E27FC236}">
                <a16:creationId xmlns:a16="http://schemas.microsoft.com/office/drawing/2014/main" id="{9E97535F-8BE5-49DA-83CA-EF4AC6897F6F}"/>
              </a:ext>
            </a:extLst>
          </p:cNvPr>
          <p:cNvSpPr>
            <a:spLocks noGrp="1"/>
          </p:cNvSpPr>
          <p:nvPr>
            <p:ph type="ftr" sz="quarter" idx="3"/>
          </p:nvPr>
        </p:nvSpPr>
        <p:spPr/>
        <p:txBody>
          <a:bodyPr/>
          <a:lstStyle/>
          <a:p>
            <a:pPr>
              <a:defRPr/>
            </a:pPr>
            <a:r>
              <a:rPr lang="en-US"/>
              <a:t>S. Nagaitsev | Ring-based HE cooler</a:t>
            </a:r>
            <a:endParaRPr lang="en-US" b="1" dirty="0"/>
          </a:p>
        </p:txBody>
      </p:sp>
      <p:sp>
        <p:nvSpPr>
          <p:cNvPr id="6" name="Slide Number Placeholder 5">
            <a:extLst>
              <a:ext uri="{FF2B5EF4-FFF2-40B4-BE49-F238E27FC236}">
                <a16:creationId xmlns:a16="http://schemas.microsoft.com/office/drawing/2014/main" id="{ABB7386C-1589-4F13-ADEB-5C05E67C3645}"/>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9" name="Rectangle 8">
            <a:extLst>
              <a:ext uri="{FF2B5EF4-FFF2-40B4-BE49-F238E27FC236}">
                <a16:creationId xmlns:a16="http://schemas.microsoft.com/office/drawing/2014/main" id="{60E0C944-F79E-4711-AF5A-47A0E7C8F468}"/>
              </a:ext>
            </a:extLst>
          </p:cNvPr>
          <p:cNvSpPr/>
          <p:nvPr/>
        </p:nvSpPr>
        <p:spPr>
          <a:xfrm>
            <a:off x="2182368" y="1182624"/>
            <a:ext cx="4876800" cy="1950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927F90D-79A4-473B-A4A3-8AC34A6767D7}"/>
              </a:ext>
            </a:extLst>
          </p:cNvPr>
          <p:cNvSpPr/>
          <p:nvPr/>
        </p:nvSpPr>
        <p:spPr>
          <a:xfrm>
            <a:off x="1914144" y="1280135"/>
            <a:ext cx="5437632" cy="804649"/>
          </a:xfrm>
          <a:prstGeom prst="roundRect">
            <a:avLst>
              <a:gd name="adj" fmla="val 50000"/>
            </a:avLst>
          </a:prstGeom>
          <a:noFill/>
          <a:ln w="158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DA1CA813-A140-44CB-B385-6436F2BC28C2}"/>
              </a:ext>
            </a:extLst>
          </p:cNvPr>
          <p:cNvCxnSpPr/>
          <p:nvPr/>
        </p:nvCxnSpPr>
        <p:spPr>
          <a:xfrm>
            <a:off x="736827" y="1292352"/>
            <a:ext cx="7907301" cy="0"/>
          </a:xfrm>
          <a:prstGeom prst="straightConnector1">
            <a:avLst/>
          </a:prstGeom>
          <a:ln>
            <a:solidFill>
              <a:srgbClr val="002060"/>
            </a:solidFill>
            <a:headEnd type="triangle" w="med" len="lg"/>
            <a:tailEnd type="none"/>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287716A-C1A8-402D-B7F5-333EC030A8FE}"/>
              </a:ext>
            </a:extLst>
          </p:cNvPr>
          <p:cNvCxnSpPr>
            <a:endCxn id="10" idx="2"/>
          </p:cNvCxnSpPr>
          <p:nvPr/>
        </p:nvCxnSpPr>
        <p:spPr>
          <a:xfrm flipV="1">
            <a:off x="85344" y="2084784"/>
            <a:ext cx="4547616" cy="219460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82DDC509-489C-49C1-90E3-3B6E20F8B44D}"/>
              </a:ext>
            </a:extLst>
          </p:cNvPr>
          <p:cNvSpPr/>
          <p:nvPr/>
        </p:nvSpPr>
        <p:spPr>
          <a:xfrm rot="20065017">
            <a:off x="-100612" y="3218652"/>
            <a:ext cx="4437888" cy="14630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7F57ACE-1167-448A-9F54-0D47A016B75D}"/>
              </a:ext>
            </a:extLst>
          </p:cNvPr>
          <p:cNvCxnSpPr>
            <a:stCxn id="10" idx="2"/>
          </p:cNvCxnSpPr>
          <p:nvPr/>
        </p:nvCxnSpPr>
        <p:spPr>
          <a:xfrm>
            <a:off x="4632960" y="2084784"/>
            <a:ext cx="841248" cy="41457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38F6E6FE-E7BB-4F85-9437-961352AFE688}"/>
              </a:ext>
            </a:extLst>
          </p:cNvPr>
          <p:cNvSpPr/>
          <p:nvPr/>
        </p:nvSpPr>
        <p:spPr>
          <a:xfrm rot="1769358">
            <a:off x="5461808" y="2442631"/>
            <a:ext cx="451104" cy="292561"/>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6DA5B88-250A-4777-9DD3-927AC7F88DFD}"/>
              </a:ext>
            </a:extLst>
          </p:cNvPr>
          <p:cNvSpPr txBox="1"/>
          <p:nvPr/>
        </p:nvSpPr>
        <p:spPr>
          <a:xfrm>
            <a:off x="0" y="839238"/>
            <a:ext cx="1997470" cy="400110"/>
          </a:xfrm>
          <a:prstGeom prst="rect">
            <a:avLst/>
          </a:prstGeom>
          <a:noFill/>
        </p:spPr>
        <p:txBody>
          <a:bodyPr wrap="none" rtlCol="0">
            <a:spAutoFit/>
          </a:bodyPr>
          <a:lstStyle/>
          <a:p>
            <a:r>
              <a:rPr lang="en-US" sz="2000" dirty="0"/>
              <a:t>Protons, 100 GeV</a:t>
            </a:r>
          </a:p>
        </p:txBody>
      </p:sp>
      <p:cxnSp>
        <p:nvCxnSpPr>
          <p:cNvPr id="19" name="Straight Arrow Connector 18">
            <a:extLst>
              <a:ext uri="{FF2B5EF4-FFF2-40B4-BE49-F238E27FC236}">
                <a16:creationId xmlns:a16="http://schemas.microsoft.com/office/drawing/2014/main" id="{1E03DB78-7A7D-4F7E-94CC-5A86A8633C14}"/>
              </a:ext>
            </a:extLst>
          </p:cNvPr>
          <p:cNvCxnSpPr>
            <a:cxnSpLocks/>
          </p:cNvCxnSpPr>
          <p:nvPr/>
        </p:nvCxnSpPr>
        <p:spPr>
          <a:xfrm>
            <a:off x="2267712" y="2084784"/>
            <a:ext cx="4791456"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71AFA8E5-07A4-4D10-9C47-47A66D5624CF}"/>
              </a:ext>
            </a:extLst>
          </p:cNvPr>
          <p:cNvSpPr txBox="1"/>
          <p:nvPr/>
        </p:nvSpPr>
        <p:spPr>
          <a:xfrm>
            <a:off x="2885335" y="740113"/>
            <a:ext cx="3610284" cy="461665"/>
          </a:xfrm>
          <a:prstGeom prst="rect">
            <a:avLst/>
          </a:prstGeom>
          <a:noFill/>
        </p:spPr>
        <p:txBody>
          <a:bodyPr wrap="none" rtlCol="0">
            <a:spAutoFit/>
          </a:bodyPr>
          <a:lstStyle/>
          <a:p>
            <a:r>
              <a:rPr lang="en-US" dirty="0"/>
              <a:t>Cooling Section, 40-m, 2 </a:t>
            </a:r>
            <a:r>
              <a:rPr lang="en-US" dirty="0" err="1"/>
              <a:t>kG</a:t>
            </a:r>
            <a:endParaRPr lang="en-US" dirty="0"/>
          </a:p>
        </p:txBody>
      </p:sp>
      <p:sp>
        <p:nvSpPr>
          <p:cNvPr id="25" name="TextBox 24">
            <a:extLst>
              <a:ext uri="{FF2B5EF4-FFF2-40B4-BE49-F238E27FC236}">
                <a16:creationId xmlns:a16="http://schemas.microsoft.com/office/drawing/2014/main" id="{B37A32FF-5621-4E0D-A9B4-BE97C7D84818}"/>
              </a:ext>
            </a:extLst>
          </p:cNvPr>
          <p:cNvSpPr txBox="1"/>
          <p:nvPr/>
        </p:nvSpPr>
        <p:spPr>
          <a:xfrm>
            <a:off x="5955700" y="2408540"/>
            <a:ext cx="1697901" cy="461665"/>
          </a:xfrm>
          <a:prstGeom prst="rect">
            <a:avLst/>
          </a:prstGeom>
          <a:noFill/>
        </p:spPr>
        <p:txBody>
          <a:bodyPr wrap="none" rtlCol="0">
            <a:spAutoFit/>
          </a:bodyPr>
          <a:lstStyle/>
          <a:p>
            <a:r>
              <a:rPr lang="en-US" dirty="0"/>
              <a:t>Beam dump</a:t>
            </a:r>
          </a:p>
        </p:txBody>
      </p:sp>
      <p:sp>
        <p:nvSpPr>
          <p:cNvPr id="26" name="TextBox 25">
            <a:extLst>
              <a:ext uri="{FF2B5EF4-FFF2-40B4-BE49-F238E27FC236}">
                <a16:creationId xmlns:a16="http://schemas.microsoft.com/office/drawing/2014/main" id="{DB0649A8-3CB6-4F71-9E17-762A34C4C2A3}"/>
              </a:ext>
            </a:extLst>
          </p:cNvPr>
          <p:cNvSpPr txBox="1"/>
          <p:nvPr/>
        </p:nvSpPr>
        <p:spPr>
          <a:xfrm rot="20052456">
            <a:off x="271719" y="2755483"/>
            <a:ext cx="3185359" cy="461665"/>
          </a:xfrm>
          <a:prstGeom prst="rect">
            <a:avLst/>
          </a:prstGeom>
          <a:noFill/>
        </p:spPr>
        <p:txBody>
          <a:bodyPr wrap="none" rtlCol="0">
            <a:spAutoFit/>
          </a:bodyPr>
          <a:lstStyle/>
          <a:p>
            <a:r>
              <a:rPr lang="en-US" dirty="0"/>
              <a:t>Electron Induction </a:t>
            </a:r>
            <a:r>
              <a:rPr lang="en-US" dirty="0" err="1"/>
              <a:t>Linac</a:t>
            </a:r>
            <a:endParaRPr lang="en-US" dirty="0"/>
          </a:p>
        </p:txBody>
      </p:sp>
      <p:sp>
        <p:nvSpPr>
          <p:cNvPr id="27" name="TextBox 26">
            <a:extLst>
              <a:ext uri="{FF2B5EF4-FFF2-40B4-BE49-F238E27FC236}">
                <a16:creationId xmlns:a16="http://schemas.microsoft.com/office/drawing/2014/main" id="{BE535A71-1BFC-4B90-9380-C02A2840B580}"/>
              </a:ext>
            </a:extLst>
          </p:cNvPr>
          <p:cNvSpPr txBox="1"/>
          <p:nvPr/>
        </p:nvSpPr>
        <p:spPr>
          <a:xfrm rot="20073577">
            <a:off x="1362566" y="3338901"/>
            <a:ext cx="2082621" cy="461665"/>
          </a:xfrm>
          <a:prstGeom prst="rect">
            <a:avLst/>
          </a:prstGeom>
          <a:noFill/>
        </p:spPr>
        <p:txBody>
          <a:bodyPr wrap="none" rtlCol="0">
            <a:spAutoFit/>
          </a:bodyPr>
          <a:lstStyle/>
          <a:p>
            <a:r>
              <a:rPr lang="en-US" dirty="0"/>
              <a:t>100 m, 55 MeV</a:t>
            </a:r>
          </a:p>
        </p:txBody>
      </p:sp>
      <p:sp>
        <p:nvSpPr>
          <p:cNvPr id="28" name="TextBox 27">
            <a:extLst>
              <a:ext uri="{FF2B5EF4-FFF2-40B4-BE49-F238E27FC236}">
                <a16:creationId xmlns:a16="http://schemas.microsoft.com/office/drawing/2014/main" id="{A912B125-FB7D-4D72-AA4C-D25EFD793E7E}"/>
              </a:ext>
            </a:extLst>
          </p:cNvPr>
          <p:cNvSpPr txBox="1"/>
          <p:nvPr/>
        </p:nvSpPr>
        <p:spPr>
          <a:xfrm>
            <a:off x="2291700" y="1561464"/>
            <a:ext cx="4658135" cy="461665"/>
          </a:xfrm>
          <a:prstGeom prst="rect">
            <a:avLst/>
          </a:prstGeom>
          <a:noFill/>
        </p:spPr>
        <p:txBody>
          <a:bodyPr wrap="none" rtlCol="0">
            <a:spAutoFit/>
          </a:bodyPr>
          <a:lstStyle/>
          <a:p>
            <a:r>
              <a:rPr lang="en-US" dirty="0"/>
              <a:t>Electron ring (115 m circumference)</a:t>
            </a:r>
          </a:p>
        </p:txBody>
      </p:sp>
    </p:spTree>
    <p:extLst>
      <p:ext uri="{BB962C8B-B14F-4D97-AF65-F5344CB8AC3E}">
        <p14:creationId xmlns:p14="http://schemas.microsoft.com/office/powerpoint/2010/main" val="236936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FF5831-BE2E-4211-A581-3B3844EC8E92}"/>
              </a:ext>
            </a:extLst>
          </p:cNvPr>
          <p:cNvSpPr>
            <a:spLocks noGrp="1"/>
          </p:cNvSpPr>
          <p:nvPr>
            <p:ph idx="1"/>
          </p:nvPr>
        </p:nvSpPr>
        <p:spPr/>
        <p:txBody>
          <a:bodyPr/>
          <a:lstStyle/>
          <a:p>
            <a:r>
              <a:rPr lang="en-US" dirty="0"/>
              <a:t>Better energy efficiency – more efficient due to a large number of turns</a:t>
            </a:r>
          </a:p>
          <a:p>
            <a:r>
              <a:rPr lang="en-US" dirty="0"/>
              <a:t>Use of a thermionic cathode:</a:t>
            </a:r>
          </a:p>
          <a:p>
            <a:pPr lvl="1"/>
            <a:r>
              <a:rPr lang="en-US" dirty="0"/>
              <a:t>Conventional well-understood technology</a:t>
            </a:r>
          </a:p>
          <a:p>
            <a:pPr lvl="1"/>
            <a:r>
              <a:rPr lang="en-US" dirty="0"/>
              <a:t>Expect long lifetime</a:t>
            </a:r>
          </a:p>
          <a:p>
            <a:r>
              <a:rPr lang="en-US" dirty="0"/>
              <a:t>Long beam storage time in a ring (limited by IBS only)</a:t>
            </a:r>
          </a:p>
          <a:p>
            <a:r>
              <a:rPr lang="en-US" dirty="0"/>
              <a:t>No problems with wake fields</a:t>
            </a:r>
          </a:p>
          <a:p>
            <a:r>
              <a:rPr lang="en-US" dirty="0"/>
              <a:t>No issues with variable bunch patterns/frequencies for a proton beam</a:t>
            </a:r>
          </a:p>
          <a:p>
            <a:endParaRPr lang="en-US" dirty="0"/>
          </a:p>
        </p:txBody>
      </p:sp>
      <p:sp>
        <p:nvSpPr>
          <p:cNvPr id="3" name="Title 2">
            <a:extLst>
              <a:ext uri="{FF2B5EF4-FFF2-40B4-BE49-F238E27FC236}">
                <a16:creationId xmlns:a16="http://schemas.microsoft.com/office/drawing/2014/main" id="{469AFC8F-9F22-47C5-99A5-453FB4A28E1F}"/>
              </a:ext>
            </a:extLst>
          </p:cNvPr>
          <p:cNvSpPr>
            <a:spLocks noGrp="1"/>
          </p:cNvSpPr>
          <p:nvPr>
            <p:ph type="title"/>
          </p:nvPr>
        </p:nvSpPr>
        <p:spPr/>
        <p:txBody>
          <a:bodyPr/>
          <a:lstStyle/>
          <a:p>
            <a:r>
              <a:rPr lang="en-US" dirty="0"/>
              <a:t>Advantages compared to ERLs:</a:t>
            </a:r>
          </a:p>
        </p:txBody>
      </p:sp>
      <p:sp>
        <p:nvSpPr>
          <p:cNvPr id="4" name="Date Placeholder 3">
            <a:extLst>
              <a:ext uri="{FF2B5EF4-FFF2-40B4-BE49-F238E27FC236}">
                <a16:creationId xmlns:a16="http://schemas.microsoft.com/office/drawing/2014/main" id="{3924B6E9-6919-482D-987C-0363BE975A1F}"/>
              </a:ext>
            </a:extLst>
          </p:cNvPr>
          <p:cNvSpPr>
            <a:spLocks noGrp="1"/>
          </p:cNvSpPr>
          <p:nvPr>
            <p:ph type="dt" sz="half" idx="2"/>
          </p:nvPr>
        </p:nvSpPr>
        <p:spPr/>
        <p:txBody>
          <a:bodyPr/>
          <a:lstStyle/>
          <a:p>
            <a:pPr>
              <a:defRPr/>
            </a:pPr>
            <a:r>
              <a:rPr lang="en-US"/>
              <a:t>10/30/18</a:t>
            </a:r>
            <a:endParaRPr lang="en-US" dirty="0"/>
          </a:p>
        </p:txBody>
      </p:sp>
      <p:sp>
        <p:nvSpPr>
          <p:cNvPr id="5" name="Footer Placeholder 4">
            <a:extLst>
              <a:ext uri="{FF2B5EF4-FFF2-40B4-BE49-F238E27FC236}">
                <a16:creationId xmlns:a16="http://schemas.microsoft.com/office/drawing/2014/main" id="{D66A0233-F361-4E73-BF68-942281784105}"/>
              </a:ext>
            </a:extLst>
          </p:cNvPr>
          <p:cNvSpPr>
            <a:spLocks noGrp="1"/>
          </p:cNvSpPr>
          <p:nvPr>
            <p:ph type="ftr" sz="quarter" idx="3"/>
          </p:nvPr>
        </p:nvSpPr>
        <p:spPr/>
        <p:txBody>
          <a:bodyPr/>
          <a:lstStyle/>
          <a:p>
            <a:pPr>
              <a:defRPr/>
            </a:pPr>
            <a:r>
              <a:rPr lang="en-US"/>
              <a:t>S. Nagaitsev | Ring-based HE cooler</a:t>
            </a:r>
            <a:endParaRPr lang="en-US" b="1" dirty="0"/>
          </a:p>
        </p:txBody>
      </p:sp>
      <p:sp>
        <p:nvSpPr>
          <p:cNvPr id="6" name="Slide Number Placeholder 5">
            <a:extLst>
              <a:ext uri="{FF2B5EF4-FFF2-40B4-BE49-F238E27FC236}">
                <a16:creationId xmlns:a16="http://schemas.microsoft.com/office/drawing/2014/main" id="{6B2B6700-FF28-44D8-A72C-8E69EC452D25}"/>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198883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BC380B-62DB-4C66-8252-77FEF5785465}"/>
              </a:ext>
            </a:extLst>
          </p:cNvPr>
          <p:cNvSpPr>
            <a:spLocks noGrp="1"/>
          </p:cNvSpPr>
          <p:nvPr>
            <p:ph type="title"/>
          </p:nvPr>
        </p:nvSpPr>
        <p:spPr/>
        <p:txBody>
          <a:bodyPr/>
          <a:lstStyle/>
          <a:p>
            <a:r>
              <a:rPr lang="en-US" dirty="0"/>
              <a:t>Preliminary cooling system parameters</a:t>
            </a:r>
          </a:p>
        </p:txBody>
      </p:sp>
      <p:sp>
        <p:nvSpPr>
          <p:cNvPr id="4" name="Date Placeholder 3">
            <a:extLst>
              <a:ext uri="{FF2B5EF4-FFF2-40B4-BE49-F238E27FC236}">
                <a16:creationId xmlns:a16="http://schemas.microsoft.com/office/drawing/2014/main" id="{D57F9BF7-4040-4379-8DDC-2334130297E1}"/>
              </a:ext>
            </a:extLst>
          </p:cNvPr>
          <p:cNvSpPr>
            <a:spLocks noGrp="1"/>
          </p:cNvSpPr>
          <p:nvPr>
            <p:ph type="dt" sz="half" idx="2"/>
          </p:nvPr>
        </p:nvSpPr>
        <p:spPr/>
        <p:txBody>
          <a:bodyPr/>
          <a:lstStyle/>
          <a:p>
            <a:pPr>
              <a:defRPr/>
            </a:pPr>
            <a:r>
              <a:rPr lang="en-US"/>
              <a:t>10/30/18</a:t>
            </a:r>
            <a:endParaRPr lang="en-US" dirty="0"/>
          </a:p>
        </p:txBody>
      </p:sp>
      <p:sp>
        <p:nvSpPr>
          <p:cNvPr id="5" name="Footer Placeholder 4">
            <a:extLst>
              <a:ext uri="{FF2B5EF4-FFF2-40B4-BE49-F238E27FC236}">
                <a16:creationId xmlns:a16="http://schemas.microsoft.com/office/drawing/2014/main" id="{66022B7E-DB82-4A88-B57D-1C4016967835}"/>
              </a:ext>
            </a:extLst>
          </p:cNvPr>
          <p:cNvSpPr>
            <a:spLocks noGrp="1"/>
          </p:cNvSpPr>
          <p:nvPr>
            <p:ph type="ftr" sz="quarter" idx="3"/>
          </p:nvPr>
        </p:nvSpPr>
        <p:spPr/>
        <p:txBody>
          <a:bodyPr/>
          <a:lstStyle/>
          <a:p>
            <a:pPr>
              <a:defRPr/>
            </a:pPr>
            <a:r>
              <a:rPr lang="en-US"/>
              <a:t>S. Nagaitsev | Ring-based HE cooler</a:t>
            </a:r>
            <a:endParaRPr lang="en-US" b="1" dirty="0"/>
          </a:p>
        </p:txBody>
      </p:sp>
      <p:sp>
        <p:nvSpPr>
          <p:cNvPr id="6" name="Slide Number Placeholder 5">
            <a:extLst>
              <a:ext uri="{FF2B5EF4-FFF2-40B4-BE49-F238E27FC236}">
                <a16:creationId xmlns:a16="http://schemas.microsoft.com/office/drawing/2014/main" id="{3D4657FD-F293-45DF-8D7A-992179B645D2}"/>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graphicFrame>
        <p:nvGraphicFramePr>
          <p:cNvPr id="2" name="Table 1">
            <a:extLst>
              <a:ext uri="{FF2B5EF4-FFF2-40B4-BE49-F238E27FC236}">
                <a16:creationId xmlns:a16="http://schemas.microsoft.com/office/drawing/2014/main" id="{959FDD16-F489-421F-ABDC-B2477D4DA64F}"/>
              </a:ext>
            </a:extLst>
          </p:cNvPr>
          <p:cNvGraphicFramePr>
            <a:graphicFrameLocks noGrp="1"/>
          </p:cNvGraphicFramePr>
          <p:nvPr>
            <p:extLst>
              <p:ext uri="{D42A27DB-BD31-4B8C-83A1-F6EECF244321}">
                <p14:modId xmlns:p14="http://schemas.microsoft.com/office/powerpoint/2010/main" val="2488083265"/>
              </p:ext>
            </p:extLst>
          </p:nvPr>
        </p:nvGraphicFramePr>
        <p:xfrm>
          <a:off x="222250" y="844151"/>
          <a:ext cx="7886700" cy="5012119"/>
        </p:xfrm>
        <a:graphic>
          <a:graphicData uri="http://schemas.openxmlformats.org/drawingml/2006/table">
            <a:tbl>
              <a:tblPr firstRow="1" firstCol="1" bandRow="1">
                <a:tableStyleId>{5C22544A-7EE6-4342-B048-85BDC9FD1C3A}</a:tableStyleId>
              </a:tblPr>
              <a:tblGrid>
                <a:gridCol w="6210394">
                  <a:extLst>
                    <a:ext uri="{9D8B030D-6E8A-4147-A177-3AD203B41FA5}">
                      <a16:colId xmlns:a16="http://schemas.microsoft.com/office/drawing/2014/main" val="344853335"/>
                    </a:ext>
                  </a:extLst>
                </a:gridCol>
                <a:gridCol w="1676306">
                  <a:extLst>
                    <a:ext uri="{9D8B030D-6E8A-4147-A177-3AD203B41FA5}">
                      <a16:colId xmlns:a16="http://schemas.microsoft.com/office/drawing/2014/main" val="368912895"/>
                    </a:ext>
                  </a:extLst>
                </a:gridCol>
              </a:tblGrid>
              <a:tr h="151769">
                <a:tc>
                  <a:txBody>
                    <a:bodyPr/>
                    <a:lstStyle/>
                    <a:p>
                      <a:pPr marL="0" marR="0">
                        <a:lnSpc>
                          <a:spcPct val="115000"/>
                        </a:lnSpc>
                        <a:spcBef>
                          <a:spcPts val="0"/>
                        </a:spcBef>
                        <a:spcAft>
                          <a:spcPts val="1000"/>
                        </a:spcAft>
                      </a:pPr>
                      <a:r>
                        <a:rPr lang="en-US" sz="1600" dirty="0">
                          <a:solidFill>
                            <a:srgbClr val="404040"/>
                          </a:solidFill>
                          <a:effectLst/>
                        </a:rPr>
                        <a:t>Proton beam energy</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tc>
                  <a:txBody>
                    <a:bodyPr/>
                    <a:lstStyle/>
                    <a:p>
                      <a:pPr marL="0" marR="0">
                        <a:lnSpc>
                          <a:spcPct val="115000"/>
                        </a:lnSpc>
                        <a:spcBef>
                          <a:spcPts val="0"/>
                        </a:spcBef>
                        <a:spcAft>
                          <a:spcPts val="1000"/>
                        </a:spcAft>
                      </a:pPr>
                      <a:r>
                        <a:rPr lang="en-US" sz="1600">
                          <a:solidFill>
                            <a:srgbClr val="404040"/>
                          </a:solidFill>
                          <a:effectLst/>
                        </a:rPr>
                        <a:t>100 GeV</a:t>
                      </a:r>
                      <a:endParaRPr lang="en-US" sz="16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extLst>
                  <a:ext uri="{0D108BD9-81ED-4DB2-BD59-A6C34878D82A}">
                    <a16:rowId xmlns:a16="http://schemas.microsoft.com/office/drawing/2014/main" val="2536090477"/>
                  </a:ext>
                </a:extLst>
              </a:tr>
              <a:tr h="151769">
                <a:tc>
                  <a:txBody>
                    <a:bodyPr/>
                    <a:lstStyle/>
                    <a:p>
                      <a:pPr marL="0" marR="0">
                        <a:lnSpc>
                          <a:spcPct val="115000"/>
                        </a:lnSpc>
                        <a:spcBef>
                          <a:spcPts val="0"/>
                        </a:spcBef>
                        <a:spcAft>
                          <a:spcPts val="1000"/>
                        </a:spcAft>
                      </a:pPr>
                      <a:r>
                        <a:rPr lang="en-US" sz="1600" dirty="0">
                          <a:solidFill>
                            <a:srgbClr val="404040"/>
                          </a:solidFill>
                          <a:effectLst/>
                        </a:rPr>
                        <a:t>Proton ring circumference</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tc>
                  <a:txBody>
                    <a:bodyPr/>
                    <a:lstStyle/>
                    <a:p>
                      <a:pPr marL="0" marR="0">
                        <a:lnSpc>
                          <a:spcPct val="115000"/>
                        </a:lnSpc>
                        <a:spcBef>
                          <a:spcPts val="0"/>
                        </a:spcBef>
                        <a:spcAft>
                          <a:spcPts val="1000"/>
                        </a:spcAft>
                      </a:pPr>
                      <a:r>
                        <a:rPr lang="en-US" sz="1600" dirty="0">
                          <a:solidFill>
                            <a:srgbClr val="404040"/>
                          </a:solidFill>
                          <a:effectLst/>
                        </a:rPr>
                        <a:t>3,000 m</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extLst>
                  <a:ext uri="{0D108BD9-81ED-4DB2-BD59-A6C34878D82A}">
                    <a16:rowId xmlns:a16="http://schemas.microsoft.com/office/drawing/2014/main" val="2721019035"/>
                  </a:ext>
                </a:extLst>
              </a:tr>
              <a:tr h="151769">
                <a:tc>
                  <a:txBody>
                    <a:bodyPr/>
                    <a:lstStyle/>
                    <a:p>
                      <a:pPr marL="0" marR="0">
                        <a:lnSpc>
                          <a:spcPct val="115000"/>
                        </a:lnSpc>
                        <a:spcBef>
                          <a:spcPts val="0"/>
                        </a:spcBef>
                        <a:spcAft>
                          <a:spcPts val="1000"/>
                        </a:spcAft>
                      </a:pPr>
                      <a:r>
                        <a:rPr lang="en-US" sz="1600" dirty="0">
                          <a:solidFill>
                            <a:srgbClr val="404040"/>
                          </a:solidFill>
                          <a:effectLst/>
                        </a:rPr>
                        <a:t>Relativistic factor, </a:t>
                      </a:r>
                      <a:r>
                        <a:rPr lang="el-GR" sz="1600" dirty="0">
                          <a:solidFill>
                            <a:srgbClr val="404040"/>
                          </a:solidFill>
                          <a:effectLst/>
                          <a:latin typeface="HGGothicE" panose="020B0909000000000000" pitchFamily="49" charset="-128"/>
                          <a:ea typeface="HGGothicE" panose="020B0909000000000000" pitchFamily="49" charset="-128"/>
                        </a:rPr>
                        <a:t>γ</a:t>
                      </a:r>
                      <a:r>
                        <a:rPr lang="en-US" sz="1600" dirty="0">
                          <a:solidFill>
                            <a:srgbClr val="404040"/>
                          </a:solidFill>
                          <a:effectLst/>
                        </a:rPr>
                        <a:t> </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tc>
                  <a:txBody>
                    <a:bodyPr/>
                    <a:lstStyle/>
                    <a:p>
                      <a:pPr marL="0" marR="0">
                        <a:lnSpc>
                          <a:spcPct val="115000"/>
                        </a:lnSpc>
                        <a:spcBef>
                          <a:spcPts val="0"/>
                        </a:spcBef>
                        <a:spcAft>
                          <a:spcPts val="1000"/>
                        </a:spcAft>
                      </a:pPr>
                      <a:r>
                        <a:rPr lang="en-US" sz="1600">
                          <a:solidFill>
                            <a:srgbClr val="404040"/>
                          </a:solidFill>
                          <a:effectLst/>
                        </a:rPr>
                        <a:t>107.58</a:t>
                      </a:r>
                      <a:endParaRPr lang="en-US" sz="16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extLst>
                  <a:ext uri="{0D108BD9-81ED-4DB2-BD59-A6C34878D82A}">
                    <a16:rowId xmlns:a16="http://schemas.microsoft.com/office/drawing/2014/main" val="2482442354"/>
                  </a:ext>
                </a:extLst>
              </a:tr>
              <a:tr h="151769">
                <a:tc>
                  <a:txBody>
                    <a:bodyPr/>
                    <a:lstStyle/>
                    <a:p>
                      <a:pPr marL="0" marR="0">
                        <a:lnSpc>
                          <a:spcPct val="115000"/>
                        </a:lnSpc>
                        <a:spcBef>
                          <a:spcPts val="0"/>
                        </a:spcBef>
                        <a:spcAft>
                          <a:spcPts val="1000"/>
                        </a:spcAft>
                      </a:pPr>
                      <a:r>
                        <a:rPr lang="en-US" sz="1600" dirty="0">
                          <a:solidFill>
                            <a:srgbClr val="404040"/>
                          </a:solidFill>
                          <a:effectLst/>
                        </a:rPr>
                        <a:t>Normalized </a:t>
                      </a:r>
                      <a:r>
                        <a:rPr lang="en-US" sz="1600" dirty="0" err="1">
                          <a:solidFill>
                            <a:srgbClr val="404040"/>
                          </a:solidFill>
                          <a:effectLst/>
                        </a:rPr>
                        <a:t>rms</a:t>
                      </a:r>
                      <a:r>
                        <a:rPr lang="en-US" sz="1600" dirty="0">
                          <a:solidFill>
                            <a:srgbClr val="404040"/>
                          </a:solidFill>
                          <a:effectLst/>
                        </a:rPr>
                        <a:t> proton beam emittance</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tc>
                  <a:txBody>
                    <a:bodyPr/>
                    <a:lstStyle/>
                    <a:p>
                      <a:pPr marL="0" marR="0">
                        <a:lnSpc>
                          <a:spcPct val="115000"/>
                        </a:lnSpc>
                        <a:spcBef>
                          <a:spcPts val="0"/>
                        </a:spcBef>
                        <a:spcAft>
                          <a:spcPts val="1000"/>
                        </a:spcAft>
                      </a:pPr>
                      <a:r>
                        <a:rPr lang="en-US" sz="1600" dirty="0">
                          <a:solidFill>
                            <a:srgbClr val="404040"/>
                          </a:solidFill>
                          <a:effectLst/>
                        </a:rPr>
                        <a:t>1 </a:t>
                      </a:r>
                      <a:r>
                        <a:rPr lang="en-US" sz="1600" dirty="0">
                          <a:solidFill>
                            <a:srgbClr val="404040"/>
                          </a:solidFill>
                          <a:effectLst/>
                          <a:latin typeface="Symbol" panose="05050102010706020507" pitchFamily="18" charset="2"/>
                        </a:rPr>
                        <a:t>m</a:t>
                      </a:r>
                      <a:r>
                        <a:rPr lang="en-US" sz="1600" dirty="0">
                          <a:solidFill>
                            <a:srgbClr val="404040"/>
                          </a:solidFill>
                          <a:effectLst/>
                        </a:rPr>
                        <a:t>m</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extLst>
                  <a:ext uri="{0D108BD9-81ED-4DB2-BD59-A6C34878D82A}">
                    <a16:rowId xmlns:a16="http://schemas.microsoft.com/office/drawing/2014/main" val="2151746421"/>
                  </a:ext>
                </a:extLst>
              </a:tr>
              <a:tr h="151769">
                <a:tc>
                  <a:txBody>
                    <a:bodyPr/>
                    <a:lstStyle/>
                    <a:p>
                      <a:pPr marL="0" marR="0">
                        <a:lnSpc>
                          <a:spcPct val="115000"/>
                        </a:lnSpc>
                        <a:spcBef>
                          <a:spcPts val="0"/>
                        </a:spcBef>
                        <a:spcAft>
                          <a:spcPts val="1000"/>
                        </a:spcAft>
                      </a:pPr>
                      <a:r>
                        <a:rPr lang="en-US" sz="1600" dirty="0">
                          <a:solidFill>
                            <a:srgbClr val="404040"/>
                          </a:solidFill>
                          <a:effectLst/>
                        </a:rPr>
                        <a:t>Proton beam rms momentum spread </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tc>
                  <a:txBody>
                    <a:bodyPr/>
                    <a:lstStyle/>
                    <a:p>
                      <a:pPr marL="0" marR="0">
                        <a:lnSpc>
                          <a:spcPct val="115000"/>
                        </a:lnSpc>
                        <a:spcBef>
                          <a:spcPts val="0"/>
                        </a:spcBef>
                        <a:spcAft>
                          <a:spcPts val="1000"/>
                        </a:spcAft>
                      </a:pPr>
                      <a:r>
                        <a:rPr lang="en-US" sz="1600" dirty="0">
                          <a:solidFill>
                            <a:srgbClr val="404040"/>
                          </a:solidFill>
                          <a:effectLst/>
                        </a:rPr>
                        <a:t>&lt;2∙10</a:t>
                      </a:r>
                      <a:r>
                        <a:rPr lang="en-US" sz="1600" baseline="30000" dirty="0">
                          <a:solidFill>
                            <a:srgbClr val="404040"/>
                          </a:solidFill>
                          <a:effectLst/>
                        </a:rPr>
                        <a:t>-3</a:t>
                      </a:r>
                      <a:r>
                        <a:rPr lang="en-US" sz="1600" dirty="0">
                          <a:solidFill>
                            <a:srgbClr val="404040"/>
                          </a:solidFill>
                          <a:effectLst/>
                        </a:rPr>
                        <a:t> </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extLst>
                  <a:ext uri="{0D108BD9-81ED-4DB2-BD59-A6C34878D82A}">
                    <a16:rowId xmlns:a16="http://schemas.microsoft.com/office/drawing/2014/main" val="2219650410"/>
                  </a:ext>
                </a:extLst>
              </a:tr>
              <a:tr h="151769">
                <a:tc>
                  <a:txBody>
                    <a:bodyPr/>
                    <a:lstStyle/>
                    <a:p>
                      <a:pPr marL="0" marR="0">
                        <a:lnSpc>
                          <a:spcPct val="115000"/>
                        </a:lnSpc>
                        <a:spcBef>
                          <a:spcPts val="0"/>
                        </a:spcBef>
                        <a:spcAft>
                          <a:spcPts val="1000"/>
                        </a:spcAft>
                      </a:pPr>
                      <a:r>
                        <a:rPr lang="en-US" sz="1600" dirty="0">
                          <a:solidFill>
                            <a:srgbClr val="404040"/>
                          </a:solidFill>
                          <a:effectLst/>
                        </a:rPr>
                        <a:t>Beta-functions of proton beam in cooling section center </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tc>
                  <a:txBody>
                    <a:bodyPr/>
                    <a:lstStyle/>
                    <a:p>
                      <a:pPr marL="0" marR="0">
                        <a:lnSpc>
                          <a:spcPct val="115000"/>
                        </a:lnSpc>
                        <a:spcBef>
                          <a:spcPts val="0"/>
                        </a:spcBef>
                        <a:spcAft>
                          <a:spcPts val="1000"/>
                        </a:spcAft>
                      </a:pPr>
                      <a:r>
                        <a:rPr lang="en-US" sz="1600">
                          <a:solidFill>
                            <a:srgbClr val="404040"/>
                          </a:solidFill>
                          <a:effectLst/>
                        </a:rPr>
                        <a:t>40 m </a:t>
                      </a:r>
                      <a:endParaRPr lang="en-US" sz="16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extLst>
                  <a:ext uri="{0D108BD9-81ED-4DB2-BD59-A6C34878D82A}">
                    <a16:rowId xmlns:a16="http://schemas.microsoft.com/office/drawing/2014/main" val="50138658"/>
                  </a:ext>
                </a:extLst>
              </a:tr>
              <a:tr h="151769">
                <a:tc>
                  <a:txBody>
                    <a:bodyPr/>
                    <a:lstStyle/>
                    <a:p>
                      <a:pPr marL="0" marR="0">
                        <a:lnSpc>
                          <a:spcPct val="115000"/>
                        </a:lnSpc>
                        <a:spcBef>
                          <a:spcPts val="0"/>
                        </a:spcBef>
                        <a:spcAft>
                          <a:spcPts val="1000"/>
                        </a:spcAft>
                      </a:pPr>
                      <a:r>
                        <a:rPr lang="en-US" sz="1600" dirty="0">
                          <a:solidFill>
                            <a:srgbClr val="404040"/>
                          </a:solidFill>
                          <a:effectLst/>
                        </a:rPr>
                        <a:t>Electron beam energy</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tc>
                  <a:txBody>
                    <a:bodyPr/>
                    <a:lstStyle/>
                    <a:p>
                      <a:pPr marL="0" marR="0">
                        <a:lnSpc>
                          <a:spcPct val="115000"/>
                        </a:lnSpc>
                        <a:spcBef>
                          <a:spcPts val="0"/>
                        </a:spcBef>
                        <a:spcAft>
                          <a:spcPts val="1000"/>
                        </a:spcAft>
                      </a:pPr>
                      <a:r>
                        <a:rPr lang="en-US" sz="1600">
                          <a:solidFill>
                            <a:srgbClr val="404040"/>
                          </a:solidFill>
                          <a:effectLst/>
                        </a:rPr>
                        <a:t>54.48 MeV</a:t>
                      </a:r>
                      <a:endParaRPr lang="en-US" sz="16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extLst>
                  <a:ext uri="{0D108BD9-81ED-4DB2-BD59-A6C34878D82A}">
                    <a16:rowId xmlns:a16="http://schemas.microsoft.com/office/drawing/2014/main" val="4071970129"/>
                  </a:ext>
                </a:extLst>
              </a:tr>
              <a:tr h="151769">
                <a:tc>
                  <a:txBody>
                    <a:bodyPr/>
                    <a:lstStyle/>
                    <a:p>
                      <a:pPr marL="0" marR="0">
                        <a:lnSpc>
                          <a:spcPct val="115000"/>
                        </a:lnSpc>
                        <a:spcBef>
                          <a:spcPts val="0"/>
                        </a:spcBef>
                        <a:spcAft>
                          <a:spcPts val="1000"/>
                        </a:spcAft>
                      </a:pPr>
                      <a:r>
                        <a:rPr lang="en-US" sz="1600" dirty="0">
                          <a:solidFill>
                            <a:srgbClr val="404040"/>
                          </a:solidFill>
                          <a:effectLst/>
                        </a:rPr>
                        <a:t>Electron ring circumference</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tc>
                  <a:txBody>
                    <a:bodyPr/>
                    <a:lstStyle/>
                    <a:p>
                      <a:pPr marL="0" marR="0">
                        <a:lnSpc>
                          <a:spcPct val="115000"/>
                        </a:lnSpc>
                        <a:spcBef>
                          <a:spcPts val="0"/>
                        </a:spcBef>
                        <a:spcAft>
                          <a:spcPts val="1000"/>
                        </a:spcAft>
                      </a:pPr>
                      <a:r>
                        <a:rPr lang="en-US" sz="1600">
                          <a:solidFill>
                            <a:srgbClr val="404040"/>
                          </a:solidFill>
                          <a:effectLst/>
                        </a:rPr>
                        <a:t>114 m</a:t>
                      </a:r>
                      <a:endParaRPr lang="en-US" sz="16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extLst>
                  <a:ext uri="{0D108BD9-81ED-4DB2-BD59-A6C34878D82A}">
                    <a16:rowId xmlns:a16="http://schemas.microsoft.com/office/drawing/2014/main" val="363882370"/>
                  </a:ext>
                </a:extLst>
              </a:tr>
              <a:tr h="151769">
                <a:tc>
                  <a:txBody>
                    <a:bodyPr/>
                    <a:lstStyle/>
                    <a:p>
                      <a:pPr marL="0" marR="0">
                        <a:lnSpc>
                          <a:spcPct val="115000"/>
                        </a:lnSpc>
                        <a:spcBef>
                          <a:spcPts val="0"/>
                        </a:spcBef>
                        <a:spcAft>
                          <a:spcPts val="1000"/>
                        </a:spcAft>
                      </a:pPr>
                      <a:r>
                        <a:rPr lang="en-US" sz="1600" dirty="0">
                          <a:solidFill>
                            <a:srgbClr val="404040"/>
                          </a:solidFill>
                          <a:effectLst/>
                        </a:rPr>
                        <a:t>Cooling length section</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tc>
                  <a:txBody>
                    <a:bodyPr/>
                    <a:lstStyle/>
                    <a:p>
                      <a:pPr marL="0" marR="0">
                        <a:lnSpc>
                          <a:spcPct val="115000"/>
                        </a:lnSpc>
                        <a:spcBef>
                          <a:spcPts val="0"/>
                        </a:spcBef>
                        <a:spcAft>
                          <a:spcPts val="1000"/>
                        </a:spcAft>
                      </a:pPr>
                      <a:r>
                        <a:rPr lang="en-US" sz="1600">
                          <a:solidFill>
                            <a:srgbClr val="404040"/>
                          </a:solidFill>
                          <a:effectLst/>
                        </a:rPr>
                        <a:t>40 m</a:t>
                      </a:r>
                      <a:endParaRPr lang="en-US" sz="16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extLst>
                  <a:ext uri="{0D108BD9-81ED-4DB2-BD59-A6C34878D82A}">
                    <a16:rowId xmlns:a16="http://schemas.microsoft.com/office/drawing/2014/main" val="2015433423"/>
                  </a:ext>
                </a:extLst>
              </a:tr>
              <a:tr h="151769">
                <a:tc>
                  <a:txBody>
                    <a:bodyPr/>
                    <a:lstStyle/>
                    <a:p>
                      <a:pPr marL="0" marR="0">
                        <a:lnSpc>
                          <a:spcPct val="115000"/>
                        </a:lnSpc>
                        <a:spcBef>
                          <a:spcPts val="0"/>
                        </a:spcBef>
                        <a:spcAft>
                          <a:spcPts val="1000"/>
                        </a:spcAft>
                      </a:pPr>
                      <a:r>
                        <a:rPr lang="en-US" sz="1600" dirty="0">
                          <a:solidFill>
                            <a:srgbClr val="404040"/>
                          </a:solidFill>
                          <a:effectLst/>
                        </a:rPr>
                        <a:t>Electron beam current</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tc>
                  <a:txBody>
                    <a:bodyPr/>
                    <a:lstStyle/>
                    <a:p>
                      <a:pPr marL="0" marR="0">
                        <a:lnSpc>
                          <a:spcPct val="115000"/>
                        </a:lnSpc>
                        <a:spcBef>
                          <a:spcPts val="0"/>
                        </a:spcBef>
                        <a:spcAft>
                          <a:spcPts val="1000"/>
                        </a:spcAft>
                      </a:pPr>
                      <a:r>
                        <a:rPr lang="en-US" sz="1600" dirty="0">
                          <a:solidFill>
                            <a:srgbClr val="404040"/>
                          </a:solidFill>
                          <a:effectLst/>
                        </a:rPr>
                        <a:t>200 A</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extLst>
                  <a:ext uri="{0D108BD9-81ED-4DB2-BD59-A6C34878D82A}">
                    <a16:rowId xmlns:a16="http://schemas.microsoft.com/office/drawing/2014/main" val="1882027776"/>
                  </a:ext>
                </a:extLst>
              </a:tr>
              <a:tr h="151769">
                <a:tc>
                  <a:txBody>
                    <a:bodyPr/>
                    <a:lstStyle/>
                    <a:p>
                      <a:pPr marL="0" marR="0">
                        <a:lnSpc>
                          <a:spcPct val="115000"/>
                        </a:lnSpc>
                        <a:spcBef>
                          <a:spcPts val="0"/>
                        </a:spcBef>
                        <a:spcAft>
                          <a:spcPts val="1000"/>
                        </a:spcAft>
                      </a:pPr>
                      <a:r>
                        <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Electron beam thermal </a:t>
                      </a:r>
                      <a:r>
                        <a:rPr lang="en-US" sz="16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rms</a:t>
                      </a:r>
                      <a:r>
                        <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norm emittance</a:t>
                      </a:r>
                    </a:p>
                  </a:txBody>
                  <a:tcPr marL="56913" marR="56913" marT="0" marB="0"/>
                </a:tc>
                <a:tc>
                  <a:txBody>
                    <a:bodyPr/>
                    <a:lstStyle/>
                    <a:p>
                      <a:pPr marL="0" marR="0">
                        <a:lnSpc>
                          <a:spcPct val="115000"/>
                        </a:lnSpc>
                        <a:spcBef>
                          <a:spcPts val="0"/>
                        </a:spcBef>
                        <a:spcAft>
                          <a:spcPts val="1000"/>
                        </a:spcAft>
                      </a:pPr>
                      <a:r>
                        <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6 </a:t>
                      </a:r>
                      <a:r>
                        <a:rPr lang="en-US" sz="1600" dirty="0">
                          <a:solidFill>
                            <a:srgbClr val="404040"/>
                          </a:solidFill>
                          <a:effectLst/>
                          <a:latin typeface="Symbol" panose="05050102010706020507" pitchFamily="18" charset="2"/>
                        </a:rPr>
                        <a:t>m</a:t>
                      </a:r>
                      <a:r>
                        <a:rPr lang="en-US" sz="1600" dirty="0">
                          <a:solidFill>
                            <a:srgbClr val="404040"/>
                          </a:solidFill>
                          <a:effectLst/>
                        </a:rPr>
                        <a:t>m</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extLst>
                  <a:ext uri="{0D108BD9-81ED-4DB2-BD59-A6C34878D82A}">
                    <a16:rowId xmlns:a16="http://schemas.microsoft.com/office/drawing/2014/main" val="3813451170"/>
                  </a:ext>
                </a:extLst>
              </a:tr>
              <a:tr h="151769">
                <a:tc>
                  <a:txBody>
                    <a:bodyPr/>
                    <a:lstStyle/>
                    <a:p>
                      <a:pPr marL="0" marR="0">
                        <a:lnSpc>
                          <a:spcPct val="115000"/>
                        </a:lnSpc>
                        <a:spcBef>
                          <a:spcPts val="0"/>
                        </a:spcBef>
                        <a:spcAft>
                          <a:spcPts val="1000"/>
                        </a:spcAft>
                      </a:pPr>
                      <a:r>
                        <a:rPr lang="en-US" sz="1600" dirty="0">
                          <a:solidFill>
                            <a:srgbClr val="404040"/>
                          </a:solidFill>
                          <a:effectLst/>
                        </a:rPr>
                        <a:t>Longitudinal magnetic field in cooling section </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tc>
                  <a:txBody>
                    <a:bodyPr/>
                    <a:lstStyle/>
                    <a:p>
                      <a:pPr marL="0" marR="0">
                        <a:lnSpc>
                          <a:spcPct val="115000"/>
                        </a:lnSpc>
                        <a:spcBef>
                          <a:spcPts val="0"/>
                        </a:spcBef>
                        <a:spcAft>
                          <a:spcPts val="1000"/>
                        </a:spcAft>
                      </a:pPr>
                      <a:r>
                        <a:rPr lang="en-US" sz="1600" dirty="0">
                          <a:solidFill>
                            <a:srgbClr val="404040"/>
                          </a:solidFill>
                          <a:effectLst/>
                        </a:rPr>
                        <a:t>1.8 </a:t>
                      </a:r>
                      <a:r>
                        <a:rPr lang="en-US" sz="1600" dirty="0" err="1">
                          <a:solidFill>
                            <a:srgbClr val="404040"/>
                          </a:solidFill>
                          <a:effectLst/>
                        </a:rPr>
                        <a:t>kG</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extLst>
                  <a:ext uri="{0D108BD9-81ED-4DB2-BD59-A6C34878D82A}">
                    <a16:rowId xmlns:a16="http://schemas.microsoft.com/office/drawing/2014/main" val="3927678939"/>
                  </a:ext>
                </a:extLst>
              </a:tr>
              <a:tr h="151769">
                <a:tc>
                  <a:txBody>
                    <a:bodyPr/>
                    <a:lstStyle/>
                    <a:p>
                      <a:pPr marL="0" marR="0">
                        <a:lnSpc>
                          <a:spcPct val="115000"/>
                        </a:lnSpc>
                        <a:spcBef>
                          <a:spcPts val="0"/>
                        </a:spcBef>
                        <a:spcAft>
                          <a:spcPts val="1000"/>
                        </a:spcAft>
                      </a:pPr>
                      <a:r>
                        <a:rPr lang="en-US" sz="1600" dirty="0">
                          <a:solidFill>
                            <a:srgbClr val="404040"/>
                          </a:solidFill>
                          <a:effectLst/>
                        </a:rPr>
                        <a:t>Electron beam </a:t>
                      </a:r>
                      <a:r>
                        <a:rPr lang="en-US" sz="1600" dirty="0" err="1">
                          <a:solidFill>
                            <a:srgbClr val="404040"/>
                          </a:solidFill>
                          <a:effectLst/>
                        </a:rPr>
                        <a:t>rms</a:t>
                      </a:r>
                      <a:r>
                        <a:rPr lang="en-US" sz="1600" dirty="0">
                          <a:solidFill>
                            <a:srgbClr val="404040"/>
                          </a:solidFill>
                          <a:effectLst/>
                        </a:rPr>
                        <a:t> momentum spread, initial/final</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tc>
                  <a:txBody>
                    <a:bodyPr/>
                    <a:lstStyle/>
                    <a:p>
                      <a:pPr marL="0" marR="0">
                        <a:lnSpc>
                          <a:spcPct val="115000"/>
                        </a:lnSpc>
                        <a:spcBef>
                          <a:spcPts val="0"/>
                        </a:spcBef>
                        <a:spcAft>
                          <a:spcPts val="1000"/>
                        </a:spcAft>
                      </a:pPr>
                      <a:r>
                        <a:rPr lang="en-US" sz="1600" dirty="0">
                          <a:solidFill>
                            <a:srgbClr val="404040"/>
                          </a:solidFill>
                          <a:effectLst/>
                        </a:rPr>
                        <a:t>(1.0/2.0)∙10</a:t>
                      </a:r>
                      <a:r>
                        <a:rPr lang="en-US" sz="1600" baseline="30000" dirty="0">
                          <a:solidFill>
                            <a:srgbClr val="404040"/>
                          </a:solidFill>
                          <a:effectLst/>
                        </a:rPr>
                        <a:t>-3</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extLst>
                  <a:ext uri="{0D108BD9-81ED-4DB2-BD59-A6C34878D82A}">
                    <a16:rowId xmlns:a16="http://schemas.microsoft.com/office/drawing/2014/main" val="2604084702"/>
                  </a:ext>
                </a:extLst>
              </a:tr>
              <a:tr h="151769">
                <a:tc>
                  <a:txBody>
                    <a:bodyPr/>
                    <a:lstStyle/>
                    <a:p>
                      <a:pPr marL="0" marR="0">
                        <a:lnSpc>
                          <a:spcPct val="115000"/>
                        </a:lnSpc>
                        <a:spcBef>
                          <a:spcPts val="0"/>
                        </a:spcBef>
                        <a:spcAft>
                          <a:spcPts val="1000"/>
                        </a:spcAft>
                      </a:pPr>
                      <a:r>
                        <a:rPr lang="en-US" sz="1600" dirty="0">
                          <a:solidFill>
                            <a:srgbClr val="404040"/>
                          </a:solidFill>
                          <a:effectLst/>
                        </a:rPr>
                        <a:t>Rms electron angles in cooling section</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tc>
                  <a:txBody>
                    <a:bodyPr/>
                    <a:lstStyle/>
                    <a:p>
                      <a:pPr marL="0" marR="0">
                        <a:lnSpc>
                          <a:spcPct val="115000"/>
                        </a:lnSpc>
                        <a:spcBef>
                          <a:spcPts val="0"/>
                        </a:spcBef>
                        <a:spcAft>
                          <a:spcPts val="1000"/>
                        </a:spcAft>
                      </a:pPr>
                      <a:r>
                        <a:rPr lang="en-US" sz="1600" dirty="0">
                          <a:solidFill>
                            <a:srgbClr val="404040"/>
                          </a:solidFill>
                          <a:effectLst/>
                        </a:rPr>
                        <a:t>55 </a:t>
                      </a:r>
                      <a:r>
                        <a:rPr lang="en-US" sz="1600" dirty="0">
                          <a:solidFill>
                            <a:srgbClr val="404040"/>
                          </a:solidFill>
                          <a:effectLst/>
                          <a:latin typeface="Symbol" panose="05050102010706020507" pitchFamily="18" charset="2"/>
                        </a:rPr>
                        <a:t>m</a:t>
                      </a:r>
                      <a:r>
                        <a:rPr lang="en-US" sz="1600" dirty="0">
                          <a:solidFill>
                            <a:srgbClr val="404040"/>
                          </a:solidFill>
                          <a:effectLst/>
                        </a:rPr>
                        <a:t>rad</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extLst>
                  <a:ext uri="{0D108BD9-81ED-4DB2-BD59-A6C34878D82A}">
                    <a16:rowId xmlns:a16="http://schemas.microsoft.com/office/drawing/2014/main" val="2224383708"/>
                  </a:ext>
                </a:extLst>
              </a:tr>
              <a:tr h="151769">
                <a:tc>
                  <a:txBody>
                    <a:bodyPr/>
                    <a:lstStyle/>
                    <a:p>
                      <a:pPr marL="0" marR="0">
                        <a:lnSpc>
                          <a:spcPct val="115000"/>
                        </a:lnSpc>
                        <a:spcBef>
                          <a:spcPts val="0"/>
                        </a:spcBef>
                        <a:spcAft>
                          <a:spcPts val="1000"/>
                        </a:spcAft>
                      </a:pPr>
                      <a:r>
                        <a:rPr lang="en-US" sz="1600" dirty="0">
                          <a:solidFill>
                            <a:srgbClr val="404040"/>
                          </a:solidFill>
                          <a:effectLst/>
                        </a:rPr>
                        <a:t>Electron beam radius in cooling section</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tc>
                  <a:txBody>
                    <a:bodyPr/>
                    <a:lstStyle/>
                    <a:p>
                      <a:pPr marL="0" marR="0">
                        <a:lnSpc>
                          <a:spcPct val="115000"/>
                        </a:lnSpc>
                        <a:spcBef>
                          <a:spcPts val="0"/>
                        </a:spcBef>
                        <a:spcAft>
                          <a:spcPts val="1000"/>
                        </a:spcAft>
                      </a:pPr>
                      <a:r>
                        <a:rPr lang="en-US" sz="1600" dirty="0">
                          <a:solidFill>
                            <a:srgbClr val="404040"/>
                          </a:solidFill>
                          <a:effectLst/>
                        </a:rPr>
                        <a:t>2 mm</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extLst>
                  <a:ext uri="{0D108BD9-81ED-4DB2-BD59-A6C34878D82A}">
                    <a16:rowId xmlns:a16="http://schemas.microsoft.com/office/drawing/2014/main" val="2192283707"/>
                  </a:ext>
                </a:extLst>
              </a:tr>
              <a:tr h="151769">
                <a:tc>
                  <a:txBody>
                    <a:bodyPr/>
                    <a:lstStyle/>
                    <a:p>
                      <a:pPr marL="0" marR="0">
                        <a:lnSpc>
                          <a:spcPct val="115000"/>
                        </a:lnSpc>
                        <a:spcBef>
                          <a:spcPts val="0"/>
                        </a:spcBef>
                        <a:spcAft>
                          <a:spcPts val="1000"/>
                        </a:spcAft>
                      </a:pPr>
                      <a:r>
                        <a:rPr lang="en-US" sz="1600" dirty="0">
                          <a:solidFill>
                            <a:srgbClr val="404040"/>
                          </a:solidFill>
                          <a:effectLst/>
                        </a:rPr>
                        <a:t>Electron beam norm. rms mode emittances, </a:t>
                      </a:r>
                      <a:r>
                        <a:rPr lang="en-US" sz="1600" dirty="0">
                          <a:solidFill>
                            <a:srgbClr val="404040"/>
                          </a:solidFill>
                          <a:effectLst/>
                          <a:latin typeface="Symbol" panose="05050102010706020507" pitchFamily="18" charset="2"/>
                        </a:rPr>
                        <a:t>e</a:t>
                      </a:r>
                      <a:r>
                        <a:rPr lang="en-US" sz="1600" baseline="-25000" dirty="0">
                          <a:solidFill>
                            <a:srgbClr val="404040"/>
                          </a:solidFill>
                          <a:effectLst/>
                        </a:rPr>
                        <a:t>1</a:t>
                      </a:r>
                      <a:r>
                        <a:rPr lang="en-US" sz="1600" dirty="0">
                          <a:solidFill>
                            <a:srgbClr val="404040"/>
                          </a:solidFill>
                          <a:effectLst/>
                        </a:rPr>
                        <a:t>/</a:t>
                      </a:r>
                      <a:r>
                        <a:rPr lang="en-US" sz="1600" dirty="0">
                          <a:solidFill>
                            <a:srgbClr val="404040"/>
                          </a:solidFill>
                          <a:effectLst/>
                          <a:latin typeface="Symbol" panose="05050102010706020507" pitchFamily="18" charset="2"/>
                        </a:rPr>
                        <a:t>e</a:t>
                      </a:r>
                      <a:r>
                        <a:rPr lang="en-US" sz="1600" baseline="-25000" dirty="0">
                          <a:solidFill>
                            <a:srgbClr val="404040"/>
                          </a:solidFill>
                          <a:effectLst/>
                        </a:rPr>
                        <a:t>2</a:t>
                      </a:r>
                      <a:r>
                        <a:rPr lang="en-US" sz="1600" dirty="0">
                          <a:solidFill>
                            <a:srgbClr val="404040"/>
                          </a:solidFill>
                          <a:effectLst/>
                        </a:rPr>
                        <a:t> </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tc>
                  <a:txBody>
                    <a:bodyPr/>
                    <a:lstStyle/>
                    <a:p>
                      <a:pPr marL="0" marR="0">
                        <a:lnSpc>
                          <a:spcPct val="115000"/>
                        </a:lnSpc>
                        <a:spcBef>
                          <a:spcPts val="0"/>
                        </a:spcBef>
                        <a:spcAft>
                          <a:spcPts val="1000"/>
                        </a:spcAft>
                      </a:pPr>
                      <a:r>
                        <a:rPr lang="en-US" sz="1600" dirty="0">
                          <a:solidFill>
                            <a:srgbClr val="404040"/>
                          </a:solidFill>
                          <a:effectLst/>
                        </a:rPr>
                        <a:t>440/0.083 </a:t>
                      </a:r>
                      <a:r>
                        <a:rPr lang="en-US" sz="1600" dirty="0">
                          <a:solidFill>
                            <a:srgbClr val="404040"/>
                          </a:solidFill>
                          <a:effectLst/>
                          <a:latin typeface="Symbol" panose="05050102010706020507" pitchFamily="18" charset="2"/>
                        </a:rPr>
                        <a:t>m</a:t>
                      </a:r>
                      <a:r>
                        <a:rPr lang="en-US" sz="1600" dirty="0">
                          <a:solidFill>
                            <a:srgbClr val="404040"/>
                          </a:solidFill>
                          <a:effectLst/>
                        </a:rPr>
                        <a:t>m</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extLst>
                  <a:ext uri="{0D108BD9-81ED-4DB2-BD59-A6C34878D82A}">
                    <a16:rowId xmlns:a16="http://schemas.microsoft.com/office/drawing/2014/main" val="3386111672"/>
                  </a:ext>
                </a:extLst>
              </a:tr>
              <a:tr h="151769">
                <a:tc>
                  <a:txBody>
                    <a:bodyPr/>
                    <a:lstStyle/>
                    <a:p>
                      <a:pPr marL="0" marR="0">
                        <a:lnSpc>
                          <a:spcPct val="115000"/>
                        </a:lnSpc>
                        <a:spcBef>
                          <a:spcPts val="0"/>
                        </a:spcBef>
                        <a:spcAft>
                          <a:spcPts val="1000"/>
                        </a:spcAft>
                      </a:pPr>
                      <a:r>
                        <a:rPr lang="en-US" sz="1600" dirty="0">
                          <a:solidFill>
                            <a:srgbClr val="404040"/>
                          </a:solidFill>
                          <a:effectLst/>
                        </a:rPr>
                        <a:t>Number of cooling turns in the electron storage ring</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tc>
                  <a:txBody>
                    <a:bodyPr/>
                    <a:lstStyle/>
                    <a:p>
                      <a:pPr marL="0" marR="0">
                        <a:lnSpc>
                          <a:spcPct val="115000"/>
                        </a:lnSpc>
                        <a:spcBef>
                          <a:spcPts val="0"/>
                        </a:spcBef>
                        <a:spcAft>
                          <a:spcPts val="1000"/>
                        </a:spcAft>
                      </a:pPr>
                      <a:r>
                        <a:rPr lang="en-US" sz="1600" dirty="0">
                          <a:solidFill>
                            <a:srgbClr val="404040"/>
                          </a:solidFill>
                          <a:effectLst/>
                        </a:rPr>
                        <a:t>13,100</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extLst>
                  <a:ext uri="{0D108BD9-81ED-4DB2-BD59-A6C34878D82A}">
                    <a16:rowId xmlns:a16="http://schemas.microsoft.com/office/drawing/2014/main" val="726769730"/>
                  </a:ext>
                </a:extLst>
              </a:tr>
              <a:tr h="151769">
                <a:tc>
                  <a:txBody>
                    <a:bodyPr/>
                    <a:lstStyle/>
                    <a:p>
                      <a:pPr marL="0" marR="0">
                        <a:lnSpc>
                          <a:spcPct val="115000"/>
                        </a:lnSpc>
                        <a:spcBef>
                          <a:spcPts val="0"/>
                        </a:spcBef>
                        <a:spcAft>
                          <a:spcPts val="1000"/>
                        </a:spcAft>
                      </a:pPr>
                      <a:r>
                        <a:rPr lang="en-US" sz="1600">
                          <a:solidFill>
                            <a:srgbClr val="404040"/>
                          </a:solidFill>
                          <a:effectLst/>
                        </a:rPr>
                        <a:t>Longitudinal cooling time (amplitude)</a:t>
                      </a:r>
                      <a:r>
                        <a:rPr lang="en-US" sz="1600" baseline="30000">
                          <a:solidFill>
                            <a:srgbClr val="404040"/>
                          </a:solidFill>
                          <a:effectLst/>
                        </a:rPr>
                        <a:t> *</a:t>
                      </a:r>
                      <a:endParaRPr lang="en-US" sz="16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tc>
                  <a:txBody>
                    <a:bodyPr/>
                    <a:lstStyle/>
                    <a:p>
                      <a:pPr marL="0" marR="0">
                        <a:lnSpc>
                          <a:spcPct val="115000"/>
                        </a:lnSpc>
                        <a:spcBef>
                          <a:spcPts val="0"/>
                        </a:spcBef>
                        <a:spcAft>
                          <a:spcPts val="1000"/>
                        </a:spcAft>
                      </a:pPr>
                      <a:r>
                        <a:rPr lang="en-US" sz="1600" dirty="0">
                          <a:solidFill>
                            <a:srgbClr val="404040"/>
                          </a:solidFill>
                          <a:effectLst/>
                        </a:rPr>
                        <a:t>0.6 hour</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extLst>
                  <a:ext uri="{0D108BD9-81ED-4DB2-BD59-A6C34878D82A}">
                    <a16:rowId xmlns:a16="http://schemas.microsoft.com/office/drawing/2014/main" val="530594561"/>
                  </a:ext>
                </a:extLst>
              </a:tr>
              <a:tr h="151769">
                <a:tc>
                  <a:txBody>
                    <a:bodyPr/>
                    <a:lstStyle/>
                    <a:p>
                      <a:pPr marL="0" marR="0">
                        <a:lnSpc>
                          <a:spcPct val="115000"/>
                        </a:lnSpc>
                        <a:spcBef>
                          <a:spcPts val="0"/>
                        </a:spcBef>
                        <a:spcAft>
                          <a:spcPts val="1000"/>
                        </a:spcAft>
                      </a:pPr>
                      <a:r>
                        <a:rPr lang="en-US" sz="1600">
                          <a:solidFill>
                            <a:srgbClr val="404040"/>
                          </a:solidFill>
                          <a:effectLst/>
                        </a:rPr>
                        <a:t>Transverse cooling time (amplitude)</a:t>
                      </a:r>
                      <a:r>
                        <a:rPr lang="en-US" sz="1600" baseline="30000">
                          <a:solidFill>
                            <a:srgbClr val="404040"/>
                          </a:solidFill>
                          <a:effectLst/>
                        </a:rPr>
                        <a:t> *</a:t>
                      </a:r>
                      <a:endParaRPr lang="en-US" sz="16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tc>
                  <a:txBody>
                    <a:bodyPr/>
                    <a:lstStyle/>
                    <a:p>
                      <a:pPr marL="0" marR="0">
                        <a:lnSpc>
                          <a:spcPct val="115000"/>
                        </a:lnSpc>
                        <a:spcBef>
                          <a:spcPts val="0"/>
                        </a:spcBef>
                        <a:spcAft>
                          <a:spcPts val="1000"/>
                        </a:spcAft>
                      </a:pPr>
                      <a:r>
                        <a:rPr lang="en-US" sz="1600" dirty="0">
                          <a:solidFill>
                            <a:srgbClr val="404040"/>
                          </a:solidFill>
                          <a:effectLst/>
                        </a:rPr>
                        <a:t>3 hour</a:t>
                      </a:r>
                      <a:endParaRPr lang="en-US" sz="16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56913" marR="56913" marT="0" marB="0"/>
                </a:tc>
                <a:extLst>
                  <a:ext uri="{0D108BD9-81ED-4DB2-BD59-A6C34878D82A}">
                    <a16:rowId xmlns:a16="http://schemas.microsoft.com/office/drawing/2014/main" val="834209378"/>
                  </a:ext>
                </a:extLst>
              </a:tr>
            </a:tbl>
          </a:graphicData>
        </a:graphic>
      </p:graphicFrame>
    </p:spTree>
    <p:extLst>
      <p:ext uri="{BB962C8B-B14F-4D97-AF65-F5344CB8AC3E}">
        <p14:creationId xmlns:p14="http://schemas.microsoft.com/office/powerpoint/2010/main" val="2059948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6DB3EB-57A2-48F6-ABD5-48E694B4AD32}"/>
              </a:ext>
            </a:extLst>
          </p:cNvPr>
          <p:cNvSpPr>
            <a:spLocks noGrp="1"/>
          </p:cNvSpPr>
          <p:nvPr>
            <p:ph idx="1"/>
          </p:nvPr>
        </p:nvSpPr>
        <p:spPr>
          <a:xfrm>
            <a:off x="228600" y="4287397"/>
            <a:ext cx="8672513" cy="2064415"/>
          </a:xfrm>
        </p:spPr>
        <p:txBody>
          <a:bodyPr/>
          <a:lstStyle/>
          <a:p>
            <a:r>
              <a:rPr lang="en-US" dirty="0"/>
              <a:t>The concept of a magnetized beam transport was employed in the </a:t>
            </a:r>
            <a:r>
              <a:rPr lang="en-US" dirty="0" err="1"/>
              <a:t>Fermilab</a:t>
            </a:r>
            <a:r>
              <a:rPr lang="en-US" dirty="0"/>
              <a:t> cooler </a:t>
            </a:r>
          </a:p>
          <a:p>
            <a:r>
              <a:rPr lang="en-US" dirty="0"/>
              <a:t>We also propose to use a “round-flat-round” optics in arcs</a:t>
            </a:r>
          </a:p>
          <a:p>
            <a:pPr lvl="1"/>
            <a:r>
              <a:rPr lang="en-US" dirty="0"/>
              <a:t>Mode emittances (</a:t>
            </a:r>
            <a:r>
              <a:rPr lang="en-US" dirty="0" err="1"/>
              <a:t>rms</a:t>
            </a:r>
            <a:r>
              <a:rPr lang="en-US" dirty="0"/>
              <a:t>, norm): </a:t>
            </a:r>
            <a:r>
              <a:rPr lang="en-US" sz="2400" dirty="0">
                <a:solidFill>
                  <a:srgbClr val="404040"/>
                </a:solidFill>
              </a:rPr>
              <a:t>440/0.083 </a:t>
            </a:r>
            <a:r>
              <a:rPr lang="en-US" sz="2400" dirty="0">
                <a:solidFill>
                  <a:srgbClr val="404040"/>
                </a:solidFill>
                <a:latin typeface="Symbol" panose="05050102010706020507" pitchFamily="18" charset="2"/>
              </a:rPr>
              <a:t>m</a:t>
            </a:r>
            <a:r>
              <a:rPr lang="en-US" sz="2400" dirty="0">
                <a:solidFill>
                  <a:srgbClr val="404040"/>
                </a:solidFill>
              </a:rPr>
              <a:t>m</a:t>
            </a:r>
            <a:endParaRPr lang="en-US" sz="240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lvl="1"/>
            <a:r>
              <a:rPr lang="en-US" dirty="0"/>
              <a:t>Emittance ratio: ~5,300 (a bit challenging)</a:t>
            </a:r>
          </a:p>
        </p:txBody>
      </p:sp>
      <p:sp>
        <p:nvSpPr>
          <p:cNvPr id="3" name="Title 2">
            <a:extLst>
              <a:ext uri="{FF2B5EF4-FFF2-40B4-BE49-F238E27FC236}">
                <a16:creationId xmlns:a16="http://schemas.microsoft.com/office/drawing/2014/main" id="{179A970C-A613-4633-8F4A-6F29EB5CF95C}"/>
              </a:ext>
            </a:extLst>
          </p:cNvPr>
          <p:cNvSpPr>
            <a:spLocks noGrp="1"/>
          </p:cNvSpPr>
          <p:nvPr>
            <p:ph type="title"/>
          </p:nvPr>
        </p:nvSpPr>
        <p:spPr/>
        <p:txBody>
          <a:bodyPr/>
          <a:lstStyle/>
          <a:p>
            <a:r>
              <a:rPr lang="en-US" dirty="0"/>
              <a:t>Effective beam emittance</a:t>
            </a:r>
          </a:p>
        </p:txBody>
      </p:sp>
      <p:sp>
        <p:nvSpPr>
          <p:cNvPr id="4" name="Date Placeholder 3">
            <a:extLst>
              <a:ext uri="{FF2B5EF4-FFF2-40B4-BE49-F238E27FC236}">
                <a16:creationId xmlns:a16="http://schemas.microsoft.com/office/drawing/2014/main" id="{D864F3B8-96AD-44D0-81E5-462CC9086E21}"/>
              </a:ext>
            </a:extLst>
          </p:cNvPr>
          <p:cNvSpPr>
            <a:spLocks noGrp="1"/>
          </p:cNvSpPr>
          <p:nvPr>
            <p:ph type="dt" sz="half" idx="2"/>
          </p:nvPr>
        </p:nvSpPr>
        <p:spPr/>
        <p:txBody>
          <a:bodyPr/>
          <a:lstStyle/>
          <a:p>
            <a:pPr>
              <a:defRPr/>
            </a:pPr>
            <a:r>
              <a:rPr lang="en-US"/>
              <a:t>10/30/18</a:t>
            </a:r>
            <a:endParaRPr lang="en-US" dirty="0"/>
          </a:p>
        </p:txBody>
      </p:sp>
      <p:sp>
        <p:nvSpPr>
          <p:cNvPr id="5" name="Footer Placeholder 4">
            <a:extLst>
              <a:ext uri="{FF2B5EF4-FFF2-40B4-BE49-F238E27FC236}">
                <a16:creationId xmlns:a16="http://schemas.microsoft.com/office/drawing/2014/main" id="{2113910B-382E-478C-9B36-47E7D9844231}"/>
              </a:ext>
            </a:extLst>
          </p:cNvPr>
          <p:cNvSpPr>
            <a:spLocks noGrp="1"/>
          </p:cNvSpPr>
          <p:nvPr>
            <p:ph type="ftr" sz="quarter" idx="3"/>
          </p:nvPr>
        </p:nvSpPr>
        <p:spPr/>
        <p:txBody>
          <a:bodyPr/>
          <a:lstStyle/>
          <a:p>
            <a:pPr>
              <a:defRPr/>
            </a:pPr>
            <a:r>
              <a:rPr lang="en-US"/>
              <a:t>S. Nagaitsev | Ring-based HE cooler</a:t>
            </a:r>
            <a:endParaRPr lang="en-US" b="1" dirty="0"/>
          </a:p>
        </p:txBody>
      </p:sp>
      <p:sp>
        <p:nvSpPr>
          <p:cNvPr id="6" name="Slide Number Placeholder 5">
            <a:extLst>
              <a:ext uri="{FF2B5EF4-FFF2-40B4-BE49-F238E27FC236}">
                <a16:creationId xmlns:a16="http://schemas.microsoft.com/office/drawing/2014/main" id="{FC882912-CCDA-4A21-894D-B88E1E9C5ED9}"/>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grpSp>
        <p:nvGrpSpPr>
          <p:cNvPr id="7" name="Group 46">
            <a:extLst>
              <a:ext uri="{FF2B5EF4-FFF2-40B4-BE49-F238E27FC236}">
                <a16:creationId xmlns:a16="http://schemas.microsoft.com/office/drawing/2014/main" id="{E8FE2D03-F5E3-43AE-BEDD-4B27A4CD1EA6}"/>
              </a:ext>
            </a:extLst>
          </p:cNvPr>
          <p:cNvGrpSpPr>
            <a:grpSpLocks/>
          </p:cNvGrpSpPr>
          <p:nvPr/>
        </p:nvGrpSpPr>
        <p:grpSpPr bwMode="auto">
          <a:xfrm>
            <a:off x="209551" y="722335"/>
            <a:ext cx="8096251" cy="3865563"/>
            <a:chOff x="180" y="709"/>
            <a:chExt cx="5100" cy="2435"/>
          </a:xfrm>
        </p:grpSpPr>
        <p:grpSp>
          <p:nvGrpSpPr>
            <p:cNvPr id="8" name="Group 4">
              <a:extLst>
                <a:ext uri="{FF2B5EF4-FFF2-40B4-BE49-F238E27FC236}">
                  <a16:creationId xmlns:a16="http://schemas.microsoft.com/office/drawing/2014/main" id="{9B94083C-BDFA-41EF-B8C6-D5D45C5C8B17}"/>
                </a:ext>
              </a:extLst>
            </p:cNvPr>
            <p:cNvGrpSpPr>
              <a:grpSpLocks/>
            </p:cNvGrpSpPr>
            <p:nvPr/>
          </p:nvGrpSpPr>
          <p:grpSpPr bwMode="auto">
            <a:xfrm>
              <a:off x="528" y="709"/>
              <a:ext cx="4752" cy="1066"/>
              <a:chOff x="1275" y="6750"/>
              <a:chExt cx="9765" cy="2115"/>
            </a:xfrm>
          </p:grpSpPr>
          <p:grpSp>
            <p:nvGrpSpPr>
              <p:cNvPr id="21" name="Group 5">
                <a:extLst>
                  <a:ext uri="{FF2B5EF4-FFF2-40B4-BE49-F238E27FC236}">
                    <a16:creationId xmlns:a16="http://schemas.microsoft.com/office/drawing/2014/main" id="{44DCF8DA-E672-4BA5-9520-C9203A8765D6}"/>
                  </a:ext>
                </a:extLst>
              </p:cNvPr>
              <p:cNvGrpSpPr>
                <a:grpSpLocks/>
              </p:cNvGrpSpPr>
              <p:nvPr/>
            </p:nvGrpSpPr>
            <p:grpSpPr bwMode="auto">
              <a:xfrm>
                <a:off x="1290" y="7380"/>
                <a:ext cx="9480" cy="1485"/>
                <a:chOff x="1275" y="6375"/>
                <a:chExt cx="9480" cy="1485"/>
              </a:xfrm>
            </p:grpSpPr>
            <p:sp>
              <p:nvSpPr>
                <p:cNvPr id="25" name="Line 6">
                  <a:extLst>
                    <a:ext uri="{FF2B5EF4-FFF2-40B4-BE49-F238E27FC236}">
                      <a16:creationId xmlns:a16="http://schemas.microsoft.com/office/drawing/2014/main" id="{9321D16D-AD4C-4CA1-BD45-B1C4B25BC11C}"/>
                    </a:ext>
                  </a:extLst>
                </p:cNvPr>
                <p:cNvSpPr>
                  <a:spLocks noChangeShapeType="1"/>
                </p:cNvSpPr>
                <p:nvPr/>
              </p:nvSpPr>
              <p:spPr bwMode="auto">
                <a:xfrm>
                  <a:off x="1950" y="6885"/>
                  <a:ext cx="0" cy="48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6" name="Group 7">
                  <a:extLst>
                    <a:ext uri="{FF2B5EF4-FFF2-40B4-BE49-F238E27FC236}">
                      <a16:creationId xmlns:a16="http://schemas.microsoft.com/office/drawing/2014/main" id="{DA11003D-FB62-4713-9F51-FF0C35BB13AA}"/>
                    </a:ext>
                  </a:extLst>
                </p:cNvPr>
                <p:cNvGrpSpPr>
                  <a:grpSpLocks/>
                </p:cNvGrpSpPr>
                <p:nvPr/>
              </p:nvGrpSpPr>
              <p:grpSpPr bwMode="auto">
                <a:xfrm>
                  <a:off x="1950" y="6375"/>
                  <a:ext cx="8445" cy="1485"/>
                  <a:chOff x="1950" y="6375"/>
                  <a:chExt cx="7290" cy="1485"/>
                </a:xfrm>
              </p:grpSpPr>
              <p:grpSp>
                <p:nvGrpSpPr>
                  <p:cNvPr id="33" name="Group 8">
                    <a:extLst>
                      <a:ext uri="{FF2B5EF4-FFF2-40B4-BE49-F238E27FC236}">
                        <a16:creationId xmlns:a16="http://schemas.microsoft.com/office/drawing/2014/main" id="{B9E33526-E1AB-445B-915A-F33A866E051F}"/>
                      </a:ext>
                    </a:extLst>
                  </p:cNvPr>
                  <p:cNvGrpSpPr>
                    <a:grpSpLocks/>
                  </p:cNvGrpSpPr>
                  <p:nvPr/>
                </p:nvGrpSpPr>
                <p:grpSpPr bwMode="auto">
                  <a:xfrm>
                    <a:off x="1950" y="6885"/>
                    <a:ext cx="1065" cy="450"/>
                    <a:chOff x="1950" y="6885"/>
                    <a:chExt cx="1065" cy="450"/>
                  </a:xfrm>
                </p:grpSpPr>
                <p:sp>
                  <p:nvSpPr>
                    <p:cNvPr id="38" name="Line 9">
                      <a:extLst>
                        <a:ext uri="{FF2B5EF4-FFF2-40B4-BE49-F238E27FC236}">
                          <a16:creationId xmlns:a16="http://schemas.microsoft.com/office/drawing/2014/main" id="{07A72AF6-1A12-4BB5-9A6F-CC921D5867C8}"/>
                        </a:ext>
                      </a:extLst>
                    </p:cNvPr>
                    <p:cNvSpPr>
                      <a:spLocks noChangeShapeType="1"/>
                    </p:cNvSpPr>
                    <p:nvPr/>
                  </p:nvSpPr>
                  <p:spPr bwMode="auto">
                    <a:xfrm>
                      <a:off x="1950" y="6885"/>
                      <a:ext cx="102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10">
                      <a:extLst>
                        <a:ext uri="{FF2B5EF4-FFF2-40B4-BE49-F238E27FC236}">
                          <a16:creationId xmlns:a16="http://schemas.microsoft.com/office/drawing/2014/main" id="{C0729B4C-EE4A-4EF8-833F-8CD5921E2495}"/>
                        </a:ext>
                      </a:extLst>
                    </p:cNvPr>
                    <p:cNvSpPr>
                      <a:spLocks noChangeShapeType="1"/>
                    </p:cNvSpPr>
                    <p:nvPr/>
                  </p:nvSpPr>
                  <p:spPr bwMode="auto">
                    <a:xfrm>
                      <a:off x="1995" y="7335"/>
                      <a:ext cx="102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4" name="Freeform 11">
                    <a:extLst>
                      <a:ext uri="{FF2B5EF4-FFF2-40B4-BE49-F238E27FC236}">
                        <a16:creationId xmlns:a16="http://schemas.microsoft.com/office/drawing/2014/main" id="{445A852B-5715-4013-AB97-16FD5E0CE2B8}"/>
                      </a:ext>
                    </a:extLst>
                  </p:cNvPr>
                  <p:cNvSpPr>
                    <a:spLocks/>
                  </p:cNvSpPr>
                  <p:nvPr/>
                </p:nvSpPr>
                <p:spPr bwMode="auto">
                  <a:xfrm>
                    <a:off x="2955" y="6375"/>
                    <a:ext cx="5265" cy="510"/>
                  </a:xfrm>
                  <a:custGeom>
                    <a:avLst/>
                    <a:gdLst>
                      <a:gd name="T0" fmla="*/ 0 w 5190"/>
                      <a:gd name="T1" fmla="*/ 525 h 525"/>
                      <a:gd name="T2" fmla="*/ 1275 w 5190"/>
                      <a:gd name="T3" fmla="*/ 300 h 525"/>
                      <a:gd name="T4" fmla="*/ 2565 w 5190"/>
                      <a:gd name="T5" fmla="*/ 15 h 525"/>
                      <a:gd name="T6" fmla="*/ 4395 w 5190"/>
                      <a:gd name="T7" fmla="*/ 390 h 525"/>
                      <a:gd name="T8" fmla="*/ 5190 w 5190"/>
                      <a:gd name="T9" fmla="*/ 435 h 525"/>
                    </a:gdLst>
                    <a:ahLst/>
                    <a:cxnLst>
                      <a:cxn ang="0">
                        <a:pos x="T0" y="T1"/>
                      </a:cxn>
                      <a:cxn ang="0">
                        <a:pos x="T2" y="T3"/>
                      </a:cxn>
                      <a:cxn ang="0">
                        <a:pos x="T4" y="T5"/>
                      </a:cxn>
                      <a:cxn ang="0">
                        <a:pos x="T6" y="T7"/>
                      </a:cxn>
                      <a:cxn ang="0">
                        <a:pos x="T8" y="T9"/>
                      </a:cxn>
                    </a:cxnLst>
                    <a:rect l="0" t="0" r="r" b="b"/>
                    <a:pathLst>
                      <a:path w="5190" h="525">
                        <a:moveTo>
                          <a:pt x="0" y="525"/>
                        </a:moveTo>
                        <a:cubicBezTo>
                          <a:pt x="424" y="455"/>
                          <a:pt x="848" y="385"/>
                          <a:pt x="1275" y="300"/>
                        </a:cubicBezTo>
                        <a:cubicBezTo>
                          <a:pt x="1702" y="215"/>
                          <a:pt x="2045" y="0"/>
                          <a:pt x="2565" y="15"/>
                        </a:cubicBezTo>
                        <a:cubicBezTo>
                          <a:pt x="3085" y="30"/>
                          <a:pt x="3958" y="320"/>
                          <a:pt x="4395" y="390"/>
                        </a:cubicBezTo>
                        <a:cubicBezTo>
                          <a:pt x="4832" y="460"/>
                          <a:pt x="5053" y="428"/>
                          <a:pt x="5190" y="435"/>
                        </a:cubicBezTo>
                      </a:path>
                    </a:pathLst>
                  </a:custGeom>
                  <a:noFill/>
                  <a:ln w="127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 name="Freeform 12">
                    <a:extLst>
                      <a:ext uri="{FF2B5EF4-FFF2-40B4-BE49-F238E27FC236}">
                        <a16:creationId xmlns:a16="http://schemas.microsoft.com/office/drawing/2014/main" id="{83E9BE58-85E0-4A21-8591-90D0F0B444A7}"/>
                      </a:ext>
                    </a:extLst>
                  </p:cNvPr>
                  <p:cNvSpPr>
                    <a:spLocks/>
                  </p:cNvSpPr>
                  <p:nvPr/>
                </p:nvSpPr>
                <p:spPr bwMode="auto">
                  <a:xfrm flipV="1">
                    <a:off x="3030" y="7335"/>
                    <a:ext cx="5190" cy="525"/>
                  </a:xfrm>
                  <a:custGeom>
                    <a:avLst/>
                    <a:gdLst>
                      <a:gd name="T0" fmla="*/ 0 w 5190"/>
                      <a:gd name="T1" fmla="*/ 525 h 525"/>
                      <a:gd name="T2" fmla="*/ 1275 w 5190"/>
                      <a:gd name="T3" fmla="*/ 300 h 525"/>
                      <a:gd name="T4" fmla="*/ 2565 w 5190"/>
                      <a:gd name="T5" fmla="*/ 15 h 525"/>
                      <a:gd name="T6" fmla="*/ 4395 w 5190"/>
                      <a:gd name="T7" fmla="*/ 390 h 525"/>
                      <a:gd name="T8" fmla="*/ 5190 w 5190"/>
                      <a:gd name="T9" fmla="*/ 435 h 525"/>
                    </a:gdLst>
                    <a:ahLst/>
                    <a:cxnLst>
                      <a:cxn ang="0">
                        <a:pos x="T0" y="T1"/>
                      </a:cxn>
                      <a:cxn ang="0">
                        <a:pos x="T2" y="T3"/>
                      </a:cxn>
                      <a:cxn ang="0">
                        <a:pos x="T4" y="T5"/>
                      </a:cxn>
                      <a:cxn ang="0">
                        <a:pos x="T6" y="T7"/>
                      </a:cxn>
                      <a:cxn ang="0">
                        <a:pos x="T8" y="T9"/>
                      </a:cxn>
                    </a:cxnLst>
                    <a:rect l="0" t="0" r="r" b="b"/>
                    <a:pathLst>
                      <a:path w="5190" h="525">
                        <a:moveTo>
                          <a:pt x="0" y="525"/>
                        </a:moveTo>
                        <a:cubicBezTo>
                          <a:pt x="424" y="455"/>
                          <a:pt x="848" y="385"/>
                          <a:pt x="1275" y="300"/>
                        </a:cubicBezTo>
                        <a:cubicBezTo>
                          <a:pt x="1702" y="215"/>
                          <a:pt x="2045" y="0"/>
                          <a:pt x="2565" y="15"/>
                        </a:cubicBezTo>
                        <a:cubicBezTo>
                          <a:pt x="3085" y="30"/>
                          <a:pt x="3958" y="320"/>
                          <a:pt x="4395" y="390"/>
                        </a:cubicBezTo>
                        <a:cubicBezTo>
                          <a:pt x="4832" y="460"/>
                          <a:pt x="5053" y="428"/>
                          <a:pt x="5190" y="435"/>
                        </a:cubicBezTo>
                      </a:path>
                    </a:pathLst>
                  </a:custGeom>
                  <a:noFill/>
                  <a:ln w="127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 name="Line 13">
                    <a:extLst>
                      <a:ext uri="{FF2B5EF4-FFF2-40B4-BE49-F238E27FC236}">
                        <a16:creationId xmlns:a16="http://schemas.microsoft.com/office/drawing/2014/main" id="{4BC7A3B0-BFB6-407F-9230-C039BDDD1636}"/>
                      </a:ext>
                    </a:extLst>
                  </p:cNvPr>
                  <p:cNvSpPr>
                    <a:spLocks noChangeShapeType="1"/>
                  </p:cNvSpPr>
                  <p:nvPr/>
                </p:nvSpPr>
                <p:spPr bwMode="auto">
                  <a:xfrm>
                    <a:off x="8145" y="6795"/>
                    <a:ext cx="102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14">
                    <a:extLst>
                      <a:ext uri="{FF2B5EF4-FFF2-40B4-BE49-F238E27FC236}">
                        <a16:creationId xmlns:a16="http://schemas.microsoft.com/office/drawing/2014/main" id="{429B0DB1-56CE-4C64-BD19-5BB0533EBBEC}"/>
                      </a:ext>
                    </a:extLst>
                  </p:cNvPr>
                  <p:cNvSpPr>
                    <a:spLocks noChangeShapeType="1"/>
                  </p:cNvSpPr>
                  <p:nvPr/>
                </p:nvSpPr>
                <p:spPr bwMode="auto">
                  <a:xfrm>
                    <a:off x="8220" y="7425"/>
                    <a:ext cx="1020"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 name="Group 15">
                  <a:extLst>
                    <a:ext uri="{FF2B5EF4-FFF2-40B4-BE49-F238E27FC236}">
                      <a16:creationId xmlns:a16="http://schemas.microsoft.com/office/drawing/2014/main" id="{E98FB925-571F-478B-9C95-7C586228C282}"/>
                    </a:ext>
                  </a:extLst>
                </p:cNvPr>
                <p:cNvGrpSpPr>
                  <a:grpSpLocks/>
                </p:cNvGrpSpPr>
                <p:nvPr/>
              </p:nvGrpSpPr>
              <p:grpSpPr bwMode="auto">
                <a:xfrm>
                  <a:off x="1275" y="6585"/>
                  <a:ext cx="1290" cy="1065"/>
                  <a:chOff x="1275" y="6585"/>
                  <a:chExt cx="1290" cy="1065"/>
                </a:xfrm>
              </p:grpSpPr>
              <p:sp>
                <p:nvSpPr>
                  <p:cNvPr id="31" name="Line 16">
                    <a:extLst>
                      <a:ext uri="{FF2B5EF4-FFF2-40B4-BE49-F238E27FC236}">
                        <a16:creationId xmlns:a16="http://schemas.microsoft.com/office/drawing/2014/main" id="{ACE902F3-3B4C-4C0F-A3E2-D5AF470CDEEE}"/>
                      </a:ext>
                    </a:extLst>
                  </p:cNvPr>
                  <p:cNvSpPr>
                    <a:spLocks noChangeShapeType="1"/>
                  </p:cNvSpPr>
                  <p:nvPr/>
                </p:nvSpPr>
                <p:spPr bwMode="auto">
                  <a:xfrm>
                    <a:off x="1275" y="6585"/>
                    <a:ext cx="1245"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17">
                    <a:extLst>
                      <a:ext uri="{FF2B5EF4-FFF2-40B4-BE49-F238E27FC236}">
                        <a16:creationId xmlns:a16="http://schemas.microsoft.com/office/drawing/2014/main" id="{F83B042C-B757-4D4C-AD3B-26B755B4EBBD}"/>
                      </a:ext>
                    </a:extLst>
                  </p:cNvPr>
                  <p:cNvSpPr>
                    <a:spLocks noChangeShapeType="1"/>
                  </p:cNvSpPr>
                  <p:nvPr/>
                </p:nvSpPr>
                <p:spPr bwMode="auto">
                  <a:xfrm>
                    <a:off x="1320" y="7650"/>
                    <a:ext cx="1245"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8" name="Group 18">
                  <a:extLst>
                    <a:ext uri="{FF2B5EF4-FFF2-40B4-BE49-F238E27FC236}">
                      <a16:creationId xmlns:a16="http://schemas.microsoft.com/office/drawing/2014/main" id="{3BB5FEAA-5D94-4071-A2AF-63A972C4C6D8}"/>
                    </a:ext>
                  </a:extLst>
                </p:cNvPr>
                <p:cNvGrpSpPr>
                  <a:grpSpLocks/>
                </p:cNvGrpSpPr>
                <p:nvPr/>
              </p:nvGrpSpPr>
              <p:grpSpPr bwMode="auto">
                <a:xfrm>
                  <a:off x="8445" y="6555"/>
                  <a:ext cx="2310" cy="1065"/>
                  <a:chOff x="1275" y="6585"/>
                  <a:chExt cx="1290" cy="1065"/>
                </a:xfrm>
              </p:grpSpPr>
              <p:sp>
                <p:nvSpPr>
                  <p:cNvPr id="29" name="Line 19">
                    <a:extLst>
                      <a:ext uri="{FF2B5EF4-FFF2-40B4-BE49-F238E27FC236}">
                        <a16:creationId xmlns:a16="http://schemas.microsoft.com/office/drawing/2014/main" id="{D10A482B-D7B9-452A-8CFE-77BF489EF03C}"/>
                      </a:ext>
                    </a:extLst>
                  </p:cNvPr>
                  <p:cNvSpPr>
                    <a:spLocks noChangeShapeType="1"/>
                  </p:cNvSpPr>
                  <p:nvPr/>
                </p:nvSpPr>
                <p:spPr bwMode="auto">
                  <a:xfrm>
                    <a:off x="1275" y="6585"/>
                    <a:ext cx="1245"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0">
                    <a:extLst>
                      <a:ext uri="{FF2B5EF4-FFF2-40B4-BE49-F238E27FC236}">
                        <a16:creationId xmlns:a16="http://schemas.microsoft.com/office/drawing/2014/main" id="{7077AB2C-9BB6-492D-83CF-1587A0AA08BB}"/>
                      </a:ext>
                    </a:extLst>
                  </p:cNvPr>
                  <p:cNvSpPr>
                    <a:spLocks noChangeShapeType="1"/>
                  </p:cNvSpPr>
                  <p:nvPr/>
                </p:nvSpPr>
                <p:spPr bwMode="auto">
                  <a:xfrm>
                    <a:off x="1320" y="7650"/>
                    <a:ext cx="1245"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2" name="Text Box 21">
                <a:extLst>
                  <a:ext uri="{FF2B5EF4-FFF2-40B4-BE49-F238E27FC236}">
                    <a16:creationId xmlns:a16="http://schemas.microsoft.com/office/drawing/2014/main" id="{8C2FD929-0BBC-440E-A160-638E87DCB377}"/>
                  </a:ext>
                </a:extLst>
              </p:cNvPr>
              <p:cNvSpPr txBox="1">
                <a:spLocks noChangeArrowheads="1"/>
              </p:cNvSpPr>
              <p:nvPr/>
            </p:nvSpPr>
            <p:spPr bwMode="auto">
              <a:xfrm>
                <a:off x="1275" y="6750"/>
                <a:ext cx="1365"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txBody>
              <a:bodyPr lIns="0" tIns="0" rIns="0" bIns="0"/>
              <a:lstStyle/>
              <a:p>
                <a:pPr algn="l"/>
                <a:r>
                  <a:rPr lang="en-US" altLang="en-US" sz="1800" dirty="0">
                    <a:solidFill>
                      <a:srgbClr val="0000FF"/>
                    </a:solidFill>
                    <a:latin typeface="Times New Roman" panose="02020603050405020304" pitchFamily="18" charset="0"/>
                  </a:rPr>
                  <a:t>Cathode</a:t>
                </a:r>
                <a:endParaRPr lang="en-US" altLang="en-US" dirty="0">
                  <a:latin typeface="Times New Roman" panose="02020603050405020304" pitchFamily="18" charset="0"/>
                </a:endParaRPr>
              </a:p>
            </p:txBody>
          </p:sp>
          <p:sp>
            <p:nvSpPr>
              <p:cNvPr id="23" name="Text Box 22">
                <a:extLst>
                  <a:ext uri="{FF2B5EF4-FFF2-40B4-BE49-F238E27FC236}">
                    <a16:creationId xmlns:a16="http://schemas.microsoft.com/office/drawing/2014/main" id="{8609198C-A57E-434C-A37A-8D3FFB994320}"/>
                  </a:ext>
                </a:extLst>
              </p:cNvPr>
              <p:cNvSpPr txBox="1">
                <a:spLocks noChangeArrowheads="1"/>
              </p:cNvSpPr>
              <p:nvPr/>
            </p:nvSpPr>
            <p:spPr bwMode="auto">
              <a:xfrm>
                <a:off x="8370" y="6840"/>
                <a:ext cx="267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altLang="en-US" sz="1800">
                    <a:solidFill>
                      <a:srgbClr val="0000FF"/>
                    </a:solidFill>
                    <a:latin typeface="Times New Roman" panose="02020603050405020304" pitchFamily="18" charset="0"/>
                  </a:rPr>
                  <a:t>Cooling section</a:t>
                </a:r>
                <a:endParaRPr lang="en-US" altLang="en-US">
                  <a:latin typeface="Times New Roman" panose="02020603050405020304" pitchFamily="18" charset="0"/>
                </a:endParaRPr>
              </a:p>
            </p:txBody>
          </p:sp>
          <p:sp>
            <p:nvSpPr>
              <p:cNvPr id="24" name="Text Box 23">
                <a:extLst>
                  <a:ext uri="{FF2B5EF4-FFF2-40B4-BE49-F238E27FC236}">
                    <a16:creationId xmlns:a16="http://schemas.microsoft.com/office/drawing/2014/main" id="{6A0D99ED-7214-4AAA-9275-E84CFD7FBACE}"/>
                  </a:ext>
                </a:extLst>
              </p:cNvPr>
              <p:cNvSpPr txBox="1">
                <a:spLocks noChangeArrowheads="1"/>
              </p:cNvSpPr>
              <p:nvPr/>
            </p:nvSpPr>
            <p:spPr bwMode="auto">
              <a:xfrm>
                <a:off x="4988" y="6826"/>
                <a:ext cx="267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txBody>
              <a:bodyPr lIns="0" tIns="0" rIns="0" bIns="0"/>
              <a:lstStyle/>
              <a:p>
                <a:pPr algn="l"/>
                <a:r>
                  <a:rPr lang="en-US" altLang="en-US" sz="1800" dirty="0">
                    <a:solidFill>
                      <a:srgbClr val="0000FF"/>
                    </a:solidFill>
                    <a:latin typeface="Times New Roman" panose="02020603050405020304" pitchFamily="18" charset="0"/>
                  </a:rPr>
                  <a:t>Beam line</a:t>
                </a:r>
                <a:endParaRPr lang="en-US" altLang="en-US" dirty="0">
                  <a:latin typeface="Times New Roman" panose="02020603050405020304" pitchFamily="18" charset="0"/>
                </a:endParaRPr>
              </a:p>
            </p:txBody>
          </p:sp>
        </p:grpSp>
        <p:grpSp>
          <p:nvGrpSpPr>
            <p:cNvPr id="9" name="Group 43">
              <a:extLst>
                <a:ext uri="{FF2B5EF4-FFF2-40B4-BE49-F238E27FC236}">
                  <a16:creationId xmlns:a16="http://schemas.microsoft.com/office/drawing/2014/main" id="{D9269492-3CDA-4725-831A-E8BC3FAF8096}"/>
                </a:ext>
              </a:extLst>
            </p:cNvPr>
            <p:cNvGrpSpPr>
              <a:grpSpLocks/>
            </p:cNvGrpSpPr>
            <p:nvPr/>
          </p:nvGrpSpPr>
          <p:grpSpPr bwMode="auto">
            <a:xfrm>
              <a:off x="2010" y="1872"/>
              <a:ext cx="1740" cy="1272"/>
              <a:chOff x="2010" y="1872"/>
              <a:chExt cx="1740" cy="1272"/>
            </a:xfrm>
          </p:grpSpPr>
          <p:sp>
            <p:nvSpPr>
              <p:cNvPr id="18" name="Text Box 27">
                <a:extLst>
                  <a:ext uri="{FF2B5EF4-FFF2-40B4-BE49-F238E27FC236}">
                    <a16:creationId xmlns:a16="http://schemas.microsoft.com/office/drawing/2014/main" id="{E06129E8-F2B8-4490-A823-56EAC8F25A90}"/>
                  </a:ext>
                </a:extLst>
              </p:cNvPr>
              <p:cNvSpPr txBox="1">
                <a:spLocks noChangeArrowheads="1"/>
              </p:cNvSpPr>
              <p:nvPr/>
            </p:nvSpPr>
            <p:spPr bwMode="auto">
              <a:xfrm>
                <a:off x="2112" y="1872"/>
                <a:ext cx="1638"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altLang="en-US" sz="1800" i="1" dirty="0" err="1">
                    <a:latin typeface="Times New Roman" panose="02020603050405020304" pitchFamily="18" charset="0"/>
                  </a:rPr>
                  <a:t>B</a:t>
                </a:r>
                <a:r>
                  <a:rPr lang="en-US" altLang="en-US" sz="1800" i="1" baseline="-25000" dirty="0" err="1">
                    <a:latin typeface="Times New Roman" panose="02020603050405020304" pitchFamily="18" charset="0"/>
                  </a:rPr>
                  <a:t>z</a:t>
                </a:r>
                <a:r>
                  <a:rPr lang="en-US" altLang="en-US" sz="1800" i="1" dirty="0">
                    <a:latin typeface="Times New Roman" panose="02020603050405020304" pitchFamily="18" charset="0"/>
                  </a:rPr>
                  <a:t> </a:t>
                </a:r>
                <a:r>
                  <a:rPr lang="en-US" altLang="en-US" sz="1800" dirty="0">
                    <a:latin typeface="Times New Roman" panose="02020603050405020304" pitchFamily="18" charset="0"/>
                  </a:rPr>
                  <a:t>= 0</a:t>
                </a:r>
              </a:p>
              <a:p>
                <a:pPr algn="l"/>
                <a:endParaRPr lang="en-US" altLang="en-US" dirty="0">
                  <a:latin typeface="Times New Roman" panose="02020603050405020304" pitchFamily="18" charset="0"/>
                </a:endParaRPr>
              </a:p>
              <a:p>
                <a:pPr algn="l"/>
                <a:endParaRPr lang="en-US" altLang="en-US" dirty="0">
                  <a:latin typeface="Times New Roman" panose="02020603050405020304" pitchFamily="18" charset="0"/>
                </a:endParaRPr>
              </a:p>
              <a:p>
                <a:pPr algn="l"/>
                <a:r>
                  <a:rPr lang="en-US" altLang="en-US" dirty="0">
                    <a:latin typeface="Times New Roman" panose="02020603050405020304" pitchFamily="18" charset="0"/>
                  </a:rPr>
                  <a:t>                       </a:t>
                </a:r>
                <a:endParaRPr lang="en-US" altLang="en-US" sz="1800" dirty="0">
                  <a:latin typeface="Times New Roman" panose="02020603050405020304" pitchFamily="18" charset="0"/>
                </a:endParaRPr>
              </a:p>
            </p:txBody>
          </p:sp>
          <p:graphicFrame>
            <p:nvGraphicFramePr>
              <p:cNvPr id="19" name="Object 28">
                <a:extLst>
                  <a:ext uri="{FF2B5EF4-FFF2-40B4-BE49-F238E27FC236}">
                    <a16:creationId xmlns:a16="http://schemas.microsoft.com/office/drawing/2014/main" id="{078DEAD6-BE1D-40BD-8931-D8556369E314}"/>
                  </a:ext>
                </a:extLst>
              </p:cNvPr>
              <p:cNvGraphicFramePr>
                <a:graphicFrameLocks noChangeAspect="1"/>
              </p:cNvGraphicFramePr>
              <p:nvPr>
                <p:extLst>
                  <p:ext uri="{D42A27DB-BD31-4B8C-83A1-F6EECF244321}">
                    <p14:modId xmlns:p14="http://schemas.microsoft.com/office/powerpoint/2010/main" val="1554204515"/>
                  </p:ext>
                </p:extLst>
              </p:nvPr>
            </p:nvGraphicFramePr>
            <p:xfrm>
              <a:off x="2010" y="2134"/>
              <a:ext cx="1061" cy="536"/>
            </p:xfrm>
            <a:graphic>
              <a:graphicData uri="http://schemas.openxmlformats.org/presentationml/2006/ole">
                <mc:AlternateContent xmlns:mc="http://schemas.openxmlformats.org/markup-compatibility/2006">
                  <mc:Choice xmlns:v="urn:schemas-microsoft-com:vml" Requires="v">
                    <p:oleObj spid="_x0000_s56370" name="Equation" r:id="rId3" imgW="1206360" imgH="609480" progId="Equation.DSMT4">
                      <p:embed/>
                    </p:oleObj>
                  </mc:Choice>
                  <mc:Fallback>
                    <p:oleObj name="Equation" r:id="rId3" imgW="1206360" imgH="609480" progId="Equation.DSMT4">
                      <p:embed/>
                      <p:pic>
                        <p:nvPicPr>
                          <p:cNvPr id="19" name="Object 28">
                            <a:extLst>
                              <a:ext uri="{FF2B5EF4-FFF2-40B4-BE49-F238E27FC236}">
                                <a16:creationId xmlns:a16="http://schemas.microsoft.com/office/drawing/2014/main" id="{078DEAD6-BE1D-40BD-8931-D8556369E314}"/>
                              </a:ext>
                            </a:extLst>
                          </p:cNvPr>
                          <p:cNvPicPr>
                            <a:picLocks noChangeAspect="1" noChangeArrowheads="1"/>
                          </p:cNvPicPr>
                          <p:nvPr/>
                        </p:nvPicPr>
                        <p:blipFill>
                          <a:blip r:embed="rId4"/>
                          <a:srcRect/>
                          <a:stretch>
                            <a:fillRect/>
                          </a:stretch>
                        </p:blipFill>
                        <p:spPr bwMode="auto">
                          <a:xfrm>
                            <a:off x="2010" y="2134"/>
                            <a:ext cx="1061" cy="536"/>
                          </a:xfrm>
                          <a:prstGeom prst="rect">
                            <a:avLst/>
                          </a:prstGeom>
                          <a:noFill/>
                          <a:ln>
                            <a:noFill/>
                          </a:ln>
                          <a:effectLst/>
                          <a:extLst/>
                        </p:spPr>
                      </p:pic>
                    </p:oleObj>
                  </mc:Fallback>
                </mc:AlternateContent>
              </a:graphicData>
            </a:graphic>
          </p:graphicFrame>
          <p:sp>
            <p:nvSpPr>
              <p:cNvPr id="20" name="Text Box 31">
                <a:extLst>
                  <a:ext uri="{FF2B5EF4-FFF2-40B4-BE49-F238E27FC236}">
                    <a16:creationId xmlns:a16="http://schemas.microsoft.com/office/drawing/2014/main" id="{425EEF6F-138A-441B-9459-94372ADAFD7C}"/>
                  </a:ext>
                </a:extLst>
              </p:cNvPr>
              <p:cNvSpPr txBox="1">
                <a:spLocks noChangeArrowheads="1"/>
              </p:cNvSpPr>
              <p:nvPr/>
            </p:nvSpPr>
            <p:spPr bwMode="auto">
              <a:xfrm>
                <a:off x="2576" y="2513"/>
                <a:ext cx="898"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r>
                  <a:rPr lang="en-US" altLang="en-US" sz="1400" dirty="0"/>
                  <a:t>(</a:t>
                </a:r>
                <a:r>
                  <a:rPr lang="en-US" altLang="en-US" sz="1400" dirty="0" err="1"/>
                  <a:t>rms</a:t>
                </a:r>
                <a:r>
                  <a:rPr lang="en-US" altLang="en-US" sz="1400" dirty="0"/>
                  <a:t>, normalized)</a:t>
                </a:r>
              </a:p>
            </p:txBody>
          </p:sp>
        </p:grpSp>
        <p:grpSp>
          <p:nvGrpSpPr>
            <p:cNvPr id="10" name="Group 36">
              <a:extLst>
                <a:ext uri="{FF2B5EF4-FFF2-40B4-BE49-F238E27FC236}">
                  <a16:creationId xmlns:a16="http://schemas.microsoft.com/office/drawing/2014/main" id="{980B1BAE-E10A-4B4B-A093-CA8A48A1CB92}"/>
                </a:ext>
              </a:extLst>
            </p:cNvPr>
            <p:cNvGrpSpPr>
              <a:grpSpLocks/>
            </p:cNvGrpSpPr>
            <p:nvPr/>
          </p:nvGrpSpPr>
          <p:grpSpPr bwMode="auto">
            <a:xfrm>
              <a:off x="180" y="1776"/>
              <a:ext cx="1794" cy="1272"/>
              <a:chOff x="180" y="1776"/>
              <a:chExt cx="1794" cy="1272"/>
            </a:xfrm>
          </p:grpSpPr>
          <p:sp>
            <p:nvSpPr>
              <p:cNvPr id="15" name="Text Box 24">
                <a:extLst>
                  <a:ext uri="{FF2B5EF4-FFF2-40B4-BE49-F238E27FC236}">
                    <a16:creationId xmlns:a16="http://schemas.microsoft.com/office/drawing/2014/main" id="{55D90D9D-466B-4673-AA01-9C393C5CDC84}"/>
                  </a:ext>
                </a:extLst>
              </p:cNvPr>
              <p:cNvSpPr txBox="1">
                <a:spLocks noChangeArrowheads="1"/>
              </p:cNvSpPr>
              <p:nvPr/>
            </p:nvSpPr>
            <p:spPr bwMode="auto">
              <a:xfrm>
                <a:off x="336" y="1776"/>
                <a:ext cx="1638" cy="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altLang="en-US" sz="1800" i="1" dirty="0" err="1">
                    <a:latin typeface="Times New Roman" panose="02020603050405020304" pitchFamily="18" charset="0"/>
                  </a:rPr>
                  <a:t>B</a:t>
                </a:r>
                <a:r>
                  <a:rPr lang="en-US" altLang="en-US" sz="1800" i="1" baseline="-25000" dirty="0" err="1">
                    <a:latin typeface="Times New Roman" panose="02020603050405020304" pitchFamily="18" charset="0"/>
                  </a:rPr>
                  <a:t>c</a:t>
                </a:r>
                <a:r>
                  <a:rPr lang="en-US" altLang="en-US" sz="1800" i="1" dirty="0">
                    <a:latin typeface="Times New Roman" panose="02020603050405020304" pitchFamily="18" charset="0"/>
                  </a:rPr>
                  <a:t> = </a:t>
                </a:r>
                <a:r>
                  <a:rPr lang="en-US" altLang="en-US" sz="1800" dirty="0">
                    <a:latin typeface="Times New Roman" panose="02020603050405020304" pitchFamily="18" charset="0"/>
                  </a:rPr>
                  <a:t>12 G</a:t>
                </a:r>
              </a:p>
              <a:p>
                <a:pPr algn="l"/>
                <a:r>
                  <a:rPr lang="en-US" altLang="en-US" sz="1800" i="1" dirty="0" err="1">
                    <a:latin typeface="Times New Roman" panose="02020603050405020304" pitchFamily="18" charset="0"/>
                  </a:rPr>
                  <a:t>R</a:t>
                </a:r>
                <a:r>
                  <a:rPr lang="en-US" altLang="en-US" sz="1800" i="1" baseline="-25000" dirty="0" err="1">
                    <a:latin typeface="Times New Roman" panose="02020603050405020304" pitchFamily="18" charset="0"/>
                  </a:rPr>
                  <a:t>cath</a:t>
                </a:r>
                <a:r>
                  <a:rPr lang="en-US" altLang="en-US" sz="1800" i="1" dirty="0">
                    <a:latin typeface="Times New Roman" panose="02020603050405020304" pitchFamily="18" charset="0"/>
                  </a:rPr>
                  <a:t> = </a:t>
                </a:r>
                <a:r>
                  <a:rPr lang="en-US" altLang="en-US" sz="1800" dirty="0">
                    <a:latin typeface="Times New Roman" panose="02020603050405020304" pitchFamily="18" charset="0"/>
                  </a:rPr>
                  <a:t>25 mm</a:t>
                </a:r>
              </a:p>
              <a:p>
                <a:pPr algn="l"/>
                <a:endParaRPr lang="en-US" altLang="en-US" dirty="0">
                  <a:latin typeface="Times New Roman" panose="02020603050405020304" pitchFamily="18" charset="0"/>
                </a:endParaRPr>
              </a:p>
            </p:txBody>
          </p:sp>
          <p:graphicFrame>
            <p:nvGraphicFramePr>
              <p:cNvPr id="16" name="Object 25">
                <a:extLst>
                  <a:ext uri="{FF2B5EF4-FFF2-40B4-BE49-F238E27FC236}">
                    <a16:creationId xmlns:a16="http://schemas.microsoft.com/office/drawing/2014/main" id="{9BB180DC-3E5B-452F-AD07-E46149F17A67}"/>
                  </a:ext>
                </a:extLst>
              </p:cNvPr>
              <p:cNvGraphicFramePr>
                <a:graphicFrameLocks noChangeAspect="1"/>
              </p:cNvGraphicFramePr>
              <p:nvPr>
                <p:extLst/>
              </p:nvPr>
            </p:nvGraphicFramePr>
            <p:xfrm>
              <a:off x="180" y="2116"/>
              <a:ext cx="1225" cy="564"/>
            </p:xfrm>
            <a:graphic>
              <a:graphicData uri="http://schemas.openxmlformats.org/presentationml/2006/ole">
                <mc:AlternateContent xmlns:mc="http://schemas.openxmlformats.org/markup-compatibility/2006">
                  <mc:Choice xmlns:v="urn:schemas-microsoft-com:vml" Requires="v">
                    <p:oleObj spid="_x0000_s56371" name="Equation" r:id="rId5" imgW="1079280" imgH="660240" progId="Equation.DSMT4">
                      <p:embed/>
                    </p:oleObj>
                  </mc:Choice>
                  <mc:Fallback>
                    <p:oleObj name="Equation" r:id="rId5" imgW="1079280" imgH="660240" progId="Equation.DSMT4">
                      <p:embed/>
                      <p:pic>
                        <p:nvPicPr>
                          <p:cNvPr id="16" name="Object 25">
                            <a:extLst>
                              <a:ext uri="{FF2B5EF4-FFF2-40B4-BE49-F238E27FC236}">
                                <a16:creationId xmlns:a16="http://schemas.microsoft.com/office/drawing/2014/main" id="{9BB180DC-3E5B-452F-AD07-E46149F17A67}"/>
                              </a:ext>
                            </a:extLst>
                          </p:cNvPr>
                          <p:cNvPicPr>
                            <a:picLocks noChangeAspect="1" noChangeArrowheads="1"/>
                          </p:cNvPicPr>
                          <p:nvPr/>
                        </p:nvPicPr>
                        <p:blipFill>
                          <a:blip r:embed="rId6"/>
                          <a:srcRect/>
                          <a:stretch>
                            <a:fillRect/>
                          </a:stretch>
                        </p:blipFill>
                        <p:spPr bwMode="auto">
                          <a:xfrm>
                            <a:off x="180" y="2116"/>
                            <a:ext cx="1225" cy="564"/>
                          </a:xfrm>
                          <a:prstGeom prst="rect">
                            <a:avLst/>
                          </a:prstGeom>
                          <a:noFill/>
                          <a:extLst/>
                        </p:spPr>
                      </p:pic>
                    </p:oleObj>
                  </mc:Fallback>
                </mc:AlternateContent>
              </a:graphicData>
            </a:graphic>
          </p:graphicFrame>
          <p:sp>
            <p:nvSpPr>
              <p:cNvPr id="17" name="Text Box 32">
                <a:extLst>
                  <a:ext uri="{FF2B5EF4-FFF2-40B4-BE49-F238E27FC236}">
                    <a16:creationId xmlns:a16="http://schemas.microsoft.com/office/drawing/2014/main" id="{F038A22E-444C-480B-A855-DBB05DBE1D8A}"/>
                  </a:ext>
                </a:extLst>
              </p:cNvPr>
              <p:cNvSpPr txBox="1">
                <a:spLocks noChangeArrowheads="1"/>
              </p:cNvSpPr>
              <p:nvPr/>
            </p:nvSpPr>
            <p:spPr bwMode="auto">
              <a:xfrm>
                <a:off x="748" y="2528"/>
                <a:ext cx="878"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r>
                  <a:rPr lang="en-US" altLang="en-US" sz="1400" dirty="0"/>
                  <a:t>(</a:t>
                </a:r>
                <a:r>
                  <a:rPr lang="en-US" altLang="en-US" sz="1400" dirty="0" err="1"/>
                  <a:t>rms</a:t>
                </a:r>
                <a:r>
                  <a:rPr lang="en-US" altLang="en-US" sz="1400" dirty="0"/>
                  <a:t>, normalized)</a:t>
                </a:r>
              </a:p>
            </p:txBody>
          </p:sp>
        </p:grpSp>
        <p:grpSp>
          <p:nvGrpSpPr>
            <p:cNvPr id="11" name="Group 44">
              <a:extLst>
                <a:ext uri="{FF2B5EF4-FFF2-40B4-BE49-F238E27FC236}">
                  <a16:creationId xmlns:a16="http://schemas.microsoft.com/office/drawing/2014/main" id="{AFD91372-61A4-4867-AA46-1DC0F687AC3D}"/>
                </a:ext>
              </a:extLst>
            </p:cNvPr>
            <p:cNvGrpSpPr>
              <a:grpSpLocks/>
            </p:cNvGrpSpPr>
            <p:nvPr/>
          </p:nvGrpSpPr>
          <p:grpSpPr bwMode="auto">
            <a:xfrm>
              <a:off x="4032" y="1824"/>
              <a:ext cx="1152" cy="1079"/>
              <a:chOff x="4032" y="1824"/>
              <a:chExt cx="1152" cy="1079"/>
            </a:xfrm>
          </p:grpSpPr>
          <p:sp>
            <p:nvSpPr>
              <p:cNvPr id="12" name="Text Box 33">
                <a:extLst>
                  <a:ext uri="{FF2B5EF4-FFF2-40B4-BE49-F238E27FC236}">
                    <a16:creationId xmlns:a16="http://schemas.microsoft.com/office/drawing/2014/main" id="{69A799C0-E136-4A0F-9B47-10ABA19B6AC7}"/>
                  </a:ext>
                </a:extLst>
              </p:cNvPr>
              <p:cNvSpPr txBox="1">
                <a:spLocks noChangeArrowheads="1"/>
              </p:cNvSpPr>
              <p:nvPr/>
            </p:nvSpPr>
            <p:spPr bwMode="auto">
              <a:xfrm>
                <a:off x="4032" y="1824"/>
                <a:ext cx="1152"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a:r>
                  <a:rPr lang="en-US" altLang="en-US" sz="1800" i="1" dirty="0" err="1">
                    <a:latin typeface="Times New Roman" panose="02020603050405020304" pitchFamily="18" charset="0"/>
                  </a:rPr>
                  <a:t>B</a:t>
                </a:r>
                <a:r>
                  <a:rPr lang="en-US" altLang="en-US" sz="1800" i="1" baseline="-25000" dirty="0" err="1">
                    <a:latin typeface="Times New Roman" panose="02020603050405020304" pitchFamily="18" charset="0"/>
                  </a:rPr>
                  <a:t>c</a:t>
                </a:r>
                <a:r>
                  <a:rPr lang="en-US" altLang="en-US" sz="1800" i="1" dirty="0">
                    <a:latin typeface="Times New Roman" panose="02020603050405020304" pitchFamily="18" charset="0"/>
                  </a:rPr>
                  <a:t> = </a:t>
                </a:r>
                <a:r>
                  <a:rPr lang="en-US" altLang="en-US" sz="1800" dirty="0">
                    <a:latin typeface="Times New Roman" panose="02020603050405020304" pitchFamily="18" charset="0"/>
                  </a:rPr>
                  <a:t>1.8 </a:t>
                </a:r>
                <a:r>
                  <a:rPr lang="en-US" altLang="en-US" sz="1800" dirty="0" err="1">
                    <a:latin typeface="Times New Roman" panose="02020603050405020304" pitchFamily="18" charset="0"/>
                  </a:rPr>
                  <a:t>kG</a:t>
                </a:r>
                <a:endParaRPr lang="en-US" altLang="en-US" sz="1800" dirty="0">
                  <a:latin typeface="Times New Roman" panose="02020603050405020304" pitchFamily="18" charset="0"/>
                </a:endParaRPr>
              </a:p>
              <a:p>
                <a:pPr algn="l"/>
                <a:r>
                  <a:rPr lang="en-US" altLang="en-US" sz="1800" i="1" dirty="0" err="1">
                    <a:latin typeface="Times New Roman" panose="02020603050405020304" pitchFamily="18" charset="0"/>
                  </a:rPr>
                  <a:t>R</a:t>
                </a:r>
                <a:r>
                  <a:rPr lang="en-US" altLang="en-US" sz="1800" i="1" baseline="-25000" dirty="0" err="1">
                    <a:latin typeface="Times New Roman" panose="02020603050405020304" pitchFamily="18" charset="0"/>
                  </a:rPr>
                  <a:t>beam</a:t>
                </a:r>
                <a:r>
                  <a:rPr lang="en-US" altLang="en-US" sz="1800" i="1" dirty="0">
                    <a:latin typeface="Times New Roman" panose="02020603050405020304" pitchFamily="18" charset="0"/>
                  </a:rPr>
                  <a:t> = </a:t>
                </a:r>
                <a:r>
                  <a:rPr lang="en-US" altLang="en-US" sz="1800" dirty="0">
                    <a:latin typeface="Times New Roman" panose="02020603050405020304" pitchFamily="18" charset="0"/>
                  </a:rPr>
                  <a:t>2 mm</a:t>
                </a:r>
              </a:p>
              <a:p>
                <a:pPr algn="l"/>
                <a:endParaRPr lang="en-US" altLang="en-US" dirty="0">
                  <a:latin typeface="Times New Roman" panose="02020603050405020304" pitchFamily="18" charset="0"/>
                </a:endParaRPr>
              </a:p>
            </p:txBody>
          </p:sp>
          <p:graphicFrame>
            <p:nvGraphicFramePr>
              <p:cNvPr id="13" name="Object 34">
                <a:extLst>
                  <a:ext uri="{FF2B5EF4-FFF2-40B4-BE49-F238E27FC236}">
                    <a16:creationId xmlns:a16="http://schemas.microsoft.com/office/drawing/2014/main" id="{C20CAC1F-7809-494B-9708-623231572DAE}"/>
                  </a:ext>
                </a:extLst>
              </p:cNvPr>
              <p:cNvGraphicFramePr>
                <a:graphicFrameLocks noChangeAspect="1"/>
              </p:cNvGraphicFramePr>
              <p:nvPr/>
            </p:nvGraphicFramePr>
            <p:xfrm>
              <a:off x="4032" y="2256"/>
              <a:ext cx="672" cy="206"/>
            </p:xfrm>
            <a:graphic>
              <a:graphicData uri="http://schemas.openxmlformats.org/presentationml/2006/ole">
                <mc:AlternateContent xmlns:mc="http://schemas.openxmlformats.org/markup-compatibility/2006">
                  <mc:Choice xmlns:v="urn:schemas-microsoft-com:vml" Requires="v">
                    <p:oleObj spid="_x0000_s56372" name="Equation" r:id="rId7" imgW="952200" imgH="291960" progId="Equation.3">
                      <p:embed/>
                    </p:oleObj>
                  </mc:Choice>
                  <mc:Fallback>
                    <p:oleObj name="Equation" r:id="rId7" imgW="952200" imgH="291960" progId="Equation.3">
                      <p:embed/>
                      <p:pic>
                        <p:nvPicPr>
                          <p:cNvPr id="13" name="Object 34">
                            <a:extLst>
                              <a:ext uri="{FF2B5EF4-FFF2-40B4-BE49-F238E27FC236}">
                                <a16:creationId xmlns:a16="http://schemas.microsoft.com/office/drawing/2014/main" id="{C20CAC1F-7809-494B-9708-623231572D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 y="2256"/>
                            <a:ext cx="672" cy="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 Box 42">
                <a:extLst>
                  <a:ext uri="{FF2B5EF4-FFF2-40B4-BE49-F238E27FC236}">
                    <a16:creationId xmlns:a16="http://schemas.microsoft.com/office/drawing/2014/main" id="{AD634555-81AF-4439-958D-401685C6C61C}"/>
                  </a:ext>
                </a:extLst>
              </p:cNvPr>
              <p:cNvSpPr txBox="1">
                <a:spLocks noChangeArrowheads="1"/>
              </p:cNvSpPr>
              <p:nvPr/>
            </p:nvSpPr>
            <p:spPr bwMode="auto">
              <a:xfrm>
                <a:off x="4032" y="2496"/>
                <a:ext cx="92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l"/>
                <a:r>
                  <a:rPr lang="en-US" altLang="en-US" sz="1400" dirty="0"/>
                  <a:t>(</a:t>
                </a:r>
                <a:r>
                  <a:rPr lang="en-US" altLang="en-US" sz="1400" dirty="0" err="1"/>
                  <a:t>rms</a:t>
                </a:r>
                <a:r>
                  <a:rPr lang="en-US" altLang="en-US" sz="1400" dirty="0"/>
                  <a:t>, normalized)</a:t>
                </a:r>
              </a:p>
              <a:p>
                <a:pPr algn="l"/>
                <a:r>
                  <a:rPr lang="en-US" altLang="en-US" sz="1400" dirty="0"/>
                  <a:t>Increase with time because of IBS</a:t>
                </a:r>
              </a:p>
            </p:txBody>
          </p:sp>
        </p:grpSp>
      </p:grpSp>
    </p:spTree>
    <p:extLst>
      <p:ext uri="{BB962C8B-B14F-4D97-AF65-F5344CB8AC3E}">
        <p14:creationId xmlns:p14="http://schemas.microsoft.com/office/powerpoint/2010/main" val="1159631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D7B0D9-1B58-4E41-A978-637D94336EFF}"/>
              </a:ext>
            </a:extLst>
          </p:cNvPr>
          <p:cNvPicPr>
            <a:picLocks noChangeAspect="1"/>
          </p:cNvPicPr>
          <p:nvPr/>
        </p:nvPicPr>
        <p:blipFill>
          <a:blip r:embed="rId2"/>
          <a:stretch>
            <a:fillRect/>
          </a:stretch>
        </p:blipFill>
        <p:spPr>
          <a:xfrm>
            <a:off x="643791" y="2701205"/>
            <a:ext cx="7856417" cy="3921650"/>
          </a:xfrm>
          <a:prstGeom prst="rect">
            <a:avLst/>
          </a:prstGeom>
        </p:spPr>
      </p:pic>
      <p:sp>
        <p:nvSpPr>
          <p:cNvPr id="2" name="Content Placeholder 1">
            <a:extLst>
              <a:ext uri="{FF2B5EF4-FFF2-40B4-BE49-F238E27FC236}">
                <a16:creationId xmlns:a16="http://schemas.microsoft.com/office/drawing/2014/main" id="{FD459A46-D08C-4D3E-B002-E05302547B16}"/>
              </a:ext>
            </a:extLst>
          </p:cNvPr>
          <p:cNvSpPr>
            <a:spLocks noGrp="1"/>
          </p:cNvSpPr>
          <p:nvPr>
            <p:ph idx="1"/>
          </p:nvPr>
        </p:nvSpPr>
        <p:spPr>
          <a:xfrm>
            <a:off x="217104" y="828514"/>
            <a:ext cx="8672513" cy="1605164"/>
          </a:xfrm>
        </p:spPr>
        <p:txBody>
          <a:bodyPr/>
          <a:lstStyle/>
          <a:p>
            <a:r>
              <a:rPr lang="en-US" dirty="0"/>
              <a:t>E-beam IBS determines the rep rate of the induction </a:t>
            </a:r>
            <a:r>
              <a:rPr lang="en-US" dirty="0" err="1"/>
              <a:t>linac</a:t>
            </a:r>
            <a:endParaRPr lang="en-US" dirty="0"/>
          </a:p>
          <a:p>
            <a:r>
              <a:rPr lang="en-US" dirty="0"/>
              <a:t>The effect of IBS – increases of momentum spread and horizontal emittance</a:t>
            </a:r>
          </a:p>
          <a:p>
            <a:pPr lvl="1"/>
            <a:r>
              <a:rPr lang="en-US" dirty="0"/>
              <a:t>We propose to use two methods: keep beam density low, keep beam “flat” in arcs (horizontal plane)</a:t>
            </a:r>
          </a:p>
        </p:txBody>
      </p:sp>
      <p:sp>
        <p:nvSpPr>
          <p:cNvPr id="3" name="Title 2">
            <a:extLst>
              <a:ext uri="{FF2B5EF4-FFF2-40B4-BE49-F238E27FC236}">
                <a16:creationId xmlns:a16="http://schemas.microsoft.com/office/drawing/2014/main" id="{83EE5F5D-B026-46D3-BE3F-A06C22F440BA}"/>
              </a:ext>
            </a:extLst>
          </p:cNvPr>
          <p:cNvSpPr>
            <a:spLocks noGrp="1"/>
          </p:cNvSpPr>
          <p:nvPr>
            <p:ph type="title"/>
          </p:nvPr>
        </p:nvSpPr>
        <p:spPr/>
        <p:txBody>
          <a:bodyPr/>
          <a:lstStyle/>
          <a:p>
            <a:r>
              <a:rPr lang="en-US" dirty="0"/>
              <a:t>Electron beam main heating mechanism: IBS</a:t>
            </a:r>
          </a:p>
        </p:txBody>
      </p:sp>
      <p:sp>
        <p:nvSpPr>
          <p:cNvPr id="4" name="Date Placeholder 3">
            <a:extLst>
              <a:ext uri="{FF2B5EF4-FFF2-40B4-BE49-F238E27FC236}">
                <a16:creationId xmlns:a16="http://schemas.microsoft.com/office/drawing/2014/main" id="{329C3D9B-B5DC-4A1E-B0BA-C2785F8A2FF9}"/>
              </a:ext>
            </a:extLst>
          </p:cNvPr>
          <p:cNvSpPr>
            <a:spLocks noGrp="1"/>
          </p:cNvSpPr>
          <p:nvPr>
            <p:ph type="dt" sz="half" idx="2"/>
          </p:nvPr>
        </p:nvSpPr>
        <p:spPr/>
        <p:txBody>
          <a:bodyPr/>
          <a:lstStyle/>
          <a:p>
            <a:pPr>
              <a:defRPr/>
            </a:pPr>
            <a:r>
              <a:rPr lang="en-US"/>
              <a:t>10/30/18</a:t>
            </a:r>
            <a:endParaRPr lang="en-US" dirty="0"/>
          </a:p>
        </p:txBody>
      </p:sp>
      <p:sp>
        <p:nvSpPr>
          <p:cNvPr id="5" name="Footer Placeholder 4">
            <a:extLst>
              <a:ext uri="{FF2B5EF4-FFF2-40B4-BE49-F238E27FC236}">
                <a16:creationId xmlns:a16="http://schemas.microsoft.com/office/drawing/2014/main" id="{D383E62C-DAE2-421B-85FE-9DEDDA8B3256}"/>
              </a:ext>
            </a:extLst>
          </p:cNvPr>
          <p:cNvSpPr>
            <a:spLocks noGrp="1"/>
          </p:cNvSpPr>
          <p:nvPr>
            <p:ph type="ftr" sz="quarter" idx="3"/>
          </p:nvPr>
        </p:nvSpPr>
        <p:spPr/>
        <p:txBody>
          <a:bodyPr/>
          <a:lstStyle/>
          <a:p>
            <a:pPr>
              <a:defRPr/>
            </a:pPr>
            <a:r>
              <a:rPr lang="en-US"/>
              <a:t>S. Nagaitsev | Ring-based HE cooler</a:t>
            </a:r>
            <a:endParaRPr lang="en-US" b="1" dirty="0"/>
          </a:p>
        </p:txBody>
      </p:sp>
      <p:sp>
        <p:nvSpPr>
          <p:cNvPr id="6" name="Slide Number Placeholder 5">
            <a:extLst>
              <a:ext uri="{FF2B5EF4-FFF2-40B4-BE49-F238E27FC236}">
                <a16:creationId xmlns:a16="http://schemas.microsoft.com/office/drawing/2014/main" id="{DF69BBD1-F231-4A1A-B074-293C4E518A1B}"/>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8" name="TextBox 7">
            <a:extLst>
              <a:ext uri="{FF2B5EF4-FFF2-40B4-BE49-F238E27FC236}">
                <a16:creationId xmlns:a16="http://schemas.microsoft.com/office/drawing/2014/main" id="{EA3CB849-8B54-4987-A673-7842A8854B2F}"/>
              </a:ext>
            </a:extLst>
          </p:cNvPr>
          <p:cNvSpPr txBox="1"/>
          <p:nvPr/>
        </p:nvSpPr>
        <p:spPr>
          <a:xfrm>
            <a:off x="1074511" y="4200365"/>
            <a:ext cx="2089033" cy="461665"/>
          </a:xfrm>
          <a:prstGeom prst="rect">
            <a:avLst/>
          </a:prstGeom>
          <a:noFill/>
        </p:spPr>
        <p:txBody>
          <a:bodyPr wrap="none" rtlCol="0">
            <a:spAutoFit/>
          </a:bodyPr>
          <a:lstStyle/>
          <a:p>
            <a:r>
              <a:rPr lang="en-US" dirty="0"/>
              <a:t>Cooling section</a:t>
            </a:r>
          </a:p>
        </p:txBody>
      </p:sp>
      <p:sp>
        <p:nvSpPr>
          <p:cNvPr id="9" name="TextBox 8">
            <a:extLst>
              <a:ext uri="{FF2B5EF4-FFF2-40B4-BE49-F238E27FC236}">
                <a16:creationId xmlns:a16="http://schemas.microsoft.com/office/drawing/2014/main" id="{92E67740-C8D5-449A-9131-578B103EB331}"/>
              </a:ext>
            </a:extLst>
          </p:cNvPr>
          <p:cNvSpPr txBox="1"/>
          <p:nvPr/>
        </p:nvSpPr>
        <p:spPr>
          <a:xfrm>
            <a:off x="4228233" y="4200365"/>
            <a:ext cx="2652073" cy="461665"/>
          </a:xfrm>
          <a:prstGeom prst="rect">
            <a:avLst/>
          </a:prstGeom>
          <a:noFill/>
        </p:spPr>
        <p:txBody>
          <a:bodyPr wrap="none" rtlCol="0">
            <a:spAutoFit/>
          </a:bodyPr>
          <a:lstStyle/>
          <a:p>
            <a:r>
              <a:rPr lang="en-US" dirty="0"/>
              <a:t>Injection/extraction</a:t>
            </a:r>
          </a:p>
        </p:txBody>
      </p:sp>
      <p:sp>
        <p:nvSpPr>
          <p:cNvPr id="10" name="TextBox 9">
            <a:extLst>
              <a:ext uri="{FF2B5EF4-FFF2-40B4-BE49-F238E27FC236}">
                <a16:creationId xmlns:a16="http://schemas.microsoft.com/office/drawing/2014/main" id="{04B3A05A-2F48-4BE9-9E33-FAA356A8F999}"/>
              </a:ext>
            </a:extLst>
          </p:cNvPr>
          <p:cNvSpPr txBox="1"/>
          <p:nvPr/>
        </p:nvSpPr>
        <p:spPr>
          <a:xfrm>
            <a:off x="3518385" y="5121455"/>
            <a:ext cx="595356" cy="461665"/>
          </a:xfrm>
          <a:prstGeom prst="rect">
            <a:avLst/>
          </a:prstGeom>
          <a:noFill/>
        </p:spPr>
        <p:txBody>
          <a:bodyPr wrap="none" rtlCol="0">
            <a:spAutoFit/>
          </a:bodyPr>
          <a:lstStyle/>
          <a:p>
            <a:r>
              <a:rPr lang="en-US" dirty="0"/>
              <a:t>Arc</a:t>
            </a:r>
          </a:p>
        </p:txBody>
      </p:sp>
      <p:sp>
        <p:nvSpPr>
          <p:cNvPr id="11" name="TextBox 10">
            <a:extLst>
              <a:ext uri="{FF2B5EF4-FFF2-40B4-BE49-F238E27FC236}">
                <a16:creationId xmlns:a16="http://schemas.microsoft.com/office/drawing/2014/main" id="{5AEB2479-71D9-48B8-B58C-115F25C9A37F}"/>
              </a:ext>
            </a:extLst>
          </p:cNvPr>
          <p:cNvSpPr txBox="1"/>
          <p:nvPr/>
        </p:nvSpPr>
        <p:spPr>
          <a:xfrm>
            <a:off x="6988335" y="5121456"/>
            <a:ext cx="595356" cy="461665"/>
          </a:xfrm>
          <a:prstGeom prst="rect">
            <a:avLst/>
          </a:prstGeom>
          <a:noFill/>
        </p:spPr>
        <p:txBody>
          <a:bodyPr wrap="none" rtlCol="0">
            <a:spAutoFit/>
          </a:bodyPr>
          <a:lstStyle/>
          <a:p>
            <a:r>
              <a:rPr lang="en-US" dirty="0"/>
              <a:t>Arc</a:t>
            </a:r>
          </a:p>
        </p:txBody>
      </p:sp>
    </p:spTree>
    <p:extLst>
      <p:ext uri="{BB962C8B-B14F-4D97-AF65-F5344CB8AC3E}">
        <p14:creationId xmlns:p14="http://schemas.microsoft.com/office/powerpoint/2010/main" val="3932239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278647-07C3-4DA9-8CD2-C84BFAAFC2FC}"/>
              </a:ext>
            </a:extLst>
          </p:cNvPr>
          <p:cNvSpPr>
            <a:spLocks noGrp="1"/>
          </p:cNvSpPr>
          <p:nvPr>
            <p:ph idx="1"/>
          </p:nvPr>
        </p:nvSpPr>
        <p:spPr>
          <a:xfrm>
            <a:off x="222250" y="4292046"/>
            <a:ext cx="8672513" cy="2086930"/>
          </a:xfrm>
        </p:spPr>
        <p:txBody>
          <a:bodyPr/>
          <a:lstStyle/>
          <a:p>
            <a:r>
              <a:rPr lang="en-US" dirty="0"/>
              <a:t>The electron beam transverse “temperature” (mode 2) in the cooling section doesn’t grow.</a:t>
            </a:r>
          </a:p>
          <a:p>
            <a:r>
              <a:rPr lang="en-US" dirty="0"/>
              <a:t>x-y coupling is fully accounted for.</a:t>
            </a:r>
          </a:p>
          <a:p>
            <a:pPr lvl="1"/>
            <a:r>
              <a:rPr lang="en-US" dirty="0"/>
              <a:t>As part of this project, we have developed a complete IBS model in fully coupled optics. </a:t>
            </a:r>
          </a:p>
        </p:txBody>
      </p:sp>
      <p:sp>
        <p:nvSpPr>
          <p:cNvPr id="3" name="Title 2">
            <a:extLst>
              <a:ext uri="{FF2B5EF4-FFF2-40B4-BE49-F238E27FC236}">
                <a16:creationId xmlns:a16="http://schemas.microsoft.com/office/drawing/2014/main" id="{0778E908-72C9-4F58-A137-F7BA67191D0C}"/>
              </a:ext>
            </a:extLst>
          </p:cNvPr>
          <p:cNvSpPr>
            <a:spLocks noGrp="1"/>
          </p:cNvSpPr>
          <p:nvPr>
            <p:ph type="title"/>
          </p:nvPr>
        </p:nvSpPr>
        <p:spPr/>
        <p:txBody>
          <a:bodyPr/>
          <a:lstStyle/>
          <a:p>
            <a:r>
              <a:rPr lang="en-US" dirty="0"/>
              <a:t>IBS growth in electron ring vs time (in </a:t>
            </a:r>
            <a:r>
              <a:rPr lang="en-US" dirty="0" err="1"/>
              <a:t>msec</a:t>
            </a:r>
            <a:r>
              <a:rPr lang="en-US" dirty="0"/>
              <a:t>)</a:t>
            </a:r>
          </a:p>
        </p:txBody>
      </p:sp>
      <p:sp>
        <p:nvSpPr>
          <p:cNvPr id="4" name="Date Placeholder 3">
            <a:extLst>
              <a:ext uri="{FF2B5EF4-FFF2-40B4-BE49-F238E27FC236}">
                <a16:creationId xmlns:a16="http://schemas.microsoft.com/office/drawing/2014/main" id="{95A7A095-FBF3-41B4-843E-10AC011140E4}"/>
              </a:ext>
            </a:extLst>
          </p:cNvPr>
          <p:cNvSpPr>
            <a:spLocks noGrp="1"/>
          </p:cNvSpPr>
          <p:nvPr>
            <p:ph type="dt" sz="half" idx="2"/>
          </p:nvPr>
        </p:nvSpPr>
        <p:spPr/>
        <p:txBody>
          <a:bodyPr/>
          <a:lstStyle/>
          <a:p>
            <a:pPr>
              <a:defRPr/>
            </a:pPr>
            <a:r>
              <a:rPr lang="en-US"/>
              <a:t>10/30/18</a:t>
            </a:r>
            <a:endParaRPr lang="en-US" dirty="0"/>
          </a:p>
        </p:txBody>
      </p:sp>
      <p:sp>
        <p:nvSpPr>
          <p:cNvPr id="5" name="Footer Placeholder 4">
            <a:extLst>
              <a:ext uri="{FF2B5EF4-FFF2-40B4-BE49-F238E27FC236}">
                <a16:creationId xmlns:a16="http://schemas.microsoft.com/office/drawing/2014/main" id="{A9518FAA-B2F9-4032-A96C-08CF842086F8}"/>
              </a:ext>
            </a:extLst>
          </p:cNvPr>
          <p:cNvSpPr>
            <a:spLocks noGrp="1"/>
          </p:cNvSpPr>
          <p:nvPr>
            <p:ph type="ftr" sz="quarter" idx="3"/>
          </p:nvPr>
        </p:nvSpPr>
        <p:spPr/>
        <p:txBody>
          <a:bodyPr/>
          <a:lstStyle/>
          <a:p>
            <a:pPr>
              <a:defRPr/>
            </a:pPr>
            <a:r>
              <a:rPr lang="en-US"/>
              <a:t>S. Nagaitsev | Ring-based HE cooler</a:t>
            </a:r>
            <a:endParaRPr lang="en-US" b="1" dirty="0"/>
          </a:p>
        </p:txBody>
      </p:sp>
      <p:sp>
        <p:nvSpPr>
          <p:cNvPr id="6" name="Slide Number Placeholder 5">
            <a:extLst>
              <a:ext uri="{FF2B5EF4-FFF2-40B4-BE49-F238E27FC236}">
                <a16:creationId xmlns:a16="http://schemas.microsoft.com/office/drawing/2014/main" id="{AADAB7DD-4450-4B75-97BB-FFC9DE4B11E8}"/>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7" name="Picture 6">
            <a:extLst>
              <a:ext uri="{FF2B5EF4-FFF2-40B4-BE49-F238E27FC236}">
                <a16:creationId xmlns:a16="http://schemas.microsoft.com/office/drawing/2014/main" id="{7D6CC825-E3C0-41CC-A36D-1C5CC409956C}"/>
              </a:ext>
            </a:extLst>
          </p:cNvPr>
          <p:cNvPicPr>
            <a:picLocks noChangeAspect="1"/>
          </p:cNvPicPr>
          <p:nvPr/>
        </p:nvPicPr>
        <p:blipFill>
          <a:blip r:embed="rId2"/>
          <a:stretch>
            <a:fillRect/>
          </a:stretch>
        </p:blipFill>
        <p:spPr>
          <a:xfrm>
            <a:off x="122726" y="1119540"/>
            <a:ext cx="8892320" cy="2925612"/>
          </a:xfrm>
          <a:prstGeom prst="rect">
            <a:avLst/>
          </a:prstGeom>
        </p:spPr>
      </p:pic>
    </p:spTree>
    <p:extLst>
      <p:ext uri="{BB962C8B-B14F-4D97-AF65-F5344CB8AC3E}">
        <p14:creationId xmlns:p14="http://schemas.microsoft.com/office/powerpoint/2010/main" val="1217713496"/>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Fermilab_PPT_template</Template>
  <TotalTime>12789</TotalTime>
  <Words>2257</Words>
  <Application>Microsoft Office PowerPoint</Application>
  <PresentationFormat>On-screen Show (4:3)</PresentationFormat>
  <Paragraphs>283</Paragraphs>
  <Slides>21</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HGGothicE</vt:lpstr>
      <vt:lpstr>ＭＳ Ｐゴシック</vt:lpstr>
      <vt:lpstr>Arial</vt:lpstr>
      <vt:lpstr>Calibri</vt:lpstr>
      <vt:lpstr>Geneva</vt:lpstr>
      <vt:lpstr>Helvetica</vt:lpstr>
      <vt:lpstr>Symbol</vt:lpstr>
      <vt:lpstr>Times New Roman</vt:lpstr>
      <vt:lpstr>Wingdings</vt:lpstr>
      <vt:lpstr>Fermilab_PPT_090815</vt:lpstr>
      <vt:lpstr>Equation</vt:lpstr>
      <vt:lpstr>PowerPoint Presentation</vt:lpstr>
      <vt:lpstr>Introduction and acknowledgments</vt:lpstr>
      <vt:lpstr>Motivation</vt:lpstr>
      <vt:lpstr>Proposed solution</vt:lpstr>
      <vt:lpstr>Advantages compared to ERLs:</vt:lpstr>
      <vt:lpstr>Preliminary cooling system parameters</vt:lpstr>
      <vt:lpstr>Effective beam emittance</vt:lpstr>
      <vt:lpstr>Electron beam main heating mechanism: IBS</vt:lpstr>
      <vt:lpstr>IBS growth in electron ring vs time (in msec)</vt:lpstr>
      <vt:lpstr>Electron Beam Stability</vt:lpstr>
      <vt:lpstr>Induction linac</vt:lpstr>
      <vt:lpstr>Our proposed parameters for the Induction Linac</vt:lpstr>
      <vt:lpstr>Subsystems of the proposed linac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 Tschirhart x4100,5708 08973N</dc:creator>
  <cp:lastModifiedBy>Sergei Nagaitsev x4397 11291N</cp:lastModifiedBy>
  <cp:revision>601</cp:revision>
  <cp:lastPrinted>2014-01-20T19:40:21Z</cp:lastPrinted>
  <dcterms:created xsi:type="dcterms:W3CDTF">2016-02-18T02:06:43Z</dcterms:created>
  <dcterms:modified xsi:type="dcterms:W3CDTF">2018-10-30T18:13:19Z</dcterms:modified>
</cp:coreProperties>
</file>