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5"/>
  </p:notesMasterIdLst>
  <p:sldIdLst>
    <p:sldId id="309" r:id="rId2"/>
    <p:sldId id="310" r:id="rId3"/>
    <p:sldId id="274" r:id="rId4"/>
    <p:sldId id="465" r:id="rId5"/>
    <p:sldId id="270" r:id="rId6"/>
    <p:sldId id="271" r:id="rId7"/>
    <p:sldId id="279" r:id="rId8"/>
    <p:sldId id="282" r:id="rId9"/>
    <p:sldId id="278" r:id="rId10"/>
    <p:sldId id="311" r:id="rId11"/>
    <p:sldId id="291" r:id="rId12"/>
    <p:sldId id="292" r:id="rId13"/>
    <p:sldId id="463" r:id="rId14"/>
    <p:sldId id="283" r:id="rId15"/>
    <p:sldId id="285" r:id="rId16"/>
    <p:sldId id="287" r:id="rId17"/>
    <p:sldId id="288" r:id="rId18"/>
    <p:sldId id="289" r:id="rId19"/>
    <p:sldId id="464" r:id="rId20"/>
    <p:sldId id="453" r:id="rId21"/>
    <p:sldId id="459" r:id="rId22"/>
    <p:sldId id="460" r:id="rId23"/>
    <p:sldId id="462" r:id="rId24"/>
    <p:sldId id="466" r:id="rId25"/>
    <p:sldId id="467" r:id="rId26"/>
    <p:sldId id="468" r:id="rId27"/>
    <p:sldId id="456" r:id="rId28"/>
    <p:sldId id="260" r:id="rId29"/>
    <p:sldId id="261" r:id="rId30"/>
    <p:sldId id="266" r:id="rId31"/>
    <p:sldId id="267" r:id="rId32"/>
    <p:sldId id="268" r:id="rId33"/>
    <p:sldId id="4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5" autoAdjust="0"/>
    <p:restoredTop sz="95897" autoAdjust="0"/>
  </p:normalViewPr>
  <p:slideViewPr>
    <p:cSldViewPr snapToGrid="0" snapToObjects="1">
      <p:cViewPr varScale="1">
        <p:scale>
          <a:sx n="84" d="100"/>
          <a:sy n="84" d="100"/>
        </p:scale>
        <p:origin x="200" y="624"/>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10/27/18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sz="1200" kern="1200" dirty="0">
              <a:solidFill>
                <a:schemeClr val="tx1"/>
              </a:solidFill>
              <a:effectLst/>
              <a:latin typeface="Times" charset="0"/>
              <a:ea typeface="ＭＳ Ｐゴシック" charset="-128"/>
              <a:cs typeface="+mn-cs"/>
            </a:endParaRP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B3346E16-4E9B-4158-B1B5-ABCCC99B1B1D}" type="slidenum">
              <a:rPr lang="en-US" smtClean="0"/>
              <a:pPr>
                <a:defRPr/>
              </a:pPr>
              <a:t>20</a:t>
            </a:fld>
            <a:endParaRPr lang="en-US"/>
          </a:p>
        </p:txBody>
      </p:sp>
    </p:spTree>
    <p:extLst>
      <p:ext uri="{BB962C8B-B14F-4D97-AF65-F5344CB8AC3E}">
        <p14:creationId xmlns:p14="http://schemas.microsoft.com/office/powerpoint/2010/main" val="422794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29</a:t>
            </a:fld>
            <a:endParaRPr lang="en-US"/>
          </a:p>
        </p:txBody>
      </p:sp>
    </p:spTree>
    <p:extLst>
      <p:ext uri="{BB962C8B-B14F-4D97-AF65-F5344CB8AC3E}">
        <p14:creationId xmlns:p14="http://schemas.microsoft.com/office/powerpoint/2010/main" val="129626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30</a:t>
            </a:fld>
            <a:endParaRPr lang="en-US"/>
          </a:p>
        </p:txBody>
      </p:sp>
    </p:spTree>
    <p:extLst>
      <p:ext uri="{BB962C8B-B14F-4D97-AF65-F5344CB8AC3E}">
        <p14:creationId xmlns:p14="http://schemas.microsoft.com/office/powerpoint/2010/main" val="1278390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31</a:t>
            </a:fld>
            <a:endParaRPr lang="en-US"/>
          </a:p>
        </p:txBody>
      </p:sp>
    </p:spTree>
    <p:extLst>
      <p:ext uri="{BB962C8B-B14F-4D97-AF65-F5344CB8AC3E}">
        <p14:creationId xmlns:p14="http://schemas.microsoft.com/office/powerpoint/2010/main" val="2501992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hasCustomPrompt="1"/>
          </p:nvPr>
        </p:nvSpPr>
        <p:spPr>
          <a:xfrm>
            <a:off x="3651306" y="5563165"/>
            <a:ext cx="5745192" cy="910001"/>
          </a:xfrm>
        </p:spPr>
        <p:txBody>
          <a:bodyPr>
            <a:noAutofit/>
          </a:bodyPr>
          <a:lstStyle>
            <a:lvl1pPr marL="0" indent="0">
              <a:buNone/>
              <a:defRPr baseline="0"/>
            </a:lvl1pPr>
          </a:lstStyle>
          <a:p>
            <a:pPr algn="ctr"/>
            <a:r>
              <a:rPr lang="en-US" sz="1800" dirty="0"/>
              <a:t>EIC Accelerator Collaboration Meeting</a:t>
            </a:r>
          </a:p>
          <a:p>
            <a:pPr algn="ctr"/>
            <a:r>
              <a:rPr lang="en-US" sz="1800" dirty="0"/>
              <a:t>October 29 - November 1, 2018</a:t>
            </a:r>
          </a:p>
        </p:txBody>
      </p:sp>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71918"/>
            <a:ext cx="11285837" cy="424732"/>
          </a:xfrm>
        </p:spPr>
        <p:txBody>
          <a:bodyPr>
            <a:spAutoFit/>
          </a:bodyPr>
          <a:lstStyle>
            <a:lvl1pPr>
              <a:defRPr sz="2400" b="1" cap="none" baseline="0">
                <a:solidFill>
                  <a:srgbClr val="0E2E39"/>
                </a:solidFill>
                <a:latin typeface="Arial" charset="0"/>
              </a:defRPr>
            </a:lvl1pPr>
          </a:lstStyle>
          <a:p>
            <a:r>
              <a:rPr lang="en-US" dirty="0"/>
              <a:t>Click to edit Master title style</a:t>
            </a:r>
          </a:p>
        </p:txBody>
      </p:sp>
      <p:sp>
        <p:nvSpPr>
          <p:cNvPr id="3" name="Content Placeholder 2"/>
          <p:cNvSpPr>
            <a:spLocks noGrp="1"/>
          </p:cNvSpPr>
          <p:nvPr>
            <p:ph idx="1"/>
          </p:nvPr>
        </p:nvSpPr>
        <p:spPr>
          <a:xfrm>
            <a:off x="411892" y="966055"/>
            <a:ext cx="11285837" cy="5381694"/>
          </a:xfrm>
        </p:spPr>
        <p:txBody>
          <a:bodyPr/>
          <a:lstStyle>
            <a:lvl1pPr>
              <a:lnSpc>
                <a:spcPct val="100000"/>
              </a:lnSpc>
              <a:spcBef>
                <a:spcPts val="0"/>
              </a:spcBef>
              <a:defRPr sz="2000" baseline="0">
                <a:solidFill>
                  <a:srgbClr val="0E2E39"/>
                </a:solidFill>
                <a:latin typeface="Arial" charset="0"/>
              </a:defRPr>
            </a:lvl1pPr>
            <a:lvl2pPr marL="685800" indent="-228600">
              <a:buFont typeface="PingFangSC-Regular" charset="-122"/>
              <a:buChar char="－"/>
              <a:defRPr sz="1800" baseline="0">
                <a:solidFill>
                  <a:srgbClr val="0E2E39"/>
                </a:solidFill>
                <a:latin typeface="Arial" charset="0"/>
              </a:defRPr>
            </a:lvl2pPr>
            <a:lvl3pPr marL="1143000" indent="-228600">
              <a:buFont typeface="Arial" charset="0"/>
              <a:buChar char="•"/>
              <a:defRPr sz="1600" baseline="0">
                <a:solidFill>
                  <a:srgbClr val="0E2E39"/>
                </a:solidFill>
                <a:latin typeface="Arial" charset="0"/>
              </a:defRPr>
            </a:lvl3pPr>
            <a:lvl4pPr marL="1657350" indent="-285750">
              <a:buFont typeface="PingFangSC-Regular" charset="-122"/>
              <a:buChar char="－"/>
              <a:defRPr sz="1600" baseline="0">
                <a:solidFill>
                  <a:srgbClr val="0E2E39"/>
                </a:solidFill>
                <a:latin typeface="Arial" charset="0"/>
              </a:defRPr>
            </a:lvl4pPr>
            <a:lvl5pPr marL="2057400" indent="-228600">
              <a:buFont typeface="Arial" charset="0"/>
              <a:buChar char="•"/>
              <a:defRPr sz="1400" baseline="0">
                <a:solidFill>
                  <a:srgbClr val="0E2E39"/>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008863" y="6467336"/>
            <a:ext cx="714877" cy="303364"/>
          </a:xfrm>
        </p:spPr>
        <p:txBody>
          <a:bodyPr/>
          <a:lstStyle>
            <a:lvl1pPr algn="ctr">
              <a:defRPr sz="1200" baseline="0">
                <a:solidFill>
                  <a:srgbClr val="0E2E39"/>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8855676" cy="0"/>
          </a:xfrm>
          <a:prstGeom prst="line">
            <a:avLst/>
          </a:prstGeom>
          <a:ln w="57150">
            <a:solidFill>
              <a:srgbClr val="6090A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411892" y="6493702"/>
            <a:ext cx="731905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July 12, 2018</a:t>
            </a:r>
          </a:p>
        </p:txBody>
      </p:sp>
    </p:spTree>
    <p:extLst>
      <p:ext uri="{BB962C8B-B14F-4D97-AF65-F5344CB8AC3E}">
        <p14:creationId xmlns:p14="http://schemas.microsoft.com/office/powerpoint/2010/main" val="260996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p:txBody>
          <a:bodyPr/>
          <a:lstStyle/>
          <a:p>
            <a:r>
              <a:rPr lang="en-US"/>
              <a:t>October 29 </a:t>
            </a:r>
            <a:r>
              <a:rPr lang="mr-IN"/>
              <a:t>–</a:t>
            </a:r>
            <a:r>
              <a:rPr lang="en-US"/>
              <a:t> November 1, 2018</a:t>
            </a:r>
            <a:endParaRPr lang="en-US" dirty="0"/>
          </a:p>
        </p:txBody>
      </p:sp>
      <p:sp>
        <p:nvSpPr>
          <p:cNvPr id="12" name="Footer Placeholder 11"/>
          <p:cNvSpPr>
            <a:spLocks noGrp="1"/>
          </p:cNvSpPr>
          <p:nvPr>
            <p:ph type="ftr" sz="quarter" idx="11"/>
          </p:nvPr>
        </p:nvSpPr>
        <p:spPr/>
        <p:txBody>
          <a:bodyPr/>
          <a:lstStyle/>
          <a:p>
            <a:r>
              <a:rPr lang="en-US"/>
              <a:t>Fall 2018 EIC Accelerator Collaboration Meeting</a:t>
            </a:r>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6396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p:txBody>
          <a:bodyPr/>
          <a:lstStyle/>
          <a:p>
            <a:r>
              <a:rPr lang="en-US"/>
              <a:t>October 29 </a:t>
            </a:r>
            <a:r>
              <a:rPr lang="mr-IN"/>
              <a:t>–</a:t>
            </a:r>
            <a:r>
              <a:rPr lang="en-US"/>
              <a:t> November 1, 2018</a:t>
            </a:r>
            <a:endParaRPr lang="en-US" dirty="0"/>
          </a:p>
        </p:txBody>
      </p:sp>
      <p:sp>
        <p:nvSpPr>
          <p:cNvPr id="13" name="Footer Placeholder 12"/>
          <p:cNvSpPr>
            <a:spLocks noGrp="1"/>
          </p:cNvSpPr>
          <p:nvPr>
            <p:ph type="ftr" sz="quarter" idx="15"/>
          </p:nvPr>
        </p:nvSpPr>
        <p:spPr/>
        <p:txBody>
          <a:bodyPr/>
          <a:lstStyle/>
          <a:p>
            <a:r>
              <a:rPr lang="en-US"/>
              <a:t>Fall 2018 EIC Accelerator Collaboration Meeting</a:t>
            </a:r>
            <a:endParaRPr lang="en-US" dirty="0"/>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a:t>October 29 </a:t>
            </a:r>
            <a:r>
              <a:rPr lang="mr-IN"/>
              <a:t>–</a:t>
            </a:r>
            <a:r>
              <a:rPr lang="en-US"/>
              <a:t> November 1, 2018</a:t>
            </a:r>
            <a:endParaRPr lang="en-US" dirty="0"/>
          </a:p>
        </p:txBody>
      </p:sp>
      <p:sp>
        <p:nvSpPr>
          <p:cNvPr id="14" name="Footer Placeholder 13"/>
          <p:cNvSpPr>
            <a:spLocks noGrp="1"/>
          </p:cNvSpPr>
          <p:nvPr>
            <p:ph type="ftr" sz="quarter" idx="16"/>
          </p:nvPr>
        </p:nvSpPr>
        <p:spPr/>
        <p:txBody>
          <a:bodyPr/>
          <a:lstStyle/>
          <a:p>
            <a:r>
              <a:rPr lang="en-US"/>
              <a:t>Fall 2018 EIC Accelerator Collaboration Meeting</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a:t>October 29 </a:t>
            </a:r>
            <a:r>
              <a:rPr lang="mr-IN"/>
              <a:t>–</a:t>
            </a:r>
            <a:r>
              <a:rPr lang="en-US"/>
              <a:t> November 1, 2018</a:t>
            </a:r>
            <a:endParaRPr lang="en-US" dirty="0"/>
          </a:p>
        </p:txBody>
      </p:sp>
      <p:sp>
        <p:nvSpPr>
          <p:cNvPr id="14" name="Footer Placeholder 13"/>
          <p:cNvSpPr>
            <a:spLocks noGrp="1"/>
          </p:cNvSpPr>
          <p:nvPr>
            <p:ph type="ftr" sz="quarter" idx="16"/>
          </p:nvPr>
        </p:nvSpPr>
        <p:spPr/>
        <p:txBody>
          <a:bodyPr/>
          <a:lstStyle/>
          <a:p>
            <a:r>
              <a:rPr lang="en-US"/>
              <a:t>Fall 2018 EIC Accelerator Collaboration Meeting</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a:t>October 29 </a:t>
            </a:r>
            <a:r>
              <a:rPr lang="mr-IN"/>
              <a:t>–</a:t>
            </a:r>
            <a:r>
              <a:rPr lang="en-US"/>
              <a:t> November 1, 2018</a:t>
            </a:r>
            <a:endParaRPr lang="en-US" dirty="0"/>
          </a:p>
        </p:txBody>
      </p:sp>
      <p:sp>
        <p:nvSpPr>
          <p:cNvPr id="14" name="Footer Placeholder 13"/>
          <p:cNvSpPr>
            <a:spLocks noGrp="1"/>
          </p:cNvSpPr>
          <p:nvPr>
            <p:ph type="ftr" sz="quarter" idx="17"/>
          </p:nvPr>
        </p:nvSpPr>
        <p:spPr/>
        <p:txBody>
          <a:bodyPr/>
          <a:lstStyle/>
          <a:p>
            <a:r>
              <a:rPr lang="en-US"/>
              <a:t>Fall 2018 EIC Accelerator Collaboration Meeting</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a:t>October 29 </a:t>
            </a:r>
            <a:r>
              <a:rPr lang="mr-IN"/>
              <a:t>–</a:t>
            </a:r>
            <a:r>
              <a:rPr lang="en-US"/>
              <a:t> November 1, 2018</a:t>
            </a:r>
            <a:endParaRPr lang="en-US" dirty="0"/>
          </a:p>
        </p:txBody>
      </p:sp>
      <p:sp>
        <p:nvSpPr>
          <p:cNvPr id="14" name="Footer Placeholder 13"/>
          <p:cNvSpPr>
            <a:spLocks noGrp="1"/>
          </p:cNvSpPr>
          <p:nvPr>
            <p:ph type="ftr" sz="quarter" idx="17"/>
          </p:nvPr>
        </p:nvSpPr>
        <p:spPr/>
        <p:txBody>
          <a:bodyPr/>
          <a:lstStyle/>
          <a:p>
            <a:r>
              <a:rPr lang="en-US"/>
              <a:t>Fall 2018 EIC Accelerator Collaboration Meeting</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a:t>October 29 </a:t>
            </a:r>
            <a:r>
              <a:rPr lang="mr-IN"/>
              <a:t>–</a:t>
            </a:r>
            <a:r>
              <a:rPr lang="en-US"/>
              <a:t> November 1, 2018</a:t>
            </a:r>
            <a:endParaRPr lang="en-US" dirty="0"/>
          </a:p>
        </p:txBody>
      </p:sp>
      <p:sp>
        <p:nvSpPr>
          <p:cNvPr id="16" name="Footer Placeholder 15"/>
          <p:cNvSpPr>
            <a:spLocks noGrp="1"/>
          </p:cNvSpPr>
          <p:nvPr>
            <p:ph type="ftr" sz="quarter" idx="19"/>
          </p:nvPr>
        </p:nvSpPr>
        <p:spPr/>
        <p:txBody>
          <a:bodyPr/>
          <a:lstStyle/>
          <a:p>
            <a:r>
              <a:rPr lang="en-US"/>
              <a:t>Fall 2018 EIC Accelerator Collaboration Meeting</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a:t>October 29 </a:t>
            </a:r>
            <a:r>
              <a:rPr lang="mr-IN"/>
              <a:t>–</a:t>
            </a:r>
            <a:r>
              <a:rPr lang="en-US"/>
              <a:t> November 1, 2018</a:t>
            </a:r>
            <a:endParaRPr lang="en-US" dirty="0"/>
          </a:p>
        </p:txBody>
      </p:sp>
      <p:sp>
        <p:nvSpPr>
          <p:cNvPr id="16" name="Footer Placeholder 15"/>
          <p:cNvSpPr>
            <a:spLocks noGrp="1"/>
          </p:cNvSpPr>
          <p:nvPr>
            <p:ph type="ftr" sz="quarter" idx="19"/>
          </p:nvPr>
        </p:nvSpPr>
        <p:spPr/>
        <p:txBody>
          <a:bodyPr/>
          <a:lstStyle/>
          <a:p>
            <a:r>
              <a:rPr lang="en-US"/>
              <a:t>Fall 2018 EIC Accelerator Collaboration Meeting</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a:t>October 29 </a:t>
            </a:r>
            <a:r>
              <a:rPr lang="mr-IN"/>
              <a:t>–</a:t>
            </a:r>
            <a:r>
              <a:rPr lang="en-US"/>
              <a:t> November 1, 2018</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Fall 2018 EIC Accelerator Collaboration Meeting</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nul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null)"/><Relationship Id="rId2" Type="http://schemas.openxmlformats.org/officeDocument/2006/relationships/image" Target="../media/image22.(nul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nul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bt.pa.msu.edu/cgi-bin/display.pl?name=AIEP108book"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bt.pa.msu.edu/cgi-bin/display.pl?name=caprimap" TargetMode="External"/><Relationship Id="rId4" Type="http://schemas.openxmlformats.org/officeDocument/2006/relationships/hyperlink" Target="http://books.elsevier.com/us/apcatalog/us/subindex.asp?maintarget=&amp;isbn=&amp;country=United+States&amp;srccode=&amp;ref=&amp;subcode=&amp;head=&amp;pdf=&amp;basiccode=&amp;txtSearch=&amp;SearchField=&amp;operator=&amp;order=&amp;community=apcatalo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null)"/></Relationships>
</file>

<file path=ppt/slides/_rels/slide3.xml.rels><?xml version="1.0" encoding="UTF-8" standalone="yes"?>
<Relationships xmlns="http://schemas.openxmlformats.org/package/2006/relationships"><Relationship Id="rId2" Type="http://schemas.openxmlformats.org/officeDocument/2006/relationships/image" Target="../media/image8.(nul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2" Type="http://schemas.openxmlformats.org/officeDocument/2006/relationships/image" Target="../media/image44.(nul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nul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nul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nul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nul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181" y="205946"/>
            <a:ext cx="10583064" cy="917487"/>
          </a:xfrm>
        </p:spPr>
        <p:txBody>
          <a:bodyPr anchor="ctr" anchorCtr="0"/>
          <a:lstStyle/>
          <a:p>
            <a:r>
              <a:rPr lang="en-US" sz="3600" dirty="0"/>
              <a:t>Beam-Beam effects in JLEIC</a:t>
            </a:r>
          </a:p>
        </p:txBody>
      </p:sp>
      <p:sp>
        <p:nvSpPr>
          <p:cNvPr id="3" name="Subtitle 2"/>
          <p:cNvSpPr>
            <a:spLocks noGrp="1"/>
          </p:cNvSpPr>
          <p:nvPr>
            <p:ph type="subTitle" idx="1"/>
          </p:nvPr>
        </p:nvSpPr>
        <p:spPr>
          <a:xfrm>
            <a:off x="177174" y="1598522"/>
            <a:ext cx="5875975" cy="1138729"/>
          </a:xfrm>
        </p:spPr>
        <p:txBody>
          <a:bodyPr>
            <a:normAutofit fontScale="85000" lnSpcReduction="20000"/>
          </a:bodyPr>
          <a:lstStyle/>
          <a:p>
            <a:r>
              <a:rPr lang="en-US" sz="2400" dirty="0">
                <a:solidFill>
                  <a:schemeClr val="accent2">
                    <a:lumMod val="50000"/>
                  </a:schemeClr>
                </a:solidFill>
              </a:rPr>
              <a:t>Yves Roblin, Jefferson Lab</a:t>
            </a:r>
          </a:p>
          <a:p>
            <a:r>
              <a:rPr lang="en-US" sz="2400" dirty="0">
                <a:solidFill>
                  <a:schemeClr val="accent2">
                    <a:lumMod val="50000"/>
                  </a:schemeClr>
                </a:solidFill>
              </a:rPr>
              <a:t>He Zhang, Jefferson Lab</a:t>
            </a:r>
          </a:p>
          <a:p>
            <a:r>
              <a:rPr lang="en-US" sz="2400" dirty="0">
                <a:solidFill>
                  <a:schemeClr val="accent2">
                    <a:lumMod val="50000"/>
                  </a:schemeClr>
                </a:solidFill>
              </a:rPr>
              <a:t>Balsa </a:t>
            </a:r>
            <a:r>
              <a:rPr lang="en-US" sz="2400" dirty="0" err="1">
                <a:solidFill>
                  <a:schemeClr val="accent2">
                    <a:lumMod val="50000"/>
                  </a:schemeClr>
                </a:solidFill>
              </a:rPr>
              <a:t>Terzic</a:t>
            </a:r>
            <a:r>
              <a:rPr lang="en-US" sz="2400" dirty="0">
                <a:solidFill>
                  <a:schemeClr val="accent2">
                    <a:lumMod val="50000"/>
                  </a:schemeClr>
                </a:solidFill>
              </a:rPr>
              <a:t>, ODU</a:t>
            </a:r>
          </a:p>
          <a:p>
            <a:endParaRPr lang="en-US" sz="2400" dirty="0">
              <a:solidFill>
                <a:schemeClr val="accent2">
                  <a:lumMod val="50000"/>
                </a:schemeClr>
              </a:solidFill>
            </a:endParaRPr>
          </a:p>
        </p:txBody>
      </p:sp>
      <p:sp>
        <p:nvSpPr>
          <p:cNvPr id="5" name="Text Placeholder 4"/>
          <p:cNvSpPr>
            <a:spLocks noGrp="1"/>
          </p:cNvSpPr>
          <p:nvPr>
            <p:ph type="body" sz="quarter" idx="14"/>
          </p:nvPr>
        </p:nvSpPr>
        <p:spPr>
          <a:xfrm>
            <a:off x="4088921" y="5810521"/>
            <a:ext cx="5745192" cy="910001"/>
          </a:xfrm>
        </p:spPr>
        <p:txBody>
          <a:bodyPr>
            <a:noAutofit/>
          </a:bodyPr>
          <a:lstStyle/>
          <a:p>
            <a:pPr algn="ctr"/>
            <a:r>
              <a:rPr lang="en-US" sz="1800" dirty="0"/>
              <a:t>EIC Accelerator Collaboration Meeting</a:t>
            </a:r>
          </a:p>
          <a:p>
            <a:pPr algn="ctr"/>
            <a:r>
              <a:rPr lang="en-US" sz="1800" dirty="0"/>
              <a:t>October 29 - November 1, 2018</a:t>
            </a:r>
          </a:p>
        </p:txBody>
      </p:sp>
      <p:pic>
        <p:nvPicPr>
          <p:cNvPr id="7" name="Picture 6" descr="JLEIC2018oblique_D2-01.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07653" y="1598522"/>
            <a:ext cx="7495294" cy="3934008"/>
          </a:xfrm>
          <a:prstGeom prst="rect">
            <a:avLst/>
          </a:prstGeom>
        </p:spPr>
      </p:pic>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Two-IP running</a:t>
            </a:r>
          </a:p>
        </p:txBody>
      </p:sp>
      <p:sp>
        <p:nvSpPr>
          <p:cNvPr id="4" name="Date Placeholder 3"/>
          <p:cNvSpPr>
            <a:spLocks noGrp="1"/>
          </p:cNvSpPr>
          <p:nvPr>
            <p:ph type="dt" sz="half" idx="10"/>
          </p:nvPr>
        </p:nvSpPr>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p:txBody>
          <a:bodyPr/>
          <a:lstStyle/>
          <a:p>
            <a:r>
              <a:rPr lang="en-US" dirty="0"/>
              <a:t>Fall 2018 EIC Accelerator Collaboration Meeting</a:t>
            </a:r>
          </a:p>
        </p:txBody>
      </p:sp>
      <p:sp>
        <p:nvSpPr>
          <p:cNvPr id="6" name="Slide Number Placeholder 5"/>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 name="Picture 6" descr="Graphic1_2018schematicD1-01.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41015" y="1629988"/>
            <a:ext cx="9922089" cy="4305583"/>
          </a:xfrm>
          <a:prstGeom prst="rect">
            <a:avLst/>
          </a:prstGeom>
        </p:spPr>
      </p:pic>
      <p:sp>
        <p:nvSpPr>
          <p:cNvPr id="8" name="TextBox 7">
            <a:extLst>
              <a:ext uri="{FF2B5EF4-FFF2-40B4-BE49-F238E27FC236}">
                <a16:creationId xmlns:a16="http://schemas.microsoft.com/office/drawing/2014/main" id="{06B296F6-DF05-1E47-908E-852DD854E515}"/>
              </a:ext>
            </a:extLst>
          </p:cNvPr>
          <p:cNvSpPr txBox="1"/>
          <p:nvPr/>
        </p:nvSpPr>
        <p:spPr>
          <a:xfrm>
            <a:off x="4596384" y="964144"/>
            <a:ext cx="4792017" cy="369332"/>
          </a:xfrm>
          <a:prstGeom prst="rect">
            <a:avLst/>
          </a:prstGeom>
          <a:noFill/>
        </p:spPr>
        <p:txBody>
          <a:bodyPr wrap="none" rtlCol="0">
            <a:spAutoFit/>
          </a:bodyPr>
          <a:lstStyle/>
          <a:p>
            <a:r>
              <a:rPr lang="en-US" dirty="0"/>
              <a:t>Configure both IP’s with the same working points</a:t>
            </a:r>
          </a:p>
        </p:txBody>
      </p:sp>
    </p:spTree>
    <p:extLst>
      <p:ext uri="{BB962C8B-B14F-4D97-AF65-F5344CB8AC3E}">
        <p14:creationId xmlns:p14="http://schemas.microsoft.com/office/powerpoint/2010/main" val="233225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09D1-DA2B-9649-B230-A700F8FF7BBA}"/>
              </a:ext>
            </a:extLst>
          </p:cNvPr>
          <p:cNvSpPr>
            <a:spLocks noGrp="1"/>
          </p:cNvSpPr>
          <p:nvPr>
            <p:ph type="title"/>
          </p:nvPr>
        </p:nvSpPr>
        <p:spPr/>
        <p:txBody>
          <a:bodyPr/>
          <a:lstStyle/>
          <a:p>
            <a:r>
              <a:rPr lang="en-US" dirty="0"/>
              <a:t>Running with two interaction points</a:t>
            </a:r>
          </a:p>
        </p:txBody>
      </p:sp>
      <p:pic>
        <p:nvPicPr>
          <p:cNvPr id="6" name="Content Placeholder 5">
            <a:extLst>
              <a:ext uri="{FF2B5EF4-FFF2-40B4-BE49-F238E27FC236}">
                <a16:creationId xmlns:a16="http://schemas.microsoft.com/office/drawing/2014/main" id="{655E3EBB-A11B-454A-9BDF-75541B88A72B}"/>
              </a:ext>
            </a:extLst>
          </p:cNvPr>
          <p:cNvPicPr>
            <a:picLocks noGrp="1" noChangeAspect="1"/>
          </p:cNvPicPr>
          <p:nvPr>
            <p:ph idx="1"/>
          </p:nvPr>
        </p:nvPicPr>
        <p:blipFill>
          <a:blip r:embed="rId2"/>
          <a:stretch>
            <a:fillRect/>
          </a:stretch>
        </p:blipFill>
        <p:spPr>
          <a:xfrm>
            <a:off x="2222355" y="966788"/>
            <a:ext cx="7874657" cy="5529015"/>
          </a:xfrm>
        </p:spPr>
      </p:pic>
      <p:sp>
        <p:nvSpPr>
          <p:cNvPr id="4" name="Slide Number Placeholder 3">
            <a:extLst>
              <a:ext uri="{FF2B5EF4-FFF2-40B4-BE49-F238E27FC236}">
                <a16:creationId xmlns:a16="http://schemas.microsoft.com/office/drawing/2014/main" id="{03B2350D-0042-BE4A-AA3D-305159FCA419}"/>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7" name="TextBox 6">
            <a:extLst>
              <a:ext uri="{FF2B5EF4-FFF2-40B4-BE49-F238E27FC236}">
                <a16:creationId xmlns:a16="http://schemas.microsoft.com/office/drawing/2014/main" id="{CCFC00D8-8CA2-AD4A-AE37-1F6AC0D87A3B}"/>
              </a:ext>
            </a:extLst>
          </p:cNvPr>
          <p:cNvSpPr txBox="1"/>
          <p:nvPr/>
        </p:nvSpPr>
        <p:spPr>
          <a:xfrm>
            <a:off x="4110191" y="782122"/>
            <a:ext cx="4327980" cy="369332"/>
          </a:xfrm>
          <a:prstGeom prst="rect">
            <a:avLst/>
          </a:prstGeom>
          <a:noFill/>
        </p:spPr>
        <p:txBody>
          <a:bodyPr wrap="none" rtlCol="0">
            <a:spAutoFit/>
          </a:bodyPr>
          <a:lstStyle/>
          <a:p>
            <a:r>
              <a:rPr lang="en-US" dirty="0"/>
              <a:t>Expecting twice the incoherent tune spread.</a:t>
            </a:r>
          </a:p>
        </p:txBody>
      </p:sp>
      <p:sp>
        <p:nvSpPr>
          <p:cNvPr id="8" name="Date Placeholder 3">
            <a:extLst>
              <a:ext uri="{FF2B5EF4-FFF2-40B4-BE49-F238E27FC236}">
                <a16:creationId xmlns:a16="http://schemas.microsoft.com/office/drawing/2014/main" id="{50EBF8BF-2932-5047-9CB1-66E9ACCC8B3F}"/>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181446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F4AA-D014-4E47-A63A-415E83946224}"/>
              </a:ext>
            </a:extLst>
          </p:cNvPr>
          <p:cNvSpPr>
            <a:spLocks noGrp="1"/>
          </p:cNvSpPr>
          <p:nvPr>
            <p:ph type="title"/>
          </p:nvPr>
        </p:nvSpPr>
        <p:spPr/>
        <p:txBody>
          <a:bodyPr/>
          <a:lstStyle/>
          <a:p>
            <a:r>
              <a:rPr lang="en-US" dirty="0"/>
              <a:t>Running with two interaction points, crabbing ON</a:t>
            </a:r>
          </a:p>
        </p:txBody>
      </p:sp>
      <p:pic>
        <p:nvPicPr>
          <p:cNvPr id="10" name="Content Placeholder 9">
            <a:extLst>
              <a:ext uri="{FF2B5EF4-FFF2-40B4-BE49-F238E27FC236}">
                <a16:creationId xmlns:a16="http://schemas.microsoft.com/office/drawing/2014/main" id="{11786E06-56FA-AA40-979A-D30D3429E09B}"/>
              </a:ext>
            </a:extLst>
          </p:cNvPr>
          <p:cNvPicPr>
            <a:picLocks noGrp="1" noChangeAspect="1"/>
          </p:cNvPicPr>
          <p:nvPr>
            <p:ph idx="1"/>
          </p:nvPr>
        </p:nvPicPr>
        <p:blipFill>
          <a:blip r:embed="rId2"/>
          <a:stretch>
            <a:fillRect/>
          </a:stretch>
        </p:blipFill>
        <p:spPr>
          <a:xfrm rot="5400000">
            <a:off x="4123479" y="62803"/>
            <a:ext cx="5684221" cy="7356051"/>
          </a:xfrm>
        </p:spPr>
      </p:pic>
      <p:sp>
        <p:nvSpPr>
          <p:cNvPr id="4" name="Slide Number Placeholder 3">
            <a:extLst>
              <a:ext uri="{FF2B5EF4-FFF2-40B4-BE49-F238E27FC236}">
                <a16:creationId xmlns:a16="http://schemas.microsoft.com/office/drawing/2014/main" id="{14E6C10E-7B3E-6741-8CF4-135351D30073}"/>
              </a:ext>
            </a:extLst>
          </p:cNvPr>
          <p:cNvSpPr>
            <a:spLocks noGrp="1"/>
          </p:cNvSpPr>
          <p:nvPr>
            <p:ph type="sldNum" sz="quarter" idx="12"/>
          </p:nvPr>
        </p:nvSpPr>
        <p:spPr/>
        <p:txBody>
          <a:bodyPr/>
          <a:lstStyle/>
          <a:p>
            <a:fld id="{07E1C93C-5050-FC42-8F10-D22D4F119D13}" type="slidenum">
              <a:rPr lang="en-US" smtClean="0"/>
              <a:pPr/>
              <a:t>12</a:t>
            </a:fld>
            <a:endParaRPr lang="en-US" dirty="0"/>
          </a:p>
        </p:txBody>
      </p:sp>
      <p:sp>
        <p:nvSpPr>
          <p:cNvPr id="6" name="Date Placeholder 3">
            <a:extLst>
              <a:ext uri="{FF2B5EF4-FFF2-40B4-BE49-F238E27FC236}">
                <a16:creationId xmlns:a16="http://schemas.microsoft.com/office/drawing/2014/main" id="{ACFD3FDF-68BB-9244-A86E-26D7C35F3856}"/>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
        <p:nvSpPr>
          <p:cNvPr id="5" name="TextBox 4">
            <a:extLst>
              <a:ext uri="{FF2B5EF4-FFF2-40B4-BE49-F238E27FC236}">
                <a16:creationId xmlns:a16="http://schemas.microsoft.com/office/drawing/2014/main" id="{2DF31D7D-C11A-644E-A363-E30519D3ACE6}"/>
              </a:ext>
            </a:extLst>
          </p:cNvPr>
          <p:cNvSpPr txBox="1"/>
          <p:nvPr/>
        </p:nvSpPr>
        <p:spPr>
          <a:xfrm rot="19257344">
            <a:off x="6143606" y="2826796"/>
            <a:ext cx="1644945" cy="369332"/>
          </a:xfrm>
          <a:prstGeom prst="rect">
            <a:avLst/>
          </a:prstGeom>
          <a:noFill/>
        </p:spPr>
        <p:txBody>
          <a:bodyPr wrap="square" rtlCol="0">
            <a:spAutoFit/>
          </a:bodyPr>
          <a:lstStyle/>
          <a:p>
            <a:r>
              <a:rPr lang="en-US" dirty="0"/>
              <a:t>Preliminary</a:t>
            </a:r>
          </a:p>
        </p:txBody>
      </p:sp>
      <p:sp>
        <p:nvSpPr>
          <p:cNvPr id="7" name="TextBox 6">
            <a:extLst>
              <a:ext uri="{FF2B5EF4-FFF2-40B4-BE49-F238E27FC236}">
                <a16:creationId xmlns:a16="http://schemas.microsoft.com/office/drawing/2014/main" id="{F4714587-EC6F-B04B-8800-37AA0AEA7ED9}"/>
              </a:ext>
            </a:extLst>
          </p:cNvPr>
          <p:cNvSpPr txBox="1"/>
          <p:nvPr/>
        </p:nvSpPr>
        <p:spPr>
          <a:xfrm>
            <a:off x="470234" y="1575459"/>
            <a:ext cx="3185296" cy="3416320"/>
          </a:xfrm>
          <a:prstGeom prst="rect">
            <a:avLst/>
          </a:prstGeom>
          <a:noFill/>
        </p:spPr>
        <p:txBody>
          <a:bodyPr wrap="none" rtlCol="0">
            <a:spAutoFit/>
          </a:bodyPr>
          <a:lstStyle/>
          <a:p>
            <a:r>
              <a:rPr lang="en-US" dirty="0"/>
              <a:t>Need to include</a:t>
            </a:r>
          </a:p>
          <a:p>
            <a:r>
              <a:rPr lang="en-US" dirty="0"/>
              <a:t>The optics between</a:t>
            </a:r>
          </a:p>
          <a:p>
            <a:r>
              <a:rPr lang="en-US" dirty="0"/>
              <a:t>The IPS using maps</a:t>
            </a:r>
          </a:p>
          <a:p>
            <a:endParaRPr lang="en-US" dirty="0"/>
          </a:p>
          <a:p>
            <a:r>
              <a:rPr lang="en-US" dirty="0"/>
              <a:t>Optimization of phase</a:t>
            </a:r>
          </a:p>
          <a:p>
            <a:r>
              <a:rPr lang="en-US" dirty="0"/>
              <a:t>Advance between IPS not</a:t>
            </a:r>
          </a:p>
          <a:p>
            <a:r>
              <a:rPr lang="en-US" dirty="0"/>
              <a:t>Done</a:t>
            </a:r>
          </a:p>
          <a:p>
            <a:endParaRPr lang="en-US" dirty="0"/>
          </a:p>
          <a:p>
            <a:r>
              <a:rPr lang="en-US" dirty="0"/>
              <a:t>We are using the same crabbing</a:t>
            </a:r>
          </a:p>
          <a:p>
            <a:r>
              <a:rPr lang="en-US" dirty="0"/>
              <a:t>setup for both IPS</a:t>
            </a:r>
          </a:p>
          <a:p>
            <a:endParaRPr lang="en-US" dirty="0"/>
          </a:p>
          <a:p>
            <a:r>
              <a:rPr lang="en-US" dirty="0"/>
              <a:t>No crabbing noise errors.</a:t>
            </a:r>
          </a:p>
        </p:txBody>
      </p:sp>
    </p:spTree>
    <p:extLst>
      <p:ext uri="{BB962C8B-B14F-4D97-AF65-F5344CB8AC3E}">
        <p14:creationId xmlns:p14="http://schemas.microsoft.com/office/powerpoint/2010/main" val="596336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D796-0A52-264C-AFBC-DB9C5F648241}"/>
              </a:ext>
            </a:extLst>
          </p:cNvPr>
          <p:cNvSpPr>
            <a:spLocks noGrp="1"/>
          </p:cNvSpPr>
          <p:nvPr>
            <p:ph type="title"/>
          </p:nvPr>
        </p:nvSpPr>
        <p:spPr/>
        <p:txBody>
          <a:bodyPr/>
          <a:lstStyle/>
          <a:p>
            <a:r>
              <a:rPr lang="en-US" dirty="0"/>
              <a:t>Update on Gear-changing simulations and benchmarking</a:t>
            </a:r>
          </a:p>
        </p:txBody>
      </p:sp>
      <p:sp>
        <p:nvSpPr>
          <p:cNvPr id="3" name="Content Placeholder 2">
            <a:extLst>
              <a:ext uri="{FF2B5EF4-FFF2-40B4-BE49-F238E27FC236}">
                <a16:creationId xmlns:a16="http://schemas.microsoft.com/office/drawing/2014/main" id="{F69EE39A-CF27-4C48-AEDF-57B4769BEAB7}"/>
              </a:ext>
            </a:extLst>
          </p:cNvPr>
          <p:cNvSpPr>
            <a:spLocks noGrp="1"/>
          </p:cNvSpPr>
          <p:nvPr>
            <p:ph idx="1"/>
          </p:nvPr>
        </p:nvSpPr>
        <p:spPr/>
        <p:txBody>
          <a:bodyPr/>
          <a:lstStyle/>
          <a:p>
            <a:endParaRPr lang="en-US" dirty="0"/>
          </a:p>
          <a:p>
            <a:endParaRPr lang="en-US" dirty="0"/>
          </a:p>
          <a:p>
            <a:endParaRPr lang="en-US" dirty="0"/>
          </a:p>
          <a:p>
            <a:r>
              <a:rPr lang="en-US" dirty="0"/>
              <a:t>Configured BB3D to perform simulations for a small number of bunches</a:t>
            </a:r>
          </a:p>
          <a:p>
            <a:endParaRPr lang="en-US" dirty="0"/>
          </a:p>
          <a:p>
            <a:r>
              <a:rPr lang="en-US" dirty="0"/>
              <a:t>Compared with GHOST for various scenarios up to 7x6</a:t>
            </a:r>
          </a:p>
          <a:p>
            <a:endParaRPr lang="en-US" dirty="0"/>
          </a:p>
          <a:p>
            <a:endParaRPr lang="en-US" dirty="0"/>
          </a:p>
          <a:p>
            <a:r>
              <a:rPr lang="en-US" dirty="0"/>
              <a:t>No attempt to optimize for good luminosity (that is year 2 FOA)</a:t>
            </a:r>
          </a:p>
          <a:p>
            <a:endParaRPr lang="en-US" dirty="0"/>
          </a:p>
        </p:txBody>
      </p:sp>
      <p:sp>
        <p:nvSpPr>
          <p:cNvPr id="4" name="Date Placeholder 3">
            <a:extLst>
              <a:ext uri="{FF2B5EF4-FFF2-40B4-BE49-F238E27FC236}">
                <a16:creationId xmlns:a16="http://schemas.microsoft.com/office/drawing/2014/main" id="{4E2C000A-4648-214B-8DF1-EA2EFA7B00BE}"/>
              </a:ext>
            </a:extLst>
          </p:cNvPr>
          <p:cNvSpPr>
            <a:spLocks noGrp="1"/>
          </p:cNvSpPr>
          <p:nvPr>
            <p:ph type="dt" sz="half" idx="10"/>
          </p:nvPr>
        </p:nvSpPr>
        <p:spPr/>
        <p:txBody>
          <a:bodyPr/>
          <a:lstStyle/>
          <a:p>
            <a:r>
              <a:rPr lang="en-US"/>
              <a:t>October 29 </a:t>
            </a:r>
            <a:r>
              <a:rPr lang="mr-IN"/>
              <a:t>–</a:t>
            </a:r>
            <a:r>
              <a:rPr lang="en-US"/>
              <a:t> November 1, 2018</a:t>
            </a:r>
            <a:endParaRPr lang="en-US" dirty="0"/>
          </a:p>
        </p:txBody>
      </p:sp>
      <p:sp>
        <p:nvSpPr>
          <p:cNvPr id="5" name="Footer Placeholder 4">
            <a:extLst>
              <a:ext uri="{FF2B5EF4-FFF2-40B4-BE49-F238E27FC236}">
                <a16:creationId xmlns:a16="http://schemas.microsoft.com/office/drawing/2014/main" id="{0E946EB7-FC63-6443-9673-8C48ED791038}"/>
              </a:ext>
            </a:extLst>
          </p:cNvPr>
          <p:cNvSpPr>
            <a:spLocks noGrp="1"/>
          </p:cNvSpPr>
          <p:nvPr>
            <p:ph type="ftr" sz="quarter" idx="11"/>
          </p:nvPr>
        </p:nvSpPr>
        <p:spPr/>
        <p:txBody>
          <a:bodyPr/>
          <a:lstStyle/>
          <a:p>
            <a:r>
              <a:rPr lang="en-US"/>
              <a:t>Fall 2018 EIC Accelerator Collaboration Meeting</a:t>
            </a:r>
            <a:endParaRPr lang="en-US" dirty="0"/>
          </a:p>
        </p:txBody>
      </p:sp>
      <p:sp>
        <p:nvSpPr>
          <p:cNvPr id="6" name="Slide Number Placeholder 5">
            <a:extLst>
              <a:ext uri="{FF2B5EF4-FFF2-40B4-BE49-F238E27FC236}">
                <a16:creationId xmlns:a16="http://schemas.microsoft.com/office/drawing/2014/main" id="{223D9021-3CE7-7B4D-BC15-AC2A3D4C6ADD}"/>
              </a:ext>
            </a:extLst>
          </p:cNvPr>
          <p:cNvSpPr>
            <a:spLocks noGrp="1"/>
          </p:cNvSpPr>
          <p:nvPr>
            <p:ph type="sldNum" sz="quarter" idx="12"/>
          </p:nvPr>
        </p:nvSpPr>
        <p:spPr/>
        <p:txBody>
          <a:bodyPr/>
          <a:lstStyle/>
          <a:p>
            <a:fld id="{07E1C93C-5050-FC42-8F10-D22D4F119D13}" type="slidenum">
              <a:rPr lang="en-US" smtClean="0"/>
              <a:pPr/>
              <a:t>13</a:t>
            </a:fld>
            <a:endParaRPr lang="en-US" dirty="0"/>
          </a:p>
        </p:txBody>
      </p:sp>
    </p:spTree>
    <p:extLst>
      <p:ext uri="{BB962C8B-B14F-4D97-AF65-F5344CB8AC3E}">
        <p14:creationId xmlns:p14="http://schemas.microsoft.com/office/powerpoint/2010/main" val="380581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0096C-BAB8-F142-88D2-72A4C2015B9A}"/>
              </a:ext>
            </a:extLst>
          </p:cNvPr>
          <p:cNvSpPr>
            <a:spLocks noGrp="1"/>
          </p:cNvSpPr>
          <p:nvPr>
            <p:ph type="title"/>
          </p:nvPr>
        </p:nvSpPr>
        <p:spPr/>
        <p:txBody>
          <a:bodyPr/>
          <a:lstStyle/>
          <a:p>
            <a:r>
              <a:rPr lang="en-US" dirty="0"/>
              <a:t>Gear changing simulations. 4p x 3e-,   BB3D  </a:t>
            </a:r>
          </a:p>
        </p:txBody>
      </p:sp>
      <p:pic>
        <p:nvPicPr>
          <p:cNvPr id="6" name="Content Placeholder 5">
            <a:extLst>
              <a:ext uri="{FF2B5EF4-FFF2-40B4-BE49-F238E27FC236}">
                <a16:creationId xmlns:a16="http://schemas.microsoft.com/office/drawing/2014/main" id="{8DF38EA3-2942-BA47-ABA0-40006854A6F8}"/>
              </a:ext>
            </a:extLst>
          </p:cNvPr>
          <p:cNvPicPr>
            <a:picLocks noGrp="1" noChangeAspect="1"/>
          </p:cNvPicPr>
          <p:nvPr>
            <p:ph idx="1"/>
          </p:nvPr>
        </p:nvPicPr>
        <p:blipFill>
          <a:blip r:embed="rId2"/>
          <a:stretch>
            <a:fillRect/>
          </a:stretch>
        </p:blipFill>
        <p:spPr>
          <a:xfrm>
            <a:off x="411892" y="1753193"/>
            <a:ext cx="5209309" cy="3657600"/>
          </a:xfrm>
        </p:spPr>
      </p:pic>
      <p:sp>
        <p:nvSpPr>
          <p:cNvPr id="4" name="Slide Number Placeholder 3">
            <a:extLst>
              <a:ext uri="{FF2B5EF4-FFF2-40B4-BE49-F238E27FC236}">
                <a16:creationId xmlns:a16="http://schemas.microsoft.com/office/drawing/2014/main" id="{EEB2BDB9-9A6C-EC4B-8D71-C1A997250176}"/>
              </a:ext>
            </a:extLst>
          </p:cNvPr>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5" name="Content Placeholder 5">
            <a:extLst>
              <a:ext uri="{FF2B5EF4-FFF2-40B4-BE49-F238E27FC236}">
                <a16:creationId xmlns:a16="http://schemas.microsoft.com/office/drawing/2014/main" id="{B14226F5-0C76-7E45-A785-12F3ADFFEADE}"/>
              </a:ext>
            </a:extLst>
          </p:cNvPr>
          <p:cNvPicPr>
            <a:picLocks noChangeAspect="1"/>
          </p:cNvPicPr>
          <p:nvPr/>
        </p:nvPicPr>
        <p:blipFill>
          <a:blip r:embed="rId3"/>
          <a:stretch>
            <a:fillRect/>
          </a:stretch>
        </p:blipFill>
        <p:spPr>
          <a:xfrm>
            <a:off x="6107034" y="1753193"/>
            <a:ext cx="5209308" cy="3657600"/>
          </a:xfrm>
          <a:prstGeom prst="rect">
            <a:avLst/>
          </a:prstGeom>
        </p:spPr>
      </p:pic>
    </p:spTree>
    <p:extLst>
      <p:ext uri="{BB962C8B-B14F-4D97-AF65-F5344CB8AC3E}">
        <p14:creationId xmlns:p14="http://schemas.microsoft.com/office/powerpoint/2010/main" val="232869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1249-C0E8-FA45-8FE4-95C96F354826}"/>
              </a:ext>
            </a:extLst>
          </p:cNvPr>
          <p:cNvSpPr>
            <a:spLocks noGrp="1"/>
          </p:cNvSpPr>
          <p:nvPr>
            <p:ph type="title"/>
          </p:nvPr>
        </p:nvSpPr>
        <p:spPr/>
        <p:txBody>
          <a:bodyPr/>
          <a:lstStyle/>
          <a:p>
            <a:r>
              <a:rPr lang="en-US" dirty="0"/>
              <a:t>Gear changing simulations 4px3e- BB3D (</a:t>
            </a:r>
            <a:r>
              <a:rPr lang="en-US" dirty="0" err="1"/>
              <a:t>cont</a:t>
            </a:r>
            <a:r>
              <a:rPr lang="en-US" dirty="0"/>
              <a:t>)</a:t>
            </a:r>
          </a:p>
        </p:txBody>
      </p:sp>
      <p:pic>
        <p:nvPicPr>
          <p:cNvPr id="6" name="Content Placeholder 5">
            <a:extLst>
              <a:ext uri="{FF2B5EF4-FFF2-40B4-BE49-F238E27FC236}">
                <a16:creationId xmlns:a16="http://schemas.microsoft.com/office/drawing/2014/main" id="{7B427CA0-2E89-4F47-8068-10473663AF87}"/>
              </a:ext>
            </a:extLst>
          </p:cNvPr>
          <p:cNvPicPr>
            <a:picLocks noGrp="1" noChangeAspect="1"/>
          </p:cNvPicPr>
          <p:nvPr>
            <p:ph idx="1"/>
          </p:nvPr>
        </p:nvPicPr>
        <p:blipFill>
          <a:blip r:embed="rId2"/>
          <a:stretch>
            <a:fillRect/>
          </a:stretch>
        </p:blipFill>
        <p:spPr>
          <a:xfrm>
            <a:off x="676190" y="1548679"/>
            <a:ext cx="5209309" cy="3657600"/>
          </a:xfrm>
        </p:spPr>
      </p:pic>
      <p:sp>
        <p:nvSpPr>
          <p:cNvPr id="4" name="Slide Number Placeholder 3">
            <a:extLst>
              <a:ext uri="{FF2B5EF4-FFF2-40B4-BE49-F238E27FC236}">
                <a16:creationId xmlns:a16="http://schemas.microsoft.com/office/drawing/2014/main" id="{F6393A8C-50EE-B448-9B91-3052D268F9CD}"/>
              </a:ext>
            </a:extLst>
          </p:cNvPr>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5" name="Content Placeholder 5">
            <a:extLst>
              <a:ext uri="{FF2B5EF4-FFF2-40B4-BE49-F238E27FC236}">
                <a16:creationId xmlns:a16="http://schemas.microsoft.com/office/drawing/2014/main" id="{4A2C431B-3CA1-9D4A-9BD6-7D385C7B6C80}"/>
              </a:ext>
            </a:extLst>
          </p:cNvPr>
          <p:cNvPicPr>
            <a:picLocks noChangeAspect="1"/>
          </p:cNvPicPr>
          <p:nvPr/>
        </p:nvPicPr>
        <p:blipFill>
          <a:blip r:embed="rId3"/>
          <a:stretch>
            <a:fillRect/>
          </a:stretch>
        </p:blipFill>
        <p:spPr>
          <a:xfrm>
            <a:off x="6488420" y="1548679"/>
            <a:ext cx="5209309" cy="3657600"/>
          </a:xfrm>
          <a:prstGeom prst="rect">
            <a:avLst/>
          </a:prstGeom>
        </p:spPr>
      </p:pic>
      <p:sp>
        <p:nvSpPr>
          <p:cNvPr id="7" name="Footer Placeholder 4">
            <a:extLst>
              <a:ext uri="{FF2B5EF4-FFF2-40B4-BE49-F238E27FC236}">
                <a16:creationId xmlns:a16="http://schemas.microsoft.com/office/drawing/2014/main" id="{E90A9306-F716-A046-9729-67077E985F13}"/>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8" name="Date Placeholder 3">
            <a:extLst>
              <a:ext uri="{FF2B5EF4-FFF2-40B4-BE49-F238E27FC236}">
                <a16:creationId xmlns:a16="http://schemas.microsoft.com/office/drawing/2014/main" id="{1C1C88DA-615C-404D-8F52-CD4F409FEBB3}"/>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1195936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C247-3EA4-674B-B45A-98DDAEA36F6D}"/>
              </a:ext>
            </a:extLst>
          </p:cNvPr>
          <p:cNvSpPr>
            <a:spLocks noGrp="1"/>
          </p:cNvSpPr>
          <p:nvPr>
            <p:ph type="title"/>
          </p:nvPr>
        </p:nvSpPr>
        <p:spPr/>
        <p:txBody>
          <a:bodyPr/>
          <a:lstStyle/>
          <a:p>
            <a:r>
              <a:rPr lang="en-US" dirty="0"/>
              <a:t>Gear changing simulations 4x3 luminosity, BB3D</a:t>
            </a:r>
          </a:p>
        </p:txBody>
      </p:sp>
      <p:pic>
        <p:nvPicPr>
          <p:cNvPr id="6" name="Content Placeholder 5">
            <a:extLst>
              <a:ext uri="{FF2B5EF4-FFF2-40B4-BE49-F238E27FC236}">
                <a16:creationId xmlns:a16="http://schemas.microsoft.com/office/drawing/2014/main" id="{3A583BEA-AAA6-FF40-BD25-8DA71B678269}"/>
              </a:ext>
            </a:extLst>
          </p:cNvPr>
          <p:cNvPicPr>
            <a:picLocks noGrp="1" noChangeAspect="1"/>
          </p:cNvPicPr>
          <p:nvPr>
            <p:ph idx="1"/>
          </p:nvPr>
        </p:nvPicPr>
        <p:blipFill>
          <a:blip r:embed="rId2"/>
          <a:stretch>
            <a:fillRect/>
          </a:stretch>
        </p:blipFill>
        <p:spPr>
          <a:xfrm>
            <a:off x="2222356" y="966788"/>
            <a:ext cx="7664738" cy="5381625"/>
          </a:xfrm>
        </p:spPr>
      </p:pic>
      <p:sp>
        <p:nvSpPr>
          <p:cNvPr id="4" name="Slide Number Placeholder 3">
            <a:extLst>
              <a:ext uri="{FF2B5EF4-FFF2-40B4-BE49-F238E27FC236}">
                <a16:creationId xmlns:a16="http://schemas.microsoft.com/office/drawing/2014/main" id="{5CC919EC-0148-174C-BF3C-38F9F467AEB4}"/>
              </a:ext>
            </a:extLst>
          </p:cNvPr>
          <p:cNvSpPr>
            <a:spLocks noGrp="1"/>
          </p:cNvSpPr>
          <p:nvPr>
            <p:ph type="sldNum" sz="quarter" idx="12"/>
          </p:nvPr>
        </p:nvSpPr>
        <p:spPr/>
        <p:txBody>
          <a:bodyPr/>
          <a:lstStyle/>
          <a:p>
            <a:fld id="{07E1C93C-5050-FC42-8F10-D22D4F119D13}" type="slidenum">
              <a:rPr lang="en-US" smtClean="0"/>
              <a:pPr/>
              <a:t>16</a:t>
            </a:fld>
            <a:endParaRPr lang="en-US" dirty="0"/>
          </a:p>
        </p:txBody>
      </p:sp>
      <p:sp>
        <p:nvSpPr>
          <p:cNvPr id="5" name="Footer Placeholder 4">
            <a:extLst>
              <a:ext uri="{FF2B5EF4-FFF2-40B4-BE49-F238E27FC236}">
                <a16:creationId xmlns:a16="http://schemas.microsoft.com/office/drawing/2014/main" id="{C410EB80-E05B-3C42-97B0-51097002D335}"/>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7" name="Date Placeholder 3">
            <a:extLst>
              <a:ext uri="{FF2B5EF4-FFF2-40B4-BE49-F238E27FC236}">
                <a16:creationId xmlns:a16="http://schemas.microsoft.com/office/drawing/2014/main" id="{D1F2DEC4-1CD9-7845-864A-1AA8068FD553}"/>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2539249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27519-5C88-7E4D-B282-DA3BECA078BD}"/>
              </a:ext>
            </a:extLst>
          </p:cNvPr>
          <p:cNvSpPr>
            <a:spLocks noGrp="1"/>
          </p:cNvSpPr>
          <p:nvPr>
            <p:ph type="title"/>
          </p:nvPr>
        </p:nvSpPr>
        <p:spPr/>
        <p:txBody>
          <a:bodyPr/>
          <a:lstStyle/>
          <a:p>
            <a:r>
              <a:rPr lang="en-US" dirty="0"/>
              <a:t>Gear changing simulations (GHOST)</a:t>
            </a:r>
          </a:p>
        </p:txBody>
      </p:sp>
      <p:sp>
        <p:nvSpPr>
          <p:cNvPr id="4" name="Slide Number Placeholder 3">
            <a:extLst>
              <a:ext uri="{FF2B5EF4-FFF2-40B4-BE49-F238E27FC236}">
                <a16:creationId xmlns:a16="http://schemas.microsoft.com/office/drawing/2014/main" id="{B1EA21ED-21AB-A243-8FF2-B6A402164121}"/>
              </a:ext>
            </a:extLst>
          </p:cNvPr>
          <p:cNvSpPr>
            <a:spLocks noGrp="1"/>
          </p:cNvSpPr>
          <p:nvPr>
            <p:ph type="sldNum" sz="quarter" idx="12"/>
          </p:nvPr>
        </p:nvSpPr>
        <p:spPr/>
        <p:txBody>
          <a:bodyPr/>
          <a:lstStyle/>
          <a:p>
            <a:fld id="{07E1C93C-5050-FC42-8F10-D22D4F119D13}" type="slidenum">
              <a:rPr lang="en-US" smtClean="0"/>
              <a:pPr/>
              <a:t>17</a:t>
            </a:fld>
            <a:endParaRPr lang="en-US" dirty="0"/>
          </a:p>
        </p:txBody>
      </p:sp>
      <p:grpSp>
        <p:nvGrpSpPr>
          <p:cNvPr id="6" name="Group 5">
            <a:extLst>
              <a:ext uri="{FF2B5EF4-FFF2-40B4-BE49-F238E27FC236}">
                <a16:creationId xmlns:a16="http://schemas.microsoft.com/office/drawing/2014/main" id="{447CA396-5E2A-2C4E-8132-DD1CAED4D712}"/>
              </a:ext>
            </a:extLst>
          </p:cNvPr>
          <p:cNvGrpSpPr>
            <a:grpSpLocks noChangeAspect="1"/>
          </p:cNvGrpSpPr>
          <p:nvPr/>
        </p:nvGrpSpPr>
        <p:grpSpPr>
          <a:xfrm>
            <a:off x="3297100" y="1196310"/>
            <a:ext cx="6052257" cy="4822105"/>
            <a:chOff x="0" y="0"/>
            <a:chExt cx="2948940" cy="2349553"/>
          </a:xfrm>
        </p:grpSpPr>
        <p:pic>
          <p:nvPicPr>
            <p:cNvPr id="7" name="Picture 6">
              <a:extLst>
                <a:ext uri="{FF2B5EF4-FFF2-40B4-BE49-F238E27FC236}">
                  <a16:creationId xmlns:a16="http://schemas.microsoft.com/office/drawing/2014/main" id="{EBEE8581-8F05-9540-ABC4-F46CE1652993}"/>
                </a:ext>
              </a:extLst>
            </p:cNvPr>
            <p:cNvPicPr>
              <a:picLocks noChangeAspect="1" noEditPoint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2933700" cy="2199640"/>
            </a:xfrm>
            <a:prstGeom prst="rect">
              <a:avLst/>
            </a:prstGeom>
          </p:spPr>
        </p:pic>
        <p:sp>
          <p:nvSpPr>
            <p:cNvPr id="8" name="Text Box 14">
              <a:extLst>
                <a:ext uri="{FF2B5EF4-FFF2-40B4-BE49-F238E27FC236}">
                  <a16:creationId xmlns:a16="http://schemas.microsoft.com/office/drawing/2014/main" id="{1265EE56-2272-8446-AACB-A4F586686992}"/>
                </a:ext>
              </a:extLst>
            </p:cNvPr>
            <p:cNvSpPr txBox="1">
              <a:spLocks noChangeAspect="1" noEditPoints="1" noChangeArrowheads="1" noChangeShapeType="1" noTextEdit="1"/>
            </p:cNvSpPr>
            <p:nvPr/>
          </p:nvSpPr>
          <p:spPr>
            <a:xfrm>
              <a:off x="15240" y="2240280"/>
              <a:ext cx="2933700" cy="109273"/>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Bef>
                  <a:spcPts val="600"/>
                </a:spcBef>
                <a:spcAft>
                  <a:spcPts val="600"/>
                </a:spcAft>
              </a:pPr>
              <a:r>
                <a:rPr lang="en-US" sz="1200" b="1">
                  <a:latin typeface="Times" pitchFamily="2" charset="0"/>
                  <a:ea typeface="MS Mincho" panose="02020609040205080304" pitchFamily="49" charset="-128"/>
                  <a:cs typeface="Times New Roman" panose="02020603050405020304" pitchFamily="18" charset="0"/>
                </a:rPr>
                <a:t>Figure 8:Initial tests of gear changing with GHOST</a:t>
              </a:r>
            </a:p>
          </p:txBody>
        </p:sp>
      </p:grpSp>
      <p:sp>
        <p:nvSpPr>
          <p:cNvPr id="9" name="Footer Placeholder 4">
            <a:extLst>
              <a:ext uri="{FF2B5EF4-FFF2-40B4-BE49-F238E27FC236}">
                <a16:creationId xmlns:a16="http://schemas.microsoft.com/office/drawing/2014/main" id="{37F8FAE7-EDF5-4345-8CDF-2279BD5AB126}"/>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10" name="Date Placeholder 3">
            <a:extLst>
              <a:ext uri="{FF2B5EF4-FFF2-40B4-BE49-F238E27FC236}">
                <a16:creationId xmlns:a16="http://schemas.microsoft.com/office/drawing/2014/main" id="{4E8F4AA7-F3FD-2A47-951C-E2318617A8D7}"/>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239393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16AA-8662-1644-BFD9-14389CEB1C22}"/>
              </a:ext>
            </a:extLst>
          </p:cNvPr>
          <p:cNvSpPr>
            <a:spLocks noGrp="1"/>
          </p:cNvSpPr>
          <p:nvPr>
            <p:ph type="title"/>
          </p:nvPr>
        </p:nvSpPr>
        <p:spPr/>
        <p:txBody>
          <a:bodyPr/>
          <a:lstStyle/>
          <a:p>
            <a:r>
              <a:rPr lang="en-US" dirty="0"/>
              <a:t>Gear changing 7x6 BB3D versus GHOST (10 slices)</a:t>
            </a:r>
          </a:p>
        </p:txBody>
      </p:sp>
      <p:pic>
        <p:nvPicPr>
          <p:cNvPr id="10" name="Content Placeholder 9">
            <a:extLst>
              <a:ext uri="{FF2B5EF4-FFF2-40B4-BE49-F238E27FC236}">
                <a16:creationId xmlns:a16="http://schemas.microsoft.com/office/drawing/2014/main" id="{BD45CA62-70E1-EB43-A109-0FD3EB2A6668}"/>
              </a:ext>
            </a:extLst>
          </p:cNvPr>
          <p:cNvPicPr>
            <a:picLocks noGrp="1" noChangeAspect="1"/>
          </p:cNvPicPr>
          <p:nvPr>
            <p:ph idx="1"/>
          </p:nvPr>
        </p:nvPicPr>
        <p:blipFill>
          <a:blip r:embed="rId2"/>
          <a:stretch>
            <a:fillRect/>
          </a:stretch>
        </p:blipFill>
        <p:spPr>
          <a:xfrm>
            <a:off x="2222356" y="966788"/>
            <a:ext cx="7664738" cy="5381625"/>
          </a:xfrm>
        </p:spPr>
      </p:pic>
      <p:sp>
        <p:nvSpPr>
          <p:cNvPr id="4" name="Slide Number Placeholder 3">
            <a:extLst>
              <a:ext uri="{FF2B5EF4-FFF2-40B4-BE49-F238E27FC236}">
                <a16:creationId xmlns:a16="http://schemas.microsoft.com/office/drawing/2014/main" id="{0FF3CB6B-695C-304F-AADC-BD2E2DD6B849}"/>
              </a:ext>
            </a:extLst>
          </p:cNvPr>
          <p:cNvSpPr>
            <a:spLocks noGrp="1"/>
          </p:cNvSpPr>
          <p:nvPr>
            <p:ph type="sldNum" sz="quarter" idx="12"/>
          </p:nvPr>
        </p:nvSpPr>
        <p:spPr/>
        <p:txBody>
          <a:bodyPr/>
          <a:lstStyle/>
          <a:p>
            <a:fld id="{07E1C93C-5050-FC42-8F10-D22D4F119D13}" type="slidenum">
              <a:rPr lang="en-US" smtClean="0"/>
              <a:pPr/>
              <a:t>18</a:t>
            </a:fld>
            <a:endParaRPr lang="en-US" dirty="0"/>
          </a:p>
        </p:txBody>
      </p:sp>
      <p:sp>
        <p:nvSpPr>
          <p:cNvPr id="5" name="Footer Placeholder 4">
            <a:extLst>
              <a:ext uri="{FF2B5EF4-FFF2-40B4-BE49-F238E27FC236}">
                <a16:creationId xmlns:a16="http://schemas.microsoft.com/office/drawing/2014/main" id="{7E122510-C74B-8449-B2C8-509D1F8E919F}"/>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6" name="Date Placeholder 3">
            <a:extLst>
              <a:ext uri="{FF2B5EF4-FFF2-40B4-BE49-F238E27FC236}">
                <a16:creationId xmlns:a16="http://schemas.microsoft.com/office/drawing/2014/main" id="{0D2BC46A-AC88-684C-A5F2-E3A9B760321D}"/>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160751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ED1D-FC0C-6540-BF77-7D0C1F37E024}"/>
              </a:ext>
            </a:extLst>
          </p:cNvPr>
          <p:cNvSpPr>
            <a:spLocks noGrp="1"/>
          </p:cNvSpPr>
          <p:nvPr>
            <p:ph type="title"/>
          </p:nvPr>
        </p:nvSpPr>
        <p:spPr/>
        <p:txBody>
          <a:bodyPr>
            <a:normAutofit fontScale="90000"/>
          </a:bodyPr>
          <a:lstStyle/>
          <a:p>
            <a:r>
              <a:rPr lang="en-US" dirty="0"/>
              <a:t>FOA “Development and test of simulation tools for EIC beam-beam interaction”</a:t>
            </a:r>
            <a:br>
              <a:rPr lang="en-US" dirty="0"/>
            </a:br>
            <a:endParaRPr lang="en-US" dirty="0"/>
          </a:p>
        </p:txBody>
      </p:sp>
      <p:sp>
        <p:nvSpPr>
          <p:cNvPr id="3" name="Content Placeholder 2">
            <a:extLst>
              <a:ext uri="{FF2B5EF4-FFF2-40B4-BE49-F238E27FC236}">
                <a16:creationId xmlns:a16="http://schemas.microsoft.com/office/drawing/2014/main" id="{B7E392C6-DF22-9C42-9EBE-79667D60337E}"/>
              </a:ext>
            </a:extLst>
          </p:cNvPr>
          <p:cNvSpPr>
            <a:spLocks noGrp="1"/>
          </p:cNvSpPr>
          <p:nvPr>
            <p:ph idx="1"/>
          </p:nvPr>
        </p:nvSpPr>
        <p:spPr/>
        <p:txBody>
          <a:bodyPr>
            <a:normAutofit fontScale="92500" lnSpcReduction="10000"/>
          </a:bodyPr>
          <a:lstStyle/>
          <a:p>
            <a:pPr marL="0" indent="0">
              <a:buNone/>
            </a:pPr>
            <a:r>
              <a:rPr lang="en-US" dirty="0"/>
              <a:t>In collaboration with Brookhaven, MSU, LBNL .   The JLAB part for year 1 is :</a:t>
            </a:r>
          </a:p>
          <a:p>
            <a:pPr marL="0" indent="0">
              <a:buNone/>
            </a:pPr>
            <a:endParaRPr lang="en-US" dirty="0"/>
          </a:p>
          <a:p>
            <a:r>
              <a:rPr lang="en-US" b="1" dirty="0"/>
              <a:t>Q1:(task 2.1) Replace the linear ring map by a nonlinear map to up to a certain order. BB3D currently supports up to 4</a:t>
            </a:r>
            <a:r>
              <a:rPr lang="en-US" b="1" baseline="30000" dirty="0"/>
              <a:t>th</a:t>
            </a:r>
            <a:r>
              <a:rPr lang="en-US" b="1" dirty="0"/>
              <a:t> order maps for describing the transport between interaction points. This task will consist in implementing a mechanism to support transfer maps to an arbitrarily high order.  We will use truncated Taylor maps augmented by an extended Poincare method to provide symplectification on the fly</a:t>
            </a:r>
            <a:r>
              <a:rPr lang="en-US" dirty="0"/>
              <a:t>.</a:t>
            </a:r>
          </a:p>
          <a:p>
            <a:r>
              <a:rPr lang="en-US" dirty="0"/>
              <a:t>Q2:(task 2.2)  Implement high order non-linear field errors in the interaction region in BB3D. For both JLEIC and </a:t>
            </a:r>
            <a:r>
              <a:rPr lang="en-US" dirty="0" err="1"/>
              <a:t>eRHIC</a:t>
            </a:r>
            <a:r>
              <a:rPr lang="en-US" dirty="0"/>
              <a:t>, the field errors in the interaction region are a critical part of understanding the dynamics. We are proposing to implement this as supplemental non-linear kicks applied in the IR region.</a:t>
            </a:r>
          </a:p>
          <a:p>
            <a:r>
              <a:rPr lang="en-US" dirty="0"/>
              <a:t>Q3:(task 2.3) Implement Landau cavities for additional damping control in BB3D.  The current model for longitudinal optics in BB3D is a linear synchrotron map. We are proposing to implement a model for real RF cavities including higher order harmonic cavities. Landau cavities which are third order harmonics are an important part of damping control in collider rings.</a:t>
            </a:r>
          </a:p>
          <a:p>
            <a:r>
              <a:rPr lang="en-US" dirty="0"/>
              <a:t>Q4:(task 2.4) In the last quarter, we will make use of the modifications to BB3D carried out in the first three quarters to study the effect of damping decrements in the JLEIC ring design.  </a:t>
            </a:r>
          </a:p>
          <a:p>
            <a:endParaRPr lang="en-US" dirty="0"/>
          </a:p>
        </p:txBody>
      </p:sp>
      <p:sp>
        <p:nvSpPr>
          <p:cNvPr id="4" name="Slide Number Placeholder 3">
            <a:extLst>
              <a:ext uri="{FF2B5EF4-FFF2-40B4-BE49-F238E27FC236}">
                <a16:creationId xmlns:a16="http://schemas.microsoft.com/office/drawing/2014/main" id="{70B281A0-F728-0340-B049-5D376E09FCBD}"/>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5" name="Footer Placeholder 4">
            <a:extLst>
              <a:ext uri="{FF2B5EF4-FFF2-40B4-BE49-F238E27FC236}">
                <a16:creationId xmlns:a16="http://schemas.microsoft.com/office/drawing/2014/main" id="{66CE2469-963B-8A4D-ABDA-D24704D04B31}"/>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6" name="Date Placeholder 3">
            <a:extLst>
              <a:ext uri="{FF2B5EF4-FFF2-40B4-BE49-F238E27FC236}">
                <a16:creationId xmlns:a16="http://schemas.microsoft.com/office/drawing/2014/main" id="{D58AD058-A173-DA43-9B51-F7CCF80B501E}"/>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425351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Current baseline</a:t>
            </a:r>
          </a:p>
          <a:p>
            <a:pPr lvl="1"/>
            <a:r>
              <a:rPr lang="en-US" dirty="0"/>
              <a:t>Working points</a:t>
            </a:r>
          </a:p>
          <a:p>
            <a:pPr lvl="1"/>
            <a:r>
              <a:rPr lang="en-US" dirty="0"/>
              <a:t>Head-on collisions</a:t>
            </a:r>
          </a:p>
          <a:p>
            <a:pPr lvl="1"/>
            <a:r>
              <a:rPr lang="en-US" dirty="0"/>
              <a:t>Crabbing collisions </a:t>
            </a:r>
          </a:p>
          <a:p>
            <a:pPr lvl="1"/>
            <a:r>
              <a:rPr lang="en-US" dirty="0"/>
              <a:t>Two-</a:t>
            </a:r>
            <a:r>
              <a:rPr lang="en-US" dirty="0" err="1"/>
              <a:t>ips</a:t>
            </a:r>
            <a:r>
              <a:rPr lang="en-US" dirty="0"/>
              <a:t> running, initial assessment.</a:t>
            </a:r>
          </a:p>
          <a:p>
            <a:r>
              <a:rPr lang="en-US" dirty="0"/>
              <a:t>Gear changing update</a:t>
            </a:r>
          </a:p>
          <a:p>
            <a:r>
              <a:rPr lang="en-US" dirty="0"/>
              <a:t>Benchmarking GHOST versus BB3D</a:t>
            </a:r>
          </a:p>
          <a:p>
            <a:r>
              <a:rPr lang="en-US" dirty="0"/>
              <a:t>FOA activity</a:t>
            </a:r>
          </a:p>
          <a:p>
            <a:pPr lvl="1"/>
            <a:r>
              <a:rPr lang="en-US" dirty="0"/>
              <a:t>Modifications to BB3D for high-order tracking</a:t>
            </a:r>
          </a:p>
          <a:p>
            <a:r>
              <a:rPr lang="en-US" dirty="0"/>
              <a:t>Summary</a:t>
            </a:r>
          </a:p>
          <a:p>
            <a:endParaRPr lang="en-US" dirty="0"/>
          </a:p>
        </p:txBody>
      </p:sp>
      <p:sp>
        <p:nvSpPr>
          <p:cNvPr id="4" name="Date Placeholder 3"/>
          <p:cNvSpPr>
            <a:spLocks noGrp="1"/>
          </p:cNvSpPr>
          <p:nvPr>
            <p:ph type="dt" sz="half" idx="10"/>
          </p:nvPr>
        </p:nvSpPr>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p:txBody>
          <a:bodyPr/>
          <a:lstStyle/>
          <a:p>
            <a:r>
              <a:rPr lang="en-US" dirty="0"/>
              <a:t>Fall 2018 EIC Accelerator Collaboration Meeting</a:t>
            </a:r>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041976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r>
              <a:rPr lang="en-US" dirty="0"/>
              <a:t>---</a:t>
            </a:r>
            <a:fld id="{85521F2B-DDB1-4D52-AD09-DEE4A6FD7102}" type="slidenum">
              <a:rPr lang="en-US" smtClean="0"/>
              <a:pPr>
                <a:defRPr/>
              </a:pPr>
              <a:t>20</a:t>
            </a:fld>
            <a:r>
              <a:rPr lang="en-US" dirty="0"/>
              <a:t>---</a:t>
            </a:r>
          </a:p>
        </p:txBody>
      </p:sp>
      <p:sp>
        <p:nvSpPr>
          <p:cNvPr id="8" name="Rectangle 2"/>
          <p:cNvSpPr txBox="1">
            <a:spLocks noChangeArrowheads="1"/>
          </p:cNvSpPr>
          <p:nvPr/>
        </p:nvSpPr>
        <p:spPr bwMode="auto">
          <a:xfrm>
            <a:off x="1524000" y="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a:ea typeface="ＭＳ Ｐゴシック" charset="-128"/>
              </a:defRPr>
            </a:lvl1pPr>
            <a:lvl2pPr marL="742950" indent="-285750">
              <a:defRPr sz="2400">
                <a:solidFill>
                  <a:schemeClr val="tx1"/>
                </a:solidFill>
                <a:latin typeface="Times"/>
                <a:ea typeface="ＭＳ Ｐゴシック" charset="-128"/>
              </a:defRPr>
            </a:lvl2pPr>
            <a:lvl3pPr marL="1143000" indent="-228600">
              <a:defRPr sz="2400">
                <a:solidFill>
                  <a:schemeClr val="tx1"/>
                </a:solidFill>
                <a:latin typeface="Times"/>
                <a:ea typeface="ＭＳ Ｐゴシック" charset="-128"/>
              </a:defRPr>
            </a:lvl3pPr>
            <a:lvl4pPr marL="1600200" indent="-228600">
              <a:defRPr sz="2400">
                <a:solidFill>
                  <a:schemeClr val="tx1"/>
                </a:solidFill>
                <a:latin typeface="Times"/>
                <a:ea typeface="ＭＳ Ｐゴシック" charset="-128"/>
              </a:defRPr>
            </a:lvl4pPr>
            <a:lvl5pPr marL="2057400" indent="-228600">
              <a:defRPr sz="2400">
                <a:solidFill>
                  <a:schemeClr val="tx1"/>
                </a:solidFill>
                <a:latin typeface="Times"/>
                <a:ea typeface="ＭＳ Ｐゴシック" charset="-128"/>
              </a:defRPr>
            </a:lvl5pPr>
            <a:lvl6pPr marL="2514600" indent="-228600" eaLnBrk="0" fontAlgn="base" hangingPunct="0">
              <a:spcBef>
                <a:spcPct val="0"/>
              </a:spcBef>
              <a:spcAft>
                <a:spcPct val="0"/>
              </a:spcAft>
              <a:defRPr sz="2400">
                <a:solidFill>
                  <a:schemeClr val="tx1"/>
                </a:solidFill>
                <a:latin typeface="Times"/>
                <a:ea typeface="ＭＳ Ｐゴシック" charset="-128"/>
              </a:defRPr>
            </a:lvl6pPr>
            <a:lvl7pPr marL="2971800" indent="-228600" eaLnBrk="0" fontAlgn="base" hangingPunct="0">
              <a:spcBef>
                <a:spcPct val="0"/>
              </a:spcBef>
              <a:spcAft>
                <a:spcPct val="0"/>
              </a:spcAft>
              <a:defRPr sz="2400">
                <a:solidFill>
                  <a:schemeClr val="tx1"/>
                </a:solidFill>
                <a:latin typeface="Times"/>
                <a:ea typeface="ＭＳ Ｐゴシック" charset="-128"/>
              </a:defRPr>
            </a:lvl7pPr>
            <a:lvl8pPr marL="3429000" indent="-228600" eaLnBrk="0" fontAlgn="base" hangingPunct="0">
              <a:spcBef>
                <a:spcPct val="0"/>
              </a:spcBef>
              <a:spcAft>
                <a:spcPct val="0"/>
              </a:spcAft>
              <a:defRPr sz="2400">
                <a:solidFill>
                  <a:schemeClr val="tx1"/>
                </a:solidFill>
                <a:latin typeface="Times"/>
                <a:ea typeface="ＭＳ Ｐゴシック" charset="-128"/>
              </a:defRPr>
            </a:lvl8pPr>
            <a:lvl9pPr marL="3886200" indent="-228600" eaLnBrk="0" fontAlgn="base" hangingPunct="0">
              <a:spcBef>
                <a:spcPct val="0"/>
              </a:spcBef>
              <a:spcAft>
                <a:spcPct val="0"/>
              </a:spcAft>
              <a:defRPr sz="2400">
                <a:solidFill>
                  <a:schemeClr val="tx1"/>
                </a:solidFill>
                <a:latin typeface="Times"/>
                <a:ea typeface="ＭＳ Ｐゴシック" charset="-128"/>
              </a:defRPr>
            </a:lvl9pPr>
          </a:lstStyle>
          <a:p>
            <a:pPr algn="ctr" eaLnBrk="1" hangingPunct="1"/>
            <a:r>
              <a:rPr lang="en-US" b="1" dirty="0">
                <a:latin typeface="Arial" panose="020B0604020202020204" pitchFamily="34" charset="0"/>
                <a:cs typeface="Arial" panose="020B0604020202020204" pitchFamily="34" charset="0"/>
              </a:rPr>
              <a:t>Methodology</a:t>
            </a:r>
            <a:r>
              <a:rPr lang="en-US" b="1" baseline="30000" dirty="0">
                <a:latin typeface="Arial" panose="020B0604020202020204" pitchFamily="34" charset="0"/>
                <a:cs typeface="Arial" panose="020B0604020202020204" pitchFamily="34" charset="0"/>
              </a:rPr>
              <a:t>[1,2]</a:t>
            </a:r>
            <a:endParaRPr lang="ru-RU" b="1" baseline="30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TextBox 1"/>
              <p:cNvSpPr txBox="1"/>
              <p:nvPr/>
            </p:nvSpPr>
            <p:spPr>
              <a:xfrm>
                <a:off x="1905000" y="882213"/>
                <a:ext cx="8534400" cy="1062407"/>
              </a:xfrm>
              <a:prstGeom prst="rect">
                <a:avLst/>
              </a:prstGeom>
              <a:noFill/>
            </p:spPr>
            <p:txBody>
              <a:bodyPr wrap="square" rtlCol="0">
                <a:spAutoFit/>
              </a:bodyPr>
              <a:lstStyle/>
              <a:p>
                <a:pPr algn="just"/>
                <a:r>
                  <a:rPr lang="en-US" sz="2000" dirty="0"/>
                  <a:t>Assuming a dynamic system, the initial and final coordinates of which are </a:t>
                </a:r>
                <a14:m>
                  <m:oMath xmlns:m="http://schemas.openxmlformats.org/officeDocument/2006/math">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𝑖</m:t>
                        </m:r>
                      </m:sub>
                    </m:sSub>
                    <m:r>
                      <a:rPr lang="en-US" sz="2000" i="1">
                        <a:latin typeface="Cambria Math" panose="02040503050406030204" pitchFamily="18" charset="0"/>
                      </a:rPr>
                      <m:t>)</m:t>
                    </m:r>
                  </m:oMath>
                </a14:m>
                <a:r>
                  <a:rPr lang="en-US" sz="2000" dirty="0"/>
                  <a:t> and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𝑓</m:t>
                            </m:r>
                          </m:sub>
                        </m:sSub>
                      </m:e>
                    </m:d>
                  </m:oMath>
                </a14:m>
                <a:r>
                  <a:rPr lang="en-US" sz="2000" dirty="0"/>
                  <a:t>, the </a:t>
                </a:r>
                <a:r>
                  <a:rPr lang="en-US" sz="2000" dirty="0" err="1"/>
                  <a:t>symplecticity</a:t>
                </a:r>
                <a:r>
                  <a:rPr lang="en-US" sz="2000" dirty="0"/>
                  <a:t> is preserved if the coordinates satisfied a nonlinear implicit partial differential equation as follows:</a:t>
                </a:r>
              </a:p>
            </p:txBody>
          </p:sp>
        </mc:Choice>
        <mc:Fallback>
          <p:sp>
            <p:nvSpPr>
              <p:cNvPr id="2" name="TextBox 1"/>
              <p:cNvSpPr txBox="1">
                <a:spLocks noRot="1" noChangeAspect="1" noMove="1" noResize="1" noEditPoints="1" noAdjustHandles="1" noChangeArrowheads="1" noChangeShapeType="1" noTextEdit="1"/>
              </p:cNvSpPr>
              <p:nvPr/>
            </p:nvSpPr>
            <p:spPr>
              <a:xfrm>
                <a:off x="1905000" y="882213"/>
                <a:ext cx="8534400" cy="1062407"/>
              </a:xfrm>
              <a:prstGeom prst="rect">
                <a:avLst/>
              </a:prstGeom>
              <a:blipFill>
                <a:blip r:embed="rId3"/>
                <a:stretch>
                  <a:fillRect l="-743" t="-2353" r="-743" b="-823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4703065" y="2161630"/>
            <a:ext cx="3248025" cy="1888558"/>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1828800" y="4267200"/>
                <a:ext cx="8534400" cy="1677960"/>
              </a:xfrm>
              <a:prstGeom prst="rect">
                <a:avLst/>
              </a:prstGeom>
              <a:noFill/>
            </p:spPr>
            <p:txBody>
              <a:bodyPr wrap="square" rtlCol="0">
                <a:spAutoFit/>
              </a:bodyPr>
              <a:lstStyle/>
              <a:p>
                <a:pPr algn="just"/>
                <a:r>
                  <a:rPr lang="en-US" sz="2000" dirty="0"/>
                  <a:t>Here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1</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𝑓</m:t>
                            </m:r>
                          </m:sub>
                        </m:sSub>
                      </m:e>
                    </m:d>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2</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𝑓</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3</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𝑓</m:t>
                            </m:r>
                          </m:sub>
                        </m:sSub>
                      </m:e>
                    </m:d>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4 </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𝑓</m:t>
                        </m:r>
                      </m:sub>
                    </m:sSub>
                    <m:r>
                      <a:rPr lang="en-US" sz="2000" i="1">
                        <a:latin typeface="Cambria Math" panose="02040503050406030204" pitchFamily="18" charset="0"/>
                      </a:rPr>
                      <m:t>)</m:t>
                    </m:r>
                  </m:oMath>
                </a14:m>
                <a:r>
                  <a:rPr lang="en-US" sz="2000" dirty="0"/>
                  <a:t> are the four most commonly used </a:t>
                </a:r>
                <a:r>
                  <a:rPr lang="en-US" sz="2000" b="1" dirty="0"/>
                  <a:t>generating functions </a:t>
                </a:r>
                <a:r>
                  <a:rPr lang="en-US" sz="2000" dirty="0"/>
                  <a:t>(GF) in mixed variables.</a:t>
                </a:r>
              </a:p>
              <a:p>
                <a:pPr algn="just"/>
                <a:endParaRPr lang="en-US" sz="2000" dirty="0"/>
              </a:p>
              <a:p>
                <a:pPr algn="just"/>
                <a:r>
                  <a:rPr lang="en-US" sz="2000" dirty="0"/>
                  <a:t>The generating function and the respective PDEs can be constructed from a truncated map </a:t>
                </a:r>
                <a14:m>
                  <m:oMath xmlns:m="http://schemas.openxmlformats.org/officeDocument/2006/math">
                    <m:r>
                      <a:rPr lang="en-US" sz="2000" b="1" i="1">
                        <a:latin typeface="Cambria Math" panose="02040503050406030204" pitchFamily="18" charset="0"/>
                      </a:rPr>
                      <m:t>𝑴</m:t>
                    </m:r>
                  </m:oMath>
                </a14:m>
                <a:r>
                  <a:rPr lang="en-US" sz="2000" dirty="0"/>
                  <a:t> of the dynamic system using </a:t>
                </a:r>
                <a:r>
                  <a:rPr lang="en-US" sz="2000" b="1" dirty="0"/>
                  <a:t>differential algebra </a:t>
                </a:r>
                <a:r>
                  <a:rPr lang="en-US" sz="2000" dirty="0"/>
                  <a:t>(DA).   </a:t>
                </a:r>
              </a:p>
            </p:txBody>
          </p:sp>
        </mc:Choice>
        <mc:Fallback>
          <p:sp>
            <p:nvSpPr>
              <p:cNvPr id="7" name="TextBox 6"/>
              <p:cNvSpPr txBox="1">
                <a:spLocks noRot="1" noChangeAspect="1" noMove="1" noResize="1" noEditPoints="1" noAdjustHandles="1" noChangeArrowheads="1" noChangeShapeType="1" noTextEdit="1"/>
              </p:cNvSpPr>
              <p:nvPr/>
            </p:nvSpPr>
            <p:spPr>
              <a:xfrm>
                <a:off x="1828800" y="4267200"/>
                <a:ext cx="8534400" cy="1677960"/>
              </a:xfrm>
              <a:prstGeom prst="rect">
                <a:avLst/>
              </a:prstGeom>
              <a:blipFill>
                <a:blip r:embed="rId5"/>
                <a:stretch>
                  <a:fillRect l="-744" t="-758" r="-595" b="-4545"/>
                </a:stretch>
              </a:blipFill>
            </p:spPr>
            <p:txBody>
              <a:bodyPr/>
              <a:lstStyle/>
              <a:p>
                <a:r>
                  <a:rPr lang="en-US">
                    <a:noFill/>
                  </a:rPr>
                  <a:t> </a:t>
                </a:r>
              </a:p>
            </p:txBody>
          </p:sp>
        </mc:Fallback>
      </mc:AlternateContent>
      <p:sp>
        <p:nvSpPr>
          <p:cNvPr id="12" name="Footer Placeholder 4">
            <a:extLst>
              <a:ext uri="{FF2B5EF4-FFF2-40B4-BE49-F238E27FC236}">
                <a16:creationId xmlns:a16="http://schemas.microsoft.com/office/drawing/2014/main" id="{DF17271B-CB8C-F74B-A91D-FA045D5767C4}"/>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13" name="Date Placeholder 3">
            <a:extLst>
              <a:ext uri="{FF2B5EF4-FFF2-40B4-BE49-F238E27FC236}">
                <a16:creationId xmlns:a16="http://schemas.microsoft.com/office/drawing/2014/main" id="{8ECFED07-3D77-1547-B8B9-94F14FCA9686}"/>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grpSp>
        <p:nvGrpSpPr>
          <p:cNvPr id="16" name="Group 15">
            <a:extLst>
              <a:ext uri="{FF2B5EF4-FFF2-40B4-BE49-F238E27FC236}">
                <a16:creationId xmlns:a16="http://schemas.microsoft.com/office/drawing/2014/main" id="{EB550342-5F3B-3840-8165-2FB9ECC390D3}"/>
              </a:ext>
            </a:extLst>
          </p:cNvPr>
          <p:cNvGrpSpPr/>
          <p:nvPr/>
        </p:nvGrpSpPr>
        <p:grpSpPr>
          <a:xfrm>
            <a:off x="250767" y="5679152"/>
            <a:ext cx="1174865" cy="532015"/>
            <a:chOff x="412040" y="2597142"/>
            <a:chExt cx="1174865" cy="532015"/>
          </a:xfrm>
        </p:grpSpPr>
        <p:sp>
          <p:nvSpPr>
            <p:cNvPr id="15" name="Rectangle 14">
              <a:extLst>
                <a:ext uri="{FF2B5EF4-FFF2-40B4-BE49-F238E27FC236}">
                  <a16:creationId xmlns:a16="http://schemas.microsoft.com/office/drawing/2014/main" id="{63E1D2FE-A8ED-D647-B626-AA3A0A5CE39E}"/>
                </a:ext>
              </a:extLst>
            </p:cNvPr>
            <p:cNvSpPr/>
            <p:nvPr/>
          </p:nvSpPr>
          <p:spPr>
            <a:xfrm>
              <a:off x="412040" y="2597142"/>
              <a:ext cx="1174865" cy="5320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01B6684-91A4-AE47-B011-5F9F14C61C18}"/>
                </a:ext>
              </a:extLst>
            </p:cNvPr>
            <p:cNvSpPr txBox="1"/>
            <p:nvPr/>
          </p:nvSpPr>
          <p:spPr>
            <a:xfrm>
              <a:off x="465513" y="2676698"/>
              <a:ext cx="1067921" cy="369332"/>
            </a:xfrm>
            <a:prstGeom prst="rect">
              <a:avLst/>
            </a:prstGeom>
            <a:noFill/>
          </p:spPr>
          <p:txBody>
            <a:bodyPr wrap="none" rtlCol="0">
              <a:spAutoFit/>
            </a:bodyPr>
            <a:lstStyle/>
            <a:p>
              <a:r>
                <a:rPr lang="en-US" dirty="0"/>
                <a:t>He Zhang</a:t>
              </a:r>
            </a:p>
          </p:txBody>
        </p:sp>
      </p:grpSp>
    </p:spTree>
    <p:extLst>
      <p:ext uri="{BB962C8B-B14F-4D97-AF65-F5344CB8AC3E}">
        <p14:creationId xmlns:p14="http://schemas.microsoft.com/office/powerpoint/2010/main" val="998145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rial" panose="020B0604020202020204" pitchFamily="34" charset="0"/>
              </a:rPr>
              <a:t>Methodology</a:t>
            </a:r>
            <a:r>
              <a:rPr lang="en-US" baseline="30000" dirty="0">
                <a:latin typeface="Arial" panose="020B0604020202020204" pitchFamily="34" charset="0"/>
              </a:rPr>
              <a:t>[1,2]</a:t>
            </a:r>
            <a:endParaRPr lang="en-US"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a:t>--</a:t>
            </a:r>
            <a:fld id="{045D7771-C512-4210-A2E7-C9FC1305859F}" type="slidenum">
              <a:rPr lang="en-US" smtClean="0"/>
              <a:pPr>
                <a:defRPr/>
              </a:pPr>
              <a:t>21</a:t>
            </a:fld>
            <a:r>
              <a:rPr lang="en-US"/>
              <a:t>--</a:t>
            </a:r>
          </a:p>
        </p:txBody>
      </p:sp>
      <mc:AlternateContent xmlns:mc="http://schemas.openxmlformats.org/markup-compatibility/2006">
        <mc:Choice xmlns:a14="http://schemas.microsoft.com/office/drawing/2010/main" Requires="a14">
          <p:sp>
            <p:nvSpPr>
              <p:cNvPr id="6" name="TextBox 5"/>
              <p:cNvSpPr txBox="1"/>
              <p:nvPr/>
            </p:nvSpPr>
            <p:spPr>
              <a:xfrm>
                <a:off x="1676400" y="882212"/>
                <a:ext cx="8763000" cy="3834896"/>
              </a:xfrm>
              <a:prstGeom prst="rect">
                <a:avLst/>
              </a:prstGeom>
              <a:noFill/>
            </p:spPr>
            <p:txBody>
              <a:bodyPr wrap="square" rtlCol="0">
                <a:spAutoFit/>
              </a:bodyPr>
              <a:lstStyle/>
              <a:p>
                <a:pPr algn="just"/>
                <a:r>
                  <a:rPr lang="en-US" sz="2000" b="1" dirty="0"/>
                  <a:t>Symplectic Tracking:</a:t>
                </a:r>
              </a:p>
              <a:p>
                <a:pPr algn="just"/>
                <a:endParaRPr lang="en-US" sz="2000" dirty="0"/>
              </a:p>
              <a:p>
                <a:pPr marL="457200" indent="-457200" algn="just">
                  <a:buAutoNum type="arabicPeriod"/>
                </a:pPr>
                <a:r>
                  <a:rPr lang="en-US" sz="2000" dirty="0"/>
                  <a:t>Use the truncated map to construct the GF as described </a:t>
                </a:r>
                <a:r>
                  <a:rPr lang="en-US" sz="2000" dirty="0" err="1"/>
                  <a:t>aforehead</a:t>
                </a:r>
                <a:r>
                  <a:rPr lang="en-US" sz="2000" dirty="0"/>
                  <a:t>.</a:t>
                </a:r>
              </a:p>
              <a:p>
                <a:pPr marL="457200" indent="-457200" algn="just">
                  <a:buAutoNum type="arabicPeriod"/>
                </a:pPr>
                <a:r>
                  <a:rPr lang="en-US" sz="2000" dirty="0"/>
                  <a:t>Construct the PDEs by taking derivatives of the GF.</a:t>
                </a:r>
              </a:p>
              <a:p>
                <a:pPr marL="457200" indent="-457200" algn="just">
                  <a:buAutoNum type="arabicPeriod"/>
                </a:pPr>
                <a:r>
                  <a:rPr lang="en-US" sz="2000" dirty="0"/>
                  <a:t>Calculate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𝑿</m:t>
                        </m:r>
                      </m:e>
                      <m:sub>
                        <m:r>
                          <a:rPr lang="en-US" sz="2000" i="1">
                            <a:latin typeface="Cambria Math" panose="02040503050406030204" pitchFamily="18" charset="0"/>
                          </a:rPr>
                          <m:t>𝑓</m:t>
                        </m:r>
                      </m:sub>
                    </m:sSub>
                    <m:r>
                      <a:rPr lang="en-US" sz="2000" i="1">
                        <a:latin typeface="Cambria Math" panose="02040503050406030204" pitchFamily="18" charset="0"/>
                      </a:rPr>
                      <m:t>=</m:t>
                    </m:r>
                    <m:r>
                      <a:rPr lang="en-US" sz="2000" b="1" i="1">
                        <a:latin typeface="Cambria Math" panose="02040503050406030204" pitchFamily="18" charset="0"/>
                      </a:rPr>
                      <m:t>𝑴</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𝑿</m:t>
                        </m:r>
                      </m:e>
                      <m:sub>
                        <m:r>
                          <a:rPr lang="en-US" sz="2000" i="1">
                            <a:latin typeface="Cambria Math" panose="02040503050406030204" pitchFamily="18" charset="0"/>
                          </a:rPr>
                          <m:t>𝑖</m:t>
                        </m:r>
                      </m:sub>
                    </m:sSub>
                  </m:oMath>
                </a14:m>
                <a:r>
                  <a:rPr lang="en-US" sz="2000" dirty="0"/>
                  <a:t>, where </a:t>
                </a:r>
                <a14:m>
                  <m:oMath xmlns:m="http://schemas.openxmlformats.org/officeDocument/2006/math">
                    <m:r>
                      <a:rPr lang="en-US" sz="2000" b="1" i="1">
                        <a:latin typeface="Cambria Math" panose="02040503050406030204" pitchFamily="18" charset="0"/>
                      </a:rPr>
                      <m:t>𝑴</m:t>
                    </m:r>
                  </m:oMath>
                </a14:m>
                <a:r>
                  <a:rPr lang="en-US" sz="2000" dirty="0"/>
                  <a:t> is the truncated map,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𝑿</m:t>
                        </m:r>
                      </m:e>
                      <m:sub>
                        <m:r>
                          <a:rPr lang="en-US" sz="2000" i="1">
                            <a:latin typeface="Cambria Math" panose="02040503050406030204" pitchFamily="18" charset="0"/>
                          </a:rPr>
                          <m:t>𝑖</m:t>
                        </m:r>
                      </m:sub>
                    </m:sSub>
                  </m:oMath>
                </a14:m>
                <a:r>
                  <a:rPr lang="en-US" sz="2000" dirty="0"/>
                  <a:t> is the initial coordinates. </a:t>
                </a:r>
              </a:p>
              <a:p>
                <a:pPr marL="457200" indent="-457200" algn="just">
                  <a:buAutoNum type="arabicPeriod"/>
                </a:pPr>
                <a:r>
                  <a:rPr lang="en-US" sz="2000" dirty="0"/>
                  <a:t>Use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𝑿</m:t>
                        </m:r>
                      </m:e>
                      <m:sub>
                        <m:r>
                          <a:rPr lang="en-US" sz="2000" i="1">
                            <a:latin typeface="Cambria Math" panose="02040503050406030204" pitchFamily="18" charset="0"/>
                          </a:rPr>
                          <m:t>𝑖</m:t>
                        </m:r>
                      </m:sub>
                    </m:sSub>
                  </m:oMath>
                </a14:m>
                <a:r>
                  <a:rPr lang="en-US" sz="2000" dirty="0"/>
                  <a:t> and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𝑿</m:t>
                        </m:r>
                      </m:e>
                      <m:sub>
                        <m:r>
                          <a:rPr lang="en-US" sz="2000" i="1">
                            <a:latin typeface="Cambria Math" panose="02040503050406030204" pitchFamily="18" charset="0"/>
                          </a:rPr>
                          <m:t>𝑓</m:t>
                        </m:r>
                      </m:sub>
                    </m:sSub>
                  </m:oMath>
                </a14:m>
                <a:r>
                  <a:rPr lang="en-US" sz="2000" dirty="0"/>
                  <a:t> as initial guess to solve the PDEs iteratively. Since </a:t>
                </a:r>
                <a14:m>
                  <m:oMath xmlns:m="http://schemas.openxmlformats.org/officeDocument/2006/math">
                    <m:r>
                      <a:rPr lang="en-US" sz="2000" b="1" i="1">
                        <a:latin typeface="Cambria Math" panose="02040503050406030204" pitchFamily="18" charset="0"/>
                      </a:rPr>
                      <m:t>𝑴</m:t>
                    </m:r>
                  </m:oMath>
                </a14:m>
                <a:r>
                  <a:rPr lang="en-US" sz="2000" dirty="0"/>
                  <a:t> is very close to the real </a:t>
                </a:r>
                <a:r>
                  <a:rPr lang="en-US" sz="2000" dirty="0" err="1"/>
                  <a:t>symplectic</a:t>
                </a:r>
                <a:r>
                  <a:rPr lang="en-US" sz="2000" dirty="0"/>
                  <a:t> map, the solution should converge very fast in just a few iterations. </a:t>
                </a:r>
              </a:p>
              <a:p>
                <a:pPr marL="457200" indent="-457200" algn="just">
                  <a:buAutoNum type="arabicPeriod"/>
                </a:pPr>
                <a:endParaRPr lang="en-US" sz="2000" dirty="0"/>
              </a:p>
              <a:p>
                <a:pPr algn="just"/>
                <a:r>
                  <a:rPr lang="en-US" sz="2000" dirty="0"/>
                  <a:t>  </a:t>
                </a:r>
              </a:p>
              <a:p>
                <a:pPr algn="just"/>
                <a:endParaRPr lang="en-US" sz="2000" dirty="0"/>
              </a:p>
            </p:txBody>
          </p:sp>
        </mc:Choice>
        <mc:Fallback>
          <p:sp>
            <p:nvSpPr>
              <p:cNvPr id="6" name="TextBox 5"/>
              <p:cNvSpPr txBox="1">
                <a:spLocks noRot="1" noChangeAspect="1" noMove="1" noResize="1" noEditPoints="1" noAdjustHandles="1" noChangeArrowheads="1" noChangeShapeType="1" noTextEdit="1"/>
              </p:cNvSpPr>
              <p:nvPr/>
            </p:nvSpPr>
            <p:spPr>
              <a:xfrm>
                <a:off x="1676400" y="882212"/>
                <a:ext cx="8763000" cy="3834896"/>
              </a:xfrm>
              <a:prstGeom prst="rect">
                <a:avLst/>
              </a:prstGeom>
              <a:blipFill>
                <a:blip r:embed="rId2"/>
                <a:stretch>
                  <a:fillRect l="-725" t="-660" r="-725"/>
                </a:stretch>
              </a:blipFill>
            </p:spPr>
            <p:txBody>
              <a:bodyPr/>
              <a:lstStyle/>
              <a:p>
                <a:r>
                  <a:rPr lang="en-US">
                    <a:noFill/>
                  </a:rPr>
                  <a:t> </a:t>
                </a:r>
              </a:p>
            </p:txBody>
          </p:sp>
        </mc:Fallback>
      </mc:AlternateContent>
      <p:sp>
        <p:nvSpPr>
          <p:cNvPr id="8" name="TextBox 7"/>
          <p:cNvSpPr txBox="1"/>
          <p:nvPr/>
        </p:nvSpPr>
        <p:spPr>
          <a:xfrm>
            <a:off x="1676400" y="5277470"/>
            <a:ext cx="8481168" cy="1077218"/>
          </a:xfrm>
          <a:prstGeom prst="rect">
            <a:avLst/>
          </a:prstGeom>
          <a:noFill/>
        </p:spPr>
        <p:txBody>
          <a:bodyPr wrap="none" rtlCol="0">
            <a:spAutoFit/>
          </a:bodyPr>
          <a:lstStyle/>
          <a:p>
            <a:r>
              <a:rPr lang="en-US" sz="1600" dirty="0">
                <a:hlinkClick r:id="rId3"/>
              </a:rPr>
              <a:t>[1] Modern Map Methods in Particle Beam Physics</a:t>
            </a:r>
            <a:r>
              <a:rPr lang="en-US" sz="1600" dirty="0"/>
              <a:t>, page 293</a:t>
            </a:r>
            <a:br>
              <a:rPr lang="en-US" sz="1600" dirty="0"/>
            </a:br>
            <a:r>
              <a:rPr lang="en-US" sz="1600" dirty="0"/>
              <a:t>M. </a:t>
            </a:r>
            <a:r>
              <a:rPr lang="en-US" sz="1600" dirty="0" err="1"/>
              <a:t>Berz</a:t>
            </a:r>
            <a:r>
              <a:rPr lang="en-US" sz="1600" dirty="0"/>
              <a:t>, </a:t>
            </a:r>
            <a:r>
              <a:rPr lang="en-US" sz="1600" dirty="0">
                <a:hlinkClick r:id="rId4"/>
              </a:rPr>
              <a:t>Academic Press</a:t>
            </a:r>
            <a:r>
              <a:rPr lang="en-US" sz="1600" dirty="0"/>
              <a:t>, 1999, ISBN 0-12-014750-5</a:t>
            </a:r>
          </a:p>
          <a:p>
            <a:r>
              <a:rPr lang="en-US" sz="1600" dirty="0">
                <a:hlinkClick r:id="rId5"/>
              </a:rPr>
              <a:t>[2] </a:t>
            </a:r>
            <a:r>
              <a:rPr lang="en-US" sz="1600" dirty="0" err="1">
                <a:hlinkClick r:id="rId5"/>
              </a:rPr>
              <a:t>Symplectic</a:t>
            </a:r>
            <a:r>
              <a:rPr lang="en-US" sz="1600" dirty="0">
                <a:hlinkClick r:id="rId5"/>
              </a:rPr>
              <a:t> Tracking in Circular Accelerators with High Order Maps</a:t>
            </a:r>
            <a:br>
              <a:rPr lang="en-US" sz="1600" dirty="0"/>
            </a:br>
            <a:r>
              <a:rPr lang="en-US" sz="1600" dirty="0"/>
              <a:t>M. </a:t>
            </a:r>
            <a:r>
              <a:rPr lang="en-US" sz="1600" dirty="0" err="1"/>
              <a:t>Berz</a:t>
            </a:r>
            <a:r>
              <a:rPr lang="en-US" sz="1600" dirty="0"/>
              <a:t>, in: </a:t>
            </a:r>
            <a:r>
              <a:rPr lang="en-US" sz="1600" i="1" dirty="0"/>
              <a:t>"Nonlinear Problems in Future Particle Accelerators"</a:t>
            </a:r>
            <a:r>
              <a:rPr lang="en-US" sz="1600" dirty="0"/>
              <a:t> (1991) 288-296, World Scientific</a:t>
            </a:r>
          </a:p>
        </p:txBody>
      </p:sp>
      <p:sp>
        <p:nvSpPr>
          <p:cNvPr id="9" name="Footer Placeholder 4">
            <a:extLst>
              <a:ext uri="{FF2B5EF4-FFF2-40B4-BE49-F238E27FC236}">
                <a16:creationId xmlns:a16="http://schemas.microsoft.com/office/drawing/2014/main" id="{35EBADBB-7A6D-E94B-A583-52466D8ACC21}"/>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10" name="Date Placeholder 3">
            <a:extLst>
              <a:ext uri="{FF2B5EF4-FFF2-40B4-BE49-F238E27FC236}">
                <a16:creationId xmlns:a16="http://schemas.microsoft.com/office/drawing/2014/main" id="{0B8ADABB-185B-D243-AFD6-E4042F31A109}"/>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grpSp>
        <p:nvGrpSpPr>
          <p:cNvPr id="11" name="Group 10">
            <a:extLst>
              <a:ext uri="{FF2B5EF4-FFF2-40B4-BE49-F238E27FC236}">
                <a16:creationId xmlns:a16="http://schemas.microsoft.com/office/drawing/2014/main" id="{07D88E53-FF0B-1346-9773-AEFFC63EAB43}"/>
              </a:ext>
            </a:extLst>
          </p:cNvPr>
          <p:cNvGrpSpPr/>
          <p:nvPr/>
        </p:nvGrpSpPr>
        <p:grpSpPr>
          <a:xfrm>
            <a:off x="250767" y="5679152"/>
            <a:ext cx="1174865" cy="532015"/>
            <a:chOff x="412040" y="2597142"/>
            <a:chExt cx="1174865" cy="532015"/>
          </a:xfrm>
        </p:grpSpPr>
        <p:sp>
          <p:nvSpPr>
            <p:cNvPr id="12" name="Rectangle 11">
              <a:extLst>
                <a:ext uri="{FF2B5EF4-FFF2-40B4-BE49-F238E27FC236}">
                  <a16:creationId xmlns:a16="http://schemas.microsoft.com/office/drawing/2014/main" id="{D4A9DCF2-B4FE-4840-BCED-A77433D88006}"/>
                </a:ext>
              </a:extLst>
            </p:cNvPr>
            <p:cNvSpPr/>
            <p:nvPr/>
          </p:nvSpPr>
          <p:spPr>
            <a:xfrm>
              <a:off x="412040" y="2597142"/>
              <a:ext cx="1174865" cy="5320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7A316A6-607D-5B4B-98DA-06DB62611464}"/>
                </a:ext>
              </a:extLst>
            </p:cNvPr>
            <p:cNvSpPr txBox="1"/>
            <p:nvPr/>
          </p:nvSpPr>
          <p:spPr>
            <a:xfrm>
              <a:off x="465513" y="2676698"/>
              <a:ext cx="1067921" cy="369332"/>
            </a:xfrm>
            <a:prstGeom prst="rect">
              <a:avLst/>
            </a:prstGeom>
            <a:noFill/>
          </p:spPr>
          <p:txBody>
            <a:bodyPr wrap="none" rtlCol="0">
              <a:spAutoFit/>
            </a:bodyPr>
            <a:lstStyle/>
            <a:p>
              <a:r>
                <a:rPr lang="en-US" dirty="0"/>
                <a:t>He Zhang</a:t>
              </a:r>
            </a:p>
          </p:txBody>
        </p:sp>
      </p:grpSp>
    </p:spTree>
    <p:extLst>
      <p:ext uri="{BB962C8B-B14F-4D97-AF65-F5344CB8AC3E}">
        <p14:creationId xmlns:p14="http://schemas.microsoft.com/office/powerpoint/2010/main" val="3932325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lstStyle/>
          <a:p>
            <a:r>
              <a:rPr lang="en-US" dirty="0">
                <a:latin typeface="Arial" panose="020B0604020202020204" pitchFamily="34" charset="0"/>
              </a:rPr>
              <a:t>Code</a:t>
            </a:r>
          </a:p>
        </p:txBody>
      </p:sp>
      <p:sp>
        <p:nvSpPr>
          <p:cNvPr id="3" name="Footer Placeholder 2"/>
          <p:cNvSpPr>
            <a:spLocks noGrp="1"/>
          </p:cNvSpPr>
          <p:nvPr>
            <p:ph type="ftr" sz="quarter" idx="11"/>
          </p:nvPr>
        </p:nvSpPr>
        <p:spPr/>
        <p:txBody>
          <a:bodyPr/>
          <a:lstStyle/>
          <a:p>
            <a:pPr>
              <a:defRPr/>
            </a:pPr>
            <a:r>
              <a:rPr lang="en-US"/>
              <a:t>He Zhang</a:t>
            </a:r>
            <a:endParaRPr lang="en-US" dirty="0"/>
          </a:p>
        </p:txBody>
      </p:sp>
      <p:sp>
        <p:nvSpPr>
          <p:cNvPr id="4" name="Slide Number Placeholder 3"/>
          <p:cNvSpPr>
            <a:spLocks noGrp="1"/>
          </p:cNvSpPr>
          <p:nvPr>
            <p:ph type="sldNum" sz="quarter" idx="12"/>
          </p:nvPr>
        </p:nvSpPr>
        <p:spPr/>
        <p:txBody>
          <a:bodyPr/>
          <a:lstStyle/>
          <a:p>
            <a:pPr>
              <a:defRPr/>
            </a:pPr>
            <a:r>
              <a:rPr lang="en-US"/>
              <a:t>--</a:t>
            </a:r>
            <a:fld id="{045D7771-C512-4210-A2E7-C9FC1305859F}" type="slidenum">
              <a:rPr lang="en-US" smtClean="0"/>
              <a:pPr>
                <a:defRPr/>
              </a:pPr>
              <a:t>22</a:t>
            </a:fld>
            <a:r>
              <a:rPr lang="en-US"/>
              <a:t>--</a:t>
            </a:r>
          </a:p>
        </p:txBody>
      </p:sp>
      <p:sp>
        <p:nvSpPr>
          <p:cNvPr id="7" name="TextBox 6"/>
          <p:cNvSpPr txBox="1"/>
          <p:nvPr/>
        </p:nvSpPr>
        <p:spPr>
          <a:xfrm>
            <a:off x="1524000" y="828666"/>
            <a:ext cx="9067800" cy="5632311"/>
          </a:xfrm>
          <a:prstGeom prst="rect">
            <a:avLst/>
          </a:prstGeom>
          <a:noFill/>
        </p:spPr>
        <p:txBody>
          <a:bodyPr wrap="square" rtlCol="0">
            <a:spAutoFit/>
          </a:bodyPr>
          <a:lstStyle/>
          <a:p>
            <a:pPr algn="just"/>
            <a:r>
              <a:rPr lang="en-US" sz="2000" dirty="0"/>
              <a:t>A TPSA lib based on Dr. </a:t>
            </a:r>
            <a:r>
              <a:rPr lang="en-US" sz="2000" dirty="0" err="1"/>
              <a:t>Lingyun</a:t>
            </a:r>
            <a:r>
              <a:rPr lang="en-US" sz="2000" dirty="0"/>
              <a:t> Yang’s TPSA lib (C++):</a:t>
            </a:r>
          </a:p>
          <a:p>
            <a:pPr marL="800100" lvl="1" indent="-342900" algn="just">
              <a:buFont typeface="Arial" panose="020B0604020202020204" pitchFamily="34" charset="0"/>
              <a:buChar char="•"/>
            </a:pPr>
            <a:r>
              <a:rPr lang="en-US" sz="2000" dirty="0"/>
              <a:t>Revised the memory management for better efficiency</a:t>
            </a:r>
          </a:p>
          <a:p>
            <a:pPr marL="800100" lvl="1" indent="-342900" algn="just">
              <a:buFont typeface="Arial" panose="020B0604020202020204" pitchFamily="34" charset="0"/>
              <a:buChar char="•"/>
            </a:pPr>
            <a:r>
              <a:rPr lang="en-US" sz="2000" dirty="0"/>
              <a:t>Wrapped with a new </a:t>
            </a:r>
            <a:r>
              <a:rPr lang="en-US" sz="2000" dirty="0" err="1"/>
              <a:t>DAVector</a:t>
            </a:r>
            <a:r>
              <a:rPr lang="en-US" sz="2000" dirty="0"/>
              <a:t> data type for easier use</a:t>
            </a:r>
          </a:p>
          <a:p>
            <a:pPr marL="800100" lvl="1" indent="-342900" algn="just">
              <a:buFont typeface="Arial" panose="020B0604020202020204" pitchFamily="34" charset="0"/>
              <a:buChar char="•"/>
            </a:pPr>
            <a:r>
              <a:rPr lang="en-US" sz="2000" dirty="0"/>
              <a:t>Added and revised some intrinsic functions</a:t>
            </a:r>
          </a:p>
          <a:p>
            <a:pPr marL="800100" lvl="1" indent="-342900" algn="just">
              <a:buFont typeface="Arial" panose="020B0604020202020204" pitchFamily="34" charset="0"/>
              <a:buChar char="•"/>
            </a:pPr>
            <a:r>
              <a:rPr lang="en-US" sz="2000" dirty="0"/>
              <a:t>https://github.com/zhanghe9704/tpsa</a:t>
            </a:r>
          </a:p>
          <a:p>
            <a:pPr marL="800100" lvl="1" indent="-342900" algn="just">
              <a:buFont typeface="Arial" panose="020B0604020202020204" pitchFamily="34" charset="0"/>
              <a:buChar char="•"/>
            </a:pPr>
            <a:endParaRPr lang="en-US" sz="2000" dirty="0"/>
          </a:p>
          <a:p>
            <a:pPr algn="just"/>
            <a:r>
              <a:rPr lang="en-US" sz="2000" dirty="0"/>
              <a:t>Tracking (C++):</a:t>
            </a:r>
          </a:p>
          <a:p>
            <a:pPr marL="800100" lvl="1" indent="-342900" algn="just">
              <a:buFont typeface="Arial" panose="020B0604020202020204" pitchFamily="34" charset="0"/>
              <a:buChar char="•"/>
            </a:pPr>
            <a:r>
              <a:rPr lang="en-US" sz="2000" dirty="0"/>
              <a:t>Read the output file from COSY Infinity 9.1 or MAD-X for the truncated map</a:t>
            </a:r>
          </a:p>
          <a:p>
            <a:pPr marL="800100" lvl="1" indent="-342900" algn="just">
              <a:buFont typeface="Arial" panose="020B0604020202020204" pitchFamily="34" charset="0"/>
              <a:buChar char="•"/>
            </a:pPr>
            <a:r>
              <a:rPr lang="en-US" sz="2000" dirty="0"/>
              <a:t>Tracking with the truncated map</a:t>
            </a:r>
          </a:p>
          <a:p>
            <a:pPr marL="800100" lvl="1" indent="-342900" algn="just">
              <a:buFont typeface="Arial" panose="020B0604020202020204" pitchFamily="34" charset="0"/>
              <a:buChar char="•"/>
            </a:pPr>
            <a:r>
              <a:rPr lang="en-US" sz="2000" dirty="0"/>
              <a:t>Construct the GF from the truncated map, construct  the PDEs, perform </a:t>
            </a:r>
            <a:r>
              <a:rPr lang="en-US" sz="2000" dirty="0" err="1"/>
              <a:t>symplectic</a:t>
            </a:r>
            <a:r>
              <a:rPr lang="en-US" sz="2000" dirty="0"/>
              <a:t> tracking</a:t>
            </a:r>
          </a:p>
          <a:p>
            <a:pPr marL="800100" lvl="1" indent="-342900" algn="just">
              <a:buFont typeface="Arial" panose="020B0604020202020204" pitchFamily="34" charset="0"/>
              <a:buChar char="•"/>
            </a:pPr>
            <a:endParaRPr lang="en-US" sz="2000" dirty="0"/>
          </a:p>
          <a:p>
            <a:pPr algn="just"/>
            <a:r>
              <a:rPr lang="en-US" sz="2000" dirty="0"/>
              <a:t>Fortran interface for tracking</a:t>
            </a:r>
          </a:p>
          <a:p>
            <a:pPr marL="800100" lvl="1" indent="-342900" algn="just">
              <a:buFont typeface="Arial" panose="020B0604020202020204" pitchFamily="34" charset="0"/>
              <a:buChar char="•"/>
            </a:pPr>
            <a:r>
              <a:rPr lang="en-US" sz="2000" dirty="0"/>
              <a:t>Load the truncated map</a:t>
            </a:r>
          </a:p>
          <a:p>
            <a:pPr marL="800100" lvl="1" indent="-342900" algn="just">
              <a:buFont typeface="Arial" panose="020B0604020202020204" pitchFamily="34" charset="0"/>
              <a:buChar char="•"/>
            </a:pPr>
            <a:r>
              <a:rPr lang="en-US" sz="2000" dirty="0"/>
              <a:t>Tracking with the truncated map</a:t>
            </a:r>
          </a:p>
          <a:p>
            <a:pPr marL="800100" lvl="1" indent="-342900" algn="just">
              <a:buFont typeface="Arial" panose="020B0604020202020204" pitchFamily="34" charset="0"/>
              <a:buChar char="•"/>
            </a:pPr>
            <a:r>
              <a:rPr lang="en-US" sz="2000" dirty="0"/>
              <a:t>Construct the PDEs</a:t>
            </a:r>
          </a:p>
          <a:p>
            <a:pPr marL="800100" lvl="1" indent="-342900" algn="just">
              <a:buFont typeface="Arial" panose="020B0604020202020204" pitchFamily="34" charset="0"/>
              <a:buChar char="•"/>
            </a:pPr>
            <a:r>
              <a:rPr lang="en-US" sz="2000" dirty="0" err="1"/>
              <a:t>Symplectic</a:t>
            </a:r>
            <a:r>
              <a:rPr lang="en-US" sz="2000" dirty="0"/>
              <a:t> tracking</a:t>
            </a:r>
          </a:p>
          <a:p>
            <a:pPr marL="800100" lvl="1" indent="-342900" algn="just">
              <a:buFont typeface="Arial" panose="020B0604020202020204" pitchFamily="34" charset="0"/>
              <a:buChar char="•"/>
            </a:pPr>
            <a:r>
              <a:rPr lang="en-US" sz="2000" dirty="0"/>
              <a:t>Release the memory for the truncated map </a:t>
            </a:r>
          </a:p>
        </p:txBody>
      </p:sp>
      <p:sp>
        <p:nvSpPr>
          <p:cNvPr id="8" name="Footer Placeholder 4">
            <a:extLst>
              <a:ext uri="{FF2B5EF4-FFF2-40B4-BE49-F238E27FC236}">
                <a16:creationId xmlns:a16="http://schemas.microsoft.com/office/drawing/2014/main" id="{F8DC511C-729E-FE40-9AB1-2FF313DD8176}"/>
              </a:ext>
            </a:extLst>
          </p:cNvPr>
          <p:cNvSpPr txBox="1">
            <a:spLocks/>
          </p:cNvSpPr>
          <p:nvPr/>
        </p:nvSpPr>
        <p:spPr>
          <a:xfrm>
            <a:off x="4038600"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Fall 2018 EIC Accelerator Collaboration Meeting</a:t>
            </a:r>
            <a:endParaRPr lang="en-US" dirty="0"/>
          </a:p>
        </p:txBody>
      </p:sp>
      <p:sp>
        <p:nvSpPr>
          <p:cNvPr id="9" name="Date Placeholder 3">
            <a:extLst>
              <a:ext uri="{FF2B5EF4-FFF2-40B4-BE49-F238E27FC236}">
                <a16:creationId xmlns:a16="http://schemas.microsoft.com/office/drawing/2014/main" id="{29FF4B83-1A90-CB48-A3A2-FC03219FE118}"/>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grpSp>
        <p:nvGrpSpPr>
          <p:cNvPr id="10" name="Group 9">
            <a:extLst>
              <a:ext uri="{FF2B5EF4-FFF2-40B4-BE49-F238E27FC236}">
                <a16:creationId xmlns:a16="http://schemas.microsoft.com/office/drawing/2014/main" id="{7FDE06B0-A45E-B041-8CA0-3B490190A00F}"/>
              </a:ext>
            </a:extLst>
          </p:cNvPr>
          <p:cNvGrpSpPr/>
          <p:nvPr/>
        </p:nvGrpSpPr>
        <p:grpSpPr>
          <a:xfrm>
            <a:off x="250767" y="5679152"/>
            <a:ext cx="1174865" cy="532015"/>
            <a:chOff x="412040" y="2597142"/>
            <a:chExt cx="1174865" cy="532015"/>
          </a:xfrm>
        </p:grpSpPr>
        <p:sp>
          <p:nvSpPr>
            <p:cNvPr id="11" name="Rectangle 10">
              <a:extLst>
                <a:ext uri="{FF2B5EF4-FFF2-40B4-BE49-F238E27FC236}">
                  <a16:creationId xmlns:a16="http://schemas.microsoft.com/office/drawing/2014/main" id="{DD1CC80A-31AA-FF49-9B78-438C75082911}"/>
                </a:ext>
              </a:extLst>
            </p:cNvPr>
            <p:cNvSpPr/>
            <p:nvPr/>
          </p:nvSpPr>
          <p:spPr>
            <a:xfrm>
              <a:off x="412040" y="2597142"/>
              <a:ext cx="1174865" cy="5320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7F23CD2-3AF7-354A-9B08-7BDA627D1E0E}"/>
                </a:ext>
              </a:extLst>
            </p:cNvPr>
            <p:cNvSpPr txBox="1"/>
            <p:nvPr/>
          </p:nvSpPr>
          <p:spPr>
            <a:xfrm>
              <a:off x="465513" y="2676698"/>
              <a:ext cx="1067921" cy="369332"/>
            </a:xfrm>
            <a:prstGeom prst="rect">
              <a:avLst/>
            </a:prstGeom>
            <a:noFill/>
          </p:spPr>
          <p:txBody>
            <a:bodyPr wrap="none" rtlCol="0">
              <a:spAutoFit/>
            </a:bodyPr>
            <a:lstStyle/>
            <a:p>
              <a:r>
                <a:rPr lang="en-US" dirty="0"/>
                <a:t>He Zhang</a:t>
              </a:r>
            </a:p>
          </p:txBody>
        </p:sp>
      </p:grpSp>
    </p:spTree>
    <p:extLst>
      <p:ext uri="{BB962C8B-B14F-4D97-AF65-F5344CB8AC3E}">
        <p14:creationId xmlns:p14="http://schemas.microsoft.com/office/powerpoint/2010/main" val="354655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lstStyle/>
          <a:p>
            <a:r>
              <a:rPr lang="en-US" dirty="0">
                <a:latin typeface="Arial" panose="020B0604020202020204" pitchFamily="34" charset="0"/>
              </a:rPr>
              <a:t>Code Verification</a:t>
            </a:r>
          </a:p>
        </p:txBody>
      </p:sp>
      <p:sp>
        <p:nvSpPr>
          <p:cNvPr id="4" name="Slide Number Placeholder 3"/>
          <p:cNvSpPr>
            <a:spLocks noGrp="1"/>
          </p:cNvSpPr>
          <p:nvPr>
            <p:ph type="sldNum" sz="quarter" idx="12"/>
          </p:nvPr>
        </p:nvSpPr>
        <p:spPr/>
        <p:txBody>
          <a:bodyPr/>
          <a:lstStyle/>
          <a:p>
            <a:pPr>
              <a:defRPr/>
            </a:pPr>
            <a:r>
              <a:rPr lang="en-US"/>
              <a:t>--</a:t>
            </a:r>
            <a:fld id="{045D7771-C512-4210-A2E7-C9FC1305859F}" type="slidenum">
              <a:rPr lang="en-US" smtClean="0"/>
              <a:pPr>
                <a:defRPr/>
              </a:pPr>
              <a:t>23</a:t>
            </a:fld>
            <a:r>
              <a:rPr lang="en-US"/>
              <a:t>--</a:t>
            </a:r>
          </a:p>
        </p:txBody>
      </p:sp>
      <p:sp>
        <p:nvSpPr>
          <p:cNvPr id="5" name="TextBox 4"/>
          <p:cNvSpPr txBox="1"/>
          <p:nvPr/>
        </p:nvSpPr>
        <p:spPr>
          <a:xfrm>
            <a:off x="1676400" y="882213"/>
            <a:ext cx="8763000" cy="1015663"/>
          </a:xfrm>
          <a:prstGeom prst="rect">
            <a:avLst/>
          </a:prstGeom>
          <a:noFill/>
        </p:spPr>
        <p:txBody>
          <a:bodyPr wrap="square" rtlCol="0">
            <a:spAutoFit/>
          </a:bodyPr>
          <a:lstStyle/>
          <a:p>
            <a:pPr marL="457200" indent="-457200" algn="just">
              <a:buFont typeface="+mj-lt"/>
              <a:buAutoNum type="arabicPeriod"/>
            </a:pPr>
            <a:r>
              <a:rPr lang="en-US" sz="2000" dirty="0"/>
              <a:t>Verified for truncated map tracking and </a:t>
            </a:r>
            <a:r>
              <a:rPr lang="en-US" sz="2000" dirty="0" err="1"/>
              <a:t>symplectic</a:t>
            </a:r>
            <a:r>
              <a:rPr lang="en-US" sz="2000" dirty="0"/>
              <a:t> tracking with COSY Infinity using a 4D map with coupling for 1,000,000 turns.</a:t>
            </a:r>
          </a:p>
          <a:p>
            <a:pPr marL="457200" indent="-457200" algn="just">
              <a:buFont typeface="+mj-lt"/>
              <a:buAutoNum type="arabicPeriod"/>
            </a:pPr>
            <a:r>
              <a:rPr lang="en-US" sz="2000" dirty="0"/>
              <a:t>Two codes agree very well. </a:t>
            </a:r>
          </a:p>
        </p:txBody>
      </p:sp>
      <p:pic>
        <p:nvPicPr>
          <p:cNvPr id="2" name="Picture 1"/>
          <p:cNvPicPr>
            <a:picLocks noChangeAspect="1"/>
          </p:cNvPicPr>
          <p:nvPr/>
        </p:nvPicPr>
        <p:blipFill>
          <a:blip r:embed="rId2"/>
          <a:stretch>
            <a:fillRect/>
          </a:stretch>
        </p:blipFill>
        <p:spPr>
          <a:xfrm>
            <a:off x="1554196" y="3200400"/>
            <a:ext cx="4473225" cy="3155583"/>
          </a:xfrm>
          <a:prstGeom prst="rect">
            <a:avLst/>
          </a:prstGeom>
        </p:spPr>
      </p:pic>
      <p:pic>
        <p:nvPicPr>
          <p:cNvPr id="7" name="Picture 6"/>
          <p:cNvPicPr>
            <a:picLocks noChangeAspect="1"/>
          </p:cNvPicPr>
          <p:nvPr/>
        </p:nvPicPr>
        <p:blipFill>
          <a:blip r:embed="rId3"/>
          <a:stretch>
            <a:fillRect/>
          </a:stretch>
        </p:blipFill>
        <p:spPr>
          <a:xfrm>
            <a:off x="6021325" y="3200401"/>
            <a:ext cx="4469839" cy="3155583"/>
          </a:xfrm>
          <a:prstGeom prst="rect">
            <a:avLst/>
          </a:prstGeom>
        </p:spPr>
      </p:pic>
      <p:sp>
        <p:nvSpPr>
          <p:cNvPr id="8" name="TextBox 7"/>
          <p:cNvSpPr txBox="1"/>
          <p:nvPr/>
        </p:nvSpPr>
        <p:spPr>
          <a:xfrm>
            <a:off x="3200401" y="2827720"/>
            <a:ext cx="1758749" cy="400110"/>
          </a:xfrm>
          <a:prstGeom prst="rect">
            <a:avLst/>
          </a:prstGeom>
          <a:noFill/>
        </p:spPr>
        <p:txBody>
          <a:bodyPr wrap="square" rtlCol="0">
            <a:spAutoFit/>
          </a:bodyPr>
          <a:lstStyle/>
          <a:p>
            <a:pPr algn="just"/>
            <a:r>
              <a:rPr lang="en-US" sz="2000" dirty="0"/>
              <a:t>Truncated map</a:t>
            </a:r>
          </a:p>
        </p:txBody>
      </p:sp>
      <p:sp>
        <p:nvSpPr>
          <p:cNvPr id="9" name="TextBox 8"/>
          <p:cNvSpPr txBox="1"/>
          <p:nvPr/>
        </p:nvSpPr>
        <p:spPr>
          <a:xfrm>
            <a:off x="8223452" y="2827720"/>
            <a:ext cx="1758749" cy="400110"/>
          </a:xfrm>
          <a:prstGeom prst="rect">
            <a:avLst/>
          </a:prstGeom>
          <a:noFill/>
        </p:spPr>
        <p:txBody>
          <a:bodyPr wrap="square" rtlCol="0">
            <a:spAutoFit/>
          </a:bodyPr>
          <a:lstStyle/>
          <a:p>
            <a:pPr algn="just"/>
            <a:r>
              <a:rPr lang="en-US" sz="2000" dirty="0"/>
              <a:t>GF2</a:t>
            </a:r>
          </a:p>
        </p:txBody>
      </p:sp>
      <p:sp>
        <p:nvSpPr>
          <p:cNvPr id="11" name="Footer Placeholder 4">
            <a:extLst>
              <a:ext uri="{FF2B5EF4-FFF2-40B4-BE49-F238E27FC236}">
                <a16:creationId xmlns:a16="http://schemas.microsoft.com/office/drawing/2014/main" id="{E9041871-D897-BD4B-8DE0-45C43846BE80}"/>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12" name="Date Placeholder 3">
            <a:extLst>
              <a:ext uri="{FF2B5EF4-FFF2-40B4-BE49-F238E27FC236}">
                <a16:creationId xmlns:a16="http://schemas.microsoft.com/office/drawing/2014/main" id="{D9B9844B-3353-E24F-BEBB-9024EBE80CAC}"/>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grpSp>
        <p:nvGrpSpPr>
          <p:cNvPr id="13" name="Group 12">
            <a:extLst>
              <a:ext uri="{FF2B5EF4-FFF2-40B4-BE49-F238E27FC236}">
                <a16:creationId xmlns:a16="http://schemas.microsoft.com/office/drawing/2014/main" id="{DFA551FF-4508-9D46-A503-A8E4791A75CB}"/>
              </a:ext>
            </a:extLst>
          </p:cNvPr>
          <p:cNvGrpSpPr/>
          <p:nvPr/>
        </p:nvGrpSpPr>
        <p:grpSpPr>
          <a:xfrm>
            <a:off x="250767" y="5679152"/>
            <a:ext cx="1174865" cy="532015"/>
            <a:chOff x="412040" y="2597142"/>
            <a:chExt cx="1174865" cy="532015"/>
          </a:xfrm>
        </p:grpSpPr>
        <p:sp>
          <p:nvSpPr>
            <p:cNvPr id="14" name="Rectangle 13">
              <a:extLst>
                <a:ext uri="{FF2B5EF4-FFF2-40B4-BE49-F238E27FC236}">
                  <a16:creationId xmlns:a16="http://schemas.microsoft.com/office/drawing/2014/main" id="{6EC4CD25-6369-C94F-BC13-E96C17198A11}"/>
                </a:ext>
              </a:extLst>
            </p:cNvPr>
            <p:cNvSpPr/>
            <p:nvPr/>
          </p:nvSpPr>
          <p:spPr>
            <a:xfrm>
              <a:off x="412040" y="2597142"/>
              <a:ext cx="1174865" cy="5320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A7C89D-7C36-2745-A9B4-CCC0B7CCF978}"/>
                </a:ext>
              </a:extLst>
            </p:cNvPr>
            <p:cNvSpPr txBox="1"/>
            <p:nvPr/>
          </p:nvSpPr>
          <p:spPr>
            <a:xfrm>
              <a:off x="465513" y="2676698"/>
              <a:ext cx="1067921" cy="369332"/>
            </a:xfrm>
            <a:prstGeom prst="rect">
              <a:avLst/>
            </a:prstGeom>
            <a:noFill/>
          </p:spPr>
          <p:txBody>
            <a:bodyPr wrap="none" rtlCol="0">
              <a:spAutoFit/>
            </a:bodyPr>
            <a:lstStyle/>
            <a:p>
              <a:r>
                <a:rPr lang="en-US" dirty="0"/>
                <a:t>He Zhang</a:t>
              </a:r>
            </a:p>
          </p:txBody>
        </p:sp>
      </p:grpSp>
    </p:spTree>
    <p:extLst>
      <p:ext uri="{BB962C8B-B14F-4D97-AF65-F5344CB8AC3E}">
        <p14:creationId xmlns:p14="http://schemas.microsoft.com/office/powerpoint/2010/main" val="4255398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B9C63-3B9C-DB4A-9F5D-7CED8DE1E2E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DCC437B-2B28-D943-8582-8AD48E337E39}"/>
              </a:ext>
            </a:extLst>
          </p:cNvPr>
          <p:cNvSpPr>
            <a:spLocks noGrp="1"/>
          </p:cNvSpPr>
          <p:nvPr>
            <p:ph idx="1"/>
          </p:nvPr>
        </p:nvSpPr>
        <p:spPr/>
        <p:txBody>
          <a:bodyPr/>
          <a:lstStyle/>
          <a:p>
            <a:r>
              <a:rPr lang="en-US" dirty="0"/>
              <a:t>There is an optimized set of working points and running configurations for the 44.5 GeV/c CM kinematics</a:t>
            </a:r>
          </a:p>
          <a:p>
            <a:endParaRPr lang="en-US" dirty="0"/>
          </a:p>
          <a:p>
            <a:r>
              <a:rPr lang="en-US" dirty="0"/>
              <a:t>Initial checks show that it is likely possible to run with two interaction points</a:t>
            </a:r>
          </a:p>
          <a:p>
            <a:endParaRPr lang="en-US" dirty="0"/>
          </a:p>
          <a:p>
            <a:endParaRPr lang="en-US" dirty="0"/>
          </a:p>
          <a:p>
            <a:r>
              <a:rPr lang="en-US" dirty="0"/>
              <a:t>GHOST is being benchmarked and showed to be yielding the same results as BB3D</a:t>
            </a:r>
          </a:p>
          <a:p>
            <a:endParaRPr lang="en-US" dirty="0"/>
          </a:p>
          <a:p>
            <a:r>
              <a:rPr lang="en-US" dirty="0"/>
              <a:t>BB3D is being modified within the framework of the collaborative FOA </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C9BF7E41-C759-0741-A11A-66192407474A}"/>
              </a:ext>
            </a:extLst>
          </p:cNvPr>
          <p:cNvSpPr>
            <a:spLocks noGrp="1"/>
          </p:cNvSpPr>
          <p:nvPr>
            <p:ph type="dt" sz="half" idx="10"/>
          </p:nvPr>
        </p:nvSpPr>
        <p:spPr/>
        <p:txBody>
          <a:bodyPr/>
          <a:lstStyle/>
          <a:p>
            <a:r>
              <a:rPr lang="en-US"/>
              <a:t>October 29 </a:t>
            </a:r>
            <a:r>
              <a:rPr lang="mr-IN"/>
              <a:t>–</a:t>
            </a:r>
            <a:r>
              <a:rPr lang="en-US"/>
              <a:t> November 1, 2018</a:t>
            </a:r>
            <a:endParaRPr lang="en-US" dirty="0"/>
          </a:p>
        </p:txBody>
      </p:sp>
      <p:sp>
        <p:nvSpPr>
          <p:cNvPr id="5" name="Footer Placeholder 4">
            <a:extLst>
              <a:ext uri="{FF2B5EF4-FFF2-40B4-BE49-F238E27FC236}">
                <a16:creationId xmlns:a16="http://schemas.microsoft.com/office/drawing/2014/main" id="{086EFF26-D2FF-074E-ABDF-40561014987B}"/>
              </a:ext>
            </a:extLst>
          </p:cNvPr>
          <p:cNvSpPr>
            <a:spLocks noGrp="1"/>
          </p:cNvSpPr>
          <p:nvPr>
            <p:ph type="ftr" sz="quarter" idx="11"/>
          </p:nvPr>
        </p:nvSpPr>
        <p:spPr/>
        <p:txBody>
          <a:bodyPr/>
          <a:lstStyle/>
          <a:p>
            <a:r>
              <a:rPr lang="en-US"/>
              <a:t>Fall 2018 EIC Accelerator Collaboration Meeting</a:t>
            </a:r>
            <a:endParaRPr lang="en-US" dirty="0"/>
          </a:p>
        </p:txBody>
      </p:sp>
      <p:sp>
        <p:nvSpPr>
          <p:cNvPr id="6" name="Slide Number Placeholder 5">
            <a:extLst>
              <a:ext uri="{FF2B5EF4-FFF2-40B4-BE49-F238E27FC236}">
                <a16:creationId xmlns:a16="http://schemas.microsoft.com/office/drawing/2014/main" id="{D5826D27-42D8-764A-A93E-3720A53BDB79}"/>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Tree>
    <p:extLst>
      <p:ext uri="{BB962C8B-B14F-4D97-AF65-F5344CB8AC3E}">
        <p14:creationId xmlns:p14="http://schemas.microsoft.com/office/powerpoint/2010/main" val="406184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E424-5E39-E34B-B86B-D156EF93E082}"/>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1D219C9E-CE33-634E-B9AB-4C97F92152DC}"/>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I wish to thank </a:t>
            </a:r>
            <a:r>
              <a:rPr lang="en-US" dirty="0" err="1"/>
              <a:t>Drs</a:t>
            </a:r>
            <a:r>
              <a:rPr lang="en-US" dirty="0"/>
              <a:t> Yun Luo, Yue Hao, Ji </a:t>
            </a:r>
            <a:r>
              <a:rPr lang="en-US" dirty="0" err="1"/>
              <a:t>Qiang</a:t>
            </a:r>
            <a:r>
              <a:rPr lang="en-US" dirty="0"/>
              <a:t>, Balsa </a:t>
            </a:r>
            <a:r>
              <a:rPr lang="en-US" dirty="0" err="1"/>
              <a:t>Terzic</a:t>
            </a:r>
            <a:r>
              <a:rPr lang="en-US" dirty="0"/>
              <a:t>, </a:t>
            </a:r>
            <a:r>
              <a:rPr lang="en-US" dirty="0" err="1"/>
              <a:t>Vasiliy</a:t>
            </a:r>
            <a:r>
              <a:rPr lang="en-US" dirty="0"/>
              <a:t> </a:t>
            </a:r>
            <a:r>
              <a:rPr lang="en-US" dirty="0" err="1"/>
              <a:t>Morosov</a:t>
            </a:r>
            <a:r>
              <a:rPr lang="en-US" dirty="0"/>
              <a:t>, He Zhang and River Huang for fruitful discussions and/or material for this talk.</a:t>
            </a:r>
          </a:p>
        </p:txBody>
      </p:sp>
      <p:sp>
        <p:nvSpPr>
          <p:cNvPr id="4" name="Date Placeholder 3">
            <a:extLst>
              <a:ext uri="{FF2B5EF4-FFF2-40B4-BE49-F238E27FC236}">
                <a16:creationId xmlns:a16="http://schemas.microsoft.com/office/drawing/2014/main" id="{4D6574DC-BC02-3F4A-858F-907E8D442D99}"/>
              </a:ext>
            </a:extLst>
          </p:cNvPr>
          <p:cNvSpPr>
            <a:spLocks noGrp="1"/>
          </p:cNvSpPr>
          <p:nvPr>
            <p:ph type="dt" sz="half" idx="10"/>
          </p:nvPr>
        </p:nvSpPr>
        <p:spPr/>
        <p:txBody>
          <a:bodyPr/>
          <a:lstStyle/>
          <a:p>
            <a:r>
              <a:rPr lang="en-US"/>
              <a:t>October 29 </a:t>
            </a:r>
            <a:r>
              <a:rPr lang="mr-IN"/>
              <a:t>–</a:t>
            </a:r>
            <a:r>
              <a:rPr lang="en-US"/>
              <a:t> November 1, 2018</a:t>
            </a:r>
            <a:endParaRPr lang="en-US" dirty="0"/>
          </a:p>
        </p:txBody>
      </p:sp>
      <p:sp>
        <p:nvSpPr>
          <p:cNvPr id="5" name="Footer Placeholder 4">
            <a:extLst>
              <a:ext uri="{FF2B5EF4-FFF2-40B4-BE49-F238E27FC236}">
                <a16:creationId xmlns:a16="http://schemas.microsoft.com/office/drawing/2014/main" id="{4471EEC2-5F3E-A842-834E-1E3DA6E9591A}"/>
              </a:ext>
            </a:extLst>
          </p:cNvPr>
          <p:cNvSpPr>
            <a:spLocks noGrp="1"/>
          </p:cNvSpPr>
          <p:nvPr>
            <p:ph type="ftr" sz="quarter" idx="11"/>
          </p:nvPr>
        </p:nvSpPr>
        <p:spPr/>
        <p:txBody>
          <a:bodyPr/>
          <a:lstStyle/>
          <a:p>
            <a:r>
              <a:rPr lang="en-US"/>
              <a:t>Fall 2018 EIC Accelerator Collaboration Meeting</a:t>
            </a:r>
            <a:endParaRPr lang="en-US" dirty="0"/>
          </a:p>
        </p:txBody>
      </p:sp>
      <p:sp>
        <p:nvSpPr>
          <p:cNvPr id="6" name="Slide Number Placeholder 5">
            <a:extLst>
              <a:ext uri="{FF2B5EF4-FFF2-40B4-BE49-F238E27FC236}">
                <a16:creationId xmlns:a16="http://schemas.microsoft.com/office/drawing/2014/main" id="{DAA9735D-D98B-9A46-A745-BC52E242A034}"/>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1647481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03FE38D-7492-224D-A389-075BF1AA99E4}"/>
              </a:ext>
            </a:extLst>
          </p:cNvPr>
          <p:cNvSpPr>
            <a:spLocks noGrp="1"/>
          </p:cNvSpPr>
          <p:nvPr>
            <p:ph type="dt" sz="half" idx="10"/>
          </p:nvPr>
        </p:nvSpPr>
        <p:spPr/>
        <p:txBody>
          <a:bodyPr/>
          <a:lstStyle/>
          <a:p>
            <a:r>
              <a:rPr lang="en-US"/>
              <a:t>October 29 </a:t>
            </a:r>
            <a:r>
              <a:rPr lang="mr-IN"/>
              <a:t>–</a:t>
            </a:r>
            <a:r>
              <a:rPr lang="en-US"/>
              <a:t> November 1, 2018</a:t>
            </a:r>
            <a:endParaRPr lang="en-US" dirty="0"/>
          </a:p>
        </p:txBody>
      </p:sp>
      <p:sp>
        <p:nvSpPr>
          <p:cNvPr id="5" name="Footer Placeholder 4">
            <a:extLst>
              <a:ext uri="{FF2B5EF4-FFF2-40B4-BE49-F238E27FC236}">
                <a16:creationId xmlns:a16="http://schemas.microsoft.com/office/drawing/2014/main" id="{70D8130B-8A0F-CA4F-8B1F-5559B65FC116}"/>
              </a:ext>
            </a:extLst>
          </p:cNvPr>
          <p:cNvSpPr>
            <a:spLocks noGrp="1"/>
          </p:cNvSpPr>
          <p:nvPr>
            <p:ph type="ftr" sz="quarter" idx="11"/>
          </p:nvPr>
        </p:nvSpPr>
        <p:spPr/>
        <p:txBody>
          <a:bodyPr/>
          <a:lstStyle/>
          <a:p>
            <a:r>
              <a:rPr lang="en-US"/>
              <a:t>Fall 2018 EIC Accelerator Collaboration Meeting</a:t>
            </a:r>
            <a:endParaRPr lang="en-US" dirty="0"/>
          </a:p>
        </p:txBody>
      </p:sp>
      <p:sp>
        <p:nvSpPr>
          <p:cNvPr id="6" name="Slide Number Placeholder 5">
            <a:extLst>
              <a:ext uri="{FF2B5EF4-FFF2-40B4-BE49-F238E27FC236}">
                <a16:creationId xmlns:a16="http://schemas.microsoft.com/office/drawing/2014/main" id="{553B0EAD-3C53-5546-B8F9-58EBFD90EBAD}"/>
              </a:ext>
            </a:extLst>
          </p:cNvPr>
          <p:cNvSpPr>
            <a:spLocks noGrp="1"/>
          </p:cNvSpPr>
          <p:nvPr>
            <p:ph type="sldNum" sz="quarter" idx="12"/>
          </p:nvPr>
        </p:nvSpPr>
        <p:spPr/>
        <p:txBody>
          <a:bodyPr/>
          <a:lstStyle/>
          <a:p>
            <a:fld id="{07E1C93C-5050-FC42-8F10-D22D4F119D13}" type="slidenum">
              <a:rPr lang="en-US" smtClean="0"/>
              <a:pPr/>
              <a:t>26</a:t>
            </a:fld>
            <a:endParaRPr lang="en-US" dirty="0"/>
          </a:p>
        </p:txBody>
      </p:sp>
      <p:sp>
        <p:nvSpPr>
          <p:cNvPr id="7" name="TextBox 6">
            <a:extLst>
              <a:ext uri="{FF2B5EF4-FFF2-40B4-BE49-F238E27FC236}">
                <a16:creationId xmlns:a16="http://schemas.microsoft.com/office/drawing/2014/main" id="{C03560BD-7E70-A54E-81A4-CB92E22F9977}"/>
              </a:ext>
            </a:extLst>
          </p:cNvPr>
          <p:cNvSpPr txBox="1"/>
          <p:nvPr/>
        </p:nvSpPr>
        <p:spPr>
          <a:xfrm>
            <a:off x="1280160" y="2895859"/>
            <a:ext cx="9160626" cy="646331"/>
          </a:xfrm>
          <a:prstGeom prst="rect">
            <a:avLst/>
          </a:prstGeom>
          <a:noFill/>
        </p:spPr>
        <p:txBody>
          <a:bodyPr wrap="square" rtlCol="0">
            <a:spAutoFit/>
          </a:bodyPr>
          <a:lstStyle/>
          <a:p>
            <a:pPr algn="ctr"/>
            <a:r>
              <a:rPr lang="en-US" sz="3600" dirty="0"/>
              <a:t>BACKUP SLIDES</a:t>
            </a:r>
          </a:p>
        </p:txBody>
      </p:sp>
    </p:spTree>
    <p:extLst>
      <p:ext uri="{BB962C8B-B14F-4D97-AF65-F5344CB8AC3E}">
        <p14:creationId xmlns:p14="http://schemas.microsoft.com/office/powerpoint/2010/main" val="2815538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p:cNvSpPr txBox="1">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a:defRPr sz="2400">
                <a:solidFill>
                  <a:schemeClr val="tx1"/>
                </a:solidFill>
                <a:latin typeface="Times"/>
                <a:ea typeface="ＭＳ Ｐゴシック" charset="-128"/>
              </a:defRPr>
            </a:lvl1pPr>
            <a:lvl2pPr marL="742950" indent="-285750">
              <a:defRPr sz="2400">
                <a:solidFill>
                  <a:schemeClr val="tx1"/>
                </a:solidFill>
                <a:latin typeface="Times"/>
                <a:ea typeface="ＭＳ Ｐゴシック" charset="-128"/>
              </a:defRPr>
            </a:lvl2pPr>
            <a:lvl3pPr marL="1143000" indent="-228600">
              <a:defRPr sz="2400">
                <a:solidFill>
                  <a:schemeClr val="tx1"/>
                </a:solidFill>
                <a:latin typeface="Times"/>
                <a:ea typeface="ＭＳ Ｐゴシック" charset="-128"/>
              </a:defRPr>
            </a:lvl3pPr>
            <a:lvl4pPr marL="1600200" indent="-228600">
              <a:defRPr sz="2400">
                <a:solidFill>
                  <a:schemeClr val="tx1"/>
                </a:solidFill>
                <a:latin typeface="Times"/>
                <a:ea typeface="ＭＳ Ｐゴシック" charset="-128"/>
              </a:defRPr>
            </a:lvl4pPr>
            <a:lvl5pPr marL="2057400" indent="-228600">
              <a:defRPr sz="2400">
                <a:solidFill>
                  <a:schemeClr val="tx1"/>
                </a:solidFill>
                <a:latin typeface="Times"/>
                <a:ea typeface="ＭＳ Ｐゴシック" charset="-128"/>
              </a:defRPr>
            </a:lvl5pPr>
            <a:lvl6pPr marL="2514600" indent="-228600" eaLnBrk="0" fontAlgn="base" hangingPunct="0">
              <a:spcBef>
                <a:spcPct val="0"/>
              </a:spcBef>
              <a:spcAft>
                <a:spcPct val="0"/>
              </a:spcAft>
              <a:defRPr sz="2400">
                <a:solidFill>
                  <a:schemeClr val="tx1"/>
                </a:solidFill>
                <a:latin typeface="Times"/>
                <a:ea typeface="ＭＳ Ｐゴシック" charset="-128"/>
              </a:defRPr>
            </a:lvl6pPr>
            <a:lvl7pPr marL="2971800" indent="-228600" eaLnBrk="0" fontAlgn="base" hangingPunct="0">
              <a:spcBef>
                <a:spcPct val="0"/>
              </a:spcBef>
              <a:spcAft>
                <a:spcPct val="0"/>
              </a:spcAft>
              <a:defRPr sz="2400">
                <a:solidFill>
                  <a:schemeClr val="tx1"/>
                </a:solidFill>
                <a:latin typeface="Times"/>
                <a:ea typeface="ＭＳ Ｐゴシック" charset="-128"/>
              </a:defRPr>
            </a:lvl7pPr>
            <a:lvl8pPr marL="3429000" indent="-228600" eaLnBrk="0" fontAlgn="base" hangingPunct="0">
              <a:spcBef>
                <a:spcPct val="0"/>
              </a:spcBef>
              <a:spcAft>
                <a:spcPct val="0"/>
              </a:spcAft>
              <a:defRPr sz="2400">
                <a:solidFill>
                  <a:schemeClr val="tx1"/>
                </a:solidFill>
                <a:latin typeface="Times"/>
                <a:ea typeface="ＭＳ Ｐゴシック" charset="-128"/>
              </a:defRPr>
            </a:lvl8pPr>
            <a:lvl9pPr marL="3886200" indent="-228600" eaLnBrk="0" fontAlgn="base" hangingPunct="0">
              <a:spcBef>
                <a:spcPct val="0"/>
              </a:spcBef>
              <a:spcAft>
                <a:spcPct val="0"/>
              </a:spcAft>
              <a:defRPr sz="2400">
                <a:solidFill>
                  <a:schemeClr val="tx1"/>
                </a:solidFill>
                <a:latin typeface="Times"/>
                <a:ea typeface="ＭＳ Ｐゴシック" charset="-128"/>
              </a:defRPr>
            </a:lvl9pPr>
          </a:lstStyle>
          <a:p>
            <a:pPr algn="ctr" eaLnBrk="1" hangingPunct="1"/>
            <a:r>
              <a:rPr lang="en-US" dirty="0">
                <a:latin typeface="Arial" panose="020B0604020202020204" pitchFamily="34" charset="0"/>
              </a:rPr>
              <a:t>Methodology</a:t>
            </a:r>
            <a:r>
              <a:rPr lang="en-US" baseline="30000" dirty="0">
                <a:latin typeface="Arial" panose="020B0604020202020204" pitchFamily="34" charset="0"/>
              </a:rPr>
              <a:t>[1,2]</a:t>
            </a:r>
            <a:endParaRPr lang="ru-RU" baseline="3000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a:t>--</a:t>
            </a:r>
            <a:fld id="{045D7771-C512-4210-A2E7-C9FC1305859F}" type="slidenum">
              <a:rPr lang="en-US" smtClean="0"/>
              <a:pPr>
                <a:defRPr/>
              </a:pPr>
              <a:t>27</a:t>
            </a:fld>
            <a:r>
              <a:rPr lang="en-US"/>
              <a:t>--</a:t>
            </a:r>
          </a:p>
        </p:txBody>
      </p:sp>
      <mc:AlternateContent xmlns:mc="http://schemas.openxmlformats.org/markup-compatibility/2006">
        <mc:Choice xmlns:a14="http://schemas.microsoft.com/office/drawing/2010/main" Requires="a14">
          <p:sp>
            <p:nvSpPr>
              <p:cNvPr id="8" name="TextBox 7"/>
              <p:cNvSpPr txBox="1"/>
              <p:nvPr/>
            </p:nvSpPr>
            <p:spPr>
              <a:xfrm>
                <a:off x="1673310" y="1535904"/>
                <a:ext cx="8763000" cy="4241995"/>
              </a:xfrm>
              <a:prstGeom prst="rect">
                <a:avLst/>
              </a:prstGeom>
              <a:noFill/>
            </p:spPr>
            <p:txBody>
              <a:bodyPr wrap="square" rtlCol="0">
                <a:spAutoFit/>
              </a:bodyPr>
              <a:lstStyle/>
              <a:p>
                <a:pPr algn="just"/>
                <a:r>
                  <a:rPr lang="en-US" sz="2000" b="1" dirty="0"/>
                  <a:t>Construct </a:t>
                </a:r>
                <a:r>
                  <a:rPr lang="en-US" sz="2000" dirty="0"/>
                  <a:t>(Taylor expansion of) </a:t>
                </a:r>
                <a:r>
                  <a:rPr lang="en-US" sz="2000" b="1" dirty="0"/>
                  <a:t>the Generating Function</a:t>
                </a:r>
                <a:r>
                  <a:rPr lang="en-US" sz="2000" dirty="0"/>
                  <a:t> (represented as a DA vector):</a:t>
                </a:r>
              </a:p>
              <a:p>
                <a:pPr algn="just"/>
                <a:endParaRPr lang="en-US" sz="2000" dirty="0"/>
              </a:p>
              <a:p>
                <a:pPr algn="just"/>
                <a:r>
                  <a:rPr lang="en-US" sz="2000" dirty="0"/>
                  <a:t>We have the truncated map </a:t>
                </a:r>
                <a14:m>
                  <m:oMath xmlns:m="http://schemas.openxmlformats.org/officeDocument/2006/math">
                    <m:r>
                      <a:rPr lang="en-US" sz="2000" b="1" i="1">
                        <a:latin typeface="Cambria Math" panose="02040503050406030204" pitchFamily="18" charset="0"/>
                      </a:rPr>
                      <m:t>𝑴</m:t>
                    </m:r>
                  </m:oMath>
                </a14:m>
                <a:r>
                  <a:rPr lang="en-US" sz="2000" dirty="0"/>
                  <a:t>, represented as DA vectors.</a:t>
                </a:r>
              </a:p>
              <a:p>
                <a:pPr algn="just"/>
                <a:r>
                  <a:rPr lang="en-US" sz="2000" dirty="0"/>
                  <a:t>Given a DA map </a:t>
                </a:r>
                <a14:m>
                  <m:oMath xmlns:m="http://schemas.openxmlformats.org/officeDocument/2006/math">
                    <m:r>
                      <a:rPr lang="en-US" sz="2000" b="1" i="1">
                        <a:latin typeface="Cambria Math" panose="02040503050406030204" pitchFamily="18" charset="0"/>
                      </a:rPr>
                      <m:t>𝑵</m:t>
                    </m:r>
                  </m:oMath>
                </a14:m>
                <a:r>
                  <a:rPr lang="en-US" sz="2000" dirty="0"/>
                  <a:t>, we can calculate the inverse of the map </a:t>
                </a:r>
                <a14:m>
                  <m:oMath xmlns:m="http://schemas.openxmlformats.org/officeDocument/2006/math">
                    <m:sSup>
                      <m:sSupPr>
                        <m:ctrlPr>
                          <a:rPr lang="en-US" sz="2000" i="1">
                            <a:latin typeface="Cambria Math" panose="02040503050406030204" pitchFamily="18" charset="0"/>
                          </a:rPr>
                        </m:ctrlPr>
                      </m:sSupPr>
                      <m:e>
                        <m:r>
                          <a:rPr lang="en-US" sz="2000" b="1" i="1">
                            <a:latin typeface="Cambria Math" panose="02040503050406030204" pitchFamily="18" charset="0"/>
                          </a:rPr>
                          <m:t>𝑵</m:t>
                        </m:r>
                      </m:e>
                      <m:sup>
                        <m:r>
                          <a:rPr lang="en-US" sz="2000" i="1">
                            <a:latin typeface="Cambria Math" panose="02040503050406030204" pitchFamily="18" charset="0"/>
                          </a:rPr>
                          <m:t>−1</m:t>
                        </m:r>
                      </m:sup>
                    </m:sSup>
                  </m:oMath>
                </a14:m>
                <a:r>
                  <a:rPr lang="en-US" sz="2000" dirty="0"/>
                  <a:t>. (The linear part of </a:t>
                </a:r>
                <a14:m>
                  <m:oMath xmlns:m="http://schemas.openxmlformats.org/officeDocument/2006/math">
                    <m:r>
                      <a:rPr lang="en-US" sz="2000" b="1" i="1">
                        <a:latin typeface="Cambria Math" panose="02040503050406030204" pitchFamily="18" charset="0"/>
                      </a:rPr>
                      <m:t>𝑵</m:t>
                    </m:r>
                  </m:oMath>
                </a14:m>
                <a:r>
                  <a:rPr lang="en-US" sz="2000" dirty="0"/>
                  <a:t> is required to be </a:t>
                </a:r>
                <a:r>
                  <a:rPr lang="en-US" sz="2000" dirty="0" err="1"/>
                  <a:t>inversable</a:t>
                </a:r>
                <a:r>
                  <a:rPr lang="en-US" sz="2000" dirty="0"/>
                  <a:t>.)  </a:t>
                </a:r>
              </a:p>
              <a:p>
                <a:pPr algn="just"/>
                <a:r>
                  <a:rPr lang="en-US" sz="2000" dirty="0"/>
                  <a:t>  </a:t>
                </a:r>
              </a:p>
              <a:p>
                <a:pPr algn="just"/>
                <a:r>
                  <a:rPr lang="en-US" sz="2000" dirty="0"/>
                  <a:t>For example, construct the 2</a:t>
                </a:r>
                <a:r>
                  <a:rPr lang="en-US" sz="2000" baseline="30000" dirty="0"/>
                  <a:t>nd</a:t>
                </a:r>
                <a:r>
                  <a:rPr lang="en-US" sz="2000" dirty="0"/>
                  <a:t> kind of GF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a:latin typeface="Cambria Math" panose="02040503050406030204" pitchFamily="18" charset="0"/>
                          </a:rPr>
                          <m:t>2</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𝑓</m:t>
                            </m:r>
                          </m:sub>
                        </m:sSub>
                      </m:e>
                    </m:d>
                    <m:r>
                      <a:rPr lang="en-US" sz="2000">
                        <a:latin typeface="Cambria Math" panose="02040503050406030204" pitchFamily="18" charset="0"/>
                      </a:rPr>
                      <m:t>:</m:t>
                    </m:r>
                  </m:oMath>
                </a14:m>
                <a:endParaRPr lang="en-US" sz="2000" dirty="0"/>
              </a:p>
              <a:p>
                <a:pPr algn="just"/>
                <a:r>
                  <a:rPr lang="en-US" sz="2000" dirty="0"/>
                  <a:t>1. Denote the transfer map </a:t>
                </a:r>
                <a14:m>
                  <m:oMath xmlns:m="http://schemas.openxmlformats.org/officeDocument/2006/math">
                    <m:r>
                      <a:rPr lang="en-US" sz="2000" b="1" i="1">
                        <a:latin typeface="Cambria Math" panose="02040503050406030204" pitchFamily="18" charset="0"/>
                      </a:rPr>
                      <m:t>𝑴</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i="1">
                            <a:latin typeface="Cambria Math" panose="02040503050406030204" pitchFamily="18" charset="0"/>
                          </a:rPr>
                          <m:t>2</m:t>
                        </m:r>
                      </m:sub>
                    </m:sSub>
                    <m:r>
                      <a:rPr lang="en-US" sz="2000" i="1">
                        <a:latin typeface="Cambria Math" panose="02040503050406030204" pitchFamily="18" charset="0"/>
                      </a:rPr>
                      <m:t>)</m:t>
                    </m:r>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i="1">
                            <a:latin typeface="Cambria Math" panose="02040503050406030204" pitchFamily="18" charset="0"/>
                          </a:rPr>
                          <m:t>1</m:t>
                        </m:r>
                      </m:sub>
                    </m:sSub>
                  </m:oMath>
                </a14:m>
                <a:r>
                  <a:rPr lang="en-US" sz="2000" dirty="0"/>
                  <a:t> is the part for final positions and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i="1">
                            <a:latin typeface="Cambria Math" panose="02040503050406030204" pitchFamily="18" charset="0"/>
                          </a:rPr>
                          <m:t>2</m:t>
                        </m:r>
                      </m:sub>
                    </m:sSub>
                  </m:oMath>
                </a14:m>
                <a:r>
                  <a:rPr lang="en-US" sz="2000" dirty="0"/>
                  <a:t> the part for final moments.  Same for the identity map </a:t>
                </a:r>
                <a14:m>
                  <m:oMath xmlns:m="http://schemas.openxmlformats.org/officeDocument/2006/math">
                    <m:r>
                      <a:rPr lang="en-US" sz="2000" b="1" i="1">
                        <a:latin typeface="Cambria Math" panose="02040503050406030204" pitchFamily="18" charset="0"/>
                      </a:rPr>
                      <m:t>𝑰</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𝑰</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𝑰</m:t>
                        </m:r>
                      </m:e>
                      <m:sub>
                        <m:r>
                          <a:rPr lang="en-US" sz="2000" i="1">
                            <a:latin typeface="Cambria Math" panose="02040503050406030204" pitchFamily="18" charset="0"/>
                          </a:rPr>
                          <m:t>2</m:t>
                        </m:r>
                      </m:sub>
                    </m:sSub>
                    <m:r>
                      <a:rPr lang="en-US" sz="2000" i="1">
                        <a:latin typeface="Cambria Math" panose="02040503050406030204" pitchFamily="18" charset="0"/>
                      </a:rPr>
                      <m:t>)</m:t>
                    </m:r>
                  </m:oMath>
                </a14:m>
                <a:r>
                  <a:rPr lang="en-US" sz="2000" dirty="0"/>
                  <a:t>. </a:t>
                </a:r>
              </a:p>
              <a:p>
                <a:pPr algn="just"/>
                <a:r>
                  <a:rPr lang="en-US" sz="2000" dirty="0"/>
                  <a:t>2. Let </a:t>
                </a:r>
                <a14:m>
                  <m:oMath xmlns:m="http://schemas.openxmlformats.org/officeDocument/2006/math">
                    <m:r>
                      <a:rPr lang="en-US" sz="2000" b="1" i="1">
                        <a:latin typeface="Cambria Math" panose="02040503050406030204" pitchFamily="18" charset="0"/>
                      </a:rPr>
                      <m:t>𝑵</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𝑰</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i="1">
                            <a:latin typeface="Cambria Math" panose="02040503050406030204" pitchFamily="18" charset="0"/>
                          </a:rPr>
                          <m:t>2</m:t>
                        </m:r>
                      </m:sub>
                    </m:sSub>
                    <m:r>
                      <a:rPr lang="en-US" sz="2000" i="1">
                        <a:latin typeface="Cambria Math" panose="02040503050406030204" pitchFamily="18" charset="0"/>
                      </a:rPr>
                      <m:t>)</m:t>
                    </m:r>
                  </m:oMath>
                </a14:m>
                <a:r>
                  <a:rPr lang="en-US" sz="2000" dirty="0"/>
                  <a:t>, then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𝑓</m:t>
                            </m:r>
                          </m:sub>
                        </m:sSub>
                      </m:e>
                    </m:d>
                    <m:r>
                      <a:rPr lang="en-US" sz="2000" i="1">
                        <a:latin typeface="Cambria Math" panose="02040503050406030204" pitchFamily="18" charset="0"/>
                      </a:rPr>
                      <m:t>=</m:t>
                    </m:r>
                    <m:r>
                      <a:rPr lang="en-US" sz="2000" b="1" i="1">
                        <a:latin typeface="Cambria Math" panose="02040503050406030204" pitchFamily="18" charset="0"/>
                      </a:rPr>
                      <m:t>𝑵</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𝑖</m:t>
                            </m:r>
                          </m:sub>
                        </m:sSub>
                      </m:e>
                    </m:d>
                  </m:oMath>
                </a14:m>
                <a:r>
                  <a:rPr lang="en-US" sz="2000" dirty="0"/>
                  <a:t> and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𝑖</m:t>
                            </m:r>
                          </m:sub>
                        </m:sSub>
                      </m:e>
                    </m:d>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b="1" i="1">
                            <a:latin typeface="Cambria Math" panose="02040503050406030204" pitchFamily="18" charset="0"/>
                          </a:rPr>
                          <m:t>𝑵</m:t>
                        </m:r>
                      </m:e>
                      <m:sup>
                        <m:r>
                          <a:rPr lang="en-US" sz="2000" i="1">
                            <a:latin typeface="Cambria Math" panose="02040503050406030204" pitchFamily="18" charset="0"/>
                          </a:rPr>
                          <m:t>−1</m:t>
                        </m:r>
                      </m:sup>
                    </m:sSup>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𝑓</m:t>
                        </m:r>
                      </m:sub>
                    </m:sSub>
                    <m:r>
                      <a:rPr lang="en-US" sz="2000" i="1">
                        <a:latin typeface="Cambria Math" panose="02040503050406030204" pitchFamily="18" charset="0"/>
                      </a:rPr>
                      <m:t>)</m:t>
                    </m:r>
                  </m:oMath>
                </a14:m>
                <a:r>
                  <a:rPr lang="en-US" sz="2000" dirty="0"/>
                  <a:t>.</a:t>
                </a:r>
              </a:p>
              <a:p>
                <a:pPr algn="just"/>
                <a:r>
                  <a:rPr lang="en-US" sz="2000" dirty="0"/>
                  <a:t>3.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𝑖</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𝑰</m:t>
                                </m:r>
                              </m:e>
                              <m:sub>
                                <m:r>
                                  <a:rPr lang="en-US" sz="2000" i="1">
                                    <a:latin typeface="Cambria Math" panose="02040503050406030204" pitchFamily="18" charset="0"/>
                                  </a:rPr>
                                  <m:t>2</m:t>
                                </m:r>
                              </m:sub>
                            </m:sSub>
                          </m:e>
                        </m:d>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b="1" i="1">
                                <a:latin typeface="Cambria Math" panose="02040503050406030204" pitchFamily="18" charset="0"/>
                              </a:rPr>
                              <m:t>𝑵</m:t>
                            </m:r>
                          </m:e>
                          <m:sup>
                            <m:r>
                              <a:rPr lang="en-US" sz="2000" i="1">
                                <a:latin typeface="Cambria Math" panose="02040503050406030204" pitchFamily="18" charset="0"/>
                              </a:rPr>
                              <m:t>−1</m:t>
                            </m:r>
                          </m:sup>
                        </m:sSup>
                      </m:e>
                    </m:d>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𝑓</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𝑭</m:t>
                            </m:r>
                          </m:e>
                        </m:acc>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𝒑</m:t>
                        </m:r>
                      </m:e>
                      <m:sub>
                        <m:r>
                          <a:rPr lang="en-US" sz="2000" i="1">
                            <a:latin typeface="Cambria Math" panose="02040503050406030204" pitchFamily="18" charset="0"/>
                          </a:rPr>
                          <m:t>𝑓</m:t>
                        </m:r>
                      </m:sub>
                    </m:sSub>
                    <m:r>
                      <a:rPr lang="en-US" sz="2000" i="1">
                        <a:latin typeface="Cambria Math" panose="02040503050406030204" pitchFamily="18" charset="0"/>
                      </a:rPr>
                      <m:t>)</m:t>
                    </m:r>
                  </m:oMath>
                </a14:m>
                <a:endParaRPr lang="en-US" sz="2000" dirty="0"/>
              </a:p>
              <a:p>
                <a:pPr algn="just"/>
                <a:r>
                  <a:rPr lang="en-US" sz="2000" dirty="0"/>
                  <a:t>4.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2</m:t>
                        </m:r>
                      </m:sub>
                    </m:sSub>
                  </m:oMath>
                </a14:m>
                <a:r>
                  <a:rPr lang="en-US" sz="2000" dirty="0"/>
                  <a:t> is the potential of </a:t>
                </a:r>
                <a14:m>
                  <m:oMath xmlns:m="http://schemas.openxmlformats.org/officeDocument/2006/math">
                    <m:sSub>
                      <m:sSubPr>
                        <m:ctrlPr>
                          <a:rPr lang="en-US" sz="2000"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𝑭</m:t>
                            </m:r>
                          </m:e>
                        </m:acc>
                      </m:e>
                      <m:sub>
                        <m:r>
                          <a:rPr lang="en-US" sz="2000" i="1">
                            <a:latin typeface="Cambria Math" panose="02040503050406030204" pitchFamily="18" charset="0"/>
                          </a:rPr>
                          <m:t>2</m:t>
                        </m:r>
                      </m:sub>
                    </m:sSub>
                  </m:oMath>
                </a14:m>
                <a:r>
                  <a:rPr lang="en-US" sz="2000" dirty="0"/>
                  <a:t>. Integrate </a:t>
                </a:r>
                <a14:m>
                  <m:oMath xmlns:m="http://schemas.openxmlformats.org/officeDocument/2006/math">
                    <m:sSub>
                      <m:sSubPr>
                        <m:ctrlPr>
                          <a:rPr lang="en-US" sz="2000"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𝑭</m:t>
                            </m:r>
                          </m:e>
                        </m:acc>
                      </m:e>
                      <m:sub>
                        <m:r>
                          <a:rPr lang="en-US" sz="2000" i="1">
                            <a:latin typeface="Cambria Math" panose="02040503050406030204" pitchFamily="18" charset="0"/>
                          </a:rPr>
                          <m:t>2</m:t>
                        </m:r>
                      </m:sub>
                    </m:sSub>
                  </m:oMath>
                </a14:m>
                <a:r>
                  <a:rPr lang="en-US" sz="2000" dirty="0"/>
                  <a:t> by any path to get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2</m:t>
                        </m:r>
                      </m:sub>
                    </m:sSub>
                  </m:oMath>
                </a14:m>
                <a:endParaRPr lang="en-US" sz="2000" dirty="0"/>
              </a:p>
            </p:txBody>
          </p:sp>
        </mc:Choice>
        <mc:Fallback>
          <p:sp>
            <p:nvSpPr>
              <p:cNvPr id="8" name="TextBox 7"/>
              <p:cNvSpPr txBox="1">
                <a:spLocks noRot="1" noChangeAspect="1" noMove="1" noResize="1" noEditPoints="1" noAdjustHandles="1" noChangeArrowheads="1" noChangeShapeType="1" noTextEdit="1"/>
              </p:cNvSpPr>
              <p:nvPr/>
            </p:nvSpPr>
            <p:spPr>
              <a:xfrm>
                <a:off x="1673310" y="1535904"/>
                <a:ext cx="8763000" cy="4241995"/>
              </a:xfrm>
              <a:prstGeom prst="rect">
                <a:avLst/>
              </a:prstGeom>
              <a:blipFill>
                <a:blip r:embed="rId2"/>
                <a:stretch>
                  <a:fillRect l="-870" t="-597" r="-580" b="-1194"/>
                </a:stretch>
              </a:blipFill>
            </p:spPr>
            <p:txBody>
              <a:bodyPr/>
              <a:lstStyle/>
              <a:p>
                <a:r>
                  <a:rPr lang="en-US">
                    <a:noFill/>
                  </a:rPr>
                  <a:t> </a:t>
                </a:r>
              </a:p>
            </p:txBody>
          </p:sp>
        </mc:Fallback>
      </mc:AlternateContent>
      <p:sp>
        <p:nvSpPr>
          <p:cNvPr id="9" name="Footer Placeholder 4">
            <a:extLst>
              <a:ext uri="{FF2B5EF4-FFF2-40B4-BE49-F238E27FC236}">
                <a16:creationId xmlns:a16="http://schemas.microsoft.com/office/drawing/2014/main" id="{6C0B5271-7822-074D-B986-C35F6F2D3D67}"/>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10" name="Date Placeholder 3">
            <a:extLst>
              <a:ext uri="{FF2B5EF4-FFF2-40B4-BE49-F238E27FC236}">
                <a16:creationId xmlns:a16="http://schemas.microsoft.com/office/drawing/2014/main" id="{4FB2DD73-839D-3B4B-836E-51FA98A6E55B}"/>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grpSp>
        <p:nvGrpSpPr>
          <p:cNvPr id="11" name="Group 10">
            <a:extLst>
              <a:ext uri="{FF2B5EF4-FFF2-40B4-BE49-F238E27FC236}">
                <a16:creationId xmlns:a16="http://schemas.microsoft.com/office/drawing/2014/main" id="{9D80E3F0-9AC6-C747-86AC-0D5E09C67504}"/>
              </a:ext>
            </a:extLst>
          </p:cNvPr>
          <p:cNvGrpSpPr/>
          <p:nvPr/>
        </p:nvGrpSpPr>
        <p:grpSpPr>
          <a:xfrm>
            <a:off x="250767" y="5679152"/>
            <a:ext cx="1174865" cy="532015"/>
            <a:chOff x="412040" y="2597142"/>
            <a:chExt cx="1174865" cy="532015"/>
          </a:xfrm>
        </p:grpSpPr>
        <p:sp>
          <p:nvSpPr>
            <p:cNvPr id="12" name="Rectangle 11">
              <a:extLst>
                <a:ext uri="{FF2B5EF4-FFF2-40B4-BE49-F238E27FC236}">
                  <a16:creationId xmlns:a16="http://schemas.microsoft.com/office/drawing/2014/main" id="{876E15DF-B969-9E45-B810-38FFA5DABACA}"/>
                </a:ext>
              </a:extLst>
            </p:cNvPr>
            <p:cNvSpPr/>
            <p:nvPr/>
          </p:nvSpPr>
          <p:spPr>
            <a:xfrm>
              <a:off x="412040" y="2597142"/>
              <a:ext cx="1174865" cy="5320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4DEE43-B2DB-7444-8864-E9EE831317DF}"/>
                </a:ext>
              </a:extLst>
            </p:cNvPr>
            <p:cNvSpPr txBox="1"/>
            <p:nvPr/>
          </p:nvSpPr>
          <p:spPr>
            <a:xfrm>
              <a:off x="465513" y="2676698"/>
              <a:ext cx="1067921" cy="369332"/>
            </a:xfrm>
            <a:prstGeom prst="rect">
              <a:avLst/>
            </a:prstGeom>
            <a:noFill/>
          </p:spPr>
          <p:txBody>
            <a:bodyPr wrap="none" rtlCol="0">
              <a:spAutoFit/>
            </a:bodyPr>
            <a:lstStyle/>
            <a:p>
              <a:r>
                <a:rPr lang="en-US" dirty="0"/>
                <a:t>He Zhang</a:t>
              </a:r>
            </a:p>
          </p:txBody>
        </p:sp>
      </p:grpSp>
    </p:spTree>
    <p:extLst>
      <p:ext uri="{BB962C8B-B14F-4D97-AF65-F5344CB8AC3E}">
        <p14:creationId xmlns:p14="http://schemas.microsoft.com/office/powerpoint/2010/main" val="3540797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82FE-E4FD-A24E-9AF6-01E5114B8C65}"/>
              </a:ext>
            </a:extLst>
          </p:cNvPr>
          <p:cNvSpPr>
            <a:spLocks noGrp="1"/>
          </p:cNvSpPr>
          <p:nvPr>
            <p:ph type="title"/>
          </p:nvPr>
        </p:nvSpPr>
        <p:spPr/>
        <p:txBody>
          <a:bodyPr/>
          <a:lstStyle/>
          <a:p>
            <a:r>
              <a:rPr lang="en-US" dirty="0"/>
              <a:t>Current </a:t>
            </a:r>
            <a:r>
              <a:rPr lang="en-US" dirty="0" err="1"/>
              <a:t>workpoints</a:t>
            </a:r>
            <a:r>
              <a:rPr lang="en-US" dirty="0"/>
              <a:t> in resonance plot</a:t>
            </a:r>
          </a:p>
        </p:txBody>
      </p:sp>
      <p:sp>
        <p:nvSpPr>
          <p:cNvPr id="4" name="Slide Number Placeholder 3">
            <a:extLst>
              <a:ext uri="{FF2B5EF4-FFF2-40B4-BE49-F238E27FC236}">
                <a16:creationId xmlns:a16="http://schemas.microsoft.com/office/drawing/2014/main" id="{4604379B-08D9-E947-9D2C-722F21233DB8}"/>
              </a:ext>
            </a:extLst>
          </p:cNvPr>
          <p:cNvSpPr>
            <a:spLocks noGrp="1"/>
          </p:cNvSpPr>
          <p:nvPr>
            <p:ph type="sldNum" sz="quarter" idx="12"/>
          </p:nvPr>
        </p:nvSpPr>
        <p:spPr/>
        <p:txBody>
          <a:bodyPr/>
          <a:lstStyle/>
          <a:p>
            <a:fld id="{07E1C93C-5050-FC42-8F10-D22D4F119D13}" type="slidenum">
              <a:rPr lang="en-US" smtClean="0"/>
              <a:pPr/>
              <a:t>28</a:t>
            </a:fld>
            <a:endParaRPr lang="en-US" dirty="0"/>
          </a:p>
        </p:txBody>
      </p:sp>
      <p:pic>
        <p:nvPicPr>
          <p:cNvPr id="5" name="Picture 4">
            <a:extLst>
              <a:ext uri="{FF2B5EF4-FFF2-40B4-BE49-F238E27FC236}">
                <a16:creationId xmlns:a16="http://schemas.microsoft.com/office/drawing/2014/main" id="{E032A4C3-E0B4-4E42-95A7-A8AC375B4C7B}"/>
              </a:ext>
            </a:extLst>
          </p:cNvPr>
          <p:cNvPicPr>
            <a:picLocks noChangeAspect="1"/>
          </p:cNvPicPr>
          <p:nvPr/>
        </p:nvPicPr>
        <p:blipFill>
          <a:blip r:embed="rId2"/>
          <a:stretch>
            <a:fillRect/>
          </a:stretch>
        </p:blipFill>
        <p:spPr>
          <a:xfrm>
            <a:off x="1743920" y="797604"/>
            <a:ext cx="8079129" cy="5669732"/>
          </a:xfrm>
          <a:prstGeom prst="rect">
            <a:avLst/>
          </a:prstGeom>
        </p:spPr>
      </p:pic>
      <p:sp>
        <p:nvSpPr>
          <p:cNvPr id="6" name="Footer Placeholder 4">
            <a:extLst>
              <a:ext uri="{FF2B5EF4-FFF2-40B4-BE49-F238E27FC236}">
                <a16:creationId xmlns:a16="http://schemas.microsoft.com/office/drawing/2014/main" id="{2BA86B91-21DF-1745-A943-7E53D04E026F}"/>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7" name="Date Placeholder 3">
            <a:extLst>
              <a:ext uri="{FF2B5EF4-FFF2-40B4-BE49-F238E27FC236}">
                <a16:creationId xmlns:a16="http://schemas.microsoft.com/office/drawing/2014/main" id="{76560B99-A696-5E48-80E3-8D809EB7A2E5}"/>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3934250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D22E079-6D16-E44C-BD88-710CE3C2523C}"/>
                  </a:ext>
                </a:extLst>
              </p:cNvPr>
              <p:cNvSpPr>
                <a:spLocks noGrp="1"/>
              </p:cNvSpPr>
              <p:nvPr>
                <p:ph type="title"/>
              </p:nvPr>
            </p:nvSpPr>
            <p:spPr/>
            <p:txBody>
              <a:bodyPr/>
              <a:lstStyle/>
              <a:p>
                <a:r>
                  <a:rPr lang="en-US" dirty="0"/>
                  <a:t>Proton tune footprint for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𝝊</m:t>
                        </m:r>
                      </m:e>
                      <m:sub>
                        <m:r>
                          <a:rPr lang="en-US" b="1" i="1" smtClean="0">
                            <a:latin typeface="Cambria Math" panose="02040503050406030204" pitchFamily="18" charset="0"/>
                          </a:rPr>
                          <m:t>𝒔</m:t>
                        </m:r>
                      </m:sub>
                    </m:sSub>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𝟎𝟓𝟒</m:t>
                    </m:r>
                  </m:oMath>
                </a14:m>
                <a:endParaRPr lang="en-US" dirty="0"/>
              </a:p>
            </p:txBody>
          </p:sp>
        </mc:Choice>
        <mc:Fallback xmlns="">
          <p:sp>
            <p:nvSpPr>
              <p:cNvPr id="2" name="Title 1">
                <a:extLst>
                  <a:ext uri="{FF2B5EF4-FFF2-40B4-BE49-F238E27FC236}">
                    <a16:creationId xmlns:a16="http://schemas.microsoft.com/office/drawing/2014/main" id="{9D22E079-6D16-E44C-BD88-710CE3C2523C}"/>
                  </a:ext>
                </a:extLst>
              </p:cNvPr>
              <p:cNvSpPr>
                <a:spLocks noGrp="1" noRot="1" noChangeAspect="1" noMove="1" noResize="1" noEditPoints="1" noAdjustHandles="1" noChangeArrowheads="1" noChangeShapeType="1" noTextEdit="1"/>
              </p:cNvSpPr>
              <p:nvPr>
                <p:ph type="title"/>
              </p:nvPr>
            </p:nvSpPr>
            <p:spPr>
              <a:blipFill>
                <a:blip r:embed="rId3"/>
                <a:stretch>
                  <a:fillRect l="-1199" t="-17143" b="-257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10FDE0C-E81E-FB4F-94A2-91A91196F023}"/>
              </a:ext>
            </a:extLst>
          </p:cNvPr>
          <p:cNvSpPr>
            <a:spLocks noGrp="1"/>
          </p:cNvSpPr>
          <p:nvPr>
            <p:ph type="sldNum" sz="quarter" idx="12"/>
          </p:nvPr>
        </p:nvSpPr>
        <p:spPr/>
        <p:txBody>
          <a:bodyPr/>
          <a:lstStyle/>
          <a:p>
            <a:fld id="{07E1C93C-5050-FC42-8F10-D22D4F119D13}" type="slidenum">
              <a:rPr lang="en-US" smtClean="0"/>
              <a:pPr/>
              <a:t>29</a:t>
            </a:fld>
            <a:endParaRPr lang="en-US" dirty="0"/>
          </a:p>
        </p:txBody>
      </p:sp>
      <p:pic>
        <p:nvPicPr>
          <p:cNvPr id="14" name="Picture 13">
            <a:extLst>
              <a:ext uri="{FF2B5EF4-FFF2-40B4-BE49-F238E27FC236}">
                <a16:creationId xmlns:a16="http://schemas.microsoft.com/office/drawing/2014/main" id="{E5909A19-974C-6644-BB3D-32B115FBF09D}"/>
              </a:ext>
            </a:extLst>
          </p:cNvPr>
          <p:cNvPicPr>
            <a:picLocks noChangeAspect="1"/>
          </p:cNvPicPr>
          <p:nvPr/>
        </p:nvPicPr>
        <p:blipFill>
          <a:blip r:embed="rId4"/>
          <a:stretch>
            <a:fillRect/>
          </a:stretch>
        </p:blipFill>
        <p:spPr>
          <a:xfrm>
            <a:off x="2011559" y="816494"/>
            <a:ext cx="7877482" cy="5530998"/>
          </a:xfrm>
          <a:prstGeom prst="rect">
            <a:avLst/>
          </a:prstGeom>
        </p:spPr>
      </p:pic>
      <p:cxnSp>
        <p:nvCxnSpPr>
          <p:cNvPr id="16" name="Straight Arrow Connector 15">
            <a:extLst>
              <a:ext uri="{FF2B5EF4-FFF2-40B4-BE49-F238E27FC236}">
                <a16:creationId xmlns:a16="http://schemas.microsoft.com/office/drawing/2014/main" id="{E2AE00D5-2FB7-2647-A4BB-B48947915762}"/>
              </a:ext>
            </a:extLst>
          </p:cNvPr>
          <p:cNvCxnSpPr/>
          <p:nvPr/>
        </p:nvCxnSpPr>
        <p:spPr>
          <a:xfrm flipH="1">
            <a:off x="4579717" y="2314938"/>
            <a:ext cx="1805651" cy="1921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3F2BA75E-35F8-9249-ABFA-5D8279AAEB44}"/>
                  </a:ext>
                </a:extLst>
              </p:cNvPr>
              <p:cNvSpPr txBox="1"/>
              <p:nvPr/>
            </p:nvSpPr>
            <p:spPr>
              <a:xfrm>
                <a:off x="6194386" y="2037939"/>
                <a:ext cx="1513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𝜗</m:t>
                          </m:r>
                        </m:e>
                        <m:sub>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𝜗</m:t>
                          </m:r>
                        </m:e>
                        <m:sub>
                          <m:r>
                            <a:rPr lang="en-US" i="1">
                              <a:latin typeface="Cambria Math" panose="02040503050406030204" pitchFamily="18" charset="0"/>
                            </a:rPr>
                            <m:t>𝑠</m:t>
                          </m:r>
                        </m:sub>
                      </m:sSub>
                      <m:r>
                        <a:rPr lang="en-US" i="1">
                          <a:latin typeface="Cambria Math" panose="02040503050406030204" pitchFamily="18" charset="0"/>
                        </a:rPr>
                        <m:t>=1.0</m:t>
                      </m:r>
                    </m:oMath>
                  </m:oMathPara>
                </a14:m>
                <a:endParaRPr lang="en-US" dirty="0"/>
              </a:p>
            </p:txBody>
          </p:sp>
        </mc:Choice>
        <mc:Fallback>
          <p:sp>
            <p:nvSpPr>
              <p:cNvPr id="17" name="TextBox 16">
                <a:extLst>
                  <a:ext uri="{FF2B5EF4-FFF2-40B4-BE49-F238E27FC236}">
                    <a16:creationId xmlns:a16="http://schemas.microsoft.com/office/drawing/2014/main" id="{3F2BA75E-35F8-9249-ABFA-5D8279AAEB44}"/>
                  </a:ext>
                </a:extLst>
              </p:cNvPr>
              <p:cNvSpPr txBox="1">
                <a:spLocks noRot="1" noChangeAspect="1" noMove="1" noResize="1" noEditPoints="1" noAdjustHandles="1" noChangeArrowheads="1" noChangeShapeType="1" noTextEdit="1"/>
              </p:cNvSpPr>
              <p:nvPr/>
            </p:nvSpPr>
            <p:spPr>
              <a:xfrm>
                <a:off x="6194386" y="2037939"/>
                <a:ext cx="1513235" cy="276999"/>
              </a:xfrm>
              <a:prstGeom prst="rect">
                <a:avLst/>
              </a:prstGeom>
              <a:blipFill>
                <a:blip r:embed="rId5"/>
                <a:stretch>
                  <a:fillRect l="-2500" r="-2500" b="-8696"/>
                </a:stretch>
              </a:blipFill>
            </p:spPr>
            <p:txBody>
              <a:bodyPr/>
              <a:lstStyle/>
              <a:p>
                <a:r>
                  <a:rPr lang="en-US">
                    <a:noFill/>
                  </a:rPr>
                  <a:t> </a:t>
                </a:r>
              </a:p>
            </p:txBody>
          </p:sp>
        </mc:Fallback>
      </mc:AlternateContent>
      <p:sp>
        <p:nvSpPr>
          <p:cNvPr id="8" name="Footer Placeholder 4">
            <a:extLst>
              <a:ext uri="{FF2B5EF4-FFF2-40B4-BE49-F238E27FC236}">
                <a16:creationId xmlns:a16="http://schemas.microsoft.com/office/drawing/2014/main" id="{186CC2C2-BAAA-CA47-B7A8-3BA84D5DB6FF}"/>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9" name="Date Placeholder 3">
            <a:extLst>
              <a:ext uri="{FF2B5EF4-FFF2-40B4-BE49-F238E27FC236}">
                <a16:creationId xmlns:a16="http://schemas.microsoft.com/office/drawing/2014/main" id="{F066EB18-00DF-F54A-A1E7-2AB67775B215}"/>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1010181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00E3-BCA7-7E47-9B51-0B94778D3FAD}"/>
              </a:ext>
            </a:extLst>
          </p:cNvPr>
          <p:cNvSpPr>
            <a:spLocks noGrp="1"/>
          </p:cNvSpPr>
          <p:nvPr>
            <p:ph type="title"/>
          </p:nvPr>
        </p:nvSpPr>
        <p:spPr/>
        <p:txBody>
          <a:bodyPr/>
          <a:lstStyle/>
          <a:p>
            <a:r>
              <a:rPr lang="en-US" dirty="0"/>
              <a:t>Proton working point</a:t>
            </a:r>
          </a:p>
        </p:txBody>
      </p:sp>
      <p:pic>
        <p:nvPicPr>
          <p:cNvPr id="6" name="Content Placeholder 5">
            <a:extLst>
              <a:ext uri="{FF2B5EF4-FFF2-40B4-BE49-F238E27FC236}">
                <a16:creationId xmlns:a16="http://schemas.microsoft.com/office/drawing/2014/main" id="{394C74F9-C534-194F-8656-A92FFE38817B}"/>
              </a:ext>
            </a:extLst>
          </p:cNvPr>
          <p:cNvPicPr>
            <a:picLocks noGrp="1" noChangeAspect="1"/>
          </p:cNvPicPr>
          <p:nvPr>
            <p:ph idx="1"/>
          </p:nvPr>
        </p:nvPicPr>
        <p:blipFill>
          <a:blip r:embed="rId2"/>
          <a:stretch>
            <a:fillRect/>
          </a:stretch>
        </p:blipFill>
        <p:spPr>
          <a:xfrm>
            <a:off x="2222356" y="966788"/>
            <a:ext cx="7664738" cy="5381625"/>
          </a:xfrm>
        </p:spPr>
      </p:pic>
      <p:sp>
        <p:nvSpPr>
          <p:cNvPr id="4" name="Slide Number Placeholder 3">
            <a:extLst>
              <a:ext uri="{FF2B5EF4-FFF2-40B4-BE49-F238E27FC236}">
                <a16:creationId xmlns:a16="http://schemas.microsoft.com/office/drawing/2014/main" id="{E5A6F8AA-B072-4646-B0B0-7AAEDAFCFDB1}"/>
              </a:ext>
            </a:extLst>
          </p:cNvPr>
          <p:cNvSpPr>
            <a:spLocks noGrp="1"/>
          </p:cNvSpPr>
          <p:nvPr>
            <p:ph type="sldNum" sz="quarter" idx="12"/>
          </p:nvPr>
        </p:nvSpPr>
        <p:spPr/>
        <p:txBody>
          <a:bodyPr/>
          <a:lstStyle/>
          <a:p>
            <a:fld id="{07E1C93C-5050-FC42-8F10-D22D4F119D13}" type="slidenum">
              <a:rPr lang="en-US" smtClean="0"/>
              <a:pPr/>
              <a:t>3</a:t>
            </a:fld>
            <a:endParaRPr lang="en-US" dirty="0"/>
          </a:p>
        </p:txBody>
      </p:sp>
      <p:sp>
        <p:nvSpPr>
          <p:cNvPr id="5" name="Date Placeholder 3">
            <a:extLst>
              <a:ext uri="{FF2B5EF4-FFF2-40B4-BE49-F238E27FC236}">
                <a16:creationId xmlns:a16="http://schemas.microsoft.com/office/drawing/2014/main" id="{0118F784-B61B-1A4C-AB52-9D39ABCC4A62}"/>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
        <p:nvSpPr>
          <p:cNvPr id="7" name="Footer Placeholder 4">
            <a:extLst>
              <a:ext uri="{FF2B5EF4-FFF2-40B4-BE49-F238E27FC236}">
                <a16:creationId xmlns:a16="http://schemas.microsoft.com/office/drawing/2014/main" id="{F2AC883D-E075-EA4A-8428-672F066341FD}"/>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Tree>
    <p:extLst>
      <p:ext uri="{BB962C8B-B14F-4D97-AF65-F5344CB8AC3E}">
        <p14:creationId xmlns:p14="http://schemas.microsoft.com/office/powerpoint/2010/main" val="1695651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D22E079-6D16-E44C-BD88-710CE3C2523C}"/>
                  </a:ext>
                </a:extLst>
              </p:cNvPr>
              <p:cNvSpPr>
                <a:spLocks noGrp="1"/>
              </p:cNvSpPr>
              <p:nvPr>
                <p:ph type="title"/>
              </p:nvPr>
            </p:nvSpPr>
            <p:spPr/>
            <p:txBody>
              <a:bodyPr/>
              <a:lstStyle/>
              <a:p>
                <a:r>
                  <a:rPr lang="en-US" dirty="0"/>
                  <a:t>Proton tune footprint for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𝝊</m:t>
                        </m:r>
                      </m:e>
                      <m:sub>
                        <m:r>
                          <a:rPr lang="en-US" b="1" i="1" smtClean="0">
                            <a:latin typeface="Cambria Math" panose="02040503050406030204" pitchFamily="18" charset="0"/>
                          </a:rPr>
                          <m:t>𝒔</m:t>
                        </m:r>
                      </m:sub>
                    </m:sSub>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𝟎𝟒</m:t>
                    </m:r>
                  </m:oMath>
                </a14:m>
                <a:r>
                  <a:rPr lang="en-US" dirty="0"/>
                  <a:t>5</a:t>
                </a:r>
              </a:p>
            </p:txBody>
          </p:sp>
        </mc:Choice>
        <mc:Fallback xmlns="">
          <p:sp>
            <p:nvSpPr>
              <p:cNvPr id="2" name="Title 1">
                <a:extLst>
                  <a:ext uri="{FF2B5EF4-FFF2-40B4-BE49-F238E27FC236}">
                    <a16:creationId xmlns:a16="http://schemas.microsoft.com/office/drawing/2014/main" id="{9D22E079-6D16-E44C-BD88-710CE3C2523C}"/>
                  </a:ext>
                </a:extLst>
              </p:cNvPr>
              <p:cNvSpPr>
                <a:spLocks noGrp="1" noRot="1" noChangeAspect="1" noMove="1" noResize="1" noEditPoints="1" noAdjustHandles="1" noChangeArrowheads="1" noChangeShapeType="1" noTextEdit="1"/>
              </p:cNvSpPr>
              <p:nvPr>
                <p:ph type="title"/>
              </p:nvPr>
            </p:nvSpPr>
            <p:spPr>
              <a:blipFill>
                <a:blip r:embed="rId3"/>
                <a:stretch>
                  <a:fillRect l="-1199" t="-17143" b="-257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10FDE0C-E81E-FB4F-94A2-91A91196F023}"/>
              </a:ext>
            </a:extLst>
          </p:cNvPr>
          <p:cNvSpPr>
            <a:spLocks noGrp="1"/>
          </p:cNvSpPr>
          <p:nvPr>
            <p:ph type="sldNum" sz="quarter" idx="12"/>
          </p:nvPr>
        </p:nvSpPr>
        <p:spPr/>
        <p:txBody>
          <a:bodyPr/>
          <a:lstStyle/>
          <a:p>
            <a:fld id="{07E1C93C-5050-FC42-8F10-D22D4F119D13}" type="slidenum">
              <a:rPr lang="en-US" smtClean="0"/>
              <a:pPr/>
              <a:t>30</a:t>
            </a:fld>
            <a:endParaRPr lang="en-US" dirty="0"/>
          </a:p>
        </p:txBody>
      </p:sp>
      <p:pic>
        <p:nvPicPr>
          <p:cNvPr id="14" name="Picture 13">
            <a:extLst>
              <a:ext uri="{FF2B5EF4-FFF2-40B4-BE49-F238E27FC236}">
                <a16:creationId xmlns:a16="http://schemas.microsoft.com/office/drawing/2014/main" id="{E5909A19-974C-6644-BB3D-32B115FBF09D}"/>
              </a:ext>
            </a:extLst>
          </p:cNvPr>
          <p:cNvPicPr>
            <a:picLocks noChangeAspect="1"/>
          </p:cNvPicPr>
          <p:nvPr/>
        </p:nvPicPr>
        <p:blipFill>
          <a:blip r:embed="rId4"/>
          <a:stretch>
            <a:fillRect/>
          </a:stretch>
        </p:blipFill>
        <p:spPr>
          <a:xfrm>
            <a:off x="2011559" y="816494"/>
            <a:ext cx="7877482" cy="5530998"/>
          </a:xfrm>
          <a:prstGeom prst="rect">
            <a:avLst/>
          </a:prstGeom>
        </p:spPr>
      </p:pic>
      <p:cxnSp>
        <p:nvCxnSpPr>
          <p:cNvPr id="16" name="Straight Arrow Connector 15">
            <a:extLst>
              <a:ext uri="{FF2B5EF4-FFF2-40B4-BE49-F238E27FC236}">
                <a16:creationId xmlns:a16="http://schemas.microsoft.com/office/drawing/2014/main" id="{E2AE00D5-2FB7-2647-A4BB-B48947915762}"/>
              </a:ext>
            </a:extLst>
          </p:cNvPr>
          <p:cNvCxnSpPr>
            <a:cxnSpLocks/>
          </p:cNvCxnSpPr>
          <p:nvPr/>
        </p:nvCxnSpPr>
        <p:spPr>
          <a:xfrm flipH="1">
            <a:off x="5162284" y="2025569"/>
            <a:ext cx="1483515" cy="1644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3F2BA75E-35F8-9249-ABFA-5D8279AAEB44}"/>
                  </a:ext>
                </a:extLst>
              </p:cNvPr>
              <p:cNvSpPr txBox="1"/>
              <p:nvPr/>
            </p:nvSpPr>
            <p:spPr>
              <a:xfrm>
                <a:off x="6645799" y="1748571"/>
                <a:ext cx="1513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𝜗</m:t>
                          </m:r>
                        </m:e>
                        <m:sub>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𝜗</m:t>
                          </m:r>
                        </m:e>
                        <m:sub>
                          <m:r>
                            <a:rPr lang="en-US" i="1">
                              <a:latin typeface="Cambria Math" panose="02040503050406030204" pitchFamily="18" charset="0"/>
                            </a:rPr>
                            <m:t>𝑠</m:t>
                          </m:r>
                        </m:sub>
                      </m:sSub>
                      <m:r>
                        <a:rPr lang="en-US" i="1">
                          <a:latin typeface="Cambria Math" panose="02040503050406030204" pitchFamily="18" charset="0"/>
                        </a:rPr>
                        <m:t>=1.0</m:t>
                      </m:r>
                    </m:oMath>
                  </m:oMathPara>
                </a14:m>
                <a:endParaRPr lang="en-US" dirty="0"/>
              </a:p>
            </p:txBody>
          </p:sp>
        </mc:Choice>
        <mc:Fallback>
          <p:sp>
            <p:nvSpPr>
              <p:cNvPr id="17" name="TextBox 16">
                <a:extLst>
                  <a:ext uri="{FF2B5EF4-FFF2-40B4-BE49-F238E27FC236}">
                    <a16:creationId xmlns:a16="http://schemas.microsoft.com/office/drawing/2014/main" id="{3F2BA75E-35F8-9249-ABFA-5D8279AAEB44}"/>
                  </a:ext>
                </a:extLst>
              </p:cNvPr>
              <p:cNvSpPr txBox="1">
                <a:spLocks noRot="1" noChangeAspect="1" noMove="1" noResize="1" noEditPoints="1" noAdjustHandles="1" noChangeArrowheads="1" noChangeShapeType="1" noTextEdit="1"/>
              </p:cNvSpPr>
              <p:nvPr/>
            </p:nvSpPr>
            <p:spPr>
              <a:xfrm>
                <a:off x="6645799" y="1748571"/>
                <a:ext cx="1513235" cy="276999"/>
              </a:xfrm>
              <a:prstGeom prst="rect">
                <a:avLst/>
              </a:prstGeom>
              <a:blipFill>
                <a:blip r:embed="rId5"/>
                <a:stretch>
                  <a:fillRect l="-2500" r="-3333" b="-909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0BFEBD60-8F68-FB4C-9144-7CECD7D47469}"/>
              </a:ext>
            </a:extLst>
          </p:cNvPr>
          <p:cNvSpPr/>
          <p:nvPr/>
        </p:nvSpPr>
        <p:spPr>
          <a:xfrm>
            <a:off x="4197753" y="2025570"/>
            <a:ext cx="833377" cy="416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C96E1867-F45D-494A-B76D-4F097DF06DB3}"/>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10" name="Date Placeholder 3">
            <a:extLst>
              <a:ext uri="{FF2B5EF4-FFF2-40B4-BE49-F238E27FC236}">
                <a16:creationId xmlns:a16="http://schemas.microsoft.com/office/drawing/2014/main" id="{EF148E4F-B86C-5349-A8BA-C95242E1C2B8}"/>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4056761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D22E079-6D16-E44C-BD88-710CE3C2523C}"/>
                  </a:ext>
                </a:extLst>
              </p:cNvPr>
              <p:cNvSpPr>
                <a:spLocks noGrp="1"/>
              </p:cNvSpPr>
              <p:nvPr>
                <p:ph type="title"/>
              </p:nvPr>
            </p:nvSpPr>
            <p:spPr/>
            <p:txBody>
              <a:bodyPr/>
              <a:lstStyle/>
              <a:p>
                <a:r>
                  <a:rPr lang="en-US" dirty="0"/>
                  <a:t>Proton tune footprint for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𝝊</m:t>
                        </m:r>
                      </m:e>
                      <m:sub>
                        <m:r>
                          <a:rPr lang="en-US" b="1" i="1" smtClean="0">
                            <a:latin typeface="Cambria Math" panose="02040503050406030204" pitchFamily="18" charset="0"/>
                          </a:rPr>
                          <m:t>𝒔</m:t>
                        </m:r>
                      </m:sub>
                    </m:sSub>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m:t>
                    </m:r>
                  </m:oMath>
                </a14:m>
                <a:r>
                  <a:rPr lang="en-US" dirty="0"/>
                  <a:t>58</a:t>
                </a:r>
              </a:p>
            </p:txBody>
          </p:sp>
        </mc:Choice>
        <mc:Fallback xmlns="">
          <p:sp>
            <p:nvSpPr>
              <p:cNvPr id="2" name="Title 1">
                <a:extLst>
                  <a:ext uri="{FF2B5EF4-FFF2-40B4-BE49-F238E27FC236}">
                    <a16:creationId xmlns:a16="http://schemas.microsoft.com/office/drawing/2014/main" id="{9D22E079-6D16-E44C-BD88-710CE3C2523C}"/>
                  </a:ext>
                </a:extLst>
              </p:cNvPr>
              <p:cNvSpPr>
                <a:spLocks noGrp="1" noRot="1" noChangeAspect="1" noMove="1" noResize="1" noEditPoints="1" noAdjustHandles="1" noChangeArrowheads="1" noChangeShapeType="1" noTextEdit="1"/>
              </p:cNvSpPr>
              <p:nvPr>
                <p:ph type="title"/>
              </p:nvPr>
            </p:nvSpPr>
            <p:spPr>
              <a:blipFill>
                <a:blip r:embed="rId3"/>
                <a:stretch>
                  <a:fillRect l="-1199" t="-17143" b="-257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10FDE0C-E81E-FB4F-94A2-91A91196F023}"/>
              </a:ext>
            </a:extLst>
          </p:cNvPr>
          <p:cNvSpPr>
            <a:spLocks noGrp="1"/>
          </p:cNvSpPr>
          <p:nvPr>
            <p:ph type="sldNum" sz="quarter" idx="12"/>
          </p:nvPr>
        </p:nvSpPr>
        <p:spPr/>
        <p:txBody>
          <a:bodyPr/>
          <a:lstStyle/>
          <a:p>
            <a:fld id="{07E1C93C-5050-FC42-8F10-D22D4F119D13}" type="slidenum">
              <a:rPr lang="en-US" smtClean="0"/>
              <a:pPr/>
              <a:t>31</a:t>
            </a:fld>
            <a:endParaRPr lang="en-US" dirty="0"/>
          </a:p>
        </p:txBody>
      </p:sp>
      <p:pic>
        <p:nvPicPr>
          <p:cNvPr id="14" name="Picture 13">
            <a:extLst>
              <a:ext uri="{FF2B5EF4-FFF2-40B4-BE49-F238E27FC236}">
                <a16:creationId xmlns:a16="http://schemas.microsoft.com/office/drawing/2014/main" id="{E5909A19-974C-6644-BB3D-32B115FBF09D}"/>
              </a:ext>
            </a:extLst>
          </p:cNvPr>
          <p:cNvPicPr>
            <a:picLocks noChangeAspect="1"/>
          </p:cNvPicPr>
          <p:nvPr/>
        </p:nvPicPr>
        <p:blipFill>
          <a:blip r:embed="rId4"/>
          <a:stretch>
            <a:fillRect/>
          </a:stretch>
        </p:blipFill>
        <p:spPr>
          <a:xfrm>
            <a:off x="2011559" y="816494"/>
            <a:ext cx="7877482" cy="5530998"/>
          </a:xfrm>
          <a:prstGeom prst="rect">
            <a:avLst/>
          </a:prstGeom>
        </p:spPr>
      </p:pic>
      <p:cxnSp>
        <p:nvCxnSpPr>
          <p:cNvPr id="16" name="Straight Arrow Connector 15">
            <a:extLst>
              <a:ext uri="{FF2B5EF4-FFF2-40B4-BE49-F238E27FC236}">
                <a16:creationId xmlns:a16="http://schemas.microsoft.com/office/drawing/2014/main" id="{E2AE00D5-2FB7-2647-A4BB-B48947915762}"/>
              </a:ext>
            </a:extLst>
          </p:cNvPr>
          <p:cNvCxnSpPr>
            <a:cxnSpLocks/>
          </p:cNvCxnSpPr>
          <p:nvPr/>
        </p:nvCxnSpPr>
        <p:spPr>
          <a:xfrm flipH="1">
            <a:off x="4254648" y="2905246"/>
            <a:ext cx="935584" cy="1302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3F2BA75E-35F8-9249-ABFA-5D8279AAEB44}"/>
                  </a:ext>
                </a:extLst>
              </p:cNvPr>
              <p:cNvSpPr txBox="1"/>
              <p:nvPr/>
            </p:nvSpPr>
            <p:spPr>
              <a:xfrm>
                <a:off x="5190233" y="2628248"/>
                <a:ext cx="1513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𝜗</m:t>
                          </m:r>
                        </m:e>
                        <m:sub>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𝜗</m:t>
                          </m:r>
                        </m:e>
                        <m:sub>
                          <m:r>
                            <a:rPr lang="en-US" i="1">
                              <a:latin typeface="Cambria Math" panose="02040503050406030204" pitchFamily="18" charset="0"/>
                            </a:rPr>
                            <m:t>𝑠</m:t>
                          </m:r>
                        </m:sub>
                      </m:sSub>
                      <m:r>
                        <a:rPr lang="en-US" i="1">
                          <a:latin typeface="Cambria Math" panose="02040503050406030204" pitchFamily="18" charset="0"/>
                        </a:rPr>
                        <m:t>=1.0</m:t>
                      </m:r>
                    </m:oMath>
                  </m:oMathPara>
                </a14:m>
                <a:endParaRPr lang="en-US" dirty="0"/>
              </a:p>
            </p:txBody>
          </p:sp>
        </mc:Choice>
        <mc:Fallback>
          <p:sp>
            <p:nvSpPr>
              <p:cNvPr id="17" name="TextBox 16">
                <a:extLst>
                  <a:ext uri="{FF2B5EF4-FFF2-40B4-BE49-F238E27FC236}">
                    <a16:creationId xmlns:a16="http://schemas.microsoft.com/office/drawing/2014/main" id="{3F2BA75E-35F8-9249-ABFA-5D8279AAEB44}"/>
                  </a:ext>
                </a:extLst>
              </p:cNvPr>
              <p:cNvSpPr txBox="1">
                <a:spLocks noRot="1" noChangeAspect="1" noMove="1" noResize="1" noEditPoints="1" noAdjustHandles="1" noChangeArrowheads="1" noChangeShapeType="1" noTextEdit="1"/>
              </p:cNvSpPr>
              <p:nvPr/>
            </p:nvSpPr>
            <p:spPr>
              <a:xfrm>
                <a:off x="5190233" y="2628248"/>
                <a:ext cx="1513235" cy="276999"/>
              </a:xfrm>
              <a:prstGeom prst="rect">
                <a:avLst/>
              </a:prstGeom>
              <a:blipFill>
                <a:blip r:embed="rId5"/>
                <a:stretch>
                  <a:fillRect l="-2500" r="-2500" b="-43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6C6B04B-F96C-F44E-8E0A-92CE6883AE2C}"/>
                  </a:ext>
                </a:extLst>
              </p:cNvPr>
              <p:cNvSpPr txBox="1"/>
              <p:nvPr/>
            </p:nvSpPr>
            <p:spPr>
              <a:xfrm>
                <a:off x="6767412" y="1762076"/>
                <a:ext cx="10216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𝜗</m:t>
                          </m:r>
                        </m:e>
                        <m:sub>
                          <m:r>
                            <a:rPr lang="en-US" i="1">
                              <a:latin typeface="Cambria Math" panose="02040503050406030204" pitchFamily="18" charset="0"/>
                            </a:rPr>
                            <m:t>𝑥</m:t>
                          </m:r>
                        </m:sub>
                      </m:sSub>
                      <m:r>
                        <a:rPr lang="en-US" i="1">
                          <a:latin typeface="Cambria Math" panose="02040503050406030204" pitchFamily="18" charset="0"/>
                        </a:rPr>
                        <m:t>=1.0</m:t>
                      </m:r>
                    </m:oMath>
                  </m:oMathPara>
                </a14:m>
                <a:endParaRPr lang="en-US" dirty="0"/>
              </a:p>
            </p:txBody>
          </p:sp>
        </mc:Choice>
        <mc:Fallback>
          <p:sp>
            <p:nvSpPr>
              <p:cNvPr id="10" name="TextBox 9">
                <a:extLst>
                  <a:ext uri="{FF2B5EF4-FFF2-40B4-BE49-F238E27FC236}">
                    <a16:creationId xmlns:a16="http://schemas.microsoft.com/office/drawing/2014/main" id="{26C6B04B-F96C-F44E-8E0A-92CE6883AE2C}"/>
                  </a:ext>
                </a:extLst>
              </p:cNvPr>
              <p:cNvSpPr txBox="1">
                <a:spLocks noRot="1" noChangeAspect="1" noMove="1" noResize="1" noEditPoints="1" noAdjustHandles="1" noChangeArrowheads="1" noChangeShapeType="1" noTextEdit="1"/>
              </p:cNvSpPr>
              <p:nvPr/>
            </p:nvSpPr>
            <p:spPr>
              <a:xfrm>
                <a:off x="6767412" y="1762076"/>
                <a:ext cx="1021626" cy="276999"/>
              </a:xfrm>
              <a:prstGeom prst="rect">
                <a:avLst/>
              </a:prstGeom>
              <a:blipFill>
                <a:blip r:embed="rId6"/>
                <a:stretch>
                  <a:fillRect l="-4938" r="-4938" b="-4348"/>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560F3111-D0A7-B547-A8E4-80D20643609E}"/>
              </a:ext>
            </a:extLst>
          </p:cNvPr>
          <p:cNvCxnSpPr>
            <a:stCxn id="10" idx="3"/>
          </p:cNvCxnSpPr>
          <p:nvPr/>
        </p:nvCxnSpPr>
        <p:spPr>
          <a:xfrm>
            <a:off x="7789038" y="1900576"/>
            <a:ext cx="401980" cy="138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4EFEBE34-30BB-AA46-B66A-0B77C3CF969C}"/>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12" name="Date Placeholder 3">
            <a:extLst>
              <a:ext uri="{FF2B5EF4-FFF2-40B4-BE49-F238E27FC236}">
                <a16:creationId xmlns:a16="http://schemas.microsoft.com/office/drawing/2014/main" id="{0FAD0ECB-C967-1749-816A-E977C135FAE7}"/>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636778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2F63-1A83-9C4C-BAFF-F402765B62DA}"/>
              </a:ext>
            </a:extLst>
          </p:cNvPr>
          <p:cNvSpPr>
            <a:spLocks noGrp="1"/>
          </p:cNvSpPr>
          <p:nvPr>
            <p:ph type="title"/>
          </p:nvPr>
        </p:nvSpPr>
        <p:spPr/>
        <p:txBody>
          <a:bodyPr/>
          <a:lstStyle/>
          <a:p>
            <a:r>
              <a:rPr lang="en-US" dirty="0"/>
              <a:t>Footprint with Alternate working point</a:t>
            </a:r>
          </a:p>
        </p:txBody>
      </p:sp>
      <p:pic>
        <p:nvPicPr>
          <p:cNvPr id="6" name="Content Placeholder 5">
            <a:extLst>
              <a:ext uri="{FF2B5EF4-FFF2-40B4-BE49-F238E27FC236}">
                <a16:creationId xmlns:a16="http://schemas.microsoft.com/office/drawing/2014/main" id="{76342A96-8B15-A34F-8E6E-53EBD76D9470}"/>
              </a:ext>
            </a:extLst>
          </p:cNvPr>
          <p:cNvPicPr>
            <a:picLocks noGrp="1" noChangeAspect="1"/>
          </p:cNvPicPr>
          <p:nvPr>
            <p:ph idx="1"/>
          </p:nvPr>
        </p:nvPicPr>
        <p:blipFill>
          <a:blip r:embed="rId2"/>
          <a:stretch>
            <a:fillRect/>
          </a:stretch>
        </p:blipFill>
        <p:spPr>
          <a:xfrm>
            <a:off x="2222356" y="966788"/>
            <a:ext cx="7664738" cy="5381625"/>
          </a:xfrm>
        </p:spPr>
      </p:pic>
      <p:sp>
        <p:nvSpPr>
          <p:cNvPr id="4" name="Slide Number Placeholder 3">
            <a:extLst>
              <a:ext uri="{FF2B5EF4-FFF2-40B4-BE49-F238E27FC236}">
                <a16:creationId xmlns:a16="http://schemas.microsoft.com/office/drawing/2014/main" id="{B3A2FC88-AD77-AD48-84AE-3FC5632B3C70}"/>
              </a:ext>
            </a:extLst>
          </p:cNvPr>
          <p:cNvSpPr>
            <a:spLocks noGrp="1"/>
          </p:cNvSpPr>
          <p:nvPr>
            <p:ph type="sldNum" sz="quarter" idx="12"/>
          </p:nvPr>
        </p:nvSpPr>
        <p:spPr/>
        <p:txBody>
          <a:bodyPr/>
          <a:lstStyle/>
          <a:p>
            <a:fld id="{07E1C93C-5050-FC42-8F10-D22D4F119D13}" type="slidenum">
              <a:rPr lang="en-US" smtClean="0"/>
              <a:pPr/>
              <a:t>32</a:t>
            </a:fld>
            <a:endParaRPr lang="en-US" dirty="0"/>
          </a:p>
        </p:txBody>
      </p:sp>
      <p:sp>
        <p:nvSpPr>
          <p:cNvPr id="5" name="Footer Placeholder 4">
            <a:extLst>
              <a:ext uri="{FF2B5EF4-FFF2-40B4-BE49-F238E27FC236}">
                <a16:creationId xmlns:a16="http://schemas.microsoft.com/office/drawing/2014/main" id="{8C5AB8ED-4EFC-3847-8704-49331FF46A92}"/>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7" name="Date Placeholder 3">
            <a:extLst>
              <a:ext uri="{FF2B5EF4-FFF2-40B4-BE49-F238E27FC236}">
                <a16:creationId xmlns:a16="http://schemas.microsoft.com/office/drawing/2014/main" id="{280C95E2-C931-1945-AD6B-E796F8645D15}"/>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4064682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00E3-BCA7-7E47-9B51-0B94778D3FAD}"/>
              </a:ext>
            </a:extLst>
          </p:cNvPr>
          <p:cNvSpPr>
            <a:spLocks noGrp="1"/>
          </p:cNvSpPr>
          <p:nvPr>
            <p:ph type="title"/>
          </p:nvPr>
        </p:nvSpPr>
        <p:spPr/>
        <p:txBody>
          <a:bodyPr/>
          <a:lstStyle/>
          <a:p>
            <a:r>
              <a:rPr lang="en-US" dirty="0"/>
              <a:t>Adjusted further to get away from 5</a:t>
            </a:r>
            <a:r>
              <a:rPr lang="en-US" baseline="30000" dirty="0"/>
              <a:t>th</a:t>
            </a:r>
            <a:r>
              <a:rPr lang="en-US" dirty="0"/>
              <a:t> order</a:t>
            </a:r>
          </a:p>
        </p:txBody>
      </p:sp>
      <p:pic>
        <p:nvPicPr>
          <p:cNvPr id="6" name="Content Placeholder 5">
            <a:extLst>
              <a:ext uri="{FF2B5EF4-FFF2-40B4-BE49-F238E27FC236}">
                <a16:creationId xmlns:a16="http://schemas.microsoft.com/office/drawing/2014/main" id="{394C74F9-C534-194F-8656-A92FFE38817B}"/>
              </a:ext>
            </a:extLst>
          </p:cNvPr>
          <p:cNvPicPr>
            <a:picLocks noGrp="1" noChangeAspect="1"/>
          </p:cNvPicPr>
          <p:nvPr>
            <p:ph idx="1"/>
          </p:nvPr>
        </p:nvPicPr>
        <p:blipFill>
          <a:blip r:embed="rId2"/>
          <a:stretch>
            <a:fillRect/>
          </a:stretch>
        </p:blipFill>
        <p:spPr>
          <a:xfrm>
            <a:off x="2222356" y="966788"/>
            <a:ext cx="7664738" cy="5381625"/>
          </a:xfrm>
        </p:spPr>
      </p:pic>
      <p:sp>
        <p:nvSpPr>
          <p:cNvPr id="4" name="Slide Number Placeholder 3">
            <a:extLst>
              <a:ext uri="{FF2B5EF4-FFF2-40B4-BE49-F238E27FC236}">
                <a16:creationId xmlns:a16="http://schemas.microsoft.com/office/drawing/2014/main" id="{E5A6F8AA-B072-4646-B0B0-7AAEDAFCFDB1}"/>
              </a:ext>
            </a:extLst>
          </p:cNvPr>
          <p:cNvSpPr>
            <a:spLocks noGrp="1"/>
          </p:cNvSpPr>
          <p:nvPr>
            <p:ph type="sldNum" sz="quarter" idx="12"/>
          </p:nvPr>
        </p:nvSpPr>
        <p:spPr/>
        <p:txBody>
          <a:bodyPr/>
          <a:lstStyle/>
          <a:p>
            <a:fld id="{07E1C93C-5050-FC42-8F10-D22D4F119D13}" type="slidenum">
              <a:rPr lang="en-US" smtClean="0"/>
              <a:pPr/>
              <a:t>33</a:t>
            </a:fld>
            <a:endParaRPr lang="en-US" dirty="0"/>
          </a:p>
        </p:txBody>
      </p:sp>
      <p:sp>
        <p:nvSpPr>
          <p:cNvPr id="5" name="Footer Placeholder 4">
            <a:extLst>
              <a:ext uri="{FF2B5EF4-FFF2-40B4-BE49-F238E27FC236}">
                <a16:creationId xmlns:a16="http://schemas.microsoft.com/office/drawing/2014/main" id="{89CA5449-82CB-194A-9272-58911B6E472C}"/>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7" name="Date Placeholder 3">
            <a:extLst>
              <a:ext uri="{FF2B5EF4-FFF2-40B4-BE49-F238E27FC236}">
                <a16:creationId xmlns:a16="http://schemas.microsoft.com/office/drawing/2014/main" id="{99FA2689-AAB7-144C-98F2-48E07619548D}"/>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2497443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2046-496C-1A42-B511-9A4E63FBE283}"/>
              </a:ext>
            </a:extLst>
          </p:cNvPr>
          <p:cNvSpPr>
            <a:spLocks noGrp="1"/>
          </p:cNvSpPr>
          <p:nvPr>
            <p:ph type="title"/>
          </p:nvPr>
        </p:nvSpPr>
        <p:spPr/>
        <p:txBody>
          <a:bodyPr/>
          <a:lstStyle/>
          <a:p>
            <a:r>
              <a:rPr lang="en-US" dirty="0"/>
              <a:t>Electron working point optimization</a:t>
            </a:r>
          </a:p>
        </p:txBody>
      </p:sp>
      <p:pic>
        <p:nvPicPr>
          <p:cNvPr id="6" name="Content Placeholder 5">
            <a:extLst>
              <a:ext uri="{FF2B5EF4-FFF2-40B4-BE49-F238E27FC236}">
                <a16:creationId xmlns:a16="http://schemas.microsoft.com/office/drawing/2014/main" id="{D27B9DA6-C976-584C-A346-623C934B50CB}"/>
              </a:ext>
            </a:extLst>
          </p:cNvPr>
          <p:cNvPicPr>
            <a:picLocks noGrp="1" noChangeAspect="1"/>
          </p:cNvPicPr>
          <p:nvPr>
            <p:ph idx="1"/>
          </p:nvPr>
        </p:nvPicPr>
        <p:blipFill>
          <a:blip r:embed="rId2"/>
          <a:stretch>
            <a:fillRect/>
          </a:stretch>
        </p:blipFill>
        <p:spPr>
          <a:xfrm>
            <a:off x="2222356" y="966788"/>
            <a:ext cx="7664738" cy="5381625"/>
          </a:xfrm>
        </p:spPr>
      </p:pic>
      <p:sp>
        <p:nvSpPr>
          <p:cNvPr id="4" name="Slide Number Placeholder 3">
            <a:extLst>
              <a:ext uri="{FF2B5EF4-FFF2-40B4-BE49-F238E27FC236}">
                <a16:creationId xmlns:a16="http://schemas.microsoft.com/office/drawing/2014/main" id="{6875D12F-2E44-8A48-9511-328FAFF39FD4}"/>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7" name="Date Placeholder 3">
            <a:extLst>
              <a:ext uri="{FF2B5EF4-FFF2-40B4-BE49-F238E27FC236}">
                <a16:creationId xmlns:a16="http://schemas.microsoft.com/office/drawing/2014/main" id="{FA518496-DD2B-5645-AC6A-C4DC220C1B79}"/>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
        <p:nvSpPr>
          <p:cNvPr id="10" name="Footer Placeholder 4">
            <a:extLst>
              <a:ext uri="{FF2B5EF4-FFF2-40B4-BE49-F238E27FC236}">
                <a16:creationId xmlns:a16="http://schemas.microsoft.com/office/drawing/2014/main" id="{B71FA9BB-4550-F448-8400-7B05CBB5894E}"/>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cxnSp>
        <p:nvCxnSpPr>
          <p:cNvPr id="11" name="Straight Arrow Connector 10">
            <a:extLst>
              <a:ext uri="{FF2B5EF4-FFF2-40B4-BE49-F238E27FC236}">
                <a16:creationId xmlns:a16="http://schemas.microsoft.com/office/drawing/2014/main" id="{782A1B69-010B-B648-8D6B-68436746E405}"/>
              </a:ext>
            </a:extLst>
          </p:cNvPr>
          <p:cNvCxnSpPr/>
          <p:nvPr/>
        </p:nvCxnSpPr>
        <p:spPr>
          <a:xfrm>
            <a:off x="4967223" y="4394801"/>
            <a:ext cx="2395960"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EC51ED-7378-354C-9F4C-63BE3A0020C9}"/>
              </a:ext>
            </a:extLst>
          </p:cNvPr>
          <p:cNvSpPr txBox="1"/>
          <p:nvPr/>
        </p:nvSpPr>
        <p:spPr>
          <a:xfrm>
            <a:off x="7064928" y="3999609"/>
            <a:ext cx="1323760" cy="369332"/>
          </a:xfrm>
          <a:prstGeom prst="rect">
            <a:avLst/>
          </a:prstGeom>
          <a:noFill/>
        </p:spPr>
        <p:txBody>
          <a:bodyPr wrap="none" rtlCol="0">
            <a:spAutoFit/>
          </a:bodyPr>
          <a:lstStyle/>
          <a:p>
            <a:r>
              <a:rPr lang="en-US" dirty="0"/>
              <a:t>Shift to 0.54</a:t>
            </a:r>
          </a:p>
        </p:txBody>
      </p:sp>
    </p:spTree>
    <p:extLst>
      <p:ext uri="{BB962C8B-B14F-4D97-AF65-F5344CB8AC3E}">
        <p14:creationId xmlns:p14="http://schemas.microsoft.com/office/powerpoint/2010/main" val="78029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AC7B-87AB-BA46-86BA-A84683DF07CE}"/>
              </a:ext>
            </a:extLst>
          </p:cNvPr>
          <p:cNvSpPr>
            <a:spLocks noGrp="1"/>
          </p:cNvSpPr>
          <p:nvPr>
            <p:ph type="title"/>
          </p:nvPr>
        </p:nvSpPr>
        <p:spPr/>
        <p:txBody>
          <a:bodyPr/>
          <a:lstStyle/>
          <a:p>
            <a:r>
              <a:rPr lang="en-US" dirty="0"/>
              <a:t>Head-on configuration</a:t>
            </a:r>
          </a:p>
        </p:txBody>
      </p:sp>
      <p:pic>
        <p:nvPicPr>
          <p:cNvPr id="6" name="Content Placeholder 5">
            <a:extLst>
              <a:ext uri="{FF2B5EF4-FFF2-40B4-BE49-F238E27FC236}">
                <a16:creationId xmlns:a16="http://schemas.microsoft.com/office/drawing/2014/main" id="{870E74EB-8800-F54E-8AE5-9D1296F5A4B8}"/>
              </a:ext>
            </a:extLst>
          </p:cNvPr>
          <p:cNvPicPr>
            <a:picLocks noGrp="1" noChangeAspect="1"/>
          </p:cNvPicPr>
          <p:nvPr>
            <p:ph idx="1"/>
          </p:nvPr>
        </p:nvPicPr>
        <p:blipFill>
          <a:blip r:embed="rId2"/>
          <a:stretch>
            <a:fillRect/>
          </a:stretch>
        </p:blipFill>
        <p:spPr>
          <a:xfrm>
            <a:off x="2232675" y="966789"/>
            <a:ext cx="7664738" cy="5381625"/>
          </a:xfrm>
        </p:spPr>
      </p:pic>
      <p:sp>
        <p:nvSpPr>
          <p:cNvPr id="4" name="Slide Number Placeholder 3">
            <a:extLst>
              <a:ext uri="{FF2B5EF4-FFF2-40B4-BE49-F238E27FC236}">
                <a16:creationId xmlns:a16="http://schemas.microsoft.com/office/drawing/2014/main" id="{43D537D6-693F-AB42-BEDF-7EBF50D7C726}"/>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7282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3B55-FE58-7341-8C23-B752DB65EF13}"/>
              </a:ext>
            </a:extLst>
          </p:cNvPr>
          <p:cNvSpPr>
            <a:spLocks noGrp="1"/>
          </p:cNvSpPr>
          <p:nvPr>
            <p:ph type="title"/>
          </p:nvPr>
        </p:nvSpPr>
        <p:spPr/>
        <p:txBody>
          <a:bodyPr/>
          <a:lstStyle/>
          <a:p>
            <a:r>
              <a:rPr lang="en-US" dirty="0"/>
              <a:t>Crabbing configuration</a:t>
            </a:r>
          </a:p>
        </p:txBody>
      </p:sp>
      <p:pic>
        <p:nvPicPr>
          <p:cNvPr id="5" name="Content Placeholder 4">
            <a:extLst>
              <a:ext uri="{FF2B5EF4-FFF2-40B4-BE49-F238E27FC236}">
                <a16:creationId xmlns:a16="http://schemas.microsoft.com/office/drawing/2014/main" id="{828BE145-BA38-B242-913A-9CD6C7582DFB}"/>
              </a:ext>
            </a:extLst>
          </p:cNvPr>
          <p:cNvPicPr>
            <a:picLocks noGrp="1" noChangeAspect="1"/>
          </p:cNvPicPr>
          <p:nvPr>
            <p:ph idx="1"/>
          </p:nvPr>
        </p:nvPicPr>
        <p:blipFill>
          <a:blip r:embed="rId2"/>
          <a:stretch>
            <a:fillRect/>
          </a:stretch>
        </p:blipFill>
        <p:spPr>
          <a:xfrm>
            <a:off x="253396" y="2221219"/>
            <a:ext cx="11780108" cy="1125264"/>
          </a:xfrm>
          <a:prstGeom prst="rect">
            <a:avLst/>
          </a:prstGeom>
        </p:spPr>
      </p:pic>
      <p:sp>
        <p:nvSpPr>
          <p:cNvPr id="4" name="Slide Number Placeholder 3">
            <a:extLst>
              <a:ext uri="{FF2B5EF4-FFF2-40B4-BE49-F238E27FC236}">
                <a16:creationId xmlns:a16="http://schemas.microsoft.com/office/drawing/2014/main" id="{CC72579F-5896-0D40-A614-B6DB6314444C}"/>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6" name="TextBox 5">
            <a:extLst>
              <a:ext uri="{FF2B5EF4-FFF2-40B4-BE49-F238E27FC236}">
                <a16:creationId xmlns:a16="http://schemas.microsoft.com/office/drawing/2014/main" id="{D351E13F-C902-9047-84FF-DEC335750181}"/>
              </a:ext>
            </a:extLst>
          </p:cNvPr>
          <p:cNvSpPr txBox="1"/>
          <p:nvPr/>
        </p:nvSpPr>
        <p:spPr>
          <a:xfrm>
            <a:off x="3430072" y="1350918"/>
            <a:ext cx="4840877" cy="369332"/>
          </a:xfrm>
          <a:prstGeom prst="rect">
            <a:avLst/>
          </a:prstGeom>
          <a:noFill/>
        </p:spPr>
        <p:txBody>
          <a:bodyPr wrap="none" rtlCol="0">
            <a:spAutoFit/>
          </a:bodyPr>
          <a:lstStyle/>
          <a:p>
            <a:r>
              <a:rPr lang="en-US" dirty="0"/>
              <a:t>Implemented as two RF kickers on each side of IP </a:t>
            </a:r>
          </a:p>
        </p:txBody>
      </p:sp>
      <p:sp>
        <p:nvSpPr>
          <p:cNvPr id="7" name="TextBox 6">
            <a:extLst>
              <a:ext uri="{FF2B5EF4-FFF2-40B4-BE49-F238E27FC236}">
                <a16:creationId xmlns:a16="http://schemas.microsoft.com/office/drawing/2014/main" id="{15385EE6-309B-AE4D-8030-4339ACE71B6D}"/>
              </a:ext>
            </a:extLst>
          </p:cNvPr>
          <p:cNvSpPr txBox="1"/>
          <p:nvPr/>
        </p:nvSpPr>
        <p:spPr>
          <a:xfrm>
            <a:off x="838200" y="3737899"/>
            <a:ext cx="9208008" cy="1200329"/>
          </a:xfrm>
          <a:prstGeom prst="rect">
            <a:avLst/>
          </a:prstGeom>
          <a:noFill/>
        </p:spPr>
        <p:txBody>
          <a:bodyPr wrap="square" rtlCol="0">
            <a:spAutoFit/>
          </a:bodyPr>
          <a:lstStyle/>
          <a:p>
            <a:r>
              <a:rPr lang="en-US" dirty="0"/>
              <a:t>We made the following assumptions:</a:t>
            </a:r>
          </a:p>
          <a:p>
            <a:pPr marL="342900" indent="-342900">
              <a:buFont typeface="+mj-lt"/>
              <a:buAutoNum type="arabicPeriod"/>
            </a:pPr>
            <a:r>
              <a:rPr lang="en-US" dirty="0"/>
              <a:t>Cavities placed at beta=600m</a:t>
            </a:r>
          </a:p>
          <a:p>
            <a:pPr marL="342900" indent="-342900">
              <a:buFont typeface="+mj-lt"/>
              <a:buAutoNum type="arabicPeriod"/>
            </a:pPr>
            <a:r>
              <a:rPr lang="en-US" dirty="0"/>
              <a:t>One single RF kicker on each side (real implementation will have several)</a:t>
            </a:r>
          </a:p>
          <a:p>
            <a:pPr marL="342900" indent="-342900">
              <a:buFont typeface="+mj-lt"/>
              <a:buAutoNum type="arabicPeriod"/>
            </a:pPr>
            <a:r>
              <a:rPr lang="en-US" dirty="0"/>
              <a:t>No RF noise, perfect cavity, no incoming dispersion leakage</a:t>
            </a:r>
          </a:p>
        </p:txBody>
      </p:sp>
      <p:sp>
        <p:nvSpPr>
          <p:cNvPr id="9" name="Date Placeholder 3">
            <a:extLst>
              <a:ext uri="{FF2B5EF4-FFF2-40B4-BE49-F238E27FC236}">
                <a16:creationId xmlns:a16="http://schemas.microsoft.com/office/drawing/2014/main" id="{E347FD99-BA97-C440-BF45-88B7BCA54ED9}"/>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
        <p:nvSpPr>
          <p:cNvPr id="10" name="Footer Placeholder 4">
            <a:extLst>
              <a:ext uri="{FF2B5EF4-FFF2-40B4-BE49-F238E27FC236}">
                <a16:creationId xmlns:a16="http://schemas.microsoft.com/office/drawing/2014/main" id="{A5933484-99FF-9242-B85E-866FF67091ED}"/>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Tree>
    <p:extLst>
      <p:ext uri="{BB962C8B-B14F-4D97-AF65-F5344CB8AC3E}">
        <p14:creationId xmlns:p14="http://schemas.microsoft.com/office/powerpoint/2010/main" val="1808174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76E3-4378-1445-8135-670988D6BC3E}"/>
              </a:ext>
            </a:extLst>
          </p:cNvPr>
          <p:cNvSpPr>
            <a:spLocks noGrp="1"/>
          </p:cNvSpPr>
          <p:nvPr>
            <p:ph type="title"/>
          </p:nvPr>
        </p:nvSpPr>
        <p:spPr/>
        <p:txBody>
          <a:bodyPr/>
          <a:lstStyle/>
          <a:p>
            <a:r>
              <a:rPr lang="en-US" dirty="0"/>
              <a:t>Crabbing on , some luminosity loss</a:t>
            </a:r>
          </a:p>
        </p:txBody>
      </p:sp>
      <p:pic>
        <p:nvPicPr>
          <p:cNvPr id="6" name="Content Placeholder 5">
            <a:extLst>
              <a:ext uri="{FF2B5EF4-FFF2-40B4-BE49-F238E27FC236}">
                <a16:creationId xmlns:a16="http://schemas.microsoft.com/office/drawing/2014/main" id="{9E1DFDBC-6870-DA45-8D1B-3553D6F37B38}"/>
              </a:ext>
            </a:extLst>
          </p:cNvPr>
          <p:cNvPicPr>
            <a:picLocks noGrp="1" noChangeAspect="1"/>
          </p:cNvPicPr>
          <p:nvPr>
            <p:ph idx="1"/>
          </p:nvPr>
        </p:nvPicPr>
        <p:blipFill>
          <a:blip r:embed="rId2"/>
          <a:stretch>
            <a:fillRect/>
          </a:stretch>
        </p:blipFill>
        <p:spPr>
          <a:xfrm>
            <a:off x="2222356" y="943038"/>
            <a:ext cx="7664738" cy="5381625"/>
          </a:xfrm>
        </p:spPr>
      </p:pic>
      <p:sp>
        <p:nvSpPr>
          <p:cNvPr id="4" name="Slide Number Placeholder 3">
            <a:extLst>
              <a:ext uri="{FF2B5EF4-FFF2-40B4-BE49-F238E27FC236}">
                <a16:creationId xmlns:a16="http://schemas.microsoft.com/office/drawing/2014/main" id="{CC7AC033-8669-6841-956E-C5DD4A17892E}"/>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
        <p:nvSpPr>
          <p:cNvPr id="5" name="Footer Placeholder 4">
            <a:extLst>
              <a:ext uri="{FF2B5EF4-FFF2-40B4-BE49-F238E27FC236}">
                <a16:creationId xmlns:a16="http://schemas.microsoft.com/office/drawing/2014/main" id="{60F55631-5873-3848-9F71-94147331BC4C}"/>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7" name="Date Placeholder 3">
            <a:extLst>
              <a:ext uri="{FF2B5EF4-FFF2-40B4-BE49-F238E27FC236}">
                <a16:creationId xmlns:a16="http://schemas.microsoft.com/office/drawing/2014/main" id="{5FAC826D-04EB-5F40-A742-3E421ACE8737}"/>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1990271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1BA667D9-4CC3-5144-88F8-6DEBBD1F6240}"/>
                  </a:ext>
                </a:extLst>
              </p:cNvPr>
              <p:cNvSpPr>
                <a:spLocks noGrp="1"/>
              </p:cNvSpPr>
              <p:nvPr>
                <p:ph type="title"/>
              </p:nvPr>
            </p:nvSpPr>
            <p:spPr/>
            <p:txBody>
              <a:bodyPr/>
              <a:lstStyle/>
              <a:p>
                <a:r>
                  <a:rPr lang="en-US" dirty="0"/>
                  <a:t>Increasing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𝝑</m:t>
                        </m:r>
                      </m:e>
                      <m:sub>
                        <m:r>
                          <a:rPr lang="en-US" i="1">
                            <a:latin typeface="Cambria Math" panose="02040503050406030204" pitchFamily="18" charset="0"/>
                          </a:rPr>
                          <m:t>𝒔</m:t>
                        </m:r>
                        <m:r>
                          <a:rPr lang="en-US" i="1">
                            <a:latin typeface="Cambria Math" panose="02040503050406030204" pitchFamily="18" charset="0"/>
                          </a:rPr>
                          <m:t> </m:t>
                        </m:r>
                      </m:sub>
                    </m:sSub>
                  </m:oMath>
                </a14:m>
                <a:r>
                  <a:rPr lang="en-US" dirty="0"/>
                  <a:t> to move the synchrotron band</a:t>
                </a:r>
              </a:p>
            </p:txBody>
          </p:sp>
        </mc:Choice>
        <mc:Fallback>
          <p:sp>
            <p:nvSpPr>
              <p:cNvPr id="2" name="Title 1">
                <a:extLst>
                  <a:ext uri="{FF2B5EF4-FFF2-40B4-BE49-F238E27FC236}">
                    <a16:creationId xmlns:a16="http://schemas.microsoft.com/office/drawing/2014/main" id="{1BA667D9-4CC3-5144-88F8-6DEBBD1F6240}"/>
                  </a:ext>
                </a:extLst>
              </p:cNvPr>
              <p:cNvSpPr>
                <a:spLocks noGrp="1" noRot="1" noChangeAspect="1" noMove="1" noResize="1" noEditPoints="1" noAdjustHandles="1" noChangeArrowheads="1" noChangeShapeType="1" noTextEdit="1"/>
              </p:cNvSpPr>
              <p:nvPr>
                <p:ph type="title"/>
              </p:nvPr>
            </p:nvSpPr>
            <p:spPr>
              <a:blipFill>
                <a:blip r:embed="rId2"/>
                <a:stretch>
                  <a:fillRect l="-787" t="-10256" b="-17949"/>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E47EC564-2A11-1042-AC4D-B7BFBB4BB53A}"/>
              </a:ext>
            </a:extLst>
          </p:cNvPr>
          <p:cNvPicPr>
            <a:picLocks noGrp="1" noChangeAspect="1"/>
          </p:cNvPicPr>
          <p:nvPr>
            <p:ph idx="1"/>
          </p:nvPr>
        </p:nvPicPr>
        <p:blipFill>
          <a:blip r:embed="rId3"/>
          <a:stretch>
            <a:fillRect/>
          </a:stretch>
        </p:blipFill>
        <p:spPr>
          <a:xfrm>
            <a:off x="2222356" y="966788"/>
            <a:ext cx="7664738" cy="5381625"/>
          </a:xfrm>
        </p:spPr>
      </p:pic>
      <p:sp>
        <p:nvSpPr>
          <p:cNvPr id="4" name="Slide Number Placeholder 3">
            <a:extLst>
              <a:ext uri="{FF2B5EF4-FFF2-40B4-BE49-F238E27FC236}">
                <a16:creationId xmlns:a16="http://schemas.microsoft.com/office/drawing/2014/main" id="{8392160C-BDAA-FC4E-9978-B3CAB1288638}"/>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
        <p:nvSpPr>
          <p:cNvPr id="5" name="Footer Placeholder 4">
            <a:extLst>
              <a:ext uri="{FF2B5EF4-FFF2-40B4-BE49-F238E27FC236}">
                <a16:creationId xmlns:a16="http://schemas.microsoft.com/office/drawing/2014/main" id="{7AF49795-857E-FA4C-9137-A7B285A426DE}"/>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6" name="Date Placeholder 3">
            <a:extLst>
              <a:ext uri="{FF2B5EF4-FFF2-40B4-BE49-F238E27FC236}">
                <a16:creationId xmlns:a16="http://schemas.microsoft.com/office/drawing/2014/main" id="{5F91B7E2-3BC3-2744-A226-0AEC940717BF}"/>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128598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EE7B-1203-244F-AB72-BFA878E44C21}"/>
              </a:ext>
            </a:extLst>
          </p:cNvPr>
          <p:cNvSpPr>
            <a:spLocks noGrp="1"/>
          </p:cNvSpPr>
          <p:nvPr>
            <p:ph type="title"/>
          </p:nvPr>
        </p:nvSpPr>
        <p:spPr/>
        <p:txBody>
          <a:bodyPr/>
          <a:lstStyle/>
          <a:p>
            <a:r>
              <a:rPr lang="en-US" dirty="0"/>
              <a:t>Increasing proton current</a:t>
            </a:r>
          </a:p>
        </p:txBody>
      </p:sp>
      <p:pic>
        <p:nvPicPr>
          <p:cNvPr id="6" name="Content Placeholder 5">
            <a:extLst>
              <a:ext uri="{FF2B5EF4-FFF2-40B4-BE49-F238E27FC236}">
                <a16:creationId xmlns:a16="http://schemas.microsoft.com/office/drawing/2014/main" id="{ABE1C96D-0290-234A-966E-F85C9FF07AAF}"/>
              </a:ext>
            </a:extLst>
          </p:cNvPr>
          <p:cNvPicPr>
            <a:picLocks noGrp="1" noChangeAspect="1"/>
          </p:cNvPicPr>
          <p:nvPr>
            <p:ph idx="1"/>
          </p:nvPr>
        </p:nvPicPr>
        <p:blipFill>
          <a:blip r:embed="rId2"/>
          <a:stretch>
            <a:fillRect/>
          </a:stretch>
        </p:blipFill>
        <p:spPr>
          <a:xfrm>
            <a:off x="2572498" y="966788"/>
            <a:ext cx="6964455" cy="5381625"/>
          </a:xfrm>
        </p:spPr>
      </p:pic>
      <p:sp>
        <p:nvSpPr>
          <p:cNvPr id="4" name="Slide Number Placeholder 3">
            <a:extLst>
              <a:ext uri="{FF2B5EF4-FFF2-40B4-BE49-F238E27FC236}">
                <a16:creationId xmlns:a16="http://schemas.microsoft.com/office/drawing/2014/main" id="{2E46EA86-9A47-054B-A2CA-ADE3F6B44DCE}"/>
              </a:ext>
            </a:extLst>
          </p:cNvPr>
          <p:cNvSpPr>
            <a:spLocks noGrp="1"/>
          </p:cNvSpPr>
          <p:nvPr>
            <p:ph type="sldNum" sz="quarter" idx="12"/>
          </p:nvPr>
        </p:nvSpPr>
        <p:spPr/>
        <p:txBody>
          <a:bodyPr/>
          <a:lstStyle/>
          <a:p>
            <a:fld id="{07E1C93C-5050-FC42-8F10-D22D4F119D13}" type="slidenum">
              <a:rPr lang="en-US" smtClean="0"/>
              <a:pPr/>
              <a:t>9</a:t>
            </a:fld>
            <a:endParaRPr lang="en-US"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CC1366FA-8ED7-E54B-A892-213F1E791661}"/>
                  </a:ext>
                </a:extLst>
              </p:cNvPr>
              <p:cNvSpPr/>
              <p:nvPr/>
            </p:nvSpPr>
            <p:spPr>
              <a:xfrm>
                <a:off x="9129734" y="3944607"/>
                <a:ext cx="13820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𝝃</m:t>
                          </m:r>
                        </m:e>
                        <m:sub>
                          <m:r>
                            <a:rPr lang="en-US" b="1" i="1">
                              <a:latin typeface="Cambria Math" panose="02040503050406030204" pitchFamily="18" charset="0"/>
                            </a:rPr>
                            <m:t>𝒆</m:t>
                          </m:r>
                          <m:r>
                            <a:rPr lang="en-US" b="1" i="1">
                              <a:latin typeface="Cambria Math" panose="02040503050406030204" pitchFamily="18" charset="0"/>
                            </a:rPr>
                            <m:t>−</m:t>
                          </m:r>
                        </m:sub>
                      </m:sSub>
                      <m:r>
                        <a:rPr lang="en-US" b="1" i="1">
                          <a:latin typeface="Cambria Math" panose="02040503050406030204" pitchFamily="18" charset="0"/>
                        </a:rPr>
                        <m:t>=</m:t>
                      </m:r>
                      <m:r>
                        <a:rPr lang="en-US" b="1" i="1">
                          <a:latin typeface="Cambria Math" panose="02040503050406030204" pitchFamily="18" charset="0"/>
                        </a:rPr>
                        <m:t>𝟎</m:t>
                      </m:r>
                      <m:r>
                        <a:rPr lang="en-US" b="1" i="1">
                          <a:latin typeface="Cambria Math" panose="02040503050406030204" pitchFamily="18" charset="0"/>
                        </a:rPr>
                        <m:t>.</m:t>
                      </m:r>
                      <m:r>
                        <a:rPr lang="en-US" b="1" i="1">
                          <a:latin typeface="Cambria Math" panose="02040503050406030204" pitchFamily="18" charset="0"/>
                        </a:rPr>
                        <m:t>𝟎</m:t>
                      </m:r>
                      <m:r>
                        <a:rPr lang="en-US" b="1" i="1">
                          <a:latin typeface="Cambria Math" panose="02040503050406030204" pitchFamily="18" charset="0"/>
                        </a:rPr>
                        <m:t>𝟖</m:t>
                      </m:r>
                    </m:oMath>
                  </m:oMathPara>
                </a14:m>
                <a:endParaRPr lang="en-US" dirty="0"/>
              </a:p>
            </p:txBody>
          </p:sp>
        </mc:Choice>
        <mc:Fallback>
          <p:sp>
            <p:nvSpPr>
              <p:cNvPr id="7" name="Rectangle 6">
                <a:extLst>
                  <a:ext uri="{FF2B5EF4-FFF2-40B4-BE49-F238E27FC236}">
                    <a16:creationId xmlns:a16="http://schemas.microsoft.com/office/drawing/2014/main" id="{CC1366FA-8ED7-E54B-A892-213F1E791661}"/>
                  </a:ext>
                </a:extLst>
              </p:cNvPr>
              <p:cNvSpPr>
                <a:spLocks noRot="1" noChangeAspect="1" noMove="1" noResize="1" noEditPoints="1" noAdjustHandles="1" noChangeArrowheads="1" noChangeShapeType="1" noTextEdit="1"/>
              </p:cNvSpPr>
              <p:nvPr/>
            </p:nvSpPr>
            <p:spPr>
              <a:xfrm>
                <a:off x="9129734" y="3944607"/>
                <a:ext cx="1382045"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9CCD48E1-5FA2-8440-A0FA-99A63F7A51A9}"/>
                  </a:ext>
                </a:extLst>
              </p:cNvPr>
              <p:cNvSpPr/>
              <p:nvPr/>
            </p:nvSpPr>
            <p:spPr>
              <a:xfrm>
                <a:off x="9129733" y="4777178"/>
                <a:ext cx="13820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𝝃</m:t>
                          </m:r>
                        </m:e>
                        <m:sub>
                          <m:r>
                            <a:rPr lang="en-US" b="1" i="1">
                              <a:latin typeface="Cambria Math" panose="02040503050406030204" pitchFamily="18" charset="0"/>
                            </a:rPr>
                            <m:t>𝒆</m:t>
                          </m:r>
                          <m:r>
                            <a:rPr lang="en-US" b="1" i="1">
                              <a:latin typeface="Cambria Math" panose="02040503050406030204" pitchFamily="18" charset="0"/>
                            </a:rPr>
                            <m:t>−</m:t>
                          </m:r>
                        </m:sub>
                      </m:sSub>
                      <m:r>
                        <a:rPr lang="en-US" b="1" i="1">
                          <a:latin typeface="Cambria Math" panose="02040503050406030204" pitchFamily="18" charset="0"/>
                        </a:rPr>
                        <m:t>=</m:t>
                      </m:r>
                      <m:r>
                        <a:rPr lang="en-US" b="1" i="1">
                          <a:latin typeface="Cambria Math" panose="02040503050406030204" pitchFamily="18" charset="0"/>
                        </a:rPr>
                        <m:t>𝟎</m:t>
                      </m:r>
                      <m:r>
                        <a:rPr lang="en-US" b="1" i="1">
                          <a:latin typeface="Cambria Math" panose="02040503050406030204" pitchFamily="18" charset="0"/>
                        </a:rPr>
                        <m:t>.</m:t>
                      </m:r>
                      <m:r>
                        <a:rPr lang="en-US" b="1" i="1">
                          <a:latin typeface="Cambria Math" panose="02040503050406030204" pitchFamily="18" charset="0"/>
                        </a:rPr>
                        <m:t>𝟎𝟔</m:t>
                      </m:r>
                    </m:oMath>
                  </m:oMathPara>
                </a14:m>
                <a:endParaRPr lang="en-US" dirty="0"/>
              </a:p>
            </p:txBody>
          </p:sp>
        </mc:Choice>
        <mc:Fallback>
          <p:sp>
            <p:nvSpPr>
              <p:cNvPr id="8" name="Rectangle 7">
                <a:extLst>
                  <a:ext uri="{FF2B5EF4-FFF2-40B4-BE49-F238E27FC236}">
                    <a16:creationId xmlns:a16="http://schemas.microsoft.com/office/drawing/2014/main" id="{9CCD48E1-5FA2-8440-A0FA-99A63F7A51A9}"/>
                  </a:ext>
                </a:extLst>
              </p:cNvPr>
              <p:cNvSpPr>
                <a:spLocks noRot="1" noChangeAspect="1" noMove="1" noResize="1" noEditPoints="1" noAdjustHandles="1" noChangeArrowheads="1" noChangeShapeType="1" noTextEdit="1"/>
              </p:cNvSpPr>
              <p:nvPr/>
            </p:nvSpPr>
            <p:spPr>
              <a:xfrm>
                <a:off x="9129733" y="4777178"/>
                <a:ext cx="1382045" cy="369332"/>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24F6957A-D643-194B-9F4A-CBDA52ABEED4}"/>
                  </a:ext>
                </a:extLst>
              </p:cNvPr>
              <p:cNvSpPr/>
              <p:nvPr/>
            </p:nvSpPr>
            <p:spPr>
              <a:xfrm>
                <a:off x="9129733" y="3591781"/>
                <a:ext cx="13820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𝝃</m:t>
                          </m:r>
                        </m:e>
                        <m:sub>
                          <m:r>
                            <a:rPr lang="en-US" b="1" i="1">
                              <a:latin typeface="Cambria Math" panose="02040503050406030204" pitchFamily="18" charset="0"/>
                            </a:rPr>
                            <m:t>𝒆</m:t>
                          </m:r>
                          <m:r>
                            <a:rPr lang="en-US" b="1" i="1">
                              <a:latin typeface="Cambria Math" panose="02040503050406030204" pitchFamily="18" charset="0"/>
                            </a:rPr>
                            <m:t>−</m:t>
                          </m:r>
                        </m:sub>
                      </m:sSub>
                      <m:r>
                        <a:rPr lang="en-US" b="1" i="1">
                          <a:latin typeface="Cambria Math" panose="02040503050406030204" pitchFamily="18" charset="0"/>
                        </a:rPr>
                        <m:t>=</m:t>
                      </m:r>
                      <m:r>
                        <a:rPr lang="en-US" b="1" i="1">
                          <a:latin typeface="Cambria Math" panose="02040503050406030204" pitchFamily="18" charset="0"/>
                        </a:rPr>
                        <m:t>𝟎</m:t>
                      </m:r>
                      <m:r>
                        <a:rPr lang="en-US" b="1" i="1">
                          <a:latin typeface="Cambria Math" panose="02040503050406030204" pitchFamily="18" charset="0"/>
                        </a:rPr>
                        <m:t>.</m:t>
                      </m:r>
                      <m:r>
                        <a:rPr lang="en-US" b="1" i="1">
                          <a:latin typeface="Cambria Math" panose="02040503050406030204" pitchFamily="18" charset="0"/>
                        </a:rPr>
                        <m:t>𝟎𝟗</m:t>
                      </m:r>
                    </m:oMath>
                  </m:oMathPara>
                </a14:m>
                <a:endParaRPr lang="en-US" dirty="0"/>
              </a:p>
            </p:txBody>
          </p:sp>
        </mc:Choice>
        <mc:Fallback>
          <p:sp>
            <p:nvSpPr>
              <p:cNvPr id="9" name="Rectangle 8">
                <a:extLst>
                  <a:ext uri="{FF2B5EF4-FFF2-40B4-BE49-F238E27FC236}">
                    <a16:creationId xmlns:a16="http://schemas.microsoft.com/office/drawing/2014/main" id="{24F6957A-D643-194B-9F4A-CBDA52ABEED4}"/>
                  </a:ext>
                </a:extLst>
              </p:cNvPr>
              <p:cNvSpPr>
                <a:spLocks noRot="1" noChangeAspect="1" noMove="1" noResize="1" noEditPoints="1" noAdjustHandles="1" noChangeArrowheads="1" noChangeShapeType="1" noTextEdit="1"/>
              </p:cNvSpPr>
              <p:nvPr/>
            </p:nvSpPr>
            <p:spPr>
              <a:xfrm>
                <a:off x="9129733" y="3591781"/>
                <a:ext cx="1382045" cy="369332"/>
              </a:xfrm>
              <a:prstGeom prst="rect">
                <a:avLst/>
              </a:prstGeom>
              <a:blipFill>
                <a:blip r:embed="rId5"/>
                <a:stretch>
                  <a:fillRect b="-13333"/>
                </a:stretch>
              </a:blipFill>
            </p:spPr>
            <p:txBody>
              <a:bodyPr/>
              <a:lstStyle/>
              <a:p>
                <a:r>
                  <a:rPr lang="en-US">
                    <a:noFill/>
                  </a:rPr>
                  <a:t> </a:t>
                </a:r>
              </a:p>
            </p:txBody>
          </p:sp>
        </mc:Fallback>
      </mc:AlternateContent>
      <p:sp>
        <p:nvSpPr>
          <p:cNvPr id="10" name="Footer Placeholder 4">
            <a:extLst>
              <a:ext uri="{FF2B5EF4-FFF2-40B4-BE49-F238E27FC236}">
                <a16:creationId xmlns:a16="http://schemas.microsoft.com/office/drawing/2014/main" id="{00406024-4691-E540-8249-3D5EC5DE8C6C}"/>
              </a:ext>
            </a:extLst>
          </p:cNvPr>
          <p:cNvSpPr>
            <a:spLocks noGrp="1"/>
          </p:cNvSpPr>
          <p:nvPr>
            <p:ph type="ftr" sz="quarter" idx="11"/>
          </p:nvPr>
        </p:nvSpPr>
        <p:spPr>
          <a:xfrm>
            <a:off x="4038600" y="6356352"/>
            <a:ext cx="4114800" cy="365125"/>
          </a:xfrm>
        </p:spPr>
        <p:txBody>
          <a:bodyPr/>
          <a:lstStyle/>
          <a:p>
            <a:r>
              <a:rPr lang="en-US" dirty="0"/>
              <a:t>Fall 2018 EIC Accelerator Collaboration Meeting</a:t>
            </a:r>
          </a:p>
        </p:txBody>
      </p:sp>
      <p:sp>
        <p:nvSpPr>
          <p:cNvPr id="11" name="Date Placeholder 3">
            <a:extLst>
              <a:ext uri="{FF2B5EF4-FFF2-40B4-BE49-F238E27FC236}">
                <a16:creationId xmlns:a16="http://schemas.microsoft.com/office/drawing/2014/main" id="{09DB533A-45A8-304D-9932-EEE8C58BCBA1}"/>
              </a:ext>
            </a:extLst>
          </p:cNvPr>
          <p:cNvSpPr>
            <a:spLocks noGrp="1"/>
          </p:cNvSpPr>
          <p:nvPr>
            <p:ph type="dt" sz="half" idx="10"/>
          </p:nvPr>
        </p:nvSpPr>
        <p:spPr>
          <a:xfrm>
            <a:off x="838200" y="6356352"/>
            <a:ext cx="2743200" cy="365125"/>
          </a:xfrm>
        </p:spPr>
        <p:txBody>
          <a:bodyPr/>
          <a:lstStyle/>
          <a:p>
            <a:r>
              <a:rPr lang="en-US" dirty="0"/>
              <a:t>October 29 </a:t>
            </a:r>
            <a:r>
              <a:rPr lang="mr-IN" dirty="0"/>
              <a:t>–</a:t>
            </a:r>
            <a:r>
              <a:rPr lang="en-US" dirty="0"/>
              <a:t> November 1, 2018</a:t>
            </a:r>
          </a:p>
        </p:txBody>
      </p:sp>
    </p:spTree>
    <p:extLst>
      <p:ext uri="{BB962C8B-B14F-4D97-AF65-F5344CB8AC3E}">
        <p14:creationId xmlns:p14="http://schemas.microsoft.com/office/powerpoint/2010/main" val="1822868430"/>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1771</TotalTime>
  <Words>1675</Words>
  <Application>Microsoft Macintosh PowerPoint</Application>
  <PresentationFormat>Widescreen</PresentationFormat>
  <Paragraphs>251</Paragraphs>
  <Slides>33</Slides>
  <Notes>4</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MS Mincho</vt:lpstr>
      <vt:lpstr>ＭＳ Ｐゴシック</vt:lpstr>
      <vt:lpstr>PingFangSC-Regular</vt:lpstr>
      <vt:lpstr>.PingFangSC-Regular</vt:lpstr>
      <vt:lpstr>Arial</vt:lpstr>
      <vt:lpstr>Calibri</vt:lpstr>
      <vt:lpstr>Cambria Math</vt:lpstr>
      <vt:lpstr>Times</vt:lpstr>
      <vt:lpstr>Times New Roman</vt:lpstr>
      <vt:lpstr>Theme1</vt:lpstr>
      <vt:lpstr>Beam-Beam effects in JLEIC</vt:lpstr>
      <vt:lpstr>Outline</vt:lpstr>
      <vt:lpstr>Proton working point</vt:lpstr>
      <vt:lpstr>Electron working point optimization</vt:lpstr>
      <vt:lpstr>Head-on configuration</vt:lpstr>
      <vt:lpstr>Crabbing configuration</vt:lpstr>
      <vt:lpstr>Crabbing on , some luminosity loss</vt:lpstr>
      <vt:lpstr>Increasing ϑ_(s ) to move the synchrotron band</vt:lpstr>
      <vt:lpstr>Increasing proton current</vt:lpstr>
      <vt:lpstr>Two-IP running</vt:lpstr>
      <vt:lpstr>Running with two interaction points</vt:lpstr>
      <vt:lpstr>Running with two interaction points, crabbing ON</vt:lpstr>
      <vt:lpstr>Update on Gear-changing simulations and benchmarking</vt:lpstr>
      <vt:lpstr>Gear changing simulations. 4p x 3e-,   BB3D  </vt:lpstr>
      <vt:lpstr>Gear changing simulations 4px3e- BB3D (cont)</vt:lpstr>
      <vt:lpstr>Gear changing simulations 4x3 luminosity, BB3D</vt:lpstr>
      <vt:lpstr>Gear changing simulations (GHOST)</vt:lpstr>
      <vt:lpstr>Gear changing 7x6 BB3D versus GHOST (10 slices)</vt:lpstr>
      <vt:lpstr>FOA “Development and test of simulation tools for EIC beam-beam interaction” </vt:lpstr>
      <vt:lpstr>PowerPoint Presentation</vt:lpstr>
      <vt:lpstr>Methodology[1,2]</vt:lpstr>
      <vt:lpstr>Code</vt:lpstr>
      <vt:lpstr>Code Verification</vt:lpstr>
      <vt:lpstr>Summary</vt:lpstr>
      <vt:lpstr>Acknowledgments</vt:lpstr>
      <vt:lpstr>PowerPoint Presentation</vt:lpstr>
      <vt:lpstr>Methodology[1,2]</vt:lpstr>
      <vt:lpstr>Current workpoints in resonance plot</vt:lpstr>
      <vt:lpstr>Proton tune footprint for υ_s=0.054</vt:lpstr>
      <vt:lpstr>Proton tune footprint for υ_s=0.045</vt:lpstr>
      <vt:lpstr>Proton tune footprint for υ_s=0.058</vt:lpstr>
      <vt:lpstr>Footprint with Alternate working point</vt:lpstr>
      <vt:lpstr>Adjusted further to get away from 5th order</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Microsoft Office User</cp:lastModifiedBy>
  <cp:revision>34</cp:revision>
  <cp:lastPrinted>2018-10-27T21:43:40Z</cp:lastPrinted>
  <dcterms:created xsi:type="dcterms:W3CDTF">2018-09-06T13:32:58Z</dcterms:created>
  <dcterms:modified xsi:type="dcterms:W3CDTF">2018-10-28T21:05:07Z</dcterms:modified>
</cp:coreProperties>
</file>