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28"/>
  </p:notesMasterIdLst>
  <p:sldIdLst>
    <p:sldId id="309" r:id="rId2"/>
    <p:sldId id="555" r:id="rId3"/>
    <p:sldId id="556" r:id="rId4"/>
    <p:sldId id="557" r:id="rId5"/>
    <p:sldId id="558" r:id="rId6"/>
    <p:sldId id="559" r:id="rId7"/>
    <p:sldId id="560" r:id="rId8"/>
    <p:sldId id="561" r:id="rId9"/>
    <p:sldId id="562" r:id="rId10"/>
    <p:sldId id="565" r:id="rId11"/>
    <p:sldId id="566" r:id="rId12"/>
    <p:sldId id="567" r:id="rId13"/>
    <p:sldId id="564" r:id="rId14"/>
    <p:sldId id="568" r:id="rId15"/>
    <p:sldId id="569" r:id="rId16"/>
    <p:sldId id="570" r:id="rId17"/>
    <p:sldId id="571" r:id="rId18"/>
    <p:sldId id="575" r:id="rId19"/>
    <p:sldId id="573" r:id="rId20"/>
    <p:sldId id="574" r:id="rId21"/>
    <p:sldId id="576" r:id="rId22"/>
    <p:sldId id="577" r:id="rId23"/>
    <p:sldId id="578" r:id="rId24"/>
    <p:sldId id="579" r:id="rId25"/>
    <p:sldId id="580" r:id="rId26"/>
    <p:sldId id="5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870" autoAdjust="0"/>
    <p:restoredTop sz="93692" autoAdjust="0"/>
  </p:normalViewPr>
  <p:slideViewPr>
    <p:cSldViewPr snapToGrid="0" snapToObjects="1">
      <p:cViewPr varScale="1">
        <p:scale>
          <a:sx n="102" d="100"/>
          <a:sy n="102" d="100"/>
        </p:scale>
        <p:origin x="200" y="4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9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651306" y="5563165"/>
            <a:ext cx="5745192" cy="910001"/>
          </a:xfrm>
        </p:spPr>
        <p:txBody>
          <a:bodyPr>
            <a:noAutofit/>
          </a:bodyPr>
          <a:lstStyle>
            <a:lvl1pPr marL="0" indent="0">
              <a:buNone/>
              <a:defRPr baseline="0"/>
            </a:lvl1pPr>
          </a:lstStyle>
          <a:p>
            <a:pPr algn="ctr"/>
            <a:r>
              <a:rPr lang="en-US" sz="1800" dirty="0"/>
              <a:t>EIC Accelerator Collaboration Meeting</a:t>
            </a:r>
          </a:p>
          <a:p>
            <a:pPr algn="ctr"/>
            <a:r>
              <a:rPr lang="en-US" sz="1800" dirty="0"/>
              <a:t>October 29 - November 1, 2018</a:t>
            </a:r>
          </a:p>
        </p:txBody>
      </p:sp>
    </p:spTree>
    <p:extLst>
      <p:ext uri="{BB962C8B-B14F-4D97-AF65-F5344CB8AC3E}">
        <p14:creationId xmlns:p14="http://schemas.microsoft.com/office/powerpoint/2010/main" val="429186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003974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29 </a:t>
            </a:r>
            <a:r>
              <a:rPr lang="mr-IN"/>
              <a:t>–</a:t>
            </a:r>
            <a:r>
              <a:rPr lang="en-US"/>
              <a:t> November 1, 2018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Fall 2018 EIC Accelerator Collaboration Meeting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963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October 29 </a:t>
            </a:r>
            <a:r>
              <a:rPr lang="mr-IN"/>
              <a:t>–</a:t>
            </a:r>
            <a:r>
              <a:rPr lang="en-US"/>
              <a:t> November 1, 2018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Fall 2018 EIC Accelerator Collaboration Meeting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002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October 29 </a:t>
            </a:r>
            <a:r>
              <a:rPr lang="mr-IN"/>
              <a:t>–</a:t>
            </a:r>
            <a:r>
              <a:rPr lang="en-US"/>
              <a:t> November 1, 2018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Fall 2018 EIC Accelerator Collaboration Meeting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796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October 29 </a:t>
            </a:r>
            <a:r>
              <a:rPr lang="mr-IN"/>
              <a:t>–</a:t>
            </a:r>
            <a:r>
              <a:rPr lang="en-US"/>
              <a:t> November 1, 2018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Fall 2018 EIC Accelerator Collaboration Meeting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81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October 29 </a:t>
            </a:r>
            <a:r>
              <a:rPr lang="mr-IN"/>
              <a:t>–</a:t>
            </a:r>
            <a:r>
              <a:rPr lang="en-US"/>
              <a:t> November 1, 2018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Fall 2018 EIC Accelerator Collaboration Meeting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36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October 29 </a:t>
            </a:r>
            <a:r>
              <a:rPr lang="mr-IN"/>
              <a:t>–</a:t>
            </a:r>
            <a:r>
              <a:rPr lang="en-US"/>
              <a:t> November 1, 2018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Fall 2018 EIC Accelerator Collaboration Meeting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366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5" name="Date Placeholder 14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/>
              <a:t>October 29 </a:t>
            </a:r>
            <a:r>
              <a:rPr lang="mr-IN"/>
              <a:t>–</a:t>
            </a:r>
            <a:r>
              <a:rPr lang="en-US"/>
              <a:t> November 1, 2018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Fall 2018 EIC Accelerator Collaboration Meeting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674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5" name="Date Placeholder 14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/>
              <a:t>October 29 </a:t>
            </a:r>
            <a:r>
              <a:rPr lang="mr-IN"/>
              <a:t>–</a:t>
            </a:r>
            <a:r>
              <a:rPr lang="en-US"/>
              <a:t> November 1, 2018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Fall 2018 EIC Accelerator Collaboration Meeting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853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October 29 </a:t>
            </a:r>
            <a:r>
              <a:rPr lang="mr-IN"/>
              <a:t>–</a:t>
            </a:r>
            <a:r>
              <a:rPr lang="en-US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58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https://lh5.googleusercontent.com/35-QrpakO6nZpwcH0vX2rRtfbp9mJOBjZkQHJW-IxMgwumFS7ZbtpMBdGOLgP6gEyaMC8CwJWo-gG7EXEgPyaGFRS6IYtqDWMWK7xxesavy2A5a65l-cEEJcukRiN6xSjF8fN6hk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https://lh3.googleusercontent.com/DBaS3Jp3mzg3Mns_Qt4DvO26yKmQ3E5NVOwSUqQcucMJN5CYMkS93qB9WI9FsBLWqWEvwQtUiEw7-my8h4dIZEwE7tsPtCTVhF5raqYXwa53YlCqj353IY23RVB_XZ5ZyzfwmL1l" TargetMode="Externa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3181" y="205946"/>
            <a:ext cx="10583064" cy="917487"/>
          </a:xfrm>
        </p:spPr>
        <p:txBody>
          <a:bodyPr anchor="ctr" anchorCtr="0"/>
          <a:lstStyle/>
          <a:p>
            <a:r>
              <a:rPr lang="en-US" sz="3600" dirty="0"/>
              <a:t>Development of an ERL Electron Cooler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083" y="1733375"/>
            <a:ext cx="5875975" cy="47784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Stephen Benson, Jefferson Lab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088921" y="5810521"/>
            <a:ext cx="5745192" cy="910001"/>
          </a:xfrm>
        </p:spPr>
        <p:txBody>
          <a:bodyPr>
            <a:noAutofit/>
          </a:bodyPr>
          <a:lstStyle/>
          <a:p>
            <a:pPr algn="ctr"/>
            <a:r>
              <a:rPr lang="en-US" sz="1800" dirty="0"/>
              <a:t>EIC Accelerator Collaboration Meeting</a:t>
            </a:r>
          </a:p>
          <a:p>
            <a:pPr algn="ctr"/>
            <a:r>
              <a:rPr lang="en-US" sz="1800" dirty="0"/>
              <a:t>October 29 - November 1, 2018</a:t>
            </a:r>
          </a:p>
        </p:txBody>
      </p:sp>
      <p:pic>
        <p:nvPicPr>
          <p:cNvPr id="7" name="Picture 6" descr="JLEIC2018oblique_D2-01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7653" y="1598522"/>
            <a:ext cx="7495294" cy="39340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B84490-7641-714F-93A4-131F69347FB1}"/>
              </a:ext>
            </a:extLst>
          </p:cNvPr>
          <p:cNvSpPr txBox="1"/>
          <p:nvPr/>
        </p:nvSpPr>
        <p:spPr>
          <a:xfrm>
            <a:off x="155082" y="2256542"/>
            <a:ext cx="43793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Collaborators: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Slava Derbenev, David Douglas, Fay Hannon, Andrew Hutton, Rui Li, Bob Rimmer, Yves Roblin, Chris Tennant, Haipeng Wang, He Zhang, Yuhong Zhang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193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7675C-3480-CE43-9CCE-C70976609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Arc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48C64-B88D-2C43-8182-944D2C5E7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030" y="2136443"/>
            <a:ext cx="3283285" cy="436860"/>
          </a:xfrm>
        </p:spPr>
        <p:txBody>
          <a:bodyPr>
            <a:normAutofit/>
          </a:bodyPr>
          <a:lstStyle/>
          <a:p>
            <a:r>
              <a:rPr lang="en-US" sz="2000" dirty="0"/>
              <a:t>design by D. Douglas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F0418-F3E2-D841-8E78-2F014BECC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29 </a:t>
            </a:r>
            <a:r>
              <a:rPr lang="mr-IN"/>
              <a:t>–</a:t>
            </a:r>
            <a:r>
              <a:rPr lang="en-US"/>
              <a:t> November 1,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2AF01-7F86-CF4D-BDEC-DD528C7B3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82E6B-D25F-1446-96E4-9CCDF2EA3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FFA727-A2FA-5845-8A68-9946A9479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693069" y="1196178"/>
            <a:ext cx="4420109" cy="51435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F238634-4057-7544-B509-923C8B8AD190}"/>
              </a:ext>
            </a:extLst>
          </p:cNvPr>
          <p:cNvGrpSpPr/>
          <p:nvPr/>
        </p:nvGrpSpPr>
        <p:grpSpPr>
          <a:xfrm>
            <a:off x="2508595" y="3529082"/>
            <a:ext cx="1530005" cy="1161397"/>
            <a:chOff x="9648335" y="1728869"/>
            <a:chExt cx="2040007" cy="154853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2013276-D5FA-F94D-BAE5-D8E085C0E0F5}"/>
                </a:ext>
              </a:extLst>
            </p:cNvPr>
            <p:cNvSpPr/>
            <p:nvPr/>
          </p:nvSpPr>
          <p:spPr>
            <a:xfrm>
              <a:off x="9730303" y="2934789"/>
              <a:ext cx="127800" cy="121920"/>
            </a:xfrm>
            <a:prstGeom prst="rect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DDED7BF-CF54-4F4A-B1F1-21E0C9892502}"/>
                </a:ext>
              </a:extLst>
            </p:cNvPr>
            <p:cNvSpPr txBox="1"/>
            <p:nvPr/>
          </p:nvSpPr>
          <p:spPr>
            <a:xfrm>
              <a:off x="9988731" y="2784956"/>
              <a:ext cx="146262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+mj-lt"/>
                </a:rPr>
                <a:t>sextupole</a:t>
              </a:r>
              <a:endParaRPr lang="en-US" dirty="0">
                <a:latin typeface="+mj-lt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62BF441-AA2E-D44D-832B-99C3020A1445}"/>
                </a:ext>
              </a:extLst>
            </p:cNvPr>
            <p:cNvSpPr/>
            <p:nvPr/>
          </p:nvSpPr>
          <p:spPr>
            <a:xfrm>
              <a:off x="9730303" y="2332384"/>
              <a:ext cx="127800" cy="430183"/>
            </a:xfrm>
            <a:prstGeom prst="rect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72F775D-174D-AF40-A007-026E50678CEB}"/>
                </a:ext>
              </a:extLst>
            </p:cNvPr>
            <p:cNvSpPr txBox="1"/>
            <p:nvPr/>
          </p:nvSpPr>
          <p:spPr>
            <a:xfrm>
              <a:off x="9988731" y="2332384"/>
              <a:ext cx="169961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j-lt"/>
                </a:rPr>
                <a:t>quadrupole</a:t>
              </a:r>
            </a:p>
          </p:txBody>
        </p:sp>
        <p:sp>
          <p:nvSpPr>
            <p:cNvPr id="13" name="Flowchart: Stored Data 9">
              <a:extLst>
                <a:ext uri="{FF2B5EF4-FFF2-40B4-BE49-F238E27FC236}">
                  <a16:creationId xmlns:a16="http://schemas.microsoft.com/office/drawing/2014/main" id="{A7204EDC-4870-3145-B7DA-7BEDA69995A5}"/>
                </a:ext>
              </a:extLst>
            </p:cNvPr>
            <p:cNvSpPr/>
            <p:nvPr/>
          </p:nvSpPr>
          <p:spPr>
            <a:xfrm rot="5400000">
              <a:off x="9576511" y="1816609"/>
              <a:ext cx="353416" cy="209768"/>
            </a:xfrm>
            <a:prstGeom prst="flowChartOnlineStorag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6DD09D7-2122-654E-AF4A-D03BAC652385}"/>
                </a:ext>
              </a:extLst>
            </p:cNvPr>
            <p:cNvSpPr txBox="1"/>
            <p:nvPr/>
          </p:nvSpPr>
          <p:spPr>
            <a:xfrm>
              <a:off x="9988731" y="1728869"/>
              <a:ext cx="102848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j-lt"/>
                </a:rPr>
                <a:t>dipole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6385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A9752-1925-624B-94AB-EAD460140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Lattice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89034-7A7C-7947-8F62-C8F6CBEC9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intent of the design is to keep the beam area approximately constant throughout the arc.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D70448-6E6E-534C-875A-EEF9C854E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29 </a:t>
            </a:r>
            <a:r>
              <a:rPr lang="mr-IN"/>
              <a:t>–</a:t>
            </a:r>
            <a:r>
              <a:rPr lang="en-US"/>
              <a:t> November 1,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A8EBD-3488-BC4F-8B96-3EB067FF2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4F162-0658-7945-98E3-A5832F4AC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EDEAD8-2ED2-994F-A0E1-C66F8F408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92" y="1704002"/>
            <a:ext cx="5726158" cy="44111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3818F8-BDC6-0B4A-A930-5C8F10D236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050" y="1704002"/>
            <a:ext cx="5559679" cy="42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639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F3A87-3E63-FF40-BAE4-29FC161A3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Microbunching Gain for Simple bend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C87FE-D33C-D942-9849-208ADB4F6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76" y="903425"/>
            <a:ext cx="10498278" cy="875271"/>
          </a:xfrm>
        </p:spPr>
        <p:txBody>
          <a:bodyPr>
            <a:normAutofit lnSpcReduction="10000"/>
          </a:bodyPr>
          <a:lstStyle/>
          <a:p>
            <a:r>
              <a:rPr lang="en-US" sz="2400" dirty="0" err="1">
                <a:latin typeface="Symbol" panose="05050102010706020507" pitchFamily="18" charset="2"/>
              </a:rPr>
              <a:t>m</a:t>
            </a:r>
            <a:r>
              <a:rPr lang="en-US" sz="2400" dirty="0" err="1"/>
              <a:t>BI</a:t>
            </a:r>
            <a:r>
              <a:rPr lang="en-US" sz="2400" dirty="0"/>
              <a:t> gain is ≤ unity</a:t>
            </a:r>
          </a:p>
          <a:p>
            <a:r>
              <a:rPr lang="en-US" sz="2400" u="sng" dirty="0"/>
              <a:t>needs</a:t>
            </a:r>
            <a:r>
              <a:rPr lang="en-US" sz="2400" dirty="0"/>
              <a:t> to be less than unity for multiple passes (gain grows exponentially)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38B83-E704-A14B-B3A8-60CD2E222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29 </a:t>
            </a:r>
            <a:r>
              <a:rPr lang="mr-IN"/>
              <a:t>–</a:t>
            </a:r>
            <a:r>
              <a:rPr lang="en-US"/>
              <a:t> November 1,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ED8D4-DF24-9549-B961-3A66173D1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67F18-3526-BA4B-8F30-9951AAE13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95B8F6-A1AD-CC4D-8BF3-9A1C8DB9AA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355" y="1606279"/>
            <a:ext cx="8306845" cy="459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850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FCAE3-D6DC-0D45-8518-2F5891154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Longitudinal Phase Space Comparison: After 10-Turns 3.2 </a:t>
            </a:r>
            <a:r>
              <a:rPr lang="en-US" dirty="0" err="1"/>
              <a:t>nC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29A5A5-E54A-A441-ADE6-9404857D5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29 </a:t>
            </a:r>
            <a:r>
              <a:rPr lang="mr-IN"/>
              <a:t>–</a:t>
            </a:r>
            <a:r>
              <a:rPr lang="en-US"/>
              <a:t> November 1,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15EC6-FA54-DC4D-921D-553A2EE1F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D7646-5766-F643-A7BA-96F1F8BA8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5CB8A4-55D9-4644-9BAF-41F852D687DD}"/>
              </a:ext>
            </a:extLst>
          </p:cNvPr>
          <p:cNvSpPr txBox="1"/>
          <p:nvPr/>
        </p:nvSpPr>
        <p:spPr>
          <a:xfrm>
            <a:off x="4758116" y="1680893"/>
            <a:ext cx="342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elegant – </a:t>
            </a:r>
            <a:r>
              <a:rPr lang="en-US" dirty="0" err="1">
                <a:latin typeface="+mj-lt"/>
              </a:rPr>
              <a:t>Stupakov</a:t>
            </a:r>
            <a:r>
              <a:rPr lang="en-US" dirty="0">
                <a:latin typeface="+mj-lt"/>
              </a:rPr>
              <a:t> + RF correction</a:t>
            </a:r>
          </a:p>
        </p:txBody>
      </p:sp>
      <p:pic>
        <p:nvPicPr>
          <p:cNvPr id="8" name="Picture 7" descr="C:\Tennant Projects\JLEIC\ELECTRON COOLER\MAGNETIZED BEAMS\STRONG COOLING\SIMPLE ARC\SPLIT QUADSEXT\DOCUMENTATION\FIGURES\tp_turn10.png">
            <a:extLst>
              <a:ext uri="{FF2B5EF4-FFF2-40B4-BE49-F238E27FC236}">
                <a16:creationId xmlns:a16="http://schemas.microsoft.com/office/drawing/2014/main" id="{08173DD1-DA98-8B4B-8E8B-38FD8AC358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2386871"/>
            <a:ext cx="7543800" cy="382894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801D89-CAD4-9E48-8C46-6F9FE4F6A5A6}"/>
              </a:ext>
            </a:extLst>
          </p:cNvPr>
          <p:cNvSpPr txBox="1"/>
          <p:nvPr/>
        </p:nvSpPr>
        <p:spPr>
          <a:xfrm>
            <a:off x="2301697" y="1944732"/>
            <a:ext cx="2648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elegant – without </a:t>
            </a:r>
            <a:r>
              <a:rPr lang="en-US" dirty="0" err="1">
                <a:latin typeface="+mj-lt"/>
              </a:rPr>
              <a:t>csrdrifts</a:t>
            </a:r>
            <a:endParaRPr lang="en-US" dirty="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F87C08-8AC0-C94E-BE27-F6744DA83550}"/>
              </a:ext>
            </a:extLst>
          </p:cNvPr>
          <p:cNvSpPr txBox="1"/>
          <p:nvPr/>
        </p:nvSpPr>
        <p:spPr>
          <a:xfrm>
            <a:off x="7578354" y="1955561"/>
            <a:ext cx="2255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+mj-lt"/>
              </a:rPr>
              <a:t>Bmad</a:t>
            </a:r>
            <a:r>
              <a:rPr lang="en-US" dirty="0">
                <a:latin typeface="+mj-lt"/>
              </a:rPr>
              <a:t> – with shielding</a:t>
            </a:r>
          </a:p>
        </p:txBody>
      </p:sp>
    </p:spTree>
    <p:extLst>
      <p:ext uri="{BB962C8B-B14F-4D97-AF65-F5344CB8AC3E}">
        <p14:creationId xmlns:p14="http://schemas.microsoft.com/office/powerpoint/2010/main" val="3057229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DCF13-57F7-9143-954B-0E3D7535B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of CCR at 1.6 </a:t>
            </a:r>
            <a:r>
              <a:rPr lang="en-US" dirty="0" err="1"/>
              <a:t>nC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53BCB9-5A2B-1F43-8E26-48C3857D2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29 </a:t>
            </a:r>
            <a:r>
              <a:rPr lang="mr-IN"/>
              <a:t>–</a:t>
            </a:r>
            <a:r>
              <a:rPr lang="en-US"/>
              <a:t> November 1,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59C1D-33C0-9149-9C13-E8611E8C4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CB34CB-2186-9C44-B7A6-D2186ECD1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6" descr="C:\Users\tennant.JLAB\Desktop\tere.png">
            <a:extLst>
              <a:ext uri="{FF2B5EF4-FFF2-40B4-BE49-F238E27FC236}">
                <a16:creationId xmlns:a16="http://schemas.microsoft.com/office/drawing/2014/main" id="{6801C139-6F15-9B41-A43A-B44A44A8537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626" y="876822"/>
            <a:ext cx="6914367" cy="5479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043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1B899-922D-E24C-B366-040289783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Exchange Region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B4ADB-CA77-5444-A5F1-8DB47688C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93" y="966055"/>
            <a:ext cx="5074508" cy="524542"/>
          </a:xfrm>
        </p:spPr>
        <p:txBody>
          <a:bodyPr/>
          <a:lstStyle/>
          <a:p>
            <a:r>
              <a:rPr lang="en-US" dirty="0"/>
              <a:t>CCR back leg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B1462-99D6-2845-BCFD-DFF842AE8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29 </a:t>
            </a:r>
            <a:r>
              <a:rPr lang="mr-IN"/>
              <a:t>–</a:t>
            </a:r>
            <a:r>
              <a:rPr lang="en-US"/>
              <a:t> November 1,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CB1FB-668F-4244-A779-A40B19235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B6652-361A-4B45-83FF-4DB7632D0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EF89B2-B6F6-5A4C-9B20-6FD62E3F8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910" y="1452269"/>
            <a:ext cx="10972961" cy="20243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49CF41-AB9F-9844-9408-33912DA13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910" y="3722369"/>
            <a:ext cx="11018839" cy="246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830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D4B2F-14D1-0E4F-9C45-3CD9F16DA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Harmonic Kicker (G. Park)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836D7-C197-F44C-8D50-093A80459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92" y="966055"/>
            <a:ext cx="5650705" cy="230323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Harmonic Beam Kicker. A first 952.6 MHz copper cavity has been prototyped, bench measured, and satisfies beam dynamic requirements for a Circular Cooler Ring design for the bunched electron cooler.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355A6-1184-B54C-AFA7-DF0953287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29 </a:t>
            </a:r>
            <a:r>
              <a:rPr lang="mr-IN"/>
              <a:t>–</a:t>
            </a:r>
            <a:r>
              <a:rPr lang="en-US"/>
              <a:t> November 1,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BCF6C-5E7E-4044-A370-903B32931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5DBDB-A50B-8940-A29A-D75A4B200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4C506B-5431-7F44-93A1-4D32701B5E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25"/>
          <a:stretch/>
        </p:blipFill>
        <p:spPr>
          <a:xfrm>
            <a:off x="6108329" y="830893"/>
            <a:ext cx="5219733" cy="31118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35F640-D380-B047-BB6D-28D0C9273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360" y="3141664"/>
            <a:ext cx="4475767" cy="31482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37E1DD-E191-FF4F-825A-096FCFF4180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184" y="3942717"/>
            <a:ext cx="5486400" cy="2413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6213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AFEC6-D157-F348-90A9-3A66290F5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Magnetized Source (M. Mamun’s talk)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FA5B1-082A-1F49-90E3-18CD6A6AF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rgbClr val="F79646"/>
              </a:buClr>
              <a:buNone/>
              <a:defRPr/>
            </a:pPr>
            <a:r>
              <a:rPr lang="en-US" dirty="0">
                <a:solidFill>
                  <a:srgbClr val="00B050"/>
                </a:solidFill>
              </a:rPr>
              <a:t>Magnetized Source for e-cooler at 28 mA</a:t>
            </a:r>
            <a:r>
              <a:rPr lang="en-US" dirty="0">
                <a:solidFill>
                  <a:sysClr val="windowText" lastClr="000000"/>
                </a:solidFill>
              </a:rPr>
              <a:t>: A high charge (420 pC) magnetized source is funded by the Jefferson Lab LDRD program and has operated up to 28 mA avg. current.</a:t>
            </a:r>
          </a:p>
          <a:p>
            <a:pPr marL="0" indent="0">
              <a:buClr>
                <a:srgbClr val="F79646"/>
              </a:buClr>
              <a:buNone/>
              <a:defRPr/>
            </a:pPr>
            <a:endParaRPr lang="en-US" dirty="0">
              <a:solidFill>
                <a:sysClr val="windowText" lastClr="0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4583AC-60D8-F949-A4A3-281C923CA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29 </a:t>
            </a:r>
            <a:r>
              <a:rPr lang="mr-IN"/>
              <a:t>–</a:t>
            </a:r>
            <a:r>
              <a:rPr lang="en-US"/>
              <a:t> November 1,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89C59-32D9-7B49-95AD-B48F9DF5F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14DAF-8C5D-7D41-9789-F6A2F8B66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EB2F22-74D9-8246-8D37-E0E81A256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92" y="2014246"/>
            <a:ext cx="5675757" cy="423929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8967810-9F7A-DC41-A84F-349D0DAEA4DA}"/>
                  </a:ext>
                </a:extLst>
              </p:cNvPr>
              <p:cNvSpPr/>
              <p:nvPr/>
            </p:nvSpPr>
            <p:spPr>
              <a:xfrm>
                <a:off x="6228644" y="2764289"/>
                <a:ext cx="5469085" cy="2739211"/>
              </a:xfrm>
              <a:prstGeom prst="rect">
                <a:avLst/>
              </a:prstGeom>
              <a:solidFill>
                <a:srgbClr val="C0504D">
                  <a:lumMod val="20000"/>
                  <a:lumOff val="80000"/>
                </a:srgbClr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sz="2800" dirty="0">
                    <a:solidFill>
                      <a:prstClr val="black"/>
                    </a:solidFill>
                    <a:latin typeface="Calibri"/>
                  </a:rPr>
                  <a:t>Magnetized beam parameters: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alibri"/>
                  </a:rPr>
                  <a:t> = 1 – 5 mm, </a:t>
                </a:r>
                <a:r>
                  <a:rPr lang="en-US" sz="2400" dirty="0" err="1">
                    <a:solidFill>
                      <a:prstClr val="black"/>
                    </a:solidFill>
                    <a:latin typeface="Calibri"/>
                  </a:rPr>
                  <a:t>B</a:t>
                </a:r>
                <a:r>
                  <a:rPr lang="en-US" sz="2400" baseline="-25000" dirty="0" err="1">
                    <a:solidFill>
                      <a:prstClr val="black"/>
                    </a:solidFill>
                    <a:latin typeface="Calibri"/>
                  </a:rPr>
                  <a:t>z</a:t>
                </a:r>
                <a:r>
                  <a:rPr lang="en-US" sz="2400" dirty="0">
                    <a:solidFill>
                      <a:prstClr val="black"/>
                    </a:solidFill>
                    <a:latin typeface="Calibri"/>
                  </a:rPr>
                  <a:t> = 0 – 2 kG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  <a:defRPr/>
                </a:pPr>
                <a:r>
                  <a:rPr lang="en-US" sz="2400" dirty="0">
                    <a:solidFill>
                      <a:prstClr val="black"/>
                    </a:solidFill>
                    <a:latin typeface="Calibri"/>
                  </a:rPr>
                  <a:t>Bunch charge: 1 – 500 pC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  <a:defRPr/>
                </a:pPr>
                <a:r>
                  <a:rPr lang="en-US" sz="2400" dirty="0">
                    <a:solidFill>
                      <a:prstClr val="black"/>
                    </a:solidFill>
                    <a:latin typeface="Calibri"/>
                  </a:rPr>
                  <a:t>Frequency: 15 Hz – 476.3 MHz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  <a:defRPr/>
                </a:pPr>
                <a:r>
                  <a:rPr lang="en-US" sz="2400" dirty="0">
                    <a:solidFill>
                      <a:prstClr val="black"/>
                    </a:solidFill>
                    <a:latin typeface="Calibri"/>
                  </a:rPr>
                  <a:t>Bunch length: 10 – 100 ps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  <a:defRPr/>
                </a:pPr>
                <a:r>
                  <a:rPr lang="en-US" sz="2400" dirty="0">
                    <a:solidFill>
                      <a:prstClr val="black"/>
                    </a:solidFill>
                    <a:latin typeface="Calibri"/>
                  </a:rPr>
                  <a:t>Average beam currents up to 28 mA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  <a:defRPr/>
                </a:pPr>
                <a:r>
                  <a:rPr lang="en-US" sz="2400" dirty="0">
                    <a:solidFill>
                      <a:prstClr val="black"/>
                    </a:solidFill>
                    <a:latin typeface="Calibri"/>
                  </a:rPr>
                  <a:t>Gun high voltage: 200 – 350 kV</a:t>
                </a: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8967810-9F7A-DC41-A84F-349D0DAEA4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644" y="2764289"/>
                <a:ext cx="5469085" cy="2739211"/>
              </a:xfrm>
              <a:prstGeom prst="rect">
                <a:avLst/>
              </a:prstGeom>
              <a:blipFill>
                <a:blip r:embed="rId3"/>
                <a:stretch>
                  <a:fillRect l="-2083" t="-2315" b="-41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0236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50D9C-1F17-BE4E-B833-4E62755AF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SRF cavities (R. Rimmer)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059C7-A053-1C41-90FB-EF65E48F5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93" y="966055"/>
            <a:ext cx="5199768" cy="449386"/>
          </a:xfrm>
        </p:spPr>
        <p:txBody>
          <a:bodyPr/>
          <a:lstStyle/>
          <a:p>
            <a:r>
              <a:rPr lang="en-US" dirty="0"/>
              <a:t>Need 952.6 MHz cavities for ERL.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CA2CC-DF49-7F40-AA50-04253B5FE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29 </a:t>
            </a:r>
            <a:r>
              <a:rPr lang="mr-IN"/>
              <a:t>–</a:t>
            </a:r>
            <a:r>
              <a:rPr lang="en-US"/>
              <a:t> November 1,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E999B-DB33-D44F-B2CD-3C7EF1C66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77277-F984-514F-A45C-32172FF91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C98809A7-0769-154E-92FE-519466319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653467"/>
            <a:ext cx="1576542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7201" descr="https://lh5.googleusercontent.com/35-QrpakO6nZpwcH0vX2rRtfbp9mJOBjZkQHJW-IxMgwumFS7ZbtpMBdGOLgP6gEyaMC8CwJWo-gG7EXEgPyaGFRS6IYtqDWMWK7xxesavy2A5a65l-cEEJcukRiN6xSjF8fN6hk">
            <a:extLst>
              <a:ext uri="{FF2B5EF4-FFF2-40B4-BE49-F238E27FC236}">
                <a16:creationId xmlns:a16="http://schemas.microsoft.com/office/drawing/2014/main" id="{D0DA3054-CDA0-9340-B7EC-C7CC2DE90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645" y="2081929"/>
            <a:ext cx="3592708" cy="268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>
            <a:extLst>
              <a:ext uri="{FF2B5EF4-FFF2-40B4-BE49-F238E27FC236}">
                <a16:creationId xmlns:a16="http://schemas.microsoft.com/office/drawing/2014/main" id="{50358E0B-E2D4-BC4E-99EF-7983E4988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257" y="1515847"/>
            <a:ext cx="1891931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9" name="Picture 2" descr="https://lh3.googleusercontent.com/DBaS3Jp3mzg3Mns_Qt4DvO26yKmQ3E5NVOwSUqQcucMJN5CYMkS93qB9WI9FsBLWqWEvwQtUiEw7-my8h4dIZEwE7tsPtCTVhF5raqYXwa53YlCqj353IY23RVB_XZ5ZyzfwmL1l">
            <a:extLst>
              <a:ext uri="{FF2B5EF4-FFF2-40B4-BE49-F238E27FC236}">
                <a16:creationId xmlns:a16="http://schemas.microsoft.com/office/drawing/2014/main" id="{9686440E-F16F-CF49-B5F0-5CE10623B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14" y="2222164"/>
            <a:ext cx="2956143" cy="281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C4ABE2-953F-114D-A63B-4AF6C9F805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8035" y="1653467"/>
            <a:ext cx="4785365" cy="388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926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F364F-F1C9-6F4A-86B9-E389D895E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Injector Design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809A1-83EB-4242-BB84-DAB581388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29 </a:t>
            </a:r>
            <a:r>
              <a:rPr lang="mr-IN"/>
              <a:t>–</a:t>
            </a:r>
            <a:r>
              <a:rPr lang="en-US"/>
              <a:t> November 1,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651FD7-7AFB-7C46-958B-04E65167A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E6D4D-4514-D149-9391-702C69E72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E88B55-6600-6747-AE16-4468F87A3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760" y="805930"/>
            <a:ext cx="7658100" cy="5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19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AC2FB-4750-6448-A541-3DB7C61EB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885C1-91CB-954C-B7DF-140E11C80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sz="2800" dirty="0"/>
              <a:t>Bunched beam Cooler design specifications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Cooling simulation status</a:t>
            </a:r>
            <a:endParaRPr lang="en-US" sz="2800" dirty="0">
              <a:solidFill>
                <a:srgbClr val="008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800" dirty="0"/>
              <a:t>CCR design.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Injection/extraction scheme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Injector design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Summary (future work)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CBF418-56C5-9D47-BC95-6B21E82C6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29 </a:t>
            </a:r>
            <a:r>
              <a:rPr lang="mr-IN"/>
              <a:t>–</a:t>
            </a:r>
            <a:r>
              <a:rPr lang="en-US"/>
              <a:t> November 1,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9C085-3B5C-4748-9713-111C829EA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38877-4588-9C4B-8C10-C7BA303F8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9274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CCA2B-493B-2A4B-BB6E-F33599927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to Merge Simulation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5C61E9-E38D-6049-9E13-4E20B3D3A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29 </a:t>
            </a:r>
            <a:r>
              <a:rPr lang="mr-IN"/>
              <a:t>–</a:t>
            </a:r>
            <a:r>
              <a:rPr lang="en-US"/>
              <a:t> November 1,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B7128-7C90-0A43-BA17-37BB349B1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FE980-45D9-E74E-9BF4-1B4FB875A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EAA1B055-7064-7E42-8724-356CA3969B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11891" y="905244"/>
            <a:ext cx="5675757" cy="5332718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B08C1C13-805C-8F47-B1AF-E11D04ACF3A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743699" y="876559"/>
            <a:ext cx="4954029" cy="32946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715140-0E92-7741-84F6-B37C078B1FE1}"/>
              </a:ext>
            </a:extLst>
          </p:cNvPr>
          <p:cNvSpPr txBox="1"/>
          <p:nvPr/>
        </p:nvSpPr>
        <p:spPr>
          <a:xfrm>
            <a:off x="7467599" y="4549068"/>
            <a:ext cx="4230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Magnetization is preserved but the longitudinal shape is not</a:t>
            </a:r>
          </a:p>
        </p:txBody>
      </p:sp>
    </p:spTree>
    <p:extLst>
      <p:ext uri="{BB962C8B-B14F-4D97-AF65-F5344CB8AC3E}">
        <p14:creationId xmlns:p14="http://schemas.microsoft.com/office/powerpoint/2010/main" val="25814157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235B0-FF64-DB47-A16E-CE28EBC27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Merger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310E1-F6CD-6549-B0E6-3F0DDA672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7333" y="1053737"/>
            <a:ext cx="7409568" cy="473328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We are looking at several ideas for mergers:</a:t>
            </a:r>
          </a:p>
          <a:p>
            <a:r>
              <a:rPr lang="en-US" sz="2400" dirty="0"/>
              <a:t>RF separator based merger (see K. </a:t>
            </a:r>
            <a:r>
              <a:rPr lang="en-US" sz="2400" dirty="0" err="1"/>
              <a:t>Deitrick’s</a:t>
            </a:r>
            <a:r>
              <a:rPr lang="en-US" sz="2400" dirty="0"/>
              <a:t> talk)</a:t>
            </a:r>
          </a:p>
          <a:p>
            <a:r>
              <a:rPr lang="en-US" sz="2400" dirty="0"/>
              <a:t>Off axis injection</a:t>
            </a:r>
          </a:p>
          <a:p>
            <a:r>
              <a:rPr lang="en-US" sz="2400" dirty="0"/>
              <a:t>Magnetic merger</a:t>
            </a:r>
          </a:p>
          <a:p>
            <a:pPr lvl="1"/>
            <a:r>
              <a:rPr lang="en-US" sz="2400" dirty="0"/>
              <a:t>Penner Bend</a:t>
            </a:r>
          </a:p>
          <a:p>
            <a:pPr lvl="1"/>
            <a:r>
              <a:rPr lang="en-US" sz="2400" dirty="0"/>
              <a:t>Double bend achromat</a:t>
            </a:r>
          </a:p>
          <a:p>
            <a:pPr lvl="1"/>
            <a:r>
              <a:rPr lang="en-US" sz="2400" dirty="0"/>
              <a:t>W-bend</a:t>
            </a:r>
          </a:p>
          <a:p>
            <a:pPr lvl="1"/>
            <a:r>
              <a:rPr lang="en-US" sz="2400" dirty="0"/>
              <a:t>Chicane</a:t>
            </a:r>
          </a:p>
          <a:p>
            <a:r>
              <a:rPr lang="en-US" sz="2400" dirty="0"/>
              <a:t>Double barrel linac cavities </a:t>
            </a:r>
          </a:p>
          <a:p>
            <a:pPr marL="0" indent="0">
              <a:buNone/>
            </a:pPr>
            <a:r>
              <a:rPr lang="en-US" sz="2400" dirty="0"/>
              <a:t>Each of these has advantages and disadvantages.  We are exploring both to find the best solution.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37A43-750B-6C4C-9418-F6A07D48C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29 </a:t>
            </a:r>
            <a:r>
              <a:rPr lang="mr-IN"/>
              <a:t>–</a:t>
            </a:r>
            <a:r>
              <a:rPr lang="en-US"/>
              <a:t> November 1,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93E62-E8B5-164D-ADA2-8AD7B13CC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5AF7D-D562-3A4A-9D8C-6CFE6ABF7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9316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7C11E-CF5B-B148-9C7E-F3F3E0E23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and Potential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511FD-C516-4140-97D7-B99F20C25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026" y="1066263"/>
            <a:ext cx="9195571" cy="3718679"/>
          </a:xfrm>
        </p:spPr>
        <p:txBody>
          <a:bodyPr/>
          <a:lstStyle/>
          <a:p>
            <a:r>
              <a:rPr lang="en-US" sz="2400" dirty="0"/>
              <a:t>Injector bunch is not a top hat</a:t>
            </a:r>
          </a:p>
          <a:p>
            <a:pPr lvl="1"/>
            <a:r>
              <a:rPr lang="en-US" sz="2400" dirty="0"/>
              <a:t>Lower frequency and add harmonic RF</a:t>
            </a:r>
          </a:p>
          <a:p>
            <a:r>
              <a:rPr lang="en-US" sz="2400" dirty="0"/>
              <a:t>Linac acceptance is too small</a:t>
            </a:r>
          </a:p>
          <a:p>
            <a:pPr lvl="1"/>
            <a:r>
              <a:rPr lang="en-US" sz="2400" dirty="0"/>
              <a:t>Lower frequency and add harmonic RF</a:t>
            </a:r>
          </a:p>
          <a:p>
            <a:r>
              <a:rPr lang="en-US" sz="2400" dirty="0"/>
              <a:t>CSR and space charge accelerate the bunch ends</a:t>
            </a:r>
          </a:p>
          <a:p>
            <a:pPr lvl="1"/>
            <a:r>
              <a:rPr lang="en-US" sz="2400" dirty="0"/>
              <a:t>Go to longer bunch</a:t>
            </a:r>
          </a:p>
          <a:p>
            <a:r>
              <a:rPr lang="en-US" sz="2400" dirty="0"/>
              <a:t>Simple arc does not preserve magnetization</a:t>
            </a:r>
          </a:p>
          <a:p>
            <a:pPr lvl="1"/>
            <a:r>
              <a:rPr lang="en-US" sz="2400" dirty="0"/>
              <a:t>Try FFFAG arc if microbunching gain can be reduced.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185DB7-2193-BF47-B5DF-9CB51D2A8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29 </a:t>
            </a:r>
            <a:r>
              <a:rPr lang="mr-IN"/>
              <a:t>–</a:t>
            </a:r>
            <a:r>
              <a:rPr lang="en-US"/>
              <a:t> November 1,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98FDF-D76E-7D4A-9824-61554D61D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33B1D-4638-6045-8A4C-67768D1EF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5214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65349-7F19-0E4B-A9B2-44D6BD1C1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Voltage with 3</a:t>
            </a:r>
            <a:r>
              <a:rPr lang="en-US" baseline="30000" dirty="0"/>
              <a:t>rd</a:t>
            </a:r>
            <a:r>
              <a:rPr lang="en-US" dirty="0"/>
              <a:t> Harmonic and phase and amplitude offsets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128C8-DE2B-FD41-B740-3850987E5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90898"/>
            <a:ext cx="9245675" cy="71243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If we want to accelerate a very long bunch and then stretch it out even more we can use 3</a:t>
            </a:r>
            <a:r>
              <a:rPr lang="en-US" baseline="30000" dirty="0"/>
              <a:t>rd</a:t>
            </a:r>
            <a:r>
              <a:rPr lang="en-US" dirty="0"/>
              <a:t> harmonic cavities in the linac.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222D9-1B9D-264F-B318-D9629D3AA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29 </a:t>
            </a:r>
            <a:r>
              <a:rPr lang="mr-IN"/>
              <a:t>–</a:t>
            </a:r>
            <a:r>
              <a:rPr lang="en-US"/>
              <a:t> November 1,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59617-46A7-D848-BF4B-637C89E28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CEC27-3D79-5C4A-98D8-DC1871AAA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9F0EF1-949F-9943-B8B2-9806E99E44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92" y="1603331"/>
            <a:ext cx="5675757" cy="40428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8C0766-75A7-A841-B86B-8A8E864320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72121"/>
            <a:ext cx="5266151" cy="37615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665CA8-DAC3-E74E-9B34-A88994DE4E93}"/>
              </a:ext>
            </a:extLst>
          </p:cNvPr>
          <p:cNvSpPr txBox="1"/>
          <p:nvPr/>
        </p:nvSpPr>
        <p:spPr>
          <a:xfrm>
            <a:off x="2033392" y="5660992"/>
            <a:ext cx="8638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Before going into the CCR, take out the slope using a 952.6 MHz de-chirper.</a:t>
            </a:r>
          </a:p>
          <a:p>
            <a:r>
              <a:rPr lang="en-US" sz="2000" dirty="0"/>
              <a:t>We can also put in a quartic correction if necessary by changing the amplitude</a:t>
            </a:r>
          </a:p>
        </p:txBody>
      </p:sp>
    </p:spTree>
    <p:extLst>
      <p:ext uri="{BB962C8B-B14F-4D97-AF65-F5344CB8AC3E}">
        <p14:creationId xmlns:p14="http://schemas.microsoft.com/office/powerpoint/2010/main" val="17398927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53E8E-233A-D541-AE99-B309DCA0A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FFFAG Design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77E075-7F1C-D749-8214-16C8C3B03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29 </a:t>
            </a:r>
            <a:r>
              <a:rPr lang="mr-IN"/>
              <a:t>–</a:t>
            </a:r>
            <a:r>
              <a:rPr lang="en-US"/>
              <a:t> November 1,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C09E2-7FBC-C347-8A43-AD3030336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28B1F-AD8D-CE4A-A8BD-FD3737E0A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A95C8F-A249-6A44-9212-B4BE63A49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078" y="1244585"/>
            <a:ext cx="4102750" cy="24643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424BE2-4475-5540-9547-EE1B988E8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6206" y="3708966"/>
            <a:ext cx="6671094" cy="22155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A752D2-379F-2642-898D-D898F4955C8D}"/>
              </a:ext>
            </a:extLst>
          </p:cNvPr>
          <p:cNvSpPr txBox="1"/>
          <p:nvPr/>
        </p:nvSpPr>
        <p:spPr>
          <a:xfrm>
            <a:off x="5190994" y="2276721"/>
            <a:ext cx="5924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FFFAG is Faux Fixed Focus Alternating Gradient lattice</a:t>
            </a:r>
          </a:p>
        </p:txBody>
      </p:sp>
    </p:spTree>
    <p:extLst>
      <p:ext uri="{BB962C8B-B14F-4D97-AF65-F5344CB8AC3E}">
        <p14:creationId xmlns:p14="http://schemas.microsoft.com/office/powerpoint/2010/main" val="36451800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3AEF7-2271-0E43-8245-A906E85FD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 GeV Beam Cooling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D5DD4-462B-B74F-94A9-164C3DF342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It is not clear whether cooling at 200 GeV is absolutely necessary:</a:t>
            </a:r>
          </a:p>
          <a:p>
            <a:pPr lvl="1"/>
            <a:r>
              <a:rPr lang="en-US" sz="2400" dirty="0"/>
              <a:t>Might want to just ramp down and cool for a few minutes at a lower energy then return to 200 GeV.</a:t>
            </a:r>
          </a:p>
          <a:p>
            <a:pPr lvl="1"/>
            <a:r>
              <a:rPr lang="en-US" sz="2400" dirty="0"/>
              <a:t>Luminosity if not as important at the highest CM energies.</a:t>
            </a:r>
          </a:p>
          <a:p>
            <a:r>
              <a:rPr lang="en-US" sz="2400" dirty="0"/>
              <a:t>Note that the cooling decreases by at least a factor of two between 100 GeV and 200 GeV. 3.2 </a:t>
            </a:r>
            <a:r>
              <a:rPr lang="en-US" sz="2400" dirty="0" err="1"/>
              <a:t>nC</a:t>
            </a:r>
            <a:r>
              <a:rPr lang="en-US" sz="2400" dirty="0"/>
              <a:t> is even more important.</a:t>
            </a:r>
          </a:p>
          <a:p>
            <a:r>
              <a:rPr lang="en-US" sz="2400" dirty="0"/>
              <a:t>If we do need cooling at 200 GeV we must modify the following:</a:t>
            </a:r>
          </a:p>
          <a:p>
            <a:pPr lvl="1"/>
            <a:r>
              <a:rPr lang="en-US" sz="2400" dirty="0"/>
              <a:t>Add another linac cryomodule with RF.</a:t>
            </a:r>
          </a:p>
          <a:p>
            <a:pPr lvl="1"/>
            <a:r>
              <a:rPr lang="en-US" sz="2400" dirty="0"/>
              <a:t>Upgrade the magnets to operate at twice the field.</a:t>
            </a:r>
          </a:p>
          <a:p>
            <a:pPr lvl="1"/>
            <a:r>
              <a:rPr lang="en-US" sz="2400" dirty="0"/>
              <a:t>Upgrade the harmonic kicker to operate at twice the gradient</a:t>
            </a:r>
          </a:p>
          <a:p>
            <a:pPr lvl="1"/>
            <a:r>
              <a:rPr lang="en-US" sz="2400" dirty="0"/>
              <a:t>Double the field in the chirper and de-chirper cavities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2A33A-D0BE-3B4C-A0B2-ABFAE0B2E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29 </a:t>
            </a:r>
            <a:r>
              <a:rPr lang="mr-IN"/>
              <a:t>–</a:t>
            </a:r>
            <a:r>
              <a:rPr lang="en-US"/>
              <a:t> November 1,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526F6-D064-0A49-92B2-FD43E527C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298C0-1B96-504B-8986-C009ACBF9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8510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8B76E-AE47-EA4B-92AB-E09D4201B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Where are We, and Where Do We Go?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B43FB-97AA-554F-BB9C-4AF01BC10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1629" y="831947"/>
            <a:ext cx="7016042" cy="538169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ü"/>
            </a:pPr>
            <a:r>
              <a:rPr lang="en-US" sz="1900" b="1" dirty="0">
                <a:solidFill>
                  <a:srgbClr val="00B050"/>
                </a:solidFill>
              </a:rPr>
              <a:t>ERL Design</a:t>
            </a:r>
          </a:p>
          <a:p>
            <a:pPr lvl="1">
              <a:buFont typeface="Wingdings" charset="2"/>
              <a:buChar char="Ø"/>
            </a:pPr>
            <a:r>
              <a:rPr lang="en-US" sz="1700" dirty="0"/>
              <a:t>Add doglegs and update injector design.</a:t>
            </a:r>
          </a:p>
          <a:p>
            <a:pPr lvl="1">
              <a:buFont typeface="Wingdings" charset="2"/>
              <a:buChar char="Ø"/>
            </a:pPr>
            <a:r>
              <a:rPr lang="en-US" sz="1700" dirty="0"/>
              <a:t>Calculate collective effects (BBU, ion trapping, halo formation)</a:t>
            </a:r>
          </a:p>
          <a:p>
            <a:pPr>
              <a:buFont typeface="Wingdings" charset="2"/>
              <a:buChar char="ü"/>
            </a:pPr>
            <a:r>
              <a:rPr lang="en-US" b="1" dirty="0">
                <a:solidFill>
                  <a:srgbClr val="00B050"/>
                </a:solidFill>
              </a:rPr>
              <a:t>Beam exchange design</a:t>
            </a:r>
          </a:p>
          <a:p>
            <a:pPr>
              <a:buFont typeface="Wingdings" charset="2"/>
              <a:buChar char="ü"/>
            </a:pPr>
            <a:r>
              <a:rPr lang="en-US" b="1" dirty="0">
                <a:solidFill>
                  <a:srgbClr val="00B050"/>
                </a:solidFill>
              </a:rPr>
              <a:t>Linac design</a:t>
            </a:r>
          </a:p>
          <a:p>
            <a:pPr lvl="1">
              <a:buFont typeface="Wingdings" charset="2"/>
              <a:buChar char="Ø"/>
            </a:pPr>
            <a:r>
              <a:rPr lang="en-US" sz="1700" dirty="0"/>
              <a:t>Optimize HOM damping.</a:t>
            </a:r>
          </a:p>
          <a:p>
            <a:pPr lvl="1">
              <a:buFont typeface="Wingdings" charset="2"/>
              <a:buChar char="Ø"/>
            </a:pPr>
            <a:r>
              <a:rPr lang="en-US" sz="1700" dirty="0"/>
              <a:t>Lower frequency and add 3</a:t>
            </a:r>
            <a:r>
              <a:rPr lang="en-US" sz="1700" baseline="30000" dirty="0"/>
              <a:t>rd</a:t>
            </a:r>
            <a:r>
              <a:rPr lang="en-US" sz="1700" dirty="0"/>
              <a:t> harmonic cavities</a:t>
            </a:r>
            <a:endParaRPr lang="en-US" sz="1400" dirty="0"/>
          </a:p>
          <a:p>
            <a:pPr>
              <a:buFont typeface="Wingdings" charset="2"/>
              <a:buChar char="ü"/>
            </a:pPr>
            <a:r>
              <a:rPr lang="en-US" b="1" dirty="0">
                <a:solidFill>
                  <a:srgbClr val="FFC000"/>
                </a:solidFill>
              </a:rPr>
              <a:t>Cooling Insertion</a:t>
            </a:r>
          </a:p>
          <a:p>
            <a:pPr lvl="1">
              <a:buFont typeface="Wingdings" charset="2"/>
              <a:buChar char="Ø"/>
            </a:pPr>
            <a:r>
              <a:rPr lang="en-US" sz="1700" dirty="0"/>
              <a:t>Balance cooling partition</a:t>
            </a:r>
          </a:p>
          <a:p>
            <a:pPr lvl="1">
              <a:buFont typeface="Wingdings" charset="2"/>
              <a:buChar char="Ø"/>
            </a:pPr>
            <a:r>
              <a:rPr lang="en-US" sz="1700" dirty="0"/>
              <a:t>Specify solenoid tolerances (P. McIntyre)</a:t>
            </a:r>
          </a:p>
          <a:p>
            <a:pPr>
              <a:buFont typeface="Wingdings" charset="2"/>
              <a:buChar char="ü"/>
            </a:pPr>
            <a:r>
              <a:rPr lang="en-US" b="1" dirty="0">
                <a:solidFill>
                  <a:srgbClr val="FFC000"/>
                </a:solidFill>
              </a:rPr>
              <a:t>CCR Design</a:t>
            </a:r>
          </a:p>
          <a:p>
            <a:pPr lvl="1">
              <a:buFont typeface="Wingdings" charset="2"/>
              <a:buChar char="Ø"/>
            </a:pPr>
            <a:r>
              <a:rPr lang="en-US" sz="1700" dirty="0"/>
              <a:t>Microbunching gain is low.</a:t>
            </a:r>
          </a:p>
          <a:p>
            <a:pPr lvl="1">
              <a:buFont typeface="Wingdings" charset="2"/>
              <a:buChar char="Ø"/>
            </a:pPr>
            <a:r>
              <a:rPr lang="en-US" sz="1700" dirty="0"/>
              <a:t>Optimize vs. tune and explore FFFAG</a:t>
            </a:r>
          </a:p>
          <a:p>
            <a:pPr lvl="1">
              <a:buFont typeface="Wingdings" charset="2"/>
              <a:buChar char="Ø"/>
            </a:pPr>
            <a:r>
              <a:rPr lang="en-US" sz="1700" dirty="0"/>
              <a:t>Calculate collective effects (ion trapping, wakes, resonances)</a:t>
            </a:r>
          </a:p>
          <a:p>
            <a:pPr>
              <a:buFont typeface="Courier New" charset="0"/>
              <a:buChar char="o"/>
            </a:pPr>
            <a:r>
              <a:rPr lang="en-US" b="1" dirty="0">
                <a:solidFill>
                  <a:srgbClr val="FF0000"/>
                </a:solidFill>
              </a:rPr>
              <a:t>Injector design </a:t>
            </a:r>
          </a:p>
          <a:p>
            <a:pPr lvl="1">
              <a:buFont typeface="Wingdings" charset="2"/>
              <a:buChar char="Ø"/>
            </a:pPr>
            <a:r>
              <a:rPr lang="en-US" sz="1700" dirty="0"/>
              <a:t>Magnetization is preserved up to end of booster</a:t>
            </a:r>
          </a:p>
          <a:p>
            <a:pPr lvl="1">
              <a:buFont typeface="Wingdings" charset="2"/>
              <a:buChar char="Ø"/>
            </a:pPr>
            <a:r>
              <a:rPr lang="en-US" sz="1700" dirty="0"/>
              <a:t>Need to try lower frequency and harmonic RF</a:t>
            </a:r>
            <a:endParaRPr lang="en-US" sz="1400" dirty="0"/>
          </a:p>
          <a:p>
            <a:pPr>
              <a:buFont typeface="Courier New" charset="0"/>
              <a:buChar char="o"/>
            </a:pPr>
            <a:r>
              <a:rPr lang="en-US" b="1" dirty="0">
                <a:solidFill>
                  <a:srgbClr val="FF0000"/>
                </a:solidFill>
              </a:rPr>
              <a:t>Merger Design</a:t>
            </a:r>
          </a:p>
          <a:p>
            <a:pPr lvl="1">
              <a:buFont typeface="Wingdings" charset="2"/>
              <a:buChar char="Ø"/>
            </a:pPr>
            <a:r>
              <a:rPr lang="en-US" sz="1400" dirty="0"/>
              <a:t>Still many options to explore.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29F4EB-4723-D24C-83F1-81566DBF5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29 </a:t>
            </a:r>
            <a:r>
              <a:rPr lang="mr-IN"/>
              <a:t>–</a:t>
            </a:r>
            <a:r>
              <a:rPr lang="en-US"/>
              <a:t> November 1,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68EDA-C7B0-BE48-8242-BA6DA66EF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067D7-C23A-7142-BD9A-3FB09E337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981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B7825-7C58-234B-B6F1-BE56E2096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Design is Cooling Ring Fed by ERL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1AEEE-7EC3-F94C-B5BB-30A17C505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92" y="854502"/>
            <a:ext cx="11487834" cy="2180306"/>
          </a:xfrm>
        </p:spPr>
        <p:txBody>
          <a:bodyPr/>
          <a:lstStyle/>
          <a:p>
            <a:r>
              <a:rPr lang="en-US" sz="2400" dirty="0"/>
              <a:t>Same-cell energy recovery in 952.6 MHz SRF cavities</a:t>
            </a:r>
          </a:p>
          <a:p>
            <a:r>
              <a:rPr lang="en-US" sz="2400" dirty="0"/>
              <a:t>Uses harmonic kicker to inject and extract from CCR  (divide by 11)</a:t>
            </a:r>
          </a:p>
          <a:p>
            <a:r>
              <a:rPr lang="en-US" sz="2400" dirty="0"/>
              <a:t>Assumes high charge, low rep-rate injector (w/ subharmonic acceleration and bunching)</a:t>
            </a:r>
          </a:p>
          <a:p>
            <a:r>
              <a:rPr lang="en-US" sz="2400" dirty="0"/>
              <a:t>Use magnetization flips to compensate ion spin effects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96CF7-440E-2D49-AB40-628595F95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29 </a:t>
            </a:r>
            <a:r>
              <a:rPr lang="mr-IN"/>
              <a:t>–</a:t>
            </a:r>
            <a:r>
              <a:rPr lang="en-US"/>
              <a:t> November 1,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95DED-8FB3-E441-AB31-6DAF0D6A6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5B27B-6E88-0D4F-9451-52269C812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FEBA89E-19A6-B745-8D38-F192E7870F5C}"/>
              </a:ext>
            </a:extLst>
          </p:cNvPr>
          <p:cNvGrpSpPr/>
          <p:nvPr/>
        </p:nvGrpSpPr>
        <p:grpSpPr>
          <a:xfrm>
            <a:off x="1511311" y="2969713"/>
            <a:ext cx="9008794" cy="3483299"/>
            <a:chOff x="-28443" y="1330751"/>
            <a:chExt cx="8688494" cy="3165238"/>
          </a:xfrm>
        </p:grpSpPr>
        <p:sp>
          <p:nvSpPr>
            <p:cNvPr id="8" name="Can 7">
              <a:extLst>
                <a:ext uri="{FF2B5EF4-FFF2-40B4-BE49-F238E27FC236}">
                  <a16:creationId xmlns:a16="http://schemas.microsoft.com/office/drawing/2014/main" id="{1103C010-995B-8C47-BE8A-E661782F5CFD}"/>
                </a:ext>
              </a:extLst>
            </p:cNvPr>
            <p:cNvSpPr/>
            <p:nvPr/>
          </p:nvSpPr>
          <p:spPr>
            <a:xfrm rot="16200000" flipH="1">
              <a:off x="5520774" y="2779956"/>
              <a:ext cx="233366" cy="288437"/>
            </a:xfrm>
            <a:prstGeom prst="can">
              <a:avLst>
                <a:gd name="adj" fmla="val 35000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146C0A2-89CF-894C-8681-5DC7EBDA5FAB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7337525" y="2767664"/>
              <a:ext cx="791310" cy="822960"/>
            </a:xfrm>
            <a:custGeom>
              <a:avLst/>
              <a:gdLst>
                <a:gd name="connsiteX0" fmla="*/ 747301 w 1412984"/>
                <a:gd name="connsiteY0" fmla="*/ 0 h 1460651"/>
                <a:gd name="connsiteX1" fmla="*/ 403487 w 1412984"/>
                <a:gd name="connsiteY1" fmla="*/ 51206 h 1460651"/>
                <a:gd name="connsiteX2" fmla="*/ 191346 w 1412984"/>
                <a:gd name="connsiteY2" fmla="*/ 197510 h 1460651"/>
                <a:gd name="connsiteX3" fmla="*/ 30412 w 1412984"/>
                <a:gd name="connsiteY3" fmla="*/ 475488 h 1460651"/>
                <a:gd name="connsiteX4" fmla="*/ 8466 w 1412984"/>
                <a:gd name="connsiteY4" fmla="*/ 577900 h 1460651"/>
                <a:gd name="connsiteX5" fmla="*/ 8466 w 1412984"/>
                <a:gd name="connsiteY5" fmla="*/ 811987 h 1460651"/>
                <a:gd name="connsiteX6" fmla="*/ 110879 w 1412984"/>
                <a:gd name="connsiteY6" fmla="*/ 1024128 h 1460651"/>
                <a:gd name="connsiteX7" fmla="*/ 249868 w 1412984"/>
                <a:gd name="connsiteY7" fmla="*/ 1148486 h 1460651"/>
                <a:gd name="connsiteX8" fmla="*/ 469324 w 1412984"/>
                <a:gd name="connsiteY8" fmla="*/ 1316736 h 1460651"/>
                <a:gd name="connsiteX9" fmla="*/ 798508 w 1412984"/>
                <a:gd name="connsiteY9" fmla="*/ 1404518 h 1460651"/>
                <a:gd name="connsiteX10" fmla="*/ 1069170 w 1412984"/>
                <a:gd name="connsiteY10" fmla="*/ 1455724 h 1460651"/>
                <a:gd name="connsiteX11" fmla="*/ 1412984 w 1412984"/>
                <a:gd name="connsiteY11" fmla="*/ 1455724 h 1460651"/>
                <a:gd name="connsiteX0" fmla="*/ 747964 w 1413647"/>
                <a:gd name="connsiteY0" fmla="*/ 0 h 1460651"/>
                <a:gd name="connsiteX1" fmla="*/ 404150 w 1413647"/>
                <a:gd name="connsiteY1" fmla="*/ 51206 h 1460651"/>
                <a:gd name="connsiteX2" fmla="*/ 192009 w 1413647"/>
                <a:gd name="connsiteY2" fmla="*/ 197510 h 1460651"/>
                <a:gd name="connsiteX3" fmla="*/ 45705 w 1413647"/>
                <a:gd name="connsiteY3" fmla="*/ 373076 h 1460651"/>
                <a:gd name="connsiteX4" fmla="*/ 9129 w 1413647"/>
                <a:gd name="connsiteY4" fmla="*/ 577900 h 1460651"/>
                <a:gd name="connsiteX5" fmla="*/ 9129 w 1413647"/>
                <a:gd name="connsiteY5" fmla="*/ 811987 h 1460651"/>
                <a:gd name="connsiteX6" fmla="*/ 111542 w 1413647"/>
                <a:gd name="connsiteY6" fmla="*/ 1024128 h 1460651"/>
                <a:gd name="connsiteX7" fmla="*/ 250531 w 1413647"/>
                <a:gd name="connsiteY7" fmla="*/ 1148486 h 1460651"/>
                <a:gd name="connsiteX8" fmla="*/ 469987 w 1413647"/>
                <a:gd name="connsiteY8" fmla="*/ 1316736 h 1460651"/>
                <a:gd name="connsiteX9" fmla="*/ 799171 w 1413647"/>
                <a:gd name="connsiteY9" fmla="*/ 1404518 h 1460651"/>
                <a:gd name="connsiteX10" fmla="*/ 1069833 w 1413647"/>
                <a:gd name="connsiteY10" fmla="*/ 1455724 h 1460651"/>
                <a:gd name="connsiteX11" fmla="*/ 1413647 w 1413647"/>
                <a:gd name="connsiteY11" fmla="*/ 1455724 h 1460651"/>
                <a:gd name="connsiteX0" fmla="*/ 747964 w 1413647"/>
                <a:gd name="connsiteY0" fmla="*/ 0 h 1460140"/>
                <a:gd name="connsiteX1" fmla="*/ 404150 w 1413647"/>
                <a:gd name="connsiteY1" fmla="*/ 51206 h 1460140"/>
                <a:gd name="connsiteX2" fmla="*/ 192009 w 1413647"/>
                <a:gd name="connsiteY2" fmla="*/ 197510 h 1460140"/>
                <a:gd name="connsiteX3" fmla="*/ 45705 w 1413647"/>
                <a:gd name="connsiteY3" fmla="*/ 373076 h 1460140"/>
                <a:gd name="connsiteX4" fmla="*/ 9129 w 1413647"/>
                <a:gd name="connsiteY4" fmla="*/ 577900 h 1460140"/>
                <a:gd name="connsiteX5" fmla="*/ 9129 w 1413647"/>
                <a:gd name="connsiteY5" fmla="*/ 811987 h 1460140"/>
                <a:gd name="connsiteX6" fmla="*/ 111542 w 1413647"/>
                <a:gd name="connsiteY6" fmla="*/ 1024128 h 1460140"/>
                <a:gd name="connsiteX7" fmla="*/ 250531 w 1413647"/>
                <a:gd name="connsiteY7" fmla="*/ 1148486 h 1460140"/>
                <a:gd name="connsiteX8" fmla="*/ 469987 w 1413647"/>
                <a:gd name="connsiteY8" fmla="*/ 1316736 h 1460140"/>
                <a:gd name="connsiteX9" fmla="*/ 755280 w 1413647"/>
                <a:gd name="connsiteY9" fmla="*/ 1411833 h 1460140"/>
                <a:gd name="connsiteX10" fmla="*/ 1069833 w 1413647"/>
                <a:gd name="connsiteY10" fmla="*/ 1455724 h 1460140"/>
                <a:gd name="connsiteX11" fmla="*/ 1413647 w 1413647"/>
                <a:gd name="connsiteY11" fmla="*/ 1455724 h 1460140"/>
                <a:gd name="connsiteX0" fmla="*/ 749883 w 1415566"/>
                <a:gd name="connsiteY0" fmla="*/ 0 h 1460140"/>
                <a:gd name="connsiteX1" fmla="*/ 406069 w 1415566"/>
                <a:gd name="connsiteY1" fmla="*/ 51206 h 1460140"/>
                <a:gd name="connsiteX2" fmla="*/ 193928 w 1415566"/>
                <a:gd name="connsiteY2" fmla="*/ 197510 h 1460140"/>
                <a:gd name="connsiteX3" fmla="*/ 84200 w 1415566"/>
                <a:gd name="connsiteY3" fmla="*/ 358445 h 1460140"/>
                <a:gd name="connsiteX4" fmla="*/ 11048 w 1415566"/>
                <a:gd name="connsiteY4" fmla="*/ 577900 h 1460140"/>
                <a:gd name="connsiteX5" fmla="*/ 11048 w 1415566"/>
                <a:gd name="connsiteY5" fmla="*/ 811987 h 1460140"/>
                <a:gd name="connsiteX6" fmla="*/ 113461 w 1415566"/>
                <a:gd name="connsiteY6" fmla="*/ 1024128 h 1460140"/>
                <a:gd name="connsiteX7" fmla="*/ 252450 w 1415566"/>
                <a:gd name="connsiteY7" fmla="*/ 1148486 h 1460140"/>
                <a:gd name="connsiteX8" fmla="*/ 471906 w 1415566"/>
                <a:gd name="connsiteY8" fmla="*/ 1316736 h 1460140"/>
                <a:gd name="connsiteX9" fmla="*/ 757199 w 1415566"/>
                <a:gd name="connsiteY9" fmla="*/ 1411833 h 1460140"/>
                <a:gd name="connsiteX10" fmla="*/ 1071752 w 1415566"/>
                <a:gd name="connsiteY10" fmla="*/ 1455724 h 1460140"/>
                <a:gd name="connsiteX11" fmla="*/ 1415566 w 1415566"/>
                <a:gd name="connsiteY11" fmla="*/ 1455724 h 1460140"/>
                <a:gd name="connsiteX0" fmla="*/ 749883 w 1415566"/>
                <a:gd name="connsiteY0" fmla="*/ 0 h 1460140"/>
                <a:gd name="connsiteX1" fmla="*/ 406069 w 1415566"/>
                <a:gd name="connsiteY1" fmla="*/ 51206 h 1460140"/>
                <a:gd name="connsiteX2" fmla="*/ 193928 w 1415566"/>
                <a:gd name="connsiteY2" fmla="*/ 197510 h 1460140"/>
                <a:gd name="connsiteX3" fmla="*/ 84200 w 1415566"/>
                <a:gd name="connsiteY3" fmla="*/ 358445 h 1460140"/>
                <a:gd name="connsiteX4" fmla="*/ 11048 w 1415566"/>
                <a:gd name="connsiteY4" fmla="*/ 577900 h 1460140"/>
                <a:gd name="connsiteX5" fmla="*/ 11048 w 1415566"/>
                <a:gd name="connsiteY5" fmla="*/ 811987 h 1460140"/>
                <a:gd name="connsiteX6" fmla="*/ 113461 w 1415566"/>
                <a:gd name="connsiteY6" fmla="*/ 1024128 h 1460140"/>
                <a:gd name="connsiteX7" fmla="*/ 267080 w 1415566"/>
                <a:gd name="connsiteY7" fmla="*/ 1192377 h 1460140"/>
                <a:gd name="connsiteX8" fmla="*/ 471906 w 1415566"/>
                <a:gd name="connsiteY8" fmla="*/ 1316736 h 1460140"/>
                <a:gd name="connsiteX9" fmla="*/ 757199 w 1415566"/>
                <a:gd name="connsiteY9" fmla="*/ 1411833 h 1460140"/>
                <a:gd name="connsiteX10" fmla="*/ 1071752 w 1415566"/>
                <a:gd name="connsiteY10" fmla="*/ 1455724 h 1460140"/>
                <a:gd name="connsiteX11" fmla="*/ 1415566 w 1415566"/>
                <a:gd name="connsiteY11" fmla="*/ 1455724 h 1460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5566" h="1460140">
                  <a:moveTo>
                    <a:pt x="749883" y="0"/>
                  </a:moveTo>
                  <a:cubicBezTo>
                    <a:pt x="624305" y="9144"/>
                    <a:pt x="498728" y="18288"/>
                    <a:pt x="406069" y="51206"/>
                  </a:cubicBezTo>
                  <a:cubicBezTo>
                    <a:pt x="313410" y="84124"/>
                    <a:pt x="247573" y="146304"/>
                    <a:pt x="193928" y="197510"/>
                  </a:cubicBezTo>
                  <a:cubicBezTo>
                    <a:pt x="140283" y="248716"/>
                    <a:pt x="114680" y="295047"/>
                    <a:pt x="84200" y="358445"/>
                  </a:cubicBezTo>
                  <a:cubicBezTo>
                    <a:pt x="53720" y="421843"/>
                    <a:pt x="23240" y="502310"/>
                    <a:pt x="11048" y="577900"/>
                  </a:cubicBezTo>
                  <a:cubicBezTo>
                    <a:pt x="-1144" y="653490"/>
                    <a:pt x="-6021" y="737616"/>
                    <a:pt x="11048" y="811987"/>
                  </a:cubicBezTo>
                  <a:cubicBezTo>
                    <a:pt x="28117" y="886358"/>
                    <a:pt x="70789" y="960730"/>
                    <a:pt x="113461" y="1024128"/>
                  </a:cubicBezTo>
                  <a:cubicBezTo>
                    <a:pt x="156133" y="1087526"/>
                    <a:pt x="207339" y="1143609"/>
                    <a:pt x="267080" y="1192377"/>
                  </a:cubicBezTo>
                  <a:cubicBezTo>
                    <a:pt x="326821" y="1241145"/>
                    <a:pt x="390220" y="1280160"/>
                    <a:pt x="471906" y="1316736"/>
                  </a:cubicBezTo>
                  <a:cubicBezTo>
                    <a:pt x="553592" y="1353312"/>
                    <a:pt x="657225" y="1388668"/>
                    <a:pt x="757199" y="1411833"/>
                  </a:cubicBezTo>
                  <a:cubicBezTo>
                    <a:pt x="857173" y="1434998"/>
                    <a:pt x="962024" y="1448409"/>
                    <a:pt x="1071752" y="1455724"/>
                  </a:cubicBezTo>
                  <a:cubicBezTo>
                    <a:pt x="1181480" y="1463039"/>
                    <a:pt x="1294865" y="1459991"/>
                    <a:pt x="1415566" y="1455724"/>
                  </a:cubicBezTo>
                </a:path>
              </a:pathLst>
            </a:cu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FF91F3F-571F-734C-B0E0-2EB3996082B4}"/>
                </a:ext>
              </a:extLst>
            </p:cNvPr>
            <p:cNvCxnSpPr/>
            <p:nvPr/>
          </p:nvCxnSpPr>
          <p:spPr>
            <a:xfrm>
              <a:off x="1371600" y="2326492"/>
              <a:ext cx="5486400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375A077-40B9-4844-AF61-682F2BD942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1229" y="2767664"/>
              <a:ext cx="791310" cy="822960"/>
            </a:xfrm>
            <a:custGeom>
              <a:avLst/>
              <a:gdLst>
                <a:gd name="connsiteX0" fmla="*/ 747301 w 1412984"/>
                <a:gd name="connsiteY0" fmla="*/ 0 h 1460651"/>
                <a:gd name="connsiteX1" fmla="*/ 403487 w 1412984"/>
                <a:gd name="connsiteY1" fmla="*/ 51206 h 1460651"/>
                <a:gd name="connsiteX2" fmla="*/ 191346 w 1412984"/>
                <a:gd name="connsiteY2" fmla="*/ 197510 h 1460651"/>
                <a:gd name="connsiteX3" fmla="*/ 30412 w 1412984"/>
                <a:gd name="connsiteY3" fmla="*/ 475488 h 1460651"/>
                <a:gd name="connsiteX4" fmla="*/ 8466 w 1412984"/>
                <a:gd name="connsiteY4" fmla="*/ 577900 h 1460651"/>
                <a:gd name="connsiteX5" fmla="*/ 8466 w 1412984"/>
                <a:gd name="connsiteY5" fmla="*/ 811987 h 1460651"/>
                <a:gd name="connsiteX6" fmla="*/ 110879 w 1412984"/>
                <a:gd name="connsiteY6" fmla="*/ 1024128 h 1460651"/>
                <a:gd name="connsiteX7" fmla="*/ 249868 w 1412984"/>
                <a:gd name="connsiteY7" fmla="*/ 1148486 h 1460651"/>
                <a:gd name="connsiteX8" fmla="*/ 469324 w 1412984"/>
                <a:gd name="connsiteY8" fmla="*/ 1316736 h 1460651"/>
                <a:gd name="connsiteX9" fmla="*/ 798508 w 1412984"/>
                <a:gd name="connsiteY9" fmla="*/ 1404518 h 1460651"/>
                <a:gd name="connsiteX10" fmla="*/ 1069170 w 1412984"/>
                <a:gd name="connsiteY10" fmla="*/ 1455724 h 1460651"/>
                <a:gd name="connsiteX11" fmla="*/ 1412984 w 1412984"/>
                <a:gd name="connsiteY11" fmla="*/ 1455724 h 1460651"/>
                <a:gd name="connsiteX0" fmla="*/ 747964 w 1413647"/>
                <a:gd name="connsiteY0" fmla="*/ 0 h 1460651"/>
                <a:gd name="connsiteX1" fmla="*/ 404150 w 1413647"/>
                <a:gd name="connsiteY1" fmla="*/ 51206 h 1460651"/>
                <a:gd name="connsiteX2" fmla="*/ 192009 w 1413647"/>
                <a:gd name="connsiteY2" fmla="*/ 197510 h 1460651"/>
                <a:gd name="connsiteX3" fmla="*/ 45705 w 1413647"/>
                <a:gd name="connsiteY3" fmla="*/ 373076 h 1460651"/>
                <a:gd name="connsiteX4" fmla="*/ 9129 w 1413647"/>
                <a:gd name="connsiteY4" fmla="*/ 577900 h 1460651"/>
                <a:gd name="connsiteX5" fmla="*/ 9129 w 1413647"/>
                <a:gd name="connsiteY5" fmla="*/ 811987 h 1460651"/>
                <a:gd name="connsiteX6" fmla="*/ 111542 w 1413647"/>
                <a:gd name="connsiteY6" fmla="*/ 1024128 h 1460651"/>
                <a:gd name="connsiteX7" fmla="*/ 250531 w 1413647"/>
                <a:gd name="connsiteY7" fmla="*/ 1148486 h 1460651"/>
                <a:gd name="connsiteX8" fmla="*/ 469987 w 1413647"/>
                <a:gd name="connsiteY8" fmla="*/ 1316736 h 1460651"/>
                <a:gd name="connsiteX9" fmla="*/ 799171 w 1413647"/>
                <a:gd name="connsiteY9" fmla="*/ 1404518 h 1460651"/>
                <a:gd name="connsiteX10" fmla="*/ 1069833 w 1413647"/>
                <a:gd name="connsiteY10" fmla="*/ 1455724 h 1460651"/>
                <a:gd name="connsiteX11" fmla="*/ 1413647 w 1413647"/>
                <a:gd name="connsiteY11" fmla="*/ 1455724 h 1460651"/>
                <a:gd name="connsiteX0" fmla="*/ 747964 w 1413647"/>
                <a:gd name="connsiteY0" fmla="*/ 0 h 1460140"/>
                <a:gd name="connsiteX1" fmla="*/ 404150 w 1413647"/>
                <a:gd name="connsiteY1" fmla="*/ 51206 h 1460140"/>
                <a:gd name="connsiteX2" fmla="*/ 192009 w 1413647"/>
                <a:gd name="connsiteY2" fmla="*/ 197510 h 1460140"/>
                <a:gd name="connsiteX3" fmla="*/ 45705 w 1413647"/>
                <a:gd name="connsiteY3" fmla="*/ 373076 h 1460140"/>
                <a:gd name="connsiteX4" fmla="*/ 9129 w 1413647"/>
                <a:gd name="connsiteY4" fmla="*/ 577900 h 1460140"/>
                <a:gd name="connsiteX5" fmla="*/ 9129 w 1413647"/>
                <a:gd name="connsiteY5" fmla="*/ 811987 h 1460140"/>
                <a:gd name="connsiteX6" fmla="*/ 111542 w 1413647"/>
                <a:gd name="connsiteY6" fmla="*/ 1024128 h 1460140"/>
                <a:gd name="connsiteX7" fmla="*/ 250531 w 1413647"/>
                <a:gd name="connsiteY7" fmla="*/ 1148486 h 1460140"/>
                <a:gd name="connsiteX8" fmla="*/ 469987 w 1413647"/>
                <a:gd name="connsiteY8" fmla="*/ 1316736 h 1460140"/>
                <a:gd name="connsiteX9" fmla="*/ 755280 w 1413647"/>
                <a:gd name="connsiteY9" fmla="*/ 1411833 h 1460140"/>
                <a:gd name="connsiteX10" fmla="*/ 1069833 w 1413647"/>
                <a:gd name="connsiteY10" fmla="*/ 1455724 h 1460140"/>
                <a:gd name="connsiteX11" fmla="*/ 1413647 w 1413647"/>
                <a:gd name="connsiteY11" fmla="*/ 1455724 h 1460140"/>
                <a:gd name="connsiteX0" fmla="*/ 749883 w 1415566"/>
                <a:gd name="connsiteY0" fmla="*/ 0 h 1460140"/>
                <a:gd name="connsiteX1" fmla="*/ 406069 w 1415566"/>
                <a:gd name="connsiteY1" fmla="*/ 51206 h 1460140"/>
                <a:gd name="connsiteX2" fmla="*/ 193928 w 1415566"/>
                <a:gd name="connsiteY2" fmla="*/ 197510 h 1460140"/>
                <a:gd name="connsiteX3" fmla="*/ 84200 w 1415566"/>
                <a:gd name="connsiteY3" fmla="*/ 358445 h 1460140"/>
                <a:gd name="connsiteX4" fmla="*/ 11048 w 1415566"/>
                <a:gd name="connsiteY4" fmla="*/ 577900 h 1460140"/>
                <a:gd name="connsiteX5" fmla="*/ 11048 w 1415566"/>
                <a:gd name="connsiteY5" fmla="*/ 811987 h 1460140"/>
                <a:gd name="connsiteX6" fmla="*/ 113461 w 1415566"/>
                <a:gd name="connsiteY6" fmla="*/ 1024128 h 1460140"/>
                <a:gd name="connsiteX7" fmla="*/ 252450 w 1415566"/>
                <a:gd name="connsiteY7" fmla="*/ 1148486 h 1460140"/>
                <a:gd name="connsiteX8" fmla="*/ 471906 w 1415566"/>
                <a:gd name="connsiteY8" fmla="*/ 1316736 h 1460140"/>
                <a:gd name="connsiteX9" fmla="*/ 757199 w 1415566"/>
                <a:gd name="connsiteY9" fmla="*/ 1411833 h 1460140"/>
                <a:gd name="connsiteX10" fmla="*/ 1071752 w 1415566"/>
                <a:gd name="connsiteY10" fmla="*/ 1455724 h 1460140"/>
                <a:gd name="connsiteX11" fmla="*/ 1415566 w 1415566"/>
                <a:gd name="connsiteY11" fmla="*/ 1455724 h 1460140"/>
                <a:gd name="connsiteX0" fmla="*/ 749883 w 1415566"/>
                <a:gd name="connsiteY0" fmla="*/ 0 h 1460140"/>
                <a:gd name="connsiteX1" fmla="*/ 406069 w 1415566"/>
                <a:gd name="connsiteY1" fmla="*/ 51206 h 1460140"/>
                <a:gd name="connsiteX2" fmla="*/ 193928 w 1415566"/>
                <a:gd name="connsiteY2" fmla="*/ 197510 h 1460140"/>
                <a:gd name="connsiteX3" fmla="*/ 84200 w 1415566"/>
                <a:gd name="connsiteY3" fmla="*/ 358445 h 1460140"/>
                <a:gd name="connsiteX4" fmla="*/ 11048 w 1415566"/>
                <a:gd name="connsiteY4" fmla="*/ 577900 h 1460140"/>
                <a:gd name="connsiteX5" fmla="*/ 11048 w 1415566"/>
                <a:gd name="connsiteY5" fmla="*/ 811987 h 1460140"/>
                <a:gd name="connsiteX6" fmla="*/ 113461 w 1415566"/>
                <a:gd name="connsiteY6" fmla="*/ 1024128 h 1460140"/>
                <a:gd name="connsiteX7" fmla="*/ 267080 w 1415566"/>
                <a:gd name="connsiteY7" fmla="*/ 1192377 h 1460140"/>
                <a:gd name="connsiteX8" fmla="*/ 471906 w 1415566"/>
                <a:gd name="connsiteY8" fmla="*/ 1316736 h 1460140"/>
                <a:gd name="connsiteX9" fmla="*/ 757199 w 1415566"/>
                <a:gd name="connsiteY9" fmla="*/ 1411833 h 1460140"/>
                <a:gd name="connsiteX10" fmla="*/ 1071752 w 1415566"/>
                <a:gd name="connsiteY10" fmla="*/ 1455724 h 1460140"/>
                <a:gd name="connsiteX11" fmla="*/ 1415566 w 1415566"/>
                <a:gd name="connsiteY11" fmla="*/ 1455724 h 1460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5566" h="1460140">
                  <a:moveTo>
                    <a:pt x="749883" y="0"/>
                  </a:moveTo>
                  <a:cubicBezTo>
                    <a:pt x="624305" y="9144"/>
                    <a:pt x="498728" y="18288"/>
                    <a:pt x="406069" y="51206"/>
                  </a:cubicBezTo>
                  <a:cubicBezTo>
                    <a:pt x="313410" y="84124"/>
                    <a:pt x="247573" y="146304"/>
                    <a:pt x="193928" y="197510"/>
                  </a:cubicBezTo>
                  <a:cubicBezTo>
                    <a:pt x="140283" y="248716"/>
                    <a:pt x="114680" y="295047"/>
                    <a:pt x="84200" y="358445"/>
                  </a:cubicBezTo>
                  <a:cubicBezTo>
                    <a:pt x="53720" y="421843"/>
                    <a:pt x="23240" y="502310"/>
                    <a:pt x="11048" y="577900"/>
                  </a:cubicBezTo>
                  <a:cubicBezTo>
                    <a:pt x="-1144" y="653490"/>
                    <a:pt x="-6021" y="737616"/>
                    <a:pt x="11048" y="811987"/>
                  </a:cubicBezTo>
                  <a:cubicBezTo>
                    <a:pt x="28117" y="886358"/>
                    <a:pt x="70789" y="960730"/>
                    <a:pt x="113461" y="1024128"/>
                  </a:cubicBezTo>
                  <a:cubicBezTo>
                    <a:pt x="156133" y="1087526"/>
                    <a:pt x="207339" y="1143609"/>
                    <a:pt x="267080" y="1192377"/>
                  </a:cubicBezTo>
                  <a:cubicBezTo>
                    <a:pt x="326821" y="1241145"/>
                    <a:pt x="390220" y="1280160"/>
                    <a:pt x="471906" y="1316736"/>
                  </a:cubicBezTo>
                  <a:cubicBezTo>
                    <a:pt x="553592" y="1353312"/>
                    <a:pt x="657225" y="1388668"/>
                    <a:pt x="757199" y="1411833"/>
                  </a:cubicBezTo>
                  <a:cubicBezTo>
                    <a:pt x="857173" y="1434998"/>
                    <a:pt x="962024" y="1448409"/>
                    <a:pt x="1071752" y="1455724"/>
                  </a:cubicBezTo>
                  <a:cubicBezTo>
                    <a:pt x="1181480" y="1463039"/>
                    <a:pt x="1294865" y="1459991"/>
                    <a:pt x="1415566" y="1455724"/>
                  </a:cubicBezTo>
                </a:path>
              </a:pathLst>
            </a:cu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6E81654-DDE5-6E46-9509-E4B64EF6F0CB}"/>
                </a:ext>
              </a:extLst>
            </p:cNvPr>
            <p:cNvSpPr/>
            <p:nvPr/>
          </p:nvSpPr>
          <p:spPr>
            <a:xfrm>
              <a:off x="593523" y="3112608"/>
              <a:ext cx="92077" cy="942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Can 12">
              <a:extLst>
                <a:ext uri="{FF2B5EF4-FFF2-40B4-BE49-F238E27FC236}">
                  <a16:creationId xmlns:a16="http://schemas.microsoft.com/office/drawing/2014/main" id="{5B8E5C45-3C23-5041-9592-4294E518E977}"/>
                </a:ext>
              </a:extLst>
            </p:cNvPr>
            <p:cNvSpPr/>
            <p:nvPr/>
          </p:nvSpPr>
          <p:spPr>
            <a:xfrm rot="16200000" flipH="1">
              <a:off x="1496579" y="1697289"/>
              <a:ext cx="233366" cy="1280160"/>
            </a:xfrm>
            <a:prstGeom prst="can">
              <a:avLst>
                <a:gd name="adj" fmla="val 3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2353CD8-4D59-2549-8A47-897DC7C24909}"/>
                </a:ext>
              </a:extLst>
            </p:cNvPr>
            <p:cNvSpPr/>
            <p:nvPr/>
          </p:nvSpPr>
          <p:spPr>
            <a:xfrm>
              <a:off x="8066790" y="3105894"/>
              <a:ext cx="92077" cy="942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B004F29-E008-A045-B78B-39F87101EE54}"/>
                </a:ext>
              </a:extLst>
            </p:cNvPr>
            <p:cNvGrpSpPr/>
            <p:nvPr/>
          </p:nvGrpSpPr>
          <p:grpSpPr>
            <a:xfrm>
              <a:off x="2312920" y="2253012"/>
              <a:ext cx="624838" cy="140021"/>
              <a:chOff x="2063914" y="532622"/>
              <a:chExt cx="624838" cy="140021"/>
            </a:xfrm>
          </p:grpSpPr>
          <p:sp>
            <p:nvSpPr>
              <p:cNvPr id="69" name="Can 68">
                <a:extLst>
                  <a:ext uri="{FF2B5EF4-FFF2-40B4-BE49-F238E27FC236}">
                    <a16:creationId xmlns:a16="http://schemas.microsoft.com/office/drawing/2014/main" id="{37BB8128-E85C-7449-8D98-531AE5057017}"/>
                  </a:ext>
                </a:extLst>
              </p:cNvPr>
              <p:cNvSpPr/>
              <p:nvPr/>
            </p:nvSpPr>
            <p:spPr>
              <a:xfrm rot="16200000">
                <a:off x="2039623" y="556913"/>
                <a:ext cx="140021" cy="91440"/>
              </a:xfrm>
              <a:prstGeom prst="can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Can 69">
                <a:extLst>
                  <a:ext uri="{FF2B5EF4-FFF2-40B4-BE49-F238E27FC236}">
                    <a16:creationId xmlns:a16="http://schemas.microsoft.com/office/drawing/2014/main" id="{D2FFDE5F-2E54-A644-B1F5-C3002E23117F}"/>
                  </a:ext>
                </a:extLst>
              </p:cNvPr>
              <p:cNvSpPr/>
              <p:nvPr/>
            </p:nvSpPr>
            <p:spPr>
              <a:xfrm rot="16200000">
                <a:off x="2170251" y="556913"/>
                <a:ext cx="140021" cy="91440"/>
              </a:xfrm>
              <a:prstGeom prst="can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Can 70">
                <a:extLst>
                  <a:ext uri="{FF2B5EF4-FFF2-40B4-BE49-F238E27FC236}">
                    <a16:creationId xmlns:a16="http://schemas.microsoft.com/office/drawing/2014/main" id="{6F1161F6-AC71-1B44-ACD1-624283F3FED1}"/>
                  </a:ext>
                </a:extLst>
              </p:cNvPr>
              <p:cNvSpPr/>
              <p:nvPr/>
            </p:nvSpPr>
            <p:spPr>
              <a:xfrm rot="16200000">
                <a:off x="2300879" y="556913"/>
                <a:ext cx="140021" cy="91440"/>
              </a:xfrm>
              <a:prstGeom prst="can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Can 71">
                <a:extLst>
                  <a:ext uri="{FF2B5EF4-FFF2-40B4-BE49-F238E27FC236}">
                    <a16:creationId xmlns:a16="http://schemas.microsoft.com/office/drawing/2014/main" id="{8AE72880-3F5C-BC48-AB59-17B29F8355B2}"/>
                  </a:ext>
                </a:extLst>
              </p:cNvPr>
              <p:cNvSpPr/>
              <p:nvPr/>
            </p:nvSpPr>
            <p:spPr>
              <a:xfrm rot="16200000">
                <a:off x="2431507" y="556913"/>
                <a:ext cx="140021" cy="91440"/>
              </a:xfrm>
              <a:prstGeom prst="can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Can 72">
                <a:extLst>
                  <a:ext uri="{FF2B5EF4-FFF2-40B4-BE49-F238E27FC236}">
                    <a16:creationId xmlns:a16="http://schemas.microsoft.com/office/drawing/2014/main" id="{EF936DE5-1BD6-2448-99F7-2E26D94D2398}"/>
                  </a:ext>
                </a:extLst>
              </p:cNvPr>
              <p:cNvSpPr/>
              <p:nvPr/>
            </p:nvSpPr>
            <p:spPr>
              <a:xfrm rot="16200000">
                <a:off x="2573021" y="556913"/>
                <a:ext cx="140021" cy="91440"/>
              </a:xfrm>
              <a:prstGeom prst="can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Can 15">
              <a:extLst>
                <a:ext uri="{FF2B5EF4-FFF2-40B4-BE49-F238E27FC236}">
                  <a16:creationId xmlns:a16="http://schemas.microsoft.com/office/drawing/2014/main" id="{38C2B73C-40B1-E848-B556-E222E83CC7E4}"/>
                </a:ext>
              </a:extLst>
            </p:cNvPr>
            <p:cNvSpPr/>
            <p:nvPr/>
          </p:nvSpPr>
          <p:spPr>
            <a:xfrm rot="16200000" flipH="1">
              <a:off x="4278244" y="2323932"/>
              <a:ext cx="233366" cy="908531"/>
            </a:xfrm>
            <a:prstGeom prst="can">
              <a:avLst>
                <a:gd name="adj" fmla="val 35000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EC13316-B7E0-7C42-B640-56A09A7B2208}"/>
                </a:ext>
              </a:extLst>
            </p:cNvPr>
            <p:cNvCxnSpPr/>
            <p:nvPr/>
          </p:nvCxnSpPr>
          <p:spPr>
            <a:xfrm>
              <a:off x="1033850" y="2768099"/>
              <a:ext cx="2957108" cy="5267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C4BC7B1-B711-CA49-86A3-263C8BECE0EB}"/>
                </a:ext>
              </a:extLst>
            </p:cNvPr>
            <p:cNvCxnSpPr/>
            <p:nvPr/>
          </p:nvCxnSpPr>
          <p:spPr>
            <a:xfrm>
              <a:off x="4853726" y="2760200"/>
              <a:ext cx="2879672" cy="7464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EB8BFBAC-1CBF-F94E-8766-6D7CCDA9E099}"/>
                </a:ext>
              </a:extLst>
            </p:cNvPr>
            <p:cNvSpPr/>
            <p:nvPr/>
          </p:nvSpPr>
          <p:spPr>
            <a:xfrm>
              <a:off x="4953000" y="2762250"/>
              <a:ext cx="590550" cy="161925"/>
            </a:xfrm>
            <a:custGeom>
              <a:avLst/>
              <a:gdLst>
                <a:gd name="connsiteX0" fmla="*/ 0 w 590550"/>
                <a:gd name="connsiteY0" fmla="*/ 0 h 161925"/>
                <a:gd name="connsiteX1" fmla="*/ 371475 w 590550"/>
                <a:gd name="connsiteY1" fmla="*/ 152400 h 161925"/>
                <a:gd name="connsiteX2" fmla="*/ 590550 w 590550"/>
                <a:gd name="connsiteY2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0550" h="161925">
                  <a:moveTo>
                    <a:pt x="0" y="0"/>
                  </a:moveTo>
                  <a:lnTo>
                    <a:pt x="371475" y="152400"/>
                  </a:lnTo>
                  <a:lnTo>
                    <a:pt x="590550" y="161925"/>
                  </a:lnTo>
                </a:path>
              </a:pathLst>
            </a:custGeom>
            <a:noFill/>
            <a:ln>
              <a:solidFill>
                <a:schemeClr val="tx2"/>
              </a:solidFill>
              <a:head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B0D3BB6-0A4D-FE47-A27C-EA21A53B9E4E}"/>
                </a:ext>
              </a:extLst>
            </p:cNvPr>
            <p:cNvCxnSpPr/>
            <p:nvPr/>
          </p:nvCxnSpPr>
          <p:spPr>
            <a:xfrm flipH="1">
              <a:off x="3445450" y="2778197"/>
              <a:ext cx="355026" cy="145978"/>
            </a:xfrm>
            <a:prstGeom prst="line">
              <a:avLst/>
            </a:prstGeom>
            <a:ln w="25400">
              <a:solidFill>
                <a:schemeClr val="tx2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Bevel 20">
              <a:extLst>
                <a:ext uri="{FF2B5EF4-FFF2-40B4-BE49-F238E27FC236}">
                  <a16:creationId xmlns:a16="http://schemas.microsoft.com/office/drawing/2014/main" id="{FE922DA6-DE7D-2642-B246-7C41DBF04B03}"/>
                </a:ext>
              </a:extLst>
            </p:cNvPr>
            <p:cNvSpPr/>
            <p:nvPr/>
          </p:nvSpPr>
          <p:spPr>
            <a:xfrm rot="20220000">
              <a:off x="3216275" y="2863131"/>
              <a:ext cx="247650" cy="211013"/>
            </a:xfrm>
            <a:prstGeom prst="bevel">
              <a:avLst/>
            </a:prstGeom>
            <a:solidFill>
              <a:srgbClr val="E4352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BBDFA6E4-A5A9-9B44-B77C-7C3A02A02A96}"/>
                </a:ext>
              </a:extLst>
            </p:cNvPr>
            <p:cNvCxnSpPr/>
            <p:nvPr/>
          </p:nvCxnSpPr>
          <p:spPr>
            <a:xfrm flipH="1">
              <a:off x="7812339" y="2339686"/>
              <a:ext cx="820035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4F1A848B-3863-A245-8879-D79E6E7C03BC}"/>
                </a:ext>
              </a:extLst>
            </p:cNvPr>
            <p:cNvCxnSpPr/>
            <p:nvPr/>
          </p:nvCxnSpPr>
          <p:spPr>
            <a:xfrm flipH="1">
              <a:off x="141790" y="2346197"/>
              <a:ext cx="820035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A62130D-E53F-A940-9C7A-11CC931267AA}"/>
                </a:ext>
              </a:extLst>
            </p:cNvPr>
            <p:cNvSpPr txBox="1"/>
            <p:nvPr/>
          </p:nvSpPr>
          <p:spPr>
            <a:xfrm>
              <a:off x="7564676" y="1697239"/>
              <a:ext cx="1095375" cy="643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</a:rPr>
                <a:t>ion beam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521BCF1-12E4-CC40-AD77-8FE36965E209}"/>
                </a:ext>
              </a:extLst>
            </p:cNvPr>
            <p:cNvSpPr txBox="1"/>
            <p:nvPr/>
          </p:nvSpPr>
          <p:spPr>
            <a:xfrm>
              <a:off x="-28443" y="1703514"/>
              <a:ext cx="1095375" cy="643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</a:rPr>
                <a:t>ion beam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EFB568B-4866-D54F-9C6C-5709546D9C13}"/>
                </a:ext>
              </a:extLst>
            </p:cNvPr>
            <p:cNvSpPr txBox="1"/>
            <p:nvPr/>
          </p:nvSpPr>
          <p:spPr>
            <a:xfrm>
              <a:off x="1615650" y="1871246"/>
              <a:ext cx="20781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magnetization flip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3940C4B-C413-A44E-80D2-0DF4B4BC373A}"/>
                </a:ext>
              </a:extLst>
            </p:cNvPr>
            <p:cNvSpPr txBox="1"/>
            <p:nvPr/>
          </p:nvSpPr>
          <p:spPr>
            <a:xfrm>
              <a:off x="411107" y="1330751"/>
              <a:ext cx="2078160" cy="363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</a:rPr>
                <a:t>top ring: CCR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E851C07-BCB7-F24E-A135-F10F4D5B4941}"/>
                </a:ext>
              </a:extLst>
            </p:cNvPr>
            <p:cNvSpPr txBox="1"/>
            <p:nvPr/>
          </p:nvSpPr>
          <p:spPr>
            <a:xfrm>
              <a:off x="5782509" y="4132413"/>
              <a:ext cx="2382960" cy="363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</a:rPr>
                <a:t>bottom ring: ERL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29FF2A5-3999-2447-AC39-75769DF73E78}"/>
                </a:ext>
              </a:extLst>
            </p:cNvPr>
            <p:cNvCxnSpPr/>
            <p:nvPr/>
          </p:nvCxnSpPr>
          <p:spPr>
            <a:xfrm>
              <a:off x="1432539" y="3333705"/>
              <a:ext cx="5904478" cy="0"/>
            </a:xfrm>
            <a:prstGeom prst="line">
              <a:avLst/>
            </a:prstGeom>
            <a:ln w="254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ECB22BB-AD42-5048-903C-41CCF47A16D2}"/>
                </a:ext>
              </a:extLst>
            </p:cNvPr>
            <p:cNvSpPr txBox="1"/>
            <p:nvPr/>
          </p:nvSpPr>
          <p:spPr>
            <a:xfrm>
              <a:off x="5657850" y="2736886"/>
              <a:ext cx="10953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</a:rPr>
                <a:t>injector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2044A00-914B-AB4F-BE43-C8A1F0EC6D72}"/>
                </a:ext>
              </a:extLst>
            </p:cNvPr>
            <p:cNvSpPr txBox="1"/>
            <p:nvPr/>
          </p:nvSpPr>
          <p:spPr>
            <a:xfrm>
              <a:off x="1924052" y="2731604"/>
              <a:ext cx="1346060" cy="335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beam dump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4B0920E-8A66-AF4B-A3C3-91395C3192E3}"/>
                </a:ext>
              </a:extLst>
            </p:cNvPr>
            <p:cNvSpPr txBox="1"/>
            <p:nvPr/>
          </p:nvSpPr>
          <p:spPr>
            <a:xfrm>
              <a:off x="3829033" y="2602984"/>
              <a:ext cx="10953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</a:rPr>
                <a:t>linac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3" name="Flowchart: Summing Junction 59">
              <a:extLst>
                <a:ext uri="{FF2B5EF4-FFF2-40B4-BE49-F238E27FC236}">
                  <a16:creationId xmlns:a16="http://schemas.microsoft.com/office/drawing/2014/main" id="{15EA1B8F-340F-1E4E-892F-3378FA629A50}"/>
                </a:ext>
              </a:extLst>
            </p:cNvPr>
            <p:cNvSpPr/>
            <p:nvPr/>
          </p:nvSpPr>
          <p:spPr>
            <a:xfrm>
              <a:off x="1425005" y="3206874"/>
              <a:ext cx="213295" cy="222126"/>
            </a:xfrm>
            <a:prstGeom prst="flowChartSummingJunction">
              <a:avLst/>
            </a:prstGeom>
            <a:solidFill>
              <a:srgbClr val="7030A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8B6A6E1-BAF8-9746-B61E-5E7822581B51}"/>
                </a:ext>
              </a:extLst>
            </p:cNvPr>
            <p:cNvSpPr txBox="1"/>
            <p:nvPr/>
          </p:nvSpPr>
          <p:spPr>
            <a:xfrm>
              <a:off x="669925" y="2983192"/>
              <a:ext cx="17242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prstClr val="black"/>
                  </a:solidFill>
                </a:rPr>
                <a:t>fast extraction kicker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0766BAD-C6BE-584C-A61C-4C6912400EA3}"/>
                </a:ext>
              </a:extLst>
            </p:cNvPr>
            <p:cNvSpPr txBox="1"/>
            <p:nvPr/>
          </p:nvSpPr>
          <p:spPr>
            <a:xfrm>
              <a:off x="6365467" y="2964478"/>
              <a:ext cx="1565906" cy="279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prstClr val="black"/>
                  </a:solidFill>
                </a:rPr>
                <a:t>fast injection kicker</a:t>
              </a:r>
            </a:p>
          </p:txBody>
        </p:sp>
        <p:sp>
          <p:nvSpPr>
            <p:cNvPr id="36" name="Flowchart: Summing Junction 62">
              <a:extLst>
                <a:ext uri="{FF2B5EF4-FFF2-40B4-BE49-F238E27FC236}">
                  <a16:creationId xmlns:a16="http://schemas.microsoft.com/office/drawing/2014/main" id="{AE6E38A8-A479-8441-A401-17F0E2728EB1}"/>
                </a:ext>
              </a:extLst>
            </p:cNvPr>
            <p:cNvSpPr/>
            <p:nvPr/>
          </p:nvSpPr>
          <p:spPr>
            <a:xfrm>
              <a:off x="6973989" y="3216399"/>
              <a:ext cx="213295" cy="222126"/>
            </a:xfrm>
            <a:prstGeom prst="flowChartSummingJunction">
              <a:avLst/>
            </a:prstGeom>
            <a:solidFill>
              <a:srgbClr val="7030A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7" name="Flowchart: Summing Junction 64">
              <a:extLst>
                <a:ext uri="{FF2B5EF4-FFF2-40B4-BE49-F238E27FC236}">
                  <a16:creationId xmlns:a16="http://schemas.microsoft.com/office/drawing/2014/main" id="{3D0A966F-731D-5541-9C42-D8B37362D405}"/>
                </a:ext>
              </a:extLst>
            </p:cNvPr>
            <p:cNvSpPr/>
            <p:nvPr/>
          </p:nvSpPr>
          <p:spPr>
            <a:xfrm>
              <a:off x="7254305" y="3479862"/>
              <a:ext cx="213295" cy="222126"/>
            </a:xfrm>
            <a:prstGeom prst="flowChartSummingJunction">
              <a:avLst/>
            </a:prstGeom>
            <a:solidFill>
              <a:srgbClr val="C808AD">
                <a:alpha val="49804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" name="Flowchart: Summing Junction 65">
              <a:extLst>
                <a:ext uri="{FF2B5EF4-FFF2-40B4-BE49-F238E27FC236}">
                  <a16:creationId xmlns:a16="http://schemas.microsoft.com/office/drawing/2014/main" id="{E9AD7F62-61DB-014C-8EB8-A66DB67A784E}"/>
                </a:ext>
              </a:extLst>
            </p:cNvPr>
            <p:cNvSpPr/>
            <p:nvPr/>
          </p:nvSpPr>
          <p:spPr>
            <a:xfrm>
              <a:off x="1318357" y="3473574"/>
              <a:ext cx="213295" cy="222126"/>
            </a:xfrm>
            <a:prstGeom prst="flowChartSummingJunction">
              <a:avLst/>
            </a:prstGeom>
            <a:solidFill>
              <a:srgbClr val="C808AD">
                <a:alpha val="49804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6953184-3C1C-934F-B072-5D763FC6783F}"/>
                </a:ext>
              </a:extLst>
            </p:cNvPr>
            <p:cNvSpPr txBox="1"/>
            <p:nvPr/>
          </p:nvSpPr>
          <p:spPr>
            <a:xfrm>
              <a:off x="746003" y="3629025"/>
              <a:ext cx="1359268" cy="279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prstClr val="black"/>
                  </a:solidFill>
                </a:rPr>
                <a:t>De-chirper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23049A0-AF21-4B4D-BEBC-3704F1B9841D}"/>
                </a:ext>
              </a:extLst>
            </p:cNvPr>
            <p:cNvSpPr txBox="1"/>
            <p:nvPr/>
          </p:nvSpPr>
          <p:spPr>
            <a:xfrm>
              <a:off x="6711766" y="3655098"/>
              <a:ext cx="1359268" cy="279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prstClr val="black"/>
                  </a:solidFill>
                </a:rPr>
                <a:t>Re-chirper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E091ADB-5E3A-EC4C-99FC-0A0178BAB98A}"/>
                </a:ext>
              </a:extLst>
            </p:cNvPr>
            <p:cNvSpPr/>
            <p:nvPr/>
          </p:nvSpPr>
          <p:spPr>
            <a:xfrm>
              <a:off x="2680064" y="3363686"/>
              <a:ext cx="182880" cy="45719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8ACD4DA-D5C1-0249-94E0-FAFD4FC8BEB8}"/>
                </a:ext>
              </a:extLst>
            </p:cNvPr>
            <p:cNvSpPr txBox="1"/>
            <p:nvPr/>
          </p:nvSpPr>
          <p:spPr>
            <a:xfrm>
              <a:off x="3222172" y="3090569"/>
              <a:ext cx="23244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prstClr val="black"/>
                  </a:solidFill>
                </a:rPr>
                <a:t>circulating bunches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500D804-0BB7-394C-939D-6043124D2933}"/>
                </a:ext>
              </a:extLst>
            </p:cNvPr>
            <p:cNvSpPr txBox="1"/>
            <p:nvPr/>
          </p:nvSpPr>
          <p:spPr>
            <a:xfrm rot="353824">
              <a:off x="2903633" y="3298549"/>
              <a:ext cx="1221944" cy="251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prstClr val="black"/>
                  </a:solidFill>
                </a:rPr>
                <a:t>extracted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F4DFFF6-117D-0848-8DC3-DE89EBDACA35}"/>
                </a:ext>
              </a:extLst>
            </p:cNvPr>
            <p:cNvSpPr txBox="1"/>
            <p:nvPr/>
          </p:nvSpPr>
          <p:spPr>
            <a:xfrm rot="21258058">
              <a:off x="3818009" y="3308418"/>
              <a:ext cx="2324419" cy="251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prstClr val="black"/>
                  </a:solidFill>
                </a:rPr>
                <a:t>injected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0AC5E06-30E2-1A46-A6EA-5BF267E3F949}"/>
                </a:ext>
              </a:extLst>
            </p:cNvPr>
            <p:cNvSpPr txBox="1"/>
            <p:nvPr/>
          </p:nvSpPr>
          <p:spPr>
            <a:xfrm>
              <a:off x="2381089" y="3051530"/>
              <a:ext cx="782411" cy="279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prstClr val="black"/>
                  </a:solidFill>
                </a:rPr>
                <a:t>septum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8F7B55A-EB9A-8947-B98F-D676D243115D}"/>
                </a:ext>
              </a:extLst>
            </p:cNvPr>
            <p:cNvSpPr txBox="1"/>
            <p:nvPr/>
          </p:nvSpPr>
          <p:spPr>
            <a:xfrm>
              <a:off x="3811623" y="3733800"/>
              <a:ext cx="1168596" cy="279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prstClr val="black"/>
                  </a:solidFill>
                </a:rPr>
                <a:t>vertical bend</a:t>
              </a: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68E1EFC8-D576-D149-90DB-6C349F2C2D23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7337017" y="2327865"/>
              <a:ext cx="967157" cy="1005840"/>
            </a:xfrm>
            <a:custGeom>
              <a:avLst/>
              <a:gdLst>
                <a:gd name="connsiteX0" fmla="*/ 747301 w 1412984"/>
                <a:gd name="connsiteY0" fmla="*/ 0 h 1460651"/>
                <a:gd name="connsiteX1" fmla="*/ 403487 w 1412984"/>
                <a:gd name="connsiteY1" fmla="*/ 51206 h 1460651"/>
                <a:gd name="connsiteX2" fmla="*/ 191346 w 1412984"/>
                <a:gd name="connsiteY2" fmla="*/ 197510 h 1460651"/>
                <a:gd name="connsiteX3" fmla="*/ 30412 w 1412984"/>
                <a:gd name="connsiteY3" fmla="*/ 475488 h 1460651"/>
                <a:gd name="connsiteX4" fmla="*/ 8466 w 1412984"/>
                <a:gd name="connsiteY4" fmla="*/ 577900 h 1460651"/>
                <a:gd name="connsiteX5" fmla="*/ 8466 w 1412984"/>
                <a:gd name="connsiteY5" fmla="*/ 811987 h 1460651"/>
                <a:gd name="connsiteX6" fmla="*/ 110879 w 1412984"/>
                <a:gd name="connsiteY6" fmla="*/ 1024128 h 1460651"/>
                <a:gd name="connsiteX7" fmla="*/ 249868 w 1412984"/>
                <a:gd name="connsiteY7" fmla="*/ 1148486 h 1460651"/>
                <a:gd name="connsiteX8" fmla="*/ 469324 w 1412984"/>
                <a:gd name="connsiteY8" fmla="*/ 1316736 h 1460651"/>
                <a:gd name="connsiteX9" fmla="*/ 798508 w 1412984"/>
                <a:gd name="connsiteY9" fmla="*/ 1404518 h 1460651"/>
                <a:gd name="connsiteX10" fmla="*/ 1069170 w 1412984"/>
                <a:gd name="connsiteY10" fmla="*/ 1455724 h 1460651"/>
                <a:gd name="connsiteX11" fmla="*/ 1412984 w 1412984"/>
                <a:gd name="connsiteY11" fmla="*/ 1455724 h 1460651"/>
                <a:gd name="connsiteX0" fmla="*/ 747964 w 1413647"/>
                <a:gd name="connsiteY0" fmla="*/ 0 h 1460651"/>
                <a:gd name="connsiteX1" fmla="*/ 404150 w 1413647"/>
                <a:gd name="connsiteY1" fmla="*/ 51206 h 1460651"/>
                <a:gd name="connsiteX2" fmla="*/ 192009 w 1413647"/>
                <a:gd name="connsiteY2" fmla="*/ 197510 h 1460651"/>
                <a:gd name="connsiteX3" fmla="*/ 45705 w 1413647"/>
                <a:gd name="connsiteY3" fmla="*/ 373076 h 1460651"/>
                <a:gd name="connsiteX4" fmla="*/ 9129 w 1413647"/>
                <a:gd name="connsiteY4" fmla="*/ 577900 h 1460651"/>
                <a:gd name="connsiteX5" fmla="*/ 9129 w 1413647"/>
                <a:gd name="connsiteY5" fmla="*/ 811987 h 1460651"/>
                <a:gd name="connsiteX6" fmla="*/ 111542 w 1413647"/>
                <a:gd name="connsiteY6" fmla="*/ 1024128 h 1460651"/>
                <a:gd name="connsiteX7" fmla="*/ 250531 w 1413647"/>
                <a:gd name="connsiteY7" fmla="*/ 1148486 h 1460651"/>
                <a:gd name="connsiteX8" fmla="*/ 469987 w 1413647"/>
                <a:gd name="connsiteY8" fmla="*/ 1316736 h 1460651"/>
                <a:gd name="connsiteX9" fmla="*/ 799171 w 1413647"/>
                <a:gd name="connsiteY9" fmla="*/ 1404518 h 1460651"/>
                <a:gd name="connsiteX10" fmla="*/ 1069833 w 1413647"/>
                <a:gd name="connsiteY10" fmla="*/ 1455724 h 1460651"/>
                <a:gd name="connsiteX11" fmla="*/ 1413647 w 1413647"/>
                <a:gd name="connsiteY11" fmla="*/ 1455724 h 1460651"/>
                <a:gd name="connsiteX0" fmla="*/ 747964 w 1413647"/>
                <a:gd name="connsiteY0" fmla="*/ 0 h 1460140"/>
                <a:gd name="connsiteX1" fmla="*/ 404150 w 1413647"/>
                <a:gd name="connsiteY1" fmla="*/ 51206 h 1460140"/>
                <a:gd name="connsiteX2" fmla="*/ 192009 w 1413647"/>
                <a:gd name="connsiteY2" fmla="*/ 197510 h 1460140"/>
                <a:gd name="connsiteX3" fmla="*/ 45705 w 1413647"/>
                <a:gd name="connsiteY3" fmla="*/ 373076 h 1460140"/>
                <a:gd name="connsiteX4" fmla="*/ 9129 w 1413647"/>
                <a:gd name="connsiteY4" fmla="*/ 577900 h 1460140"/>
                <a:gd name="connsiteX5" fmla="*/ 9129 w 1413647"/>
                <a:gd name="connsiteY5" fmla="*/ 811987 h 1460140"/>
                <a:gd name="connsiteX6" fmla="*/ 111542 w 1413647"/>
                <a:gd name="connsiteY6" fmla="*/ 1024128 h 1460140"/>
                <a:gd name="connsiteX7" fmla="*/ 250531 w 1413647"/>
                <a:gd name="connsiteY7" fmla="*/ 1148486 h 1460140"/>
                <a:gd name="connsiteX8" fmla="*/ 469987 w 1413647"/>
                <a:gd name="connsiteY8" fmla="*/ 1316736 h 1460140"/>
                <a:gd name="connsiteX9" fmla="*/ 755280 w 1413647"/>
                <a:gd name="connsiteY9" fmla="*/ 1411833 h 1460140"/>
                <a:gd name="connsiteX10" fmla="*/ 1069833 w 1413647"/>
                <a:gd name="connsiteY10" fmla="*/ 1455724 h 1460140"/>
                <a:gd name="connsiteX11" fmla="*/ 1413647 w 1413647"/>
                <a:gd name="connsiteY11" fmla="*/ 1455724 h 1460140"/>
                <a:gd name="connsiteX0" fmla="*/ 749883 w 1415566"/>
                <a:gd name="connsiteY0" fmla="*/ 0 h 1460140"/>
                <a:gd name="connsiteX1" fmla="*/ 406069 w 1415566"/>
                <a:gd name="connsiteY1" fmla="*/ 51206 h 1460140"/>
                <a:gd name="connsiteX2" fmla="*/ 193928 w 1415566"/>
                <a:gd name="connsiteY2" fmla="*/ 197510 h 1460140"/>
                <a:gd name="connsiteX3" fmla="*/ 84200 w 1415566"/>
                <a:gd name="connsiteY3" fmla="*/ 358445 h 1460140"/>
                <a:gd name="connsiteX4" fmla="*/ 11048 w 1415566"/>
                <a:gd name="connsiteY4" fmla="*/ 577900 h 1460140"/>
                <a:gd name="connsiteX5" fmla="*/ 11048 w 1415566"/>
                <a:gd name="connsiteY5" fmla="*/ 811987 h 1460140"/>
                <a:gd name="connsiteX6" fmla="*/ 113461 w 1415566"/>
                <a:gd name="connsiteY6" fmla="*/ 1024128 h 1460140"/>
                <a:gd name="connsiteX7" fmla="*/ 252450 w 1415566"/>
                <a:gd name="connsiteY7" fmla="*/ 1148486 h 1460140"/>
                <a:gd name="connsiteX8" fmla="*/ 471906 w 1415566"/>
                <a:gd name="connsiteY8" fmla="*/ 1316736 h 1460140"/>
                <a:gd name="connsiteX9" fmla="*/ 757199 w 1415566"/>
                <a:gd name="connsiteY9" fmla="*/ 1411833 h 1460140"/>
                <a:gd name="connsiteX10" fmla="*/ 1071752 w 1415566"/>
                <a:gd name="connsiteY10" fmla="*/ 1455724 h 1460140"/>
                <a:gd name="connsiteX11" fmla="*/ 1415566 w 1415566"/>
                <a:gd name="connsiteY11" fmla="*/ 1455724 h 1460140"/>
                <a:gd name="connsiteX0" fmla="*/ 749883 w 1415566"/>
                <a:gd name="connsiteY0" fmla="*/ 0 h 1460140"/>
                <a:gd name="connsiteX1" fmla="*/ 406069 w 1415566"/>
                <a:gd name="connsiteY1" fmla="*/ 51206 h 1460140"/>
                <a:gd name="connsiteX2" fmla="*/ 193928 w 1415566"/>
                <a:gd name="connsiteY2" fmla="*/ 197510 h 1460140"/>
                <a:gd name="connsiteX3" fmla="*/ 84200 w 1415566"/>
                <a:gd name="connsiteY3" fmla="*/ 358445 h 1460140"/>
                <a:gd name="connsiteX4" fmla="*/ 11048 w 1415566"/>
                <a:gd name="connsiteY4" fmla="*/ 577900 h 1460140"/>
                <a:gd name="connsiteX5" fmla="*/ 11048 w 1415566"/>
                <a:gd name="connsiteY5" fmla="*/ 811987 h 1460140"/>
                <a:gd name="connsiteX6" fmla="*/ 113461 w 1415566"/>
                <a:gd name="connsiteY6" fmla="*/ 1024128 h 1460140"/>
                <a:gd name="connsiteX7" fmla="*/ 267080 w 1415566"/>
                <a:gd name="connsiteY7" fmla="*/ 1192377 h 1460140"/>
                <a:gd name="connsiteX8" fmla="*/ 471906 w 1415566"/>
                <a:gd name="connsiteY8" fmla="*/ 1316736 h 1460140"/>
                <a:gd name="connsiteX9" fmla="*/ 757199 w 1415566"/>
                <a:gd name="connsiteY9" fmla="*/ 1411833 h 1460140"/>
                <a:gd name="connsiteX10" fmla="*/ 1071752 w 1415566"/>
                <a:gd name="connsiteY10" fmla="*/ 1455724 h 1460140"/>
                <a:gd name="connsiteX11" fmla="*/ 1415566 w 1415566"/>
                <a:gd name="connsiteY11" fmla="*/ 1455724 h 1460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5566" h="1460140">
                  <a:moveTo>
                    <a:pt x="749883" y="0"/>
                  </a:moveTo>
                  <a:cubicBezTo>
                    <a:pt x="624305" y="9144"/>
                    <a:pt x="498728" y="18288"/>
                    <a:pt x="406069" y="51206"/>
                  </a:cubicBezTo>
                  <a:cubicBezTo>
                    <a:pt x="313410" y="84124"/>
                    <a:pt x="247573" y="146304"/>
                    <a:pt x="193928" y="197510"/>
                  </a:cubicBezTo>
                  <a:cubicBezTo>
                    <a:pt x="140283" y="248716"/>
                    <a:pt x="114680" y="295047"/>
                    <a:pt x="84200" y="358445"/>
                  </a:cubicBezTo>
                  <a:cubicBezTo>
                    <a:pt x="53720" y="421843"/>
                    <a:pt x="23240" y="502310"/>
                    <a:pt x="11048" y="577900"/>
                  </a:cubicBezTo>
                  <a:cubicBezTo>
                    <a:pt x="-1144" y="653490"/>
                    <a:pt x="-6021" y="737616"/>
                    <a:pt x="11048" y="811987"/>
                  </a:cubicBezTo>
                  <a:cubicBezTo>
                    <a:pt x="28117" y="886358"/>
                    <a:pt x="70789" y="960730"/>
                    <a:pt x="113461" y="1024128"/>
                  </a:cubicBezTo>
                  <a:cubicBezTo>
                    <a:pt x="156133" y="1087526"/>
                    <a:pt x="207339" y="1143609"/>
                    <a:pt x="267080" y="1192377"/>
                  </a:cubicBezTo>
                  <a:cubicBezTo>
                    <a:pt x="326821" y="1241145"/>
                    <a:pt x="390220" y="1280160"/>
                    <a:pt x="471906" y="1316736"/>
                  </a:cubicBezTo>
                  <a:cubicBezTo>
                    <a:pt x="553592" y="1353312"/>
                    <a:pt x="657225" y="1388668"/>
                    <a:pt x="757199" y="1411833"/>
                  </a:cubicBezTo>
                  <a:cubicBezTo>
                    <a:pt x="857173" y="1434998"/>
                    <a:pt x="962024" y="1448409"/>
                    <a:pt x="1071752" y="1455724"/>
                  </a:cubicBezTo>
                  <a:cubicBezTo>
                    <a:pt x="1181480" y="1463039"/>
                    <a:pt x="1294865" y="1459991"/>
                    <a:pt x="1415566" y="1455724"/>
                  </a:cubicBezTo>
                </a:path>
              </a:pathLst>
            </a:custGeom>
            <a:noFill/>
            <a:ln>
              <a:solidFill>
                <a:srgbClr val="C00000"/>
              </a:solidFill>
              <a:headEnd type="stealth" w="lg" len="lg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2EE713DD-1CCD-D740-A2A6-815D30AF91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7848" y="2327865"/>
              <a:ext cx="967157" cy="1005840"/>
            </a:xfrm>
            <a:custGeom>
              <a:avLst/>
              <a:gdLst>
                <a:gd name="connsiteX0" fmla="*/ 747301 w 1412984"/>
                <a:gd name="connsiteY0" fmla="*/ 0 h 1460651"/>
                <a:gd name="connsiteX1" fmla="*/ 403487 w 1412984"/>
                <a:gd name="connsiteY1" fmla="*/ 51206 h 1460651"/>
                <a:gd name="connsiteX2" fmla="*/ 191346 w 1412984"/>
                <a:gd name="connsiteY2" fmla="*/ 197510 h 1460651"/>
                <a:gd name="connsiteX3" fmla="*/ 30412 w 1412984"/>
                <a:gd name="connsiteY3" fmla="*/ 475488 h 1460651"/>
                <a:gd name="connsiteX4" fmla="*/ 8466 w 1412984"/>
                <a:gd name="connsiteY4" fmla="*/ 577900 h 1460651"/>
                <a:gd name="connsiteX5" fmla="*/ 8466 w 1412984"/>
                <a:gd name="connsiteY5" fmla="*/ 811987 h 1460651"/>
                <a:gd name="connsiteX6" fmla="*/ 110879 w 1412984"/>
                <a:gd name="connsiteY6" fmla="*/ 1024128 h 1460651"/>
                <a:gd name="connsiteX7" fmla="*/ 249868 w 1412984"/>
                <a:gd name="connsiteY7" fmla="*/ 1148486 h 1460651"/>
                <a:gd name="connsiteX8" fmla="*/ 469324 w 1412984"/>
                <a:gd name="connsiteY8" fmla="*/ 1316736 h 1460651"/>
                <a:gd name="connsiteX9" fmla="*/ 798508 w 1412984"/>
                <a:gd name="connsiteY9" fmla="*/ 1404518 h 1460651"/>
                <a:gd name="connsiteX10" fmla="*/ 1069170 w 1412984"/>
                <a:gd name="connsiteY10" fmla="*/ 1455724 h 1460651"/>
                <a:gd name="connsiteX11" fmla="*/ 1412984 w 1412984"/>
                <a:gd name="connsiteY11" fmla="*/ 1455724 h 1460651"/>
                <a:gd name="connsiteX0" fmla="*/ 747964 w 1413647"/>
                <a:gd name="connsiteY0" fmla="*/ 0 h 1460651"/>
                <a:gd name="connsiteX1" fmla="*/ 404150 w 1413647"/>
                <a:gd name="connsiteY1" fmla="*/ 51206 h 1460651"/>
                <a:gd name="connsiteX2" fmla="*/ 192009 w 1413647"/>
                <a:gd name="connsiteY2" fmla="*/ 197510 h 1460651"/>
                <a:gd name="connsiteX3" fmla="*/ 45705 w 1413647"/>
                <a:gd name="connsiteY3" fmla="*/ 373076 h 1460651"/>
                <a:gd name="connsiteX4" fmla="*/ 9129 w 1413647"/>
                <a:gd name="connsiteY4" fmla="*/ 577900 h 1460651"/>
                <a:gd name="connsiteX5" fmla="*/ 9129 w 1413647"/>
                <a:gd name="connsiteY5" fmla="*/ 811987 h 1460651"/>
                <a:gd name="connsiteX6" fmla="*/ 111542 w 1413647"/>
                <a:gd name="connsiteY6" fmla="*/ 1024128 h 1460651"/>
                <a:gd name="connsiteX7" fmla="*/ 250531 w 1413647"/>
                <a:gd name="connsiteY7" fmla="*/ 1148486 h 1460651"/>
                <a:gd name="connsiteX8" fmla="*/ 469987 w 1413647"/>
                <a:gd name="connsiteY8" fmla="*/ 1316736 h 1460651"/>
                <a:gd name="connsiteX9" fmla="*/ 799171 w 1413647"/>
                <a:gd name="connsiteY9" fmla="*/ 1404518 h 1460651"/>
                <a:gd name="connsiteX10" fmla="*/ 1069833 w 1413647"/>
                <a:gd name="connsiteY10" fmla="*/ 1455724 h 1460651"/>
                <a:gd name="connsiteX11" fmla="*/ 1413647 w 1413647"/>
                <a:gd name="connsiteY11" fmla="*/ 1455724 h 1460651"/>
                <a:gd name="connsiteX0" fmla="*/ 747964 w 1413647"/>
                <a:gd name="connsiteY0" fmla="*/ 0 h 1460140"/>
                <a:gd name="connsiteX1" fmla="*/ 404150 w 1413647"/>
                <a:gd name="connsiteY1" fmla="*/ 51206 h 1460140"/>
                <a:gd name="connsiteX2" fmla="*/ 192009 w 1413647"/>
                <a:gd name="connsiteY2" fmla="*/ 197510 h 1460140"/>
                <a:gd name="connsiteX3" fmla="*/ 45705 w 1413647"/>
                <a:gd name="connsiteY3" fmla="*/ 373076 h 1460140"/>
                <a:gd name="connsiteX4" fmla="*/ 9129 w 1413647"/>
                <a:gd name="connsiteY4" fmla="*/ 577900 h 1460140"/>
                <a:gd name="connsiteX5" fmla="*/ 9129 w 1413647"/>
                <a:gd name="connsiteY5" fmla="*/ 811987 h 1460140"/>
                <a:gd name="connsiteX6" fmla="*/ 111542 w 1413647"/>
                <a:gd name="connsiteY6" fmla="*/ 1024128 h 1460140"/>
                <a:gd name="connsiteX7" fmla="*/ 250531 w 1413647"/>
                <a:gd name="connsiteY7" fmla="*/ 1148486 h 1460140"/>
                <a:gd name="connsiteX8" fmla="*/ 469987 w 1413647"/>
                <a:gd name="connsiteY8" fmla="*/ 1316736 h 1460140"/>
                <a:gd name="connsiteX9" fmla="*/ 755280 w 1413647"/>
                <a:gd name="connsiteY9" fmla="*/ 1411833 h 1460140"/>
                <a:gd name="connsiteX10" fmla="*/ 1069833 w 1413647"/>
                <a:gd name="connsiteY10" fmla="*/ 1455724 h 1460140"/>
                <a:gd name="connsiteX11" fmla="*/ 1413647 w 1413647"/>
                <a:gd name="connsiteY11" fmla="*/ 1455724 h 1460140"/>
                <a:gd name="connsiteX0" fmla="*/ 749883 w 1415566"/>
                <a:gd name="connsiteY0" fmla="*/ 0 h 1460140"/>
                <a:gd name="connsiteX1" fmla="*/ 406069 w 1415566"/>
                <a:gd name="connsiteY1" fmla="*/ 51206 h 1460140"/>
                <a:gd name="connsiteX2" fmla="*/ 193928 w 1415566"/>
                <a:gd name="connsiteY2" fmla="*/ 197510 h 1460140"/>
                <a:gd name="connsiteX3" fmla="*/ 84200 w 1415566"/>
                <a:gd name="connsiteY3" fmla="*/ 358445 h 1460140"/>
                <a:gd name="connsiteX4" fmla="*/ 11048 w 1415566"/>
                <a:gd name="connsiteY4" fmla="*/ 577900 h 1460140"/>
                <a:gd name="connsiteX5" fmla="*/ 11048 w 1415566"/>
                <a:gd name="connsiteY5" fmla="*/ 811987 h 1460140"/>
                <a:gd name="connsiteX6" fmla="*/ 113461 w 1415566"/>
                <a:gd name="connsiteY6" fmla="*/ 1024128 h 1460140"/>
                <a:gd name="connsiteX7" fmla="*/ 252450 w 1415566"/>
                <a:gd name="connsiteY7" fmla="*/ 1148486 h 1460140"/>
                <a:gd name="connsiteX8" fmla="*/ 471906 w 1415566"/>
                <a:gd name="connsiteY8" fmla="*/ 1316736 h 1460140"/>
                <a:gd name="connsiteX9" fmla="*/ 757199 w 1415566"/>
                <a:gd name="connsiteY9" fmla="*/ 1411833 h 1460140"/>
                <a:gd name="connsiteX10" fmla="*/ 1071752 w 1415566"/>
                <a:gd name="connsiteY10" fmla="*/ 1455724 h 1460140"/>
                <a:gd name="connsiteX11" fmla="*/ 1415566 w 1415566"/>
                <a:gd name="connsiteY11" fmla="*/ 1455724 h 1460140"/>
                <a:gd name="connsiteX0" fmla="*/ 749883 w 1415566"/>
                <a:gd name="connsiteY0" fmla="*/ 0 h 1460140"/>
                <a:gd name="connsiteX1" fmla="*/ 406069 w 1415566"/>
                <a:gd name="connsiteY1" fmla="*/ 51206 h 1460140"/>
                <a:gd name="connsiteX2" fmla="*/ 193928 w 1415566"/>
                <a:gd name="connsiteY2" fmla="*/ 197510 h 1460140"/>
                <a:gd name="connsiteX3" fmla="*/ 84200 w 1415566"/>
                <a:gd name="connsiteY3" fmla="*/ 358445 h 1460140"/>
                <a:gd name="connsiteX4" fmla="*/ 11048 w 1415566"/>
                <a:gd name="connsiteY4" fmla="*/ 577900 h 1460140"/>
                <a:gd name="connsiteX5" fmla="*/ 11048 w 1415566"/>
                <a:gd name="connsiteY5" fmla="*/ 811987 h 1460140"/>
                <a:gd name="connsiteX6" fmla="*/ 113461 w 1415566"/>
                <a:gd name="connsiteY6" fmla="*/ 1024128 h 1460140"/>
                <a:gd name="connsiteX7" fmla="*/ 267080 w 1415566"/>
                <a:gd name="connsiteY7" fmla="*/ 1192377 h 1460140"/>
                <a:gd name="connsiteX8" fmla="*/ 471906 w 1415566"/>
                <a:gd name="connsiteY8" fmla="*/ 1316736 h 1460140"/>
                <a:gd name="connsiteX9" fmla="*/ 757199 w 1415566"/>
                <a:gd name="connsiteY9" fmla="*/ 1411833 h 1460140"/>
                <a:gd name="connsiteX10" fmla="*/ 1071752 w 1415566"/>
                <a:gd name="connsiteY10" fmla="*/ 1455724 h 1460140"/>
                <a:gd name="connsiteX11" fmla="*/ 1415566 w 1415566"/>
                <a:gd name="connsiteY11" fmla="*/ 1455724 h 1460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5566" h="1460140">
                  <a:moveTo>
                    <a:pt x="749883" y="0"/>
                  </a:moveTo>
                  <a:cubicBezTo>
                    <a:pt x="624305" y="9144"/>
                    <a:pt x="498728" y="18288"/>
                    <a:pt x="406069" y="51206"/>
                  </a:cubicBezTo>
                  <a:cubicBezTo>
                    <a:pt x="313410" y="84124"/>
                    <a:pt x="247573" y="146304"/>
                    <a:pt x="193928" y="197510"/>
                  </a:cubicBezTo>
                  <a:cubicBezTo>
                    <a:pt x="140283" y="248716"/>
                    <a:pt x="114680" y="295047"/>
                    <a:pt x="84200" y="358445"/>
                  </a:cubicBezTo>
                  <a:cubicBezTo>
                    <a:pt x="53720" y="421843"/>
                    <a:pt x="23240" y="502310"/>
                    <a:pt x="11048" y="577900"/>
                  </a:cubicBezTo>
                  <a:cubicBezTo>
                    <a:pt x="-1144" y="653490"/>
                    <a:pt x="-6021" y="737616"/>
                    <a:pt x="11048" y="811987"/>
                  </a:cubicBezTo>
                  <a:cubicBezTo>
                    <a:pt x="28117" y="886358"/>
                    <a:pt x="70789" y="960730"/>
                    <a:pt x="113461" y="1024128"/>
                  </a:cubicBezTo>
                  <a:cubicBezTo>
                    <a:pt x="156133" y="1087526"/>
                    <a:pt x="207339" y="1143609"/>
                    <a:pt x="267080" y="1192377"/>
                  </a:cubicBezTo>
                  <a:cubicBezTo>
                    <a:pt x="326821" y="1241145"/>
                    <a:pt x="390220" y="1280160"/>
                    <a:pt x="471906" y="1316736"/>
                  </a:cubicBezTo>
                  <a:cubicBezTo>
                    <a:pt x="553592" y="1353312"/>
                    <a:pt x="657225" y="1388668"/>
                    <a:pt x="757199" y="1411833"/>
                  </a:cubicBezTo>
                  <a:cubicBezTo>
                    <a:pt x="857173" y="1434998"/>
                    <a:pt x="962024" y="1448409"/>
                    <a:pt x="1071752" y="1455724"/>
                  </a:cubicBezTo>
                  <a:cubicBezTo>
                    <a:pt x="1181480" y="1463039"/>
                    <a:pt x="1294865" y="1459991"/>
                    <a:pt x="1415566" y="1455724"/>
                  </a:cubicBezTo>
                </a:path>
              </a:pathLst>
            </a:custGeom>
            <a:noFill/>
            <a:ln>
              <a:solidFill>
                <a:srgbClr val="C0000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" name="Can 48">
              <a:extLst>
                <a:ext uri="{FF2B5EF4-FFF2-40B4-BE49-F238E27FC236}">
                  <a16:creationId xmlns:a16="http://schemas.microsoft.com/office/drawing/2014/main" id="{21821140-CE1C-4047-8F02-EA5ABC31F6FC}"/>
                </a:ext>
              </a:extLst>
            </p:cNvPr>
            <p:cNvSpPr/>
            <p:nvPr/>
          </p:nvSpPr>
          <p:spPr>
            <a:xfrm rot="16200000" flipH="1">
              <a:off x="3538739" y="1686403"/>
              <a:ext cx="233366" cy="1280160"/>
            </a:xfrm>
            <a:prstGeom prst="can">
              <a:avLst>
                <a:gd name="adj" fmla="val 3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" name="Can 49">
              <a:extLst>
                <a:ext uri="{FF2B5EF4-FFF2-40B4-BE49-F238E27FC236}">
                  <a16:creationId xmlns:a16="http://schemas.microsoft.com/office/drawing/2014/main" id="{D2743597-484A-4348-A3EA-416154B36574}"/>
                </a:ext>
              </a:extLst>
            </p:cNvPr>
            <p:cNvSpPr/>
            <p:nvPr/>
          </p:nvSpPr>
          <p:spPr>
            <a:xfrm rot="16200000" flipH="1">
              <a:off x="5008309" y="1686404"/>
              <a:ext cx="233366" cy="1280160"/>
            </a:xfrm>
            <a:prstGeom prst="can">
              <a:avLst>
                <a:gd name="adj" fmla="val 3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Can 50">
              <a:extLst>
                <a:ext uri="{FF2B5EF4-FFF2-40B4-BE49-F238E27FC236}">
                  <a16:creationId xmlns:a16="http://schemas.microsoft.com/office/drawing/2014/main" id="{59B69724-AF2D-DC4D-8578-2D20EAA5737B}"/>
                </a:ext>
              </a:extLst>
            </p:cNvPr>
            <p:cNvSpPr/>
            <p:nvPr/>
          </p:nvSpPr>
          <p:spPr>
            <a:xfrm rot="16200000" flipH="1">
              <a:off x="7048293" y="1686404"/>
              <a:ext cx="233366" cy="1280160"/>
            </a:xfrm>
            <a:prstGeom prst="can">
              <a:avLst>
                <a:gd name="adj" fmla="val 3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2B4E419-C9F2-8849-A168-29D3A5022757}"/>
                </a:ext>
              </a:extLst>
            </p:cNvPr>
            <p:cNvSpPr/>
            <p:nvPr/>
          </p:nvSpPr>
          <p:spPr>
            <a:xfrm>
              <a:off x="5769428" y="3363686"/>
              <a:ext cx="182880" cy="45719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1E4520DA-DAFF-1C48-B9AB-07AF57DB6C2A}"/>
                </a:ext>
              </a:extLst>
            </p:cNvPr>
            <p:cNvGrpSpPr/>
            <p:nvPr/>
          </p:nvGrpSpPr>
          <p:grpSpPr>
            <a:xfrm>
              <a:off x="5834742" y="2248016"/>
              <a:ext cx="624838" cy="140021"/>
              <a:chOff x="2063914" y="532622"/>
              <a:chExt cx="624838" cy="140021"/>
            </a:xfrm>
          </p:grpSpPr>
          <p:sp>
            <p:nvSpPr>
              <p:cNvPr id="64" name="Can 63">
                <a:extLst>
                  <a:ext uri="{FF2B5EF4-FFF2-40B4-BE49-F238E27FC236}">
                    <a16:creationId xmlns:a16="http://schemas.microsoft.com/office/drawing/2014/main" id="{37A70835-E8A0-A243-BAD0-E64CEBF8C058}"/>
                  </a:ext>
                </a:extLst>
              </p:cNvPr>
              <p:cNvSpPr/>
              <p:nvPr/>
            </p:nvSpPr>
            <p:spPr>
              <a:xfrm rot="16200000">
                <a:off x="2039623" y="556913"/>
                <a:ext cx="140021" cy="91440"/>
              </a:xfrm>
              <a:prstGeom prst="can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Can 64">
                <a:extLst>
                  <a:ext uri="{FF2B5EF4-FFF2-40B4-BE49-F238E27FC236}">
                    <a16:creationId xmlns:a16="http://schemas.microsoft.com/office/drawing/2014/main" id="{617181A3-9FA4-FF47-95C7-EAA35EA19021}"/>
                  </a:ext>
                </a:extLst>
              </p:cNvPr>
              <p:cNvSpPr/>
              <p:nvPr/>
            </p:nvSpPr>
            <p:spPr>
              <a:xfrm rot="16200000">
                <a:off x="2170251" y="556913"/>
                <a:ext cx="140021" cy="91440"/>
              </a:xfrm>
              <a:prstGeom prst="can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Can 65">
                <a:extLst>
                  <a:ext uri="{FF2B5EF4-FFF2-40B4-BE49-F238E27FC236}">
                    <a16:creationId xmlns:a16="http://schemas.microsoft.com/office/drawing/2014/main" id="{7261F192-B268-4D47-BBCF-27AEC5F8DB95}"/>
                  </a:ext>
                </a:extLst>
              </p:cNvPr>
              <p:cNvSpPr/>
              <p:nvPr/>
            </p:nvSpPr>
            <p:spPr>
              <a:xfrm rot="16200000">
                <a:off x="2300879" y="556913"/>
                <a:ext cx="140021" cy="91440"/>
              </a:xfrm>
              <a:prstGeom prst="can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Can 66">
                <a:extLst>
                  <a:ext uri="{FF2B5EF4-FFF2-40B4-BE49-F238E27FC236}">
                    <a16:creationId xmlns:a16="http://schemas.microsoft.com/office/drawing/2014/main" id="{D8EBB7D5-5917-8A4C-85BB-E38820887172}"/>
                  </a:ext>
                </a:extLst>
              </p:cNvPr>
              <p:cNvSpPr/>
              <p:nvPr/>
            </p:nvSpPr>
            <p:spPr>
              <a:xfrm rot="16200000">
                <a:off x="2431507" y="556913"/>
                <a:ext cx="140021" cy="91440"/>
              </a:xfrm>
              <a:prstGeom prst="can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Can 67">
                <a:extLst>
                  <a:ext uri="{FF2B5EF4-FFF2-40B4-BE49-F238E27FC236}">
                    <a16:creationId xmlns:a16="http://schemas.microsoft.com/office/drawing/2014/main" id="{79BD38C6-CB74-8D4B-B1C9-01F00427F72A}"/>
                  </a:ext>
                </a:extLst>
              </p:cNvPr>
              <p:cNvSpPr/>
              <p:nvPr/>
            </p:nvSpPr>
            <p:spPr>
              <a:xfrm rot="16200000">
                <a:off x="2573021" y="556913"/>
                <a:ext cx="140021" cy="91440"/>
              </a:xfrm>
              <a:prstGeom prst="can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71DE5C8-AEE3-4F47-8157-33FE507B6914}"/>
                </a:ext>
              </a:extLst>
            </p:cNvPr>
            <p:cNvSpPr txBox="1"/>
            <p:nvPr/>
          </p:nvSpPr>
          <p:spPr>
            <a:xfrm>
              <a:off x="5095524" y="1871246"/>
              <a:ext cx="20781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magnetization flip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95FEEF9-FAA1-6543-A93E-83B8CACCDA18}"/>
                </a:ext>
              </a:extLst>
            </p:cNvPr>
            <p:cNvCxnSpPr/>
            <p:nvPr/>
          </p:nvCxnSpPr>
          <p:spPr>
            <a:xfrm>
              <a:off x="1404258" y="3592286"/>
              <a:ext cx="5943600" cy="7464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Isosceles Triangle 80">
              <a:extLst>
                <a:ext uri="{FF2B5EF4-FFF2-40B4-BE49-F238E27FC236}">
                  <a16:creationId xmlns:a16="http://schemas.microsoft.com/office/drawing/2014/main" id="{12B954F7-B4C4-A441-801F-7874E0A3FBE8}"/>
                </a:ext>
              </a:extLst>
            </p:cNvPr>
            <p:cNvSpPr/>
            <p:nvPr/>
          </p:nvSpPr>
          <p:spPr>
            <a:xfrm>
              <a:off x="4315278" y="3486212"/>
              <a:ext cx="158750" cy="21333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3C19D98-0D49-A74F-BC2D-94D937AD7DFF}"/>
                </a:ext>
              </a:extLst>
            </p:cNvPr>
            <p:cNvSpPr txBox="1"/>
            <p:nvPr/>
          </p:nvSpPr>
          <p:spPr>
            <a:xfrm>
              <a:off x="1336940" y="2189819"/>
              <a:ext cx="524407" cy="2796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B &lt; 0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54332E5-51F1-A64B-A7A2-EF9C8732AE3A}"/>
                </a:ext>
              </a:extLst>
            </p:cNvPr>
            <p:cNvSpPr txBox="1"/>
            <p:nvPr/>
          </p:nvSpPr>
          <p:spPr>
            <a:xfrm>
              <a:off x="6956519" y="2166258"/>
              <a:ext cx="524407" cy="2796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B &lt; 0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0E00C80-37C7-F94B-ABDB-3AE7F67B4138}"/>
                </a:ext>
              </a:extLst>
            </p:cNvPr>
            <p:cNvSpPr txBox="1"/>
            <p:nvPr/>
          </p:nvSpPr>
          <p:spPr>
            <a:xfrm>
              <a:off x="4887686" y="2166258"/>
              <a:ext cx="524407" cy="2796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B &gt; 0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D4B3B90-CA76-DD48-886B-24922D69AC5D}"/>
                </a:ext>
              </a:extLst>
            </p:cNvPr>
            <p:cNvSpPr txBox="1"/>
            <p:nvPr/>
          </p:nvSpPr>
          <p:spPr>
            <a:xfrm>
              <a:off x="3385458" y="2155372"/>
              <a:ext cx="524407" cy="2796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B &gt; 0</a:t>
              </a: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50BB3B5-4CB5-BA4C-9479-05E49B92CEBF}"/>
                </a:ext>
              </a:extLst>
            </p:cNvPr>
            <p:cNvCxnSpPr>
              <a:stCxn id="65" idx="2"/>
            </p:cNvCxnSpPr>
            <p:nvPr/>
          </p:nvCxnSpPr>
          <p:spPr>
            <a:xfrm>
              <a:off x="1425005" y="3317937"/>
              <a:ext cx="2929961" cy="274943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316C9CFD-8292-7343-BC1B-D862C7E31E66}"/>
                </a:ext>
              </a:extLst>
            </p:cNvPr>
            <p:cNvCxnSpPr>
              <a:endCxn id="68" idx="2"/>
            </p:cNvCxnSpPr>
            <p:nvPr/>
          </p:nvCxnSpPr>
          <p:spPr>
            <a:xfrm flipV="1">
              <a:off x="4434341" y="3327462"/>
              <a:ext cx="2539648" cy="26541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F57F9F8-3112-474F-B20F-E0A26749BB0D}"/>
                </a:ext>
              </a:extLst>
            </p:cNvPr>
            <p:cNvSpPr txBox="1"/>
            <p:nvPr/>
          </p:nvSpPr>
          <p:spPr>
            <a:xfrm>
              <a:off x="5464630" y="3048000"/>
              <a:ext cx="7824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prstClr val="black"/>
                  </a:solidFill>
                </a:rPr>
                <a:t>septum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785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1172A-B6F6-1C45-8DD5-2D4FD2A00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Cooler Specifications (Electrons)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71CA4-4A50-B44D-8F3A-88D34DC45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9967" y="792095"/>
            <a:ext cx="7924448" cy="5746819"/>
          </a:xfrm>
        </p:spPr>
        <p:txBody>
          <a:bodyPr>
            <a:normAutofit fontScale="92500" lnSpcReduction="10000"/>
          </a:bodyPr>
          <a:lstStyle/>
          <a:p>
            <a:pPr>
              <a:tabLst>
                <a:tab pos="4572000" algn="l"/>
              </a:tabLst>
            </a:pPr>
            <a:r>
              <a:rPr lang="en-US" dirty="0"/>
              <a:t>Energy	20–55 MeV </a:t>
            </a:r>
          </a:p>
          <a:p>
            <a:pPr>
              <a:tabLst>
                <a:tab pos="4572000" algn="l"/>
              </a:tabLst>
            </a:pPr>
            <a:r>
              <a:rPr lang="en-US" dirty="0"/>
              <a:t>Charge	</a:t>
            </a:r>
            <a:r>
              <a:rPr lang="en-US" dirty="0">
                <a:solidFill>
                  <a:srgbClr val="FF0000"/>
                </a:solidFill>
              </a:rPr>
              <a:t>1.6 (3.2) </a:t>
            </a:r>
            <a:r>
              <a:rPr lang="en-US" dirty="0" err="1">
                <a:solidFill>
                  <a:srgbClr val="FF0000"/>
                </a:solidFill>
              </a:rPr>
              <a:t>nC</a:t>
            </a:r>
            <a:endParaRPr lang="en-US" dirty="0">
              <a:solidFill>
                <a:srgbClr val="FF0000"/>
              </a:solidFill>
            </a:endParaRPr>
          </a:p>
          <a:p>
            <a:pPr>
              <a:tabLst>
                <a:tab pos="4572000" algn="l"/>
              </a:tabLst>
            </a:pPr>
            <a:r>
              <a:rPr lang="en-US" dirty="0"/>
              <a:t>CCR pulse frequency	476.3 MHz</a:t>
            </a:r>
          </a:p>
          <a:p>
            <a:pPr>
              <a:tabLst>
                <a:tab pos="4572000" algn="l"/>
              </a:tabLst>
            </a:pPr>
            <a:r>
              <a:rPr lang="en-US" dirty="0"/>
              <a:t>Gun frequency	43.3 MHz</a:t>
            </a:r>
          </a:p>
          <a:p>
            <a:pPr>
              <a:tabLst>
                <a:tab pos="4572000" algn="l"/>
              </a:tabLst>
            </a:pPr>
            <a:r>
              <a:rPr lang="en-US" dirty="0"/>
              <a:t>Bunch length (</a:t>
            </a:r>
            <a:r>
              <a:rPr lang="en-US" dirty="0" err="1"/>
              <a:t>tophat</a:t>
            </a:r>
            <a:r>
              <a:rPr lang="en-US" dirty="0"/>
              <a:t>)	2 cm (23°)</a:t>
            </a:r>
          </a:p>
          <a:p>
            <a:pPr>
              <a:tabLst>
                <a:tab pos="4572000" algn="l"/>
              </a:tabLst>
            </a:pPr>
            <a:r>
              <a:rPr lang="en-US" dirty="0"/>
              <a:t>Thermal (Larmor) emittance	&lt;19 mm-mrad </a:t>
            </a:r>
          </a:p>
          <a:p>
            <a:pPr>
              <a:tabLst>
                <a:tab pos="4572000" algn="l"/>
              </a:tabLst>
            </a:pPr>
            <a:r>
              <a:rPr lang="en-US" dirty="0"/>
              <a:t>Cathode spot radius	3.1 mm</a:t>
            </a:r>
          </a:p>
          <a:p>
            <a:pPr>
              <a:tabLst>
                <a:tab pos="4572000" algn="l"/>
              </a:tabLst>
            </a:pPr>
            <a:r>
              <a:rPr lang="en-US" dirty="0"/>
              <a:t>Cathode field	0.05 T  </a:t>
            </a:r>
            <a:r>
              <a:rPr lang="en-US" baseline="30000" dirty="0"/>
              <a:t>3</a:t>
            </a:r>
            <a:endParaRPr lang="en-US" dirty="0"/>
          </a:p>
          <a:p>
            <a:pPr>
              <a:tabLst>
                <a:tab pos="4572000" algn="l"/>
              </a:tabLst>
            </a:pPr>
            <a:r>
              <a:rPr lang="en-US" dirty="0"/>
              <a:t>Normalized hor. drift emittance	36 mm-mrad</a:t>
            </a:r>
          </a:p>
          <a:p>
            <a:pPr>
              <a:tabLst>
                <a:tab pos="4572000" algn="l"/>
              </a:tabLst>
            </a:pPr>
            <a:r>
              <a:rPr lang="en-US" i="1" dirty="0" err="1"/>
              <a:t>rms</a:t>
            </a:r>
            <a:r>
              <a:rPr lang="en-US" dirty="0"/>
              <a:t> Energy spread (</a:t>
            </a:r>
            <a:r>
              <a:rPr lang="en-US" dirty="0" err="1"/>
              <a:t>uncorr</a:t>
            </a:r>
            <a:r>
              <a:rPr lang="en-US" dirty="0"/>
              <a:t>.)*	3x10</a:t>
            </a:r>
            <a:r>
              <a:rPr lang="en-US" baseline="30000" dirty="0"/>
              <a:t>-4</a:t>
            </a:r>
            <a:endParaRPr lang="en-US" dirty="0"/>
          </a:p>
          <a:p>
            <a:pPr>
              <a:tabLst>
                <a:tab pos="4572000" algn="l"/>
              </a:tabLst>
            </a:pPr>
            <a:r>
              <a:rPr lang="en-US" dirty="0"/>
              <a:t>Energy spread (p-p corr.)*	&lt;6x10</a:t>
            </a:r>
            <a:r>
              <a:rPr lang="en-US" baseline="30000" dirty="0"/>
              <a:t>-4</a:t>
            </a:r>
          </a:p>
          <a:p>
            <a:pPr>
              <a:tabLst>
                <a:tab pos="4572000" algn="l"/>
              </a:tabLst>
            </a:pPr>
            <a:r>
              <a:rPr lang="en-US" dirty="0"/>
              <a:t>Solenoid field	1 T</a:t>
            </a:r>
          </a:p>
          <a:p>
            <a:pPr>
              <a:tabLst>
                <a:tab pos="4572000" algn="l"/>
              </a:tabLst>
            </a:pPr>
            <a:r>
              <a:rPr lang="en-US" dirty="0"/>
              <a:t>Electron beta in cooler	37.6 cm</a:t>
            </a:r>
          </a:p>
          <a:p>
            <a:pPr>
              <a:tabLst>
                <a:tab pos="4572000" algn="l"/>
              </a:tabLst>
            </a:pPr>
            <a:r>
              <a:rPr lang="en-US" dirty="0"/>
              <a:t>Solenoid length	4x15 </a:t>
            </a:r>
            <a:r>
              <a:rPr lang="en-US" dirty="0">
                <a:solidFill>
                  <a:srgbClr val="000000"/>
                </a:solidFill>
              </a:rPr>
              <a:t>m</a:t>
            </a:r>
          </a:p>
          <a:p>
            <a:pPr>
              <a:tabLst>
                <a:tab pos="4572000" algn="l"/>
              </a:tabLst>
            </a:pPr>
            <a:r>
              <a:rPr lang="en-US" dirty="0"/>
              <a:t>Bunch shape	beer can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E48836-22B5-864A-A0B7-7EAD33E1B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29 </a:t>
            </a:r>
            <a:r>
              <a:rPr lang="mr-IN"/>
              <a:t>–</a:t>
            </a:r>
            <a:r>
              <a:rPr lang="en-US"/>
              <a:t> November 1,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8FB7C4-3C16-2B47-9635-E1DB97510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CD20D-D81C-6C43-BC87-6393E7D63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403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1B3F9-109B-8B46-ACAA-9D5C697F1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Cooler Specifications (protons)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2015B-EAE9-F24F-98F2-6082463B9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851343"/>
            <a:ext cx="8306223" cy="538169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dirty="0"/>
              <a:t>Case 1 – 63.3 GeV center of mass energy</a:t>
            </a:r>
          </a:p>
          <a:p>
            <a:pPr defTabSz="485775">
              <a:tabLst>
                <a:tab pos="3662363" algn="l"/>
              </a:tabLst>
            </a:pPr>
            <a:r>
              <a:rPr lang="en-US" sz="2400" dirty="0"/>
              <a:t>Energy	100 GeV</a:t>
            </a:r>
          </a:p>
          <a:p>
            <a:pPr defTabSz="485775">
              <a:tabLst>
                <a:tab pos="3662363" algn="l"/>
              </a:tabLst>
            </a:pPr>
            <a:r>
              <a:rPr lang="en-US" sz="2400" dirty="0"/>
              <a:t>Particles/bunch	4.0 x10</a:t>
            </a:r>
            <a:r>
              <a:rPr lang="en-US" sz="2400" baseline="30000" dirty="0"/>
              <a:t>10</a:t>
            </a:r>
          </a:p>
          <a:p>
            <a:pPr defTabSz="485775">
              <a:tabLst>
                <a:tab pos="3662363" algn="l"/>
              </a:tabLst>
            </a:pPr>
            <a:r>
              <a:rPr lang="en-US" sz="2400" dirty="0"/>
              <a:t>Repetition rate	119 MHz</a:t>
            </a:r>
          </a:p>
          <a:p>
            <a:pPr defTabSz="485775">
              <a:tabLst>
                <a:tab pos="3662363" algn="l"/>
              </a:tabLst>
            </a:pPr>
            <a:r>
              <a:rPr lang="en-US" sz="2400" dirty="0"/>
              <a:t>Bunch length (</a:t>
            </a:r>
            <a:r>
              <a:rPr lang="en-US" sz="2400" dirty="0" err="1"/>
              <a:t>rms</a:t>
            </a:r>
            <a:r>
              <a:rPr lang="en-US" sz="2400" dirty="0"/>
              <a:t>)	2.2 cm</a:t>
            </a:r>
          </a:p>
          <a:p>
            <a:pPr defTabSz="485775">
              <a:tabLst>
                <a:tab pos="3662363" algn="l"/>
              </a:tabLst>
            </a:pPr>
            <a:r>
              <a:rPr lang="en-US" sz="2400" dirty="0"/>
              <a:t>Normalized emittance (x/y)	0.9/0.18 mm-mrad</a:t>
            </a:r>
          </a:p>
          <a:p>
            <a:pPr defTabSz="485775">
              <a:tabLst>
                <a:tab pos="3662363" algn="l"/>
              </a:tabLst>
            </a:pPr>
            <a:r>
              <a:rPr lang="en-US" sz="2400" dirty="0"/>
              <a:t>Betatron function in cooler	100 m (at point between solenoids)</a:t>
            </a:r>
          </a:p>
          <a:p>
            <a:pPr marL="0" indent="0" defTabSz="485775">
              <a:buNone/>
              <a:tabLst>
                <a:tab pos="3662363" algn="l"/>
              </a:tabLst>
            </a:pPr>
            <a:r>
              <a:rPr lang="en-US" sz="2400" dirty="0"/>
              <a:t>Case 2 – 44.7 GeV center of mass energy</a:t>
            </a:r>
          </a:p>
          <a:p>
            <a:pPr defTabSz="485775">
              <a:tabLst>
                <a:tab pos="3662363" algn="l"/>
              </a:tabLst>
            </a:pPr>
            <a:r>
              <a:rPr lang="en-US" sz="2400" dirty="0"/>
              <a:t>Energy	100 GeV</a:t>
            </a:r>
          </a:p>
          <a:p>
            <a:pPr defTabSz="485775">
              <a:tabLst>
                <a:tab pos="3662363" algn="l"/>
              </a:tabLst>
            </a:pPr>
            <a:r>
              <a:rPr lang="en-US" sz="2400" dirty="0"/>
              <a:t>Particles/bunch	1.0x10</a:t>
            </a:r>
            <a:r>
              <a:rPr lang="en-US" sz="2400" baseline="30000" dirty="0"/>
              <a:t>10</a:t>
            </a:r>
          </a:p>
          <a:p>
            <a:pPr defTabSz="485775">
              <a:tabLst>
                <a:tab pos="3662363" algn="l"/>
              </a:tabLst>
            </a:pPr>
            <a:r>
              <a:rPr lang="en-US" sz="2400" dirty="0"/>
              <a:t>Repetition rate	476.3 MHz</a:t>
            </a:r>
          </a:p>
          <a:p>
            <a:pPr defTabSz="485775">
              <a:tabLst>
                <a:tab pos="3662363" algn="l"/>
              </a:tabLst>
            </a:pPr>
            <a:r>
              <a:rPr lang="en-US" sz="2400" dirty="0"/>
              <a:t>Bunch length (</a:t>
            </a:r>
            <a:r>
              <a:rPr lang="en-US" sz="2400" dirty="0" err="1"/>
              <a:t>rms</a:t>
            </a:r>
            <a:r>
              <a:rPr lang="en-US" sz="2400" dirty="0"/>
              <a:t>)	1.0 cm</a:t>
            </a:r>
          </a:p>
          <a:p>
            <a:pPr defTabSz="485775">
              <a:tabLst>
                <a:tab pos="3662363" algn="l"/>
              </a:tabLst>
            </a:pPr>
            <a:r>
              <a:rPr lang="en-US" sz="2400" dirty="0"/>
              <a:t>Normalized emittance (x/y)	0.5/0.1 mm-mrad</a:t>
            </a:r>
          </a:p>
          <a:p>
            <a:pPr defTabSz="485775">
              <a:tabLst>
                <a:tab pos="3662363" algn="l"/>
              </a:tabLst>
            </a:pPr>
            <a:r>
              <a:rPr lang="en-US" sz="2400" dirty="0"/>
              <a:t>Betatron function in cooler	100 m	 (at point between solenoids)</a:t>
            </a:r>
          </a:p>
          <a:p>
            <a:pPr marL="0" indent="0" defTabSz="485775">
              <a:buNone/>
              <a:tabLst>
                <a:tab pos="3662363" algn="l"/>
              </a:tabLst>
            </a:pPr>
            <a:r>
              <a:rPr lang="en-US" sz="2400" dirty="0"/>
              <a:t>Ion ring lattice may be coupled or dispersed in solenoid. Ion beam may be partially offset from the electron beam.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37F4A-F3F7-5243-8871-9758AAB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29 </a:t>
            </a:r>
            <a:r>
              <a:rPr lang="mr-IN"/>
              <a:t>–</a:t>
            </a:r>
            <a:r>
              <a:rPr lang="en-US"/>
              <a:t> November 1,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CC723D-1B78-2B4B-AD1F-E1722B012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5E01B-1F67-EE4D-8B8A-8F28D742C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665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9829D-2D4E-0D42-8511-330333824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Cooling Rate is Not the Same in All Dimensions (see He Zhang’s talk)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DFFA07-7C34-F64C-ACD1-246CD24A74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1893" y="966055"/>
                <a:ext cx="5187242" cy="2954592"/>
              </a:xfrm>
            </p:spPr>
            <p:txBody>
              <a:bodyPr/>
              <a:lstStyle/>
              <a:p>
                <a:pPr marL="342900" indent="-342900">
                  <a:buClr>
                    <a:srgbClr val="0070C0"/>
                  </a:buClr>
                  <a:buSzPct val="160000"/>
                  <a:buFont typeface="Courier New" panose="02070309020205020404" pitchFamily="49" charset="0"/>
                  <a:buChar char="o"/>
                </a:pPr>
                <a:r>
                  <a:rPr lang="en-US" sz="2000" dirty="0">
                    <a:latin typeface="Candara" panose="020E0502030303020204" pitchFamily="34" charset="0"/>
                  </a:rPr>
                  <a:t>Proton beam  (CM energy 44.7 GeV):</a:t>
                </a:r>
              </a:p>
              <a:p>
                <a:pPr marL="800100" lvl="1" indent="-342900">
                  <a:buClr>
                    <a:srgbClr val="0070C0"/>
                  </a:buClr>
                  <a:buSzPct val="160000"/>
                  <a:buFont typeface="Wingdings" panose="05000000000000000000" pitchFamily="2" charset="2"/>
                  <a:buChar char="§"/>
                </a:pPr>
                <a:r>
                  <a:rPr lang="en-US" dirty="0">
                    <a:latin typeface="Candara" panose="020E0502030303020204" pitchFamily="34" charset="0"/>
                  </a:rPr>
                  <a:t>Energy: 100 GeV</a:t>
                </a:r>
              </a:p>
              <a:p>
                <a:pPr marL="800100" lvl="1" indent="-342900">
                  <a:buClr>
                    <a:srgbClr val="0070C0"/>
                  </a:buClr>
                  <a:buSzPct val="160000"/>
                  <a:buFont typeface="Wingdings" panose="05000000000000000000" pitchFamily="2" charset="2"/>
                  <a:buChar char="§"/>
                </a:pPr>
                <a:r>
                  <a:rPr lang="en-US" dirty="0">
                    <a:latin typeface="Candara" panose="020E0502030303020204" pitchFamily="34" charset="0"/>
                  </a:rPr>
                  <a:t>Proton number: 0.98x10</a:t>
                </a:r>
                <a:r>
                  <a:rPr lang="en-US" baseline="30000" dirty="0">
                    <a:latin typeface="Candara" panose="020E0502030303020204" pitchFamily="34" charset="0"/>
                  </a:rPr>
                  <a:t>10</a:t>
                </a:r>
                <a:r>
                  <a:rPr lang="en-US" baseline="30000" dirty="0">
                    <a:solidFill>
                      <a:srgbClr val="0000FF"/>
                    </a:solidFill>
                    <a:latin typeface="Candara" panose="020E0502030303020204" pitchFamily="34" charset="0"/>
                  </a:rPr>
                  <a:t> </a:t>
                </a:r>
              </a:p>
              <a:p>
                <a:pPr marL="800100" lvl="1" indent="-342900">
                  <a:buClr>
                    <a:srgbClr val="0070C0"/>
                  </a:buClr>
                  <a:buSzPct val="160000"/>
                  <a:buFont typeface="Wingdings" panose="05000000000000000000" pitchFamily="2" charset="2"/>
                  <a:buChar char="§"/>
                </a:pPr>
                <a:r>
                  <a:rPr lang="en-US" dirty="0">
                    <a:latin typeface="Candara" panose="020E0502030303020204" pitchFamily="34" charset="0"/>
                  </a:rPr>
                  <a:t>Normalized emit. (</a:t>
                </a:r>
                <a:r>
                  <a:rPr lang="en-US" dirty="0" err="1">
                    <a:latin typeface="Candara" panose="020E0502030303020204" pitchFamily="34" charset="0"/>
                  </a:rPr>
                  <a:t>rms</a:t>
                </a:r>
                <a:r>
                  <a:rPr lang="en-US" dirty="0">
                    <a:latin typeface="Candara" panose="020E0502030303020204" pitchFamily="34" charset="0"/>
                  </a:rPr>
                  <a:t>):  0.50/0.10 </a:t>
                </a:r>
                <a:r>
                  <a:rPr lang="de-DE" dirty="0"/>
                  <a:t>μ</a:t>
                </a:r>
                <a:r>
                  <a:rPr lang="en-US" dirty="0">
                    <a:latin typeface="Candara" panose="020E0502030303020204" pitchFamily="34" charset="0"/>
                  </a:rPr>
                  <a:t>m</a:t>
                </a:r>
              </a:p>
              <a:p>
                <a:pPr marL="800100" lvl="1" indent="-342900">
                  <a:buClr>
                    <a:srgbClr val="0070C0"/>
                  </a:buClr>
                  <a:buSzPct val="160000"/>
                  <a:buFont typeface="Wingdings" panose="05000000000000000000" pitchFamily="2" charset="2"/>
                  <a:buChar char="§"/>
                </a:pPr>
                <a:r>
                  <a:rPr lang="en-US" dirty="0">
                    <a:latin typeface="Candara" panose="020E0502030303020204" pitchFamily="34" charset="0"/>
                  </a:rPr>
                  <a:t>Bunch length (</a:t>
                </a:r>
                <a:r>
                  <a:rPr lang="en-US" dirty="0" err="1">
                    <a:latin typeface="Candara" panose="020E0502030303020204" pitchFamily="34" charset="0"/>
                  </a:rPr>
                  <a:t>rms</a:t>
                </a:r>
                <a:r>
                  <a:rPr lang="en-US" dirty="0">
                    <a:latin typeface="Candara" panose="020E0502030303020204" pitchFamily="34" charset="0"/>
                  </a:rPr>
                  <a:t>): 1.0 cm</a:t>
                </a:r>
              </a:p>
              <a:p>
                <a:pPr marL="800100" lvl="1" indent="-342900">
                  <a:buClr>
                    <a:srgbClr val="0070C0"/>
                  </a:buClr>
                  <a:buSzPct val="160000"/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No transverse coupling</a:t>
                </a:r>
              </a:p>
              <a:p>
                <a:pPr marL="800100" lvl="1" indent="-342900">
                  <a:buClr>
                    <a:srgbClr val="0070C0"/>
                  </a:buClr>
                  <a:buSzPct val="160000"/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No dispersion at the cooler</a:t>
                </a:r>
              </a:p>
              <a:p>
                <a:pPr marL="800100" lvl="1" indent="-342900">
                  <a:buClr>
                    <a:srgbClr val="0070C0"/>
                  </a:buClr>
                  <a:buSzPct val="160000"/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en-US" dirty="0"/>
                  <a:t>=60 m at the cooler</a:t>
                </a:r>
              </a:p>
              <a:p>
                <a:pPr marL="800100" lvl="1" indent="-342900">
                  <a:buClr>
                    <a:srgbClr val="0070C0"/>
                  </a:buClr>
                  <a:buSzPct val="160000"/>
                  <a:buFont typeface="Wingdings" panose="05000000000000000000" pitchFamily="2" charset="2"/>
                  <a:buChar char="§"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DFFA07-7C34-F64C-ACD1-246CD24A74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893" y="966055"/>
                <a:ext cx="5187242" cy="2954592"/>
              </a:xfrm>
              <a:blipFill>
                <a:blip r:embed="rId2"/>
                <a:stretch>
                  <a:fillRect l="-2439" t="-6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06D28F-593A-0046-9D23-E11424E29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29 </a:t>
            </a:r>
            <a:r>
              <a:rPr lang="mr-IN"/>
              <a:t>–</a:t>
            </a:r>
            <a:r>
              <a:rPr lang="en-US"/>
              <a:t> November 1,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9DA46-DAF0-C64C-9E62-2291D306B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78CBFA-4602-6146-AF22-EBC44A5FD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BECCDA1-FCA5-FE43-BDD8-4BA1B4ACCAAF}"/>
                  </a:ext>
                </a:extLst>
              </p:cNvPr>
              <p:cNvSpPr txBox="1"/>
              <p:nvPr/>
            </p:nvSpPr>
            <p:spPr>
              <a:xfrm>
                <a:off x="6651321" y="966055"/>
                <a:ext cx="4045906" cy="2561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Clr>
                    <a:srgbClr val="0070C0"/>
                  </a:buClr>
                  <a:buSzPct val="160000"/>
                  <a:buFont typeface="Courier New" panose="02070309020205020404" pitchFamily="49" charset="0"/>
                  <a:buChar char="o"/>
                </a:pPr>
                <a:r>
                  <a:rPr lang="en-US" sz="2000" dirty="0">
                    <a:latin typeface="Candara" panose="020E0502030303020204" pitchFamily="34" charset="0"/>
                  </a:rPr>
                  <a:t>Electron beam:</a:t>
                </a:r>
              </a:p>
              <a:p>
                <a:pPr marL="800100" lvl="1" indent="-342900">
                  <a:buClr>
                    <a:srgbClr val="0070C0"/>
                  </a:buClr>
                  <a:buSzPct val="160000"/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latin typeface="Candara" panose="020E0502030303020204" pitchFamily="34" charset="0"/>
                  </a:rPr>
                  <a:t>Current: 1.6 </a:t>
                </a:r>
                <a:r>
                  <a:rPr lang="en-US" sz="2000" dirty="0" err="1">
                    <a:latin typeface="Candara" panose="020E0502030303020204" pitchFamily="34" charset="0"/>
                  </a:rPr>
                  <a:t>nC</a:t>
                </a:r>
                <a:r>
                  <a:rPr lang="en-US" sz="2000" dirty="0">
                    <a:latin typeface="Candara" panose="020E0502030303020204" pitchFamily="34" charset="0"/>
                  </a:rPr>
                  <a:t>/bunch</a:t>
                </a:r>
              </a:p>
              <a:p>
                <a:pPr marL="800100" lvl="1" indent="-342900">
                  <a:buClr>
                    <a:srgbClr val="0070C0"/>
                  </a:buClr>
                  <a:buSzPct val="160000"/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latin typeface="Candara" panose="020E0502030303020204" pitchFamily="34" charset="0"/>
                  </a:rPr>
                  <a:t>Beer can shape</a:t>
                </a:r>
                <a:endParaRPr lang="en-US" sz="2000" baseline="30000" dirty="0">
                  <a:solidFill>
                    <a:srgbClr val="0000FF"/>
                  </a:solidFill>
                  <a:latin typeface="Candara" panose="020E0502030303020204" pitchFamily="34" charset="0"/>
                </a:endParaRPr>
              </a:p>
              <a:p>
                <a:pPr marL="800100" lvl="1" indent="-342900">
                  <a:buClr>
                    <a:srgbClr val="0070C0"/>
                  </a:buClr>
                  <a:buSzPct val="160000"/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latin typeface="Candara" panose="020E0502030303020204" pitchFamily="34" charset="0"/>
                  </a:rPr>
                  <a:t>Radius: 0.528 mm</a:t>
                </a:r>
              </a:p>
              <a:p>
                <a:pPr marL="800100" lvl="1" indent="-342900">
                  <a:buClr>
                    <a:srgbClr val="0070C0"/>
                  </a:buClr>
                  <a:buSzPct val="160000"/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latin typeface="Candara" panose="020E0502030303020204" pitchFamily="34" charset="0"/>
                  </a:rPr>
                  <a:t>Full bunch length: 2.0 cm</a:t>
                </a:r>
              </a:p>
              <a:p>
                <a:pPr marL="800100" lvl="1" indent="-342900">
                  <a:buClr>
                    <a:srgbClr val="0070C0"/>
                  </a:buClr>
                  <a:buSzPct val="160000"/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Candara" panose="020E0502030303020204" pitchFamily="34" charset="0"/>
                  </a:rPr>
                  <a:t>0.246 eV,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∥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=0.184</m:t>
                    </m:r>
                  </m:oMath>
                </a14:m>
                <a:r>
                  <a:rPr lang="en-US" sz="2000" dirty="0">
                    <a:latin typeface="Candara" panose="020E0502030303020204" pitchFamily="34" charset="0"/>
                  </a:rPr>
                  <a:t> eV</a:t>
                </a:r>
              </a:p>
              <a:p>
                <a:pPr marL="800100" lvl="1" indent="-342900">
                  <a:buClr>
                    <a:srgbClr val="0070C0"/>
                  </a:buClr>
                  <a:buSzPct val="160000"/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Cooler length: 30 m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000" dirty="0"/>
                  <a:t> 2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BECCDA1-FCA5-FE43-BDD8-4BA1B4ACCA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1321" y="966055"/>
                <a:ext cx="4045906" cy="2561022"/>
              </a:xfrm>
              <a:prstGeom prst="rect">
                <a:avLst/>
              </a:prstGeom>
              <a:blipFill>
                <a:blip r:embed="rId3"/>
                <a:stretch>
                  <a:fillRect l="-3448" t="-6404" b="-6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3489877-A90C-BD46-AEFC-B2C63BC343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617692"/>
              </p:ext>
            </p:extLst>
          </p:nvPr>
        </p:nvGraphicFramePr>
        <p:xfrm>
          <a:off x="2933700" y="3920647"/>
          <a:ext cx="6324600" cy="200982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81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1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1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1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047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Rx (1/s)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Ry (1/s)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Rs</a:t>
                      </a:r>
                      <a:r>
                        <a:rPr lang="en-US" sz="2000" dirty="0"/>
                        <a:t> (1/s)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78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0.0125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0.00065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0.00096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78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Cooling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-0.0036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-0.00664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-0.00421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78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0.0089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-0.00599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-0.00324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2266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7C9E0-7E5E-2844-BE52-BF2A3C93D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Arial" charset="0"/>
                <a:cs typeface="Arial" charset="0"/>
              </a:rPr>
              <a:t>Consequence of Mismatch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2BA39-1229-5545-9992-712F56DC7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93" y="966055"/>
            <a:ext cx="5112086" cy="2215556"/>
          </a:xfrm>
        </p:spPr>
        <p:txBody>
          <a:bodyPr/>
          <a:lstStyle/>
          <a:p>
            <a:pPr marL="342900" indent="-342900">
              <a:buClr>
                <a:srgbClr val="0070C0"/>
              </a:buClr>
              <a:buSzPct val="160000"/>
              <a:buFont typeface="Courier New" panose="02070309020205020404" pitchFamily="49" charset="0"/>
              <a:buChar char="o"/>
            </a:pPr>
            <a:r>
              <a:rPr lang="en-US" sz="2000" dirty="0">
                <a:latin typeface="Candara" panose="020E0502030303020204" pitchFamily="34" charset="0"/>
              </a:rPr>
              <a:t>Proton beam  (CM energy 44.7 GeV):</a:t>
            </a:r>
          </a:p>
          <a:p>
            <a:pPr marL="800100" lvl="1" indent="-342900">
              <a:buClr>
                <a:srgbClr val="0070C0"/>
              </a:buClr>
              <a:buSzPct val="160000"/>
              <a:buFont typeface="Wingdings" panose="05000000000000000000" pitchFamily="2" charset="2"/>
              <a:buChar char="§"/>
            </a:pPr>
            <a:r>
              <a:rPr lang="en-US" dirty="0">
                <a:latin typeface="Candara" panose="020E0502030303020204" pitchFamily="34" charset="0"/>
              </a:rPr>
              <a:t>Energy: 100 GeV</a:t>
            </a:r>
          </a:p>
          <a:p>
            <a:pPr marL="800100" lvl="1" indent="-342900">
              <a:buClr>
                <a:srgbClr val="0070C0"/>
              </a:buClr>
              <a:buSzPct val="160000"/>
              <a:buFont typeface="Wingdings" panose="05000000000000000000" pitchFamily="2" charset="2"/>
              <a:buChar char="§"/>
            </a:pPr>
            <a:r>
              <a:rPr lang="en-US" dirty="0">
                <a:latin typeface="Candara" panose="020E0502030303020204" pitchFamily="34" charset="0"/>
              </a:rPr>
              <a:t>Proton number: </a:t>
            </a:r>
            <a:r>
              <a:rPr lang="en-US" dirty="0">
                <a:solidFill>
                  <a:srgbClr val="0000FF"/>
                </a:solidFill>
                <a:latin typeface="Candara" panose="020E0502030303020204" pitchFamily="34" charset="0"/>
              </a:rPr>
              <a:t>0.804x10</a:t>
            </a:r>
            <a:r>
              <a:rPr lang="en-US" baseline="30000" dirty="0">
                <a:solidFill>
                  <a:srgbClr val="0000FF"/>
                </a:solidFill>
                <a:latin typeface="Candara" panose="020E0502030303020204" pitchFamily="34" charset="0"/>
              </a:rPr>
              <a:t>10 </a:t>
            </a:r>
            <a:r>
              <a:rPr lang="en-US" dirty="0">
                <a:solidFill>
                  <a:srgbClr val="0000FF"/>
                </a:solidFill>
                <a:latin typeface="Candara" panose="020E0502030303020204" pitchFamily="34" charset="0"/>
              </a:rPr>
              <a:t> (82%)</a:t>
            </a:r>
            <a:endParaRPr lang="en-US" baseline="30000" dirty="0">
              <a:solidFill>
                <a:srgbClr val="0000FF"/>
              </a:solidFill>
              <a:latin typeface="Candara" panose="020E0502030303020204" pitchFamily="34" charset="0"/>
            </a:endParaRPr>
          </a:p>
          <a:p>
            <a:pPr marL="800100" lvl="1" indent="-342900">
              <a:buClr>
                <a:srgbClr val="0070C0"/>
              </a:buClr>
              <a:buSzPct val="160000"/>
              <a:buFont typeface="Wingdings" panose="05000000000000000000" pitchFamily="2" charset="2"/>
              <a:buChar char="§"/>
            </a:pPr>
            <a:r>
              <a:rPr lang="en-US" dirty="0">
                <a:latin typeface="Candara" panose="020E0502030303020204" pitchFamily="34" charset="0"/>
              </a:rPr>
              <a:t>Normalized emit. (</a:t>
            </a:r>
            <a:r>
              <a:rPr lang="en-US" dirty="0" err="1">
                <a:latin typeface="Candara" panose="020E0502030303020204" pitchFamily="34" charset="0"/>
              </a:rPr>
              <a:t>rms</a:t>
            </a:r>
            <a:r>
              <a:rPr lang="en-US" dirty="0">
                <a:latin typeface="Candara" panose="020E0502030303020204" pitchFamily="34" charset="0"/>
              </a:rPr>
              <a:t>):  </a:t>
            </a:r>
            <a:br>
              <a:rPr lang="en-US" dirty="0">
                <a:latin typeface="Candara" panose="020E0502030303020204" pitchFamily="34" charset="0"/>
              </a:rPr>
            </a:br>
            <a:r>
              <a:rPr lang="en-US" dirty="0">
                <a:latin typeface="Candara" panose="020E0502030303020204" pitchFamily="34" charset="0"/>
              </a:rPr>
              <a:t>	0.50/</a:t>
            </a:r>
            <a:r>
              <a:rPr lang="en-US" dirty="0">
                <a:solidFill>
                  <a:srgbClr val="0000FF"/>
                </a:solidFill>
                <a:latin typeface="Candara" panose="020E0502030303020204" pitchFamily="34" charset="0"/>
              </a:rPr>
              <a:t>0.15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de-DE" dirty="0" err="1"/>
              <a:t>μ</a:t>
            </a:r>
            <a:r>
              <a:rPr lang="en-US" dirty="0">
                <a:latin typeface="Candara" panose="020E0502030303020204" pitchFamily="34" charset="0"/>
              </a:rPr>
              <a:t>m</a:t>
            </a:r>
          </a:p>
          <a:p>
            <a:pPr marL="800100" lvl="1" indent="-342900">
              <a:buClr>
                <a:srgbClr val="0070C0"/>
              </a:buClr>
              <a:buSzPct val="160000"/>
              <a:buFont typeface="Wingdings" panose="05000000000000000000" pitchFamily="2" charset="2"/>
              <a:buChar char="§"/>
            </a:pPr>
            <a:r>
              <a:rPr lang="en-US" dirty="0">
                <a:latin typeface="Candara" panose="020E0502030303020204" pitchFamily="34" charset="0"/>
              </a:rPr>
              <a:t>Beta function in cooler: 60/</a:t>
            </a:r>
            <a:r>
              <a:rPr lang="en-US" dirty="0">
                <a:solidFill>
                  <a:srgbClr val="0000FF"/>
                </a:solidFill>
                <a:latin typeface="Candara" panose="020E0502030303020204" pitchFamily="34" charset="0"/>
              </a:rPr>
              <a:t>200</a:t>
            </a:r>
            <a:r>
              <a:rPr lang="en-US" dirty="0">
                <a:latin typeface="Candara" panose="020E0502030303020204" pitchFamily="34" charset="0"/>
              </a:rPr>
              <a:t> 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B8FDA-7201-FD41-A19A-525F15087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29 </a:t>
            </a:r>
            <a:r>
              <a:rPr lang="mr-IN"/>
              <a:t>–</a:t>
            </a:r>
            <a:r>
              <a:rPr lang="en-US"/>
              <a:t> November 1,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BE979-5FF5-7F4A-90AA-D6F853133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904A94-EA79-AD4C-BACA-276C15070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A56A11-F447-B54A-AC42-860CA8342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182" y="1210891"/>
            <a:ext cx="5633618" cy="485170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820BD85-98DE-C043-9420-E23EB4962EFE}"/>
              </a:ext>
            </a:extLst>
          </p:cNvPr>
          <p:cNvSpPr/>
          <p:nvPr/>
        </p:nvSpPr>
        <p:spPr>
          <a:xfrm>
            <a:off x="7241591" y="1067755"/>
            <a:ext cx="259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  <a:buSzPct val="160000"/>
            </a:pPr>
            <a:r>
              <a:rPr lang="en-US" sz="2000" dirty="0">
                <a:latin typeface="Candara" panose="020E0502030303020204" pitchFamily="34" charset="0"/>
              </a:rPr>
              <a:t>Electron beam  3.2 </a:t>
            </a:r>
            <a:r>
              <a:rPr lang="en-US" sz="2000" dirty="0" err="1">
                <a:latin typeface="Candara" panose="020E0502030303020204" pitchFamily="34" charset="0"/>
              </a:rPr>
              <a:t>nC</a:t>
            </a:r>
            <a:endParaRPr lang="en-US" sz="2000" dirty="0">
              <a:latin typeface="Candara" panose="020E0502030303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59ECF8-9626-234E-BC11-1BE59215AA76}"/>
              </a:ext>
            </a:extLst>
          </p:cNvPr>
          <p:cNvSpPr/>
          <p:nvPr/>
        </p:nvSpPr>
        <p:spPr>
          <a:xfrm>
            <a:off x="625046" y="3384939"/>
            <a:ext cx="4898933" cy="2765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  <a:buSzPct val="160000"/>
            </a:pPr>
            <a:r>
              <a:rPr lang="en-US" sz="2400" dirty="0">
                <a:solidFill>
                  <a:srgbClr val="C00000"/>
                </a:solidFill>
                <a:latin typeface="Candara" panose="020E0502030303020204" pitchFamily="34" charset="0"/>
              </a:rPr>
              <a:t>Longitudinal overcooling reduces the bunch length, which increases the charge density and thus the IBS rate. Transverse equilibrium is broken. </a:t>
            </a:r>
          </a:p>
          <a:p>
            <a:pPr>
              <a:buClr>
                <a:srgbClr val="0070C0"/>
              </a:buClr>
              <a:buSzPct val="160000"/>
            </a:pPr>
            <a:r>
              <a:rPr lang="en-US" sz="2400" dirty="0">
                <a:solidFill>
                  <a:srgbClr val="C00000"/>
                </a:solidFill>
                <a:latin typeface="Candara" panose="020E0502030303020204" pitchFamily="34" charset="0"/>
              </a:rPr>
              <a:t>Will try to decrease RF to keep bunch long.</a:t>
            </a:r>
          </a:p>
        </p:txBody>
      </p:sp>
    </p:spTree>
    <p:extLst>
      <p:ext uri="{BB962C8B-B14F-4D97-AF65-F5344CB8AC3E}">
        <p14:creationId xmlns:p14="http://schemas.microsoft.com/office/powerpoint/2010/main" val="144453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C763D-5CE3-1149-A34E-BFFF6EA6F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Maintain the emittance w. 1.6nC/bunch e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beam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0C578-5FB9-CF48-AAFE-784222B01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92" y="847595"/>
            <a:ext cx="5224820" cy="2027666"/>
          </a:xfrm>
        </p:spPr>
        <p:txBody>
          <a:bodyPr/>
          <a:lstStyle/>
          <a:p>
            <a:pPr marL="342900" indent="-342900">
              <a:buClr>
                <a:srgbClr val="0070C0"/>
              </a:buClr>
              <a:buSzPct val="160000"/>
              <a:buFont typeface="Courier New" panose="02070309020205020404" pitchFamily="49" charset="0"/>
              <a:buChar char="o"/>
            </a:pPr>
            <a:r>
              <a:rPr lang="en-US" sz="2000" dirty="0">
                <a:latin typeface="Candara" panose="020E0502030303020204" pitchFamily="34" charset="0"/>
              </a:rPr>
              <a:t>Proton beam  (CM energy 44.7 GeV):</a:t>
            </a:r>
          </a:p>
          <a:p>
            <a:pPr marL="800100" lvl="1" indent="-342900">
              <a:buClr>
                <a:srgbClr val="0070C0"/>
              </a:buClr>
              <a:buSzPct val="160000"/>
              <a:buFont typeface="Wingdings" panose="05000000000000000000" pitchFamily="2" charset="2"/>
              <a:buChar char="§"/>
            </a:pPr>
            <a:r>
              <a:rPr lang="en-US" dirty="0">
                <a:latin typeface="Candara" panose="020E0502030303020204" pitchFamily="34" charset="0"/>
              </a:rPr>
              <a:t>Energy: 100 GeV</a:t>
            </a:r>
          </a:p>
          <a:p>
            <a:pPr marL="800100" lvl="1" indent="-342900">
              <a:buClr>
                <a:srgbClr val="0070C0"/>
              </a:buClr>
              <a:buSzPct val="160000"/>
              <a:buFont typeface="Wingdings" panose="05000000000000000000" pitchFamily="2" charset="2"/>
              <a:buChar char="§"/>
            </a:pPr>
            <a:r>
              <a:rPr lang="en-US" dirty="0">
                <a:latin typeface="Candara" panose="020E0502030303020204" pitchFamily="34" charset="0"/>
              </a:rPr>
              <a:t>Proton number: </a:t>
            </a:r>
            <a:r>
              <a:rPr lang="en-US" dirty="0">
                <a:solidFill>
                  <a:srgbClr val="0000FF"/>
                </a:solidFill>
                <a:latin typeface="Candara" panose="020E0502030303020204" pitchFamily="34" charset="0"/>
              </a:rPr>
              <a:t>0.421x10</a:t>
            </a:r>
            <a:r>
              <a:rPr lang="en-US" baseline="30000" dirty="0">
                <a:solidFill>
                  <a:srgbClr val="0000FF"/>
                </a:solidFill>
                <a:latin typeface="Candara" panose="020E0502030303020204" pitchFamily="34" charset="0"/>
              </a:rPr>
              <a:t>10 </a:t>
            </a:r>
            <a:r>
              <a:rPr lang="en-US" dirty="0">
                <a:solidFill>
                  <a:srgbClr val="0000FF"/>
                </a:solidFill>
                <a:latin typeface="Candara" panose="020E0502030303020204" pitchFamily="34" charset="0"/>
              </a:rPr>
              <a:t> (43%)</a:t>
            </a:r>
            <a:endParaRPr lang="en-US" baseline="30000" dirty="0">
              <a:solidFill>
                <a:srgbClr val="0000FF"/>
              </a:solidFill>
              <a:latin typeface="Candara" panose="020E0502030303020204" pitchFamily="34" charset="0"/>
            </a:endParaRPr>
          </a:p>
          <a:p>
            <a:pPr marL="800100" lvl="1" indent="-342900">
              <a:buClr>
                <a:srgbClr val="0070C0"/>
              </a:buClr>
              <a:buSzPct val="160000"/>
              <a:buFont typeface="Wingdings" panose="05000000000000000000" pitchFamily="2" charset="2"/>
              <a:buChar char="§"/>
            </a:pPr>
            <a:r>
              <a:rPr lang="en-US" dirty="0">
                <a:latin typeface="Candara" panose="020E0502030303020204" pitchFamily="34" charset="0"/>
              </a:rPr>
              <a:t>Normalized emit. (</a:t>
            </a:r>
            <a:r>
              <a:rPr lang="en-US" dirty="0" err="1">
                <a:latin typeface="Candara" panose="020E0502030303020204" pitchFamily="34" charset="0"/>
              </a:rPr>
              <a:t>rms</a:t>
            </a:r>
            <a:r>
              <a:rPr lang="en-US" dirty="0">
                <a:latin typeface="Candara" panose="020E0502030303020204" pitchFamily="34" charset="0"/>
              </a:rPr>
              <a:t>):  0.50/</a:t>
            </a:r>
            <a:r>
              <a:rPr lang="en-US" dirty="0">
                <a:solidFill>
                  <a:srgbClr val="0000FF"/>
                </a:solidFill>
                <a:latin typeface="Candara" panose="020E0502030303020204" pitchFamily="34" charset="0"/>
              </a:rPr>
              <a:t>0.15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de-DE" dirty="0" err="1"/>
              <a:t>μ</a:t>
            </a:r>
            <a:r>
              <a:rPr lang="en-US" dirty="0">
                <a:latin typeface="Candara" panose="020E0502030303020204" pitchFamily="34" charset="0"/>
              </a:rPr>
              <a:t>m</a:t>
            </a:r>
          </a:p>
          <a:p>
            <a:pPr marL="800100" lvl="1" indent="-342900">
              <a:buClr>
                <a:srgbClr val="0070C0"/>
              </a:buClr>
              <a:buSzPct val="160000"/>
              <a:buFont typeface="Wingdings" panose="05000000000000000000" pitchFamily="2" charset="2"/>
              <a:buChar char="§"/>
            </a:pPr>
            <a:r>
              <a:rPr lang="en-US" dirty="0">
                <a:latin typeface="Candara" panose="020E0502030303020204" pitchFamily="34" charset="0"/>
              </a:rPr>
              <a:t>Beta function in cooler: 60/</a:t>
            </a:r>
            <a:r>
              <a:rPr lang="en-US" dirty="0">
                <a:solidFill>
                  <a:srgbClr val="0000FF"/>
                </a:solidFill>
                <a:latin typeface="Candara" panose="020E0502030303020204" pitchFamily="34" charset="0"/>
              </a:rPr>
              <a:t>200</a:t>
            </a:r>
            <a:r>
              <a:rPr lang="en-US" dirty="0">
                <a:latin typeface="Candara" panose="020E0502030303020204" pitchFamily="34" charset="0"/>
              </a:rPr>
              <a:t> m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42AB77-8AC7-F043-B51A-0C02E219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29 </a:t>
            </a:r>
            <a:r>
              <a:rPr lang="mr-IN"/>
              <a:t>–</a:t>
            </a:r>
            <a:r>
              <a:rPr lang="en-US"/>
              <a:t> November 1,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D4F5A-E0ED-0F43-B865-8C062C5ED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B8A65F-610E-8A44-87D5-A7E06FBCF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F40404-FAE3-134B-942B-B7770486E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4810" y="728029"/>
            <a:ext cx="4648200" cy="20193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3909215-8721-454B-BB5F-53EF89E14805}"/>
                  </a:ext>
                </a:extLst>
              </p:cNvPr>
              <p:cNvSpPr txBox="1"/>
              <p:nvPr/>
            </p:nvSpPr>
            <p:spPr>
              <a:xfrm>
                <a:off x="411892" y="2518800"/>
                <a:ext cx="4585993" cy="2037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Clr>
                    <a:srgbClr val="0070C0"/>
                  </a:buClr>
                  <a:buSzPct val="160000"/>
                  <a:buFont typeface="Courier New" panose="02070309020205020404" pitchFamily="49" charset="0"/>
                  <a:buChar char="o"/>
                </a:pPr>
                <a:r>
                  <a:rPr lang="en-US" dirty="0">
                    <a:latin typeface="Candara" panose="020E0502030303020204" pitchFamily="34" charset="0"/>
                  </a:rPr>
                  <a:t>Electron beam:</a:t>
                </a:r>
              </a:p>
              <a:p>
                <a:pPr marL="800100" lvl="1" indent="-342900">
                  <a:buClr>
                    <a:srgbClr val="0070C0"/>
                  </a:buClr>
                  <a:buSzPct val="160000"/>
                  <a:buFont typeface="Wingdings" panose="05000000000000000000" pitchFamily="2" charset="2"/>
                  <a:buChar char="§"/>
                </a:pPr>
                <a:r>
                  <a:rPr lang="en-US" dirty="0">
                    <a:latin typeface="Candara" panose="020E0502030303020204" pitchFamily="34" charset="0"/>
                  </a:rPr>
                  <a:t>Current: 1.6 </a:t>
                </a:r>
                <a:r>
                  <a:rPr lang="en-US" dirty="0" err="1">
                    <a:latin typeface="Candara" panose="020E0502030303020204" pitchFamily="34" charset="0"/>
                  </a:rPr>
                  <a:t>nC</a:t>
                </a:r>
                <a:r>
                  <a:rPr lang="en-US" dirty="0">
                    <a:latin typeface="Candara" panose="020E0502030303020204" pitchFamily="34" charset="0"/>
                  </a:rPr>
                  <a:t>/bunch</a:t>
                </a:r>
              </a:p>
              <a:p>
                <a:pPr marL="800100" lvl="1" indent="-342900">
                  <a:buClr>
                    <a:srgbClr val="0070C0"/>
                  </a:buClr>
                  <a:buSzPct val="160000"/>
                  <a:buFont typeface="Wingdings" panose="05000000000000000000" pitchFamily="2" charset="2"/>
                  <a:buChar char="§"/>
                </a:pPr>
                <a:r>
                  <a:rPr lang="en-US" dirty="0">
                    <a:latin typeface="Candara" panose="020E0502030303020204" pitchFamily="34" charset="0"/>
                  </a:rPr>
                  <a:t>Beer can shape</a:t>
                </a:r>
                <a:endParaRPr lang="en-US" baseline="30000" dirty="0">
                  <a:solidFill>
                    <a:srgbClr val="0000FF"/>
                  </a:solidFill>
                  <a:latin typeface="Candara" panose="020E0502030303020204" pitchFamily="34" charset="0"/>
                </a:endParaRPr>
              </a:p>
              <a:p>
                <a:pPr marL="800100" lvl="1" indent="-342900">
                  <a:buClr>
                    <a:srgbClr val="0070C0"/>
                  </a:buClr>
                  <a:buSzPct val="160000"/>
                  <a:buFont typeface="Wingdings" panose="05000000000000000000" pitchFamily="2" charset="2"/>
                  <a:buChar char="§"/>
                </a:pPr>
                <a:r>
                  <a:rPr lang="en-US" dirty="0">
                    <a:latin typeface="Candara" panose="020E0502030303020204" pitchFamily="34" charset="0"/>
                  </a:rPr>
                  <a:t>Radius: 0.528 mm</a:t>
                </a:r>
              </a:p>
              <a:p>
                <a:pPr marL="800100" lvl="1" indent="-342900">
                  <a:buClr>
                    <a:srgbClr val="0070C0"/>
                  </a:buClr>
                  <a:buSzPct val="160000"/>
                  <a:buFont typeface="Wingdings" panose="05000000000000000000" pitchFamily="2" charset="2"/>
                  <a:buChar char="§"/>
                </a:pPr>
                <a:r>
                  <a:rPr lang="en-US" dirty="0">
                    <a:latin typeface="Candara" panose="020E0502030303020204" pitchFamily="34" charset="0"/>
                  </a:rPr>
                  <a:t>Full bunch length: </a:t>
                </a:r>
                <a:r>
                  <a:rPr lang="en-US" dirty="0">
                    <a:solidFill>
                      <a:srgbClr val="0000FF"/>
                    </a:solidFill>
                    <a:latin typeface="Candara" panose="020E0502030303020204" pitchFamily="34" charset="0"/>
                  </a:rPr>
                  <a:t>4.0 </a:t>
                </a:r>
                <a:r>
                  <a:rPr lang="en-US" dirty="0">
                    <a:latin typeface="Candara" panose="020E0502030303020204" pitchFamily="34" charset="0"/>
                  </a:rPr>
                  <a:t>cm</a:t>
                </a:r>
              </a:p>
              <a:p>
                <a:pPr marL="800100" lvl="1" indent="-342900">
                  <a:buClr>
                    <a:srgbClr val="0070C0"/>
                  </a:buClr>
                  <a:buSzPct val="160000"/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latin typeface="Candara" panose="020E0502030303020204" pitchFamily="34" charset="0"/>
                  </a:rPr>
                  <a:t>0.246 eV,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=0.184</m:t>
                    </m:r>
                  </m:oMath>
                </a14:m>
                <a:r>
                  <a:rPr lang="en-US" dirty="0">
                    <a:latin typeface="Candara" panose="020E0502030303020204" pitchFamily="34" charset="0"/>
                  </a:rPr>
                  <a:t> eV</a:t>
                </a:r>
              </a:p>
              <a:p>
                <a:pPr marL="800100" lvl="1" indent="-342900">
                  <a:buClr>
                    <a:srgbClr val="0070C0"/>
                  </a:buClr>
                  <a:buSzPct val="160000"/>
                  <a:buFont typeface="Wingdings" panose="05000000000000000000" pitchFamily="2" charset="2"/>
                  <a:buChar char="§"/>
                </a:pPr>
                <a:r>
                  <a:rPr lang="en-US" dirty="0"/>
                  <a:t>Cooler length: 30 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2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3909215-8721-454B-BB5F-53EF89E14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92" y="2518800"/>
                <a:ext cx="4585993" cy="2037224"/>
              </a:xfrm>
              <a:prstGeom prst="rect">
                <a:avLst/>
              </a:prstGeom>
              <a:blipFill>
                <a:blip r:embed="rId3"/>
                <a:stretch>
                  <a:fillRect l="-2204" t="-6790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0CD5A027-A72F-5E4A-8616-0564AA7100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42199420"/>
                  </p:ext>
                </p:extLst>
              </p:nvPr>
            </p:nvGraphicFramePr>
            <p:xfrm>
              <a:off x="905942" y="4598335"/>
              <a:ext cx="4236719" cy="174752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156971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Initial Rate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Rx (1/s)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Ry (1/s)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Rs</a:t>
                          </a:r>
                          <a:r>
                            <a:rPr lang="en-US" dirty="0"/>
                            <a:t> (1/s)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/>
                            <a:t>IBS (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b="1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2.216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2.015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0.222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/>
                            <a:t>Cooling(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b="1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-2.146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-2.027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-0.235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/>
                            <a:t>Total</a:t>
                          </a:r>
                          <a:r>
                            <a:rPr lang="en-US" sz="1400" b="1" dirty="0">
                              <a:solidFill>
                                <a:srgbClr val="0000FF"/>
                              </a:solidFill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sz="14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US" sz="14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b="1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7.069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-1.132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-1.231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0CD5A027-A72F-5E4A-8616-0564AA7100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42199420"/>
                  </p:ext>
                </p:extLst>
              </p:nvPr>
            </p:nvGraphicFramePr>
            <p:xfrm>
              <a:off x="905942" y="4598335"/>
              <a:ext cx="4236719" cy="174752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156971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Initial Rate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Rx (1/s)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Ry (1/s)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Rs</a:t>
                          </a:r>
                          <a:r>
                            <a:rPr lang="en-US" dirty="0"/>
                            <a:t> (1/s)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06" t="-189286" r="-170968" b="-23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2.216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2.015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0.222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06" t="-270000" r="-170968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-2.146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-2.027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-0.235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06" t="-382759" r="-170968" b="-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7.069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-1.132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-1.231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5BF88699-89EB-0047-B36F-A7A71E4FE9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3912" y="2622552"/>
            <a:ext cx="4676775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686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E5F9A-254D-B744-85B6-115380065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Circulating Cooler Ring Specifications (C. Tennant)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ACD7C-DB22-F646-AAD6-AA7B61605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121" y="899974"/>
            <a:ext cx="10247757" cy="528443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proposed design is to use a Circulating Cooling Ring (CCR) to provide high current in the cooler (~1 A) without requiring such high current in the electron source.</a:t>
            </a:r>
          </a:p>
          <a:p>
            <a:r>
              <a:rPr lang="en-US" dirty="0"/>
              <a:t>The CCR has the following requirements:</a:t>
            </a:r>
          </a:p>
          <a:p>
            <a:pPr lvl="1"/>
            <a:r>
              <a:rPr lang="en-US" dirty="0"/>
              <a:t>Isochronous.</a:t>
            </a:r>
          </a:p>
          <a:p>
            <a:pPr lvl="1"/>
            <a:r>
              <a:rPr lang="en-US" dirty="0"/>
              <a:t>Achromatic</a:t>
            </a:r>
          </a:p>
          <a:p>
            <a:pPr lvl="1"/>
            <a:r>
              <a:rPr lang="en-US" dirty="0"/>
              <a:t>Need RF compensation to counter SC and CSR</a:t>
            </a:r>
          </a:p>
          <a:p>
            <a:pPr lvl="1"/>
            <a:r>
              <a:rPr lang="en-US" dirty="0"/>
              <a:t>High periodicity with rational tune</a:t>
            </a:r>
          </a:p>
          <a:p>
            <a:pPr lvl="1"/>
            <a:r>
              <a:rPr lang="en-US" dirty="0"/>
              <a:t>Moderate size</a:t>
            </a:r>
          </a:p>
          <a:p>
            <a:pPr lvl="1"/>
            <a:r>
              <a:rPr lang="en-US" dirty="0"/>
              <a:t>Local axial symmetry</a:t>
            </a:r>
          </a:p>
          <a:p>
            <a:pPr lvl="1"/>
            <a:r>
              <a:rPr lang="en-US" dirty="0"/>
              <a:t>Local isochronicity </a:t>
            </a:r>
            <a:r>
              <a:rPr lang="en-US" dirty="0">
                <a:sym typeface="Wingdings" panose="05000000000000000000" pitchFamily="2" charset="2"/>
              </a:rPr>
              <a:t></a:t>
            </a:r>
            <a:r>
              <a:rPr lang="en-US" dirty="0"/>
              <a:t>small compaction oscillations (for µBI)</a:t>
            </a:r>
          </a:p>
          <a:p>
            <a:pPr lvl="1"/>
            <a:r>
              <a:rPr lang="en-US" dirty="0"/>
              <a:t>Local dispersion suppression</a:t>
            </a:r>
          </a:p>
          <a:p>
            <a:pPr lvl="1"/>
            <a:r>
              <a:rPr lang="en-US" dirty="0"/>
              <a:t>No tune resonances except for coupling resonance</a:t>
            </a:r>
          </a:p>
          <a:p>
            <a:r>
              <a:rPr lang="en-US" dirty="0"/>
              <a:t>We would also like the ring to use conventional magnet and vacuum chamber technology as far as possible. Should take advantage of CSR shielding.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64C314-FBA5-1943-A834-EAEE49B34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29 </a:t>
            </a:r>
            <a:r>
              <a:rPr lang="mr-IN"/>
              <a:t>–</a:t>
            </a:r>
            <a:r>
              <a:rPr lang="en-US"/>
              <a:t> November 1,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36D707-4AAC-924B-9BB7-9A7AA99DA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0C175-D385-AA48-8193-3DEE9D4C9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04531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2B5FDA33-0725-481D-A9BF-32E6FB1CA958}" vid="{825910BA-ECA8-437E-BE28-9A14A03687B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 Widescreen Template</Template>
  <TotalTime>1585</TotalTime>
  <Words>1681</Words>
  <Application>Microsoft Macintosh PowerPoint</Application>
  <PresentationFormat>Widescreen</PresentationFormat>
  <Paragraphs>319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PingFangSC-Regular</vt:lpstr>
      <vt:lpstr>.PingFangSC-Regular</vt:lpstr>
      <vt:lpstr>Arial</vt:lpstr>
      <vt:lpstr>Calibri</vt:lpstr>
      <vt:lpstr>Calibri Light</vt:lpstr>
      <vt:lpstr>Cambria Math</vt:lpstr>
      <vt:lpstr>Candara</vt:lpstr>
      <vt:lpstr>Courier New</vt:lpstr>
      <vt:lpstr>Symbol</vt:lpstr>
      <vt:lpstr>Times New Roman</vt:lpstr>
      <vt:lpstr>Wingdings</vt:lpstr>
      <vt:lpstr>Theme1</vt:lpstr>
      <vt:lpstr>Development of an ERL Electron Cooler</vt:lpstr>
      <vt:lpstr>Outline</vt:lpstr>
      <vt:lpstr>Baseline Design is Cooling Ring Fed by ERL</vt:lpstr>
      <vt:lpstr>Strong Cooler Specifications (Electrons)</vt:lpstr>
      <vt:lpstr>Cooler Specifications (protons)</vt:lpstr>
      <vt:lpstr>Cooling Rate is Not the Same in All Dimensions (see He Zhang’s talk)</vt:lpstr>
      <vt:lpstr>Consequence of Mismatch</vt:lpstr>
      <vt:lpstr>Maintain the emittance w. 1.6nC/bunch e- beam</vt:lpstr>
      <vt:lpstr>Circulating Cooler Ring Specifications (C. Tennant)</vt:lpstr>
      <vt:lpstr>Simple Arc Layout</vt:lpstr>
      <vt:lpstr>Lattice Functions</vt:lpstr>
      <vt:lpstr>Microbunching Gain for Simple bend</vt:lpstr>
      <vt:lpstr>Longitudinal Phase Space Comparison: After 10-Turns 3.2 nC</vt:lpstr>
      <vt:lpstr>Performance of CCR at 1.6 nC</vt:lpstr>
      <vt:lpstr>Exchange Region Layout</vt:lpstr>
      <vt:lpstr>Harmonic Kicker (G. Park)</vt:lpstr>
      <vt:lpstr>Magnetized Source (M. Mamun’s talk)</vt:lpstr>
      <vt:lpstr>SRF cavities (R. Rimmer) </vt:lpstr>
      <vt:lpstr>Injector Design</vt:lpstr>
      <vt:lpstr>Start to Merge Simulation</vt:lpstr>
      <vt:lpstr>Merger Options</vt:lpstr>
      <vt:lpstr>Issues and Potential Solutions</vt:lpstr>
      <vt:lpstr>Voltage with 3rd Harmonic and phase and amplitude offsets</vt:lpstr>
      <vt:lpstr>FFFAG Design</vt:lpstr>
      <vt:lpstr>200 GeV Beam Cooling</vt:lpstr>
      <vt:lpstr>Summary: Where are We, and Where Do We Go?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Talk</dc:title>
  <dc:creator>Erin Clifton</dc:creator>
  <cp:lastModifiedBy>Microsoft Office User</cp:lastModifiedBy>
  <cp:revision>42</cp:revision>
  <dcterms:created xsi:type="dcterms:W3CDTF">2018-09-06T13:32:58Z</dcterms:created>
  <dcterms:modified xsi:type="dcterms:W3CDTF">2018-10-25T18:54:24Z</dcterms:modified>
</cp:coreProperties>
</file>