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9"/>
  </p:notesMasterIdLst>
  <p:sldIdLst>
    <p:sldId id="309" r:id="rId2"/>
    <p:sldId id="310" r:id="rId3"/>
    <p:sldId id="328" r:id="rId4"/>
    <p:sldId id="312" r:id="rId5"/>
    <p:sldId id="313" r:id="rId6"/>
    <p:sldId id="314" r:id="rId7"/>
    <p:sldId id="315" r:id="rId8"/>
    <p:sldId id="316" r:id="rId9"/>
    <p:sldId id="329" r:id="rId10"/>
    <p:sldId id="347" r:id="rId11"/>
    <p:sldId id="348" r:id="rId12"/>
    <p:sldId id="331" r:id="rId13"/>
    <p:sldId id="338" r:id="rId14"/>
    <p:sldId id="330" r:id="rId15"/>
    <p:sldId id="345" r:id="rId16"/>
    <p:sldId id="346" r:id="rId17"/>
    <p:sldId id="349" r:id="rId18"/>
    <p:sldId id="332" r:id="rId19"/>
    <p:sldId id="333" r:id="rId20"/>
    <p:sldId id="342" r:id="rId21"/>
    <p:sldId id="343" r:id="rId22"/>
    <p:sldId id="344" r:id="rId23"/>
    <p:sldId id="334" r:id="rId24"/>
    <p:sldId id="335" r:id="rId25"/>
    <p:sldId id="336" r:id="rId26"/>
    <p:sldId id="337"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08" autoAdjust="0"/>
  </p:normalViewPr>
  <p:slideViewPr>
    <p:cSldViewPr snapToGrid="0" snapToObjects="1">
      <p:cViewPr varScale="1">
        <p:scale>
          <a:sx n="84" d="100"/>
          <a:sy n="84" d="100"/>
        </p:scale>
        <p:origin x="672" y="60"/>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baseline="0"/>
            </a:lvl1pPr>
          </a:lstStyle>
          <a:p>
            <a:pPr algn="ctr"/>
            <a:r>
              <a:rPr lang="en-US" sz="1800" dirty="0"/>
              <a:t>EIC Accelerator Collaboration Meeting</a:t>
            </a:r>
          </a:p>
          <a:p>
            <a:pPr algn="ctr"/>
            <a:r>
              <a:rPr lang="en-US" sz="1800" dirty="0"/>
              <a:t>October 29 - November 1, 2018</a:t>
            </a:r>
          </a:p>
        </p:txBody>
      </p:sp>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12" name="Footer Placeholder 11"/>
          <p:cNvSpPr>
            <a:spLocks noGrp="1"/>
          </p:cNvSpPr>
          <p:nvPr>
            <p:ph type="ftr" sz="quarter" idx="11"/>
          </p:nvPr>
        </p:nvSpPr>
        <p:spPr/>
        <p:txBody>
          <a:bodyPr/>
          <a:lstStyle/>
          <a:p>
            <a:r>
              <a:rPr lang="en-US"/>
              <a:t>Fall 2018 EIC Accelerator Collaboration Meeting</a:t>
            </a:r>
            <a:endParaRPr lang="en-US" dirty="0"/>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a:t>October 29 </a:t>
            </a:r>
            <a:r>
              <a:rPr lang="mr-IN"/>
              <a:t>–</a:t>
            </a:r>
            <a:r>
              <a:rPr lang="en-US"/>
              <a:t> November 1, 2018</a:t>
            </a:r>
            <a:endParaRPr lang="en-US" dirty="0"/>
          </a:p>
        </p:txBody>
      </p:sp>
      <p:sp>
        <p:nvSpPr>
          <p:cNvPr id="13" name="Footer Placeholder 12"/>
          <p:cNvSpPr>
            <a:spLocks noGrp="1"/>
          </p:cNvSpPr>
          <p:nvPr>
            <p:ph type="ftr" sz="quarter" idx="15"/>
          </p:nvPr>
        </p:nvSpPr>
        <p:spPr/>
        <p:txBody>
          <a:bodyPr/>
          <a:lstStyle/>
          <a:p>
            <a:r>
              <a:rPr lang="en-US"/>
              <a:t>Fall 2018 EIC Accelerator Collaboration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October 29 </a:t>
            </a:r>
            <a:r>
              <a:rPr lang="mr-IN"/>
              <a:t>–</a:t>
            </a:r>
            <a:r>
              <a:rPr lang="en-US"/>
              <a:t> November 1, 2018</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Fall 2018 EIC Accelerator Collaboration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181" y="205946"/>
            <a:ext cx="10583064" cy="917487"/>
          </a:xfrm>
        </p:spPr>
        <p:txBody>
          <a:bodyPr anchor="ctr" anchorCtr="0"/>
          <a:lstStyle/>
          <a:p>
            <a:r>
              <a:rPr lang="en-US" altLang="zh-CN" sz="3600" dirty="0"/>
              <a:t>JLEIC ELECTRON COOLING SIMULATION</a:t>
            </a:r>
            <a:endParaRPr lang="en-US" sz="3600" dirty="0"/>
          </a:p>
        </p:txBody>
      </p:sp>
      <p:sp>
        <p:nvSpPr>
          <p:cNvPr id="3" name="Subtitle 2"/>
          <p:cNvSpPr>
            <a:spLocks noGrp="1"/>
          </p:cNvSpPr>
          <p:nvPr>
            <p:ph type="subTitle" idx="1"/>
          </p:nvPr>
        </p:nvSpPr>
        <p:spPr>
          <a:xfrm>
            <a:off x="0" y="1710565"/>
            <a:ext cx="5875975" cy="1170941"/>
          </a:xfrm>
        </p:spPr>
        <p:txBody>
          <a:bodyPr>
            <a:normAutofit/>
          </a:bodyPr>
          <a:lstStyle/>
          <a:p>
            <a:r>
              <a:rPr lang="en-US" sz="2400" dirty="0" smtClean="0">
                <a:solidFill>
                  <a:schemeClr val="accent2">
                    <a:lumMod val="50000"/>
                  </a:schemeClr>
                </a:solidFill>
              </a:rPr>
              <a:t>Speaker: He Zhang</a:t>
            </a:r>
          </a:p>
          <a:p>
            <a:r>
              <a:rPr lang="en-US" sz="2400" dirty="0" smtClean="0">
                <a:solidFill>
                  <a:schemeClr val="accent2">
                    <a:lumMod val="50000"/>
                  </a:schemeClr>
                </a:solidFill>
              </a:rPr>
              <a:t>(present for JLEIC design team)</a:t>
            </a:r>
            <a:endParaRPr lang="en-US" sz="2400" dirty="0">
              <a:solidFill>
                <a:schemeClr val="accent2">
                  <a:lumMod val="50000"/>
                </a:schemeClr>
              </a:solidFill>
            </a:endParaRPr>
          </a:p>
        </p:txBody>
      </p:sp>
      <p:sp>
        <p:nvSpPr>
          <p:cNvPr id="5" name="Text Placeholder 4"/>
          <p:cNvSpPr>
            <a:spLocks noGrp="1"/>
          </p:cNvSpPr>
          <p:nvPr>
            <p:ph type="body" sz="quarter" idx="14"/>
          </p:nvPr>
        </p:nvSpPr>
        <p:spPr>
          <a:xfrm>
            <a:off x="4088921" y="5810521"/>
            <a:ext cx="5745192" cy="910001"/>
          </a:xfrm>
        </p:spPr>
        <p:txBody>
          <a:bodyPr>
            <a:noAutofit/>
          </a:bodyPr>
          <a:lstStyle/>
          <a:p>
            <a:pPr algn="ctr"/>
            <a:r>
              <a:rPr lang="en-US" sz="1800" dirty="0"/>
              <a:t>EIC Accelerator Collaboration Meeting</a:t>
            </a:r>
          </a:p>
          <a:p>
            <a:pPr algn="ctr"/>
            <a:r>
              <a:rPr lang="en-US" sz="1800" dirty="0"/>
              <a:t>October 29 - November 1, 2018</a:t>
            </a:r>
          </a:p>
        </p:txBody>
      </p:sp>
      <p:pic>
        <p:nvPicPr>
          <p:cNvPr id="7" name="Picture 6" descr="JLEIC2018oblique_D2-01.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07653" y="1598522"/>
            <a:ext cx="7495294" cy="3934008"/>
          </a:xfrm>
          <a:prstGeom prst="rect">
            <a:avLst/>
          </a:prstGeom>
        </p:spPr>
      </p:pic>
      <p:sp>
        <p:nvSpPr>
          <p:cNvPr id="6" name="Subtitle 2"/>
          <p:cNvSpPr txBox="1">
            <a:spLocks/>
          </p:cNvSpPr>
          <p:nvPr/>
        </p:nvSpPr>
        <p:spPr>
          <a:xfrm>
            <a:off x="443181" y="4148364"/>
            <a:ext cx="4139706" cy="1218293"/>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200" kern="1200" baseline="0">
                <a:solidFill>
                  <a:schemeClr val="accent1"/>
                </a:solidFill>
                <a:latin typeface="Arial"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400" dirty="0">
                <a:solidFill>
                  <a:schemeClr val="accent2">
                    <a:lumMod val="50000"/>
                  </a:schemeClr>
                </a:solidFill>
              </a:rPr>
              <a:t>Electron cooling simulation study and code development is supported by </a:t>
            </a:r>
            <a:r>
              <a:rPr lang="en-US" sz="2400" dirty="0" smtClean="0">
                <a:solidFill>
                  <a:schemeClr val="accent2">
                    <a:lumMod val="50000"/>
                  </a:schemeClr>
                </a:solidFill>
              </a:rPr>
              <a:t>2019 </a:t>
            </a:r>
            <a:r>
              <a:rPr lang="en-US" sz="2400" dirty="0">
                <a:solidFill>
                  <a:schemeClr val="accent2">
                    <a:lumMod val="50000"/>
                  </a:schemeClr>
                </a:solidFill>
              </a:rPr>
              <a:t>FOA and collaborated with BNL. </a:t>
            </a:r>
          </a:p>
        </p:txBody>
      </p:sp>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the JLEIC Electron Cooling Simulation</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10</a:t>
            </a:fld>
            <a:endParaRPr lang="en-US" dirty="0"/>
          </a:p>
        </p:txBody>
      </p:sp>
      <p:sp>
        <p:nvSpPr>
          <p:cNvPr id="7" name="TextBox 6">
            <a:extLst>
              <a:ext uri="{FF2B5EF4-FFF2-40B4-BE49-F238E27FC236}">
                <a16:creationId xmlns="" xmlns:a16="http://schemas.microsoft.com/office/drawing/2014/main" id="{372BA4A9-4B48-404F-9599-433FEDFDEB2E}"/>
              </a:ext>
            </a:extLst>
          </p:cNvPr>
          <p:cNvSpPr txBox="1"/>
          <p:nvPr/>
        </p:nvSpPr>
        <p:spPr>
          <a:xfrm>
            <a:off x="973237" y="1285551"/>
            <a:ext cx="10522077" cy="2513509"/>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Cooling of the proton beam during collision is very challenging.</a:t>
            </a:r>
          </a:p>
          <a:p>
            <a:pPr marL="342900" indent="-342900">
              <a:buClr>
                <a:srgbClr val="0070C0"/>
              </a:buClr>
              <a:buSzPct val="160000"/>
              <a:buFont typeface="Courier New" panose="02070309020205020404" pitchFamily="49" charset="0"/>
              <a:buChar char="o"/>
            </a:pPr>
            <a:r>
              <a:rPr lang="en-US" dirty="0">
                <a:latin typeface="Candara" panose="020E0502030303020204" pitchFamily="34" charset="0"/>
              </a:rPr>
              <a:t>One big issue is the imbalance of the IBS expansion rates and the electron cooling rates in different directions. </a:t>
            </a:r>
          </a:p>
          <a:p>
            <a:pPr marL="342900" indent="-342900">
              <a:buClr>
                <a:srgbClr val="0070C0"/>
              </a:buClr>
              <a:buSzPct val="160000"/>
              <a:buFont typeface="Courier New" panose="02070309020205020404" pitchFamily="49" charset="0"/>
              <a:buChar char="o"/>
            </a:pPr>
            <a:r>
              <a:rPr lang="en-US" dirty="0">
                <a:latin typeface="Candara" panose="020E0502030303020204" pitchFamily="34" charset="0"/>
              </a:rPr>
              <a:t>In the horizontal direction, IBS is much stronger than cooling.</a:t>
            </a:r>
          </a:p>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In longitudinal, cooling is much stronger than IBS.</a:t>
            </a:r>
          </a:p>
          <a:p>
            <a:pPr marL="342900" indent="-342900">
              <a:buClr>
                <a:srgbClr val="0070C0"/>
              </a:buClr>
              <a:buSzPct val="160000"/>
              <a:buFont typeface="Courier New" panose="02070309020205020404" pitchFamily="49" charset="0"/>
              <a:buChar char="o"/>
            </a:pPr>
            <a:r>
              <a:rPr lang="en-US" dirty="0">
                <a:latin typeface="Candara" panose="020E0502030303020204" pitchFamily="34" charset="0"/>
              </a:rPr>
              <a:t>Transverse coupling and dispersion at the cooler helps to mitigate the problem but so far not a satisfactory solution, and their effects on beam dynamics need to be studied. </a:t>
            </a:r>
          </a:p>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We are investigating </a:t>
            </a:r>
            <a:r>
              <a:rPr lang="en-US" dirty="0">
                <a:latin typeface="Candara" panose="020E0502030303020204" pitchFamily="34" charset="0"/>
              </a:rPr>
              <a:t>methods to enhance the cooling efficiency. </a:t>
            </a:r>
            <a:endParaRPr lang="en-US" sz="18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spTree>
    <p:extLst>
      <p:ext uri="{BB962C8B-B14F-4D97-AF65-F5344CB8AC3E}">
        <p14:creationId xmlns:p14="http://schemas.microsoft.com/office/powerpoint/2010/main" val="365311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2821807" y="2564118"/>
            <a:ext cx="6817850" cy="1751508"/>
          </a:xfrm>
        </p:spPr>
        <p:txBody>
          <a:bodyPr/>
          <a:lstStyle/>
          <a:p>
            <a:pPr marL="514350" indent="-514350">
              <a:buFont typeface="+mj-lt"/>
              <a:buAutoNum type="romanUcPeriod"/>
            </a:pPr>
            <a:r>
              <a:rPr lang="en-US" dirty="0" smtClean="0"/>
              <a:t>JLEIC Multi-Stage Electron Cooling Scheme</a:t>
            </a:r>
          </a:p>
          <a:p>
            <a:pPr marL="514350" indent="-514350">
              <a:buFont typeface="+mj-lt"/>
              <a:buAutoNum type="romanUcPeriod"/>
            </a:pPr>
            <a:r>
              <a:rPr lang="en-US" dirty="0" smtClean="0">
                <a:solidFill>
                  <a:srgbClr val="0070C0"/>
                </a:solidFill>
              </a:rPr>
              <a:t>Attempts to Enhance the Cooling Efficiency</a:t>
            </a:r>
          </a:p>
          <a:p>
            <a:pPr marL="514350" indent="-514350">
              <a:buFont typeface="+mj-lt"/>
              <a:buAutoNum type="romanUcPeriod"/>
            </a:pPr>
            <a:r>
              <a:rPr lang="en-US" dirty="0" smtClean="0"/>
              <a:t>JSPEC </a:t>
            </a:r>
            <a:r>
              <a:rPr lang="en-US" dirty="0"/>
              <a:t>development and latest updates</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49419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with Flat Electron Beam</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12</a:t>
            </a:fld>
            <a:endParaRPr lang="en-US" dirty="0"/>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bwMode="auto">
              <a:xfrm>
                <a:off x="411892" y="1179655"/>
                <a:ext cx="8458200" cy="17526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charset="0"/>
                  </a:defRPr>
                </a:lvl2pPr>
                <a:lvl3pPr algn="ctr" rtl="0" eaLnBrk="1" fontAlgn="base" hangingPunct="1">
                  <a:spcBef>
                    <a:spcPct val="0"/>
                  </a:spcBef>
                  <a:spcAft>
                    <a:spcPct val="0"/>
                  </a:spcAft>
                  <a:defRPr sz="3600" b="1">
                    <a:solidFill>
                      <a:schemeClr val="tx2"/>
                    </a:solidFill>
                    <a:latin typeface="Times" charset="0"/>
                  </a:defRPr>
                </a:lvl3pPr>
                <a:lvl4pPr algn="ctr" rtl="0" eaLnBrk="1" fontAlgn="base" hangingPunct="1">
                  <a:spcBef>
                    <a:spcPct val="0"/>
                  </a:spcBef>
                  <a:spcAft>
                    <a:spcPct val="0"/>
                  </a:spcAft>
                  <a:defRPr sz="3600" b="1">
                    <a:solidFill>
                      <a:schemeClr val="tx2"/>
                    </a:solidFill>
                    <a:latin typeface="Times" charset="0"/>
                  </a:defRPr>
                </a:lvl4pPr>
                <a:lvl5pPr algn="ctr" rtl="0" eaLnBrk="1" fontAlgn="base" hangingPunct="1">
                  <a:spcBef>
                    <a:spcPct val="0"/>
                  </a:spcBef>
                  <a:spcAft>
                    <a:spcPct val="0"/>
                  </a:spcAft>
                  <a:defRPr sz="3600" b="1">
                    <a:solidFill>
                      <a:schemeClr val="tx2"/>
                    </a:solidFill>
                    <a:latin typeface="Times" charset="0"/>
                  </a:defRPr>
                </a:lvl5pPr>
                <a:lvl6pPr marL="457200" algn="ctr" rtl="0" eaLnBrk="1" fontAlgn="base" hangingPunct="1">
                  <a:spcBef>
                    <a:spcPct val="0"/>
                  </a:spcBef>
                  <a:spcAft>
                    <a:spcPct val="0"/>
                  </a:spcAft>
                  <a:defRPr sz="3600" b="1">
                    <a:solidFill>
                      <a:schemeClr val="tx2"/>
                    </a:solidFill>
                    <a:latin typeface="Times" charset="0"/>
                  </a:defRPr>
                </a:lvl6pPr>
                <a:lvl7pPr marL="914400" algn="ctr" rtl="0" eaLnBrk="1" fontAlgn="base" hangingPunct="1">
                  <a:spcBef>
                    <a:spcPct val="0"/>
                  </a:spcBef>
                  <a:spcAft>
                    <a:spcPct val="0"/>
                  </a:spcAft>
                  <a:defRPr sz="3600" b="1">
                    <a:solidFill>
                      <a:schemeClr val="tx2"/>
                    </a:solidFill>
                    <a:latin typeface="Times" charset="0"/>
                  </a:defRPr>
                </a:lvl7pPr>
                <a:lvl8pPr marL="1371600" algn="ctr" rtl="0" eaLnBrk="1" fontAlgn="base" hangingPunct="1">
                  <a:spcBef>
                    <a:spcPct val="0"/>
                  </a:spcBef>
                  <a:spcAft>
                    <a:spcPct val="0"/>
                  </a:spcAft>
                  <a:defRPr sz="3600" b="1">
                    <a:solidFill>
                      <a:schemeClr val="tx2"/>
                    </a:solidFill>
                    <a:latin typeface="Times" charset="0"/>
                  </a:defRPr>
                </a:lvl8pPr>
                <a:lvl9pPr marL="1828800" algn="ctr" rtl="0" eaLnBrk="1" fontAlgn="base" hangingPunct="1">
                  <a:spcBef>
                    <a:spcPct val="0"/>
                  </a:spcBef>
                  <a:spcAft>
                    <a:spcPct val="0"/>
                  </a:spcAft>
                  <a:defRPr sz="3600" b="1">
                    <a:solidFill>
                      <a:schemeClr val="tx2"/>
                    </a:solidFill>
                    <a:latin typeface="Times" charset="0"/>
                  </a:defRPr>
                </a:lvl9pPr>
              </a:lstStyle>
              <a:p>
                <a:pPr marL="457200" indent="-457200" algn="l">
                  <a:buFont typeface="Wingdings" panose="05000000000000000000" pitchFamily="2" charset="2"/>
                  <a:buChar char="q"/>
                </a:pPr>
                <a:r>
                  <a:rPr lang="en-US" sz="2000" b="0" kern="0" dirty="0">
                    <a:solidFill>
                      <a:schemeClr val="tx1"/>
                    </a:solidFill>
                    <a:latin typeface="Candara" panose="020E0502030303020204" pitchFamily="34" charset="0"/>
                  </a:rPr>
                  <a:t>Round Beam</a:t>
                </a:r>
              </a:p>
              <a:p>
                <a:pPr marL="914400" lvl="1" indent="-457200" algn="l">
                  <a:buFont typeface="Wingdings" panose="05000000000000000000" pitchFamily="2" charset="2"/>
                  <a:buChar char="Ø"/>
                </a:pPr>
                <a14:m>
                  <m:oMath xmlns:m="http://schemas.openxmlformats.org/officeDocument/2006/math">
                    <m:r>
                      <a:rPr lang="en-US" sz="2000" b="0" i="1" kern="0" smtClean="0">
                        <a:solidFill>
                          <a:schemeClr val="tx1"/>
                        </a:solidFill>
                        <a:latin typeface="Cambria Math" panose="02040503050406030204" pitchFamily="18" charset="0"/>
                      </a:rPr>
                      <m:t>𝑟</m:t>
                    </m:r>
                    <m:r>
                      <a:rPr lang="en-US" sz="2000" b="0" i="1" kern="0" smtClean="0">
                        <a:solidFill>
                          <a:schemeClr val="tx1"/>
                        </a:solidFill>
                        <a:latin typeface="Cambria Math" panose="02040503050406030204" pitchFamily="18" charset="0"/>
                      </a:rPr>
                      <m:t>=</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Sub>
                    <m:r>
                      <a:rPr lang="en-US" sz="2000" b="0" i="1" kern="0" smtClean="0">
                        <a:solidFill>
                          <a:schemeClr val="tx1"/>
                        </a:solidFill>
                        <a:latin typeface="Cambria Math" panose="02040503050406030204" pitchFamily="18" charset="0"/>
                      </a:rPr>
                      <m:t>=</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𝑦</m:t>
                        </m:r>
                      </m:sub>
                    </m:sSub>
                  </m:oMath>
                </a14:m>
                <a:r>
                  <a:rPr lang="en-US" sz="2000" b="0" kern="0" dirty="0">
                    <a:solidFill>
                      <a:schemeClr val="tx1"/>
                    </a:solidFill>
                    <a:latin typeface="Candara" panose="020E0502030303020204" pitchFamily="34" charset="0"/>
                  </a:rPr>
                  <a:t>, </a:t>
                </a:r>
                <a14:m>
                  <m:oMath xmlns:m="http://schemas.openxmlformats.org/officeDocument/2006/math">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r>
                          <a:rPr lang="en-US" sz="2000" b="0" i="1"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𝑦</m:t>
                        </m:r>
                      </m:sub>
                    </m:sSub>
                  </m:oMath>
                </a14:m>
                <a:r>
                  <a:rPr lang="en-US" sz="2000" b="0" kern="0" dirty="0">
                    <a:solidFill>
                      <a:schemeClr val="tx1"/>
                    </a:solidFill>
                    <a:latin typeface="Candara" panose="020E0502030303020204" pitchFamily="34" charset="0"/>
                  </a:rPr>
                  <a:t> is the </a:t>
                </a:r>
                <a:r>
                  <a:rPr lang="en-US" sz="2000" b="0" kern="0" dirty="0" err="1">
                    <a:solidFill>
                      <a:schemeClr val="tx1"/>
                    </a:solidFill>
                    <a:latin typeface="Candara" panose="020E0502030303020204" pitchFamily="34" charset="0"/>
                  </a:rPr>
                  <a:t>rms</a:t>
                </a:r>
                <a:r>
                  <a:rPr lang="en-US" sz="2000" b="0" kern="0" dirty="0">
                    <a:solidFill>
                      <a:schemeClr val="tx1"/>
                    </a:solidFill>
                    <a:latin typeface="Candara" panose="020E0502030303020204" pitchFamily="34" charset="0"/>
                  </a:rPr>
                  <a:t> bunch size of the ion beam. </a:t>
                </a:r>
              </a:p>
              <a:p>
                <a:pPr marL="914400" lvl="1" indent="-457200" algn="l">
                  <a:buFont typeface="Wingdings" panose="05000000000000000000" pitchFamily="2" charset="2"/>
                  <a:buChar char="Ø"/>
                </a:pPr>
                <a14:m>
                  <m:oMath xmlns:m="http://schemas.openxmlformats.org/officeDocument/2006/math">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𝐴</m:t>
                        </m:r>
                      </m:e>
                      <m:sub>
                        <m:r>
                          <m:rPr>
                            <m:sty m:val="p"/>
                          </m:rPr>
                          <a:rPr lang="en-US" sz="2000" b="0" i="0" kern="0" smtClean="0">
                            <a:solidFill>
                              <a:schemeClr val="tx1"/>
                            </a:solidFill>
                            <a:latin typeface="Cambria Math" panose="02040503050406030204" pitchFamily="18" charset="0"/>
                          </a:rPr>
                          <m:t>round</m:t>
                        </m:r>
                      </m:sub>
                    </m:sSub>
                    <m:r>
                      <a:rPr lang="en-US" sz="2000" b="0" i="1"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𝜋</m:t>
                    </m:r>
                    <m:sSup>
                      <m:sSupPr>
                        <m:ctrlPr>
                          <a:rPr lang="en-US" sz="2000" b="0" i="1" kern="0" smtClean="0">
                            <a:solidFill>
                              <a:schemeClr val="tx1"/>
                            </a:solidFill>
                            <a:latin typeface="Cambria Math" panose="02040503050406030204" pitchFamily="18" charset="0"/>
                          </a:rPr>
                        </m:ctrlPr>
                      </m:sSupPr>
                      <m:e>
                        <m:r>
                          <a:rPr lang="en-US" sz="2000" b="0" i="1" kern="0" smtClean="0">
                            <a:solidFill>
                              <a:schemeClr val="tx1"/>
                            </a:solidFill>
                            <a:latin typeface="Cambria Math" panose="02040503050406030204" pitchFamily="18" charset="0"/>
                          </a:rPr>
                          <m:t>𝑟</m:t>
                        </m:r>
                      </m:e>
                      <m:sup>
                        <m:r>
                          <a:rPr lang="en-US" sz="2000" b="0" i="1" kern="0" smtClean="0">
                            <a:solidFill>
                              <a:schemeClr val="tx1"/>
                            </a:solidFill>
                            <a:latin typeface="Cambria Math" panose="02040503050406030204" pitchFamily="18" charset="0"/>
                          </a:rPr>
                          <m:t>2</m:t>
                        </m:r>
                      </m:sup>
                    </m:sSup>
                    <m:r>
                      <a:rPr lang="en-US" sz="2000" b="0" i="1"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𝜋</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Sub>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𝑦</m:t>
                        </m:r>
                      </m:sub>
                    </m:sSub>
                  </m:oMath>
                </a14:m>
                <a:endParaRPr lang="ru-RU" sz="2000" b="0" kern="0" dirty="0">
                  <a:solidFill>
                    <a:schemeClr val="tx1"/>
                  </a:solidFill>
                  <a:latin typeface="Candara" panose="020E0502030303020204" pitchFamily="34" charset="0"/>
                </a:endParaRPr>
              </a:p>
              <a:p>
                <a:pPr marL="457200" indent="-457200" algn="l">
                  <a:buFont typeface="Wingdings" panose="05000000000000000000" pitchFamily="2" charset="2"/>
                  <a:buChar char="q"/>
                </a:pPr>
                <a:r>
                  <a:rPr lang="en-US" sz="2000" b="0" kern="0" dirty="0">
                    <a:solidFill>
                      <a:srgbClr val="0070C0"/>
                    </a:solidFill>
                    <a:latin typeface="Candara" panose="020E0502030303020204" pitchFamily="34" charset="0"/>
                  </a:rPr>
                  <a:t>Flat Beam</a:t>
                </a:r>
                <a:r>
                  <a:rPr lang="en-US" sz="2000" b="0" kern="0" dirty="0">
                    <a:solidFill>
                      <a:schemeClr val="tx1"/>
                    </a:solidFill>
                    <a:latin typeface="Candara" panose="020E0502030303020204" pitchFamily="34" charset="0"/>
                  </a:rPr>
                  <a:t> (Same emittance with the round beam)</a:t>
                </a:r>
              </a:p>
              <a:p>
                <a:pPr marL="914400" lvl="1" indent="-457200" algn="l">
                  <a:buFont typeface="Wingdings" panose="05000000000000000000" pitchFamily="2" charset="2"/>
                  <a:buChar char="Ø"/>
                </a:pPr>
                <a14:m>
                  <m:oMath xmlns:m="http://schemas.openxmlformats.org/officeDocument/2006/math">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𝑟</m:t>
                        </m:r>
                      </m:e>
                      <m:sub>
                        <m:r>
                          <a:rPr lang="en-US" sz="2000" b="0" i="1" kern="0" smtClean="0">
                            <a:solidFill>
                              <a:schemeClr val="tx1"/>
                            </a:solidFill>
                            <a:latin typeface="Cambria Math" panose="02040503050406030204" pitchFamily="18" charset="0"/>
                          </a:rPr>
                          <m:t>𝑥</m:t>
                        </m:r>
                      </m:sub>
                    </m:sSub>
                    <m:r>
                      <a:rPr lang="en-US" sz="2000" b="0" i="1" kern="0" smtClean="0">
                        <a:solidFill>
                          <a:schemeClr val="tx1"/>
                        </a:solidFill>
                        <a:latin typeface="Cambria Math" panose="02040503050406030204" pitchFamily="18" charset="0"/>
                      </a:rPr>
                      <m:t>=</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Sub>
                    <m:rad>
                      <m:radPr>
                        <m:degHide m:val="on"/>
                        <m:ctrlPr>
                          <a:rPr lang="en-US" sz="2000" b="0" i="1" kern="0" smtClean="0">
                            <a:solidFill>
                              <a:schemeClr val="tx1"/>
                            </a:solidFill>
                            <a:latin typeface="Cambria Math" panose="02040503050406030204" pitchFamily="18" charset="0"/>
                          </a:rPr>
                        </m:ctrlPr>
                      </m:radPr>
                      <m:deg/>
                      <m:e>
                        <m:f>
                          <m:fPr>
                            <m:ctrlPr>
                              <a:rPr lang="en-US" sz="2000" b="0" i="1" kern="0" smtClean="0">
                                <a:solidFill>
                                  <a:schemeClr val="tx1"/>
                                </a:solidFill>
                                <a:latin typeface="Cambria Math" panose="02040503050406030204" pitchFamily="18" charset="0"/>
                              </a:rPr>
                            </m:ctrlPr>
                          </m:fPr>
                          <m:num>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Sub>
                          </m:num>
                          <m:den>
                            <m:sSubSup>
                              <m:sSubSupPr>
                                <m:ctrlPr>
                                  <a:rPr lang="en-US" sz="2000" b="0" i="1" kern="0" smtClean="0">
                                    <a:solidFill>
                                      <a:schemeClr val="tx1"/>
                                    </a:solidFill>
                                    <a:latin typeface="Cambria Math" panose="02040503050406030204" pitchFamily="18" charset="0"/>
                                  </a:rPr>
                                </m:ctrlPr>
                              </m:sSubSup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𝑦</m:t>
                                </m:r>
                              </m:sub>
                              <m:sup>
                                <m:r>
                                  <a:rPr lang="en-US" sz="2000" b="0" i="1" kern="0" smtClean="0">
                                    <a:solidFill>
                                      <a:schemeClr val="tx1"/>
                                    </a:solidFill>
                                    <a:latin typeface="Cambria Math" panose="02040503050406030204" pitchFamily="18" charset="0"/>
                                  </a:rPr>
                                  <m:t>′</m:t>
                                </m:r>
                              </m:sup>
                            </m:sSubSup>
                          </m:den>
                        </m:f>
                      </m:e>
                    </m:rad>
                  </m:oMath>
                </a14:m>
                <a:r>
                  <a:rPr lang="en-US" sz="2000" b="0" kern="0" dirty="0">
                    <a:solidFill>
                      <a:schemeClr val="tx1"/>
                    </a:solidFill>
                    <a:latin typeface="Candara" panose="020E0502030303020204" pitchFamily="34" charset="0"/>
                  </a:rPr>
                  <a:t>, </a:t>
                </a:r>
                <a14:m>
                  <m:oMath xmlns:m="http://schemas.openxmlformats.org/officeDocument/2006/math">
                    <m:sSub>
                      <m:sSubPr>
                        <m:ctrlPr>
                          <a:rPr lang="en-US" sz="2000" b="0" i="1" kern="0">
                            <a:solidFill>
                              <a:schemeClr val="tx1"/>
                            </a:solidFill>
                            <a:latin typeface="Cambria Math" panose="02040503050406030204" pitchFamily="18" charset="0"/>
                          </a:rPr>
                        </m:ctrlPr>
                      </m:sSubPr>
                      <m:e>
                        <m:r>
                          <a:rPr lang="en-US" sz="2000" b="0" i="1" kern="0">
                            <a:solidFill>
                              <a:schemeClr val="tx1"/>
                            </a:solidFill>
                            <a:latin typeface="Cambria Math" panose="02040503050406030204" pitchFamily="18" charset="0"/>
                          </a:rPr>
                          <m:t>𝑟</m:t>
                        </m:r>
                      </m:e>
                      <m:sub>
                        <m:r>
                          <a:rPr lang="en-US" sz="2000" b="0" i="1" kern="0" smtClean="0">
                            <a:solidFill>
                              <a:schemeClr val="tx1"/>
                            </a:solidFill>
                            <a:latin typeface="Cambria Math" panose="02040503050406030204" pitchFamily="18" charset="0"/>
                          </a:rPr>
                          <m:t>𝑦</m:t>
                        </m:r>
                      </m:sub>
                    </m:sSub>
                    <m:r>
                      <a:rPr lang="en-US" sz="2000" b="0" i="1" kern="0">
                        <a:solidFill>
                          <a:schemeClr val="tx1"/>
                        </a:solidFill>
                        <a:latin typeface="Cambria Math" panose="02040503050406030204" pitchFamily="18" charset="0"/>
                      </a:rPr>
                      <m:t>=</m:t>
                    </m:r>
                    <m:sSub>
                      <m:sSubPr>
                        <m:ctrlPr>
                          <a:rPr lang="en-US" sz="2000" b="0" i="1" kern="0">
                            <a:solidFill>
                              <a:schemeClr val="tx1"/>
                            </a:solidFill>
                            <a:latin typeface="Cambria Math" panose="02040503050406030204" pitchFamily="18" charset="0"/>
                          </a:rPr>
                        </m:ctrlPr>
                      </m:sSubPr>
                      <m:e>
                        <m:r>
                          <a:rPr lang="en-US" sz="2000" b="0" i="1" kern="0">
                            <a:solidFill>
                              <a:schemeClr val="tx1"/>
                            </a:solidFill>
                            <a:latin typeface="Cambria Math" panose="02040503050406030204" pitchFamily="18" charset="0"/>
                          </a:rPr>
                          <m:t>𝜎</m:t>
                        </m:r>
                        <m:r>
                          <a:rPr lang="en-US" sz="2000" b="0" i="1" kern="0" smtClean="0">
                            <a:solidFill>
                              <a:schemeClr val="tx1"/>
                            </a:solidFill>
                            <a:latin typeface="Cambria Math" panose="02040503050406030204" pitchFamily="18" charset="0"/>
                          </a:rPr>
                          <m:t>′</m:t>
                        </m:r>
                      </m:e>
                      <m:sub>
                        <m:r>
                          <a:rPr lang="en-US" sz="2000" b="0" i="1" kern="0" smtClean="0">
                            <a:solidFill>
                              <a:schemeClr val="tx1"/>
                            </a:solidFill>
                            <a:latin typeface="Cambria Math" panose="02040503050406030204" pitchFamily="18" charset="0"/>
                          </a:rPr>
                          <m:t>𝑦</m:t>
                        </m:r>
                      </m:sub>
                    </m:sSub>
                    <m:rad>
                      <m:radPr>
                        <m:degHide m:val="on"/>
                        <m:ctrlPr>
                          <a:rPr lang="en-US" sz="2000" b="0" i="1" kern="0">
                            <a:solidFill>
                              <a:schemeClr val="tx1"/>
                            </a:solidFill>
                            <a:latin typeface="Cambria Math" panose="02040503050406030204" pitchFamily="18" charset="0"/>
                          </a:rPr>
                        </m:ctrlPr>
                      </m:radPr>
                      <m:deg/>
                      <m:e>
                        <m:f>
                          <m:fPr>
                            <m:ctrlPr>
                              <a:rPr lang="en-US" sz="2000" b="0" i="1" kern="0">
                                <a:solidFill>
                                  <a:schemeClr val="tx1"/>
                                </a:solidFill>
                                <a:latin typeface="Cambria Math" panose="02040503050406030204" pitchFamily="18" charset="0"/>
                              </a:rPr>
                            </m:ctrlPr>
                          </m:fPr>
                          <m:num>
                            <m:sSub>
                              <m:sSubPr>
                                <m:ctrlPr>
                                  <a:rPr lang="en-US" sz="2000" b="0" i="1" kern="0">
                                    <a:solidFill>
                                      <a:schemeClr val="tx1"/>
                                    </a:solidFill>
                                    <a:latin typeface="Cambria Math" panose="02040503050406030204" pitchFamily="18" charset="0"/>
                                  </a:rPr>
                                </m:ctrlPr>
                              </m:sSubPr>
                              <m:e>
                                <m:r>
                                  <a:rPr lang="en-US" sz="2000" b="0" i="1" kern="0">
                                    <a:solidFill>
                                      <a:schemeClr val="tx1"/>
                                    </a:solidFill>
                                    <a:latin typeface="Cambria Math" panose="02040503050406030204" pitchFamily="18" charset="0"/>
                                  </a:rPr>
                                  <m:t>𝜎</m:t>
                                </m:r>
                              </m:e>
                              <m:sub>
                                <m:r>
                                  <a:rPr lang="en-US" sz="2000" b="0" i="1" kern="0">
                                    <a:solidFill>
                                      <a:schemeClr val="tx1"/>
                                    </a:solidFill>
                                    <a:latin typeface="Cambria Math" panose="02040503050406030204" pitchFamily="18" charset="0"/>
                                  </a:rPr>
                                  <m:t>𝑥</m:t>
                                </m:r>
                              </m:sub>
                            </m:sSub>
                          </m:num>
                          <m:den>
                            <m:sSubSup>
                              <m:sSubSupPr>
                                <m:ctrlPr>
                                  <a:rPr lang="en-US" sz="2000" b="0" i="1" kern="0">
                                    <a:solidFill>
                                      <a:schemeClr val="tx1"/>
                                    </a:solidFill>
                                    <a:latin typeface="Cambria Math" panose="02040503050406030204" pitchFamily="18" charset="0"/>
                                  </a:rPr>
                                </m:ctrlPr>
                              </m:sSubSupPr>
                              <m:e>
                                <m:r>
                                  <a:rPr lang="en-US" sz="2000" b="0" i="1" kern="0">
                                    <a:solidFill>
                                      <a:schemeClr val="tx1"/>
                                    </a:solidFill>
                                    <a:latin typeface="Cambria Math" panose="02040503050406030204" pitchFamily="18" charset="0"/>
                                  </a:rPr>
                                  <m:t>𝜎</m:t>
                                </m:r>
                              </m:e>
                              <m:sub>
                                <m:r>
                                  <a:rPr lang="en-US" sz="2000" b="0" i="1" kern="0">
                                    <a:solidFill>
                                      <a:schemeClr val="tx1"/>
                                    </a:solidFill>
                                    <a:latin typeface="Cambria Math" panose="02040503050406030204" pitchFamily="18" charset="0"/>
                                  </a:rPr>
                                  <m:t>𝑦</m:t>
                                </m:r>
                              </m:sub>
                              <m:sup>
                                <m:r>
                                  <a:rPr lang="en-US" sz="2000" b="0" i="1" kern="0">
                                    <a:solidFill>
                                      <a:schemeClr val="tx1"/>
                                    </a:solidFill>
                                    <a:latin typeface="Cambria Math" panose="02040503050406030204" pitchFamily="18" charset="0"/>
                                  </a:rPr>
                                  <m:t>′</m:t>
                                </m:r>
                              </m:sup>
                            </m:sSubSup>
                          </m:den>
                        </m:f>
                      </m:e>
                    </m:rad>
                  </m:oMath>
                </a14:m>
                <a:endParaRPr lang="en-US" sz="2000" b="0" kern="0" dirty="0">
                  <a:solidFill>
                    <a:schemeClr val="tx1"/>
                  </a:solidFill>
                  <a:latin typeface="Candara" panose="020E0502030303020204" pitchFamily="34" charset="0"/>
                </a:endParaRPr>
              </a:p>
              <a:p>
                <a:pPr marL="914400" lvl="1" indent="-457200" algn="l">
                  <a:buFont typeface="Wingdings" panose="05000000000000000000" pitchFamily="2" charset="2"/>
                  <a:buChar char="Ø"/>
                </a:pPr>
                <a14:m>
                  <m:oMath xmlns:m="http://schemas.openxmlformats.org/officeDocument/2006/math">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𝐴</m:t>
                        </m:r>
                      </m:e>
                      <m:sub>
                        <m:r>
                          <m:rPr>
                            <m:sty m:val="p"/>
                          </m:rPr>
                          <a:rPr lang="en-US" sz="2000" b="0" i="0" kern="0" smtClean="0">
                            <a:solidFill>
                              <a:schemeClr val="tx1"/>
                            </a:solidFill>
                            <a:latin typeface="Cambria Math" panose="02040503050406030204" pitchFamily="18" charset="0"/>
                          </a:rPr>
                          <m:t>flat</m:t>
                        </m:r>
                      </m:sub>
                    </m:sSub>
                    <m:r>
                      <a:rPr lang="en-US" sz="2000" b="0" i="0"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𝜋</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𝑟</m:t>
                        </m:r>
                      </m:e>
                      <m:sub>
                        <m:r>
                          <a:rPr lang="en-US" sz="2000" b="0" i="1" kern="0" smtClean="0">
                            <a:solidFill>
                              <a:schemeClr val="tx1"/>
                            </a:solidFill>
                            <a:latin typeface="Cambria Math" panose="02040503050406030204" pitchFamily="18" charset="0"/>
                          </a:rPr>
                          <m:t>𝑥</m:t>
                        </m:r>
                      </m:sub>
                    </m:sSub>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𝑟</m:t>
                        </m:r>
                      </m:e>
                      <m:sub>
                        <m:r>
                          <a:rPr lang="en-US" sz="2000" b="0" i="1" kern="0" smtClean="0">
                            <a:solidFill>
                              <a:schemeClr val="tx1"/>
                            </a:solidFill>
                            <a:latin typeface="Cambria Math" panose="02040503050406030204" pitchFamily="18" charset="0"/>
                          </a:rPr>
                          <m:t>𝑦</m:t>
                        </m:r>
                      </m:sub>
                    </m:sSub>
                    <m:r>
                      <a:rPr lang="en-US" sz="2000" b="0" i="1"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𝜋</m:t>
                    </m:r>
                    <m:sSubSup>
                      <m:sSubSupPr>
                        <m:ctrlPr>
                          <a:rPr lang="en-US" sz="2000" b="0" i="1" kern="0" smtClean="0">
                            <a:solidFill>
                              <a:schemeClr val="tx1"/>
                            </a:solidFill>
                            <a:latin typeface="Cambria Math" panose="02040503050406030204" pitchFamily="18" charset="0"/>
                          </a:rPr>
                        </m:ctrlPr>
                      </m:sSubSup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up>
                        <m:r>
                          <a:rPr lang="en-US" sz="2000" b="0" i="1" kern="0" smtClean="0">
                            <a:solidFill>
                              <a:schemeClr val="tx1"/>
                            </a:solidFill>
                            <a:latin typeface="Cambria Math" panose="02040503050406030204" pitchFamily="18" charset="0"/>
                          </a:rPr>
                          <m:t>2</m:t>
                        </m:r>
                      </m:sup>
                    </m:sSubSup>
                    <m:r>
                      <a:rPr lang="en-US" sz="2000" b="0" i="1" kern="0" smtClean="0">
                        <a:solidFill>
                          <a:schemeClr val="tx1"/>
                        </a:solidFill>
                        <a:latin typeface="Cambria Math" panose="02040503050406030204" pitchFamily="18" charset="0"/>
                      </a:rPr>
                      <m:t>=</m:t>
                    </m:r>
                    <m:r>
                      <a:rPr lang="en-US" sz="2000" b="0" i="1" kern="0" smtClean="0">
                        <a:solidFill>
                          <a:schemeClr val="tx1"/>
                        </a:solidFill>
                        <a:latin typeface="Cambria Math" panose="02040503050406030204" pitchFamily="18" charset="0"/>
                      </a:rPr>
                      <m:t>𝜋</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𝑥</m:t>
                        </m:r>
                      </m:sub>
                    </m:sSub>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𝜎</m:t>
                        </m:r>
                      </m:e>
                      <m:sub>
                        <m:r>
                          <a:rPr lang="en-US" sz="2000" b="0" i="1" kern="0" smtClean="0">
                            <a:solidFill>
                              <a:schemeClr val="tx1"/>
                            </a:solidFill>
                            <a:latin typeface="Cambria Math" panose="02040503050406030204" pitchFamily="18" charset="0"/>
                          </a:rPr>
                          <m:t>𝑦</m:t>
                        </m:r>
                      </m:sub>
                    </m:sSub>
                    <m:r>
                      <a:rPr lang="en-US" sz="2000" b="0" i="1" kern="0" smtClean="0">
                        <a:solidFill>
                          <a:schemeClr val="tx1"/>
                        </a:solidFill>
                        <a:latin typeface="Cambria Math" panose="02040503050406030204" pitchFamily="18" charset="0"/>
                      </a:rPr>
                      <m:t>=</m:t>
                    </m:r>
                    <m:sSub>
                      <m:sSubPr>
                        <m:ctrlPr>
                          <a:rPr lang="en-US" sz="2000" b="0" i="1" kern="0" smtClean="0">
                            <a:solidFill>
                              <a:schemeClr val="tx1"/>
                            </a:solidFill>
                            <a:latin typeface="Cambria Math" panose="02040503050406030204" pitchFamily="18" charset="0"/>
                          </a:rPr>
                        </m:ctrlPr>
                      </m:sSubPr>
                      <m:e>
                        <m:r>
                          <a:rPr lang="en-US" sz="2000" b="0" i="1" kern="0" smtClean="0">
                            <a:solidFill>
                              <a:schemeClr val="tx1"/>
                            </a:solidFill>
                            <a:latin typeface="Cambria Math" panose="02040503050406030204" pitchFamily="18" charset="0"/>
                          </a:rPr>
                          <m:t>𝐴</m:t>
                        </m:r>
                      </m:e>
                      <m:sub>
                        <m:r>
                          <m:rPr>
                            <m:sty m:val="p"/>
                          </m:rPr>
                          <a:rPr lang="en-US" sz="2000" b="0" i="0" kern="0" smtClean="0">
                            <a:solidFill>
                              <a:schemeClr val="tx1"/>
                            </a:solidFill>
                            <a:latin typeface="Cambria Math" panose="02040503050406030204" pitchFamily="18" charset="0"/>
                          </a:rPr>
                          <m:t>round</m:t>
                        </m:r>
                      </m:sub>
                    </m:sSub>
                  </m:oMath>
                </a14:m>
                <a:endParaRPr lang="en-US" sz="2000" b="0" kern="0" dirty="0">
                  <a:solidFill>
                    <a:schemeClr val="tx1"/>
                  </a:solidFill>
                  <a:latin typeface="Candara" panose="020E0502030303020204" pitchFamily="34" charset="0"/>
                </a:endParaRPr>
              </a:p>
            </p:txBody>
          </p:sp>
        </mc:Choice>
        <mc:Fallback xmlns="">
          <p:sp>
            <p:nvSpPr>
              <p:cNvPr id="7" name="Rectangle 2"/>
              <p:cNvSpPr txBox="1">
                <a:spLocks noRot="1" noChangeAspect="1" noMove="1" noResize="1" noEditPoints="1" noAdjustHandles="1" noChangeArrowheads="1" noChangeShapeType="1" noTextEdit="1"/>
              </p:cNvSpPr>
              <p:nvPr/>
            </p:nvSpPr>
            <p:spPr bwMode="auto">
              <a:xfrm>
                <a:off x="411892" y="1179655"/>
                <a:ext cx="8458200" cy="1752600"/>
              </a:xfrm>
              <a:prstGeom prst="rect">
                <a:avLst/>
              </a:prstGeom>
              <a:blipFill rotWithShape="0">
                <a:blip r:embed="rId2"/>
                <a:stretch>
                  <a:fillRect l="-649" t="-18467" b="-198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TextBox 7"/>
          <p:cNvSpPr txBox="1"/>
          <p:nvPr/>
        </p:nvSpPr>
        <p:spPr>
          <a:xfrm>
            <a:off x="306977" y="4027861"/>
            <a:ext cx="6303329" cy="203132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Proton beam  (CM energy 44.7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Energy: 100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Proton number: 0.98x10</a:t>
            </a:r>
            <a:r>
              <a:rPr lang="en-US" sz="1800" baseline="30000" dirty="0">
                <a:latin typeface="Candara" panose="020E0502030303020204" pitchFamily="34" charset="0"/>
              </a:rPr>
              <a:t>10</a:t>
            </a:r>
            <a:r>
              <a:rPr lang="en-US" sz="1800" baseline="30000" dirty="0">
                <a:solidFill>
                  <a:srgbClr val="0000FF"/>
                </a:solidFill>
                <a:latin typeface="Candara" panose="020E0502030303020204" pitchFamily="34" charset="0"/>
              </a:rPr>
              <a:t>  </a:t>
            </a:r>
            <a:r>
              <a:rPr lang="en-US" sz="1800" dirty="0">
                <a:solidFill>
                  <a:srgbClr val="0000FF"/>
                </a:solidFill>
                <a:latin typeface="Candara" panose="020E0502030303020204" pitchFamily="34" charset="0"/>
              </a:rPr>
              <a:t>(varies in simulation)</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0.50/0.10 </a:t>
            </a:r>
            <a:r>
              <a:rPr lang="de-DE" sz="1800" dirty="0"/>
              <a:t>μ</a:t>
            </a:r>
            <a:r>
              <a:rPr lang="en-US" sz="1800" dirty="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length (</a:t>
            </a:r>
            <a:r>
              <a:rPr lang="en-US" sz="1800" dirty="0" err="1">
                <a:latin typeface="Candara" panose="020E0502030303020204" pitchFamily="34" charset="0"/>
              </a:rPr>
              <a:t>rms</a:t>
            </a:r>
            <a:r>
              <a:rPr lang="en-US" sz="1800" dirty="0">
                <a:latin typeface="Candara" panose="020E0502030303020204" pitchFamily="34" charset="0"/>
              </a:rPr>
              <a:t>): 1.0 cm (design) 1.5 cm </a:t>
            </a:r>
            <a:r>
              <a:rPr lang="en-US" sz="1800" dirty="0">
                <a:solidFill>
                  <a:srgbClr val="0000FF"/>
                </a:solidFill>
                <a:latin typeface="Candara" panose="020E0502030303020204" pitchFamily="34" charset="0"/>
              </a:rPr>
              <a:t>(simulation)</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transverse coupling: </a:t>
            </a:r>
            <a:r>
              <a:rPr lang="en-US" sz="1800" dirty="0">
                <a:solidFill>
                  <a:srgbClr val="0000FF"/>
                </a:solidFill>
                <a:latin typeface="Candara" panose="020E0502030303020204" pitchFamily="34" charset="0"/>
              </a:rPr>
              <a:t>(varies in simulation)</a:t>
            </a:r>
            <a:endParaRPr lang="en-US" sz="18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solidFill>
                  <a:srgbClr val="0000FF"/>
                </a:solidFill>
                <a:latin typeface="Candara" panose="020E0502030303020204" pitchFamily="34" charset="0"/>
              </a:rPr>
              <a:t>No dispersion at the cooler</a:t>
            </a:r>
          </a:p>
        </p:txBody>
      </p:sp>
      <mc:AlternateContent xmlns:mc="http://schemas.openxmlformats.org/markup-compatibility/2006" xmlns:a14="http://schemas.microsoft.com/office/drawing/2010/main">
        <mc:Choice Requires="a14">
          <p:sp>
            <p:nvSpPr>
              <p:cNvPr id="9" name="TextBox 8"/>
              <p:cNvSpPr txBox="1"/>
              <p:nvPr/>
            </p:nvSpPr>
            <p:spPr>
              <a:xfrm>
                <a:off x="7674840" y="3886413"/>
                <a:ext cx="3776931" cy="2314223"/>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Electron beam: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Current: 3.2 </a:t>
                </a:r>
                <a:r>
                  <a:rPr lang="en-US" sz="1800" dirty="0" err="1">
                    <a:latin typeface="Candara" panose="020E0502030303020204" pitchFamily="34" charset="0"/>
                  </a:rPr>
                  <a:t>nC</a:t>
                </a:r>
                <a:r>
                  <a:rPr lang="en-US" sz="1800" dirty="0">
                    <a:latin typeface="Candara" panose="020E0502030303020204" pitchFamily="34" charset="0"/>
                  </a:rPr>
                  <a:t>/bunch</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Beer can shape</a:t>
                </a:r>
                <a:endParaRPr lang="en-US" sz="18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Radius: 0.528 mm </a:t>
                </a:r>
                <a:r>
                  <a:rPr lang="en-US" sz="1800" dirty="0">
                    <a:solidFill>
                      <a:srgbClr val="0000FF"/>
                    </a:solidFill>
                    <a:latin typeface="Candara" panose="020E0502030303020204" pitchFamily="34" charset="0"/>
                  </a:rPr>
                  <a:t>(round)</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Axis: 0.790/0.353 mm</a:t>
                </a:r>
                <a:endParaRPr lang="en-US" sz="18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Full bunch length: 3.0 cm </a:t>
                </a:r>
              </a:p>
              <a:p>
                <a:pPr marL="800100" lvl="1" indent="-342900">
                  <a:buClr>
                    <a:srgbClr val="0070C0"/>
                  </a:buClr>
                  <a:buSzPct val="160000"/>
                  <a:buFont typeface="Wingdings" panose="05000000000000000000" pitchFamily="2" charset="2"/>
                  <a:buChar char="§"/>
                </a:pP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m:t>
                        </m:r>
                      </m:sub>
                    </m:sSub>
                    <m:r>
                      <a:rPr lang="en-US" sz="1800" b="0" i="1" smtClean="0">
                        <a:latin typeface="Cambria Math" panose="02040503050406030204" pitchFamily="18" charset="0"/>
                      </a:rPr>
                      <m:t>=</m:t>
                    </m:r>
                  </m:oMath>
                </a14:m>
                <a:r>
                  <a:rPr lang="en-US" sz="1800" dirty="0">
                    <a:latin typeface="Candara" panose="020E0502030303020204" pitchFamily="34" charset="0"/>
                  </a:rPr>
                  <a:t>0.246 eV,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m:t>
                        </m:r>
                      </m:sub>
                    </m:sSub>
                    <m:r>
                      <a:rPr lang="en-US" sz="1800" b="0" i="1" smtClean="0">
                        <a:latin typeface="Cambria Math" panose="02040503050406030204" pitchFamily="18" charset="0"/>
                      </a:rPr>
                      <m:t>=0.184</m:t>
                    </m:r>
                  </m:oMath>
                </a14:m>
                <a:r>
                  <a:rPr lang="en-US" sz="1800" dirty="0">
                    <a:latin typeface="Candara" panose="020E0502030303020204" pitchFamily="34" charset="0"/>
                  </a:rPr>
                  <a:t> eV</a:t>
                </a:r>
              </a:p>
              <a:p>
                <a:pPr marL="800100" lvl="1" indent="-342900">
                  <a:buClr>
                    <a:srgbClr val="0070C0"/>
                  </a:buClr>
                  <a:buSzPct val="160000"/>
                  <a:buFont typeface="Wingdings" panose="05000000000000000000" pitchFamily="2" charset="2"/>
                  <a:buChar char="§"/>
                </a:pPr>
                <a:r>
                  <a:rPr lang="en-US" sz="1800" b="0" dirty="0"/>
                  <a:t>Cooler length: 30 m </a:t>
                </a:r>
                <a14:m>
                  <m:oMath xmlns:m="http://schemas.openxmlformats.org/officeDocument/2006/math">
                    <m:r>
                      <a:rPr lang="en-US" sz="1800" b="0" i="1" smtClean="0">
                        <a:latin typeface="Cambria Math" panose="02040503050406030204" pitchFamily="18" charset="0"/>
                      </a:rPr>
                      <m:t>×</m:t>
                    </m:r>
                  </m:oMath>
                </a14:m>
                <a:r>
                  <a:rPr lang="en-US" sz="1800" b="0" dirty="0"/>
                  <a:t> 2</a:t>
                </a:r>
                <a:endParaRPr lang="en-US" sz="1800" dirty="0"/>
              </a:p>
            </p:txBody>
          </p:sp>
        </mc:Choice>
        <mc:Fallback xmlns="">
          <p:sp>
            <p:nvSpPr>
              <p:cNvPr id="9" name="TextBox 8"/>
              <p:cNvSpPr txBox="1">
                <a:spLocks noRot="1" noChangeAspect="1" noMove="1" noResize="1" noEditPoints="1" noAdjustHandles="1" noChangeArrowheads="1" noChangeShapeType="1" noTextEdit="1"/>
              </p:cNvSpPr>
              <p:nvPr/>
            </p:nvSpPr>
            <p:spPr>
              <a:xfrm>
                <a:off x="7674840" y="3886413"/>
                <a:ext cx="3776931" cy="2314223"/>
              </a:xfrm>
              <a:prstGeom prst="rect">
                <a:avLst/>
              </a:prstGeom>
              <a:blipFill rotWithShape="0">
                <a:blip r:embed="rId3"/>
                <a:stretch>
                  <a:fillRect l="-3226" t="-6596" r="-484" b="-6860"/>
                </a:stretch>
              </a:blipFill>
            </p:spPr>
            <p:txBody>
              <a:bodyPr/>
              <a:lstStyle/>
              <a:p>
                <a:r>
                  <a:rPr lang="zh-CN" altLang="en-US">
                    <a:noFill/>
                  </a:rPr>
                  <a:t> </a:t>
                </a:r>
              </a:p>
            </p:txBody>
          </p:sp>
        </mc:Fallback>
      </mc:AlternateContent>
      <p:sp>
        <p:nvSpPr>
          <p:cNvPr id="10" name="TextBox 9"/>
          <p:cNvSpPr txBox="1"/>
          <p:nvPr/>
        </p:nvSpPr>
        <p:spPr>
          <a:xfrm>
            <a:off x="7571220" y="1908130"/>
            <a:ext cx="4373313" cy="1477328"/>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Cooler:</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Length: 30 m x 2</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Magnetic field: 1 T</a:t>
            </a:r>
            <a:endParaRPr lang="en-US" sz="18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Beta function: 60 m/300 m </a:t>
            </a:r>
            <a:r>
              <a:rPr lang="en-US" sz="1800" dirty="0">
                <a:solidFill>
                  <a:srgbClr val="0000FF"/>
                </a:solidFill>
                <a:latin typeface="Candara" panose="020E0502030303020204" pitchFamily="34" charset="0"/>
              </a:rPr>
              <a:t>(round)</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Beta function: 60 m/ 60 m </a:t>
            </a:r>
            <a:r>
              <a:rPr lang="en-US" sz="1800" dirty="0">
                <a:solidFill>
                  <a:srgbClr val="0000FF"/>
                </a:solidFill>
                <a:latin typeface="Candara" panose="020E0502030303020204" pitchFamily="34" charset="0"/>
              </a:rPr>
              <a:t>(flat)</a:t>
            </a:r>
          </a:p>
        </p:txBody>
      </p:sp>
    </p:spTree>
    <p:extLst>
      <p:ext uri="{BB962C8B-B14F-4D97-AF65-F5344CB8AC3E}">
        <p14:creationId xmlns:p14="http://schemas.microsoft.com/office/powerpoint/2010/main" val="331824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Cooling with flat electron  beam</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3319485" y="1058924"/>
            <a:ext cx="3041829" cy="2415289"/>
          </a:xfrm>
          <a:prstGeom prst="rect">
            <a:avLst/>
          </a:prstGeom>
        </p:spPr>
      </p:pic>
      <p:pic>
        <p:nvPicPr>
          <p:cNvPr id="8" name="Picture 7"/>
          <p:cNvPicPr>
            <a:picLocks noChangeAspect="1"/>
          </p:cNvPicPr>
          <p:nvPr/>
        </p:nvPicPr>
        <p:blipFill>
          <a:blip r:embed="rId3"/>
          <a:stretch>
            <a:fillRect/>
          </a:stretch>
        </p:blipFill>
        <p:spPr>
          <a:xfrm>
            <a:off x="174912" y="1103376"/>
            <a:ext cx="2923069" cy="2362200"/>
          </a:xfrm>
          <a:prstGeom prst="rect">
            <a:avLst/>
          </a:prstGeom>
        </p:spPr>
      </p:pic>
      <p:sp>
        <p:nvSpPr>
          <p:cNvPr id="9" name="Rectangle 8"/>
          <p:cNvSpPr/>
          <p:nvPr/>
        </p:nvSpPr>
        <p:spPr>
          <a:xfrm>
            <a:off x="499861" y="1447800"/>
            <a:ext cx="2381770" cy="461665"/>
          </a:xfrm>
          <a:prstGeom prst="rect">
            <a:avLst/>
          </a:prstGeom>
        </p:spPr>
        <p:txBody>
          <a:bodyPr wrap="square">
            <a:spAutoFit/>
          </a:bodyPr>
          <a:lstStyle/>
          <a:p>
            <a:pPr marL="800100" lvl="1" indent="-342900">
              <a:buClr>
                <a:srgbClr val="0070C0"/>
              </a:buClr>
              <a:buSzPct val="160000"/>
              <a:buFont typeface="Wingdings" panose="05000000000000000000" pitchFamily="2" charset="2"/>
              <a:buChar char="§"/>
            </a:pPr>
            <a:r>
              <a:rPr lang="en-US" sz="1200" dirty="0">
                <a:latin typeface="Candara" panose="020E0502030303020204" pitchFamily="34" charset="0"/>
              </a:rPr>
              <a:t>Round beam</a:t>
            </a:r>
          </a:p>
          <a:p>
            <a:pPr marL="800100" lvl="1" indent="-342900">
              <a:buClr>
                <a:srgbClr val="0070C0"/>
              </a:buClr>
              <a:buSzPct val="160000"/>
              <a:buFont typeface="Wingdings" panose="05000000000000000000" pitchFamily="2" charset="2"/>
              <a:buChar char="§"/>
            </a:pPr>
            <a:r>
              <a:rPr lang="en-US" sz="1200" dirty="0">
                <a:latin typeface="Candara" panose="020E0502030303020204" pitchFamily="34" charset="0"/>
              </a:rPr>
              <a:t>Proton current: </a:t>
            </a:r>
            <a:r>
              <a:rPr lang="en-US" sz="1200" dirty="0">
                <a:solidFill>
                  <a:srgbClr val="C00000"/>
                </a:solidFill>
                <a:latin typeface="Candara" panose="020E0502030303020204" pitchFamily="34" charset="0"/>
              </a:rPr>
              <a:t>40%</a:t>
            </a:r>
            <a:endParaRPr lang="en-US" sz="1200" baseline="30000" dirty="0">
              <a:solidFill>
                <a:srgbClr val="C00000"/>
              </a:solidFill>
              <a:latin typeface="Candara" panose="020E0502030303020204" pitchFamily="34" charset="0"/>
            </a:endParaRPr>
          </a:p>
        </p:txBody>
      </p:sp>
      <p:pic>
        <p:nvPicPr>
          <p:cNvPr id="10" name="Picture 9"/>
          <p:cNvPicPr>
            <a:picLocks noChangeAspect="1"/>
          </p:cNvPicPr>
          <p:nvPr/>
        </p:nvPicPr>
        <p:blipFill>
          <a:blip r:embed="rId4"/>
          <a:stretch>
            <a:fillRect/>
          </a:stretch>
        </p:blipFill>
        <p:spPr>
          <a:xfrm>
            <a:off x="110952" y="3977641"/>
            <a:ext cx="2970264" cy="2349246"/>
          </a:xfrm>
          <a:prstGeom prst="rect">
            <a:avLst/>
          </a:prstGeom>
        </p:spPr>
      </p:pic>
      <p:pic>
        <p:nvPicPr>
          <p:cNvPr id="11" name="Picture 10"/>
          <p:cNvPicPr>
            <a:picLocks noChangeAspect="1"/>
          </p:cNvPicPr>
          <p:nvPr/>
        </p:nvPicPr>
        <p:blipFill>
          <a:blip r:embed="rId5"/>
          <a:stretch>
            <a:fillRect/>
          </a:stretch>
        </p:blipFill>
        <p:spPr>
          <a:xfrm>
            <a:off x="3322240" y="3962401"/>
            <a:ext cx="2957890" cy="2364486"/>
          </a:xfrm>
          <a:prstGeom prst="rect">
            <a:avLst/>
          </a:prstGeom>
        </p:spPr>
      </p:pic>
      <p:sp>
        <p:nvSpPr>
          <p:cNvPr id="12" name="Rectangle 11"/>
          <p:cNvSpPr/>
          <p:nvPr/>
        </p:nvSpPr>
        <p:spPr>
          <a:xfrm>
            <a:off x="354987" y="5395555"/>
            <a:ext cx="2478564" cy="523220"/>
          </a:xfrm>
          <a:prstGeom prst="rect">
            <a:avLst/>
          </a:prstGeom>
        </p:spPr>
        <p:txBody>
          <a:bodyPr wrap="none">
            <a:spAutoFit/>
          </a:bodyPr>
          <a:lstStyle/>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Round beam</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Proton current: </a:t>
            </a:r>
            <a:r>
              <a:rPr lang="en-US" sz="1400" dirty="0">
                <a:solidFill>
                  <a:srgbClr val="C00000"/>
                </a:solidFill>
                <a:latin typeface="Candara" panose="020E0502030303020204" pitchFamily="34" charset="0"/>
              </a:rPr>
              <a:t>58%</a:t>
            </a:r>
            <a:endParaRPr lang="en-US" sz="1400" baseline="30000" dirty="0">
              <a:solidFill>
                <a:srgbClr val="C00000"/>
              </a:solidFill>
              <a:latin typeface="Candara" panose="020E0502030303020204" pitchFamily="34" charset="0"/>
            </a:endParaRPr>
          </a:p>
        </p:txBody>
      </p:sp>
      <p:sp>
        <p:nvSpPr>
          <p:cNvPr id="13" name="Rectangle 12"/>
          <p:cNvSpPr/>
          <p:nvPr/>
        </p:nvSpPr>
        <p:spPr>
          <a:xfrm>
            <a:off x="3524656" y="5395555"/>
            <a:ext cx="2486578" cy="523220"/>
          </a:xfrm>
          <a:prstGeom prst="rect">
            <a:avLst/>
          </a:prstGeom>
        </p:spPr>
        <p:txBody>
          <a:bodyPr wrap="none">
            <a:spAutoFit/>
          </a:bodyPr>
          <a:lstStyle/>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Flat beam</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Proton current: </a:t>
            </a:r>
            <a:r>
              <a:rPr lang="en-US" sz="1400" dirty="0">
                <a:solidFill>
                  <a:srgbClr val="C00000"/>
                </a:solidFill>
                <a:latin typeface="Candara" panose="020E0502030303020204" pitchFamily="34" charset="0"/>
              </a:rPr>
              <a:t>84%</a:t>
            </a:r>
            <a:endParaRPr lang="en-US" sz="1400" baseline="30000" dirty="0">
              <a:solidFill>
                <a:srgbClr val="C00000"/>
              </a:solidFill>
              <a:latin typeface="Candara" panose="020E0502030303020204" pitchFamily="34" charset="0"/>
            </a:endParaRPr>
          </a:p>
        </p:txBody>
      </p:sp>
      <p:sp>
        <p:nvSpPr>
          <p:cNvPr id="14" name="Rectangle 13"/>
          <p:cNvSpPr/>
          <p:nvPr/>
        </p:nvSpPr>
        <p:spPr>
          <a:xfrm>
            <a:off x="3626308" y="1390201"/>
            <a:ext cx="2478564" cy="523220"/>
          </a:xfrm>
          <a:prstGeom prst="rect">
            <a:avLst/>
          </a:prstGeom>
        </p:spPr>
        <p:txBody>
          <a:bodyPr wrap="none">
            <a:spAutoFit/>
          </a:bodyPr>
          <a:lstStyle/>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Flat beam</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Proton current: </a:t>
            </a:r>
            <a:r>
              <a:rPr lang="en-US" sz="1400" dirty="0">
                <a:solidFill>
                  <a:srgbClr val="C00000"/>
                </a:solidFill>
                <a:latin typeface="Candara" panose="020E0502030303020204" pitchFamily="34" charset="0"/>
              </a:rPr>
              <a:t>52%</a:t>
            </a:r>
            <a:endParaRPr lang="en-US" sz="1400" baseline="30000" dirty="0">
              <a:solidFill>
                <a:srgbClr val="C00000"/>
              </a:solidFill>
              <a:latin typeface="Candara" panose="020E0502030303020204" pitchFamily="34" charset="0"/>
            </a:endParaRPr>
          </a:p>
        </p:txBody>
      </p:sp>
      <p:sp>
        <p:nvSpPr>
          <p:cNvPr id="15" name="TextBox 14"/>
          <p:cNvSpPr txBox="1"/>
          <p:nvPr/>
        </p:nvSpPr>
        <p:spPr>
          <a:xfrm>
            <a:off x="6582818" y="1103376"/>
            <a:ext cx="5500824" cy="2800767"/>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Assuming no dispersion at the cooler, we will have to reduce the proton current due to the very strong horizontal IBS.</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Check which (round or flat) electron beam can hold higher electron current. </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Assume constant bunch length (top) or constant momentum spread and bunch length (bottom), which helps to mitigate overcooling in the longitudinal direction.</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If compared with the </a:t>
            </a:r>
            <a:r>
              <a:rPr lang="en-US" sz="1600" dirty="0" err="1">
                <a:latin typeface="Candara" panose="020E0502030303020204" pitchFamily="34" charset="0"/>
              </a:rPr>
              <a:t>the</a:t>
            </a:r>
            <a:r>
              <a:rPr lang="en-US" sz="1600" dirty="0">
                <a:latin typeface="Candara" panose="020E0502030303020204" pitchFamily="34" charset="0"/>
              </a:rPr>
              <a:t> round beam, we still received a significant gain using the flat beam. </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Flat beam is preferred to round beam for JLEIC cooling. </a:t>
            </a:r>
          </a:p>
        </p:txBody>
      </p:sp>
    </p:spTree>
    <p:extLst>
      <p:ext uri="{BB962C8B-B14F-4D97-AF65-F5344CB8AC3E}">
        <p14:creationId xmlns:p14="http://schemas.microsoft.com/office/powerpoint/2010/main" val="56938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6" y="252478"/>
            <a:ext cx="11780108" cy="487490"/>
          </a:xfrm>
        </p:spPr>
        <p:txBody>
          <a:bodyPr>
            <a:normAutofit/>
          </a:bodyPr>
          <a:lstStyle/>
          <a:p>
            <a:pPr algn="ctr"/>
            <a:r>
              <a:rPr lang="en-US" dirty="0"/>
              <a:t>Cooling with fixed proton bunch length and/or fixed proton momentum spread</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14</a:t>
            </a:fld>
            <a:endParaRPr lang="en-US" dirty="0"/>
          </a:p>
        </p:txBody>
      </p:sp>
      <p:sp>
        <p:nvSpPr>
          <p:cNvPr id="8" name="TextBox 7"/>
          <p:cNvSpPr txBox="1"/>
          <p:nvPr/>
        </p:nvSpPr>
        <p:spPr>
          <a:xfrm>
            <a:off x="7648486" y="5177126"/>
            <a:ext cx="3642344" cy="830997"/>
          </a:xfrm>
          <a:prstGeom prst="rect">
            <a:avLst/>
          </a:prstGeom>
          <a:solidFill>
            <a:schemeClr val="bg1"/>
          </a:solidFill>
        </p:spPr>
        <p:txBody>
          <a:bodyPr wrap="none" rtlCol="0">
            <a:spAutoFit/>
          </a:bodyPr>
          <a:lstStyle/>
          <a:p>
            <a:pPr marL="800100" lvl="1" indent="-342900">
              <a:buClr>
                <a:srgbClr val="0070C0"/>
              </a:buClr>
              <a:buSzPct val="160000"/>
              <a:buFont typeface="Wingdings" panose="05000000000000000000" pitchFamily="2" charset="2"/>
              <a:buChar char="§"/>
            </a:pPr>
            <a:r>
              <a:rPr lang="en-US" sz="1600" dirty="0">
                <a:latin typeface="Candara" panose="020E0502030303020204" pitchFamily="34" charset="0"/>
              </a:rPr>
              <a:t>Proton number: 0.98x10</a:t>
            </a:r>
            <a:r>
              <a:rPr lang="en-US" sz="1600" baseline="30000" dirty="0">
                <a:latin typeface="Candara" panose="020E0502030303020204" pitchFamily="34" charset="0"/>
              </a:rPr>
              <a:t>10</a:t>
            </a:r>
            <a:r>
              <a:rPr lang="en-US" sz="1600" baseline="30000" dirty="0">
                <a:solidFill>
                  <a:srgbClr val="0000FF"/>
                </a:solidFill>
                <a:latin typeface="Candara" panose="020E0502030303020204" pitchFamily="34" charset="0"/>
              </a:rPr>
              <a:t> </a:t>
            </a:r>
            <a:r>
              <a:rPr lang="en-US" sz="1600" dirty="0">
                <a:solidFill>
                  <a:srgbClr val="0000FF"/>
                </a:solidFill>
                <a:latin typeface="Candara" panose="020E0502030303020204" pitchFamily="34" charset="0"/>
              </a:rPr>
              <a:t>*0.5</a:t>
            </a:r>
            <a:r>
              <a:rPr lang="en-US" sz="1600" baseline="30000" dirty="0">
                <a:solidFill>
                  <a:srgbClr val="0000FF"/>
                </a:solidFill>
                <a:latin typeface="Candara" panose="020E0502030303020204" pitchFamily="34" charset="0"/>
              </a:rPr>
              <a:t> </a:t>
            </a:r>
          </a:p>
          <a:p>
            <a:pPr marL="800100" lvl="1" indent="-342900">
              <a:buClr>
                <a:srgbClr val="0070C0"/>
              </a:buClr>
              <a:buSzPct val="160000"/>
              <a:buFont typeface="Wingdings" panose="05000000000000000000" pitchFamily="2" charset="2"/>
              <a:buChar char="§"/>
            </a:pPr>
            <a:r>
              <a:rPr lang="en-US" sz="1600" dirty="0">
                <a:latin typeface="Candara" panose="020E0502030303020204" pitchFamily="34" charset="0"/>
              </a:rPr>
              <a:t>Dispersion: 0.9 m/ 0.9 m</a:t>
            </a:r>
          </a:p>
          <a:p>
            <a:pPr marL="800100" lvl="1" indent="-342900">
              <a:buClr>
                <a:srgbClr val="0070C0"/>
              </a:buClr>
              <a:buSzPct val="160000"/>
              <a:buFont typeface="Wingdings" panose="05000000000000000000" pitchFamily="2" charset="2"/>
              <a:buChar char="§"/>
            </a:pPr>
            <a:r>
              <a:rPr lang="en-US" sz="1600" dirty="0">
                <a:latin typeface="Candara" panose="020E0502030303020204" pitchFamily="34" charset="0"/>
              </a:rPr>
              <a:t>Coupling: 74%</a:t>
            </a:r>
          </a:p>
        </p:txBody>
      </p:sp>
      <p:pic>
        <p:nvPicPr>
          <p:cNvPr id="9" name="Picture 8"/>
          <p:cNvPicPr>
            <a:picLocks noChangeAspect="1"/>
          </p:cNvPicPr>
          <p:nvPr/>
        </p:nvPicPr>
        <p:blipFill>
          <a:blip r:embed="rId2"/>
          <a:stretch>
            <a:fillRect/>
          </a:stretch>
        </p:blipFill>
        <p:spPr>
          <a:xfrm>
            <a:off x="533400" y="3323068"/>
            <a:ext cx="3743223" cy="3001532"/>
          </a:xfrm>
          <a:prstGeom prst="rect">
            <a:avLst/>
          </a:prstGeom>
        </p:spPr>
      </p:pic>
      <p:pic>
        <p:nvPicPr>
          <p:cNvPr id="10" name="Picture 9"/>
          <p:cNvPicPr>
            <a:picLocks noChangeAspect="1"/>
          </p:cNvPicPr>
          <p:nvPr/>
        </p:nvPicPr>
        <p:blipFill>
          <a:blip r:embed="rId3"/>
          <a:stretch>
            <a:fillRect/>
          </a:stretch>
        </p:blipFill>
        <p:spPr>
          <a:xfrm>
            <a:off x="4419600" y="3344228"/>
            <a:ext cx="3520672" cy="2980371"/>
          </a:xfrm>
          <a:prstGeom prst="rect">
            <a:avLst/>
          </a:prstGeom>
        </p:spPr>
      </p:pic>
      <p:sp>
        <p:nvSpPr>
          <p:cNvPr id="11" name="TextBox 10"/>
          <p:cNvSpPr txBox="1"/>
          <p:nvPr/>
        </p:nvSpPr>
        <p:spPr>
          <a:xfrm>
            <a:off x="207263" y="796397"/>
            <a:ext cx="10064781" cy="1569660"/>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Besides the very strong horizontal IBS, overcooling in the longitudinal direction is another difficulty for JLEIC.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Strong cooling in the longitudinal direction increases the proton density in phase space, which makes the transverse cooling even more difficult.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If we can intentionally maintain the bunch length (adjusting RF voltage) or the momentum spread (introducing heating), overcooling can be mitigated, which helps to enhance the cooling efficiency and reduce the dispersion needed at the cooler. </a:t>
            </a:r>
            <a:endParaRPr lang="en-US" sz="1600" dirty="0">
              <a:latin typeface="Candara" panose="020E0502030303020204" pitchFamily="34" charset="0"/>
            </a:endParaRPr>
          </a:p>
        </p:txBody>
      </p:sp>
      <p:sp>
        <p:nvSpPr>
          <p:cNvPr id="12" name="Rectangular Callout 11"/>
          <p:cNvSpPr/>
          <p:nvPr/>
        </p:nvSpPr>
        <p:spPr>
          <a:xfrm>
            <a:off x="8318695" y="3433374"/>
            <a:ext cx="3115577" cy="600159"/>
          </a:xfrm>
          <a:prstGeom prst="wedgeRectCallout">
            <a:avLst>
              <a:gd name="adj1" fmla="val -63654"/>
              <a:gd name="adj2" fmla="val 65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smtClean="0">
                <a:solidFill>
                  <a:schemeClr val="tx1"/>
                </a:solidFill>
                <a:latin typeface="Arial" panose="020B0604020202020204" pitchFamily="34" charset="0"/>
                <a:cs typeface="Arial" panose="020B0604020202020204" pitchFamily="34" charset="0"/>
              </a:rPr>
              <a:t>An example of overcooling in longitudinal direction. </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77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6" y="252478"/>
            <a:ext cx="11780108" cy="487490"/>
          </a:xfrm>
        </p:spPr>
        <p:txBody>
          <a:bodyPr>
            <a:normAutofit/>
          </a:bodyPr>
          <a:lstStyle/>
          <a:p>
            <a:pPr algn="ctr"/>
            <a:r>
              <a:rPr lang="en-US" dirty="0"/>
              <a:t>Cooling with fixed proton bunch length and/or fixed proton momentum spread</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15</a:t>
            </a:fld>
            <a:endParaRPr lang="en-US" dirty="0"/>
          </a:p>
        </p:txBody>
      </p:sp>
      <p:sp>
        <p:nvSpPr>
          <p:cNvPr id="7" name="TextBox 6"/>
          <p:cNvSpPr txBox="1"/>
          <p:nvPr/>
        </p:nvSpPr>
        <p:spPr>
          <a:xfrm>
            <a:off x="6500499" y="3847934"/>
            <a:ext cx="3147015" cy="954107"/>
          </a:xfrm>
          <a:prstGeom prst="rect">
            <a:avLst/>
          </a:prstGeom>
          <a:solidFill>
            <a:schemeClr val="bg1"/>
          </a:solidFill>
        </p:spPr>
        <p:txBody>
          <a:bodyPr wrap="none" rtlCol="0">
            <a:spAutoFit/>
          </a:bodyPr>
          <a:lstStyle/>
          <a:p>
            <a:pPr marL="800100" lvl="1" indent="-342900">
              <a:buClr>
                <a:srgbClr val="0070C0"/>
              </a:buClr>
              <a:buSzPct val="160000"/>
              <a:buFont typeface="Wingdings" panose="05000000000000000000" pitchFamily="2" charset="2"/>
              <a:buChar char="§"/>
            </a:pPr>
            <a:r>
              <a:rPr lang="en-US" sz="1400" dirty="0">
                <a:solidFill>
                  <a:srgbClr val="0000FF"/>
                </a:solidFill>
                <a:latin typeface="Candara" panose="020E0502030303020204" pitchFamily="34" charset="0"/>
              </a:rPr>
              <a:t>Fixed </a:t>
            </a:r>
            <a:r>
              <a:rPr lang="en-US" sz="1400" dirty="0" err="1">
                <a:solidFill>
                  <a:srgbClr val="0000FF"/>
                </a:solidFill>
                <a:latin typeface="Candara" panose="020E0502030303020204" pitchFamily="34" charset="0"/>
              </a:rPr>
              <a:t>dp</a:t>
            </a:r>
            <a:r>
              <a:rPr lang="en-US" sz="1400" dirty="0">
                <a:solidFill>
                  <a:srgbClr val="0000FF"/>
                </a:solidFill>
                <a:latin typeface="Candara" panose="020E0502030303020204" pitchFamily="34" charset="0"/>
              </a:rPr>
              <a:t>/p and bunch length</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Proton number: 0.98x10</a:t>
            </a:r>
            <a:r>
              <a:rPr lang="en-US" sz="1400" baseline="30000" dirty="0">
                <a:latin typeface="Candara" panose="020E0502030303020204" pitchFamily="34" charset="0"/>
              </a:rPr>
              <a:t>10</a:t>
            </a:r>
            <a:endParaRPr lang="en-US" sz="14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Dispersion: </a:t>
            </a:r>
            <a:r>
              <a:rPr lang="en-US" sz="1400" dirty="0">
                <a:solidFill>
                  <a:srgbClr val="0000FF"/>
                </a:solidFill>
                <a:latin typeface="Candara" panose="020E0502030303020204" pitchFamily="34" charset="0"/>
              </a:rPr>
              <a:t>0.2 m/ 0 m</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Coupling: 50%</a:t>
            </a:r>
          </a:p>
        </p:txBody>
      </p:sp>
      <p:sp>
        <p:nvSpPr>
          <p:cNvPr id="8" name="TextBox 7"/>
          <p:cNvSpPr txBox="1"/>
          <p:nvPr/>
        </p:nvSpPr>
        <p:spPr>
          <a:xfrm>
            <a:off x="6500499" y="837418"/>
            <a:ext cx="2848168" cy="1169551"/>
          </a:xfrm>
          <a:prstGeom prst="rect">
            <a:avLst/>
          </a:prstGeom>
          <a:solidFill>
            <a:schemeClr val="bg1"/>
          </a:solidFill>
        </p:spPr>
        <p:txBody>
          <a:bodyPr wrap="square" rtlCol="0">
            <a:spAutoFit/>
          </a:bodyPr>
          <a:lstStyle/>
          <a:p>
            <a:pPr marL="800100" lvl="1" indent="-342900">
              <a:buClr>
                <a:srgbClr val="0070C0"/>
              </a:buClr>
              <a:buSzPct val="160000"/>
              <a:buFont typeface="Wingdings" panose="05000000000000000000" pitchFamily="2" charset="2"/>
              <a:buChar char="§"/>
            </a:pPr>
            <a:r>
              <a:rPr lang="en-US" sz="1400" dirty="0">
                <a:solidFill>
                  <a:srgbClr val="0000FF"/>
                </a:solidFill>
                <a:latin typeface="Candara" panose="020E0502030303020204" pitchFamily="34" charset="0"/>
              </a:rPr>
              <a:t>Fixed bunch length</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Proton number: 0.98x10</a:t>
            </a:r>
            <a:r>
              <a:rPr lang="en-US" sz="1400" baseline="30000" dirty="0">
                <a:latin typeface="Candara" panose="020E0502030303020204" pitchFamily="34" charset="0"/>
              </a:rPr>
              <a:t>10</a:t>
            </a:r>
            <a:r>
              <a:rPr lang="en-US" sz="1400" baseline="30000" dirty="0">
                <a:solidFill>
                  <a:srgbClr val="0000FF"/>
                </a:solidFill>
                <a:latin typeface="Candara" panose="020E0502030303020204" pitchFamily="34" charset="0"/>
              </a:rPr>
              <a:t> </a:t>
            </a:r>
            <a:r>
              <a:rPr lang="en-US" sz="1400" dirty="0">
                <a:solidFill>
                  <a:srgbClr val="0000FF"/>
                </a:solidFill>
                <a:latin typeface="Candara" panose="020E0502030303020204" pitchFamily="34" charset="0"/>
              </a:rPr>
              <a:t>*0.84</a:t>
            </a:r>
            <a:r>
              <a:rPr lang="en-US" sz="1400" baseline="30000" dirty="0">
                <a:solidFill>
                  <a:srgbClr val="0000FF"/>
                </a:solidFill>
                <a:latin typeface="Candara" panose="020E0502030303020204" pitchFamily="34" charset="0"/>
              </a:rPr>
              <a:t> </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Dispersion: </a:t>
            </a:r>
            <a:r>
              <a:rPr lang="en-US" sz="1400" dirty="0">
                <a:solidFill>
                  <a:srgbClr val="0000FF"/>
                </a:solidFill>
                <a:latin typeface="Candara" panose="020E0502030303020204" pitchFamily="34" charset="0"/>
              </a:rPr>
              <a:t>0.9 m/ 0 m</a:t>
            </a:r>
          </a:p>
          <a:p>
            <a:pPr marL="800100" lvl="1" indent="-342900">
              <a:buClr>
                <a:srgbClr val="0070C0"/>
              </a:buClr>
              <a:buSzPct val="160000"/>
              <a:buFont typeface="Wingdings" panose="05000000000000000000" pitchFamily="2" charset="2"/>
              <a:buChar char="§"/>
            </a:pPr>
            <a:r>
              <a:rPr lang="en-US" sz="1400" dirty="0">
                <a:latin typeface="Candara" panose="020E0502030303020204" pitchFamily="34" charset="0"/>
              </a:rPr>
              <a:t>Coupling: 43%</a:t>
            </a:r>
          </a:p>
        </p:txBody>
      </p:sp>
      <p:pic>
        <p:nvPicPr>
          <p:cNvPr id="9" name="Picture 8"/>
          <p:cNvPicPr>
            <a:picLocks noChangeAspect="1"/>
          </p:cNvPicPr>
          <p:nvPr/>
        </p:nvPicPr>
        <p:blipFill>
          <a:blip r:embed="rId2"/>
          <a:stretch>
            <a:fillRect/>
          </a:stretch>
        </p:blipFill>
        <p:spPr>
          <a:xfrm>
            <a:off x="76200" y="808838"/>
            <a:ext cx="3124200" cy="2504204"/>
          </a:xfrm>
          <a:prstGeom prst="rect">
            <a:avLst/>
          </a:prstGeom>
        </p:spPr>
      </p:pic>
      <p:pic>
        <p:nvPicPr>
          <p:cNvPr id="10" name="Picture 9"/>
          <p:cNvPicPr>
            <a:picLocks noChangeAspect="1"/>
          </p:cNvPicPr>
          <p:nvPr/>
        </p:nvPicPr>
        <p:blipFill>
          <a:blip r:embed="rId3"/>
          <a:stretch>
            <a:fillRect/>
          </a:stretch>
        </p:blipFill>
        <p:spPr>
          <a:xfrm>
            <a:off x="3388405" y="808838"/>
            <a:ext cx="2895600" cy="2509194"/>
          </a:xfrm>
          <a:prstGeom prst="rect">
            <a:avLst/>
          </a:prstGeom>
        </p:spPr>
      </p:pic>
      <p:pic>
        <p:nvPicPr>
          <p:cNvPr id="11" name="Picture 10"/>
          <p:cNvPicPr>
            <a:picLocks noChangeAspect="1"/>
          </p:cNvPicPr>
          <p:nvPr/>
        </p:nvPicPr>
        <p:blipFill>
          <a:blip r:embed="rId4"/>
          <a:stretch>
            <a:fillRect/>
          </a:stretch>
        </p:blipFill>
        <p:spPr>
          <a:xfrm>
            <a:off x="6096" y="3778205"/>
            <a:ext cx="3200400" cy="2498942"/>
          </a:xfrm>
          <a:prstGeom prst="rect">
            <a:avLst/>
          </a:prstGeom>
        </p:spPr>
      </p:pic>
      <p:pic>
        <p:nvPicPr>
          <p:cNvPr id="12" name="Picture 11"/>
          <p:cNvPicPr>
            <a:picLocks noChangeAspect="1"/>
          </p:cNvPicPr>
          <p:nvPr/>
        </p:nvPicPr>
        <p:blipFill>
          <a:blip r:embed="rId5"/>
          <a:stretch>
            <a:fillRect/>
          </a:stretch>
        </p:blipFill>
        <p:spPr>
          <a:xfrm>
            <a:off x="3392111" y="3732421"/>
            <a:ext cx="2967037" cy="2590509"/>
          </a:xfrm>
          <a:prstGeom prst="rect">
            <a:avLst/>
          </a:prstGeom>
        </p:spPr>
      </p:pic>
    </p:spTree>
    <p:extLst>
      <p:ext uri="{BB962C8B-B14F-4D97-AF65-F5344CB8AC3E}">
        <p14:creationId xmlns:p14="http://schemas.microsoft.com/office/powerpoint/2010/main" val="374491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6" y="252478"/>
            <a:ext cx="11780108" cy="487490"/>
          </a:xfrm>
        </p:spPr>
        <p:txBody>
          <a:bodyPr>
            <a:normAutofit/>
          </a:bodyPr>
          <a:lstStyle/>
          <a:p>
            <a:pPr algn="ctr"/>
            <a:r>
              <a:rPr lang="en-US" altLang="zh-CN" dirty="0" smtClean="0"/>
              <a:t>Notes</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16</a:t>
            </a:fld>
            <a:endParaRPr lang="en-US" dirty="0"/>
          </a:p>
        </p:txBody>
      </p:sp>
      <p:sp>
        <p:nvSpPr>
          <p:cNvPr id="7" name="TextBox 6"/>
          <p:cNvSpPr txBox="1"/>
          <p:nvPr/>
        </p:nvSpPr>
        <p:spPr>
          <a:xfrm>
            <a:off x="637032" y="1923147"/>
            <a:ext cx="7973568" cy="1323439"/>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altLang="zh-CN" sz="1600" dirty="0" smtClean="0">
                <a:latin typeface="Candara" panose="020E0502030303020204" pitchFamily="34" charset="0"/>
              </a:rPr>
              <a:t>Flat beam, producing stronger cooling than the round beam, is preferred for JLEIC.</a:t>
            </a: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A </a:t>
            </a:r>
            <a:r>
              <a:rPr lang="en-US" sz="1600" dirty="0">
                <a:latin typeface="Candara" panose="020E0502030303020204" pitchFamily="34" charset="0"/>
              </a:rPr>
              <a:t>dispersion less than 1 </a:t>
            </a:r>
            <a:r>
              <a:rPr lang="en-US" sz="1600" dirty="0" smtClean="0">
                <a:latin typeface="Candara" panose="020E0502030303020204" pitchFamily="34" charset="0"/>
              </a:rPr>
              <a:t>m at the cooler </a:t>
            </a:r>
            <a:r>
              <a:rPr lang="en-US" sz="1600" dirty="0">
                <a:latin typeface="Candara" panose="020E0502030303020204" pitchFamily="34" charset="0"/>
              </a:rPr>
              <a:t>actually transfer enough cooling from the longitudinal direction to the transverse direction, and</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What really makes the trouble is the overcooling in the longitudinal direction. </a:t>
            </a:r>
          </a:p>
          <a:p>
            <a:pPr marL="342900" indent="-342900">
              <a:buClr>
                <a:srgbClr val="0070C0"/>
              </a:buClr>
              <a:buSzPct val="160000"/>
              <a:buFont typeface="Courier New" panose="02070309020205020404" pitchFamily="49" charset="0"/>
              <a:buChar char="o"/>
            </a:pPr>
            <a:r>
              <a:rPr lang="en-US" sz="1600" dirty="0">
                <a:latin typeface="Candara" panose="020E0502030303020204" pitchFamily="34" charset="0"/>
              </a:rPr>
              <a:t>Fixed bunch length/ momentum spread helps to mitigate the </a:t>
            </a:r>
            <a:r>
              <a:rPr lang="en-US" sz="1600" dirty="0" smtClean="0">
                <a:latin typeface="Candara" panose="020E0502030303020204" pitchFamily="34" charset="0"/>
              </a:rPr>
              <a:t>overcooling</a:t>
            </a:r>
            <a:endParaRPr lang="en-US" sz="1600" dirty="0">
              <a:latin typeface="Candara" panose="020E0502030303020204" pitchFamily="34" charset="0"/>
            </a:endParaRPr>
          </a:p>
        </p:txBody>
      </p:sp>
    </p:spTree>
    <p:extLst>
      <p:ext uri="{BB962C8B-B14F-4D97-AF65-F5344CB8AC3E}">
        <p14:creationId xmlns:p14="http://schemas.microsoft.com/office/powerpoint/2010/main" val="328763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2756980" y="2999574"/>
            <a:ext cx="6595659" cy="2033519"/>
          </a:xfrm>
        </p:spPr>
        <p:txBody>
          <a:bodyPr/>
          <a:lstStyle/>
          <a:p>
            <a:pPr marL="514350" indent="-514350">
              <a:buFont typeface="+mj-lt"/>
              <a:buAutoNum type="romanUcPeriod"/>
            </a:pPr>
            <a:r>
              <a:rPr lang="en-US" dirty="0" smtClean="0"/>
              <a:t>JLEIC Multi-Stage Electron Cooling Scheme</a:t>
            </a:r>
          </a:p>
          <a:p>
            <a:pPr marL="514350" indent="-514350">
              <a:buFont typeface="+mj-lt"/>
              <a:buAutoNum type="romanUcPeriod"/>
            </a:pPr>
            <a:r>
              <a:rPr lang="en-US" dirty="0" smtClean="0"/>
              <a:t>Attempts to Enhance the Cooling Efficiency</a:t>
            </a:r>
          </a:p>
          <a:p>
            <a:pPr marL="514350" indent="-514350">
              <a:buFont typeface="+mj-lt"/>
              <a:buAutoNum type="romanUcPeriod"/>
            </a:pPr>
            <a:r>
              <a:rPr lang="en-US" dirty="0" smtClean="0">
                <a:solidFill>
                  <a:srgbClr val="0070C0"/>
                </a:solidFill>
              </a:rPr>
              <a:t>JSPEC </a:t>
            </a:r>
            <a:r>
              <a:rPr lang="en-US" dirty="0">
                <a:solidFill>
                  <a:srgbClr val="0070C0"/>
                </a:solidFill>
              </a:rPr>
              <a:t>development and latest updates</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138298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JSPEC</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18</a:t>
            </a:fld>
            <a:endParaRPr lang="en-US" dirty="0"/>
          </a:p>
        </p:txBody>
      </p:sp>
      <p:sp>
        <p:nvSpPr>
          <p:cNvPr id="7" name="TextBox 6"/>
          <p:cNvSpPr txBox="1"/>
          <p:nvPr/>
        </p:nvSpPr>
        <p:spPr>
          <a:xfrm>
            <a:off x="1312429" y="1089166"/>
            <a:ext cx="8991600" cy="4401205"/>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r>
              <a:rPr lang="en-US" altLang="zh-CN" sz="2000" b="1" dirty="0" err="1">
                <a:latin typeface="Candara" panose="020E0502030303020204" pitchFamily="34" charset="0"/>
              </a:rPr>
              <a:t>J</a:t>
            </a:r>
            <a:r>
              <a:rPr lang="en-US" altLang="zh-CN" sz="2000" dirty="0" err="1">
                <a:latin typeface="Candara" panose="020E0502030303020204" pitchFamily="34" charset="0"/>
              </a:rPr>
              <a:t>lab</a:t>
            </a:r>
            <a:r>
              <a:rPr lang="en-US" altLang="zh-CN" sz="2000" dirty="0">
                <a:latin typeface="Candara" panose="020E0502030303020204" pitchFamily="34" charset="0"/>
              </a:rPr>
              <a:t> </a:t>
            </a:r>
            <a:r>
              <a:rPr lang="en-US" altLang="zh-CN" sz="2000" b="1" dirty="0">
                <a:latin typeface="Candara" panose="020E0502030303020204" pitchFamily="34" charset="0"/>
              </a:rPr>
              <a:t>S</a:t>
            </a:r>
            <a:r>
              <a:rPr lang="en-US" altLang="zh-CN" sz="2000" dirty="0">
                <a:latin typeface="Candara" panose="020E0502030303020204" pitchFamily="34" charset="0"/>
              </a:rPr>
              <a:t>imulation </a:t>
            </a:r>
            <a:r>
              <a:rPr lang="en-US" altLang="zh-CN" sz="2000" b="1" dirty="0">
                <a:latin typeface="Candara" panose="020E0502030303020204" pitchFamily="34" charset="0"/>
              </a:rPr>
              <a:t>P</a:t>
            </a:r>
            <a:r>
              <a:rPr lang="en-US" altLang="zh-CN" sz="2000" dirty="0">
                <a:latin typeface="Candara" panose="020E0502030303020204" pitchFamily="34" charset="0"/>
              </a:rPr>
              <a:t>ackage for </a:t>
            </a:r>
            <a:r>
              <a:rPr lang="en-US" altLang="zh-CN" sz="2000" b="1" dirty="0">
                <a:latin typeface="Candara" panose="020E0502030303020204" pitchFamily="34" charset="0"/>
              </a:rPr>
              <a:t>E</a:t>
            </a:r>
            <a:r>
              <a:rPr lang="en-US" altLang="zh-CN" sz="2000" dirty="0">
                <a:latin typeface="Candara" panose="020E0502030303020204" pitchFamily="34" charset="0"/>
              </a:rPr>
              <a:t>lectron </a:t>
            </a:r>
            <a:r>
              <a:rPr lang="en-US" altLang="zh-CN" sz="2000" b="1" dirty="0">
                <a:latin typeface="Candara" panose="020E0502030303020204" pitchFamily="34" charset="0"/>
              </a:rPr>
              <a:t>C</a:t>
            </a:r>
            <a:r>
              <a:rPr lang="en-US" altLang="zh-CN" sz="2000" dirty="0">
                <a:latin typeface="Candara" panose="020E0502030303020204" pitchFamily="34" charset="0"/>
              </a:rPr>
              <a:t>ooling </a:t>
            </a:r>
            <a:endParaRPr lang="en-US" sz="2000" dirty="0">
              <a:latin typeface="Candara" panose="020E0502030303020204" pitchFamily="34" charset="0"/>
            </a:endParaRP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JSPEC development started in 2015 supported by </a:t>
            </a:r>
            <a:r>
              <a:rPr lang="en-US" sz="2000" dirty="0" err="1">
                <a:latin typeface="Candara" panose="020E0502030303020204" pitchFamily="34" charset="0"/>
              </a:rPr>
              <a:t>JLab</a:t>
            </a:r>
            <a:r>
              <a:rPr lang="en-US" sz="2000" dirty="0">
                <a:latin typeface="Candara" panose="020E0502030303020204" pitchFamily="34" charset="0"/>
              </a:rPr>
              <a:t> LDRD.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Goal: Enhance the simulation capability on electron cooling for JLEIC project (more physical model, high efficiency)</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Ion beam model: coasting or bunched</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Electron beam model: DC or bunched with various shapes, </a:t>
            </a:r>
            <a:r>
              <a:rPr lang="en-US" sz="2000" i="1" dirty="0">
                <a:latin typeface="Candara" panose="020E0502030303020204" pitchFamily="34" charset="0"/>
              </a:rPr>
              <a:t>e.g.</a:t>
            </a:r>
            <a:r>
              <a:rPr lang="en-US" sz="2000" dirty="0">
                <a:latin typeface="Candara" panose="020E0502030303020204" pitchFamily="34" charset="0"/>
              </a:rPr>
              <a:t> Gaussian, Beer can,  hollow beam, </a:t>
            </a:r>
            <a:r>
              <a:rPr lang="en-US" sz="2000" i="1" dirty="0">
                <a:latin typeface="Candara" panose="020E0502030303020204" pitchFamily="34" charset="0"/>
              </a:rPr>
              <a:t>etc.</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Friction force: </a:t>
            </a:r>
            <a:r>
              <a:rPr lang="en-US" sz="2000" dirty="0" err="1">
                <a:latin typeface="Candara" panose="020E0502030303020204" pitchFamily="34" charset="0"/>
              </a:rPr>
              <a:t>Parkhomchuk</a:t>
            </a:r>
            <a:r>
              <a:rPr lang="en-US" sz="2000" dirty="0">
                <a:latin typeface="Candara" panose="020E0502030303020204" pitchFamily="34" charset="0"/>
              </a:rPr>
              <a:t> formula (magnetized cooling)</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Cooling rate calculation: Monte Carlo model</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IBS expansion rate calculation: Martini model (no vertical dispersion)</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Cooling process simulation:</a:t>
            </a:r>
          </a:p>
          <a:p>
            <a:pPr marL="800100" lvl="1"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RMS model: Ion beam represented by emittance, bunch length, momentum spread, assuming Gaussian distribution.</a:t>
            </a:r>
          </a:p>
          <a:p>
            <a:pPr marL="800100" lvl="1"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Particle model: Ion bema represented by particles, any distribution.</a:t>
            </a:r>
          </a:p>
        </p:txBody>
      </p:sp>
      <p:sp>
        <p:nvSpPr>
          <p:cNvPr id="8" name="TextBox 7"/>
          <p:cNvSpPr txBox="1"/>
          <p:nvPr/>
        </p:nvSpPr>
        <p:spPr>
          <a:xfrm>
            <a:off x="1312429" y="5329883"/>
            <a:ext cx="8991600" cy="1015663"/>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r>
              <a:rPr lang="en-US" altLang="zh-CN" sz="2000" dirty="0">
                <a:latin typeface="Candara" panose="020E0502030303020204" pitchFamily="34" charset="0"/>
              </a:rPr>
              <a:t>Text-based user interface</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Online version by </a:t>
            </a:r>
            <a:r>
              <a:rPr lang="en-US" sz="2000" dirty="0" err="1">
                <a:latin typeface="Candara" panose="020E0502030303020204" pitchFamily="34" charset="0"/>
              </a:rPr>
              <a:t>Radiasoft</a:t>
            </a:r>
            <a:r>
              <a:rPr lang="en-US" sz="2000" dirty="0">
                <a:latin typeface="Candara" panose="020E0502030303020204" pitchFamily="34" charset="0"/>
              </a:rPr>
              <a:t> (https://beta.sirepo.com/#/jspec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Open source (https://github.com/zhanghe9704/electroncooling)</a:t>
            </a:r>
          </a:p>
        </p:txBody>
      </p:sp>
    </p:spTree>
    <p:extLst>
      <p:ext uri="{BB962C8B-B14F-4D97-AF65-F5344CB8AC3E}">
        <p14:creationId xmlns:p14="http://schemas.microsoft.com/office/powerpoint/2010/main" val="36109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An Example of JSPEC Input File</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2013858" y="847344"/>
            <a:ext cx="8162925" cy="5419725"/>
          </a:xfrm>
          <a:prstGeom prst="rect">
            <a:avLst/>
          </a:prstGeom>
        </p:spPr>
      </p:pic>
      <p:sp>
        <p:nvSpPr>
          <p:cNvPr id="8" name="TextBox 7"/>
          <p:cNvSpPr txBox="1"/>
          <p:nvPr/>
        </p:nvSpPr>
        <p:spPr>
          <a:xfrm>
            <a:off x="8311217" y="856488"/>
            <a:ext cx="2057400" cy="523220"/>
          </a:xfrm>
          <a:prstGeom prst="rect">
            <a:avLst/>
          </a:prstGeom>
          <a:noFill/>
        </p:spPr>
        <p:txBody>
          <a:bodyPr wrap="square" rtlCol="0">
            <a:spAutoFit/>
          </a:bodyPr>
          <a:lstStyle/>
          <a:p>
            <a:r>
              <a:rPr lang="en-US" sz="1400" b="1" dirty="0">
                <a:solidFill>
                  <a:srgbClr val="0000FF"/>
                </a:solidFill>
              </a:rPr>
              <a:t>Anything follows a “#” is a comment. </a:t>
            </a:r>
          </a:p>
        </p:txBody>
      </p:sp>
      <p:sp>
        <p:nvSpPr>
          <p:cNvPr id="9" name="TextBox 8"/>
          <p:cNvSpPr txBox="1"/>
          <p:nvPr/>
        </p:nvSpPr>
        <p:spPr>
          <a:xfrm>
            <a:off x="8262258" y="5419344"/>
            <a:ext cx="2057400" cy="954107"/>
          </a:xfrm>
          <a:prstGeom prst="rect">
            <a:avLst/>
          </a:prstGeom>
          <a:noFill/>
        </p:spPr>
        <p:txBody>
          <a:bodyPr wrap="square" rtlCol="0">
            <a:spAutoFit/>
          </a:bodyPr>
          <a:lstStyle/>
          <a:p>
            <a:r>
              <a:rPr lang="en-US" sz="1400" b="1" dirty="0">
                <a:solidFill>
                  <a:srgbClr val="0000FF"/>
                </a:solidFill>
              </a:rPr>
              <a:t>A list of the key words for all the sections can be found in the user manual on </a:t>
            </a:r>
            <a:r>
              <a:rPr lang="en-US" sz="1400" b="1" dirty="0" err="1">
                <a:solidFill>
                  <a:srgbClr val="0000FF"/>
                </a:solidFill>
              </a:rPr>
              <a:t>Github</a:t>
            </a:r>
            <a:r>
              <a:rPr lang="en-US" sz="1400" b="1" dirty="0">
                <a:solidFill>
                  <a:srgbClr val="0000FF"/>
                </a:solidFill>
              </a:rPr>
              <a:t>.</a:t>
            </a:r>
          </a:p>
        </p:txBody>
      </p:sp>
    </p:spTree>
    <p:extLst>
      <p:ext uri="{BB962C8B-B14F-4D97-AF65-F5344CB8AC3E}">
        <p14:creationId xmlns:p14="http://schemas.microsoft.com/office/powerpoint/2010/main" val="309626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2778345" y="2572664"/>
            <a:ext cx="6552930" cy="1691687"/>
          </a:xfrm>
        </p:spPr>
        <p:txBody>
          <a:bodyPr/>
          <a:lstStyle/>
          <a:p>
            <a:pPr marL="514350" indent="-514350">
              <a:buFont typeface="+mj-lt"/>
              <a:buAutoNum type="romanUcPeriod"/>
            </a:pPr>
            <a:r>
              <a:rPr lang="en-US" dirty="0" smtClean="0">
                <a:solidFill>
                  <a:srgbClr val="0070C0"/>
                </a:solidFill>
              </a:rPr>
              <a:t>JLEIC Multi-Stage Electron Cooling Scheme</a:t>
            </a:r>
          </a:p>
          <a:p>
            <a:pPr marL="514350" indent="-514350">
              <a:buFont typeface="+mj-lt"/>
              <a:buAutoNum type="romanUcPeriod"/>
            </a:pPr>
            <a:r>
              <a:rPr lang="en-US" dirty="0" smtClean="0"/>
              <a:t>Attempts to Enhance the Cooling Efficiency</a:t>
            </a:r>
          </a:p>
          <a:p>
            <a:pPr marL="514350" indent="-514350">
              <a:buFont typeface="+mj-lt"/>
              <a:buAutoNum type="romanUcPeriod"/>
            </a:pPr>
            <a:r>
              <a:rPr lang="en-US" dirty="0" smtClean="0"/>
              <a:t>JSPEC </a:t>
            </a:r>
            <a:r>
              <a:rPr lang="en-US" dirty="0"/>
              <a:t>development and latest updates</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104197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the Particle Model for JLEIC Cooling</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20</a:t>
            </a:fld>
            <a:endParaRPr lang="en-US" dirty="0"/>
          </a:p>
        </p:txBody>
      </p:sp>
      <p:sp>
        <p:nvSpPr>
          <p:cNvPr id="11" name="TextBox 10"/>
          <p:cNvSpPr txBox="1"/>
          <p:nvPr/>
        </p:nvSpPr>
        <p:spPr>
          <a:xfrm>
            <a:off x="684167" y="1151708"/>
            <a:ext cx="8991600" cy="4401205"/>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The particle model works well when the electron bunch is larger than the ion bunch.</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JLEIC employs an </a:t>
            </a:r>
            <a:r>
              <a:rPr lang="en-US" sz="2000" dirty="0">
                <a:solidFill>
                  <a:srgbClr val="0070C0"/>
                </a:solidFill>
                <a:latin typeface="Candara" panose="020E0502030303020204" pitchFamily="34" charset="0"/>
              </a:rPr>
              <a:t>electron bunch smaller than the ion bunch </a:t>
            </a:r>
            <a:r>
              <a:rPr lang="en-US" sz="2000" dirty="0">
                <a:latin typeface="Candara" panose="020E0502030303020204" pitchFamily="34" charset="0"/>
              </a:rPr>
              <a:t>to achieve a higher cooling rate with a fixed electron bunch charge.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Does the particle model work when the electron bunch is smaller than the ion bunch?</a:t>
            </a:r>
          </a:p>
          <a:p>
            <a:pPr marL="800100" lvl="1"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Ions outside the electron bunch are considered not cooled during the whole time step.</a:t>
            </a:r>
          </a:p>
          <a:p>
            <a:pPr marL="800100" lvl="1"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But in reality, they meet the electrons due to their </a:t>
            </a:r>
            <a:r>
              <a:rPr lang="en-US" sz="2000" dirty="0" err="1">
                <a:latin typeface="Candara" panose="020E0502030303020204" pitchFamily="34" charset="0"/>
              </a:rPr>
              <a:t>betatron</a:t>
            </a:r>
            <a:r>
              <a:rPr lang="en-US" sz="2000" dirty="0">
                <a:latin typeface="Candara" panose="020E0502030303020204" pitchFamily="34" charset="0"/>
              </a:rPr>
              <a:t> motion and get cooled.</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Can the particle model catches the deviation from Gaussian distribution?</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If the particle model works, what are the proper parameters?</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Verify the particle model with the turn-by-turn model, which simulates the </a:t>
            </a:r>
            <a:r>
              <a:rPr lang="en-US" sz="2000" dirty="0" err="1">
                <a:latin typeface="Candara" panose="020E0502030303020204" pitchFamily="34" charset="0"/>
              </a:rPr>
              <a:t>betatron</a:t>
            </a:r>
            <a:r>
              <a:rPr lang="en-US" sz="2000" dirty="0">
                <a:latin typeface="Candara" panose="020E0502030303020204" pitchFamily="34" charset="0"/>
              </a:rPr>
              <a:t> motion of the ions.</a:t>
            </a:r>
          </a:p>
        </p:txBody>
      </p:sp>
    </p:spTree>
    <p:extLst>
      <p:ext uri="{BB962C8B-B14F-4D97-AF65-F5344CB8AC3E}">
        <p14:creationId xmlns:p14="http://schemas.microsoft.com/office/powerpoint/2010/main" val="1429721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the Particle Model for JLEIC Cooling</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21</a:t>
            </a:fld>
            <a:endParaRPr lang="en-US" dirty="0"/>
          </a:p>
        </p:txBody>
      </p:sp>
      <p:sp>
        <p:nvSpPr>
          <p:cNvPr id="7" name="TextBox 6"/>
          <p:cNvSpPr txBox="1"/>
          <p:nvPr/>
        </p:nvSpPr>
        <p:spPr>
          <a:xfrm>
            <a:off x="1760110" y="781091"/>
            <a:ext cx="5418086" cy="707886"/>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a:latin typeface="Candara" panose="020E0502030303020204" pitchFamily="34" charset="0"/>
              </a:rPr>
              <a:t>Turn-by-turn simulation: ~10s, 1,350,000 turns</a:t>
            </a:r>
          </a:p>
          <a:p>
            <a:pPr marL="342900" indent="-342900">
              <a:buClr>
                <a:srgbClr val="0070C0"/>
              </a:buClr>
              <a:buSzPct val="160000"/>
              <a:buFont typeface="Courier New" panose="02070309020205020404" pitchFamily="49" charset="0"/>
              <a:buChar char="o"/>
            </a:pPr>
            <a:r>
              <a:rPr lang="en-US" sz="2000" dirty="0">
                <a:latin typeface="Candara" panose="020E0502030303020204" pitchFamily="34" charset="0"/>
              </a:rPr>
              <a:t>Particle: step size 0.1s, 0.5s, 1s</a:t>
            </a:r>
          </a:p>
        </p:txBody>
      </p:sp>
      <p:sp>
        <p:nvSpPr>
          <p:cNvPr id="8" name="TextBox 7"/>
          <p:cNvSpPr txBox="1"/>
          <p:nvPr/>
        </p:nvSpPr>
        <p:spPr>
          <a:xfrm>
            <a:off x="1756300" y="1489948"/>
            <a:ext cx="8897112" cy="1908215"/>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sz="2000" dirty="0">
                <a:latin typeface="Candara" panose="020E0502030303020204" pitchFamily="34" charset="0"/>
              </a:rPr>
              <a:t>Parameters: </a:t>
            </a:r>
          </a:p>
          <a:p>
            <a:pPr marL="800100" lvl="1" indent="-342900">
              <a:buClr>
                <a:srgbClr val="0070C0"/>
              </a:buClr>
              <a:buSzPct val="160000"/>
              <a:buFont typeface="Courier New" panose="02070309020205020404" pitchFamily="49" charset="0"/>
              <a:buChar char="o"/>
            </a:pPr>
            <a:r>
              <a:rPr lang="en-US" altLang="zh-CN" sz="2000" dirty="0">
                <a:latin typeface="Candara" panose="020E0502030303020204" pitchFamily="34" charset="0"/>
              </a:rPr>
              <a:t>Cooling was artificially increased by 100 times in order to see the deviation from the Gaussian distribution in 10s by turn-by-turn simulation.</a:t>
            </a:r>
          </a:p>
          <a:p>
            <a:pPr marL="800100" lvl="1" indent="-342900">
              <a:buClr>
                <a:srgbClr val="0070C0"/>
              </a:buClr>
              <a:buSzPct val="160000"/>
              <a:buFont typeface="Courier New" panose="02070309020205020404" pitchFamily="49" charset="0"/>
              <a:buChar char="o"/>
            </a:pPr>
            <a:r>
              <a:rPr lang="en-US" altLang="zh-CN" sz="2000" dirty="0">
                <a:latin typeface="Candara" panose="020E0502030303020204" pitchFamily="34" charset="0"/>
              </a:rPr>
              <a:t>Beer can shape electron beam covers 2 sigma area at the center of the Gaussian proton beam</a:t>
            </a:r>
          </a:p>
          <a:p>
            <a:pPr marL="800100" lvl="1" indent="-342900">
              <a:buClr>
                <a:srgbClr val="0070C0"/>
              </a:buClr>
              <a:buSzPct val="160000"/>
              <a:buFont typeface="Courier New" panose="02070309020205020404" pitchFamily="49" charset="0"/>
              <a:buChar char="o"/>
            </a:pPr>
            <a:endParaRPr lang="en-US" dirty="0">
              <a:latin typeface="Garamond" panose="02020404030301010803" pitchFamily="18" charset="0"/>
            </a:endParaRPr>
          </a:p>
        </p:txBody>
      </p:sp>
      <p:sp>
        <p:nvSpPr>
          <p:cNvPr id="9" name="TextBox 8"/>
          <p:cNvSpPr txBox="1"/>
          <p:nvPr/>
        </p:nvSpPr>
        <p:spPr>
          <a:xfrm>
            <a:off x="1703676" y="3605113"/>
            <a:ext cx="4605748" cy="1109938"/>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Energy: 100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Proton number: 0.998x10</a:t>
            </a:r>
            <a:r>
              <a:rPr lang="en-US" sz="1800" baseline="30000" dirty="0">
                <a:latin typeface="Candara" panose="020E0502030303020204" pitchFamily="34" charset="0"/>
              </a:rPr>
              <a:t>10</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1.25/0.38 </a:t>
            </a:r>
            <a:r>
              <a:rPr lang="de-DE" sz="1800" dirty="0"/>
              <a:t>μ</a:t>
            </a:r>
            <a:r>
              <a:rPr lang="en-US" sz="1800" dirty="0">
                <a:latin typeface="Candara" panose="020E0502030303020204" pitchFamily="34" charset="0"/>
              </a:rPr>
              <a:t>m</a:t>
            </a:r>
            <a:endParaRPr lang="en-US" sz="18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Beta function in cooler: 60/300 m</a:t>
            </a:r>
            <a:endParaRPr lang="en-US" sz="1800" dirty="0"/>
          </a:p>
        </p:txBody>
      </p:sp>
      <p:sp>
        <p:nvSpPr>
          <p:cNvPr id="10" name="TextBox 9"/>
          <p:cNvSpPr txBox="1"/>
          <p:nvPr/>
        </p:nvSpPr>
        <p:spPr>
          <a:xfrm>
            <a:off x="1703676" y="5021196"/>
            <a:ext cx="4253087" cy="693712"/>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size (</a:t>
            </a:r>
            <a:r>
              <a:rPr lang="en-US" sz="1800" dirty="0" err="1">
                <a:latin typeface="Candara" panose="020E0502030303020204" pitchFamily="34" charset="0"/>
              </a:rPr>
              <a:t>rms</a:t>
            </a:r>
            <a:r>
              <a:rPr lang="en-US" sz="1800" dirty="0">
                <a:latin typeface="Candara" panose="020E0502030303020204" pitchFamily="34" charset="0"/>
              </a:rPr>
              <a:t>): 0.835/0.841 mm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Momentum spread: 8x10</a:t>
            </a:r>
            <a:r>
              <a:rPr lang="en-US" sz="1800" baseline="30000" dirty="0">
                <a:latin typeface="Candara" panose="020E0502030303020204" pitchFamily="34" charset="0"/>
              </a:rPr>
              <a:t>-4</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length (</a:t>
            </a:r>
            <a:r>
              <a:rPr lang="en-US" sz="1800" dirty="0" err="1">
                <a:latin typeface="Candara" panose="020E0502030303020204" pitchFamily="34" charset="0"/>
              </a:rPr>
              <a:t>rms</a:t>
            </a:r>
            <a:r>
              <a:rPr lang="en-US" sz="1800" dirty="0">
                <a:latin typeface="Candara" panose="020E0502030303020204" pitchFamily="34" charset="0"/>
              </a:rPr>
              <a:t>): 2.5 cm</a:t>
            </a:r>
            <a:endParaRPr lang="en-US" sz="1800" dirty="0"/>
          </a:p>
        </p:txBody>
      </p:sp>
      <p:sp>
        <p:nvSpPr>
          <p:cNvPr id="11" name="TextBox 10"/>
          <p:cNvSpPr txBox="1"/>
          <p:nvPr/>
        </p:nvSpPr>
        <p:spPr>
          <a:xfrm>
            <a:off x="6084954" y="5538430"/>
            <a:ext cx="2492990" cy="923330"/>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Cooler parameters:</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Length: t0 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 = 1T</a:t>
            </a:r>
          </a:p>
        </p:txBody>
      </p:sp>
      <p:sp>
        <p:nvSpPr>
          <p:cNvPr id="12" name="TextBox 11"/>
          <p:cNvSpPr txBox="1"/>
          <p:nvPr/>
        </p:nvSpPr>
        <p:spPr>
          <a:xfrm>
            <a:off x="6070127" y="3613980"/>
            <a:ext cx="4418197" cy="2031325"/>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Cooling electron beam: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Charge: </a:t>
            </a:r>
            <a:r>
              <a:rPr lang="en-US" sz="1800" dirty="0">
                <a:solidFill>
                  <a:srgbClr val="0070C0"/>
                </a:solidFill>
                <a:latin typeface="Candara" panose="020E0502030303020204" pitchFamily="34" charset="0"/>
              </a:rPr>
              <a:t>200 </a:t>
            </a:r>
            <a:r>
              <a:rPr lang="en-US" sz="1800" dirty="0" err="1">
                <a:solidFill>
                  <a:srgbClr val="0070C0"/>
                </a:solidFill>
                <a:latin typeface="Candara" panose="020E0502030303020204" pitchFamily="34" charset="0"/>
              </a:rPr>
              <a:t>nC</a:t>
            </a:r>
            <a:endParaRPr lang="en-US" sz="1800" dirty="0">
              <a:solidFill>
                <a:srgbClr val="0070C0"/>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length (total length): 2 cm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Length: 2 cm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Radius: 0.835 mm</a:t>
            </a:r>
            <a:endParaRPr lang="en-US" sz="1800" baseline="30000" dirty="0">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Transverse temperature: 0.246 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Longitudinal temperature: 0.184 eV</a:t>
            </a:r>
          </a:p>
        </p:txBody>
      </p:sp>
    </p:spTree>
    <p:extLst>
      <p:ext uri="{BB962C8B-B14F-4D97-AF65-F5344CB8AC3E}">
        <p14:creationId xmlns:p14="http://schemas.microsoft.com/office/powerpoint/2010/main" val="99757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the Particle Model for JLEIC Cooling</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22</a:t>
            </a:fld>
            <a:endParaRPr lang="en-US" dirty="0"/>
          </a:p>
        </p:txBody>
      </p:sp>
      <p:pic>
        <p:nvPicPr>
          <p:cNvPr id="7" name="Picture 6"/>
          <p:cNvPicPr>
            <a:picLocks noChangeAspect="1"/>
          </p:cNvPicPr>
          <p:nvPr/>
        </p:nvPicPr>
        <p:blipFill>
          <a:blip r:embed="rId2"/>
          <a:stretch>
            <a:fillRect/>
          </a:stretch>
        </p:blipFill>
        <p:spPr>
          <a:xfrm>
            <a:off x="228600" y="899917"/>
            <a:ext cx="3962400" cy="2896264"/>
          </a:xfrm>
          <a:prstGeom prst="rect">
            <a:avLst/>
          </a:prstGeom>
        </p:spPr>
      </p:pic>
      <p:pic>
        <p:nvPicPr>
          <p:cNvPr id="8" name="Picture 7"/>
          <p:cNvPicPr>
            <a:picLocks noChangeAspect="1"/>
          </p:cNvPicPr>
          <p:nvPr/>
        </p:nvPicPr>
        <p:blipFill>
          <a:blip r:embed="rId3"/>
          <a:stretch>
            <a:fillRect/>
          </a:stretch>
        </p:blipFill>
        <p:spPr>
          <a:xfrm>
            <a:off x="4215493" y="879274"/>
            <a:ext cx="3996119" cy="2916907"/>
          </a:xfrm>
          <a:prstGeom prst="rect">
            <a:avLst/>
          </a:prstGeom>
        </p:spPr>
      </p:pic>
      <p:pic>
        <p:nvPicPr>
          <p:cNvPr id="9" name="Picture 8"/>
          <p:cNvPicPr>
            <a:picLocks noChangeAspect="1"/>
          </p:cNvPicPr>
          <p:nvPr/>
        </p:nvPicPr>
        <p:blipFill>
          <a:blip r:embed="rId4"/>
          <a:stretch>
            <a:fillRect/>
          </a:stretch>
        </p:blipFill>
        <p:spPr>
          <a:xfrm>
            <a:off x="8153400" y="899917"/>
            <a:ext cx="3886200" cy="2878028"/>
          </a:xfrm>
          <a:prstGeom prst="rect">
            <a:avLst/>
          </a:prstGeom>
        </p:spPr>
      </p:pic>
      <p:sp>
        <p:nvSpPr>
          <p:cNvPr id="10" name="Rectangle 9"/>
          <p:cNvSpPr/>
          <p:nvPr/>
        </p:nvSpPr>
        <p:spPr>
          <a:xfrm>
            <a:off x="211455" y="4100981"/>
            <a:ext cx="6739890" cy="1631216"/>
          </a:xfrm>
          <a:prstGeom prst="rect">
            <a:avLst/>
          </a:prstGeom>
        </p:spPr>
        <p:txBody>
          <a:bodyPr wrap="square">
            <a:spAutoFit/>
          </a:bodyPr>
          <a:lstStyle/>
          <a:p>
            <a:pPr marL="342900" indent="-342900" algn="just">
              <a:buClr>
                <a:srgbClr val="0070C0"/>
              </a:buClr>
              <a:buSzPct val="160000"/>
              <a:buFont typeface="Courier New" panose="02070309020205020404" pitchFamily="49" charset="0"/>
              <a:buChar char="o"/>
            </a:pPr>
            <a:r>
              <a:rPr lang="en-US" altLang="zh-CN" sz="2000" dirty="0">
                <a:latin typeface="Candara" panose="020E0502030303020204" pitchFamily="34" charset="0"/>
              </a:rPr>
              <a:t>Particle model works</a:t>
            </a:r>
            <a:r>
              <a:rPr lang="zh-CN" altLang="en-US" sz="2000" dirty="0">
                <a:latin typeface="Candara" panose="020E0502030303020204" pitchFamily="34" charset="0"/>
              </a:rPr>
              <a:t>！</a:t>
            </a:r>
            <a:endParaRPr lang="en-US" altLang="zh-CN" sz="2000" dirty="0">
              <a:latin typeface="Candara" panose="020E0502030303020204" pitchFamily="34" charset="0"/>
            </a:endParaRPr>
          </a:p>
          <a:p>
            <a:pPr marL="342900" indent="-342900" algn="just">
              <a:buClr>
                <a:srgbClr val="0070C0"/>
              </a:buClr>
              <a:buSzPct val="160000"/>
              <a:buFont typeface="Courier New" panose="02070309020205020404" pitchFamily="49" charset="0"/>
              <a:buChar char="o"/>
            </a:pPr>
            <a:r>
              <a:rPr lang="en-US" altLang="zh-CN" sz="2000" dirty="0" err="1">
                <a:latin typeface="Candara" panose="020E0502030303020204" pitchFamily="34" charset="0"/>
              </a:rPr>
              <a:t>dt</a:t>
            </a:r>
            <a:r>
              <a:rPr lang="en-US" altLang="zh-CN" sz="2000" dirty="0">
                <a:latin typeface="Candara" panose="020E0502030303020204" pitchFamily="34" charset="0"/>
              </a:rPr>
              <a:t> = 0.1s, results are almost identical.</a:t>
            </a:r>
          </a:p>
          <a:p>
            <a:pPr marL="342900" indent="-342900" algn="just">
              <a:buClr>
                <a:srgbClr val="0070C0"/>
              </a:buClr>
              <a:buSzPct val="160000"/>
              <a:buFont typeface="Courier New" panose="02070309020205020404" pitchFamily="49" charset="0"/>
              <a:buChar char="o"/>
            </a:pPr>
            <a:r>
              <a:rPr lang="en-US" altLang="zh-CN" sz="2000" dirty="0" err="1">
                <a:latin typeface="Candara" panose="020E0502030303020204" pitchFamily="34" charset="0"/>
              </a:rPr>
              <a:t>dt</a:t>
            </a:r>
            <a:r>
              <a:rPr lang="en-US" altLang="zh-CN" sz="2000" dirty="0">
                <a:latin typeface="Candara" panose="020E0502030303020204" pitchFamily="34" charset="0"/>
              </a:rPr>
              <a:t> = 0.5 s, the deviation starts to show, but not large.</a:t>
            </a:r>
          </a:p>
          <a:p>
            <a:pPr marL="342900" indent="-342900" algn="just">
              <a:buClr>
                <a:srgbClr val="0070C0"/>
              </a:buClr>
              <a:buSzPct val="160000"/>
              <a:buFont typeface="Courier New" panose="02070309020205020404" pitchFamily="49" charset="0"/>
              <a:buChar char="o"/>
            </a:pPr>
            <a:r>
              <a:rPr lang="en-US" altLang="zh-CN" sz="2000" dirty="0" err="1">
                <a:latin typeface="Candara" panose="020E0502030303020204" pitchFamily="34" charset="0"/>
              </a:rPr>
              <a:t>dt</a:t>
            </a:r>
            <a:r>
              <a:rPr lang="en-US" altLang="zh-CN" sz="2000" dirty="0">
                <a:latin typeface="Candara" panose="020E0502030303020204" pitchFamily="34" charset="0"/>
              </a:rPr>
              <a:t> = 1s, the deviation becomes larger. </a:t>
            </a:r>
          </a:p>
          <a:p>
            <a:pPr marL="342900" indent="-342900" algn="just">
              <a:buClr>
                <a:srgbClr val="0070C0"/>
              </a:buClr>
              <a:buSzPct val="160000"/>
              <a:buFont typeface="Courier New" panose="02070309020205020404" pitchFamily="49" charset="0"/>
              <a:buChar char="o"/>
            </a:pPr>
            <a:r>
              <a:rPr lang="en-US" altLang="zh-CN" sz="2000" dirty="0">
                <a:latin typeface="Candara" panose="020E0502030303020204" pitchFamily="34" charset="0"/>
              </a:rPr>
              <a:t>Taking a step size between 0.1 s – 0.5 s is acceptable. </a:t>
            </a:r>
          </a:p>
        </p:txBody>
      </p:sp>
    </p:spTree>
    <p:extLst>
      <p:ext uri="{BB962C8B-B14F-4D97-AF65-F5344CB8AC3E}">
        <p14:creationId xmlns:p14="http://schemas.microsoft.com/office/powerpoint/2010/main" val="3970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JSPEC: User-Defined Electron Bunch</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23</a:t>
            </a:fld>
            <a:endParaRPr lang="en-US" dirty="0"/>
          </a:p>
        </p:txBody>
      </p:sp>
      <p:sp>
        <p:nvSpPr>
          <p:cNvPr id="7" name="TextBox 6"/>
          <p:cNvSpPr txBox="1"/>
          <p:nvPr/>
        </p:nvSpPr>
        <p:spPr>
          <a:xfrm>
            <a:off x="1068543" y="1325880"/>
            <a:ext cx="9695252" cy="3170099"/>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JSPEC had electron models such as beer can shape, Gaussian, hollow beam, </a:t>
            </a:r>
            <a:r>
              <a:rPr lang="en-US" sz="2000" i="1" dirty="0">
                <a:latin typeface="Candara" panose="020E0502030303020204" pitchFamily="34" charset="0"/>
              </a:rPr>
              <a:t>etc.</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But for JLEIC cooling scheme, the electron beam may not maintain an ideal shape due to the strong collective effect during transition</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A detailed description of the  electron bunch may also be needed to simulation advanced cooling technique, </a:t>
            </a:r>
            <a:r>
              <a:rPr lang="en-US" sz="2000" i="1" dirty="0">
                <a:latin typeface="Candara" panose="020E0502030303020204" pitchFamily="34" charset="0"/>
              </a:rPr>
              <a:t>e.g.</a:t>
            </a:r>
            <a:r>
              <a:rPr lang="en-US" sz="2000" dirty="0">
                <a:latin typeface="Candara" panose="020E0502030303020204" pitchFamily="34" charset="0"/>
              </a:rPr>
              <a:t> sweeping effect, dispersive cooling, </a:t>
            </a:r>
            <a:r>
              <a:rPr lang="en-US" sz="2000" i="1" dirty="0">
                <a:latin typeface="Candara" panose="020E0502030303020204" pitchFamily="34" charset="0"/>
              </a:rPr>
              <a:t>etc.</a:t>
            </a:r>
            <a:r>
              <a:rPr lang="en-US" sz="2000" dirty="0">
                <a:latin typeface="Candara" panose="020E0502030303020204" pitchFamily="34" charset="0"/>
              </a:rPr>
              <a:t>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A new module has been developed</a:t>
            </a:r>
            <a:r>
              <a:rPr lang="zh-CN" altLang="en-US" sz="2000" dirty="0">
                <a:latin typeface="Candara" panose="020E0502030303020204" pitchFamily="34" charset="0"/>
              </a:rPr>
              <a:t>，</a:t>
            </a:r>
            <a:r>
              <a:rPr lang="en-US" altLang="zh-CN" sz="2000" dirty="0">
                <a:latin typeface="Candara" panose="020E0502030303020204" pitchFamily="34" charset="0"/>
              </a:rPr>
              <a:t>which allows </a:t>
            </a:r>
            <a:r>
              <a:rPr lang="en-US" sz="2000" dirty="0">
                <a:latin typeface="Candara" panose="020E0502030303020204" pitchFamily="34" charset="0"/>
              </a:rPr>
              <a:t>to use a user-defined electron bunch with arbitrary shape and density in cooling simulations.</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The electron bunch is defined by sample particles with 6D coordinates (x, y, z, </a:t>
            </a:r>
            <a:r>
              <a:rPr lang="en-US" sz="2000" dirty="0" err="1">
                <a:latin typeface="Candara" panose="020E0502030303020204" pitchFamily="34" charset="0"/>
              </a:rPr>
              <a:t>vx</a:t>
            </a:r>
            <a:r>
              <a:rPr lang="en-US" sz="2000" dirty="0">
                <a:latin typeface="Candara" panose="020E0502030303020204" pitchFamily="34" charset="0"/>
              </a:rPr>
              <a:t>, </a:t>
            </a:r>
            <a:r>
              <a:rPr lang="en-US" sz="2000" dirty="0" err="1">
                <a:latin typeface="Candara" panose="020E0502030303020204" pitchFamily="34" charset="0"/>
              </a:rPr>
              <a:t>vy</a:t>
            </a:r>
            <a:r>
              <a:rPr lang="en-US" sz="2000" dirty="0">
                <a:latin typeface="Candara" panose="020E0502030303020204" pitchFamily="34" charset="0"/>
              </a:rPr>
              <a:t>, </a:t>
            </a:r>
            <a:r>
              <a:rPr lang="en-US" sz="2000" dirty="0" err="1">
                <a:latin typeface="Candara" panose="020E0502030303020204" pitchFamily="34" charset="0"/>
              </a:rPr>
              <a:t>vz</a:t>
            </a:r>
            <a:r>
              <a:rPr lang="en-US" sz="2000" dirty="0">
                <a:latin typeface="Candara" panose="020E0502030303020204" pitchFamily="34" charset="0"/>
              </a:rPr>
              <a:t>) saved in a asci/binary file. (x, y, z) is the position of a sample particle in the lab frame. (</a:t>
            </a:r>
            <a:r>
              <a:rPr lang="en-US" sz="2000" dirty="0" err="1">
                <a:latin typeface="Candara" panose="020E0502030303020204" pitchFamily="34" charset="0"/>
              </a:rPr>
              <a:t>vx</a:t>
            </a:r>
            <a:r>
              <a:rPr lang="en-US" sz="2000" dirty="0">
                <a:latin typeface="Candara" panose="020E0502030303020204" pitchFamily="34" charset="0"/>
              </a:rPr>
              <a:t>, </a:t>
            </a:r>
            <a:r>
              <a:rPr lang="en-US" sz="2000" dirty="0" err="1">
                <a:latin typeface="Candara" panose="020E0502030303020204" pitchFamily="34" charset="0"/>
              </a:rPr>
              <a:t>vy</a:t>
            </a:r>
            <a:r>
              <a:rPr lang="en-US" sz="2000" dirty="0">
                <a:latin typeface="Candara" panose="020E0502030303020204" pitchFamily="34" charset="0"/>
              </a:rPr>
              <a:t>, </a:t>
            </a:r>
            <a:r>
              <a:rPr lang="en-US" sz="2000" dirty="0" err="1">
                <a:latin typeface="Candara" panose="020E0502030303020204" pitchFamily="34" charset="0"/>
              </a:rPr>
              <a:t>vz</a:t>
            </a:r>
            <a:r>
              <a:rPr lang="en-US" sz="2000" dirty="0">
                <a:latin typeface="Candara" panose="020E0502030303020204" pitchFamily="34" charset="0"/>
              </a:rPr>
              <a:t>) is the velocity of the a sample particle in the beam frame.</a:t>
            </a:r>
          </a:p>
        </p:txBody>
      </p:sp>
    </p:spTree>
    <p:extLst>
      <p:ext uri="{BB962C8B-B14F-4D97-AF65-F5344CB8AC3E}">
        <p14:creationId xmlns:p14="http://schemas.microsoft.com/office/powerpoint/2010/main" val="207824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JSPEC: User-Defined Electron Bunch</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24</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020167" y="762000"/>
                <a:ext cx="10069285" cy="3724096"/>
              </a:xfrm>
              <a:prstGeom prst="rect">
                <a:avLst/>
              </a:prstGeom>
              <a:noFill/>
            </p:spPr>
            <p:txBody>
              <a:bodyPr wrap="square" rtlCol="0">
                <a:spAutoFit/>
              </a:bodyPr>
              <a:lstStyle/>
              <a:p>
                <a:pPr algn="just">
                  <a:buClr>
                    <a:srgbClr val="0070C0"/>
                  </a:buClr>
                  <a:buSzPct val="160000"/>
                </a:pPr>
                <a:r>
                  <a:rPr lang="en-US" sz="2000" dirty="0">
                    <a:latin typeface="Candara" panose="020E0502030303020204" pitchFamily="34" charset="0"/>
                  </a:rPr>
                  <a:t>Tree-based algorithm</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Decompose the whole domain into small boxes. The number of electrons inside each small box is smaller than a predetermined number </a:t>
                </a:r>
                <a14:m>
                  <m:oMath xmlns:m="http://schemas.openxmlformats.org/officeDocument/2006/math">
                    <m:r>
                      <a:rPr lang="en-US" sz="2000" b="0" i="1" smtClean="0">
                        <a:latin typeface="Cambria Math" panose="02040503050406030204" pitchFamily="18" charset="0"/>
                      </a:rPr>
                      <m:t>𝑆</m:t>
                    </m:r>
                  </m:oMath>
                </a14:m>
                <a:r>
                  <a:rPr lang="en-US" sz="2000" dirty="0">
                    <a:latin typeface="Candara" panose="020E0502030303020204" pitchFamily="34" charset="0"/>
                  </a:rPr>
                  <a:t>. Calculate the local density/temperature in each small boxes.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Locate the ion in a box and use the local density/temperature of that box to calculate the friction force on the ion.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The relation between boxes are represented by a tree, which helps to identify the location of an ion fast. </a:t>
                </a:r>
              </a:p>
              <a:p>
                <a:pPr marL="342900" indent="-342900" algn="just">
                  <a:buClr>
                    <a:srgbClr val="0070C0"/>
                  </a:buClr>
                  <a:buSzPct val="160000"/>
                  <a:buFont typeface="Courier New" panose="02070309020205020404" pitchFamily="49" charset="0"/>
                  <a:buChar char="o"/>
                </a:pPr>
                <a:r>
                  <a:rPr lang="en-US" sz="2000" dirty="0">
                    <a:latin typeface="Candara" panose="020E0502030303020204" pitchFamily="34" charset="0"/>
                  </a:rPr>
                  <a:t>Many cooling simulations assume electron bunch does NOT change,  while the ions do move. Need only once of tree construction and density/temperature calculation. </a:t>
                </a:r>
              </a:p>
              <a:p>
                <a:pPr marL="342900" indent="-342900" algn="just">
                  <a:buClr>
                    <a:srgbClr val="0070C0"/>
                  </a:buClr>
                  <a:buSzPct val="160000"/>
                  <a:buFont typeface="Courier New" panose="02070309020205020404" pitchFamily="49" charset="0"/>
                  <a:buChar char="o"/>
                </a:pPr>
                <a:endParaRPr lang="en-US" dirty="0">
                  <a:latin typeface="Garamond" panose="02020404030301010803" pitchFamily="18" charset="0"/>
                </a:endParaRPr>
              </a:p>
              <a:p>
                <a:pPr marL="342900" indent="-342900" algn="just">
                  <a:buClr>
                    <a:srgbClr val="0070C0"/>
                  </a:buClr>
                  <a:buSzPct val="160000"/>
                  <a:buFont typeface="Courier New" panose="02070309020205020404" pitchFamily="49" charset="0"/>
                  <a:buChar char="o"/>
                </a:pPr>
                <a:endParaRPr lang="en-US" dirty="0">
                  <a:latin typeface="Garamond" panose="02020404030301010803"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20167" y="762000"/>
                <a:ext cx="10069285" cy="3724096"/>
              </a:xfrm>
              <a:prstGeom prst="rect">
                <a:avLst/>
              </a:prstGeom>
              <a:blipFill>
                <a:blip r:embed="rId2"/>
                <a:stretch>
                  <a:fillRect l="-1392" t="-818" r="-666"/>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2993570" y="4081397"/>
            <a:ext cx="6549189" cy="2014603"/>
          </a:xfrm>
          <a:prstGeom prst="rect">
            <a:avLst/>
          </a:prstGeom>
        </p:spPr>
      </p:pic>
    </p:spTree>
    <p:extLst>
      <p:ext uri="{BB962C8B-B14F-4D97-AF65-F5344CB8AC3E}">
        <p14:creationId xmlns:p14="http://schemas.microsoft.com/office/powerpoint/2010/main" val="133851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JSPEC: User-Defined Electron Bunch</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25</a:t>
            </a:fld>
            <a:endParaRPr lang="en-US" dirty="0"/>
          </a:p>
        </p:txBody>
      </p:sp>
      <p:sp>
        <p:nvSpPr>
          <p:cNvPr id="7" name="TextBox 6"/>
          <p:cNvSpPr txBox="1"/>
          <p:nvPr/>
        </p:nvSpPr>
        <p:spPr>
          <a:xfrm>
            <a:off x="411892" y="1458498"/>
            <a:ext cx="7425822" cy="3693319"/>
          </a:xfrm>
          <a:prstGeom prst="rect">
            <a:avLst/>
          </a:prstGeom>
          <a:noFill/>
        </p:spPr>
        <p:txBody>
          <a:bodyPr wrap="square" rtlCol="0">
            <a:spAutoFit/>
          </a:bodyPr>
          <a:lstStyle/>
          <a:p>
            <a:pPr algn="just">
              <a:buClr>
                <a:srgbClr val="0070C0"/>
              </a:buClr>
              <a:buSzPct val="160000"/>
            </a:pPr>
            <a:r>
              <a:rPr lang="en-US" sz="2000" dirty="0">
                <a:latin typeface="Candara" panose="020E0502030303020204" pitchFamily="34" charset="0"/>
              </a:rPr>
              <a:t>Tree-based algorithm and its computational cost</a:t>
            </a:r>
          </a:p>
          <a:p>
            <a:pPr marL="457200" indent="-457200" algn="just">
              <a:buClr>
                <a:srgbClr val="0070C0"/>
              </a:buClr>
              <a:buSzPct val="160000"/>
              <a:buFont typeface="+mj-lt"/>
              <a:buAutoNum type="arabicPeriod"/>
            </a:pPr>
            <a:r>
              <a:rPr lang="en-US" sz="2000" dirty="0">
                <a:latin typeface="Candara" panose="020E0502030303020204" pitchFamily="34" charset="0"/>
              </a:rPr>
              <a:t>Construct the tree.</a:t>
            </a:r>
          </a:p>
          <a:p>
            <a:pPr marL="457200" indent="-457200" algn="just">
              <a:buClr>
                <a:srgbClr val="0070C0"/>
              </a:buClr>
              <a:buSzPct val="160000"/>
              <a:buFont typeface="+mj-lt"/>
              <a:buAutoNum type="arabicPeriod"/>
            </a:pPr>
            <a:r>
              <a:rPr lang="en-US" sz="2000" dirty="0">
                <a:latin typeface="Candara" panose="020E0502030303020204" pitchFamily="34" charset="0"/>
              </a:rPr>
              <a:t>Calculate the local density/temperature.</a:t>
            </a:r>
          </a:p>
          <a:p>
            <a:pPr marL="457200" indent="-457200" algn="just">
              <a:buClr>
                <a:srgbClr val="0070C0"/>
              </a:buClr>
              <a:buSzPct val="160000"/>
              <a:buFont typeface="+mj-lt"/>
              <a:buAutoNum type="arabicPeriod"/>
            </a:pPr>
            <a:r>
              <a:rPr lang="en-US" sz="2000" dirty="0">
                <a:latin typeface="Candara" panose="020E0502030303020204" pitchFamily="34" charset="0"/>
              </a:rPr>
              <a:t>Find which box an ion belongs to.</a:t>
            </a:r>
          </a:p>
          <a:p>
            <a:pPr marL="457200" indent="-457200" algn="just">
              <a:buClr>
                <a:srgbClr val="0070C0"/>
              </a:buClr>
              <a:buSzPct val="160000"/>
              <a:buFont typeface="+mj-lt"/>
              <a:buAutoNum type="arabicPeriod"/>
            </a:pPr>
            <a:r>
              <a:rPr lang="en-US" sz="2000" dirty="0">
                <a:latin typeface="Candara" panose="020E0502030303020204" pitchFamily="34" charset="0"/>
              </a:rPr>
              <a:t>Repeat 3 for all ions for cooling rate calculation.</a:t>
            </a:r>
          </a:p>
          <a:p>
            <a:pPr marL="457200" indent="-457200" algn="just">
              <a:buClr>
                <a:srgbClr val="0070C0"/>
              </a:buClr>
              <a:buSzPct val="160000"/>
              <a:buFont typeface="+mj-lt"/>
              <a:buAutoNum type="arabicPeriod"/>
            </a:pPr>
            <a:r>
              <a:rPr lang="en-US" sz="2000" dirty="0">
                <a:latin typeface="Candara" panose="020E0502030303020204" pitchFamily="34" charset="0"/>
              </a:rPr>
              <a:t>Repeat 3-4 for cooling simulation assuming a constant electron bunch.</a:t>
            </a:r>
          </a:p>
          <a:p>
            <a:pPr marL="457200" indent="-457200" algn="just">
              <a:buClr>
                <a:srgbClr val="0070C0"/>
              </a:buClr>
              <a:buSzPct val="160000"/>
              <a:buFont typeface="+mj-lt"/>
              <a:buAutoNum type="arabicPeriod"/>
            </a:pPr>
            <a:r>
              <a:rPr lang="en-US" sz="2000" dirty="0">
                <a:latin typeface="Candara" panose="020E0502030303020204" pitchFamily="34" charset="0"/>
              </a:rPr>
              <a:t>Or Repeat 1-4 for cooling simulation assuming a varying electron bunch. </a:t>
            </a:r>
          </a:p>
          <a:p>
            <a:pPr marL="457200" indent="-457200" algn="just">
              <a:buClr>
                <a:srgbClr val="0070C0"/>
              </a:buClr>
              <a:buSzPct val="160000"/>
              <a:buFont typeface="+mj-lt"/>
              <a:buAutoNum type="arabicPeriod"/>
            </a:pPr>
            <a:endParaRPr lang="en-US" dirty="0">
              <a:latin typeface="Garamond" panose="02020404030301010803" pitchFamily="18" charset="0"/>
            </a:endParaRPr>
          </a:p>
          <a:p>
            <a:pPr marL="342900" indent="-342900" algn="just">
              <a:buClr>
                <a:srgbClr val="0070C0"/>
              </a:buClr>
              <a:buSzPct val="160000"/>
              <a:buFont typeface="Courier New" panose="02070309020205020404" pitchFamily="49" charset="0"/>
              <a:buChar char="o"/>
            </a:pPr>
            <a:endParaRPr lang="en-US" dirty="0">
              <a:latin typeface="Garamond" panose="02020404030301010803" pitchFamily="18" charset="0"/>
            </a:endParaRPr>
          </a:p>
          <a:p>
            <a:pPr marL="342900" indent="-342900" algn="just">
              <a:buClr>
                <a:srgbClr val="0070C0"/>
              </a:buClr>
              <a:buSzPct val="160000"/>
              <a:buFont typeface="Courier New" panose="02070309020205020404" pitchFamily="49" charset="0"/>
              <a:buChar char="o"/>
            </a:pPr>
            <a:endParaRPr lang="en-US"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7837714" y="1716881"/>
                <a:ext cx="3124200" cy="2286395"/>
              </a:xfrm>
              <a:prstGeom prst="rect">
                <a:avLst/>
              </a:prstGeom>
              <a:noFill/>
            </p:spPr>
            <p:txBody>
              <a:bodyPr wrap="square" rtlCol="0">
                <a:spAutoFit/>
              </a:bodyPr>
              <a:lstStyle/>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e>
                      </m:func>
                      <m:r>
                        <a:rPr lang="en-US" sz="2000" b="0" i="1" smtClean="0">
                          <a:latin typeface="Cambria Math" panose="02040503050406030204" pitchFamily="18" charset="0"/>
                        </a:rPr>
                        <m:t>)</m:t>
                      </m:r>
                    </m:oMath>
                  </m:oMathPara>
                </a14:m>
                <a:endParaRPr lang="en-US" sz="2000" i="1" dirty="0">
                  <a:latin typeface="Garamond" panose="02020404030301010803" pitchFamily="18" charset="0"/>
                </a:endParaRPr>
              </a:p>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m:t>
                      </m:r>
                    </m:oMath>
                  </m:oMathPara>
                </a14:m>
                <a:endParaRPr lang="en-US" sz="2000" i="1" dirty="0">
                  <a:latin typeface="Garamond" panose="02020404030301010803" pitchFamily="18" charset="0"/>
                </a:endParaRPr>
              </a:p>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e>
                      </m:func>
                      <m:r>
                        <a:rPr lang="en-US" sz="2000" b="0" i="1" smtClean="0">
                          <a:latin typeface="Cambria Math" panose="02040503050406030204" pitchFamily="18" charset="0"/>
                        </a:rPr>
                        <m:t>)</m:t>
                      </m:r>
                    </m:oMath>
                  </m:oMathPara>
                </a14:m>
                <a:endParaRPr lang="en-US" sz="2000" i="1" dirty="0">
                  <a:latin typeface="Garamond" panose="02020404030301010803" pitchFamily="18" charset="0"/>
                </a:endParaRPr>
              </a:p>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𝑖</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e>
                      </m:func>
                      <m:r>
                        <a:rPr lang="en-US" sz="2000" b="0" i="1" smtClean="0">
                          <a:latin typeface="Cambria Math" panose="02040503050406030204" pitchFamily="18" charset="0"/>
                        </a:rPr>
                        <m:t>)</m:t>
                      </m:r>
                    </m:oMath>
                  </m:oMathPara>
                </a14:m>
                <a:endParaRPr lang="en-US" sz="2000" i="1" dirty="0">
                  <a:latin typeface="Garamond" panose="02020404030301010803" pitchFamily="18" charset="0"/>
                </a:endParaRPr>
              </a:p>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𝑐</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e>
                          </m:func>
                        </m:e>
                      </m:d>
                    </m:oMath>
                  </m:oMathPara>
                </a14:m>
                <a:endParaRPr lang="en-US" sz="2000" b="0" i="1" dirty="0">
                  <a:latin typeface="Garamond" panose="02020404030301010803" pitchFamily="18" charset="0"/>
                </a:endParaRPr>
              </a:p>
              <a:p>
                <a:pPr algn="just">
                  <a:buClr>
                    <a:srgbClr val="0070C0"/>
                  </a:buClr>
                  <a:buSzPct val="160000"/>
                </a:pPr>
                <a:endParaRPr lang="en-US" sz="2000" i="1" dirty="0">
                  <a:latin typeface="Garamond" panose="02020404030301010803" pitchFamily="18" charset="0"/>
                </a:endParaRPr>
              </a:p>
              <a:p>
                <a:pPr algn="just">
                  <a:buClr>
                    <a:srgbClr val="0070C0"/>
                  </a:buClr>
                  <a:buSzPct val="16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func>
                        <m:funcPr>
                          <m:ctrlPr>
                            <a:rPr lang="en-US" sz="2000" b="0" i="1" smtClean="0">
                              <a:latin typeface="Cambria Math" panose="02040503050406030204" pitchFamily="18" charset="0"/>
                            </a:rPr>
                          </m:ctrlPr>
                        </m:funcPr>
                        <m:fName>
                          <m:r>
                            <a:rPr lang="en-US" sz="2000" b="0" i="0" smtClean="0">
                              <a:latin typeface="Cambria Math" panose="02040503050406030204" pitchFamily="18" charset="0"/>
                            </a:rPr>
                            <m:t>)</m:t>
                          </m:r>
                          <m:r>
                            <m:rPr>
                              <m:sty m:val="p"/>
                            </m:rPr>
                            <a:rPr lang="en-US" sz="2000" b="0" i="0" smtClean="0">
                              <a:latin typeface="Cambria Math" panose="02040503050406030204" pitchFamily="18" charset="0"/>
                            </a:rPr>
                            <m:t>lg</m:t>
                          </m:r>
                        </m:fNa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𝑒</m:t>
                              </m:r>
                            </m:sub>
                          </m:sSub>
                        </m:e>
                      </m:func>
                      <m:r>
                        <a:rPr lang="en-US" sz="2000" b="0" i="1" smtClean="0">
                          <a:latin typeface="Cambria Math" panose="02040503050406030204" pitchFamily="18" charset="0"/>
                        </a:rPr>
                        <m:t>)</m:t>
                      </m:r>
                    </m:oMath>
                  </m:oMathPara>
                </a14:m>
                <a:endParaRPr lang="en-US" sz="2000" i="1" dirty="0">
                  <a:latin typeface="Garamond" panose="02020404030301010803"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837714" y="1716881"/>
                <a:ext cx="3124200" cy="2286395"/>
              </a:xfrm>
              <a:prstGeom prst="rect">
                <a:avLst/>
              </a:prstGeom>
              <a:blipFill>
                <a:blip r:embed="rId2"/>
                <a:stretch>
                  <a:fillRect b="-1600"/>
                </a:stretch>
              </a:blipFill>
            </p:spPr>
            <p:txBody>
              <a:bodyPr/>
              <a:lstStyle/>
              <a:p>
                <a:r>
                  <a:rPr lang="en-US">
                    <a:noFill/>
                  </a:rPr>
                  <a:t> </a:t>
                </a:r>
              </a:p>
            </p:txBody>
          </p:sp>
        </mc:Fallback>
      </mc:AlternateContent>
    </p:spTree>
    <p:extLst>
      <p:ext uri="{BB962C8B-B14F-4D97-AF65-F5344CB8AC3E}">
        <p14:creationId xmlns:p14="http://schemas.microsoft.com/office/powerpoint/2010/main" val="3754419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JSPEC: User-Defined Electron Bunch</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26</a:t>
            </a:fld>
            <a:endParaRPr lang="en-US" dirty="0"/>
          </a:p>
        </p:txBody>
      </p:sp>
      <p:sp>
        <p:nvSpPr>
          <p:cNvPr id="8" name="TextBox 7"/>
          <p:cNvSpPr txBox="1"/>
          <p:nvPr/>
        </p:nvSpPr>
        <p:spPr>
          <a:xfrm>
            <a:off x="1611086" y="1013739"/>
            <a:ext cx="8686800" cy="707886"/>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r>
              <a:rPr lang="en-US" altLang="zh-CN" sz="2000" dirty="0">
                <a:latin typeface="Candara" panose="020E0502030303020204" pitchFamily="34" charset="0"/>
              </a:rPr>
              <a:t>Compare the cooling rate of a perfect Gaussian bunch with one that is represented by sample particles.</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330145095"/>
                  </p:ext>
                </p:extLst>
              </p:nvPr>
            </p:nvGraphicFramePr>
            <p:xfrm>
              <a:off x="1915886" y="1910785"/>
              <a:ext cx="8382000" cy="2595880"/>
            </p:xfrm>
            <a:graphic>
              <a:graphicData uri="http://schemas.openxmlformats.org/drawingml/2006/table">
                <a:tbl>
                  <a:tblPr firstRow="1" bandRow="1">
                    <a:tableStyleId>{073A0DAA-6AF3-43AB-8588-CEC1D06C72B9}</a:tableStyleId>
                  </a:tblPr>
                  <a:tblGrid>
                    <a:gridCol w="2095500">
                      <a:extLst>
                        <a:ext uri="{9D8B030D-6E8A-4147-A177-3AD203B41FA5}">
                          <a16:colId xmlns="" xmlns:a16="http://schemas.microsoft.com/office/drawing/2014/main" val="20000"/>
                        </a:ext>
                      </a:extLst>
                    </a:gridCol>
                    <a:gridCol w="2095500">
                      <a:extLst>
                        <a:ext uri="{9D8B030D-6E8A-4147-A177-3AD203B41FA5}">
                          <a16:colId xmlns="" xmlns:a16="http://schemas.microsoft.com/office/drawing/2014/main" val="20001"/>
                        </a:ext>
                      </a:extLst>
                    </a:gridCol>
                    <a:gridCol w="2095500">
                      <a:extLst>
                        <a:ext uri="{9D8B030D-6E8A-4147-A177-3AD203B41FA5}">
                          <a16:colId xmlns="" xmlns:a16="http://schemas.microsoft.com/office/drawing/2014/main" val="20002"/>
                        </a:ext>
                      </a:extLst>
                    </a:gridCol>
                    <a:gridCol w="2095500">
                      <a:extLst>
                        <a:ext uri="{9D8B030D-6E8A-4147-A177-3AD203B41FA5}">
                          <a16:colId xmlns="" xmlns:a16="http://schemas.microsoft.com/office/drawing/2014/main" val="20003"/>
                        </a:ext>
                      </a:extLst>
                    </a:gridCol>
                  </a:tblGrid>
                  <a:tr h="370840">
                    <a:tc>
                      <a:txBody>
                        <a:bodyPr/>
                        <a:lstStyle/>
                        <a:p>
                          <a:endParaRPr lang="zh-CN" altLang="en-US" dirty="0"/>
                        </a:p>
                      </a:txBody>
                      <a:tcPr/>
                    </a:tc>
                    <a:tc>
                      <a:txBody>
                        <a:bodyPr/>
                        <a:lstStyle/>
                        <a:p>
                          <a:pPr algn="ctr"/>
                          <a:r>
                            <a:rPr lang="en-US" altLang="zh-CN" dirty="0"/>
                            <a:t>Rx (1/s)</a:t>
                          </a:r>
                          <a:endParaRPr lang="zh-CN" altLang="en-US" dirty="0"/>
                        </a:p>
                      </a:txBody>
                      <a:tcPr/>
                    </a:tc>
                    <a:tc>
                      <a:txBody>
                        <a:bodyPr/>
                        <a:lstStyle/>
                        <a:p>
                          <a:pPr algn="ctr"/>
                          <a:r>
                            <a:rPr lang="en-US" altLang="zh-CN" dirty="0"/>
                            <a:t>Ry (1/s)</a:t>
                          </a:r>
                          <a:endParaRPr lang="zh-CN" altLang="en-US" dirty="0"/>
                        </a:p>
                      </a:txBody>
                      <a:tcPr/>
                    </a:tc>
                    <a:tc>
                      <a:txBody>
                        <a:bodyPr/>
                        <a:lstStyle/>
                        <a:p>
                          <a:pPr algn="ctr"/>
                          <a:r>
                            <a:rPr lang="en-US" altLang="zh-CN" dirty="0" err="1"/>
                            <a:t>Rz</a:t>
                          </a:r>
                          <a:r>
                            <a:rPr lang="en-US" altLang="zh-CN" dirty="0"/>
                            <a:t> (1/s)</a:t>
                          </a:r>
                          <a:endParaRPr lang="zh-CN" altLang="en-US" dirty="0"/>
                        </a:p>
                      </a:txBody>
                      <a:tcPr/>
                    </a:tc>
                    <a:extLst>
                      <a:ext uri="{0D108BD9-81ED-4DB2-BD59-A6C34878D82A}">
                        <a16:rowId xmlns="" xmlns:a16="http://schemas.microsoft.com/office/drawing/2014/main" val="10000"/>
                      </a:ext>
                    </a:extLst>
                  </a:tr>
                  <a:tr h="370840">
                    <a:tc>
                      <a:txBody>
                        <a:bodyPr/>
                        <a:lstStyle/>
                        <a:p>
                          <a:pPr algn="ctr"/>
                          <a:r>
                            <a:rPr lang="en-US" altLang="zh-CN" dirty="0"/>
                            <a:t>Perfect Gaussian</a:t>
                          </a:r>
                          <a:endParaRPr lang="zh-CN" altLang="en-US" dirty="0"/>
                        </a:p>
                      </a:txBody>
                      <a:tcPr/>
                    </a:tc>
                    <a:tc>
                      <a:txBody>
                        <a:bodyPr/>
                        <a:lstStyle/>
                        <a:p>
                          <a:pPr algn="r"/>
                          <a:r>
                            <a:rPr lang="en-US" altLang="zh-CN" dirty="0"/>
                            <a:t>-0.000156628</a:t>
                          </a:r>
                          <a:endParaRPr lang="zh-CN" altLang="en-US" dirty="0"/>
                        </a:p>
                      </a:txBody>
                      <a:tcPr/>
                    </a:tc>
                    <a:tc>
                      <a:txBody>
                        <a:bodyPr/>
                        <a:lstStyle/>
                        <a:p>
                          <a:pPr algn="r"/>
                          <a:r>
                            <a:rPr lang="en-US" altLang="zh-CN" dirty="0"/>
                            <a:t>-0.000204170</a:t>
                          </a:r>
                          <a:endParaRPr lang="zh-CN" altLang="en-US" dirty="0"/>
                        </a:p>
                      </a:txBody>
                      <a:tcPr/>
                    </a:tc>
                    <a:tc>
                      <a:txBody>
                        <a:bodyPr/>
                        <a:lstStyle/>
                        <a:p>
                          <a:pPr algn="r"/>
                          <a:r>
                            <a:rPr lang="en-US" altLang="zh-CN" dirty="0"/>
                            <a:t>-0.000274953</a:t>
                          </a:r>
                          <a:endParaRPr lang="zh-CN" altLang="en-US" dirty="0"/>
                        </a:p>
                      </a:txBody>
                      <a:tcPr/>
                    </a:tc>
                    <a:extLst>
                      <a:ext uri="{0D108BD9-81ED-4DB2-BD59-A6C34878D82A}">
                        <a16:rowId xmlns=""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𝑁</m:t>
                                    </m:r>
                                  </m:e>
                                  <m:sub>
                                    <m:r>
                                      <a:rPr lang="en-US" altLang="zh-CN" smtClean="0">
                                        <a:latin typeface="Cambria Math" panose="02040503050406030204" pitchFamily="18" charset="0"/>
                                      </a:rPr>
                                      <m:t>𝑒</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r>
                                  <a:rPr lang="en-US" altLang="zh-CN" smtClean="0">
                                    <a:latin typeface="Cambria Math" panose="02040503050406030204" pitchFamily="18" charset="0"/>
                                  </a:rPr>
                                  <m:t>, </m:t>
                                </m:r>
                                <m:r>
                                  <a:rPr lang="en-US" altLang="zh-CN" smtClean="0">
                                    <a:latin typeface="Cambria Math" panose="02040503050406030204" pitchFamily="18" charset="0"/>
                                  </a:rPr>
                                  <m:t>𝑆</m:t>
                                </m:r>
                                <m:r>
                                  <a:rPr lang="en-US" altLang="zh-CN" smtClean="0">
                                    <a:latin typeface="Cambria Math" panose="02040503050406030204" pitchFamily="18" charset="0"/>
                                  </a:rPr>
                                  <m:t>=50</m:t>
                                </m:r>
                              </m:oMath>
                            </m:oMathPara>
                          </a14:m>
                          <a:endParaRPr lang="zh-CN" altLang="en-US" dirty="0"/>
                        </a:p>
                      </a:txBody>
                      <a:tcPr/>
                    </a:tc>
                    <a:tc>
                      <a:txBody>
                        <a:bodyPr/>
                        <a:lstStyle/>
                        <a:p>
                          <a:pPr algn="r"/>
                          <a:r>
                            <a:rPr lang="en-US" altLang="zh-CN" dirty="0"/>
                            <a:t>-0.000167931</a:t>
                          </a:r>
                          <a:endParaRPr lang="zh-CN" altLang="en-US" dirty="0"/>
                        </a:p>
                      </a:txBody>
                      <a:tcPr/>
                    </a:tc>
                    <a:tc>
                      <a:txBody>
                        <a:bodyPr/>
                        <a:lstStyle/>
                        <a:p>
                          <a:pPr algn="r"/>
                          <a:r>
                            <a:rPr lang="en-US" altLang="zh-CN" dirty="0"/>
                            <a:t>-0.000219561</a:t>
                          </a:r>
                          <a:endParaRPr lang="zh-CN" altLang="en-US" dirty="0"/>
                        </a:p>
                      </a:txBody>
                      <a:tcPr/>
                    </a:tc>
                    <a:tc>
                      <a:txBody>
                        <a:bodyPr/>
                        <a:lstStyle/>
                        <a:p>
                          <a:pPr algn="r"/>
                          <a:r>
                            <a:rPr lang="en-US" altLang="zh-CN" dirty="0"/>
                            <a:t>-0.000307613</a:t>
                          </a:r>
                          <a:endParaRPr lang="zh-CN" altLang="en-US" dirty="0"/>
                        </a:p>
                      </a:txBody>
                      <a:tcPr/>
                    </a:tc>
                    <a:extLst>
                      <a:ext uri="{0D108BD9-81ED-4DB2-BD59-A6C34878D82A}">
                        <a16:rowId xmlns=""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𝑁</m:t>
                                    </m:r>
                                  </m:e>
                                  <m:sub>
                                    <m:r>
                                      <a:rPr lang="en-US" altLang="zh-CN" smtClean="0">
                                        <a:latin typeface="Cambria Math" panose="02040503050406030204" pitchFamily="18" charset="0"/>
                                      </a:rPr>
                                      <m:t>𝑒</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r>
                                  <a:rPr lang="en-US" altLang="zh-CN" smtClean="0">
                                    <a:latin typeface="Cambria Math" panose="02040503050406030204" pitchFamily="18" charset="0"/>
                                  </a:rPr>
                                  <m:t>, </m:t>
                                </m:r>
                                <m:r>
                                  <a:rPr lang="en-US" altLang="zh-CN" smtClean="0">
                                    <a:latin typeface="Cambria Math" panose="02040503050406030204" pitchFamily="18" charset="0"/>
                                  </a:rPr>
                                  <m:t>𝑆</m:t>
                                </m:r>
                                <m:r>
                                  <a:rPr lang="en-US" altLang="zh-CN" smtClean="0">
                                    <a:latin typeface="Cambria Math" panose="02040503050406030204" pitchFamily="18" charset="0"/>
                                  </a:rPr>
                                  <m:t>=100</m:t>
                                </m:r>
                              </m:oMath>
                            </m:oMathPara>
                          </a14:m>
                          <a:endParaRPr lang="zh-CN" altLang="en-US" dirty="0"/>
                        </a:p>
                      </a:txBody>
                      <a:tcPr/>
                    </a:tc>
                    <a:tc>
                      <a:txBody>
                        <a:bodyPr/>
                        <a:lstStyle/>
                        <a:p>
                          <a:pPr algn="r"/>
                          <a:r>
                            <a:rPr lang="en-US" altLang="zh-CN" dirty="0"/>
                            <a:t>-0.000160644</a:t>
                          </a:r>
                          <a:endParaRPr lang="zh-CN" altLang="en-US" dirty="0"/>
                        </a:p>
                      </a:txBody>
                      <a:tcPr/>
                    </a:tc>
                    <a:tc>
                      <a:txBody>
                        <a:bodyPr/>
                        <a:lstStyle/>
                        <a:p>
                          <a:pPr algn="r"/>
                          <a:r>
                            <a:rPr lang="zh-CN" altLang="en-US" dirty="0"/>
                            <a:t> </a:t>
                          </a:r>
                          <a:r>
                            <a:rPr lang="en-US" altLang="zh-CN" dirty="0"/>
                            <a:t>-0.000210011</a:t>
                          </a:r>
                          <a:endParaRPr lang="zh-CN" altLang="en-US" dirty="0"/>
                        </a:p>
                      </a:txBody>
                      <a:tcPr/>
                    </a:tc>
                    <a:tc>
                      <a:txBody>
                        <a:bodyPr/>
                        <a:lstStyle/>
                        <a:p>
                          <a:pPr algn="r"/>
                          <a:r>
                            <a:rPr lang="en-US" altLang="zh-CN" dirty="0"/>
                            <a:t>-0.000288947</a:t>
                          </a:r>
                          <a:endParaRPr lang="zh-CN" altLang="en-US" dirty="0"/>
                        </a:p>
                      </a:txBody>
                      <a:tcPr/>
                    </a:tc>
                    <a:extLst>
                      <a:ext uri="{0D108BD9-81ED-4DB2-BD59-A6C34878D82A}">
                        <a16:rowId xmlns=""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𝑁</m:t>
                                    </m:r>
                                  </m:e>
                                  <m:sub>
                                    <m:r>
                                      <a:rPr lang="en-US" altLang="zh-CN" smtClean="0">
                                        <a:latin typeface="Cambria Math" panose="02040503050406030204" pitchFamily="18" charset="0"/>
                                      </a:rPr>
                                      <m:t>𝑒</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r>
                                  <a:rPr lang="en-US" altLang="zh-CN" smtClean="0">
                                    <a:latin typeface="Cambria Math" panose="02040503050406030204" pitchFamily="18" charset="0"/>
                                  </a:rPr>
                                  <m:t>, </m:t>
                                </m:r>
                                <m:r>
                                  <a:rPr lang="en-US" altLang="zh-CN" smtClean="0">
                                    <a:latin typeface="Cambria Math" panose="02040503050406030204" pitchFamily="18" charset="0"/>
                                  </a:rPr>
                                  <m:t>𝑆</m:t>
                                </m:r>
                                <m:r>
                                  <a:rPr lang="en-US" altLang="zh-CN" smtClean="0">
                                    <a:latin typeface="Cambria Math" panose="02040503050406030204" pitchFamily="18" charset="0"/>
                                  </a:rPr>
                                  <m:t>=200</m:t>
                                </m:r>
                              </m:oMath>
                            </m:oMathPara>
                          </a14:m>
                          <a:endParaRPr lang="zh-CN" altLang="en-US" dirty="0"/>
                        </a:p>
                      </a:txBody>
                      <a:tcPr/>
                    </a:tc>
                    <a:tc>
                      <a:txBody>
                        <a:bodyPr/>
                        <a:lstStyle/>
                        <a:p>
                          <a:pPr algn="r"/>
                          <a:r>
                            <a:rPr lang="en-US" altLang="zh-CN" dirty="0"/>
                            <a:t>-0.000156659</a:t>
                          </a:r>
                          <a:endParaRPr lang="zh-CN" altLang="en-US" dirty="0"/>
                        </a:p>
                      </a:txBody>
                      <a:tcPr/>
                    </a:tc>
                    <a:tc>
                      <a:txBody>
                        <a:bodyPr/>
                        <a:lstStyle/>
                        <a:p>
                          <a:pPr algn="r"/>
                          <a:r>
                            <a:rPr lang="en-US" altLang="zh-CN" dirty="0"/>
                            <a:t>-0.000203634</a:t>
                          </a:r>
                          <a:endParaRPr lang="zh-CN" altLang="en-US" dirty="0"/>
                        </a:p>
                      </a:txBody>
                      <a:tcPr/>
                    </a:tc>
                    <a:tc>
                      <a:txBody>
                        <a:bodyPr/>
                        <a:lstStyle/>
                        <a:p>
                          <a:pPr algn="r"/>
                          <a:r>
                            <a:rPr lang="en-US" altLang="zh-CN" dirty="0"/>
                            <a:t>-0.000276979</a:t>
                          </a:r>
                          <a:endParaRPr lang="zh-CN" altLang="en-US" dirty="0"/>
                        </a:p>
                      </a:txBody>
                      <a:tcPr/>
                    </a:tc>
                    <a:extLst>
                      <a:ext uri="{0D108BD9-81ED-4DB2-BD59-A6C34878D82A}">
                        <a16:rowId xmlns=""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𝑁</m:t>
                                    </m:r>
                                  </m:e>
                                  <m:sub>
                                    <m:r>
                                      <a:rPr lang="en-US" altLang="zh-CN" smtClean="0">
                                        <a:latin typeface="Cambria Math" panose="02040503050406030204" pitchFamily="18" charset="0"/>
                                      </a:rPr>
                                      <m:t>𝑒</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r>
                                  <a:rPr lang="en-US" altLang="zh-CN" smtClean="0">
                                    <a:latin typeface="Cambria Math" panose="02040503050406030204" pitchFamily="18" charset="0"/>
                                  </a:rPr>
                                  <m:t>, </m:t>
                                </m:r>
                                <m:r>
                                  <a:rPr lang="en-US" altLang="zh-CN" smtClean="0">
                                    <a:latin typeface="Cambria Math" panose="02040503050406030204" pitchFamily="18" charset="0"/>
                                  </a:rPr>
                                  <m:t>𝑆</m:t>
                                </m:r>
                                <m:r>
                                  <a:rPr lang="en-US" altLang="zh-CN" smtClean="0">
                                    <a:latin typeface="Cambria Math" panose="02040503050406030204" pitchFamily="18" charset="0"/>
                                  </a:rPr>
                                  <m:t>=300</m:t>
                                </m:r>
                              </m:oMath>
                            </m:oMathPara>
                          </a14:m>
                          <a:endParaRPr lang="zh-CN" altLang="en-US" dirty="0"/>
                        </a:p>
                      </a:txBody>
                      <a:tcPr/>
                    </a:tc>
                    <a:tc>
                      <a:txBody>
                        <a:bodyPr/>
                        <a:lstStyle/>
                        <a:p>
                          <a:pPr algn="r"/>
                          <a:r>
                            <a:rPr lang="en-US" altLang="zh-CN" dirty="0"/>
                            <a:t>-0.000155772</a:t>
                          </a:r>
                          <a:endParaRPr lang="zh-CN" altLang="en-US" dirty="0"/>
                        </a:p>
                      </a:txBody>
                      <a:tcPr/>
                    </a:tc>
                    <a:tc>
                      <a:txBody>
                        <a:bodyPr/>
                        <a:lstStyle/>
                        <a:p>
                          <a:pPr algn="r"/>
                          <a:r>
                            <a:rPr lang="en-US" altLang="zh-CN" dirty="0"/>
                            <a:t>-0.000202327</a:t>
                          </a:r>
                          <a:endParaRPr lang="zh-CN" altLang="en-US" dirty="0"/>
                        </a:p>
                      </a:txBody>
                      <a:tcPr/>
                    </a:tc>
                    <a:tc>
                      <a:txBody>
                        <a:bodyPr/>
                        <a:lstStyle/>
                        <a:p>
                          <a:pPr algn="r"/>
                          <a:r>
                            <a:rPr lang="en-US" altLang="zh-CN" dirty="0"/>
                            <a:t>-0.000275269</a:t>
                          </a:r>
                          <a:endParaRPr lang="zh-CN" altLang="en-US" dirty="0"/>
                        </a:p>
                      </a:txBody>
                      <a:tcPr/>
                    </a:tc>
                    <a:extLst>
                      <a:ext uri="{0D108BD9-81ED-4DB2-BD59-A6C34878D82A}">
                        <a16:rowId xmlns=""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smtClean="0">
                                        <a:latin typeface="Cambria Math" panose="02040503050406030204" pitchFamily="18" charset="0"/>
                                      </a:rPr>
                                      <m:t>𝑁</m:t>
                                    </m:r>
                                  </m:e>
                                  <m:sub>
                                    <m:r>
                                      <a:rPr lang="en-US" altLang="zh-CN" smtClean="0">
                                        <a:latin typeface="Cambria Math" panose="02040503050406030204" pitchFamily="18" charset="0"/>
                                      </a:rPr>
                                      <m:t>𝑒</m:t>
                                    </m:r>
                                  </m:sub>
                                </m:sSub>
                                <m:r>
                                  <a:rPr lang="en-US" altLang="zh-CN" smtClean="0">
                                    <a:latin typeface="Cambria Math" panose="02040503050406030204" pitchFamily="18" charset="0"/>
                                  </a:rPr>
                                  <m:t>=</m:t>
                                </m:r>
                                <m:sSup>
                                  <m:sSupPr>
                                    <m:ctrlPr>
                                      <a:rPr lang="en-US" altLang="zh-CN" i="1" smtClean="0">
                                        <a:latin typeface="Cambria Math" panose="02040503050406030204" pitchFamily="18" charset="0"/>
                                      </a:rPr>
                                    </m:ctrlPr>
                                  </m:sSupPr>
                                  <m:e>
                                    <m:r>
                                      <a:rPr lang="en-US" altLang="zh-CN" smtClean="0">
                                        <a:latin typeface="Cambria Math" panose="02040503050406030204" pitchFamily="18" charset="0"/>
                                      </a:rPr>
                                      <m:t>10</m:t>
                                    </m:r>
                                  </m:e>
                                  <m:sup>
                                    <m:r>
                                      <a:rPr lang="en-US" altLang="zh-CN" smtClean="0">
                                        <a:latin typeface="Cambria Math" panose="02040503050406030204" pitchFamily="18" charset="0"/>
                                      </a:rPr>
                                      <m:t>6</m:t>
                                    </m:r>
                                  </m:sup>
                                </m:sSup>
                                <m:r>
                                  <a:rPr lang="en-US" altLang="zh-CN" smtClean="0">
                                    <a:latin typeface="Cambria Math" panose="02040503050406030204" pitchFamily="18" charset="0"/>
                                  </a:rPr>
                                  <m:t>, </m:t>
                                </m:r>
                                <m:r>
                                  <a:rPr lang="en-US" altLang="zh-CN" smtClean="0">
                                    <a:latin typeface="Cambria Math" panose="02040503050406030204" pitchFamily="18" charset="0"/>
                                  </a:rPr>
                                  <m:t>𝑆</m:t>
                                </m:r>
                                <m:r>
                                  <a:rPr lang="en-US" altLang="zh-CN" smtClean="0">
                                    <a:latin typeface="Cambria Math" panose="02040503050406030204" pitchFamily="18" charset="0"/>
                                  </a:rPr>
                                  <m:t>=400</m:t>
                                </m:r>
                              </m:oMath>
                            </m:oMathPara>
                          </a14:m>
                          <a:endParaRPr lang="zh-CN" altLang="en-US" dirty="0"/>
                        </a:p>
                      </a:txBody>
                      <a:tcPr/>
                    </a:tc>
                    <a:tc>
                      <a:txBody>
                        <a:bodyPr/>
                        <a:lstStyle/>
                        <a:p>
                          <a:pPr algn="r"/>
                          <a:r>
                            <a:rPr lang="en-US" altLang="zh-CN" dirty="0"/>
                            <a:t>-0.000155078</a:t>
                          </a:r>
                          <a:endParaRPr lang="zh-CN" altLang="en-US" dirty="0"/>
                        </a:p>
                      </a:txBody>
                      <a:tcPr/>
                    </a:tc>
                    <a:tc>
                      <a:txBody>
                        <a:bodyPr/>
                        <a:lstStyle/>
                        <a:p>
                          <a:pPr algn="r"/>
                          <a:r>
                            <a:rPr lang="en-US" altLang="zh-CN" dirty="0"/>
                            <a:t>-0.000201428</a:t>
                          </a:r>
                          <a:endParaRPr lang="zh-CN" altLang="en-US" dirty="0"/>
                        </a:p>
                      </a:txBody>
                      <a:tcPr/>
                    </a:tc>
                    <a:tc>
                      <a:txBody>
                        <a:bodyPr/>
                        <a:lstStyle/>
                        <a:p>
                          <a:pPr algn="r"/>
                          <a:r>
                            <a:rPr lang="en-US" altLang="zh-CN" dirty="0"/>
                            <a:t>-0.000273384</a:t>
                          </a:r>
                          <a:endParaRPr lang="zh-CN" altLang="en-US" dirty="0"/>
                        </a:p>
                      </a:txBody>
                      <a:tcPr/>
                    </a:tc>
                    <a:extLst>
                      <a:ext uri="{0D108BD9-81ED-4DB2-BD59-A6C34878D82A}">
                        <a16:rowId xmlns="" xmlns:a16="http://schemas.microsoft.com/office/drawing/2014/main" val="1000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330145095"/>
                  </p:ext>
                </p:extLst>
              </p:nvPr>
            </p:nvGraphicFramePr>
            <p:xfrm>
              <a:off x="1915886" y="1910785"/>
              <a:ext cx="8382000" cy="2696845"/>
            </p:xfrm>
            <a:graphic>
              <a:graphicData uri="http://schemas.openxmlformats.org/drawingml/2006/table">
                <a:tbl>
                  <a:tblPr firstRow="1" bandRow="1">
                    <a:tableStyleId>{073A0DAA-6AF3-43AB-8588-CEC1D06C72B9}</a:tableStyleId>
                  </a:tblPr>
                  <a:tblGrid>
                    <a:gridCol w="2095500"/>
                    <a:gridCol w="2095500"/>
                    <a:gridCol w="2095500"/>
                    <a:gridCol w="2095500"/>
                  </a:tblGrid>
                  <a:tr h="370840">
                    <a:tc>
                      <a:txBody>
                        <a:bodyPr/>
                        <a:lstStyle/>
                        <a:p>
                          <a:endParaRPr lang="zh-CN" altLang="en-US" dirty="0"/>
                        </a:p>
                      </a:txBody>
                      <a:tcPr/>
                    </a:tc>
                    <a:tc>
                      <a:txBody>
                        <a:bodyPr/>
                        <a:lstStyle/>
                        <a:p>
                          <a:pPr algn="ctr"/>
                          <a:r>
                            <a:rPr lang="en-US" altLang="zh-CN" dirty="0" smtClean="0"/>
                            <a:t>Rx (1/s)</a:t>
                          </a:r>
                          <a:endParaRPr lang="zh-CN" altLang="en-US" dirty="0"/>
                        </a:p>
                      </a:txBody>
                      <a:tcPr/>
                    </a:tc>
                    <a:tc>
                      <a:txBody>
                        <a:bodyPr/>
                        <a:lstStyle/>
                        <a:p>
                          <a:pPr algn="ctr"/>
                          <a:r>
                            <a:rPr lang="en-US" altLang="zh-CN" dirty="0" smtClean="0"/>
                            <a:t>Ry (1/s)</a:t>
                          </a:r>
                          <a:endParaRPr lang="zh-CN" altLang="en-US" dirty="0"/>
                        </a:p>
                      </a:txBody>
                      <a:tcPr/>
                    </a:tc>
                    <a:tc>
                      <a:txBody>
                        <a:bodyPr/>
                        <a:lstStyle/>
                        <a:p>
                          <a:pPr algn="ctr"/>
                          <a:r>
                            <a:rPr lang="en-US" altLang="zh-CN" dirty="0" err="1" smtClean="0"/>
                            <a:t>Rz</a:t>
                          </a:r>
                          <a:r>
                            <a:rPr lang="en-US" altLang="zh-CN" dirty="0" smtClean="0"/>
                            <a:t> (1/s)</a:t>
                          </a:r>
                          <a:endParaRPr lang="zh-CN" altLang="en-US" dirty="0"/>
                        </a:p>
                      </a:txBody>
                      <a:tcPr/>
                    </a:tc>
                  </a:tr>
                  <a:tr h="370840">
                    <a:tc>
                      <a:txBody>
                        <a:bodyPr/>
                        <a:lstStyle/>
                        <a:p>
                          <a:pPr algn="ctr"/>
                          <a:r>
                            <a:rPr lang="en-US" altLang="zh-CN" dirty="0" smtClean="0"/>
                            <a:t>Perfect Gaussian</a:t>
                          </a:r>
                          <a:endParaRPr lang="zh-CN" altLang="en-US" dirty="0"/>
                        </a:p>
                      </a:txBody>
                      <a:tcPr/>
                    </a:tc>
                    <a:tc>
                      <a:txBody>
                        <a:bodyPr/>
                        <a:lstStyle/>
                        <a:p>
                          <a:pPr algn="r"/>
                          <a:r>
                            <a:rPr lang="en-US" altLang="zh-CN" dirty="0" smtClean="0"/>
                            <a:t>-0.000156628</a:t>
                          </a:r>
                          <a:endParaRPr lang="zh-CN" altLang="en-US" dirty="0"/>
                        </a:p>
                      </a:txBody>
                      <a:tcPr/>
                    </a:tc>
                    <a:tc>
                      <a:txBody>
                        <a:bodyPr/>
                        <a:lstStyle/>
                        <a:p>
                          <a:pPr algn="r"/>
                          <a:r>
                            <a:rPr lang="en-US" altLang="zh-CN" dirty="0" smtClean="0"/>
                            <a:t>-0.000204170</a:t>
                          </a:r>
                          <a:endParaRPr lang="zh-CN" altLang="en-US" dirty="0"/>
                        </a:p>
                      </a:txBody>
                      <a:tcPr/>
                    </a:tc>
                    <a:tc>
                      <a:txBody>
                        <a:bodyPr/>
                        <a:lstStyle/>
                        <a:p>
                          <a:pPr algn="r"/>
                          <a:r>
                            <a:rPr lang="en-US" altLang="zh-CN" dirty="0" smtClean="0"/>
                            <a:t>-0.000274953</a:t>
                          </a:r>
                          <a:endParaRPr lang="zh-CN" altLang="en-US" dirty="0"/>
                        </a:p>
                      </a:txBody>
                      <a:tcPr/>
                    </a:tc>
                  </a:tr>
                  <a:tr h="391033">
                    <a:tc>
                      <a:txBody>
                        <a:bodyPr/>
                        <a:lstStyle/>
                        <a:p>
                          <a:endParaRPr lang="zh-CN"/>
                        </a:p>
                      </a:txBody>
                      <a:tcPr>
                        <a:blipFill rotWithShape="0">
                          <a:blip r:embed="rId2"/>
                          <a:stretch>
                            <a:fillRect l="-291" t="-198438" r="-301163" b="-420313"/>
                          </a:stretch>
                        </a:blipFill>
                      </a:tcPr>
                    </a:tc>
                    <a:tc>
                      <a:txBody>
                        <a:bodyPr/>
                        <a:lstStyle/>
                        <a:p>
                          <a:pPr algn="r"/>
                          <a:r>
                            <a:rPr lang="en-US" altLang="zh-CN" dirty="0" smtClean="0"/>
                            <a:t>-0.000167931</a:t>
                          </a:r>
                          <a:endParaRPr lang="zh-CN" altLang="en-US" dirty="0"/>
                        </a:p>
                      </a:txBody>
                      <a:tcPr/>
                    </a:tc>
                    <a:tc>
                      <a:txBody>
                        <a:bodyPr/>
                        <a:lstStyle/>
                        <a:p>
                          <a:pPr algn="r"/>
                          <a:r>
                            <a:rPr lang="en-US" altLang="zh-CN" dirty="0" smtClean="0"/>
                            <a:t>-0.000219561</a:t>
                          </a:r>
                          <a:endParaRPr lang="zh-CN" altLang="en-US" dirty="0"/>
                        </a:p>
                      </a:txBody>
                      <a:tcPr/>
                    </a:tc>
                    <a:tc>
                      <a:txBody>
                        <a:bodyPr/>
                        <a:lstStyle/>
                        <a:p>
                          <a:pPr algn="r"/>
                          <a:r>
                            <a:rPr lang="en-US" altLang="zh-CN" dirty="0" smtClean="0"/>
                            <a:t>-0.000307613</a:t>
                          </a:r>
                          <a:endParaRPr lang="zh-CN" altLang="en-US" dirty="0"/>
                        </a:p>
                      </a:txBody>
                      <a:tcPr/>
                    </a:tc>
                  </a:tr>
                  <a:tr h="391033">
                    <a:tc>
                      <a:txBody>
                        <a:bodyPr/>
                        <a:lstStyle/>
                        <a:p>
                          <a:endParaRPr lang="zh-CN"/>
                        </a:p>
                      </a:txBody>
                      <a:tcPr>
                        <a:blipFill rotWithShape="0">
                          <a:blip r:embed="rId2"/>
                          <a:stretch>
                            <a:fillRect l="-291" t="-298438" r="-301163" b="-320313"/>
                          </a:stretch>
                        </a:blipFill>
                      </a:tcPr>
                    </a:tc>
                    <a:tc>
                      <a:txBody>
                        <a:bodyPr/>
                        <a:lstStyle/>
                        <a:p>
                          <a:pPr algn="r"/>
                          <a:r>
                            <a:rPr lang="en-US" altLang="zh-CN" dirty="0" smtClean="0"/>
                            <a:t>-0.000160644</a:t>
                          </a:r>
                          <a:endParaRPr lang="zh-CN" altLang="en-US" dirty="0"/>
                        </a:p>
                      </a:txBody>
                      <a:tcPr/>
                    </a:tc>
                    <a:tc>
                      <a:txBody>
                        <a:bodyPr/>
                        <a:lstStyle/>
                        <a:p>
                          <a:pPr algn="r"/>
                          <a:r>
                            <a:rPr lang="zh-CN" altLang="en-US" dirty="0" smtClean="0"/>
                            <a:t> </a:t>
                          </a:r>
                          <a:r>
                            <a:rPr lang="en-US" altLang="zh-CN" dirty="0" smtClean="0"/>
                            <a:t>-0.000210011</a:t>
                          </a:r>
                          <a:endParaRPr lang="zh-CN" altLang="en-US" dirty="0"/>
                        </a:p>
                      </a:txBody>
                      <a:tcPr/>
                    </a:tc>
                    <a:tc>
                      <a:txBody>
                        <a:bodyPr/>
                        <a:lstStyle/>
                        <a:p>
                          <a:pPr algn="r"/>
                          <a:r>
                            <a:rPr lang="en-US" altLang="zh-CN" dirty="0" smtClean="0"/>
                            <a:t>-0.000288947</a:t>
                          </a:r>
                          <a:endParaRPr lang="zh-CN" altLang="en-US" dirty="0"/>
                        </a:p>
                      </a:txBody>
                      <a:tcPr/>
                    </a:tc>
                  </a:tr>
                  <a:tr h="391033">
                    <a:tc>
                      <a:txBody>
                        <a:bodyPr/>
                        <a:lstStyle/>
                        <a:p>
                          <a:endParaRPr lang="zh-CN"/>
                        </a:p>
                      </a:txBody>
                      <a:tcPr>
                        <a:blipFill rotWithShape="0">
                          <a:blip r:embed="rId2"/>
                          <a:stretch>
                            <a:fillRect l="-291" t="-392308" r="-301163" b="-215385"/>
                          </a:stretch>
                        </a:blipFill>
                      </a:tcPr>
                    </a:tc>
                    <a:tc>
                      <a:txBody>
                        <a:bodyPr/>
                        <a:lstStyle/>
                        <a:p>
                          <a:pPr algn="r"/>
                          <a:r>
                            <a:rPr lang="en-US" altLang="zh-CN" dirty="0" smtClean="0"/>
                            <a:t>-0.000156659</a:t>
                          </a:r>
                          <a:endParaRPr lang="zh-CN" altLang="en-US" dirty="0"/>
                        </a:p>
                      </a:txBody>
                      <a:tcPr/>
                    </a:tc>
                    <a:tc>
                      <a:txBody>
                        <a:bodyPr/>
                        <a:lstStyle/>
                        <a:p>
                          <a:pPr algn="r"/>
                          <a:r>
                            <a:rPr lang="en-US" altLang="zh-CN" dirty="0" smtClean="0"/>
                            <a:t>-0.000203634</a:t>
                          </a:r>
                          <a:endParaRPr lang="zh-CN" altLang="en-US" dirty="0"/>
                        </a:p>
                      </a:txBody>
                      <a:tcPr/>
                    </a:tc>
                    <a:tc>
                      <a:txBody>
                        <a:bodyPr/>
                        <a:lstStyle/>
                        <a:p>
                          <a:pPr algn="r"/>
                          <a:r>
                            <a:rPr lang="en-US" altLang="zh-CN" dirty="0" smtClean="0"/>
                            <a:t>-0.000276979</a:t>
                          </a:r>
                          <a:endParaRPr lang="zh-CN" altLang="en-US" dirty="0"/>
                        </a:p>
                      </a:txBody>
                      <a:tcPr/>
                    </a:tc>
                  </a:tr>
                  <a:tr h="391033">
                    <a:tc>
                      <a:txBody>
                        <a:bodyPr/>
                        <a:lstStyle/>
                        <a:p>
                          <a:endParaRPr lang="zh-CN"/>
                        </a:p>
                      </a:txBody>
                      <a:tcPr>
                        <a:blipFill rotWithShape="0">
                          <a:blip r:embed="rId2"/>
                          <a:stretch>
                            <a:fillRect l="-291" t="-500000" r="-301163" b="-118750"/>
                          </a:stretch>
                        </a:blipFill>
                      </a:tcPr>
                    </a:tc>
                    <a:tc>
                      <a:txBody>
                        <a:bodyPr/>
                        <a:lstStyle/>
                        <a:p>
                          <a:pPr algn="r"/>
                          <a:r>
                            <a:rPr lang="en-US" altLang="zh-CN" dirty="0" smtClean="0"/>
                            <a:t>-0.000155772</a:t>
                          </a:r>
                          <a:endParaRPr lang="zh-CN" altLang="en-US" dirty="0"/>
                        </a:p>
                      </a:txBody>
                      <a:tcPr/>
                    </a:tc>
                    <a:tc>
                      <a:txBody>
                        <a:bodyPr/>
                        <a:lstStyle/>
                        <a:p>
                          <a:pPr algn="r"/>
                          <a:r>
                            <a:rPr lang="en-US" altLang="zh-CN" dirty="0" smtClean="0"/>
                            <a:t>-0.000202327</a:t>
                          </a:r>
                          <a:endParaRPr lang="zh-CN" altLang="en-US" dirty="0"/>
                        </a:p>
                      </a:txBody>
                      <a:tcPr/>
                    </a:tc>
                    <a:tc>
                      <a:txBody>
                        <a:bodyPr/>
                        <a:lstStyle/>
                        <a:p>
                          <a:pPr algn="r"/>
                          <a:r>
                            <a:rPr lang="en-US" altLang="zh-CN" dirty="0" smtClean="0"/>
                            <a:t>-0.000275269</a:t>
                          </a:r>
                          <a:endParaRPr lang="zh-CN" altLang="en-US" dirty="0"/>
                        </a:p>
                      </a:txBody>
                      <a:tcPr/>
                    </a:tc>
                  </a:tr>
                  <a:tr h="391033">
                    <a:tc>
                      <a:txBody>
                        <a:bodyPr/>
                        <a:lstStyle/>
                        <a:p>
                          <a:endParaRPr lang="zh-CN"/>
                        </a:p>
                      </a:txBody>
                      <a:tcPr>
                        <a:blipFill rotWithShape="0">
                          <a:blip r:embed="rId2"/>
                          <a:stretch>
                            <a:fillRect l="-291" t="-600000" r="-301163" b="-18750"/>
                          </a:stretch>
                        </a:blipFill>
                      </a:tcPr>
                    </a:tc>
                    <a:tc>
                      <a:txBody>
                        <a:bodyPr/>
                        <a:lstStyle/>
                        <a:p>
                          <a:pPr algn="r"/>
                          <a:r>
                            <a:rPr lang="en-US" altLang="zh-CN" dirty="0" smtClean="0"/>
                            <a:t>-0.000155078</a:t>
                          </a:r>
                          <a:endParaRPr lang="zh-CN" altLang="en-US" dirty="0"/>
                        </a:p>
                      </a:txBody>
                      <a:tcPr/>
                    </a:tc>
                    <a:tc>
                      <a:txBody>
                        <a:bodyPr/>
                        <a:lstStyle/>
                        <a:p>
                          <a:pPr algn="r"/>
                          <a:r>
                            <a:rPr lang="en-US" altLang="zh-CN" dirty="0" smtClean="0"/>
                            <a:t>-0.000201428</a:t>
                          </a:r>
                          <a:endParaRPr lang="zh-CN" altLang="en-US" dirty="0"/>
                        </a:p>
                      </a:txBody>
                      <a:tcPr/>
                    </a:tc>
                    <a:tc>
                      <a:txBody>
                        <a:bodyPr/>
                        <a:lstStyle/>
                        <a:p>
                          <a:pPr algn="r"/>
                          <a:r>
                            <a:rPr lang="en-US" altLang="zh-CN" dirty="0" smtClean="0"/>
                            <a:t>-0.000273384</a:t>
                          </a:r>
                          <a:endParaRPr lang="zh-CN" alt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10" name="TextBox 9"/>
              <p:cNvSpPr txBox="1"/>
              <p:nvPr/>
            </p:nvSpPr>
            <p:spPr>
              <a:xfrm>
                <a:off x="1915886" y="4786692"/>
                <a:ext cx="8382000" cy="1323439"/>
              </a:xfrm>
              <a:prstGeom prst="rect">
                <a:avLst/>
              </a:prstGeom>
              <a:noFill/>
            </p:spPr>
            <p:txBody>
              <a:bodyPr wrap="square" rtlCol="0">
                <a:spAutoFit/>
              </a:bodyPr>
              <a:lstStyle/>
              <a:p>
                <a:pPr marL="342900" indent="-342900" algn="just">
                  <a:buClr>
                    <a:srgbClr val="0070C0"/>
                  </a:buClr>
                  <a:buSzPct val="160000"/>
                  <a:buFont typeface="Courier New" panose="02070309020205020404" pitchFamily="49" charset="0"/>
                  <a:buChar char="o"/>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𝑒</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10</m:t>
                        </m:r>
                      </m:e>
                      <m:sup>
                        <m:r>
                          <a:rPr lang="en-US" altLang="zh-CN" sz="2000" b="0" i="1" smtClean="0">
                            <a:latin typeface="Cambria Math" panose="02040503050406030204" pitchFamily="18" charset="0"/>
                          </a:rPr>
                          <m:t>6</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𝑆</m:t>
                    </m:r>
                    <m:r>
                      <a:rPr lang="en-US" altLang="zh-CN" sz="2000" b="0" i="1" smtClean="0">
                        <a:latin typeface="Cambria Math" panose="02040503050406030204" pitchFamily="18" charset="0"/>
                      </a:rPr>
                      <m:t>=200</m:t>
                    </m:r>
                  </m:oMath>
                </a14:m>
                <a:r>
                  <a:rPr lang="en-US" altLang="zh-CN" sz="2000" dirty="0">
                    <a:latin typeface="Candara" panose="020E0502030303020204" pitchFamily="34" charset="0"/>
                  </a:rPr>
                  <a:t> gives the best result.</a:t>
                </a:r>
              </a:p>
              <a:p>
                <a:pPr marL="342900" indent="-342900" algn="just">
                  <a:buClr>
                    <a:srgbClr val="0070C0"/>
                  </a:buClr>
                  <a:buSzPct val="160000"/>
                  <a:buFont typeface="Courier New" panose="02070309020205020404" pitchFamily="49" charset="0"/>
                  <a:buChar char="o"/>
                </a:pPr>
                <a:r>
                  <a:rPr lang="en-US" altLang="zh-CN" sz="2000" dirty="0">
                    <a:latin typeface="Candara" panose="020E0502030303020204" pitchFamily="34" charset="0"/>
                  </a:rPr>
                  <a:t>Good to see the results is not very sensitive to the change of </a:t>
                </a:r>
                <a14:m>
                  <m:oMath xmlns:m="http://schemas.openxmlformats.org/officeDocument/2006/math">
                    <m:r>
                      <a:rPr lang="en-US" altLang="zh-CN" sz="2000" b="0" i="1" smtClean="0">
                        <a:latin typeface="Cambria Math" panose="02040503050406030204" pitchFamily="18" charset="0"/>
                      </a:rPr>
                      <m:t>𝑆</m:t>
                    </m:r>
                  </m:oMath>
                </a14:m>
                <a:r>
                  <a:rPr lang="en-US" altLang="zh-CN" sz="2000" dirty="0">
                    <a:latin typeface="Candara" panose="020E0502030303020204" pitchFamily="34" charset="0"/>
                  </a:rPr>
                  <a:t>, which means even if </a:t>
                </a:r>
                <a14:m>
                  <m:oMath xmlns:m="http://schemas.openxmlformats.org/officeDocument/2006/math">
                    <m:r>
                      <a:rPr lang="en-US" altLang="zh-CN" sz="2000" b="0" i="1" smtClean="0">
                        <a:latin typeface="Cambria Math" panose="02040503050406030204" pitchFamily="18" charset="0"/>
                      </a:rPr>
                      <m:t>𝑆</m:t>
                    </m:r>
                  </m:oMath>
                </a14:m>
                <a:r>
                  <a:rPr lang="en-US" altLang="zh-CN" sz="2000" dirty="0">
                    <a:latin typeface="Candara" panose="020E0502030303020204" pitchFamily="34" charset="0"/>
                  </a:rPr>
                  <a:t> deviates from the optimal value a little, the result will not be too bad. </a:t>
                </a:r>
              </a:p>
            </p:txBody>
          </p:sp>
        </mc:Choice>
        <mc:Fallback xmlns="">
          <p:sp>
            <p:nvSpPr>
              <p:cNvPr id="10" name="TextBox 9"/>
              <p:cNvSpPr txBox="1">
                <a:spLocks noRot="1" noChangeAspect="1" noMove="1" noResize="1" noEditPoints="1" noAdjustHandles="1" noChangeArrowheads="1" noChangeShapeType="1" noTextEdit="1"/>
              </p:cNvSpPr>
              <p:nvPr/>
            </p:nvSpPr>
            <p:spPr>
              <a:xfrm>
                <a:off x="1915886" y="4786692"/>
                <a:ext cx="8382000" cy="1323439"/>
              </a:xfrm>
              <a:prstGeom prst="rect">
                <a:avLst/>
              </a:prstGeom>
              <a:blipFill>
                <a:blip r:embed="rId3"/>
                <a:stretch>
                  <a:fillRect l="-1673" t="-13364" r="-800" b="-7373"/>
                </a:stretch>
              </a:blipFill>
            </p:spPr>
            <p:txBody>
              <a:bodyPr/>
              <a:lstStyle/>
              <a:p>
                <a:r>
                  <a:rPr lang="en-US">
                    <a:noFill/>
                  </a:rPr>
                  <a:t> </a:t>
                </a:r>
              </a:p>
            </p:txBody>
          </p:sp>
        </mc:Fallback>
      </mc:AlternateContent>
    </p:spTree>
    <p:extLst>
      <p:ext uri="{BB962C8B-B14F-4D97-AF65-F5344CB8AC3E}">
        <p14:creationId xmlns:p14="http://schemas.microsoft.com/office/powerpoint/2010/main" val="3821585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27</a:t>
            </a:fld>
            <a:endParaRPr lang="en-US" dirty="0"/>
          </a:p>
        </p:txBody>
      </p:sp>
      <p:sp>
        <p:nvSpPr>
          <p:cNvPr id="7" name="TextBox 6"/>
          <p:cNvSpPr txBox="1"/>
          <p:nvPr/>
        </p:nvSpPr>
        <p:spPr>
          <a:xfrm>
            <a:off x="228600" y="1923147"/>
            <a:ext cx="10496372" cy="2308324"/>
          </a:xfrm>
          <a:prstGeom prst="rect">
            <a:avLst/>
          </a:prstGeom>
          <a:noFill/>
        </p:spPr>
        <p:txBody>
          <a:bodyPr wrap="square" rtlCol="0">
            <a:spAutoFit/>
          </a:bodyPr>
          <a:lstStyle/>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JLEIC multi-stage cooling scheme: reduce the emittance at the low energy; maintain the emittance at the higher energy.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Heavy ion beam cooling is relatively easy. </a:t>
            </a: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Proton beam cooling is challenging due to the imbalance between the IBS and electron cooling (very strong horizontal IBS effect and very strong cooling at the longitudinal direction).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Simulation suggests the nominal parameters are achievable after deeper study.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Flat electron beam provides stronger cooling than the round electron beam. </a:t>
            </a:r>
            <a:endParaRPr lang="en-US" sz="1600" dirty="0">
              <a:latin typeface="Candara" panose="020E0502030303020204" pitchFamily="34" charset="0"/>
            </a:endParaRP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Fixed bunch length/momentum spread helps to mitigate the overcooling in the longitudinal direction. </a:t>
            </a:r>
          </a:p>
          <a:p>
            <a:pPr marL="342900" indent="-342900">
              <a:buClr>
                <a:srgbClr val="0070C0"/>
              </a:buClr>
              <a:buSzPct val="160000"/>
              <a:buFont typeface="Courier New" panose="02070309020205020404" pitchFamily="49" charset="0"/>
              <a:buChar char="o"/>
            </a:pPr>
            <a:r>
              <a:rPr lang="en-US" sz="1600" dirty="0" smtClean="0">
                <a:latin typeface="Candara" panose="020E0502030303020204" pitchFamily="34" charset="0"/>
              </a:rPr>
              <a:t>JSPEC is under active development.</a:t>
            </a:r>
            <a:endParaRPr lang="en-US" sz="1600" dirty="0">
              <a:latin typeface="Candara" panose="020E0502030303020204" pitchFamily="34" charset="0"/>
            </a:endParaRPr>
          </a:p>
        </p:txBody>
      </p:sp>
    </p:spTree>
    <p:extLst>
      <p:ext uri="{BB962C8B-B14F-4D97-AF65-F5344CB8AC3E}">
        <p14:creationId xmlns:p14="http://schemas.microsoft.com/office/powerpoint/2010/main" val="233225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JLEIC Multi-Stage Electron Cooling Scheme </a:t>
            </a:r>
          </a:p>
        </p:txBody>
      </p:sp>
      <p:sp>
        <p:nvSpPr>
          <p:cNvPr id="3" name="Content Placeholder 2"/>
          <p:cNvSpPr>
            <a:spLocks noGrp="1"/>
          </p:cNvSpPr>
          <p:nvPr>
            <p:ph idx="1"/>
          </p:nvPr>
        </p:nvSpPr>
        <p:spPr/>
        <p:txBody>
          <a:bodyPr/>
          <a:lstStyle/>
          <a:p>
            <a:pPr marL="457200" indent="-457200">
              <a:buClr>
                <a:srgbClr val="0070C0"/>
              </a:buClr>
              <a:buSzPct val="160000"/>
              <a:buFont typeface="Courier New" panose="02070309020205020404" pitchFamily="49" charset="0"/>
              <a:buChar char="o"/>
            </a:pPr>
            <a:r>
              <a:rPr lang="en-US" altLang="zh-CN" sz="2000" dirty="0">
                <a:latin typeface="Candara" panose="020E0502030303020204" pitchFamily="34" charset="0"/>
              </a:rPr>
              <a:t>JLEIC’s approach to high luminosity: </a:t>
            </a:r>
            <a:r>
              <a:rPr lang="en-US" altLang="zh-CN" sz="2000" dirty="0">
                <a:solidFill>
                  <a:srgbClr val="0000FF"/>
                </a:solidFill>
                <a:latin typeface="Candara" panose="020E0502030303020204" pitchFamily="34" charset="0"/>
              </a:rPr>
              <a:t>high bunch repetition rate + short bunch colliding beams</a:t>
            </a:r>
          </a:p>
          <a:p>
            <a:pPr marL="457200" indent="-457200">
              <a:buClr>
                <a:srgbClr val="0070C0"/>
              </a:buClr>
              <a:buSzPct val="160000"/>
              <a:buFont typeface="Courier New" panose="02070309020205020404" pitchFamily="49" charset="0"/>
              <a:buChar char="o"/>
            </a:pPr>
            <a:r>
              <a:rPr lang="en-US" altLang="zh-CN" sz="2000" dirty="0">
                <a:latin typeface="Candara" panose="020E0502030303020204" pitchFamily="34" charset="0"/>
              </a:rPr>
              <a:t>JLEIC relies on </a:t>
            </a:r>
            <a:r>
              <a:rPr lang="en-US" altLang="zh-CN" sz="2000" dirty="0">
                <a:solidFill>
                  <a:srgbClr val="0000FF"/>
                </a:solidFill>
                <a:latin typeface="Candara" panose="020E0502030303020204" pitchFamily="34" charset="0"/>
              </a:rPr>
              <a:t>conventional electron cooling </a:t>
            </a:r>
            <a:r>
              <a:rPr lang="en-US" altLang="zh-CN" sz="2000" dirty="0">
                <a:latin typeface="Candara" panose="020E0502030303020204" pitchFamily="34" charset="0"/>
              </a:rPr>
              <a:t>for providing a damping mechanism for the ion beam</a:t>
            </a:r>
          </a:p>
          <a:p>
            <a:pPr marL="457200" indent="-457200">
              <a:buClr>
                <a:srgbClr val="0070C0"/>
              </a:buClr>
              <a:buSzPct val="160000"/>
              <a:buFont typeface="Courier New" panose="02070309020205020404" pitchFamily="49" charset="0"/>
              <a:buChar char="o"/>
            </a:pPr>
            <a:r>
              <a:rPr lang="en-US" altLang="zh-CN" sz="2000" b="1" dirty="0">
                <a:latin typeface="Candara" panose="020E0502030303020204" pitchFamily="34" charset="0"/>
                <a:ea typeface="ＭＳ Ｐゴシック" pitchFamily="34" charset="-128"/>
                <a:cs typeface="Arial" charset="0"/>
              </a:rPr>
              <a:t>Cooling of JLEIC proton/ion beams </a:t>
            </a:r>
          </a:p>
          <a:p>
            <a:pPr marL="914400" lvl="1" indent="-457200">
              <a:buClr>
                <a:srgbClr val="0070C0"/>
              </a:buClr>
              <a:buSzPct val="100000"/>
              <a:buFont typeface="Wingdings" panose="05000000000000000000" pitchFamily="2" charset="2"/>
              <a:buChar char="Ø"/>
            </a:pPr>
            <a:r>
              <a:rPr lang="en-US" altLang="zh-CN" dirty="0">
                <a:latin typeface="Candara" panose="020E0502030303020204" pitchFamily="34" charset="0"/>
                <a:ea typeface="ＭＳ Ｐゴシック" pitchFamily="34" charset="-128"/>
                <a:cs typeface="Arial" charset="0"/>
                <a:sym typeface="Wingdings" pitchFamily="2" charset="2"/>
              </a:rPr>
              <a:t>Achieving very small emittance (</a:t>
            </a:r>
            <a:r>
              <a:rPr lang="en-US" altLang="zh-CN" dirty="0">
                <a:solidFill>
                  <a:srgbClr val="0000FF"/>
                </a:solidFill>
                <a:latin typeface="Candara" panose="020E0502030303020204" pitchFamily="34" charset="0"/>
                <a:ea typeface="ＭＳ Ｐゴシック" pitchFamily="34" charset="-128"/>
                <a:cs typeface="Arial" charset="0"/>
                <a:sym typeface="Wingdings" pitchFamily="2" charset="2"/>
              </a:rPr>
              <a:t>~10x reduction</a:t>
            </a:r>
            <a:r>
              <a:rPr lang="en-US" altLang="zh-CN" dirty="0">
                <a:latin typeface="Candara" panose="020E0502030303020204" pitchFamily="34" charset="0"/>
                <a:ea typeface="ＭＳ Ｐゴシック" pitchFamily="34" charset="-128"/>
                <a:cs typeface="Arial" charset="0"/>
                <a:sym typeface="Wingdings" pitchFamily="2" charset="2"/>
              </a:rPr>
              <a:t>) &amp; very short bunch length </a:t>
            </a:r>
            <a:r>
              <a:rPr lang="en-US" altLang="zh-CN" dirty="0">
                <a:solidFill>
                  <a:srgbClr val="0000FF"/>
                </a:solidFill>
                <a:latin typeface="Candara" panose="020E0502030303020204" pitchFamily="34" charset="0"/>
                <a:ea typeface="ＭＳ Ｐゴシック" pitchFamily="34" charset="-128"/>
                <a:cs typeface="Arial" charset="0"/>
                <a:sym typeface="Wingdings" pitchFamily="2" charset="2"/>
              </a:rPr>
              <a:t>~1 cm </a:t>
            </a:r>
            <a:r>
              <a:rPr lang="en-US" altLang="zh-CN" dirty="0">
                <a:latin typeface="Candara" panose="020E0502030303020204" pitchFamily="34" charset="0"/>
                <a:ea typeface="ＭＳ Ｐゴシック" pitchFamily="34" charset="-128"/>
                <a:cs typeface="Arial" charset="0"/>
                <a:sym typeface="Wingdings" pitchFamily="2" charset="2"/>
              </a:rPr>
              <a:t>(with SRF)</a:t>
            </a:r>
          </a:p>
          <a:p>
            <a:pPr marL="914400" lvl="1" indent="-457200">
              <a:buClr>
                <a:srgbClr val="0070C0"/>
              </a:buClr>
              <a:buSzPct val="100000"/>
              <a:buFont typeface="Wingdings" panose="05000000000000000000" pitchFamily="2" charset="2"/>
              <a:buChar char="Ø"/>
            </a:pPr>
            <a:r>
              <a:rPr lang="en-US" altLang="zh-CN" dirty="0">
                <a:latin typeface="Candara" panose="020E0502030303020204" pitchFamily="34" charset="0"/>
                <a:ea typeface="ＭＳ Ｐゴシック" pitchFamily="34" charset="-128"/>
                <a:cs typeface="Arial" charset="0"/>
                <a:sym typeface="Wingdings" pitchFamily="2" charset="2"/>
              </a:rPr>
              <a:t>Suppressing IBS induced emittance degradation</a:t>
            </a:r>
          </a:p>
          <a:p>
            <a:pPr marL="914400" lvl="1" indent="-457200">
              <a:buClr>
                <a:srgbClr val="0070C0"/>
              </a:buClr>
              <a:buSzPct val="100000"/>
              <a:buFont typeface="Wingdings" panose="05000000000000000000" pitchFamily="2" charset="2"/>
              <a:buChar char="Ø"/>
            </a:pPr>
            <a:r>
              <a:rPr lang="en-US" altLang="zh-CN" dirty="0">
                <a:latin typeface="Candara" panose="020E0502030303020204" pitchFamily="34" charset="0"/>
                <a:ea typeface="ＭＳ Ｐゴシック" pitchFamily="34" charset="-128"/>
                <a:cs typeface="Arial" charset="0"/>
              </a:rPr>
              <a:t>high cooling efficiency at low energy &amp; small emittance</a:t>
            </a:r>
            <a:endParaRPr lang="en-US" altLang="zh-CN" dirty="0">
              <a:latin typeface="Candara" panose="020E0502030303020204" pitchFamily="34" charset="0"/>
            </a:endParaRPr>
          </a:p>
          <a:p>
            <a:pPr marL="457200" indent="-457200">
              <a:buClr>
                <a:srgbClr val="0070C0"/>
              </a:buClr>
              <a:buSzPct val="160000"/>
              <a:buFont typeface="Courier New" panose="02070309020205020404" pitchFamily="49" charset="0"/>
              <a:buChar char="o"/>
            </a:pPr>
            <a:r>
              <a:rPr lang="en-US" altLang="zh-CN" sz="2000" dirty="0">
                <a:solidFill>
                  <a:srgbClr val="0000FF"/>
                </a:solidFill>
                <a:latin typeface="Candara" panose="020E0502030303020204" pitchFamily="34" charset="0"/>
              </a:rPr>
              <a:t>A multi-stage cooling scheme </a:t>
            </a:r>
            <a:r>
              <a:rPr lang="en-US" altLang="zh-CN" sz="2000" dirty="0">
                <a:latin typeface="Candara" panose="020E0502030303020204" pitchFamily="34" charset="0"/>
              </a:rPr>
              <a:t>has been proposed.</a:t>
            </a:r>
            <a:endParaRPr lang="en-US" altLang="zh-CN" sz="2000" b="1" dirty="0">
              <a:latin typeface="Candara" panose="020E0502030303020204" pitchFamily="34" charset="0"/>
              <a:ea typeface="ＭＳ Ｐゴシック" pitchFamily="34" charset="-128"/>
              <a:cs typeface="Arial" charset="0"/>
            </a:endParaRP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a:t>
            </a:fld>
            <a:endParaRPr lang="en-US" dirty="0"/>
          </a:p>
        </p:txBody>
      </p:sp>
      <p:graphicFrame>
        <p:nvGraphicFramePr>
          <p:cNvPr id="8" name="Object 2"/>
          <p:cNvGraphicFramePr>
            <a:graphicFrameLocks noChangeAspect="1"/>
          </p:cNvGraphicFramePr>
          <p:nvPr>
            <p:extLst>
              <p:ext uri="{D42A27DB-BD31-4B8C-83A1-F6EECF244321}">
                <p14:modId xmlns:p14="http://schemas.microsoft.com/office/powerpoint/2010/main" val="2655448593"/>
              </p:ext>
            </p:extLst>
          </p:nvPr>
        </p:nvGraphicFramePr>
        <p:xfrm>
          <a:off x="8507754" y="4510524"/>
          <a:ext cx="2746375" cy="984250"/>
        </p:xfrm>
        <a:graphic>
          <a:graphicData uri="http://schemas.openxmlformats.org/presentationml/2006/ole">
            <mc:AlternateContent xmlns:mc="http://schemas.openxmlformats.org/markup-compatibility/2006">
              <mc:Choice xmlns:v="urn:schemas-microsoft-com:vml" Requires="v">
                <p:oleObj spid="_x0000_s1093" name="Equation" r:id="rId3" imgW="1168200" imgH="419040" progId="Equation.3">
                  <p:embed/>
                </p:oleObj>
              </mc:Choice>
              <mc:Fallback>
                <p:oleObj name="Equation" r:id="rId3" imgW="1168200" imgH="419040" progId="Equation.3">
                  <p:embed/>
                  <p:pic>
                    <p:nvPicPr>
                      <p:cNvPr id="0" name=""/>
                      <p:cNvPicPr>
                        <a:picLocks noChangeAspect="1" noChangeArrowheads="1"/>
                      </p:cNvPicPr>
                      <p:nvPr/>
                    </p:nvPicPr>
                    <p:blipFill>
                      <a:blip r:embed="rId4"/>
                      <a:srcRect/>
                      <a:stretch>
                        <a:fillRect/>
                      </a:stretch>
                    </p:blipFill>
                    <p:spPr bwMode="auto">
                      <a:xfrm>
                        <a:off x="8507754" y="4510524"/>
                        <a:ext cx="2746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8291512" y="4513946"/>
            <a:ext cx="3062288" cy="1670249"/>
            <a:chOff x="6054725" y="1109430"/>
            <a:chExt cx="3062288" cy="1670249"/>
          </a:xfrm>
        </p:grpSpPr>
        <p:sp>
          <p:nvSpPr>
            <p:cNvPr id="10" name="Rectangular Callout 9"/>
            <p:cNvSpPr/>
            <p:nvPr/>
          </p:nvSpPr>
          <p:spPr>
            <a:xfrm>
              <a:off x="6054725" y="2139916"/>
              <a:ext cx="3062288" cy="639763"/>
            </a:xfrm>
            <a:prstGeom prst="wedgeRectCallout">
              <a:avLst>
                <a:gd name="adj1" fmla="val 24890"/>
                <a:gd name="adj2" fmla="val -96448"/>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latin typeface="Arial" panose="020B0604020202020204" pitchFamily="34" charset="0"/>
                  <a:cs typeface="Arial" panose="020B0604020202020204" pitchFamily="34" charset="0"/>
                </a:rPr>
                <a:t>Cool when emittance is small</a:t>
              </a:r>
            </a:p>
            <a:p>
              <a:pPr algn="ctr">
                <a:defRPr/>
              </a:pPr>
              <a:r>
                <a:rPr lang="en-US" sz="1600" b="1" dirty="0">
                  <a:latin typeface="Arial" panose="020B0604020202020204" pitchFamily="34" charset="0"/>
                  <a:cs typeface="Arial" panose="020B0604020202020204" pitchFamily="34" charset="0"/>
                </a:rPr>
                <a:t>(after pre-cool at low energy)</a:t>
              </a:r>
            </a:p>
          </p:txBody>
        </p:sp>
        <p:sp>
          <p:nvSpPr>
            <p:cNvPr id="11" name="Oval 10"/>
            <p:cNvSpPr/>
            <p:nvPr/>
          </p:nvSpPr>
          <p:spPr>
            <a:xfrm>
              <a:off x="7533841" y="1109430"/>
              <a:ext cx="1463675" cy="9525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11"/>
          <p:cNvGrpSpPr/>
          <p:nvPr/>
        </p:nvGrpSpPr>
        <p:grpSpPr>
          <a:xfrm>
            <a:off x="573971" y="4340782"/>
            <a:ext cx="6153400" cy="1270168"/>
            <a:chOff x="874098" y="589958"/>
            <a:chExt cx="8573583" cy="1857650"/>
          </a:xfrm>
        </p:grpSpPr>
        <p:cxnSp>
          <p:nvCxnSpPr>
            <p:cNvPr id="13" name="Straight Connector 5"/>
            <p:cNvCxnSpPr>
              <a:cxnSpLocks noChangeShapeType="1"/>
            </p:cNvCxnSpPr>
            <p:nvPr/>
          </p:nvCxnSpPr>
          <p:spPr bwMode="auto">
            <a:xfrm flipV="1">
              <a:off x="1773504" y="1683604"/>
              <a:ext cx="5013706" cy="0"/>
            </a:xfrm>
            <a:prstGeom prst="line">
              <a:avLst/>
            </a:prstGeom>
            <a:noFill/>
            <a:ln w="9525" algn="ctr">
              <a:solidFill>
                <a:schemeClr val="tx1"/>
              </a:solidFill>
              <a:prstDash val="dash"/>
              <a:round/>
              <a:headEnd/>
              <a:tailEnd/>
            </a:ln>
          </p:spPr>
        </p:cxnSp>
        <p:sp>
          <p:nvSpPr>
            <p:cNvPr id="14" name="Rectangle 6"/>
            <p:cNvSpPr>
              <a:spLocks noChangeArrowheads="1"/>
            </p:cNvSpPr>
            <p:nvPr/>
          </p:nvSpPr>
          <p:spPr bwMode="auto">
            <a:xfrm>
              <a:off x="1556348" y="1607402"/>
              <a:ext cx="171922" cy="150350"/>
            </a:xfrm>
            <a:prstGeom prst="rect">
              <a:avLst/>
            </a:prstGeom>
            <a:solidFill>
              <a:srgbClr val="00B050"/>
            </a:solidFill>
            <a:ln w="9525" algn="ctr">
              <a:solidFill>
                <a:schemeClr val="tx1"/>
              </a:solidFill>
              <a:round/>
              <a:headEnd/>
              <a:tailEnd/>
            </a:ln>
          </p:spPr>
          <p:txBody>
            <a:bodyPr/>
            <a:lstStyle/>
            <a:p>
              <a:endParaRPr lang="en-US" sz="1400" b="1">
                <a:latin typeface="Arial" charset="0"/>
                <a:cs typeface="Arial" charset="0"/>
              </a:endParaRPr>
            </a:p>
          </p:txBody>
        </p:sp>
        <p:sp>
          <p:nvSpPr>
            <p:cNvPr id="15" name="Rectangle 7"/>
            <p:cNvSpPr>
              <a:spLocks noChangeArrowheads="1"/>
            </p:cNvSpPr>
            <p:nvPr/>
          </p:nvSpPr>
          <p:spPr bwMode="auto">
            <a:xfrm>
              <a:off x="2393842" y="1513819"/>
              <a:ext cx="1005903" cy="322184"/>
            </a:xfrm>
            <a:prstGeom prst="rect">
              <a:avLst/>
            </a:prstGeom>
            <a:solidFill>
              <a:srgbClr val="00B050"/>
            </a:solidFill>
            <a:ln w="9525" algn="ctr">
              <a:solidFill>
                <a:schemeClr val="tx1"/>
              </a:solidFill>
              <a:round/>
              <a:headEnd/>
              <a:tailEnd/>
            </a:ln>
          </p:spPr>
          <p:txBody>
            <a:bodyPr/>
            <a:lstStyle/>
            <a:p>
              <a:endParaRPr lang="en-US" sz="1400" b="1">
                <a:latin typeface="Arial" charset="0"/>
                <a:cs typeface="Arial" charset="0"/>
              </a:endParaRPr>
            </a:p>
          </p:txBody>
        </p:sp>
        <p:grpSp>
          <p:nvGrpSpPr>
            <p:cNvPr id="16" name="Group 30"/>
            <p:cNvGrpSpPr>
              <a:grpSpLocks/>
            </p:cNvGrpSpPr>
            <p:nvPr/>
          </p:nvGrpSpPr>
          <p:grpSpPr bwMode="auto">
            <a:xfrm>
              <a:off x="3962400" y="1226403"/>
              <a:ext cx="838200" cy="914400"/>
              <a:chOff x="1676400" y="1295399"/>
              <a:chExt cx="609600" cy="609600"/>
            </a:xfrm>
          </p:grpSpPr>
          <p:cxnSp>
            <p:nvCxnSpPr>
              <p:cNvPr id="36" name="Straight Connector 41"/>
              <p:cNvCxnSpPr>
                <a:cxnSpLocks noChangeShapeType="1"/>
              </p:cNvCxnSpPr>
              <p:nvPr/>
            </p:nvCxnSpPr>
            <p:spPr bwMode="auto">
              <a:xfrm rot="5400000">
                <a:off x="1828800" y="1600199"/>
                <a:ext cx="304800" cy="0"/>
              </a:xfrm>
              <a:prstGeom prst="line">
                <a:avLst/>
              </a:prstGeom>
              <a:noFill/>
              <a:ln w="28575" algn="ctr">
                <a:solidFill>
                  <a:schemeClr val="tx1"/>
                </a:solidFill>
                <a:round/>
                <a:headEnd/>
                <a:tailEnd/>
              </a:ln>
            </p:spPr>
          </p:cxnSp>
          <p:grpSp>
            <p:nvGrpSpPr>
              <p:cNvPr id="37" name="Group 23"/>
              <p:cNvGrpSpPr>
                <a:grpSpLocks/>
              </p:cNvGrpSpPr>
              <p:nvPr/>
            </p:nvGrpSpPr>
            <p:grpSpPr bwMode="auto">
              <a:xfrm>
                <a:off x="1981200" y="1295399"/>
                <a:ext cx="304800" cy="304800"/>
                <a:chOff x="2971800" y="1295400"/>
                <a:chExt cx="304800" cy="304800"/>
              </a:xfrm>
            </p:grpSpPr>
            <p:sp>
              <p:nvSpPr>
                <p:cNvPr id="43" name="Arc 20"/>
                <p:cNvSpPr/>
                <p:nvPr/>
              </p:nvSpPr>
              <p:spPr bwMode="auto">
                <a:xfrm>
                  <a:off x="2972714" y="1296663"/>
                  <a:ext cx="303506" cy="305229"/>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4" name="Arc 21"/>
                <p:cNvSpPr/>
                <p:nvPr/>
              </p:nvSpPr>
              <p:spPr bwMode="auto">
                <a:xfrm rot="16200000">
                  <a:off x="2971852" y="1297525"/>
                  <a:ext cx="305229" cy="303506"/>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5" name="Arc 44"/>
                <p:cNvSpPr/>
                <p:nvPr/>
              </p:nvSpPr>
              <p:spPr bwMode="auto">
                <a:xfrm rot="5400000">
                  <a:off x="2971852" y="1297525"/>
                  <a:ext cx="305229" cy="303506"/>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grpSp>
            <p:nvGrpSpPr>
              <p:cNvPr id="38" name="Group 24"/>
              <p:cNvGrpSpPr>
                <a:grpSpLocks/>
              </p:cNvGrpSpPr>
              <p:nvPr/>
            </p:nvGrpSpPr>
            <p:grpSpPr bwMode="auto">
              <a:xfrm rot="10800000">
                <a:off x="1676400" y="1600199"/>
                <a:ext cx="304800" cy="304800"/>
                <a:chOff x="2971800" y="1295400"/>
                <a:chExt cx="304800" cy="304800"/>
              </a:xfrm>
            </p:grpSpPr>
            <p:sp>
              <p:nvSpPr>
                <p:cNvPr id="40" name="Arc 39"/>
                <p:cNvSpPr/>
                <p:nvPr/>
              </p:nvSpPr>
              <p:spPr bwMode="auto">
                <a:xfrm>
                  <a:off x="2975646" y="1294342"/>
                  <a:ext cx="305887" cy="304166"/>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1" name="Arc 40"/>
                <p:cNvSpPr/>
                <p:nvPr/>
              </p:nvSpPr>
              <p:spPr bwMode="auto">
                <a:xfrm rot="16200000">
                  <a:off x="2976507" y="1293481"/>
                  <a:ext cx="304166" cy="305887"/>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42" name="Arc 41"/>
                <p:cNvSpPr/>
                <p:nvPr/>
              </p:nvSpPr>
              <p:spPr bwMode="auto">
                <a:xfrm rot="5400000">
                  <a:off x="2976507" y="1293481"/>
                  <a:ext cx="304166" cy="305887"/>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cxnSp>
            <p:nvCxnSpPr>
              <p:cNvPr id="39" name="Straight Connector 44"/>
              <p:cNvCxnSpPr>
                <a:cxnSpLocks noChangeShapeType="1"/>
              </p:cNvCxnSpPr>
              <p:nvPr/>
            </p:nvCxnSpPr>
            <p:spPr bwMode="auto">
              <a:xfrm rot="10800000">
                <a:off x="1828800" y="1600200"/>
                <a:ext cx="304800" cy="0"/>
              </a:xfrm>
              <a:prstGeom prst="line">
                <a:avLst/>
              </a:prstGeom>
              <a:noFill/>
              <a:ln w="28575" algn="ctr">
                <a:solidFill>
                  <a:schemeClr val="tx1"/>
                </a:solidFill>
                <a:round/>
                <a:headEnd/>
                <a:tailEnd/>
              </a:ln>
            </p:spPr>
          </p:cxnSp>
        </p:grpSp>
        <p:grpSp>
          <p:nvGrpSpPr>
            <p:cNvPr id="17" name="Group 42"/>
            <p:cNvGrpSpPr>
              <a:grpSpLocks/>
            </p:cNvGrpSpPr>
            <p:nvPr/>
          </p:nvGrpSpPr>
          <p:grpSpPr bwMode="auto">
            <a:xfrm>
              <a:off x="6450975" y="921603"/>
              <a:ext cx="1692900" cy="1526005"/>
              <a:chOff x="1670400" y="1295399"/>
              <a:chExt cx="615600" cy="610402"/>
            </a:xfrm>
          </p:grpSpPr>
          <p:cxnSp>
            <p:nvCxnSpPr>
              <p:cNvPr id="26" name="Straight Connector 21"/>
              <p:cNvCxnSpPr>
                <a:cxnSpLocks noChangeShapeType="1"/>
              </p:cNvCxnSpPr>
              <p:nvPr/>
            </p:nvCxnSpPr>
            <p:spPr bwMode="auto">
              <a:xfrm rot="5400000">
                <a:off x="1828800" y="1600199"/>
                <a:ext cx="304800" cy="0"/>
              </a:xfrm>
              <a:prstGeom prst="line">
                <a:avLst/>
              </a:prstGeom>
              <a:noFill/>
              <a:ln w="28575" algn="ctr">
                <a:solidFill>
                  <a:schemeClr val="tx1"/>
                </a:solidFill>
                <a:round/>
                <a:headEnd/>
                <a:tailEnd/>
              </a:ln>
            </p:spPr>
          </p:cxnSp>
          <p:grpSp>
            <p:nvGrpSpPr>
              <p:cNvPr id="27" name="Group 23"/>
              <p:cNvGrpSpPr>
                <a:grpSpLocks/>
              </p:cNvGrpSpPr>
              <p:nvPr/>
            </p:nvGrpSpPr>
            <p:grpSpPr bwMode="auto">
              <a:xfrm>
                <a:off x="1981200" y="1295399"/>
                <a:ext cx="304800" cy="304800"/>
                <a:chOff x="2971800" y="1295400"/>
                <a:chExt cx="304800" cy="304800"/>
              </a:xfrm>
            </p:grpSpPr>
            <p:sp>
              <p:nvSpPr>
                <p:cNvPr id="33" name="Arc 32"/>
                <p:cNvSpPr/>
                <p:nvPr/>
              </p:nvSpPr>
              <p:spPr bwMode="auto">
                <a:xfrm>
                  <a:off x="2970825" y="1295790"/>
                  <a:ext cx="305353" cy="304560"/>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34" name="Arc 33"/>
                <p:cNvSpPr/>
                <p:nvPr/>
              </p:nvSpPr>
              <p:spPr bwMode="auto">
                <a:xfrm rot="16200000">
                  <a:off x="2971221" y="1295394"/>
                  <a:ext cx="304560" cy="305353"/>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35" name="Arc 34"/>
                <p:cNvSpPr/>
                <p:nvPr/>
              </p:nvSpPr>
              <p:spPr bwMode="auto">
                <a:xfrm rot="5400000">
                  <a:off x="2971221" y="1295394"/>
                  <a:ext cx="304560" cy="305353"/>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grpSp>
            <p:nvGrpSpPr>
              <p:cNvPr id="28" name="Group 24"/>
              <p:cNvGrpSpPr>
                <a:grpSpLocks/>
              </p:cNvGrpSpPr>
              <p:nvPr/>
            </p:nvGrpSpPr>
            <p:grpSpPr bwMode="auto">
              <a:xfrm rot="10800000">
                <a:off x="1670400" y="1600350"/>
                <a:ext cx="308871" cy="305451"/>
                <a:chOff x="2973729" y="1294598"/>
                <a:chExt cx="308871" cy="305451"/>
              </a:xfrm>
            </p:grpSpPr>
            <p:sp>
              <p:nvSpPr>
                <p:cNvPr id="30" name="Arc 29"/>
                <p:cNvSpPr/>
                <p:nvPr/>
              </p:nvSpPr>
              <p:spPr bwMode="auto">
                <a:xfrm>
                  <a:off x="2978201" y="1294598"/>
                  <a:ext cx="304399" cy="305451"/>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31" name="Arc 30"/>
                <p:cNvSpPr/>
                <p:nvPr/>
              </p:nvSpPr>
              <p:spPr bwMode="auto">
                <a:xfrm rot="16200000">
                  <a:off x="2973203" y="1295124"/>
                  <a:ext cx="305451" cy="304399"/>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sp>
              <p:nvSpPr>
                <p:cNvPr id="32" name="Arc 31"/>
                <p:cNvSpPr/>
                <p:nvPr/>
              </p:nvSpPr>
              <p:spPr bwMode="auto">
                <a:xfrm rot="5400000">
                  <a:off x="2973203" y="1295124"/>
                  <a:ext cx="305451" cy="304399"/>
                </a:xfrm>
                <a:prstGeom prst="arc">
                  <a:avLst/>
                </a:prstGeom>
                <a:noFill/>
                <a:ln w="28575" cap="flat" cmpd="sng" algn="ctr">
                  <a:solidFill>
                    <a:schemeClr val="tx1"/>
                  </a:solidFill>
                  <a:prstDash val="solid"/>
                  <a:round/>
                  <a:headEnd type="none" w="med" len="med"/>
                  <a:tailEnd type="none" w="med" len="med"/>
                </a:ln>
                <a:effectLst/>
              </p:spPr>
              <p:txBody>
                <a:bodyPr/>
                <a:lstStyle/>
                <a:p>
                  <a:pPr>
                    <a:defRPr/>
                  </a:pPr>
                  <a:endParaRPr lang="en-US" sz="1400" b="1">
                    <a:latin typeface="Arial" pitchFamily="34" charset="0"/>
                    <a:cs typeface="Arial" pitchFamily="34" charset="0"/>
                  </a:endParaRPr>
                </a:p>
              </p:txBody>
            </p:sp>
          </p:grpSp>
          <p:cxnSp>
            <p:nvCxnSpPr>
              <p:cNvPr id="29" name="Straight Connector 24"/>
              <p:cNvCxnSpPr>
                <a:cxnSpLocks noChangeShapeType="1"/>
              </p:cNvCxnSpPr>
              <p:nvPr/>
            </p:nvCxnSpPr>
            <p:spPr bwMode="auto">
              <a:xfrm rot="10800000">
                <a:off x="1828800" y="1600200"/>
                <a:ext cx="304800" cy="0"/>
              </a:xfrm>
              <a:prstGeom prst="line">
                <a:avLst/>
              </a:prstGeom>
              <a:noFill/>
              <a:ln w="28575" algn="ctr">
                <a:solidFill>
                  <a:schemeClr val="tx1"/>
                </a:solidFill>
                <a:round/>
                <a:headEnd/>
                <a:tailEnd/>
              </a:ln>
            </p:spPr>
          </p:cxnSp>
        </p:grpSp>
        <p:sp>
          <p:nvSpPr>
            <p:cNvPr id="18" name="TextBox 12"/>
            <p:cNvSpPr txBox="1">
              <a:spLocks noChangeArrowheads="1"/>
            </p:cNvSpPr>
            <p:nvPr/>
          </p:nvSpPr>
          <p:spPr bwMode="auto">
            <a:xfrm>
              <a:off x="874098" y="822960"/>
              <a:ext cx="1473287" cy="833165"/>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ion sources</a:t>
              </a:r>
            </a:p>
          </p:txBody>
        </p:sp>
        <p:sp>
          <p:nvSpPr>
            <p:cNvPr id="19" name="TextBox 13"/>
            <p:cNvSpPr txBox="1">
              <a:spLocks noChangeArrowheads="1"/>
            </p:cNvSpPr>
            <p:nvPr/>
          </p:nvSpPr>
          <p:spPr bwMode="auto">
            <a:xfrm>
              <a:off x="2264092" y="761494"/>
              <a:ext cx="1217361" cy="833165"/>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ion </a:t>
              </a:r>
              <a:r>
                <a:rPr lang="en-US" sz="1400" b="1" dirty="0" err="1">
                  <a:latin typeface="Arial" charset="0"/>
                  <a:cs typeface="Arial" charset="0"/>
                </a:rPr>
                <a:t>linac</a:t>
              </a:r>
              <a:endParaRPr lang="en-US" sz="1400" b="1" dirty="0">
                <a:latin typeface="Arial" charset="0"/>
                <a:cs typeface="Arial" charset="0"/>
              </a:endParaRPr>
            </a:p>
          </p:txBody>
        </p:sp>
        <p:sp>
          <p:nvSpPr>
            <p:cNvPr id="20" name="TextBox 14"/>
            <p:cNvSpPr txBox="1">
              <a:spLocks noChangeArrowheads="1"/>
            </p:cNvSpPr>
            <p:nvPr/>
          </p:nvSpPr>
          <p:spPr bwMode="auto">
            <a:xfrm>
              <a:off x="4541078" y="589958"/>
              <a:ext cx="1587563" cy="1176236"/>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booster </a:t>
              </a:r>
            </a:p>
            <a:p>
              <a:pPr algn="ctr"/>
              <a:r>
                <a:rPr lang="en-US" sz="1400" b="1" dirty="0">
                  <a:latin typeface="Arial" charset="0"/>
                  <a:cs typeface="Arial" charset="0"/>
                </a:rPr>
                <a:t>(0.285 to 8 GeV)</a:t>
              </a:r>
            </a:p>
          </p:txBody>
        </p:sp>
        <p:sp>
          <p:nvSpPr>
            <p:cNvPr id="21" name="TextBox 16"/>
            <p:cNvSpPr txBox="1">
              <a:spLocks noChangeArrowheads="1"/>
            </p:cNvSpPr>
            <p:nvPr/>
          </p:nvSpPr>
          <p:spPr bwMode="auto">
            <a:xfrm>
              <a:off x="7060163" y="1540945"/>
              <a:ext cx="2387518" cy="833167"/>
            </a:xfrm>
            <a:prstGeom prst="rect">
              <a:avLst/>
            </a:prstGeom>
            <a:noFill/>
            <a:ln w="9525">
              <a:noFill/>
              <a:miter lim="800000"/>
              <a:headEnd/>
              <a:tailEnd/>
            </a:ln>
          </p:spPr>
          <p:txBody>
            <a:bodyPr wrap="square">
              <a:spAutoFit/>
            </a:bodyPr>
            <a:lstStyle/>
            <a:p>
              <a:pPr algn="ctr"/>
              <a:r>
                <a:rPr lang="en-US" sz="1400" b="1" dirty="0">
                  <a:latin typeface="Arial" charset="0"/>
                  <a:cs typeface="Arial" charset="0"/>
                </a:rPr>
                <a:t>collider</a:t>
              </a:r>
            </a:p>
            <a:p>
              <a:pPr algn="ctr"/>
              <a:r>
                <a:rPr lang="en-US" sz="1400" b="1" dirty="0">
                  <a:latin typeface="Arial" charset="0"/>
                  <a:cs typeface="Arial" charset="0"/>
                </a:rPr>
                <a:t>(8 to 100 </a:t>
              </a:r>
              <a:r>
                <a:rPr lang="en-US" sz="1400" b="1" dirty="0" err="1">
                  <a:latin typeface="Arial" charset="0"/>
                  <a:cs typeface="Arial" charset="0"/>
                </a:rPr>
                <a:t>GeV</a:t>
              </a:r>
              <a:r>
                <a:rPr lang="en-US" sz="1400" b="1" dirty="0">
                  <a:latin typeface="Arial" charset="0"/>
                  <a:cs typeface="Arial" charset="0"/>
                </a:rPr>
                <a:t>)</a:t>
              </a:r>
            </a:p>
          </p:txBody>
        </p:sp>
        <p:sp>
          <p:nvSpPr>
            <p:cNvPr id="22" name="Rectangle 17"/>
            <p:cNvSpPr>
              <a:spLocks noChangeArrowheads="1"/>
            </p:cNvSpPr>
            <p:nvPr/>
          </p:nvSpPr>
          <p:spPr bwMode="auto">
            <a:xfrm>
              <a:off x="4150980" y="1659469"/>
              <a:ext cx="116220" cy="100334"/>
            </a:xfrm>
            <a:prstGeom prst="rect">
              <a:avLst/>
            </a:prstGeom>
            <a:solidFill>
              <a:srgbClr val="FF9900"/>
            </a:solidFill>
            <a:ln w="9525" algn="ctr">
              <a:solidFill>
                <a:schemeClr val="tx1"/>
              </a:solidFill>
              <a:round/>
              <a:headEnd/>
              <a:tailEnd/>
            </a:ln>
          </p:spPr>
          <p:txBody>
            <a:bodyPr/>
            <a:lstStyle/>
            <a:p>
              <a:endParaRPr lang="en-US" sz="1400" b="1">
                <a:latin typeface="Arial" charset="0"/>
                <a:cs typeface="Arial" charset="0"/>
              </a:endParaRPr>
            </a:p>
          </p:txBody>
        </p:sp>
        <p:sp>
          <p:nvSpPr>
            <p:cNvPr id="23" name="Rectangle 18"/>
            <p:cNvSpPr>
              <a:spLocks noChangeArrowheads="1"/>
            </p:cNvSpPr>
            <p:nvPr/>
          </p:nvSpPr>
          <p:spPr bwMode="auto">
            <a:xfrm>
              <a:off x="6938969" y="1626233"/>
              <a:ext cx="228600" cy="100334"/>
            </a:xfrm>
            <a:prstGeom prst="rect">
              <a:avLst/>
            </a:prstGeom>
            <a:solidFill>
              <a:srgbClr val="FF9900"/>
            </a:solidFill>
            <a:ln w="9525" algn="ctr">
              <a:solidFill>
                <a:schemeClr val="tx1"/>
              </a:solidFill>
              <a:round/>
              <a:headEnd/>
              <a:tailEnd/>
            </a:ln>
          </p:spPr>
          <p:txBody>
            <a:bodyPr/>
            <a:lstStyle/>
            <a:p>
              <a:endParaRPr lang="en-US" sz="1400" b="1">
                <a:latin typeface="Arial" charset="0"/>
                <a:cs typeface="Arial" charset="0"/>
              </a:endParaRPr>
            </a:p>
          </p:txBody>
        </p:sp>
        <p:sp>
          <p:nvSpPr>
            <p:cNvPr id="24" name="TextBox 20"/>
            <p:cNvSpPr txBox="1">
              <a:spLocks noChangeArrowheads="1"/>
            </p:cNvSpPr>
            <p:nvPr/>
          </p:nvSpPr>
          <p:spPr bwMode="auto">
            <a:xfrm>
              <a:off x="6066961" y="824873"/>
              <a:ext cx="1420458" cy="833167"/>
            </a:xfrm>
            <a:prstGeom prst="rect">
              <a:avLst/>
            </a:prstGeom>
            <a:noFill/>
            <a:ln w="9525">
              <a:noFill/>
              <a:miter lim="800000"/>
              <a:headEnd/>
              <a:tailEnd/>
            </a:ln>
          </p:spPr>
          <p:txBody>
            <a:bodyPr wrap="square">
              <a:spAutoFit/>
            </a:bodyPr>
            <a:lstStyle/>
            <a:p>
              <a:pPr algn="ctr"/>
              <a:r>
                <a:rPr lang="en-US" sz="1400" b="1" dirty="0">
                  <a:solidFill>
                    <a:srgbClr val="FF0000"/>
                  </a:solidFill>
                  <a:latin typeface="Arial" charset="0"/>
                  <a:cs typeface="Arial" charset="0"/>
                </a:rPr>
                <a:t>DC/ERL cooler</a:t>
              </a:r>
            </a:p>
          </p:txBody>
        </p:sp>
        <p:sp>
          <p:nvSpPr>
            <p:cNvPr id="25" name="TextBox 20"/>
            <p:cNvSpPr txBox="1">
              <a:spLocks noChangeArrowheads="1"/>
            </p:cNvSpPr>
            <p:nvPr/>
          </p:nvSpPr>
          <p:spPr bwMode="auto">
            <a:xfrm>
              <a:off x="3347512" y="797555"/>
              <a:ext cx="1243905" cy="833167"/>
            </a:xfrm>
            <a:prstGeom prst="rect">
              <a:avLst/>
            </a:prstGeom>
            <a:noFill/>
            <a:ln w="9525">
              <a:noFill/>
              <a:miter lim="800000"/>
              <a:headEnd/>
              <a:tailEnd/>
            </a:ln>
          </p:spPr>
          <p:txBody>
            <a:bodyPr wrap="square">
              <a:spAutoFit/>
            </a:bodyPr>
            <a:lstStyle/>
            <a:p>
              <a:pPr algn="ctr"/>
              <a:r>
                <a:rPr lang="en-US" sz="1400" b="1" dirty="0">
                  <a:solidFill>
                    <a:srgbClr val="FF0000"/>
                  </a:solidFill>
                  <a:latin typeface="Arial" charset="0"/>
                  <a:cs typeface="Arial" charset="0"/>
                </a:rPr>
                <a:t>DC cooler</a:t>
              </a:r>
            </a:p>
          </p:txBody>
        </p:sp>
      </p:grpSp>
      <p:sp>
        <p:nvSpPr>
          <p:cNvPr id="46" name="Rectangular Callout 45"/>
          <p:cNvSpPr/>
          <p:nvPr/>
        </p:nvSpPr>
        <p:spPr>
          <a:xfrm>
            <a:off x="8336293" y="4075284"/>
            <a:ext cx="2971800" cy="350837"/>
          </a:xfrm>
          <a:prstGeom prst="wedgeRectCallout">
            <a:avLst>
              <a:gd name="adj1" fmla="val -9796"/>
              <a:gd name="adj2" fmla="val 122722"/>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latin typeface="Arial" panose="020B0604020202020204" pitchFamily="34" charset="0"/>
                <a:cs typeface="Arial" panose="020B0604020202020204" pitchFamily="34" charset="0"/>
              </a:rPr>
              <a:t>Pre-cool when energy is low</a:t>
            </a:r>
          </a:p>
        </p:txBody>
      </p:sp>
    </p:spTree>
    <p:extLst>
      <p:ext uri="{BB962C8B-B14F-4D97-AF65-F5344CB8AC3E}">
        <p14:creationId xmlns:p14="http://schemas.microsoft.com/office/powerpoint/2010/main" val="279037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JLEIC Multi-Stage Cooling Scheme</a:t>
            </a:r>
          </a:p>
        </p:txBody>
      </p:sp>
      <p:sp>
        <p:nvSpPr>
          <p:cNvPr id="3" name="Content Placeholder 2"/>
          <p:cNvSpPr>
            <a:spLocks noGrp="1"/>
          </p:cNvSpPr>
          <p:nvPr>
            <p:ph idx="1"/>
          </p:nvPr>
        </p:nvSpPr>
        <p:spPr/>
        <p:txBody>
          <a:bodyPr/>
          <a:lstStyle/>
          <a:p>
            <a:pPr marL="342900" indent="-342900">
              <a:buClr>
                <a:srgbClr val="0070C0"/>
              </a:buClr>
              <a:buSzPct val="160000"/>
              <a:buFont typeface="Courier New" panose="02070309020205020404" pitchFamily="49" charset="0"/>
              <a:buChar char="o"/>
            </a:pPr>
            <a:r>
              <a:rPr lang="en-US" altLang="zh-CN" sz="2000" dirty="0">
                <a:latin typeface="Candara" panose="020E0502030303020204" pitchFamily="34" charset="0"/>
              </a:rPr>
              <a:t>Three coolers (2 DC, 1 ERL) and four cooling stages</a:t>
            </a:r>
          </a:p>
          <a:p>
            <a:pPr marL="342900" indent="-342900">
              <a:buClr>
                <a:srgbClr val="0070C0"/>
              </a:buClr>
              <a:buSzPct val="160000"/>
              <a:buFont typeface="Courier New" panose="02070309020205020404" pitchFamily="49" charset="0"/>
              <a:buChar char="o"/>
            </a:pPr>
            <a:r>
              <a:rPr lang="en-US" altLang="zh-CN" sz="2000" dirty="0">
                <a:latin typeface="Candara" panose="020E0502030303020204" pitchFamily="34" charset="0"/>
              </a:rPr>
              <a:t>Booster: low energy DC cooler: help accumulation of ions</a:t>
            </a:r>
          </a:p>
          <a:p>
            <a:pPr marL="342900" indent="-342900">
              <a:buClr>
                <a:srgbClr val="0070C0"/>
              </a:buClr>
              <a:buSzPct val="160000"/>
              <a:buFont typeface="Courier New" panose="02070309020205020404" pitchFamily="49" charset="0"/>
              <a:buChar char="o"/>
            </a:pPr>
            <a:r>
              <a:rPr lang="en-US" altLang="zh-CN" sz="2000" dirty="0">
                <a:latin typeface="Candara" panose="020E0502030303020204" pitchFamily="34" charset="0"/>
              </a:rPr>
              <a:t>Collider: </a:t>
            </a:r>
          </a:p>
          <a:p>
            <a:pPr marL="800100" lvl="1" indent="-342900">
              <a:buClr>
                <a:srgbClr val="0070C0"/>
              </a:buClr>
              <a:buSzPct val="100000"/>
              <a:buFont typeface="Wingdings" panose="05000000000000000000" pitchFamily="2" charset="2"/>
              <a:buChar char="Ø"/>
            </a:pPr>
            <a:r>
              <a:rPr lang="en-US" altLang="zh-CN" dirty="0">
                <a:latin typeface="Candara" panose="020E0502030303020204" pitchFamily="34" charset="0"/>
              </a:rPr>
              <a:t>Medium energy DC cooler: maintain emittance during stacking and pre-cooling</a:t>
            </a:r>
          </a:p>
          <a:p>
            <a:pPr marL="800100" lvl="1" indent="-342900">
              <a:buClr>
                <a:srgbClr val="0070C0"/>
              </a:buClr>
              <a:buSzPct val="100000"/>
              <a:buFont typeface="Wingdings" panose="05000000000000000000" pitchFamily="2" charset="2"/>
              <a:buChar char="Ø"/>
            </a:pPr>
            <a:r>
              <a:rPr lang="en-US" altLang="zh-CN" dirty="0">
                <a:latin typeface="Candara" panose="020E0502030303020204" pitchFamily="34" charset="0"/>
              </a:rPr>
              <a:t>High energy ERC cooler: maintain emittance during collision</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40231811"/>
              </p:ext>
            </p:extLst>
          </p:nvPr>
        </p:nvGraphicFramePr>
        <p:xfrm>
          <a:off x="1734065" y="3274292"/>
          <a:ext cx="6287827" cy="2810851"/>
        </p:xfrm>
        <a:graphic>
          <a:graphicData uri="http://schemas.openxmlformats.org/drawingml/2006/table">
            <a:tbl>
              <a:tblPr firstRow="1" bandRow="1">
                <a:tableStyleId>{073A0DAA-6AF3-43AB-8588-CEC1D06C72B9}</a:tableStyleId>
              </a:tblPr>
              <a:tblGrid>
                <a:gridCol w="886269">
                  <a:extLst>
                    <a:ext uri="{9D8B030D-6E8A-4147-A177-3AD203B41FA5}">
                      <a16:colId xmlns="" xmlns:a16="http://schemas.microsoft.com/office/drawing/2014/main" val="20000"/>
                    </a:ext>
                  </a:extLst>
                </a:gridCol>
                <a:gridCol w="1538328">
                  <a:extLst>
                    <a:ext uri="{9D8B030D-6E8A-4147-A177-3AD203B41FA5}">
                      <a16:colId xmlns="" xmlns:a16="http://schemas.microsoft.com/office/drawing/2014/main" val="20002"/>
                    </a:ext>
                  </a:extLst>
                </a:gridCol>
                <a:gridCol w="1002335">
                  <a:extLst>
                    <a:ext uri="{9D8B030D-6E8A-4147-A177-3AD203B41FA5}">
                      <a16:colId xmlns="" xmlns:a16="http://schemas.microsoft.com/office/drawing/2014/main" val="20006"/>
                    </a:ext>
                  </a:extLst>
                </a:gridCol>
                <a:gridCol w="1072955">
                  <a:extLst>
                    <a:ext uri="{9D8B030D-6E8A-4147-A177-3AD203B41FA5}">
                      <a16:colId xmlns="" xmlns:a16="http://schemas.microsoft.com/office/drawing/2014/main" val="20003"/>
                    </a:ext>
                  </a:extLst>
                </a:gridCol>
                <a:gridCol w="991235">
                  <a:extLst>
                    <a:ext uri="{9D8B030D-6E8A-4147-A177-3AD203B41FA5}">
                      <a16:colId xmlns="" xmlns:a16="http://schemas.microsoft.com/office/drawing/2014/main" val="20004"/>
                    </a:ext>
                  </a:extLst>
                </a:gridCol>
                <a:gridCol w="796705">
                  <a:extLst>
                    <a:ext uri="{9D8B030D-6E8A-4147-A177-3AD203B41FA5}">
                      <a16:colId xmlns="" xmlns:a16="http://schemas.microsoft.com/office/drawing/2014/main" val="20005"/>
                    </a:ext>
                  </a:extLst>
                </a:gridCol>
              </a:tblGrid>
              <a:tr h="606697">
                <a:tc>
                  <a:txBody>
                    <a:bodyPr/>
                    <a:lstStyle/>
                    <a:p>
                      <a:pPr algn="ctr"/>
                      <a:r>
                        <a:rPr lang="en-US" sz="1500" dirty="0"/>
                        <a:t>Ring</a:t>
                      </a:r>
                      <a:endParaRPr lang="en-US" sz="1500" b="1" dirty="0">
                        <a:latin typeface="Arial" pitchFamily="34" charset="0"/>
                        <a:cs typeface="Arial" pitchFamily="34" charset="0"/>
                      </a:endParaRPr>
                    </a:p>
                  </a:txBody>
                  <a:tcPr marL="45720" marR="45720" marT="18288" marB="18288" anchor="ctr"/>
                </a:tc>
                <a:tc>
                  <a:txBody>
                    <a:bodyPr/>
                    <a:lstStyle/>
                    <a:p>
                      <a:pPr algn="ctr"/>
                      <a:r>
                        <a:rPr lang="en-US" sz="1500" dirty="0"/>
                        <a:t>Functions</a:t>
                      </a:r>
                      <a:endParaRPr lang="en-US" sz="1500" b="1" dirty="0">
                        <a:latin typeface="Arial" pitchFamily="34" charset="0"/>
                        <a:cs typeface="Arial" pitchFamily="34" charset="0"/>
                      </a:endParaRPr>
                    </a:p>
                  </a:txBody>
                  <a:tcPr marL="45720" marR="45720" marT="18288" marB="18288" anchor="ctr"/>
                </a:tc>
                <a:tc>
                  <a:txBody>
                    <a:bodyPr/>
                    <a:lstStyle/>
                    <a:p>
                      <a:pPr algn="ctr"/>
                      <a:r>
                        <a:rPr lang="en-US" sz="1500" baseline="0" dirty="0"/>
                        <a:t>Proton kinetic E (GeV)</a:t>
                      </a:r>
                      <a:endParaRPr lang="en-US" sz="1500" b="1" baseline="0" dirty="0">
                        <a:latin typeface="Arial" pitchFamily="34" charset="0"/>
                        <a:cs typeface="Arial" pitchFamily="34" charset="0"/>
                      </a:endParaRPr>
                    </a:p>
                  </a:txBody>
                  <a:tcPr marL="45720" marR="45720" marT="18288" marB="18288" anchor="ctr"/>
                </a:tc>
                <a:tc>
                  <a:txBody>
                    <a:bodyPr/>
                    <a:lstStyle/>
                    <a:p>
                      <a:pPr algn="ctr"/>
                      <a:r>
                        <a:rPr lang="en-US" sz="1500" dirty="0"/>
                        <a:t>Lead ion</a:t>
                      </a:r>
                      <a:r>
                        <a:rPr lang="en-US" sz="1500" baseline="0" dirty="0"/>
                        <a:t> </a:t>
                      </a:r>
                    </a:p>
                    <a:p>
                      <a:pPr algn="ctr"/>
                      <a:r>
                        <a:rPr lang="en-US" sz="1500" baseline="0" dirty="0"/>
                        <a:t>kinetic E </a:t>
                      </a:r>
                    </a:p>
                    <a:p>
                      <a:pPr algn="ctr"/>
                      <a:r>
                        <a:rPr lang="en-US" sz="1500" baseline="0" dirty="0"/>
                        <a:t>(GeV/u)</a:t>
                      </a:r>
                      <a:endParaRPr lang="en-US" sz="1500" b="1" baseline="0" dirty="0">
                        <a:latin typeface="Arial" pitchFamily="34" charset="0"/>
                        <a:cs typeface="Arial" pitchFamily="34" charset="0"/>
                      </a:endParaRPr>
                    </a:p>
                  </a:txBody>
                  <a:tcPr marL="45720" marR="45720" marT="18288" marB="18288" anchor="ctr"/>
                </a:tc>
                <a:tc>
                  <a:txBody>
                    <a:bodyPr/>
                    <a:lstStyle/>
                    <a:p>
                      <a:pPr algn="ctr"/>
                      <a:r>
                        <a:rPr lang="en-US" sz="1500" dirty="0"/>
                        <a:t>Electron kinetic E</a:t>
                      </a:r>
                    </a:p>
                    <a:p>
                      <a:pPr algn="ctr"/>
                      <a:r>
                        <a:rPr lang="en-US" sz="1500" dirty="0"/>
                        <a:t>(MeV)</a:t>
                      </a:r>
                      <a:endParaRPr lang="en-US" sz="1500" b="1" dirty="0">
                        <a:latin typeface="Arial" pitchFamily="34" charset="0"/>
                        <a:cs typeface="Arial" pitchFamily="34" charset="0"/>
                      </a:endParaRPr>
                    </a:p>
                  </a:txBody>
                  <a:tcPr marL="45720" marR="45720" marT="18288" marB="18288" anchor="ctr"/>
                </a:tc>
                <a:tc>
                  <a:txBody>
                    <a:bodyPr/>
                    <a:lstStyle/>
                    <a:p>
                      <a:pPr algn="ctr"/>
                      <a:r>
                        <a:rPr lang="en-US" sz="1500" baseline="0" dirty="0"/>
                        <a:t>Cooler type</a:t>
                      </a:r>
                      <a:endParaRPr lang="en-US" sz="1500" b="1" dirty="0">
                        <a:latin typeface="Arial" pitchFamily="34" charset="0"/>
                        <a:cs typeface="Arial" pitchFamily="34" charset="0"/>
                      </a:endParaRPr>
                    </a:p>
                  </a:txBody>
                  <a:tcPr marL="45720" marR="45720" marT="18288" marB="18288" anchor="ctr"/>
                </a:tc>
                <a:extLst>
                  <a:ext uri="{0D108BD9-81ED-4DB2-BD59-A6C34878D82A}">
                    <a16:rowId xmlns="" xmlns:a16="http://schemas.microsoft.com/office/drawing/2014/main" val="10000"/>
                  </a:ext>
                </a:extLst>
              </a:tr>
              <a:tr h="415396">
                <a:tc>
                  <a:txBody>
                    <a:bodyPr/>
                    <a:lstStyle/>
                    <a:p>
                      <a:pPr algn="ctr"/>
                      <a:r>
                        <a:rPr lang="en-US" sz="1500" dirty="0"/>
                        <a:t>booster ring</a:t>
                      </a:r>
                      <a:endParaRPr lang="en-US" sz="1500" b="0" dirty="0">
                        <a:latin typeface="Arial" pitchFamily="34" charset="0"/>
                        <a:cs typeface="Arial" pitchFamily="34" charset="0"/>
                      </a:endParaRPr>
                    </a:p>
                  </a:txBody>
                  <a:tcPr marL="45720" marR="45720" marT="18288" marB="18288" anchor="ctr"/>
                </a:tc>
                <a:tc>
                  <a:txBody>
                    <a:bodyPr/>
                    <a:lstStyle/>
                    <a:p>
                      <a:pPr algn="l"/>
                      <a:r>
                        <a:rPr lang="en-US" sz="1500" dirty="0"/>
                        <a:t>Accumulation of positive ions</a:t>
                      </a:r>
                      <a:endParaRPr lang="en-US" sz="1500" b="0" dirty="0">
                        <a:latin typeface="Arial" pitchFamily="34" charset="0"/>
                        <a:cs typeface="Arial" pitchFamily="34" charset="0"/>
                      </a:endParaRPr>
                    </a:p>
                  </a:txBody>
                  <a:tcPr marL="45720" marR="45720" marT="18288" marB="18288"/>
                </a:tc>
                <a:tc>
                  <a:txBody>
                    <a:bodyPr/>
                    <a:lstStyle/>
                    <a:p>
                      <a:pPr algn="ct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0.1</a:t>
                      </a:r>
                      <a:r>
                        <a:rPr lang="en-US" sz="1500" baseline="0" dirty="0"/>
                        <a:t> </a:t>
                      </a:r>
                    </a:p>
                    <a:p>
                      <a:pPr algn="ctr"/>
                      <a:r>
                        <a:rPr lang="en-US" sz="1500" baseline="0" dirty="0"/>
                        <a:t>(injection)</a:t>
                      </a: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0.054</a:t>
                      </a:r>
                      <a:endParaRPr lang="en-US" sz="15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1500" dirty="0"/>
                        <a:t>DC</a:t>
                      </a:r>
                      <a:endParaRPr lang="en-US" sz="1500" b="0" dirty="0">
                        <a:latin typeface="Arial" pitchFamily="34" charset="0"/>
                        <a:cs typeface="Arial" pitchFamily="34" charset="0"/>
                      </a:endParaRPr>
                    </a:p>
                  </a:txBody>
                  <a:tcPr marL="45720" marR="45720" marT="18288" marB="18288" anchor="ctr"/>
                </a:tc>
                <a:extLst>
                  <a:ext uri="{0D108BD9-81ED-4DB2-BD59-A6C34878D82A}">
                    <a16:rowId xmlns="" xmlns:a16="http://schemas.microsoft.com/office/drawing/2014/main" val="10001"/>
                  </a:ext>
                </a:extLst>
              </a:tr>
              <a:tr h="607147">
                <a:tc rowSpan="3">
                  <a:txBody>
                    <a:bodyPr/>
                    <a:lstStyle/>
                    <a:p>
                      <a:pPr algn="ctr"/>
                      <a:r>
                        <a:rPr lang="en-US" sz="1500" dirty="0"/>
                        <a:t>collider ring</a:t>
                      </a:r>
                      <a:endParaRPr lang="en-US" sz="1500" b="0" dirty="0">
                        <a:latin typeface="Arial" pitchFamily="34" charset="0"/>
                        <a:cs typeface="Arial" pitchFamily="34" charset="0"/>
                      </a:endParaRPr>
                    </a:p>
                  </a:txBody>
                  <a:tcPr marL="45720" marR="45720"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Maintain</a:t>
                      </a:r>
                      <a:r>
                        <a:rPr lang="en-US" sz="1500" baseline="0" dirty="0"/>
                        <a:t> </a:t>
                      </a:r>
                      <a:r>
                        <a:rPr lang="en-US" sz="1500" baseline="0" dirty="0" err="1"/>
                        <a:t>emitt</a:t>
                      </a:r>
                      <a:r>
                        <a:rPr lang="en-US" sz="1500" baseline="0" dirty="0"/>
                        <a:t>. during stacking</a:t>
                      </a:r>
                      <a:endParaRPr lang="en-US" sz="1500" b="0" dirty="0">
                        <a:latin typeface="Arial" pitchFamily="34" charset="0"/>
                        <a:cs typeface="Arial" pitchFamily="34" charset="0"/>
                      </a:endParaRPr>
                    </a:p>
                  </a:txBody>
                  <a:tcPr marL="45720" marR="45720" marT="18288" marB="18288" anchor="b"/>
                </a:tc>
                <a:tc>
                  <a:txBody>
                    <a:bodyPr/>
                    <a:lstStyle/>
                    <a:p>
                      <a:pPr algn="ctr"/>
                      <a:endParaRPr lang="en-US" sz="1500" b="0" dirty="0">
                        <a:latin typeface="Arial" panose="020B0604020202020204" pitchFamily="34" charset="0"/>
                        <a:cs typeface="Arial" panose="020B0604020202020204" pitchFamily="34" charset="0"/>
                      </a:endParaRPr>
                    </a:p>
                  </a:txBody>
                  <a:tcPr marL="45720" marR="45720" marT="18288" marB="18288" anchor="b"/>
                </a:tc>
                <a:tc>
                  <a:txBody>
                    <a:bodyPr/>
                    <a:lstStyle/>
                    <a:p>
                      <a:pPr algn="ctr"/>
                      <a:r>
                        <a:rPr lang="en-US" sz="1500" dirty="0"/>
                        <a:t>2 </a:t>
                      </a:r>
                    </a:p>
                    <a:p>
                      <a:pPr algn="ctr"/>
                      <a:r>
                        <a:rPr lang="en-US" sz="1500" dirty="0"/>
                        <a:t>(injection)</a:t>
                      </a:r>
                      <a:endParaRPr lang="en-US" sz="1500" b="0" dirty="0">
                        <a:latin typeface="Arial" panose="020B0604020202020204" pitchFamily="34" charset="0"/>
                        <a:cs typeface="Arial" panose="020B0604020202020204" pitchFamily="34" charset="0"/>
                      </a:endParaRPr>
                    </a:p>
                  </a:txBody>
                  <a:tcPr marL="45720" marR="45720" marT="18288" marB="18288" anchor="b"/>
                </a:tc>
                <a:tc>
                  <a:txBody>
                    <a:bodyPr/>
                    <a:lstStyle/>
                    <a:p>
                      <a:pPr algn="ctr"/>
                      <a:r>
                        <a:rPr lang="en-US" sz="1500" dirty="0"/>
                        <a:t>1.1</a:t>
                      </a:r>
                      <a:endParaRPr lang="en-US" sz="15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1500" dirty="0"/>
                        <a:t>DC</a:t>
                      </a:r>
                      <a:endParaRPr lang="en-US" sz="1500" b="0" dirty="0">
                        <a:latin typeface="Arial" pitchFamily="34" charset="0"/>
                        <a:cs typeface="Arial" pitchFamily="34" charset="0"/>
                      </a:endParaRPr>
                    </a:p>
                  </a:txBody>
                  <a:tcPr marL="45720" marR="45720" marT="18288" marB="18288" anchor="ctr"/>
                </a:tc>
                <a:extLst>
                  <a:ext uri="{0D108BD9-81ED-4DB2-BD59-A6C34878D82A}">
                    <a16:rowId xmlns="" xmlns:a16="http://schemas.microsoft.com/office/drawing/2014/main" val="10002"/>
                  </a:ext>
                </a:extLst>
              </a:tr>
              <a:tr h="0">
                <a:tc vMerge="1">
                  <a:txBody>
                    <a:bodyPr/>
                    <a:lstStyle/>
                    <a:p>
                      <a:pPr algn="ctr"/>
                      <a:endParaRPr lang="en-US" sz="1400" b="0" dirty="0">
                        <a:latin typeface="Arial" pitchFamily="34" charset="0"/>
                        <a:cs typeface="Arial" pitchFamily="34" charset="0"/>
                      </a:endParaRPr>
                    </a:p>
                  </a:txBody>
                  <a:tcPr marL="45720" marR="45720"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a:t>Pre-cooling for </a:t>
                      </a:r>
                      <a:r>
                        <a:rPr lang="en-US" sz="1500" baseline="0" dirty="0" err="1"/>
                        <a:t>emitt</a:t>
                      </a:r>
                      <a:r>
                        <a:rPr lang="en-US" sz="1500" baseline="0" dirty="0"/>
                        <a:t>. reduction</a:t>
                      </a:r>
                      <a:endParaRPr lang="en-US" sz="1500" b="0" dirty="0">
                        <a:latin typeface="Arial" pitchFamily="34" charset="0"/>
                        <a:cs typeface="Arial" pitchFamily="34" charset="0"/>
                      </a:endParaRPr>
                    </a:p>
                  </a:txBody>
                  <a:tcPr marL="45720" marR="45720" marT="18288" marB="18288"/>
                </a:tc>
                <a:tc>
                  <a:txBody>
                    <a:bodyPr/>
                    <a:lstStyle/>
                    <a:p>
                      <a:pPr algn="ctr"/>
                      <a:r>
                        <a:rPr lang="en-US" sz="1500" dirty="0"/>
                        <a:t>7.9 </a:t>
                      </a:r>
                    </a:p>
                    <a:p>
                      <a:pPr algn="ctr"/>
                      <a:r>
                        <a:rPr lang="en-US" sz="1500" dirty="0"/>
                        <a:t>(injection)</a:t>
                      </a:r>
                      <a:endParaRPr lang="en-US" sz="1500" b="0" dirty="0">
                        <a:latin typeface="Arial" panose="020B0604020202020204" pitchFamily="34" charset="0"/>
                        <a:cs typeface="Arial" panose="020B0604020202020204" pitchFamily="34" charset="0"/>
                      </a:endParaRPr>
                    </a:p>
                  </a:txBody>
                  <a:tcPr marL="45720" marR="45720" marT="18288" marB="18288" anchor="ctr"/>
                </a:tc>
                <a:tc>
                  <a:txBody>
                    <a:bodyPr/>
                    <a:lstStyle/>
                    <a:p>
                      <a:pPr algn="ctr"/>
                      <a:r>
                        <a:rPr lang="en-US" sz="1500" dirty="0"/>
                        <a:t>7.9 </a:t>
                      </a:r>
                    </a:p>
                    <a:p>
                      <a:pPr algn="ctr"/>
                      <a:r>
                        <a:rPr lang="en-US" sz="1500" dirty="0"/>
                        <a:t>(ramp</a:t>
                      </a:r>
                      <a:r>
                        <a:rPr lang="en-US" sz="1500" baseline="0" dirty="0"/>
                        <a:t> to</a:t>
                      </a:r>
                      <a:r>
                        <a:rPr lang="en-US" sz="1500" dirty="0"/>
                        <a:t>)</a:t>
                      </a: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4.3</a:t>
                      </a:r>
                      <a:endParaRPr lang="en-US" sz="15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1500" dirty="0"/>
                        <a:t>DC</a:t>
                      </a:r>
                      <a:endParaRPr lang="en-US" sz="1500" b="0" dirty="0">
                        <a:latin typeface="Arial" pitchFamily="34" charset="0"/>
                        <a:cs typeface="Arial" pitchFamily="34" charset="0"/>
                      </a:endParaRPr>
                    </a:p>
                  </a:txBody>
                  <a:tcPr marL="45720" marR="45720" marT="18288" marB="18288" anchor="ctr"/>
                </a:tc>
                <a:extLst>
                  <a:ext uri="{0D108BD9-81ED-4DB2-BD59-A6C34878D82A}">
                    <a16:rowId xmlns="" xmlns:a16="http://schemas.microsoft.com/office/drawing/2014/main" val="10003"/>
                  </a:ext>
                </a:extLst>
              </a:tr>
              <a:tr h="415396">
                <a:tc vMerge="1">
                  <a:txBody>
                    <a:bodyPr/>
                    <a:lstStyle/>
                    <a:p>
                      <a:pPr algn="ctr"/>
                      <a:endParaRPr lang="en-US" sz="15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Maintain</a:t>
                      </a:r>
                      <a:r>
                        <a:rPr lang="en-US" sz="1500" baseline="0" dirty="0"/>
                        <a:t> </a:t>
                      </a:r>
                      <a:r>
                        <a:rPr lang="en-US" sz="1500" baseline="0" dirty="0" err="1"/>
                        <a:t>emitt</a:t>
                      </a:r>
                      <a:r>
                        <a:rPr lang="en-US" sz="1500" baseline="0" dirty="0"/>
                        <a:t>. during collision</a:t>
                      </a: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Up to 100</a:t>
                      </a: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Up to 40</a:t>
                      </a:r>
                      <a:endParaRPr lang="en-US" sz="1500" b="0" dirty="0">
                        <a:latin typeface="Arial" pitchFamily="34" charset="0"/>
                        <a:cs typeface="Arial" pitchFamily="34" charset="0"/>
                      </a:endParaRPr>
                    </a:p>
                  </a:txBody>
                  <a:tcPr marL="45720" marR="45720" marT="18288" marB="18288" anchor="ctr"/>
                </a:tc>
                <a:tc>
                  <a:txBody>
                    <a:bodyPr/>
                    <a:lstStyle/>
                    <a:p>
                      <a:pPr algn="ctr"/>
                      <a:r>
                        <a:rPr lang="en-US" sz="1500" dirty="0"/>
                        <a:t>Up to 54.5</a:t>
                      </a:r>
                      <a:endParaRPr lang="en-US" sz="1500" b="1" dirty="0">
                        <a:solidFill>
                          <a:srgbClr val="FF0000"/>
                        </a:solidFill>
                        <a:latin typeface="Arial" pitchFamily="34" charset="0"/>
                        <a:cs typeface="Arial" pitchFamily="34" charset="0"/>
                      </a:endParaRPr>
                    </a:p>
                  </a:txBody>
                  <a:tcPr marL="45720" marR="45720" marT="18288" marB="18288" anchor="ctr"/>
                </a:tc>
                <a:tc>
                  <a:txBody>
                    <a:bodyPr/>
                    <a:lstStyle/>
                    <a:p>
                      <a:pPr algn="ctr"/>
                      <a:r>
                        <a:rPr lang="en-US" sz="1500" dirty="0"/>
                        <a:t>ERL</a:t>
                      </a:r>
                      <a:endParaRPr lang="en-US" sz="1500" b="0" dirty="0">
                        <a:latin typeface="Arial" pitchFamily="34" charset="0"/>
                        <a:cs typeface="Arial" pitchFamily="34" charset="0"/>
                      </a:endParaRPr>
                    </a:p>
                  </a:txBody>
                  <a:tcPr marL="45720" marR="45720" marT="18288" marB="18288" anchor="ctr"/>
                </a:tc>
                <a:extLst>
                  <a:ext uri="{0D108BD9-81ED-4DB2-BD59-A6C34878D82A}">
                    <a16:rowId xmlns="" xmlns:a16="http://schemas.microsoft.com/office/drawing/2014/main" val="10004"/>
                  </a:ext>
                </a:extLst>
              </a:tr>
            </a:tbl>
          </a:graphicData>
        </a:graphic>
      </p:graphicFrame>
      <p:sp>
        <p:nvSpPr>
          <p:cNvPr id="8" name="Rectangular Callout 7"/>
          <p:cNvSpPr/>
          <p:nvPr/>
        </p:nvSpPr>
        <p:spPr>
          <a:xfrm>
            <a:off x="8166880" y="4516210"/>
            <a:ext cx="2468880" cy="457200"/>
          </a:xfrm>
          <a:prstGeom prst="wedgeRectCallout">
            <a:avLst>
              <a:gd name="adj1" fmla="val -63976"/>
              <a:gd name="adj2" fmla="val 1355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cs typeface="Arial" panose="020B0604020202020204" pitchFamily="34" charset="0"/>
              </a:rPr>
              <a:t>Can’t reduce emittance due to space charge limit</a:t>
            </a:r>
            <a:endParaRPr lang="en-US" sz="1600" dirty="0">
              <a:solidFill>
                <a:schemeClr val="tx1"/>
              </a:solidFill>
              <a:latin typeface="Arial" panose="020B0604020202020204" pitchFamily="34" charset="0"/>
              <a:cs typeface="Arial" panose="020B0604020202020204" pitchFamily="34" charset="0"/>
            </a:endParaRPr>
          </a:p>
        </p:txBody>
      </p:sp>
      <p:sp>
        <p:nvSpPr>
          <p:cNvPr id="9" name="Rectangular Callout 8"/>
          <p:cNvSpPr/>
          <p:nvPr/>
        </p:nvSpPr>
        <p:spPr>
          <a:xfrm>
            <a:off x="8185171" y="5718800"/>
            <a:ext cx="2468880" cy="457200"/>
          </a:xfrm>
          <a:prstGeom prst="wedgeRectCallout">
            <a:avLst>
              <a:gd name="adj1" fmla="val -63332"/>
              <a:gd name="adj2" fmla="val -212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cs typeface="Arial" panose="020B0604020202020204" pitchFamily="34" charset="0"/>
              </a:rPr>
              <a:t>ERL cooler  can’t reach energy below 20 MeV</a:t>
            </a:r>
            <a:endParaRPr lang="en-US" sz="1600" dirty="0">
              <a:solidFill>
                <a:schemeClr val="tx1"/>
              </a:solidFill>
              <a:latin typeface="Arial" panose="020B0604020202020204" pitchFamily="34" charset="0"/>
              <a:cs typeface="Arial" panose="020B0604020202020204" pitchFamily="34" charset="0"/>
            </a:endParaRPr>
          </a:p>
        </p:txBody>
      </p:sp>
      <p:sp>
        <p:nvSpPr>
          <p:cNvPr id="10" name="Rectangular Callout 9"/>
          <p:cNvSpPr/>
          <p:nvPr/>
        </p:nvSpPr>
        <p:spPr>
          <a:xfrm>
            <a:off x="8156326" y="5121497"/>
            <a:ext cx="2468880" cy="457200"/>
          </a:xfrm>
          <a:prstGeom prst="wedgeRectCallout">
            <a:avLst>
              <a:gd name="adj1" fmla="val -63654"/>
              <a:gd name="adj2" fmla="val 65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cs typeface="Arial" panose="020B0604020202020204" pitchFamily="34" charset="0"/>
              </a:rPr>
              <a:t>Pre-cooling both protons and lead ions </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96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684797" y="2340603"/>
            <a:ext cx="3967400" cy="3352798"/>
          </a:xfrm>
          <a:prstGeom prst="rect">
            <a:avLst/>
          </a:prstGeom>
        </p:spPr>
      </p:pic>
      <p:sp>
        <p:nvSpPr>
          <p:cNvPr id="2" name="Title 1"/>
          <p:cNvSpPr>
            <a:spLocks noGrp="1"/>
          </p:cNvSpPr>
          <p:nvPr>
            <p:ph type="title"/>
          </p:nvPr>
        </p:nvSpPr>
        <p:spPr/>
        <p:txBody>
          <a:bodyPr/>
          <a:lstStyle/>
          <a:p>
            <a:r>
              <a:rPr lang="en-US" dirty="0"/>
              <a:t>Stacking and Pre-Cooling for Proton Beam </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7" name="Picture 6"/>
          <p:cNvPicPr>
            <a:picLocks noChangeAspect="1"/>
          </p:cNvPicPr>
          <p:nvPr/>
        </p:nvPicPr>
        <p:blipFill>
          <a:blip r:embed="rId3"/>
          <a:stretch>
            <a:fillRect/>
          </a:stretch>
        </p:blipFill>
        <p:spPr>
          <a:xfrm>
            <a:off x="6109397" y="2324101"/>
            <a:ext cx="4088006" cy="3414467"/>
          </a:xfrm>
          <a:prstGeom prst="rect">
            <a:avLst/>
          </a:prstGeom>
        </p:spPr>
      </p:pic>
      <p:sp>
        <p:nvSpPr>
          <p:cNvPr id="8" name="TextBox 7"/>
          <p:cNvSpPr txBox="1"/>
          <p:nvPr/>
        </p:nvSpPr>
        <p:spPr>
          <a:xfrm>
            <a:off x="1572997" y="5838340"/>
            <a:ext cx="4191000" cy="335756"/>
          </a:xfrm>
          <a:prstGeom prst="rect">
            <a:avLst/>
          </a:prstGeom>
          <a:noFill/>
        </p:spPr>
        <p:txBody>
          <a:bodyPr wrap="square" rtlCol="0">
            <a:spAutoFit/>
          </a:bodyPr>
          <a:lstStyle/>
          <a:p>
            <a:pPr algn="just"/>
            <a:r>
              <a:rPr lang="en-US" sz="1800" dirty="0">
                <a:latin typeface="Candara" panose="020E0502030303020204" pitchFamily="34" charset="0"/>
              </a:rPr>
              <a:t>IBS expansion during stacking (~10 mins). </a:t>
            </a:r>
          </a:p>
        </p:txBody>
      </p:sp>
      <p:sp>
        <p:nvSpPr>
          <p:cNvPr id="9" name="TextBox 8"/>
          <p:cNvSpPr txBox="1"/>
          <p:nvPr/>
        </p:nvSpPr>
        <p:spPr>
          <a:xfrm>
            <a:off x="6956743" y="5757840"/>
            <a:ext cx="3810000" cy="587574"/>
          </a:xfrm>
          <a:prstGeom prst="rect">
            <a:avLst/>
          </a:prstGeom>
          <a:noFill/>
        </p:spPr>
        <p:txBody>
          <a:bodyPr wrap="square" rtlCol="0">
            <a:spAutoFit/>
          </a:bodyPr>
          <a:lstStyle/>
          <a:p>
            <a:pPr algn="just"/>
            <a:r>
              <a:rPr lang="en-US" sz="1800" dirty="0">
                <a:latin typeface="Candara" panose="020E0502030303020204" pitchFamily="34" charset="0"/>
              </a:rPr>
              <a:t>Pre-cooling after stacking.</a:t>
            </a:r>
          </a:p>
          <a:p>
            <a:pPr algn="just"/>
            <a:r>
              <a:rPr lang="en-US" sz="1800" dirty="0">
                <a:latin typeface="Candara" panose="020E0502030303020204" pitchFamily="34" charset="0"/>
              </a:rPr>
              <a:t>DC cooler, 3A, 30 meter, 1T </a:t>
            </a:r>
          </a:p>
        </p:txBody>
      </p:sp>
      <p:sp>
        <p:nvSpPr>
          <p:cNvPr id="10" name="TextBox 9"/>
          <p:cNvSpPr txBox="1"/>
          <p:nvPr/>
        </p:nvSpPr>
        <p:spPr>
          <a:xfrm>
            <a:off x="1432949" y="897643"/>
            <a:ext cx="4471096" cy="1323439"/>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2000" dirty="0">
                <a:latin typeface="Candara" panose="020E0502030303020204" pitchFamily="34" charset="0"/>
              </a:rPr>
              <a:t>Proton beam: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Injection Energy: </a:t>
            </a:r>
            <a:r>
              <a:rPr lang="en-US" sz="2000" dirty="0">
                <a:solidFill>
                  <a:srgbClr val="0000FF"/>
                </a:solidFill>
                <a:latin typeface="Candara" panose="020E0502030303020204" pitchFamily="34" charset="0"/>
              </a:rPr>
              <a:t>8 GeV</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Proton number: </a:t>
            </a:r>
            <a:r>
              <a:rPr lang="en-US" sz="2000" dirty="0">
                <a:solidFill>
                  <a:srgbClr val="0000FF"/>
                </a:solidFill>
                <a:latin typeface="Candara" panose="020E0502030303020204" pitchFamily="34" charset="0"/>
              </a:rPr>
              <a:t>6.58x10</a:t>
            </a:r>
            <a:r>
              <a:rPr lang="en-US" sz="2000" baseline="30000" dirty="0">
                <a:solidFill>
                  <a:srgbClr val="0000FF"/>
                </a:solidFill>
                <a:latin typeface="Candara" panose="020E0502030303020204" pitchFamily="34" charset="0"/>
              </a:rPr>
              <a:t>11 </a:t>
            </a:r>
            <a:endParaRPr lang="en-US" sz="2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Normalized emit.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a:solidFill>
                  <a:srgbClr val="0000FF"/>
                </a:solidFill>
                <a:latin typeface="Candara" panose="020E0502030303020204" pitchFamily="34" charset="0"/>
              </a:rPr>
              <a:t>2.2 </a:t>
            </a:r>
            <a:r>
              <a:rPr lang="de-DE" sz="2000" dirty="0">
                <a:solidFill>
                  <a:srgbClr val="0000FF"/>
                </a:solidFill>
              </a:rPr>
              <a:t>μ</a:t>
            </a:r>
            <a:r>
              <a:rPr lang="en-US" sz="2000" dirty="0">
                <a:solidFill>
                  <a:srgbClr val="0000FF"/>
                </a:solidFill>
                <a:latin typeface="Candara" panose="020E0502030303020204" pitchFamily="34" charset="0"/>
              </a:rPr>
              <a:t>m</a:t>
            </a:r>
            <a:endParaRPr lang="en-US" sz="2000" baseline="30000" dirty="0">
              <a:solidFill>
                <a:srgbClr val="0000FF"/>
              </a:solidFill>
              <a:latin typeface="Candara" panose="020E0502030303020204" pitchFamily="34" charset="0"/>
            </a:endParaRPr>
          </a:p>
        </p:txBody>
      </p:sp>
      <p:sp>
        <p:nvSpPr>
          <p:cNvPr id="11" name="TextBox 10"/>
          <p:cNvSpPr txBox="1"/>
          <p:nvPr/>
        </p:nvSpPr>
        <p:spPr>
          <a:xfrm>
            <a:off x="5575997" y="1181147"/>
            <a:ext cx="3828292" cy="1015663"/>
          </a:xfrm>
          <a:prstGeom prst="rect">
            <a:avLst/>
          </a:prstGeom>
          <a:noFill/>
        </p:spPr>
        <p:txBody>
          <a:bodyPr wrap="none" rtlCol="0">
            <a:spAutoFit/>
          </a:bodyPr>
          <a:lstStyle/>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size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a:solidFill>
                  <a:srgbClr val="0000FF"/>
                </a:solidFill>
                <a:latin typeface="Candara" panose="020E0502030303020204" pitchFamily="34" charset="0"/>
              </a:rPr>
              <a:t>2.1 mm</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Momentum spread: </a:t>
            </a:r>
            <a:r>
              <a:rPr lang="en-US" sz="2000" dirty="0">
                <a:solidFill>
                  <a:srgbClr val="0000FF"/>
                </a:solidFill>
                <a:latin typeface="Candara" panose="020E0502030303020204" pitchFamily="34" charset="0"/>
              </a:rPr>
              <a:t>6x10</a:t>
            </a:r>
            <a:r>
              <a:rPr lang="en-US" sz="2000" baseline="30000" dirty="0">
                <a:solidFill>
                  <a:srgbClr val="0000FF"/>
                </a:solidFill>
                <a:latin typeface="Candara" panose="020E0502030303020204" pitchFamily="34" charset="0"/>
              </a:rPr>
              <a:t>-4</a:t>
            </a:r>
          </a:p>
          <a:p>
            <a:pPr marL="800100" lvl="1" indent="-342900">
              <a:buClr>
                <a:srgbClr val="0070C0"/>
              </a:buClr>
              <a:buSzPct val="160000"/>
              <a:buFont typeface="Wingdings" panose="05000000000000000000" pitchFamily="2" charset="2"/>
              <a:buChar char="§"/>
            </a:pPr>
            <a:r>
              <a:rPr lang="en-US" sz="2000" dirty="0">
                <a:latin typeface="Candara" panose="020E0502030303020204" pitchFamily="34" charset="0"/>
              </a:rPr>
              <a:t>Bunch length (</a:t>
            </a:r>
            <a:r>
              <a:rPr lang="en-US" sz="2000" dirty="0" err="1">
                <a:latin typeface="Candara" panose="020E0502030303020204" pitchFamily="34" charset="0"/>
              </a:rPr>
              <a:t>rms</a:t>
            </a:r>
            <a:r>
              <a:rPr lang="en-US" sz="2000" dirty="0">
                <a:latin typeface="Candara" panose="020E0502030303020204" pitchFamily="34" charset="0"/>
              </a:rPr>
              <a:t>): </a:t>
            </a:r>
            <a:r>
              <a:rPr lang="en-US" sz="2000" dirty="0">
                <a:solidFill>
                  <a:srgbClr val="0000FF"/>
                </a:solidFill>
                <a:latin typeface="Candara" panose="020E0502030303020204" pitchFamily="34" charset="0"/>
              </a:rPr>
              <a:t>7 m</a:t>
            </a:r>
            <a:endParaRPr lang="en-US" sz="2000" dirty="0">
              <a:solidFill>
                <a:srgbClr val="0000FF"/>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36453932"/>
              </p:ext>
            </p:extLst>
          </p:nvPr>
        </p:nvGraphicFramePr>
        <p:xfrm>
          <a:off x="4058175" y="3727872"/>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1" dirty="0">
                          <a:latin typeface="Candara" panose="020E0502030303020204" pitchFamily="34" charset="0"/>
                        </a:rPr>
                        <a:t>Stacking</a:t>
                      </a:r>
                    </a:p>
                  </a:txBody>
                  <a:tcPr>
                    <a:solidFill>
                      <a:srgbClr val="FFFF00"/>
                    </a:solid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tc>
                <a:extLst>
                  <a:ext uri="{0D108BD9-81ED-4DB2-BD59-A6C34878D82A}">
                    <a16:rowId xmlns="" xmlns:a16="http://schemas.microsoft.com/office/drawing/2014/main" val="2758620566"/>
                  </a:ext>
                </a:extLst>
              </a:tr>
              <a:tr h="229262">
                <a:tc>
                  <a:txBody>
                    <a:bodyPr/>
                    <a:lstStyle/>
                    <a:p>
                      <a:pPr algn="ctr"/>
                      <a:r>
                        <a:rPr lang="en-US" sz="1200" dirty="0">
                          <a:latin typeface="Candara" panose="020E0502030303020204" pitchFamily="34" charset="0"/>
                        </a:rPr>
                        <a:t>Cooling</a:t>
                      </a:r>
                    </a:p>
                  </a:txBody>
                  <a:tcPr>
                    <a:solidFill>
                      <a:schemeClr val="bg1">
                        <a:alpha val="20000"/>
                      </a:schemeClr>
                    </a:solidFill>
                  </a:tcPr>
                </a:tc>
                <a:extLst>
                  <a:ext uri="{0D108BD9-81ED-4DB2-BD59-A6C34878D82A}">
                    <a16:rowId xmlns="" xmlns:a16="http://schemas.microsoft.com/office/drawing/2014/main" val="247743276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03750890"/>
              </p:ext>
            </p:extLst>
          </p:nvPr>
        </p:nvGraphicFramePr>
        <p:xfrm>
          <a:off x="8525462" y="3194042"/>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0" dirty="0">
                          <a:latin typeface="Candara" panose="020E0502030303020204" pitchFamily="34" charset="0"/>
                        </a:rPr>
                        <a:t>Stacking</a:t>
                      </a:r>
                    </a:p>
                  </a:txBody>
                  <a:tcPr>
                    <a:solidFill>
                      <a:schemeClr val="bg1">
                        <a:alpha val="20000"/>
                      </a:schemeClr>
                    </a:solidFill>
                  </a:tcPr>
                </a:tc>
                <a:extLst>
                  <a:ext uri="{0D108BD9-81ED-4DB2-BD59-A6C34878D82A}">
                    <a16:rowId xmlns="" xmlns:a16="http://schemas.microsoft.com/office/drawing/2014/main" val="3556812642"/>
                  </a:ext>
                </a:extLst>
              </a:tr>
              <a:tr h="229262">
                <a:tc>
                  <a:txBody>
                    <a:bodyPr/>
                    <a:lstStyle/>
                    <a:p>
                      <a:pPr algn="ctr"/>
                      <a:r>
                        <a:rPr lang="en-US" sz="1200" b="1" dirty="0">
                          <a:latin typeface="Candara" panose="020E0502030303020204" pitchFamily="34" charset="0"/>
                        </a:rPr>
                        <a:t>Pre-cooling</a:t>
                      </a:r>
                    </a:p>
                  </a:txBody>
                  <a:tcPr>
                    <a:solidFill>
                      <a:srgbClr val="FFFF00"/>
                    </a:solidFill>
                  </a:tcPr>
                </a:tc>
                <a:extLst>
                  <a:ext uri="{0D108BD9-81ED-4DB2-BD59-A6C34878D82A}">
                    <a16:rowId xmlns="" xmlns:a16="http://schemas.microsoft.com/office/drawing/2014/main" val="2758620566"/>
                  </a:ext>
                </a:extLst>
              </a:tr>
              <a:tr h="229262">
                <a:tc>
                  <a:txBody>
                    <a:bodyPr/>
                    <a:lstStyle/>
                    <a:p>
                      <a:pPr algn="ctr"/>
                      <a:r>
                        <a:rPr lang="en-US" sz="1200" dirty="0">
                          <a:latin typeface="Candara" panose="020E0502030303020204" pitchFamily="34" charset="0"/>
                        </a:rPr>
                        <a:t>Cooling</a:t>
                      </a:r>
                    </a:p>
                  </a:txBody>
                  <a:tcPr>
                    <a:solidFill>
                      <a:schemeClr val="bg1">
                        <a:alpha val="20000"/>
                      </a:schemeClr>
                    </a:solidFill>
                  </a:tcPr>
                </a:tc>
                <a:extLst>
                  <a:ext uri="{0D108BD9-81ED-4DB2-BD59-A6C34878D82A}">
                    <a16:rowId xmlns="" xmlns:a16="http://schemas.microsoft.com/office/drawing/2014/main" val="2477432767"/>
                  </a:ext>
                </a:extLst>
              </a:tr>
            </a:tbl>
          </a:graphicData>
        </a:graphic>
      </p:graphicFrame>
    </p:spTree>
    <p:extLst>
      <p:ext uri="{BB962C8B-B14F-4D97-AF65-F5344CB8AC3E}">
        <p14:creationId xmlns:p14="http://schemas.microsoft.com/office/powerpoint/2010/main" val="326588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JLEIC Baseline Parameters</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692917217"/>
              </p:ext>
            </p:extLst>
          </p:nvPr>
        </p:nvGraphicFramePr>
        <p:xfrm>
          <a:off x="1178608" y="990716"/>
          <a:ext cx="8992235" cy="5102948"/>
        </p:xfrm>
        <a:graphic>
          <a:graphicData uri="http://schemas.openxmlformats.org/drawingml/2006/table">
            <a:tbl>
              <a:tblPr/>
              <a:tblGrid>
                <a:gridCol w="25146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914400">
                  <a:extLst>
                    <a:ext uri="{9D8B030D-6E8A-4147-A177-3AD203B41FA5}">
                      <a16:colId xmlns="" xmlns:a16="http://schemas.microsoft.com/office/drawing/2014/main" val="20005"/>
                    </a:ext>
                  </a:extLst>
                </a:gridCol>
                <a:gridCol w="996950">
                  <a:extLst>
                    <a:ext uri="{9D8B030D-6E8A-4147-A177-3AD203B41FA5}">
                      <a16:colId xmlns="" xmlns:a16="http://schemas.microsoft.com/office/drawing/2014/main" val="20006"/>
                    </a:ext>
                  </a:extLst>
                </a:gridCol>
                <a:gridCol w="984885">
                  <a:extLst>
                    <a:ext uri="{9D8B030D-6E8A-4147-A177-3AD203B41FA5}">
                      <a16:colId xmlns="" xmlns:a16="http://schemas.microsoft.com/office/drawing/2014/main" val="20007"/>
                    </a:ext>
                  </a:extLst>
                </a:gridCol>
              </a:tblGrid>
              <a:tr h="636556">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CM energy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FF"/>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2000" b="1" i="0" u="none" strike="noStrike" cap="none" normalizeH="0" baseline="0" dirty="0">
                          <a:ln>
                            <a:noFill/>
                          </a:ln>
                          <a:solidFill>
                            <a:srgbClr val="FFFFFF"/>
                          </a:solidFill>
                          <a:effectLst/>
                          <a:latin typeface="Arial" charset="0"/>
                          <a:cs typeface="Arial" charset="0"/>
                        </a:rPr>
                        <a:t>GeV</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FF"/>
                    </a:solidFill>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21.9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(low)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FF"/>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44.7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(medium)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FF"/>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63.3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charset="0"/>
                          <a:cs typeface="Arial" charset="0"/>
                        </a:rPr>
                        <a:t>(high)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FF"/>
                    </a:solidFill>
                  </a:tcPr>
                </a:tc>
                <a:tc hMerge="1">
                  <a:txBody>
                    <a:bodyPr/>
                    <a:lstStyle/>
                    <a:p>
                      <a:endParaRPr lang="en-US"/>
                    </a:p>
                  </a:txBody>
                  <a:tcPr/>
                </a:tc>
                <a:extLst>
                  <a:ext uri="{0D108BD9-81ED-4DB2-BD59-A6C34878D82A}">
                    <a16:rowId xmlns="" xmlns:a16="http://schemas.microsoft.com/office/drawing/2014/main" val="10000"/>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Beam energy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dirty="0">
                          <a:ln>
                            <a:noFill/>
                          </a:ln>
                          <a:solidFill>
                            <a:srgbClr val="000000"/>
                          </a:solidFill>
                          <a:effectLst/>
                          <a:latin typeface="Arial" charset="0"/>
                          <a:cs typeface="Arial" charset="0"/>
                        </a:rPr>
                        <a:t>GeV</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40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Collision frequency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dirty="0">
                          <a:ln>
                            <a:noFill/>
                          </a:ln>
                          <a:solidFill>
                            <a:srgbClr val="000000"/>
                          </a:solidFill>
                          <a:effectLst/>
                          <a:latin typeface="Arial" charset="0"/>
                          <a:cs typeface="Arial" charset="0"/>
                        </a:rPr>
                        <a:t>MHz</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476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476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476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extLst>
                  <a:ext uri="{0D108BD9-81ED-4DB2-BD59-A6C34878D82A}">
                    <a16:rowId xmlns="" xmlns:a16="http://schemas.microsoft.com/office/drawing/2014/main" val="10003"/>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Particles per bunch</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10</a:t>
                      </a:r>
                      <a:r>
                        <a:rPr kumimoji="0" lang="en-US" altLang="en-US" sz="1600" b="0" i="0" u="none" strike="noStrike" cap="none" normalizeH="0" baseline="30000">
                          <a:ln>
                            <a:noFill/>
                          </a:ln>
                          <a:solidFill>
                            <a:srgbClr val="000000"/>
                          </a:solidFill>
                          <a:effectLst/>
                          <a:latin typeface="Arial" charset="0"/>
                          <a:cs typeface="Arial" charset="0"/>
                        </a:rPr>
                        <a:t>10</a:t>
                      </a: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0.98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3.7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0.98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3.7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0.98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0.93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Beam current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 0.75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2.8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2.8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0.71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Polarization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80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80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80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80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80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75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6"/>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Bunch length, RMS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cm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7"/>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Norm. </a:t>
                      </a:r>
                      <a:r>
                        <a:rPr kumimoji="0" lang="en-US" altLang="en-US" sz="1600" b="0" i="0" u="none" strike="noStrike" cap="none" normalizeH="0" baseline="0" dirty="0" err="1">
                          <a:ln>
                            <a:noFill/>
                          </a:ln>
                          <a:solidFill>
                            <a:srgbClr val="000000"/>
                          </a:solidFill>
                          <a:effectLst/>
                          <a:latin typeface="Arial" charset="0"/>
                          <a:cs typeface="Arial" charset="0"/>
                        </a:rPr>
                        <a:t>emitt</a:t>
                      </a:r>
                      <a:r>
                        <a:rPr kumimoji="0" lang="en-US" altLang="en-US" sz="1600" b="0" i="0" u="none" strike="noStrike" cap="none" normalizeH="0" baseline="0" dirty="0">
                          <a:ln>
                            <a:noFill/>
                          </a:ln>
                          <a:solidFill>
                            <a:srgbClr val="000000"/>
                          </a:solidFill>
                          <a:effectLst/>
                          <a:latin typeface="Arial" charset="0"/>
                          <a:cs typeface="Arial" charset="0"/>
                        </a:rPr>
                        <a:t>., </a:t>
                      </a:r>
                      <a:r>
                        <a:rPr kumimoji="0" lang="en-US" altLang="en-US" sz="1600" b="0" i="0" u="none" strike="noStrike" cap="none" normalizeH="0" baseline="0" dirty="0" err="1">
                          <a:ln>
                            <a:noFill/>
                          </a:ln>
                          <a:solidFill>
                            <a:srgbClr val="000000"/>
                          </a:solidFill>
                          <a:effectLst/>
                          <a:latin typeface="Arial" charset="0"/>
                          <a:cs typeface="Arial" charset="0"/>
                        </a:rPr>
                        <a:t>horiz</a:t>
                      </a:r>
                      <a:r>
                        <a:rPr kumimoji="0" lang="en-US" altLang="en-US" sz="1600" b="0" i="0" u="none" strike="noStrike" cap="none" normalizeH="0" baseline="0" dirty="0">
                          <a:ln>
                            <a:noFill/>
                          </a:ln>
                          <a:solidFill>
                            <a:srgbClr val="000000"/>
                          </a:solidFill>
                          <a:effectLst/>
                          <a:latin typeface="Arial" charset="0"/>
                          <a:cs typeface="Arial" charset="0"/>
                        </a:rPr>
                        <a:t>./vert.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l-GR" altLang="en-US" sz="1600" b="0" i="0" u="none" strike="noStrike" cap="none" normalizeH="0" baseline="0">
                          <a:ln>
                            <a:noFill/>
                          </a:ln>
                          <a:solidFill>
                            <a:srgbClr val="000000"/>
                          </a:solidFill>
                          <a:effectLst/>
                          <a:latin typeface="Arial" charset="0"/>
                          <a:cs typeface="Arial" charset="0"/>
                        </a:rPr>
                        <a:t>μ</a:t>
                      </a:r>
                      <a:r>
                        <a:rPr kumimoji="0" lang="en-US" altLang="en-US" sz="1600" b="0" i="0" u="none" strike="noStrike" cap="none" normalizeH="0" baseline="0">
                          <a:ln>
                            <a:noFill/>
                          </a:ln>
                          <a:solidFill>
                            <a:srgbClr val="000000"/>
                          </a:solidFill>
                          <a:effectLst/>
                          <a:latin typeface="Arial" charset="0"/>
                          <a:cs typeface="Arial" charset="0"/>
                        </a:rPr>
                        <a:t>m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0.3/0.3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24/24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0.5/0.1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54/10.8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0.9/0.18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432/86.4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8"/>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Horizontal &amp; vertical β*</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cm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8/8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13.5/13.5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6/1.2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5.1/1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10.5/2.1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4/0.8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9"/>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Vert. beam-beam </a:t>
                      </a:r>
                      <a:r>
                        <a:rPr kumimoji="0" lang="en-US" altLang="en-US" sz="1600" b="0" i="0" u="none" strike="noStrike" cap="none" normalizeH="0" baseline="0" dirty="0" err="1">
                          <a:ln>
                            <a:noFill/>
                          </a:ln>
                          <a:solidFill>
                            <a:srgbClr val="000000"/>
                          </a:solidFill>
                          <a:effectLst/>
                          <a:latin typeface="Arial" charset="0"/>
                          <a:cs typeface="Arial" charset="0"/>
                        </a:rPr>
                        <a:t>param</a:t>
                      </a:r>
                      <a:r>
                        <a:rPr kumimoji="0" lang="en-US" altLang="en-US" sz="1600" b="0" i="0" u="none" strike="noStrike" cap="none" normalizeH="0" baseline="0" dirty="0">
                          <a:ln>
                            <a:noFill/>
                          </a:ln>
                          <a:solidFill>
                            <a:srgbClr val="000000"/>
                          </a:solidFill>
                          <a:effectLst/>
                          <a:latin typeface="Arial" charset="0"/>
                          <a:cs typeface="Arial"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0.015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0.092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0.015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0.068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0.002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0.009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10"/>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Arial" charset="0"/>
                          <a:cs typeface="Arial" charset="0"/>
                        </a:rPr>
                        <a:t>Laslett</a:t>
                      </a:r>
                      <a:r>
                        <a:rPr kumimoji="0" lang="en-US" altLang="en-US" sz="1600" b="0" i="0" u="none" strike="noStrike" cap="none" normalizeH="0" baseline="0" dirty="0">
                          <a:ln>
                            <a:noFill/>
                          </a:ln>
                          <a:solidFill>
                            <a:srgbClr val="000000"/>
                          </a:solidFill>
                          <a:effectLst/>
                          <a:latin typeface="Arial" charset="0"/>
                          <a:cs typeface="Arial" charset="0"/>
                        </a:rPr>
                        <a:t> tune-shift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0.06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7x10</a:t>
                      </a:r>
                      <a:r>
                        <a:rPr kumimoji="0" lang="en-US" altLang="en-US" sz="1600" b="0" i="0" u="none" strike="noStrike" cap="none" normalizeH="0" baseline="30000">
                          <a:ln>
                            <a:noFill/>
                          </a:ln>
                          <a:solidFill>
                            <a:srgbClr val="000000"/>
                          </a:solidFill>
                          <a:effectLst/>
                          <a:latin typeface="Arial" charset="0"/>
                          <a:cs typeface="Arial"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0.055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6x10</a:t>
                      </a:r>
                      <a:r>
                        <a:rPr kumimoji="0" lang="en-US" altLang="en-US" sz="1600" b="0" i="0" u="none" strike="noStrike" cap="none" normalizeH="0" baseline="30000" dirty="0">
                          <a:ln>
                            <a:noFill/>
                          </a:ln>
                          <a:solidFill>
                            <a:srgbClr val="000000"/>
                          </a:solidFill>
                          <a:effectLst/>
                          <a:latin typeface="Arial" charset="0"/>
                          <a:cs typeface="Arial" charset="0"/>
                        </a:rPr>
                        <a:t>-4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0.03</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7x10</a:t>
                      </a:r>
                      <a:r>
                        <a:rPr kumimoji="0" lang="en-US" altLang="en-US" sz="1600" b="0" i="0" u="none" strike="noStrike" cap="none" normalizeH="0" baseline="30000" dirty="0">
                          <a:ln>
                            <a:noFill/>
                          </a:ln>
                          <a:solidFill>
                            <a:srgbClr val="000000"/>
                          </a:solidFill>
                          <a:effectLst/>
                          <a:latin typeface="Arial" charset="0"/>
                          <a:cs typeface="Arial" charset="0"/>
                        </a:rPr>
                        <a:t>-5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11"/>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Detector space, up/down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3.6/7</a:t>
                      </a:r>
                      <a:endParaRPr kumimoji="0" lang="en-US" altLang="en-US" sz="1600" b="0" i="0" u="none" strike="noStrike" cap="none" normalizeH="0" baseline="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3.2/3</a:t>
                      </a:r>
                      <a:endParaRPr kumimoji="0" lang="en-US" altLang="en-US" sz="1600" b="0" i="0" u="none" strike="noStrike" cap="none" normalizeH="0" baseline="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3.6/7</a:t>
                      </a:r>
                      <a:endParaRPr kumimoji="0" lang="en-US" altLang="en-US" sz="1600" b="0" i="0" u="none" strike="noStrike" cap="none" normalizeH="0" baseline="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3.2/3 </a:t>
                      </a:r>
                      <a:endParaRPr kumimoji="0" lang="en-US" altLang="en-US" sz="1600" b="0" i="0" u="none" strike="noStrike" cap="none" normalizeH="0" baseline="0" dirty="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3.6/7</a:t>
                      </a:r>
                      <a:endParaRPr kumimoji="0" lang="en-US" altLang="en-US" sz="1600" b="0" i="0" u="none" strike="noStrike" cap="none" normalizeH="0" baseline="0" dirty="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3.2/3</a:t>
                      </a:r>
                      <a:endParaRPr kumimoji="0" lang="en-US" altLang="en-US" sz="1600" b="0" i="0" u="none" strike="noStrike" cap="none" normalizeH="0" baseline="0" dirty="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12"/>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Hourglass(HG) reduction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1 </a:t>
                      </a:r>
                      <a:endParaRPr kumimoji="0" lang="en-US" altLang="en-US" sz="1600" b="0" i="0" u="none" strike="noStrike" cap="none" normalizeH="0" baseline="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0.87</a:t>
                      </a:r>
                      <a:endParaRPr kumimoji="0" lang="en-US" altLang="en-US" sz="1600" b="0" i="0" u="none" strike="noStrike" cap="none" normalizeH="0" baseline="0" dirty="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charset="0"/>
                          <a:cs typeface="Arial" charset="0"/>
                        </a:rPr>
                        <a:t>0.86</a:t>
                      </a:r>
                      <a:endParaRPr kumimoji="0" lang="en-US" altLang="en-US" sz="1600" b="0" i="0" u="none" strike="noStrike" cap="none" normalizeH="0" baseline="0" dirty="0">
                        <a:ln>
                          <a:noFill/>
                        </a:ln>
                        <a:solidFill>
                          <a:schemeClr val="tx1"/>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extLst>
                  <a:ext uri="{0D108BD9-81ED-4DB2-BD59-A6C34878D82A}">
                    <a16:rowId xmlns="" xmlns:a16="http://schemas.microsoft.com/office/drawing/2014/main" val="10013"/>
                  </a:ext>
                </a:extLst>
              </a:tr>
              <a:tr h="319028">
                <a:tc>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charset="0"/>
                          <a:cs typeface="Arial" charset="0"/>
                        </a:rPr>
                        <a:t>Luminosity/IP, w/HG, 10</a:t>
                      </a:r>
                      <a:r>
                        <a:rPr kumimoji="0" lang="en-US" altLang="en-US" sz="1600" b="0" i="0" u="none" strike="noStrike" cap="none" normalizeH="0" baseline="30000">
                          <a:ln>
                            <a:noFill/>
                          </a:ln>
                          <a:solidFill>
                            <a:srgbClr val="000000"/>
                          </a:solidFill>
                          <a:effectLst/>
                          <a:latin typeface="Arial" charset="0"/>
                          <a:cs typeface="Arial" charset="0"/>
                        </a:rPr>
                        <a:t>33</a:t>
                      </a: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tabLst>
                          <a:tab pos="139700" algn="l"/>
                        </a:tabLst>
                        <a:defRPr>
                          <a:solidFill>
                            <a:schemeClr val="tx1"/>
                          </a:solidFill>
                          <a:latin typeface="Arial" charset="0"/>
                          <a:cs typeface="Arial" charset="0"/>
                        </a:defRPr>
                      </a:lvl1pPr>
                      <a:lvl2pPr marL="742950" indent="-285750">
                        <a:spcBef>
                          <a:spcPct val="20000"/>
                        </a:spcBef>
                        <a:buFont typeface="Arial" charset="0"/>
                        <a:tabLst>
                          <a:tab pos="139700" algn="l"/>
                        </a:tabLst>
                        <a:defRPr sz="1600">
                          <a:solidFill>
                            <a:schemeClr val="tx1"/>
                          </a:solidFill>
                          <a:latin typeface="Arial" charset="0"/>
                          <a:cs typeface="Arial" charset="0"/>
                        </a:defRPr>
                      </a:lvl2pPr>
                      <a:lvl3pPr marL="1143000" indent="-228600">
                        <a:spcBef>
                          <a:spcPct val="20000"/>
                        </a:spcBef>
                        <a:buFont typeface="Wingdings" pitchFamily="2" charset="2"/>
                        <a:tabLst>
                          <a:tab pos="139700" algn="l"/>
                        </a:tabLst>
                        <a:defRPr sz="1400">
                          <a:solidFill>
                            <a:schemeClr val="tx1"/>
                          </a:solidFill>
                          <a:latin typeface="Arial" charset="0"/>
                          <a:cs typeface="Arial" charset="0"/>
                        </a:defRPr>
                      </a:lvl3pPr>
                      <a:lvl4pPr marL="1600200" indent="-228600">
                        <a:spcBef>
                          <a:spcPct val="20000"/>
                        </a:spcBef>
                        <a:buFont typeface="Arial" charset="0"/>
                        <a:tabLst>
                          <a:tab pos="139700" algn="l"/>
                        </a:tabLst>
                        <a:defRPr sz="1400">
                          <a:solidFill>
                            <a:schemeClr val="tx1"/>
                          </a:solidFill>
                          <a:latin typeface="Arial" charset="0"/>
                          <a:cs typeface="Arial" charset="0"/>
                        </a:defRPr>
                      </a:lvl4pPr>
                      <a:lvl5pPr marL="2057400" indent="-228600">
                        <a:spcBef>
                          <a:spcPct val="20000"/>
                        </a:spcBef>
                        <a:buFont typeface="Arial" charset="0"/>
                        <a:tabLst>
                          <a:tab pos="139700" algn="l"/>
                        </a:tabLst>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tabLst>
                          <a:tab pos="139700" algn="l"/>
                        </a:tabLst>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tab pos="139700" algn="l"/>
                        </a:tabLst>
                      </a:pPr>
                      <a:r>
                        <a:rPr kumimoji="0" lang="en-US" altLang="en-US" sz="1600" b="0" i="0" u="none" strike="noStrike" cap="none" normalizeH="0" baseline="0">
                          <a:ln>
                            <a:noFill/>
                          </a:ln>
                          <a:solidFill>
                            <a:srgbClr val="000000"/>
                          </a:solidFill>
                          <a:effectLst/>
                          <a:latin typeface="Arial" charset="0"/>
                          <a:cs typeface="Arial" charset="0"/>
                        </a:rPr>
                        <a:t>cm</a:t>
                      </a:r>
                      <a:r>
                        <a:rPr kumimoji="0" lang="en-US" altLang="en-US" sz="1600" b="0" i="0" u="none" strike="noStrike" cap="none" normalizeH="0" baseline="30000">
                          <a:ln>
                            <a:noFill/>
                          </a:ln>
                          <a:solidFill>
                            <a:srgbClr val="000000"/>
                          </a:solidFill>
                          <a:effectLst/>
                          <a:latin typeface="Arial" charset="0"/>
                          <a:cs typeface="Arial" charset="0"/>
                        </a:rPr>
                        <a:t>-2</a:t>
                      </a:r>
                      <a:r>
                        <a:rPr kumimoji="0" lang="en-US" altLang="en-US" sz="1600" b="0" i="0" u="none" strike="noStrike" cap="none" normalizeH="0" baseline="0">
                          <a:ln>
                            <a:noFill/>
                          </a:ln>
                          <a:solidFill>
                            <a:srgbClr val="000000"/>
                          </a:solidFill>
                          <a:effectLst/>
                          <a:latin typeface="Arial" charset="0"/>
                          <a:cs typeface="Arial" charset="0"/>
                        </a:rPr>
                        <a:t>s</a:t>
                      </a:r>
                      <a:r>
                        <a:rPr kumimoji="0" lang="en-US" altLang="en-US" sz="1600" b="0" i="0" u="none" strike="noStrike" cap="none" normalizeH="0" baseline="30000">
                          <a:ln>
                            <a:noFill/>
                          </a:ln>
                          <a:solidFill>
                            <a:srgbClr val="000000"/>
                          </a:solidFill>
                          <a:effectLst/>
                          <a:latin typeface="Arial" charset="0"/>
                          <a:cs typeface="Arial" charset="0"/>
                        </a:rPr>
                        <a:t>-1</a:t>
                      </a:r>
                      <a:endParaRPr kumimoji="0" lang="en-US" altLang="en-US" sz="1600" b="0" i="0" u="none" strike="noStrike" cap="none" normalizeH="0" baseline="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21.4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gridSpan="2">
                  <a:txBody>
                    <a:bodyPr/>
                    <a:lstStyle>
                      <a:lvl1pPr>
                        <a:spcBef>
                          <a:spcPct val="20000"/>
                        </a:spcBef>
                        <a:buFont typeface="Arial" charset="0"/>
                        <a:defRPr>
                          <a:solidFill>
                            <a:schemeClr val="tx1"/>
                          </a:solidFill>
                          <a:latin typeface="Arial" charset="0"/>
                          <a:cs typeface="Arial" charset="0"/>
                        </a:defRPr>
                      </a:lvl1pPr>
                      <a:lvl2pPr marL="742950" indent="-285750">
                        <a:spcBef>
                          <a:spcPct val="20000"/>
                        </a:spcBef>
                        <a:buFont typeface="Arial" charset="0"/>
                        <a:defRPr sz="1600">
                          <a:solidFill>
                            <a:schemeClr val="tx1"/>
                          </a:solidFill>
                          <a:latin typeface="Arial" charset="0"/>
                          <a:cs typeface="Arial" charset="0"/>
                        </a:defRPr>
                      </a:lvl2pPr>
                      <a:lvl3pPr marL="1143000" indent="-228600">
                        <a:spcBef>
                          <a:spcPct val="20000"/>
                        </a:spcBef>
                        <a:buFont typeface="Wingdings" pitchFamily="2" charset="2"/>
                        <a:defRPr sz="1400">
                          <a:solidFill>
                            <a:schemeClr val="tx1"/>
                          </a:solidFill>
                          <a:latin typeface="Arial" charset="0"/>
                          <a:cs typeface="Arial" charset="0"/>
                        </a:defRPr>
                      </a:lvl3pPr>
                      <a:lvl4pPr marL="1600200" indent="-228600">
                        <a:spcBef>
                          <a:spcPct val="20000"/>
                        </a:spcBef>
                        <a:buFont typeface="Arial" charset="0"/>
                        <a:defRPr sz="1400">
                          <a:solidFill>
                            <a:schemeClr val="tx1"/>
                          </a:solidFill>
                          <a:latin typeface="Arial" charset="0"/>
                          <a:cs typeface="Arial" charset="0"/>
                        </a:defRPr>
                      </a:lvl4pPr>
                      <a:lvl5pPr marL="2057400" indent="-228600">
                        <a:spcBef>
                          <a:spcPct val="20000"/>
                        </a:spcBef>
                        <a:buFont typeface="Arial" charset="0"/>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defRPr sz="1400">
                          <a:solidFill>
                            <a:schemeClr val="tx1"/>
                          </a:solidFill>
                          <a:latin typeface="Arial" charset="0"/>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Arial" charset="0"/>
                          <a:cs typeface="Arial" charset="0"/>
                        </a:rPr>
                        <a:t>1.7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extLst>
                  <a:ext uri="{0D108BD9-81ED-4DB2-BD59-A6C34878D82A}">
                    <a16:rowId xmlns="" xmlns:a16="http://schemas.microsoft.com/office/drawing/2014/main" val="10014"/>
                  </a:ext>
                </a:extLst>
              </a:tr>
            </a:tbl>
          </a:graphicData>
        </a:graphic>
      </p:graphicFrame>
      <p:sp>
        <p:nvSpPr>
          <p:cNvPr id="9" name="Rectangle 8"/>
          <p:cNvSpPr/>
          <p:nvPr/>
        </p:nvSpPr>
        <p:spPr>
          <a:xfrm>
            <a:off x="6336920" y="1004196"/>
            <a:ext cx="92075" cy="508946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8121270" y="1004196"/>
            <a:ext cx="90488" cy="508946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2352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58375404-D55D-485F-898F-234021F26E34}"/>
              </a:ext>
            </a:extLst>
          </p:cNvPr>
          <p:cNvPicPr>
            <a:picLocks noChangeAspect="1"/>
          </p:cNvPicPr>
          <p:nvPr/>
        </p:nvPicPr>
        <p:blipFill>
          <a:blip r:embed="rId2"/>
          <a:stretch>
            <a:fillRect/>
          </a:stretch>
        </p:blipFill>
        <p:spPr>
          <a:xfrm>
            <a:off x="6089092" y="2509758"/>
            <a:ext cx="4891663" cy="3842820"/>
          </a:xfrm>
          <a:prstGeom prst="rect">
            <a:avLst/>
          </a:prstGeom>
        </p:spPr>
      </p:pic>
      <p:sp>
        <p:nvSpPr>
          <p:cNvPr id="2" name="Title 1"/>
          <p:cNvSpPr>
            <a:spLocks noGrp="1"/>
          </p:cNvSpPr>
          <p:nvPr>
            <p:ph type="title"/>
          </p:nvPr>
        </p:nvSpPr>
        <p:spPr/>
        <p:txBody>
          <a:bodyPr/>
          <a:lstStyle/>
          <a:p>
            <a:r>
              <a:rPr lang="en-US" altLang="zh-CN" dirty="0"/>
              <a:t>Cooling During Collision for Proton Beam</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dirty="0"/>
              <a:t>Fall 2018 EIC Accelerator Collaboration Meeting</a:t>
            </a:r>
          </a:p>
        </p:txBody>
      </p:sp>
      <p:sp>
        <p:nvSpPr>
          <p:cNvPr id="6" name="Slide Number Placeholder 5"/>
          <p:cNvSpPr>
            <a:spLocks noGrp="1"/>
          </p:cNvSpPr>
          <p:nvPr>
            <p:ph type="sldNum" sz="quarter" idx="12"/>
          </p:nvPr>
        </p:nvSpPr>
        <p:spPr/>
        <p:txBody>
          <a:bodyPr/>
          <a:lstStyle/>
          <a:p>
            <a:fld id="{07E1C93C-5050-FC42-8F10-D22D4F119D13}" type="slidenum">
              <a:rPr lang="en-US" smtClean="0"/>
              <a:pPr/>
              <a:t>7</a:t>
            </a:fld>
            <a:endParaRPr lang="en-US" dirty="0"/>
          </a:p>
        </p:txBody>
      </p:sp>
      <p:sp>
        <p:nvSpPr>
          <p:cNvPr id="8" name="TextBox 7"/>
          <p:cNvSpPr txBox="1"/>
          <p:nvPr/>
        </p:nvSpPr>
        <p:spPr>
          <a:xfrm>
            <a:off x="5870616" y="840046"/>
            <a:ext cx="4687502" cy="2923877"/>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Proton beam  (CM energy 63.5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Energy: 100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Proton number: </a:t>
            </a:r>
            <a:r>
              <a:rPr lang="en-US" sz="1800" dirty="0">
                <a:solidFill>
                  <a:srgbClr val="0000FF"/>
                </a:solidFill>
                <a:latin typeface="Candara" panose="020E0502030303020204" pitchFamily="34" charset="0"/>
              </a:rPr>
              <a:t>0.451x10</a:t>
            </a:r>
            <a:r>
              <a:rPr lang="en-US" sz="1800" baseline="30000" dirty="0">
                <a:solidFill>
                  <a:srgbClr val="0000FF"/>
                </a:solidFill>
                <a:latin typeface="Candara" panose="020E0502030303020204" pitchFamily="34" charset="0"/>
              </a:rPr>
              <a:t>10 </a:t>
            </a:r>
            <a:r>
              <a:rPr lang="en-US" sz="1800" dirty="0">
                <a:solidFill>
                  <a:srgbClr val="0000FF"/>
                </a:solidFill>
                <a:latin typeface="Candara" panose="020E0502030303020204" pitchFamily="34" charset="0"/>
              </a:rPr>
              <a:t> (46%)</a:t>
            </a:r>
            <a:endParaRPr lang="en-US" sz="18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(rms):  0.90/0.18 </a:t>
            </a:r>
            <a:r>
              <a:rPr lang="de-DE" sz="1800" dirty="0"/>
              <a:t>μ</a:t>
            </a:r>
            <a:r>
              <a:rPr lang="en-US" sz="1800" dirty="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length (rms): 2.0 cm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Transverse coupling: 42% </a:t>
            </a:r>
          </a:p>
          <a:p>
            <a:pPr marL="800100" lvl="1" indent="-342900">
              <a:buClr>
                <a:srgbClr val="0070C0"/>
              </a:buClr>
              <a:buSzPct val="160000"/>
              <a:buFont typeface="Wingdings" panose="05000000000000000000" pitchFamily="2" charset="2"/>
              <a:buChar char="§"/>
            </a:pPr>
            <a:endParaRPr lang="de-DE" sz="1800" dirty="0"/>
          </a:p>
          <a:p>
            <a:pPr lvl="1">
              <a:buClr>
                <a:srgbClr val="0070C0"/>
              </a:buClr>
              <a:buSzPct val="160000"/>
            </a:pPr>
            <a:r>
              <a:rPr lang="en-US" sz="1800" dirty="0">
                <a:latin typeface="Candara" panose="020E0502030303020204" pitchFamily="34" charset="0"/>
              </a:rPr>
              <a:t> </a:t>
            </a:r>
          </a:p>
          <a:p>
            <a:pPr marL="800100" lvl="1" indent="-342900">
              <a:buClr>
                <a:srgbClr val="0070C0"/>
              </a:buClr>
              <a:buSzPct val="160000"/>
              <a:buFont typeface="Wingdings" panose="05000000000000000000" pitchFamily="2" charset="2"/>
              <a:buChar char="§"/>
            </a:pPr>
            <a:endParaRPr lang="en-US" sz="2000" dirty="0">
              <a:latin typeface="Candara" panose="020E0502030303020204" pitchFamily="34" charset="0"/>
            </a:endParaRPr>
          </a:p>
          <a:p>
            <a:endParaRPr lang="en-US" sz="2000" dirty="0"/>
          </a:p>
        </p:txBody>
      </p:sp>
      <p:pic>
        <p:nvPicPr>
          <p:cNvPr id="9" name="Picture 8"/>
          <p:cNvPicPr>
            <a:picLocks noChangeAspect="1"/>
          </p:cNvPicPr>
          <p:nvPr/>
        </p:nvPicPr>
        <p:blipFill>
          <a:blip r:embed="rId3"/>
          <a:stretch>
            <a:fillRect/>
          </a:stretch>
        </p:blipFill>
        <p:spPr>
          <a:xfrm>
            <a:off x="1531174" y="2509758"/>
            <a:ext cx="4491842" cy="3772155"/>
          </a:xfrm>
          <a:prstGeom prst="rect">
            <a:avLst/>
          </a:prstGeom>
        </p:spPr>
      </p:pic>
      <p:sp>
        <p:nvSpPr>
          <p:cNvPr id="10" name="TextBox 9"/>
          <p:cNvSpPr txBox="1"/>
          <p:nvPr/>
        </p:nvSpPr>
        <p:spPr>
          <a:xfrm>
            <a:off x="1350570" y="802467"/>
            <a:ext cx="4626588" cy="2092881"/>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Proton beam  (CM energy 44.7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Energy: 100 GeV</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Proton number: </a:t>
            </a:r>
            <a:r>
              <a:rPr lang="en-US" sz="1800" dirty="0">
                <a:solidFill>
                  <a:srgbClr val="0000FF"/>
                </a:solidFill>
                <a:latin typeface="Candara" panose="020E0502030303020204" pitchFamily="34" charset="0"/>
              </a:rPr>
              <a:t>0.804x10</a:t>
            </a:r>
            <a:r>
              <a:rPr lang="en-US" sz="1800" baseline="30000" dirty="0">
                <a:solidFill>
                  <a:srgbClr val="0000FF"/>
                </a:solidFill>
                <a:latin typeface="Candara" panose="020E0502030303020204" pitchFamily="34" charset="0"/>
              </a:rPr>
              <a:t>10 </a:t>
            </a:r>
            <a:r>
              <a:rPr lang="en-US" sz="1800" dirty="0">
                <a:solidFill>
                  <a:srgbClr val="0000FF"/>
                </a:solidFill>
                <a:latin typeface="Candara" panose="020E0502030303020204" pitchFamily="34" charset="0"/>
              </a:rPr>
              <a:t> (82%)</a:t>
            </a:r>
            <a:endParaRPr lang="en-US" sz="1800" baseline="300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0.50/0.15 </a:t>
            </a:r>
            <a:r>
              <a:rPr lang="de-DE" sz="1800" dirty="0"/>
              <a:t>μ</a:t>
            </a:r>
            <a:r>
              <a:rPr lang="en-US" sz="1800" dirty="0">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Bunch length (</a:t>
            </a:r>
            <a:r>
              <a:rPr lang="en-US" sz="1800" dirty="0" err="1">
                <a:latin typeface="Candara" panose="020E0502030303020204" pitchFamily="34" charset="0"/>
              </a:rPr>
              <a:t>rms</a:t>
            </a:r>
            <a:r>
              <a:rPr lang="en-US" sz="1800" dirty="0">
                <a:latin typeface="Candara" panose="020E0502030303020204" pitchFamily="34" charset="0"/>
              </a:rPr>
              <a:t>): 1.5 cm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Transverse coupling: 40% </a:t>
            </a:r>
            <a:endParaRPr lang="en-US" sz="1800" dirty="0"/>
          </a:p>
          <a:p>
            <a:pPr marL="800100" lvl="1" indent="-342900">
              <a:buClr>
                <a:srgbClr val="0070C0"/>
              </a:buClr>
              <a:buSzPct val="160000"/>
              <a:buFont typeface="Wingdings" panose="05000000000000000000" pitchFamily="2" charset="2"/>
              <a:buChar char="§"/>
            </a:pP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551338611"/>
              </p:ext>
            </p:extLst>
          </p:nvPr>
        </p:nvGraphicFramePr>
        <p:xfrm>
          <a:off x="9074331" y="3763923"/>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0" dirty="0">
                          <a:latin typeface="Candara" panose="020E0502030303020204" pitchFamily="34" charset="0"/>
                        </a:rPr>
                        <a:t>Stacking</a:t>
                      </a:r>
                    </a:p>
                  </a:txBody>
                  <a:tcPr>
                    <a:no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noFill/>
                  </a:tcPr>
                </a:tc>
                <a:extLst>
                  <a:ext uri="{0D108BD9-81ED-4DB2-BD59-A6C34878D82A}">
                    <a16:rowId xmlns="" xmlns:a16="http://schemas.microsoft.com/office/drawing/2014/main" val="2758620566"/>
                  </a:ext>
                </a:extLst>
              </a:tr>
              <a:tr h="229262">
                <a:tc>
                  <a:txBody>
                    <a:bodyPr/>
                    <a:lstStyle/>
                    <a:p>
                      <a:pPr algn="ctr"/>
                      <a:r>
                        <a:rPr lang="en-US" sz="1200" b="1" dirty="0">
                          <a:latin typeface="Candara" panose="020E0502030303020204" pitchFamily="34" charset="0"/>
                        </a:rPr>
                        <a:t>Cooling</a:t>
                      </a:r>
                    </a:p>
                  </a:txBody>
                  <a:tcPr>
                    <a:solidFill>
                      <a:srgbClr val="FFFF00"/>
                    </a:solidFill>
                  </a:tcPr>
                </a:tc>
                <a:extLst>
                  <a:ext uri="{0D108BD9-81ED-4DB2-BD59-A6C34878D82A}">
                    <a16:rowId xmlns="" xmlns:a16="http://schemas.microsoft.com/office/drawing/2014/main" val="24774327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11684804"/>
              </p:ext>
            </p:extLst>
          </p:nvPr>
        </p:nvGraphicFramePr>
        <p:xfrm>
          <a:off x="4440485" y="3767264"/>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0" dirty="0">
                          <a:latin typeface="Candara" panose="020E0502030303020204" pitchFamily="34" charset="0"/>
                        </a:rPr>
                        <a:t>Stacking</a:t>
                      </a:r>
                    </a:p>
                  </a:txBody>
                  <a:tcPr>
                    <a:no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noFill/>
                  </a:tcPr>
                </a:tc>
                <a:extLst>
                  <a:ext uri="{0D108BD9-81ED-4DB2-BD59-A6C34878D82A}">
                    <a16:rowId xmlns="" xmlns:a16="http://schemas.microsoft.com/office/drawing/2014/main" val="2758620566"/>
                  </a:ext>
                </a:extLst>
              </a:tr>
              <a:tr h="229262">
                <a:tc>
                  <a:txBody>
                    <a:bodyPr/>
                    <a:lstStyle/>
                    <a:p>
                      <a:pPr algn="ctr"/>
                      <a:r>
                        <a:rPr lang="en-US" sz="1200" b="1" dirty="0">
                          <a:latin typeface="Candara" panose="020E0502030303020204" pitchFamily="34" charset="0"/>
                        </a:rPr>
                        <a:t>Cooling</a:t>
                      </a:r>
                    </a:p>
                  </a:txBody>
                  <a:tcPr>
                    <a:solidFill>
                      <a:srgbClr val="FFFF00"/>
                    </a:solidFill>
                  </a:tcPr>
                </a:tc>
                <a:extLst>
                  <a:ext uri="{0D108BD9-81ED-4DB2-BD59-A6C34878D82A}">
                    <a16:rowId xmlns="" xmlns:a16="http://schemas.microsoft.com/office/drawing/2014/main" val="2477432767"/>
                  </a:ext>
                </a:extLst>
              </a:tr>
            </a:tbl>
          </a:graphicData>
        </a:graphic>
      </p:graphicFrame>
    </p:spTree>
    <p:extLst>
      <p:ext uri="{BB962C8B-B14F-4D97-AF65-F5344CB8AC3E}">
        <p14:creationId xmlns:p14="http://schemas.microsoft.com/office/powerpoint/2010/main" val="249041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Stacking for Lead Ion Beam</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15" name="Picture 14"/>
          <p:cNvPicPr>
            <a:picLocks noChangeAspect="1"/>
          </p:cNvPicPr>
          <p:nvPr/>
        </p:nvPicPr>
        <p:blipFill>
          <a:blip r:embed="rId2"/>
          <a:stretch>
            <a:fillRect/>
          </a:stretch>
        </p:blipFill>
        <p:spPr>
          <a:xfrm>
            <a:off x="1888509" y="2200818"/>
            <a:ext cx="4196535" cy="3539761"/>
          </a:xfrm>
          <a:prstGeom prst="rect">
            <a:avLst/>
          </a:prstGeom>
        </p:spPr>
      </p:pic>
      <p:pic>
        <p:nvPicPr>
          <p:cNvPr id="16" name="Picture 15"/>
          <p:cNvPicPr>
            <a:picLocks noChangeAspect="1"/>
          </p:cNvPicPr>
          <p:nvPr/>
        </p:nvPicPr>
        <p:blipFill>
          <a:blip r:embed="rId3"/>
          <a:stretch>
            <a:fillRect/>
          </a:stretch>
        </p:blipFill>
        <p:spPr>
          <a:xfrm>
            <a:off x="6188357" y="2200818"/>
            <a:ext cx="4234886" cy="3563087"/>
          </a:xfrm>
          <a:prstGeom prst="rect">
            <a:avLst/>
          </a:prstGeom>
        </p:spPr>
      </p:pic>
      <p:sp>
        <p:nvSpPr>
          <p:cNvPr id="17" name="TextBox 16"/>
          <p:cNvSpPr txBox="1"/>
          <p:nvPr/>
        </p:nvSpPr>
        <p:spPr>
          <a:xfrm>
            <a:off x="1858029" y="5731654"/>
            <a:ext cx="4324232" cy="584775"/>
          </a:xfrm>
          <a:prstGeom prst="rect">
            <a:avLst/>
          </a:prstGeom>
          <a:noFill/>
        </p:spPr>
        <p:txBody>
          <a:bodyPr wrap="square" rtlCol="0">
            <a:spAutoFit/>
          </a:bodyPr>
          <a:lstStyle/>
          <a:p>
            <a:pPr algn="just"/>
            <a:r>
              <a:rPr lang="en-US" sz="1600" dirty="0"/>
              <a:t>Emittance increase very fast due to strong IBS effect during stacking without cooling. </a:t>
            </a:r>
            <a:endParaRPr lang="en-US" sz="1600" dirty="0">
              <a:solidFill>
                <a:srgbClr val="0000CC"/>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837422840"/>
              </p:ext>
            </p:extLst>
          </p:nvPr>
        </p:nvGraphicFramePr>
        <p:xfrm>
          <a:off x="4536501" y="3432310"/>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121920">
                <a:tc>
                  <a:txBody>
                    <a:bodyPr/>
                    <a:lstStyle/>
                    <a:p>
                      <a:pPr algn="ctr"/>
                      <a:r>
                        <a:rPr lang="en-US" sz="1200" b="1" dirty="0">
                          <a:latin typeface="Candara" panose="020E0502030303020204" pitchFamily="34" charset="0"/>
                        </a:rPr>
                        <a:t>Stacking</a:t>
                      </a:r>
                    </a:p>
                  </a:txBody>
                  <a:tcPr>
                    <a:solidFill>
                      <a:srgbClr val="FFFF00"/>
                    </a:solid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noFill/>
                  </a:tcPr>
                </a:tc>
                <a:extLst>
                  <a:ext uri="{0D108BD9-81ED-4DB2-BD59-A6C34878D82A}">
                    <a16:rowId xmlns="" xmlns:a16="http://schemas.microsoft.com/office/drawing/2014/main" val="2758620566"/>
                  </a:ext>
                </a:extLst>
              </a:tr>
              <a:tr h="229262">
                <a:tc>
                  <a:txBody>
                    <a:bodyPr/>
                    <a:lstStyle/>
                    <a:p>
                      <a:pPr algn="ctr"/>
                      <a:r>
                        <a:rPr lang="en-US" sz="1200" dirty="0">
                          <a:latin typeface="Candara" panose="020E0502030303020204" pitchFamily="34" charset="0"/>
                        </a:rPr>
                        <a:t>Cooling</a:t>
                      </a:r>
                    </a:p>
                  </a:txBody>
                  <a:tcPr>
                    <a:solidFill>
                      <a:schemeClr val="bg1">
                        <a:alpha val="20000"/>
                      </a:schemeClr>
                    </a:solidFill>
                  </a:tcPr>
                </a:tc>
                <a:extLst>
                  <a:ext uri="{0D108BD9-81ED-4DB2-BD59-A6C34878D82A}">
                    <a16:rowId xmlns="" xmlns:a16="http://schemas.microsoft.com/office/drawing/2014/main" val="247743276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192595715"/>
              </p:ext>
            </p:extLst>
          </p:nvPr>
        </p:nvGraphicFramePr>
        <p:xfrm>
          <a:off x="8882789" y="3435358"/>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1" dirty="0">
                          <a:latin typeface="Candara" panose="020E0502030303020204" pitchFamily="34" charset="0"/>
                        </a:rPr>
                        <a:t>Stacking</a:t>
                      </a:r>
                    </a:p>
                  </a:txBody>
                  <a:tcPr>
                    <a:solidFill>
                      <a:srgbClr val="FFFF00"/>
                    </a:solid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noFill/>
                  </a:tcPr>
                </a:tc>
                <a:extLst>
                  <a:ext uri="{0D108BD9-81ED-4DB2-BD59-A6C34878D82A}">
                    <a16:rowId xmlns="" xmlns:a16="http://schemas.microsoft.com/office/drawing/2014/main" val="2758620566"/>
                  </a:ext>
                </a:extLst>
              </a:tr>
              <a:tr h="229262">
                <a:tc>
                  <a:txBody>
                    <a:bodyPr/>
                    <a:lstStyle/>
                    <a:p>
                      <a:pPr algn="ctr"/>
                      <a:r>
                        <a:rPr lang="en-US" sz="1200" dirty="0">
                          <a:latin typeface="Candara" panose="020E0502030303020204" pitchFamily="34" charset="0"/>
                        </a:rPr>
                        <a:t>Cooling</a:t>
                      </a:r>
                    </a:p>
                  </a:txBody>
                  <a:tcPr>
                    <a:solidFill>
                      <a:schemeClr val="bg1">
                        <a:alpha val="20000"/>
                      </a:schemeClr>
                    </a:solidFill>
                  </a:tcPr>
                </a:tc>
                <a:extLst>
                  <a:ext uri="{0D108BD9-81ED-4DB2-BD59-A6C34878D82A}">
                    <a16:rowId xmlns="" xmlns:a16="http://schemas.microsoft.com/office/drawing/2014/main" val="2477432767"/>
                  </a:ext>
                </a:extLst>
              </a:tr>
            </a:tbl>
          </a:graphicData>
        </a:graphic>
      </p:graphicFrame>
      <p:sp>
        <p:nvSpPr>
          <p:cNvPr id="20" name="TextBox 19"/>
          <p:cNvSpPr txBox="1"/>
          <p:nvPr/>
        </p:nvSpPr>
        <p:spPr>
          <a:xfrm>
            <a:off x="1615541" y="728029"/>
            <a:ext cx="4738798" cy="168251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Pb</a:t>
            </a:r>
            <a:r>
              <a:rPr lang="en-US" sz="1800" baseline="30000" dirty="0">
                <a:latin typeface="Candara" panose="020E0502030303020204" pitchFamily="34" charset="0"/>
              </a:rPr>
              <a:t>82+</a:t>
            </a:r>
            <a:r>
              <a:rPr lang="en-US" sz="1800" dirty="0">
                <a:latin typeface="Candara" panose="020E0502030303020204" pitchFamily="34" charset="0"/>
              </a:rPr>
              <a:t> beam: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Injection Energy: </a:t>
            </a:r>
            <a:r>
              <a:rPr lang="en-US" sz="1800" dirty="0">
                <a:solidFill>
                  <a:srgbClr val="0000FF"/>
                </a:solidFill>
                <a:latin typeface="Candara" panose="020E0502030303020204" pitchFamily="34" charset="0"/>
              </a:rPr>
              <a:t>2 GeV/u</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Particle number: </a:t>
            </a:r>
            <a:r>
              <a:rPr lang="en-US" sz="1800" dirty="0">
                <a:solidFill>
                  <a:srgbClr val="0000FF"/>
                </a:solidFill>
                <a:latin typeface="Candara" panose="020E0502030303020204" pitchFamily="34" charset="0"/>
              </a:rPr>
              <a:t>8.26x10</a:t>
            </a:r>
            <a:r>
              <a:rPr lang="en-US" sz="1800" baseline="30000" dirty="0">
                <a:solidFill>
                  <a:srgbClr val="0000FF"/>
                </a:solidFill>
                <a:latin typeface="Candara" panose="020E0502030303020204" pitchFamily="34" charset="0"/>
              </a:rPr>
              <a:t>9 </a:t>
            </a:r>
            <a:r>
              <a:rPr lang="en-US" sz="1800" dirty="0">
                <a:solidFill>
                  <a:srgbClr val="0000FF"/>
                </a:solidFill>
                <a:latin typeface="Candara" panose="020E0502030303020204" pitchFamily="34" charset="0"/>
              </a:rPr>
              <a:t>/bunch</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a:t>
            </a:r>
            <a:r>
              <a:rPr lang="en-US" sz="1800" dirty="0">
                <a:solidFill>
                  <a:srgbClr val="0000FF"/>
                </a:solidFill>
                <a:latin typeface="Candara" panose="020E0502030303020204" pitchFamily="34" charset="0"/>
              </a:rPr>
              <a:t>1.5 </a:t>
            </a:r>
            <a:r>
              <a:rPr lang="de-DE" sz="1800" dirty="0">
                <a:solidFill>
                  <a:srgbClr val="0000FF"/>
                </a:solidFill>
              </a:rPr>
              <a:t>μ</a:t>
            </a:r>
            <a:r>
              <a:rPr lang="en-US" sz="1800" dirty="0">
                <a:solidFill>
                  <a:srgbClr val="0000FF"/>
                </a:solidFill>
                <a:latin typeface="Candara" panose="020E0502030303020204" pitchFamily="34" charset="0"/>
              </a:rPr>
              <a:t>m/ 1.5 </a:t>
            </a:r>
            <a:r>
              <a:rPr lang="de-DE" sz="1800" dirty="0">
                <a:solidFill>
                  <a:srgbClr val="0000FF"/>
                </a:solidFill>
              </a:rPr>
              <a:t>μ</a:t>
            </a:r>
            <a:r>
              <a:rPr lang="en-US" sz="1800" dirty="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RMS bunch length: </a:t>
            </a:r>
            <a:r>
              <a:rPr lang="en-US" sz="1800" dirty="0">
                <a:solidFill>
                  <a:srgbClr val="0000FF"/>
                </a:solidFill>
                <a:latin typeface="Candara" panose="020E0502030303020204" pitchFamily="34" charset="0"/>
              </a:rPr>
              <a:t>7 m</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6442221" y="5731653"/>
                <a:ext cx="4324232" cy="584775"/>
              </a:xfrm>
              <a:prstGeom prst="rect">
                <a:avLst/>
              </a:prstGeom>
              <a:noFill/>
            </p:spPr>
            <p:txBody>
              <a:bodyPr wrap="square" rtlCol="0">
                <a:spAutoFit/>
              </a:bodyPr>
              <a:lstStyle/>
              <a:p>
                <a:pPr algn="just"/>
                <a:r>
                  <a:rPr lang="en-US" sz="1600" dirty="0"/>
                  <a:t>With cooling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𝑒</m:t>
                        </m:r>
                      </m:sub>
                    </m:sSub>
                    <m:r>
                      <a:rPr lang="en-US" sz="1600" b="0" i="1" smtClean="0">
                        <a:latin typeface="Cambria Math" panose="02040503050406030204" pitchFamily="18" charset="0"/>
                      </a:rPr>
                      <m:t>=0.62 </m:t>
                    </m:r>
                    <m:r>
                      <m:rPr>
                        <m:sty m:val="p"/>
                      </m:rPr>
                      <a:rPr lang="en-US" sz="1600" b="0" i="0" smtClean="0">
                        <a:latin typeface="Cambria Math" panose="02040503050406030204" pitchFamily="18" charset="0"/>
                      </a:rPr>
                      <m:t>A</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𝑒</m:t>
                        </m:r>
                      </m:sub>
                    </m:sSub>
                    <m:r>
                      <a:rPr lang="en-US" sz="1600" b="0" i="1" smtClean="0">
                        <a:latin typeface="Cambria Math" panose="02040503050406030204" pitchFamily="18" charset="0"/>
                      </a:rPr>
                      <m:t>≫3</m:t>
                    </m:r>
                    <m:r>
                      <a:rPr lang="en-US" sz="1600" b="0" i="1" smtClean="0">
                        <a:latin typeface="Cambria Math" panose="02040503050406030204" pitchFamily="18" charset="0"/>
                      </a:rPr>
                      <m:t>𝜎</m:t>
                    </m:r>
                    <m:r>
                      <a:rPr lang="en-US" sz="1600" b="0" i="1" smtClean="0">
                        <a:latin typeface="Cambria Math" panose="02040503050406030204" pitchFamily="18" charset="0"/>
                      </a:rPr>
                      <m:t>)</m:t>
                    </m:r>
                  </m:oMath>
                </a14:m>
                <a:r>
                  <a:rPr lang="en-US" sz="1600" dirty="0"/>
                  <a:t>, emittances can be maintained.  </a:t>
                </a:r>
              </a:p>
            </p:txBody>
          </p:sp>
        </mc:Choice>
        <mc:Fallback xmlns="">
          <p:sp>
            <p:nvSpPr>
              <p:cNvPr id="21" name="TextBox 20"/>
              <p:cNvSpPr txBox="1">
                <a:spLocks noRot="1" noChangeAspect="1" noMove="1" noResize="1" noEditPoints="1" noAdjustHandles="1" noChangeArrowheads="1" noChangeShapeType="1" noTextEdit="1"/>
              </p:cNvSpPr>
              <p:nvPr/>
            </p:nvSpPr>
            <p:spPr>
              <a:xfrm>
                <a:off x="6442221" y="5731653"/>
                <a:ext cx="4324232" cy="584775"/>
              </a:xfrm>
              <a:prstGeom prst="rect">
                <a:avLst/>
              </a:prstGeom>
              <a:blipFill rotWithShape="0">
                <a:blip r:embed="rId4"/>
                <a:stretch>
                  <a:fillRect l="-846" t="-3125" r="-705" b="-12500"/>
                </a:stretch>
              </a:blipFill>
            </p:spPr>
            <p:txBody>
              <a:bodyPr/>
              <a:lstStyle/>
              <a:p>
                <a:r>
                  <a:rPr lang="zh-CN" altLang="en-US">
                    <a:noFill/>
                  </a:rPr>
                  <a:t> </a:t>
                </a:r>
              </a:p>
            </p:txBody>
          </p:sp>
        </mc:Fallback>
      </mc:AlternateContent>
      <p:sp>
        <p:nvSpPr>
          <p:cNvPr id="22" name="Rectangular Callout 21"/>
          <p:cNvSpPr/>
          <p:nvPr/>
        </p:nvSpPr>
        <p:spPr bwMode="auto">
          <a:xfrm>
            <a:off x="7130189" y="1641568"/>
            <a:ext cx="2895600" cy="612648"/>
          </a:xfrm>
          <a:prstGeom prst="wedgeRectCallou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latin typeface="Candara" panose="020E0502030303020204" pitchFamily="34" charset="0"/>
              </a:rPr>
              <a:t>Cannot reduce emittance due to space charge effect!</a:t>
            </a:r>
            <a:endParaRPr kumimoji="0" lang="en-US" sz="1800" b="0" i="0" u="none" strike="noStrike" cap="none" normalizeH="0" baseline="0" dirty="0">
              <a:ln>
                <a:noFill/>
              </a:ln>
              <a:solidFill>
                <a:schemeClr val="tx1"/>
              </a:solidFill>
              <a:effectLst/>
              <a:latin typeface="Candara" panose="020E0502030303020204" pitchFamily="34" charset="0"/>
            </a:endParaRPr>
          </a:p>
        </p:txBody>
      </p:sp>
    </p:spTree>
    <p:extLst>
      <p:ext uri="{BB962C8B-B14F-4D97-AF65-F5344CB8AC3E}">
        <p14:creationId xmlns:p14="http://schemas.microsoft.com/office/powerpoint/2010/main" val="327667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Pre-Cooling and Cooling During Collision for Lead Ion Beam</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9</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413377" y="5689758"/>
                <a:ext cx="5029200" cy="584775"/>
              </a:xfrm>
              <a:prstGeom prst="rect">
                <a:avLst/>
              </a:prstGeom>
              <a:noFill/>
            </p:spPr>
            <p:txBody>
              <a:bodyPr wrap="square" rtlCol="0">
                <a:spAutoFit/>
              </a:bodyPr>
              <a:lstStyle/>
              <a:p>
                <a:r>
                  <a:rPr lang="en-US" sz="1600" dirty="0"/>
                  <a:t>Electron beam current: </a:t>
                </a:r>
                <a:r>
                  <a:rPr lang="en-US" sz="1600" dirty="0">
                    <a:solidFill>
                      <a:srgbClr val="0000CC"/>
                    </a:solidFill>
                  </a:rPr>
                  <a:t>2A</a:t>
                </a:r>
              </a:p>
              <a:p>
                <a:r>
                  <a:rPr lang="en-US" sz="1600" dirty="0"/>
                  <a:t>Electron beam size: </a:t>
                </a:r>
                <a:r>
                  <a:rPr lang="en-US" sz="1600" i="1" dirty="0">
                    <a:solidFill>
                      <a:srgbClr val="0000CC"/>
                    </a:solidFill>
                  </a:rPr>
                  <a:t>R </a:t>
                </a:r>
                <a:r>
                  <a:rPr lang="en-US" sz="1600" dirty="0">
                    <a:solidFill>
                      <a:srgbClr val="0000CC"/>
                    </a:solidFill>
                  </a:rPr>
                  <a:t>= 5.7 mm (2</a:t>
                </a:r>
                <a14:m>
                  <m:oMath xmlns:m="http://schemas.openxmlformats.org/officeDocument/2006/math">
                    <m:r>
                      <a:rPr lang="en-US" sz="1600" i="1">
                        <a:solidFill>
                          <a:srgbClr val="0000CC"/>
                        </a:solidFill>
                        <a:latin typeface="Cambria Math" panose="02040503050406030204" pitchFamily="18" charset="0"/>
                      </a:rPr>
                      <m:t>𝜎</m:t>
                    </m:r>
                    <m:r>
                      <a:rPr lang="en-US" sz="1600" i="1">
                        <a:solidFill>
                          <a:srgbClr val="0000CC"/>
                        </a:solidFill>
                        <a:latin typeface="Cambria Math" panose="02040503050406030204" pitchFamily="18" charset="0"/>
                      </a:rPr>
                      <m:t>)</m:t>
                    </m:r>
                  </m:oMath>
                </a14:m>
                <a:endParaRPr lang="en-US" sz="1600" dirty="0">
                  <a:solidFill>
                    <a:srgbClr val="0000CC"/>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13377" y="5689758"/>
                <a:ext cx="5029200" cy="584775"/>
              </a:xfrm>
              <a:prstGeom prst="rect">
                <a:avLst/>
              </a:prstGeom>
              <a:blipFill rotWithShape="0">
                <a:blip r:embed="rId2"/>
                <a:stretch>
                  <a:fillRect l="-727" t="-3125" b="-12500"/>
                </a:stretch>
              </a:blipFill>
            </p:spPr>
            <p:txBody>
              <a:bodyPr/>
              <a:lstStyle/>
              <a:p>
                <a:r>
                  <a:rPr lang="zh-CN" altLang="en-US">
                    <a:noFill/>
                  </a:rPr>
                  <a:t> </a:t>
                </a:r>
              </a:p>
            </p:txBody>
          </p:sp>
        </mc:Fallback>
      </mc:AlternateContent>
      <p:pic>
        <p:nvPicPr>
          <p:cNvPr id="8" name="Picture 7"/>
          <p:cNvPicPr>
            <a:picLocks noChangeAspect="1"/>
          </p:cNvPicPr>
          <p:nvPr/>
        </p:nvPicPr>
        <p:blipFill>
          <a:blip r:embed="rId3"/>
          <a:stretch>
            <a:fillRect/>
          </a:stretch>
        </p:blipFill>
        <p:spPr>
          <a:xfrm>
            <a:off x="1413377" y="2227674"/>
            <a:ext cx="4062480" cy="343827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672640351"/>
              </p:ext>
            </p:extLst>
          </p:nvPr>
        </p:nvGraphicFramePr>
        <p:xfrm>
          <a:off x="2291201" y="2380074"/>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229262">
                <a:tc>
                  <a:txBody>
                    <a:bodyPr/>
                    <a:lstStyle/>
                    <a:p>
                      <a:pPr algn="ctr"/>
                      <a:r>
                        <a:rPr lang="en-US" sz="1200" b="0" dirty="0">
                          <a:latin typeface="Candara" panose="020E0502030303020204" pitchFamily="34" charset="0"/>
                        </a:rPr>
                        <a:t>Stacking</a:t>
                      </a:r>
                    </a:p>
                  </a:txBody>
                  <a:tcPr>
                    <a:noFill/>
                  </a:tcPr>
                </a:tc>
                <a:extLst>
                  <a:ext uri="{0D108BD9-81ED-4DB2-BD59-A6C34878D82A}">
                    <a16:rowId xmlns="" xmlns:a16="http://schemas.microsoft.com/office/drawing/2014/main" val="3556812642"/>
                  </a:ext>
                </a:extLst>
              </a:tr>
              <a:tr h="229262">
                <a:tc>
                  <a:txBody>
                    <a:bodyPr/>
                    <a:lstStyle/>
                    <a:p>
                      <a:pPr algn="ctr"/>
                      <a:r>
                        <a:rPr lang="en-US" sz="1200" b="1" dirty="0">
                          <a:latin typeface="Candara" panose="020E0502030303020204" pitchFamily="34" charset="0"/>
                        </a:rPr>
                        <a:t>Pre-cooling</a:t>
                      </a:r>
                    </a:p>
                  </a:txBody>
                  <a:tcPr>
                    <a:solidFill>
                      <a:srgbClr val="FFFF00"/>
                    </a:solidFill>
                  </a:tcPr>
                </a:tc>
                <a:extLst>
                  <a:ext uri="{0D108BD9-81ED-4DB2-BD59-A6C34878D82A}">
                    <a16:rowId xmlns="" xmlns:a16="http://schemas.microsoft.com/office/drawing/2014/main" val="2758620566"/>
                  </a:ext>
                </a:extLst>
              </a:tr>
              <a:tr h="229262">
                <a:tc>
                  <a:txBody>
                    <a:bodyPr/>
                    <a:lstStyle/>
                    <a:p>
                      <a:pPr algn="ctr"/>
                      <a:r>
                        <a:rPr lang="en-US" sz="1200" dirty="0">
                          <a:latin typeface="Candara" panose="020E0502030303020204" pitchFamily="34" charset="0"/>
                        </a:rPr>
                        <a:t>Cooling</a:t>
                      </a:r>
                    </a:p>
                  </a:txBody>
                  <a:tcPr>
                    <a:solidFill>
                      <a:schemeClr val="bg1">
                        <a:alpha val="20000"/>
                      </a:schemeClr>
                    </a:solidFill>
                  </a:tcPr>
                </a:tc>
                <a:extLst>
                  <a:ext uri="{0D108BD9-81ED-4DB2-BD59-A6C34878D82A}">
                    <a16:rowId xmlns="" xmlns:a16="http://schemas.microsoft.com/office/drawing/2014/main" val="2477432767"/>
                  </a:ext>
                </a:extLst>
              </a:tr>
            </a:tbl>
          </a:graphicData>
        </a:graphic>
      </p:graphicFrame>
      <p:sp>
        <p:nvSpPr>
          <p:cNvPr id="10" name="TextBox 9"/>
          <p:cNvSpPr txBox="1"/>
          <p:nvPr/>
        </p:nvSpPr>
        <p:spPr>
          <a:xfrm>
            <a:off x="973237" y="797871"/>
            <a:ext cx="4679486" cy="168251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Pb</a:t>
            </a:r>
            <a:r>
              <a:rPr lang="en-US" sz="1800" baseline="30000" dirty="0">
                <a:latin typeface="Candara" panose="020E0502030303020204" pitchFamily="34" charset="0"/>
              </a:rPr>
              <a:t>82+</a:t>
            </a:r>
            <a:r>
              <a:rPr lang="en-US" sz="1800" dirty="0">
                <a:latin typeface="Candara" panose="020E0502030303020204" pitchFamily="34" charset="0"/>
              </a:rPr>
              <a:t> beam: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Injection Energy: </a:t>
            </a:r>
            <a:r>
              <a:rPr lang="en-US" sz="1800" dirty="0">
                <a:solidFill>
                  <a:srgbClr val="0000FF"/>
                </a:solidFill>
                <a:latin typeface="Candara" panose="020E0502030303020204" pitchFamily="34" charset="0"/>
              </a:rPr>
              <a:t>8 GeV/u</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Particle number: </a:t>
            </a:r>
            <a:r>
              <a:rPr lang="en-US" sz="1800" dirty="0">
                <a:solidFill>
                  <a:srgbClr val="0000FF"/>
                </a:solidFill>
                <a:latin typeface="Candara" panose="020E0502030303020204" pitchFamily="34" charset="0"/>
              </a:rPr>
              <a:t>8.26x10</a:t>
            </a:r>
            <a:r>
              <a:rPr lang="en-US" sz="1800" baseline="30000" dirty="0">
                <a:solidFill>
                  <a:srgbClr val="0000FF"/>
                </a:solidFill>
                <a:latin typeface="Candara" panose="020E0502030303020204" pitchFamily="34" charset="0"/>
              </a:rPr>
              <a:t>9</a:t>
            </a:r>
            <a:r>
              <a:rPr lang="en-US" sz="1800" dirty="0">
                <a:solidFill>
                  <a:srgbClr val="0000FF"/>
                </a:solidFill>
                <a:latin typeface="Candara" panose="020E0502030303020204" pitchFamily="34" charset="0"/>
              </a:rPr>
              <a:t> /bunch</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a:t>
            </a:r>
            <a:r>
              <a:rPr lang="en-US" sz="1800" dirty="0">
                <a:solidFill>
                  <a:srgbClr val="0000FF"/>
                </a:solidFill>
                <a:latin typeface="Candara" panose="020E0502030303020204" pitchFamily="34" charset="0"/>
              </a:rPr>
              <a:t>1.5 </a:t>
            </a:r>
            <a:r>
              <a:rPr lang="de-DE" sz="1800" dirty="0">
                <a:solidFill>
                  <a:srgbClr val="0000FF"/>
                </a:solidFill>
              </a:rPr>
              <a:t>μ</a:t>
            </a:r>
            <a:r>
              <a:rPr lang="en-US" sz="1800" dirty="0">
                <a:solidFill>
                  <a:srgbClr val="0000FF"/>
                </a:solidFill>
                <a:latin typeface="Candara" panose="020E0502030303020204" pitchFamily="34" charset="0"/>
              </a:rPr>
              <a:t>m/1.5 </a:t>
            </a:r>
            <a:r>
              <a:rPr lang="de-DE" sz="1800" dirty="0">
                <a:solidFill>
                  <a:srgbClr val="0000FF"/>
                </a:solidFill>
              </a:rPr>
              <a:t>μm</a:t>
            </a:r>
            <a:endParaRPr lang="en-US" sz="1800" dirty="0">
              <a:solidFill>
                <a:srgbClr val="0000FF"/>
              </a:solidFill>
              <a:latin typeface="Candara" panose="020E0502030303020204" pitchFamily="34" charset="0"/>
            </a:endParaRP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RMS bunch length: </a:t>
            </a:r>
            <a:r>
              <a:rPr lang="en-US" sz="1800" dirty="0">
                <a:solidFill>
                  <a:srgbClr val="0000FF"/>
                </a:solidFill>
                <a:latin typeface="Candara" panose="020E0502030303020204" pitchFamily="34" charset="0"/>
              </a:rPr>
              <a:t>7 m</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pic>
        <p:nvPicPr>
          <p:cNvPr id="11" name="Picture 10"/>
          <p:cNvPicPr>
            <a:picLocks noChangeAspect="1"/>
          </p:cNvPicPr>
          <p:nvPr/>
        </p:nvPicPr>
        <p:blipFill>
          <a:blip r:embed="rId4"/>
          <a:stretch>
            <a:fillRect/>
          </a:stretch>
        </p:blipFill>
        <p:spPr>
          <a:xfrm>
            <a:off x="6707077" y="2057400"/>
            <a:ext cx="4004458" cy="3531426"/>
          </a:xfrm>
          <a:prstGeom prst="rect">
            <a:avLst/>
          </a:prstGeom>
        </p:spPr>
      </p:pic>
      <p:sp>
        <p:nvSpPr>
          <p:cNvPr id="12" name="TextBox 11"/>
          <p:cNvSpPr txBox="1"/>
          <p:nvPr/>
        </p:nvSpPr>
        <p:spPr>
          <a:xfrm>
            <a:off x="6574961" y="838200"/>
            <a:ext cx="4830168" cy="1682512"/>
          </a:xfrm>
          <a:prstGeom prst="rect">
            <a:avLst/>
          </a:prstGeom>
          <a:noFill/>
        </p:spPr>
        <p:txBody>
          <a:bodyPr wrap="none" rtlCol="0">
            <a:spAutoFit/>
          </a:bodyPr>
          <a:lstStyle/>
          <a:p>
            <a:pPr marL="342900" indent="-342900">
              <a:buClr>
                <a:srgbClr val="0070C0"/>
              </a:buClr>
              <a:buSzPct val="160000"/>
              <a:buFont typeface="Courier New" panose="02070309020205020404" pitchFamily="49" charset="0"/>
              <a:buChar char="o"/>
            </a:pPr>
            <a:r>
              <a:rPr lang="en-US" sz="1800" dirty="0">
                <a:latin typeface="Candara" panose="020E0502030303020204" pitchFamily="34" charset="0"/>
              </a:rPr>
              <a:t>Pb</a:t>
            </a:r>
            <a:r>
              <a:rPr lang="en-US" sz="1800" baseline="30000" dirty="0">
                <a:latin typeface="Candara" panose="020E0502030303020204" pitchFamily="34" charset="0"/>
              </a:rPr>
              <a:t>82+</a:t>
            </a:r>
            <a:r>
              <a:rPr lang="en-US" sz="1800" dirty="0">
                <a:latin typeface="Candara" panose="020E0502030303020204" pitchFamily="34" charset="0"/>
              </a:rPr>
              <a:t> beam: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Injection Energy: </a:t>
            </a:r>
            <a:r>
              <a:rPr lang="en-US" sz="1800" dirty="0">
                <a:solidFill>
                  <a:srgbClr val="0000FF"/>
                </a:solidFill>
                <a:latin typeface="Candara" panose="020E0502030303020204" pitchFamily="34" charset="0"/>
              </a:rPr>
              <a:t>40 GeV/u</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Particle number: </a:t>
            </a:r>
            <a:r>
              <a:rPr lang="en-US" sz="1800" dirty="0">
                <a:solidFill>
                  <a:srgbClr val="0000FF"/>
                </a:solidFill>
                <a:latin typeface="Candara" panose="020E0502030303020204" pitchFamily="34" charset="0"/>
              </a:rPr>
              <a:t>1.20x10</a:t>
            </a:r>
            <a:r>
              <a:rPr lang="en-US" sz="1800" baseline="30000" dirty="0">
                <a:solidFill>
                  <a:srgbClr val="0000FF"/>
                </a:solidFill>
                <a:latin typeface="Candara" panose="020E0502030303020204" pitchFamily="34" charset="0"/>
              </a:rPr>
              <a:t>8 </a:t>
            </a:r>
            <a:r>
              <a:rPr lang="en-US" sz="1800" dirty="0">
                <a:solidFill>
                  <a:srgbClr val="0000FF"/>
                </a:solidFill>
                <a:latin typeface="Candara" panose="020E0502030303020204" pitchFamily="34" charset="0"/>
              </a:rPr>
              <a:t>/bunch</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Normalized emit. (</a:t>
            </a:r>
            <a:r>
              <a:rPr lang="en-US" sz="1800" dirty="0" err="1">
                <a:latin typeface="Candara" panose="020E0502030303020204" pitchFamily="34" charset="0"/>
              </a:rPr>
              <a:t>rms</a:t>
            </a:r>
            <a:r>
              <a:rPr lang="en-US" sz="1800" dirty="0">
                <a:latin typeface="Candara" panose="020E0502030303020204" pitchFamily="34" charset="0"/>
              </a:rPr>
              <a:t>):  </a:t>
            </a:r>
            <a:r>
              <a:rPr lang="en-US" sz="1800" dirty="0">
                <a:solidFill>
                  <a:srgbClr val="0000FF"/>
                </a:solidFill>
                <a:latin typeface="Candara" panose="020E0502030303020204" pitchFamily="34" charset="0"/>
              </a:rPr>
              <a:t>0.5 </a:t>
            </a:r>
            <a:r>
              <a:rPr lang="de-DE" sz="1800" dirty="0">
                <a:solidFill>
                  <a:srgbClr val="0000FF"/>
                </a:solidFill>
              </a:rPr>
              <a:t>μ</a:t>
            </a:r>
            <a:r>
              <a:rPr lang="en-US" sz="1800" dirty="0">
                <a:solidFill>
                  <a:srgbClr val="0000FF"/>
                </a:solidFill>
                <a:latin typeface="Candara" panose="020E0502030303020204" pitchFamily="34" charset="0"/>
              </a:rPr>
              <a:t>m/ 0.3 </a:t>
            </a:r>
            <a:r>
              <a:rPr lang="de-DE" sz="1800" dirty="0">
                <a:solidFill>
                  <a:srgbClr val="0000FF"/>
                </a:solidFill>
              </a:rPr>
              <a:t>μ</a:t>
            </a:r>
            <a:r>
              <a:rPr lang="en-US" sz="1800" dirty="0">
                <a:solidFill>
                  <a:srgbClr val="0000FF"/>
                </a:solidFill>
                <a:latin typeface="Candara" panose="020E0502030303020204" pitchFamily="34" charset="0"/>
              </a:rPr>
              <a:t>m</a:t>
            </a:r>
          </a:p>
          <a:p>
            <a:pPr marL="800100" lvl="1" indent="-342900">
              <a:buClr>
                <a:srgbClr val="0070C0"/>
              </a:buClr>
              <a:buSzPct val="160000"/>
              <a:buFont typeface="Wingdings" panose="05000000000000000000" pitchFamily="2" charset="2"/>
              <a:buChar char="§"/>
            </a:pPr>
            <a:r>
              <a:rPr lang="en-US" sz="1800" dirty="0">
                <a:latin typeface="Candara" panose="020E0502030303020204" pitchFamily="34" charset="0"/>
              </a:rPr>
              <a:t>RMS bunch length: </a:t>
            </a:r>
            <a:r>
              <a:rPr lang="en-US" sz="1800" dirty="0">
                <a:solidFill>
                  <a:srgbClr val="0000FF"/>
                </a:solidFill>
                <a:latin typeface="Candara" panose="020E0502030303020204" pitchFamily="34" charset="0"/>
              </a:rPr>
              <a:t>1 cm</a:t>
            </a:r>
          </a:p>
          <a:p>
            <a:pPr marL="800100" lvl="1" indent="-342900">
              <a:buClr>
                <a:srgbClr val="0070C0"/>
              </a:buClr>
              <a:buSzPct val="160000"/>
              <a:buFont typeface="Wingdings" panose="05000000000000000000" pitchFamily="2" charset="2"/>
              <a:buChar char="§"/>
            </a:pPr>
            <a:endParaRPr lang="en-US" sz="2000" baseline="30000" dirty="0">
              <a:solidFill>
                <a:srgbClr val="0000FF"/>
              </a:solidFill>
              <a:latin typeface="Candara" panose="020E0502030303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05255691"/>
              </p:ext>
            </p:extLst>
          </p:nvPr>
        </p:nvGraphicFramePr>
        <p:xfrm>
          <a:off x="7337706" y="2490232"/>
          <a:ext cx="1066800" cy="822960"/>
        </p:xfrm>
        <a:graphic>
          <a:graphicData uri="http://schemas.openxmlformats.org/drawingml/2006/table">
            <a:tbl>
              <a:tblPr firstRow="1" bandRow="1">
                <a:tableStyleId>{5DA37D80-6434-44D0-A028-1B22A696006F}</a:tableStyleId>
              </a:tblPr>
              <a:tblGrid>
                <a:gridCol w="1066800">
                  <a:extLst>
                    <a:ext uri="{9D8B030D-6E8A-4147-A177-3AD203B41FA5}">
                      <a16:colId xmlns="" xmlns:a16="http://schemas.microsoft.com/office/drawing/2014/main" val="3244200131"/>
                    </a:ext>
                  </a:extLst>
                </a:gridCol>
              </a:tblGrid>
              <a:tr h="0">
                <a:tc>
                  <a:txBody>
                    <a:bodyPr/>
                    <a:lstStyle/>
                    <a:p>
                      <a:pPr algn="ctr"/>
                      <a:r>
                        <a:rPr lang="en-US" sz="1200" b="0" dirty="0">
                          <a:latin typeface="Candara" panose="020E0502030303020204" pitchFamily="34" charset="0"/>
                        </a:rPr>
                        <a:t>Stacking</a:t>
                      </a:r>
                    </a:p>
                  </a:txBody>
                  <a:tcPr>
                    <a:noFill/>
                  </a:tcPr>
                </a:tc>
                <a:extLst>
                  <a:ext uri="{0D108BD9-81ED-4DB2-BD59-A6C34878D82A}">
                    <a16:rowId xmlns="" xmlns:a16="http://schemas.microsoft.com/office/drawing/2014/main" val="3556812642"/>
                  </a:ext>
                </a:extLst>
              </a:tr>
              <a:tr h="229262">
                <a:tc>
                  <a:txBody>
                    <a:bodyPr/>
                    <a:lstStyle/>
                    <a:p>
                      <a:pPr algn="ctr"/>
                      <a:r>
                        <a:rPr lang="en-US" sz="1200" dirty="0">
                          <a:latin typeface="Candara" panose="020E0502030303020204" pitchFamily="34" charset="0"/>
                        </a:rPr>
                        <a:t>Pre-cooling</a:t>
                      </a:r>
                    </a:p>
                  </a:txBody>
                  <a:tcPr>
                    <a:noFill/>
                  </a:tcPr>
                </a:tc>
                <a:extLst>
                  <a:ext uri="{0D108BD9-81ED-4DB2-BD59-A6C34878D82A}">
                    <a16:rowId xmlns="" xmlns:a16="http://schemas.microsoft.com/office/drawing/2014/main" val="2758620566"/>
                  </a:ext>
                </a:extLst>
              </a:tr>
              <a:tr h="229262">
                <a:tc>
                  <a:txBody>
                    <a:bodyPr/>
                    <a:lstStyle/>
                    <a:p>
                      <a:pPr algn="ctr"/>
                      <a:r>
                        <a:rPr lang="en-US" sz="1200" b="1" dirty="0">
                          <a:latin typeface="Candara" panose="020E0502030303020204" pitchFamily="34" charset="0"/>
                        </a:rPr>
                        <a:t>Cooling</a:t>
                      </a:r>
                    </a:p>
                  </a:txBody>
                  <a:tcPr>
                    <a:solidFill>
                      <a:srgbClr val="FFFF00"/>
                    </a:solidFill>
                  </a:tcPr>
                </a:tc>
                <a:extLst>
                  <a:ext uri="{0D108BD9-81ED-4DB2-BD59-A6C34878D82A}">
                    <a16:rowId xmlns="" xmlns:a16="http://schemas.microsoft.com/office/drawing/2014/main" val="2477432767"/>
                  </a:ext>
                </a:extLst>
              </a:tr>
            </a:tbl>
          </a:graphicData>
        </a:graphic>
      </p:graphicFrame>
      <p:sp>
        <p:nvSpPr>
          <p:cNvPr id="14" name="Rectangle 13"/>
          <p:cNvSpPr/>
          <p:nvPr/>
        </p:nvSpPr>
        <p:spPr>
          <a:xfrm>
            <a:off x="7109106" y="5588826"/>
            <a:ext cx="3352800" cy="400110"/>
          </a:xfrm>
          <a:prstGeom prst="rect">
            <a:avLst/>
          </a:prstGeom>
        </p:spPr>
        <p:txBody>
          <a:bodyPr wrap="square">
            <a:spAutoFit/>
          </a:bodyPr>
          <a:lstStyle/>
          <a:p>
            <a:pPr>
              <a:buClr>
                <a:srgbClr val="0070C0"/>
              </a:buClr>
              <a:buSzPct val="160000"/>
            </a:pPr>
            <a:r>
              <a:rPr lang="en-US" sz="2000" dirty="0">
                <a:latin typeface="Candara" panose="020E0502030303020204" pitchFamily="34" charset="0"/>
              </a:rPr>
              <a:t>Electron beam  0.8 </a:t>
            </a:r>
            <a:r>
              <a:rPr lang="en-US" sz="2000" dirty="0" err="1">
                <a:latin typeface="Candara" panose="020E0502030303020204" pitchFamily="34" charset="0"/>
              </a:rPr>
              <a:t>nC</a:t>
            </a:r>
            <a:r>
              <a:rPr lang="en-US" sz="2000" dirty="0">
                <a:latin typeface="Candara" panose="020E0502030303020204" pitchFamily="34" charset="0"/>
              </a:rPr>
              <a:t>/bunch</a:t>
            </a:r>
          </a:p>
        </p:txBody>
      </p:sp>
    </p:spTree>
    <p:extLst>
      <p:ext uri="{BB962C8B-B14F-4D97-AF65-F5344CB8AC3E}">
        <p14:creationId xmlns:p14="http://schemas.microsoft.com/office/powerpoint/2010/main" val="2118382382"/>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1552</TotalTime>
  <Words>2866</Words>
  <Application>Microsoft Office PowerPoint</Application>
  <PresentationFormat>Widescreen</PresentationFormat>
  <Paragraphs>531</Paragraphs>
  <Slides>27</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1" baseType="lpstr">
      <vt:lpstr>.PingFangSC-Regular</vt:lpstr>
      <vt:lpstr>ＭＳ Ｐゴシック</vt:lpstr>
      <vt:lpstr>PingFangSC-Regular</vt:lpstr>
      <vt:lpstr>等线</vt:lpstr>
      <vt:lpstr>等线 Light</vt:lpstr>
      <vt:lpstr>Arial</vt:lpstr>
      <vt:lpstr>Calibri</vt:lpstr>
      <vt:lpstr>Cambria Math</vt:lpstr>
      <vt:lpstr>Candara</vt:lpstr>
      <vt:lpstr>Courier New</vt:lpstr>
      <vt:lpstr>Garamond</vt:lpstr>
      <vt:lpstr>Wingdings</vt:lpstr>
      <vt:lpstr>Theme1</vt:lpstr>
      <vt:lpstr>Equation</vt:lpstr>
      <vt:lpstr>JLEIC ELECTRON COOLING SIMULATION</vt:lpstr>
      <vt:lpstr>Outline</vt:lpstr>
      <vt:lpstr>JLEIC Multi-Stage Electron Cooling Scheme </vt:lpstr>
      <vt:lpstr>JLEIC Multi-Stage Cooling Scheme</vt:lpstr>
      <vt:lpstr>Stacking and Pre-Cooling for Proton Beam </vt:lpstr>
      <vt:lpstr>JLEIC Baseline Parameters</vt:lpstr>
      <vt:lpstr>Cooling During Collision for Proton Beam</vt:lpstr>
      <vt:lpstr>Stacking for Lead Ion Beam</vt:lpstr>
      <vt:lpstr>Pre-Cooling and Cooling During Collision for Lead Ion Beam</vt:lpstr>
      <vt:lpstr>Notes on the JLEIC Electron Cooling Simulation</vt:lpstr>
      <vt:lpstr>Outline</vt:lpstr>
      <vt:lpstr>Cooling with Flat Electron Beam</vt:lpstr>
      <vt:lpstr>Cooling with flat electron  beam</vt:lpstr>
      <vt:lpstr>Cooling with fixed proton bunch length and/or fixed proton momentum spread</vt:lpstr>
      <vt:lpstr>Cooling with fixed proton bunch length and/or fixed proton momentum spread</vt:lpstr>
      <vt:lpstr>Notes</vt:lpstr>
      <vt:lpstr>Outline</vt:lpstr>
      <vt:lpstr>JSPEC</vt:lpstr>
      <vt:lpstr>An Example of JSPEC Input File</vt:lpstr>
      <vt:lpstr>Verify the Particle Model for JLEIC Cooling</vt:lpstr>
      <vt:lpstr>Verify the Particle Model for JLEIC Cooling</vt:lpstr>
      <vt:lpstr>Verify the Particle Model for JLEIC Cooling</vt:lpstr>
      <vt:lpstr>JSPEC: User-Defined Electron Bunch</vt:lpstr>
      <vt:lpstr>JSPEC: User-Defined Electron Bunch</vt:lpstr>
      <vt:lpstr>JSPEC: User-Defined Electron Bunch</vt:lpstr>
      <vt:lpstr>JSPEC: User-Defined Electron Bunch</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He Zhang</cp:lastModifiedBy>
  <cp:revision>89</cp:revision>
  <dcterms:created xsi:type="dcterms:W3CDTF">2018-09-06T13:32:58Z</dcterms:created>
  <dcterms:modified xsi:type="dcterms:W3CDTF">2018-10-30T18:13:09Z</dcterms:modified>
</cp:coreProperties>
</file>