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59" r:id="rId3"/>
    <p:sldId id="288" r:id="rId4"/>
    <p:sldId id="291" r:id="rId5"/>
    <p:sldId id="319" r:id="rId6"/>
    <p:sldId id="320" r:id="rId7"/>
    <p:sldId id="290" r:id="rId8"/>
    <p:sldId id="327" r:id="rId9"/>
    <p:sldId id="260" r:id="rId10"/>
    <p:sldId id="277" r:id="rId11"/>
    <p:sldId id="337" r:id="rId12"/>
    <p:sldId id="340" r:id="rId13"/>
    <p:sldId id="264" r:id="rId14"/>
    <p:sldId id="267" r:id="rId15"/>
    <p:sldId id="268" r:id="rId16"/>
    <p:sldId id="269" r:id="rId17"/>
    <p:sldId id="273" r:id="rId18"/>
    <p:sldId id="283" r:id="rId19"/>
    <p:sldId id="286" r:id="rId20"/>
    <p:sldId id="357" r:id="rId21"/>
    <p:sldId id="356" r:id="rId22"/>
    <p:sldId id="296" r:id="rId23"/>
    <p:sldId id="354" r:id="rId24"/>
    <p:sldId id="325" r:id="rId25"/>
    <p:sldId id="351" r:id="rId26"/>
    <p:sldId id="321" r:id="rId27"/>
    <p:sldId id="323" r:id="rId28"/>
    <p:sldId id="333" r:id="rId29"/>
    <p:sldId id="275" r:id="rId30"/>
    <p:sldId id="278" r:id="rId31"/>
    <p:sldId id="310" r:id="rId32"/>
    <p:sldId id="311" r:id="rId33"/>
    <p:sldId id="313" r:id="rId34"/>
    <p:sldId id="259" r:id="rId35"/>
    <p:sldId id="345" r:id="rId36"/>
    <p:sldId id="358" r:id="rId37"/>
    <p:sldId id="353" r:id="rId38"/>
    <p:sldId id="35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90"/>
    <a:srgbClr val="FFFFFF"/>
    <a:srgbClr val="FFF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659DF-4276-4AD6-836B-F750EC1AE97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9E1D-7D36-48B4-A714-45386507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81B4-284E-4F42-9AE6-FFF04676F9A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9D46-951A-4E0A-BA19-CDC42878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At cathode immersed in solenoid, one can generate almost parallel (laminar) beam state after the gun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0540122-1A2A-4DFC-B96B-6901EB094ABF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184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69295" y="6355447"/>
            <a:ext cx="703217" cy="365125"/>
          </a:xfrm>
        </p:spPr>
        <p:txBody>
          <a:bodyPr anchor="ctr" anchorCtr="0"/>
          <a:lstStyle>
            <a:lvl1pPr algn="l">
              <a:defRPr/>
            </a:lvl1pPr>
          </a:lstStyle>
          <a:p>
            <a:fld id="{4C763444-7AB5-4CE7-ABD2-8D0CF238EB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14" y="6395565"/>
            <a:ext cx="1428001" cy="46243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513C-A872-4212-A3D7-9CF66D5F22A2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DF18-AEFE-457C-87FC-A5EB19BDA1B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9BDEC27-EAF4-4507-8B42-1C0E2F5D8073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8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03217" cy="365125"/>
          </a:xfrm>
        </p:spPr>
        <p:txBody>
          <a:bodyPr anchor="ctr" anchorCtr="0"/>
          <a:lstStyle>
            <a:lvl1pPr algn="l">
              <a:defRPr/>
            </a:lvl1pPr>
          </a:lstStyle>
          <a:p>
            <a:fld id="{4C763444-7AB5-4CE7-ABD2-8D0CF238EB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14" y="6395565"/>
            <a:ext cx="1428001" cy="46243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 smtClean="0"/>
              <a:t>Fall 2018 EIC Accelerator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3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A70C-3074-49F4-9644-307EF53ED677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5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115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D68B-7CAE-4DC5-95D1-55BEF8160073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7BB6-92AA-46EF-A852-6579A3D3F95A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1FA8-18E6-45FF-BF9E-AA8CFBCFF06C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FB1F-AEE3-4C7F-8835-5AD0E8764308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0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33DA-624F-4C37-8B82-78435C8FA2BF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F6A7-8A83-4614-ABDE-280EE60038CC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4CDB-868D-44E9-9D50-6F0C81255840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AA48-AA31-449E-8F76-D68598480FDD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3444-7AB5-4CE7-ABD2-8D0CF238E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CC9E0B-690C-4F70-9563-00082AE06265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404336" y="6105207"/>
            <a:ext cx="6587367" cy="468359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EIC Accelerator Collaboration Meeting October 29 - November 1, 2018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757" y="2443254"/>
            <a:ext cx="6968665" cy="3657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673" y="374470"/>
            <a:ext cx="11007634" cy="923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5000" smtClean="0">
                <a:solidFill>
                  <a:sysClr val="windowText" lastClr="000000"/>
                </a:solidFill>
                <a:latin typeface="Arial Black" panose="020B0A04020102090204" pitchFamily="34" charset="0"/>
              </a:rPr>
              <a:t>Beam Dynamics in the CCR</a:t>
            </a:r>
            <a:endParaRPr lang="en-US" sz="5000" dirty="0">
              <a:solidFill>
                <a:sysClr val="windowText" lastClr="000000"/>
              </a:solidFill>
              <a:latin typeface="Arial Black" panose="020B0A0402010209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697" y="1266312"/>
            <a:ext cx="12183303" cy="1217769"/>
          </a:xfrm>
        </p:spPr>
        <p:txBody>
          <a:bodyPr wrap="square" anchor="t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Speaker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Chris Tennant, Jefferson Laboratory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Collaborators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Slava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Derbenev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David Douglas, Fay Hannon, Andrew Hutton,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Rui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Li, Bob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Rimmer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Yves Roblin, Chris Tennant,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Haipeng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Wang, He Zhang,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Yuhong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3434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nnant\Desktop\Tennant Projects\OTHER MACHINES\MEIC\ELECTRON COOLER\MAGNETIZED BEAMS\MAGNETIZED BEAM NON-AXISYMMETRIC ARC\MULTIPLE TURNS\CSR ON\CAVITY CORRECTED\tp_corrected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771538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6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Effect of CSR on Longitudinal Phase Space</a:t>
            </a:r>
            <a:endParaRPr lang="en-US" sz="40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2614" y="1698172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17854" y="3668484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22208" y="5671456"/>
            <a:ext cx="53949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19884" y="15022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 CSR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8054" y="348381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CSR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8054" y="5486790"/>
            <a:ext cx="165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CSR </a:t>
            </a:r>
            <a:r>
              <a:rPr lang="en-US" dirty="0" smtClean="0">
                <a:latin typeface="+mj-lt"/>
              </a:rPr>
              <a:t>“corrected”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3840" y="2814153"/>
            <a:ext cx="8516983" cy="4014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8325" y="4838499"/>
            <a:ext cx="8516983" cy="200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99956" y="1652434"/>
            <a:ext cx="6994750" cy="5120640"/>
            <a:chOff x="2778036" y="1469546"/>
            <a:chExt cx="6994750" cy="5388453"/>
          </a:xfrm>
        </p:grpSpPr>
        <p:pic>
          <p:nvPicPr>
            <p:cNvPr id="1026" name="Picture 2" descr="C:\Users\tennant\Desktop\Tennant Projects\OTHER MACHINES\MEIC\ELECTRON COOLER\MAGNETIZED BEAMS\MAGNETIZED BEAM NON-AXISYMMETRIC ARC\MULTIPLE TURNS\CSR ON\CAVITY CORRECTED\0.20MV\tp_firstlast_compar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036" y="1469546"/>
              <a:ext cx="6994750" cy="5388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001175" y="1985945"/>
              <a:ext cx="1752600" cy="639686"/>
              <a:chOff x="7434940" y="1472140"/>
              <a:chExt cx="1752600" cy="63968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434940" y="160020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34940" y="187887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48152" y="1472140"/>
                <a:ext cx="1639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after 20 turns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54684" y="1773272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initial</a:t>
                </a:r>
              </a:p>
            </p:txBody>
          </p:sp>
        </p:grp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RF Correction for 20 Turns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11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 rot="20675002">
            <a:off x="4326103" y="2953466"/>
            <a:ext cx="977693" cy="25920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738042">
            <a:off x="7285866" y="1802128"/>
            <a:ext cx="1588379" cy="355018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2252" y="790744"/>
            <a:ext cx="12026537" cy="11097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annot compensate head/tail effects</a:t>
            </a:r>
          </a:p>
          <a:p>
            <a:r>
              <a:rPr lang="en-US" dirty="0">
                <a:solidFill>
                  <a:prstClr val="black"/>
                </a:solidFill>
                <a:latin typeface="+mj-lt"/>
              </a:rPr>
              <a:t>w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ill need to explore collimation schemes</a:t>
            </a: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55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" y="2201540"/>
            <a:ext cx="7294231" cy="46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5"/>
            <a:ext cx="10515600" cy="8714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CSR Shielding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4831" y="653130"/>
                <a:ext cx="12078789" cy="1267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shielding of CSR is effective when the full aperture size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where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is the bend radius and 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s</a:t>
                </a:r>
                <a:r>
                  <a:rPr kumimoji="0" lang="en-US" sz="24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is the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rms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bunch length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or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= 0.53 m and </a:t>
                </a:r>
                <a:r>
                  <a:rPr kumimoji="0" lang="en-US" sz="24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s</a:t>
                </a:r>
                <a:r>
                  <a:rPr kumimoji="0" lang="en-US" sz="24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z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= 4.95 mm,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(full) aperture needs to be less than ~2 inches (5.04 cm)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1" y="653130"/>
                <a:ext cx="12078789" cy="1267898"/>
              </a:xfrm>
              <a:prstGeom prst="rect">
                <a:avLst/>
              </a:prstGeom>
              <a:blipFill>
                <a:blip r:embed="rId3"/>
                <a:stretch>
                  <a:fillRect l="-707" t="-3846"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12216" y="5843457"/>
            <a:ext cx="174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 4.95 mm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567533" y="4188826"/>
            <a:ext cx="322217" cy="287383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:\Tennant Projects\JLEIC\ELECTRON COOLER\MAGNETIZED BEAMS\STRONG COOLING\SIMPLE ARC\SPLIT QUADSEXT\DOCUMENTATION\FIGURES\bmad_shielding_compar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02" y="2029097"/>
            <a:ext cx="4991182" cy="482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719089" y="1860066"/>
            <a:ext cx="23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ith CSR + shielding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736" y="1843645"/>
            <a:ext cx="131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ith CSR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TStep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Multiturn</a:t>
            </a:r>
            <a:r>
              <a:rPr lang="en-US" sz="4000" b="1" dirty="0" smtClean="0"/>
              <a:t> Tracking</a:t>
            </a:r>
            <a:endParaRPr lang="en-US" sz="4000" b="1" dirty="0"/>
          </a:p>
        </p:txBody>
      </p:sp>
      <p:pic>
        <p:nvPicPr>
          <p:cNvPr id="4" name="Picture 3" descr="C:\Tennant Projects\JLEIC\ELECTRON COOLER\MAGNETIZED BEAMS\STRONG COOLING\SIMPLE ARC\SPLIT QUADSEXT\DOCUMENTATION\FIGURES\TSTEP_SC_10tur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8" y="867601"/>
            <a:ext cx="7772400" cy="598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39"/>
            <a:ext cx="12192000" cy="705395"/>
          </a:xfrm>
        </p:spPr>
        <p:txBody>
          <a:bodyPr/>
          <a:lstStyle/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pace charge only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elegant – </a:t>
            </a:r>
            <a:r>
              <a:rPr lang="en-US" sz="4000" b="1" dirty="0" err="1" smtClean="0"/>
              <a:t>Multiturn</a:t>
            </a:r>
            <a:r>
              <a:rPr lang="en-US" sz="4000" b="1" dirty="0" smtClean="0"/>
              <a:t> Tracking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39"/>
            <a:ext cx="12192000" cy="70539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CSR only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6" y="871093"/>
            <a:ext cx="7772400" cy="59869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elegant – </a:t>
            </a:r>
            <a:r>
              <a:rPr lang="en-US" sz="4000" b="1" dirty="0" err="1" smtClean="0"/>
              <a:t>Multiturn</a:t>
            </a:r>
            <a:r>
              <a:rPr lang="en-US" sz="4000" b="1" dirty="0" smtClean="0"/>
              <a:t> Tracking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62964"/>
            <a:ext cx="7772400" cy="59869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39"/>
            <a:ext cx="12192000" cy="70539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CSR with </a:t>
            </a:r>
            <a:r>
              <a:rPr lang="en-US" dirty="0" err="1" smtClean="0">
                <a:latin typeface="+mj-lt"/>
              </a:rPr>
              <a:t>csrdrifts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Bmad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Multiturn</a:t>
            </a:r>
            <a:r>
              <a:rPr lang="en-US" sz="4000" b="1" dirty="0" smtClean="0"/>
              <a:t> Tracking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64" y="883922"/>
            <a:ext cx="7772400" cy="59869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3439"/>
            <a:ext cx="12192000" cy="70539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CSR with </a:t>
            </a:r>
            <a:r>
              <a:rPr lang="en-US" dirty="0" err="1" smtClean="0">
                <a:latin typeface="+mj-lt"/>
              </a:rPr>
              <a:t>csrdrifts</a:t>
            </a:r>
            <a:r>
              <a:rPr lang="en-US" dirty="0" smtClean="0">
                <a:latin typeface="+mj-lt"/>
              </a:rPr>
              <a:t> and with CSR shielding (5 cm)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2989" y="456601"/>
            <a:ext cx="275028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" y="3208431"/>
            <a:ext cx="11978640" cy="3617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4"/>
            <a:ext cx="12192000" cy="6612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Putting It All Together: “S2E”</a:t>
            </a:r>
            <a:endParaRPr lang="en-US" sz="40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91704" y="2984535"/>
            <a:ext cx="0" cy="9144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64861" y="2571418"/>
            <a:ext cx="105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Simple Arc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47" y="4349646"/>
            <a:ext cx="8138160" cy="53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2439" y="2636623"/>
            <a:ext cx="413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athlength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=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194.5973 m </a:t>
            </a:r>
            <a:r>
              <a:rPr kumimoji="0" lang="en-US" sz="2000" b="0" i="1" u="none" strike="noStrike" kern="1200" cap="none" spc="0" normalizeH="0" baseline="-1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~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618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l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RF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409570" y="2975616"/>
            <a:ext cx="8025504" cy="997783"/>
            <a:chOff x="3409570" y="2975616"/>
            <a:chExt cx="8025504" cy="997783"/>
          </a:xfrm>
        </p:grpSpPr>
        <p:sp>
          <p:nvSpPr>
            <p:cNvPr id="8" name="Left Brace 7"/>
            <p:cNvSpPr/>
            <p:nvPr/>
          </p:nvSpPr>
          <p:spPr>
            <a:xfrm rot="5400000">
              <a:off x="4026790" y="2859995"/>
              <a:ext cx="228600" cy="146304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5916695" y="2864894"/>
              <a:ext cx="228600" cy="146304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9817796" y="2849112"/>
              <a:ext cx="228600" cy="146304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5400000">
              <a:off x="7895207" y="2865439"/>
              <a:ext cx="228600" cy="146304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 rot="5400000">
              <a:off x="4977595" y="3373152"/>
              <a:ext cx="228600" cy="438912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6915229" y="3340055"/>
              <a:ext cx="228600" cy="50292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 rot="5400000">
              <a:off x="8852666" y="3368794"/>
              <a:ext cx="228600" cy="438912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418980" y="3738210"/>
              <a:ext cx="7226342" cy="235189"/>
              <a:chOff x="3418980" y="3684942"/>
              <a:chExt cx="7226342" cy="23518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418980" y="3687176"/>
                <a:ext cx="1444752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solenoid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19653" y="3684942"/>
                <a:ext cx="1444752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solenoid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00570" y="3691531"/>
                <a:ext cx="1444752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solenoid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91648" y="3684942"/>
                <a:ext cx="1444752" cy="228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solenoid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63563" y="3732896"/>
                <a:ext cx="457200" cy="13716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6400" y="3725817"/>
                <a:ext cx="457200" cy="13716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23940" y="305539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3768" y="304748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07505" y="3051035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2708" y="305321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55936" y="3056734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4.8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637328" y="3056195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4.8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4637" y="3047486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5.4 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1435074" y="2975616"/>
              <a:ext cx="0" cy="9144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0908231" y="2562499"/>
            <a:ext cx="105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Simple Arc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174" y="5190304"/>
            <a:ext cx="9890904" cy="164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          -40                      -20                         0                        20                        40</a:t>
            </a:r>
          </a:p>
          <a:p>
            <a:endParaRPr lang="en-US" sz="900" dirty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Z (m)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310" y="3341915"/>
            <a:ext cx="1231696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 smtClean="0">
              <a:latin typeface="+mj-lt"/>
            </a:endParaRPr>
          </a:p>
          <a:p>
            <a:pPr algn="r"/>
            <a:r>
              <a:rPr lang="en-US" sz="2400" dirty="0" smtClean="0">
                <a:latin typeface="+mj-lt"/>
              </a:rPr>
              <a:t>0</a:t>
            </a:r>
            <a:endParaRPr lang="en-US" sz="2400" dirty="0">
              <a:latin typeface="+mj-lt"/>
            </a:endParaRPr>
          </a:p>
          <a:p>
            <a:pPr algn="r"/>
            <a:endParaRPr lang="en-US" sz="2400" dirty="0" smtClean="0">
              <a:latin typeface="+mj-lt"/>
            </a:endParaRPr>
          </a:p>
          <a:p>
            <a:pPr algn="r"/>
            <a:endParaRPr lang="en-US" sz="1600" dirty="0" smtClean="0">
              <a:latin typeface="+mj-lt"/>
            </a:endParaRPr>
          </a:p>
          <a:p>
            <a:pPr algn="r"/>
            <a:r>
              <a:rPr lang="en-US" sz="2400" dirty="0" smtClean="0">
                <a:latin typeface="+mj-lt"/>
              </a:rPr>
              <a:t>-10</a:t>
            </a:r>
          </a:p>
          <a:p>
            <a:pPr algn="r"/>
            <a:endParaRPr lang="en-US" sz="2400" dirty="0" smtClean="0">
              <a:latin typeface="+mj-lt"/>
            </a:endParaRPr>
          </a:p>
          <a:p>
            <a:pPr algn="r"/>
            <a:endParaRPr lang="en-US" sz="2400" dirty="0">
              <a:latin typeface="+mj-lt"/>
            </a:endParaRPr>
          </a:p>
          <a:p>
            <a:pPr algn="r"/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8531" y="3431347"/>
            <a:ext cx="186927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X (m)</a:t>
            </a:r>
          </a:p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779118" y="719632"/>
            <a:ext cx="8224393" cy="193480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incorporate beam exchange, recirculation arcs, cooling solenoids, magnetization flips</a:t>
            </a:r>
          </a:p>
          <a:p>
            <a:r>
              <a:rPr lang="en-US" dirty="0" smtClean="0">
                <a:latin typeface="+mj-lt"/>
              </a:rPr>
              <a:t>track distribution through entirety of the CCR</a:t>
            </a:r>
          </a:p>
          <a:p>
            <a:r>
              <a:rPr lang="en-US" dirty="0">
                <a:latin typeface="+mj-lt"/>
              </a:rPr>
              <a:t>u</a:t>
            </a:r>
            <a:r>
              <a:rPr lang="en-US" dirty="0" smtClean="0">
                <a:latin typeface="+mj-lt"/>
              </a:rPr>
              <a:t>se reduced charge (1.6 </a:t>
            </a:r>
            <a:r>
              <a:rPr lang="en-US" dirty="0" err="1" smtClean="0">
                <a:latin typeface="+mj-lt"/>
              </a:rPr>
              <a:t>nC</a:t>
            </a:r>
            <a:r>
              <a:rPr lang="en-US" dirty="0" smtClean="0">
                <a:latin typeface="+mj-lt"/>
              </a:rPr>
              <a:t>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5" y="461559"/>
            <a:ext cx="112776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34"/>
            <a:ext cx="12192000" cy="7844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RMS Beam Sizes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56"/>
            <a:ext cx="12192000" cy="8069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(</a:t>
            </a:r>
            <a:r>
              <a:rPr lang="en-US" sz="4000" b="1" dirty="0" err="1" smtClean="0"/>
              <a:t>x,y</a:t>
            </a:r>
            <a:r>
              <a:rPr lang="en-US" sz="4000" b="1" dirty="0" smtClean="0"/>
              <a:t>) Phase Space</a:t>
            </a:r>
            <a:endParaRPr lang="en-US" sz="4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51468" y="730085"/>
            <a:ext cx="7715388" cy="6119606"/>
            <a:chOff x="2251468" y="730085"/>
            <a:chExt cx="7715388" cy="6119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468" y="906091"/>
              <a:ext cx="7715388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50380" y="736813"/>
              <a:ext cx="1031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96749" y="736813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2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90859" y="741165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3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50380" y="2709304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5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6749" y="2709304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6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90859" y="2713656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7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704" y="4707922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9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0073" y="4707922"/>
              <a:ext cx="1135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10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84183" y="4712274"/>
              <a:ext cx="1135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9255" y="2718013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4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1025" y="4707921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8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0" y="730085"/>
              <a:ext cx="1292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CCR entrance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2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9869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946057"/>
            <a:ext cx="11945982" cy="543732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Why a CCR?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ransition from weak to strong cooling</a:t>
            </a:r>
          </a:p>
          <a:p>
            <a:r>
              <a:rPr lang="en-US" b="1" dirty="0" smtClean="0">
                <a:latin typeface="+mj-lt"/>
              </a:rPr>
              <a:t>What is the CCR?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cooling channel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drives system requirements (beam energy, emittance, match, distribution, etc.)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recirculation arcs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intersection of many beam dynamical processes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eam exchange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ossible with development of fast kickers</a:t>
            </a:r>
          </a:p>
          <a:p>
            <a:r>
              <a:rPr lang="en-US" b="1" dirty="0" smtClean="0">
                <a:latin typeface="+mj-lt"/>
              </a:rPr>
              <a:t>Summary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urrent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ath moving forward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56"/>
            <a:ext cx="12192000" cy="8069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(</a:t>
            </a:r>
            <a:r>
              <a:rPr lang="en-US" sz="4000" b="1" dirty="0" err="1" smtClean="0"/>
              <a:t>t,p</a:t>
            </a:r>
            <a:r>
              <a:rPr lang="en-US" sz="4000" b="1" dirty="0" smtClean="0"/>
              <a:t>) Phase Space</a:t>
            </a:r>
            <a:endParaRPr lang="en-US" sz="4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51468" y="730085"/>
            <a:ext cx="7715388" cy="6127915"/>
            <a:chOff x="2251468" y="730085"/>
            <a:chExt cx="7715388" cy="61279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468" y="914400"/>
              <a:ext cx="7715388" cy="594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50380" y="736813"/>
              <a:ext cx="1031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96749" y="736813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2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90859" y="741165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3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50380" y="2709304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5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6749" y="2709304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6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90859" y="2713656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7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704" y="4707922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9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0073" y="4707922"/>
              <a:ext cx="1135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10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84183" y="4712274"/>
              <a:ext cx="1135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11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9255" y="2718013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4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1025" y="4707921"/>
              <a:ext cx="102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exit turn 8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7423" y="730085"/>
              <a:ext cx="1292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CCR entrance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Summary: Beam </a:t>
            </a:r>
            <a:r>
              <a:rPr lang="en-US" sz="4000" b="1" dirty="0"/>
              <a:t>Dynamics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90" y="818609"/>
            <a:ext cx="11739155" cy="5930534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CSR, </a:t>
            </a:r>
            <a:r>
              <a:rPr lang="en-US" b="1" dirty="0" smtClean="0">
                <a:latin typeface="+mj-lt"/>
              </a:rPr>
              <a:t>space </a:t>
            </a:r>
            <a:r>
              <a:rPr lang="en-US" b="1" dirty="0">
                <a:latin typeface="+mj-lt"/>
              </a:rPr>
              <a:t>charge, </a:t>
            </a:r>
            <a:r>
              <a:rPr lang="en-US" b="1" dirty="0" err="1">
                <a:latin typeface="+mj-lt"/>
              </a:rPr>
              <a:t>m</a:t>
            </a:r>
            <a:r>
              <a:rPr lang="en-US" b="1" dirty="0" err="1" smtClean="0">
                <a:latin typeface="+mj-lt"/>
              </a:rPr>
              <a:t>BI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machine lives in unique part of parameter space</a:t>
            </a:r>
          </a:p>
          <a:p>
            <a:r>
              <a:rPr lang="en-US" b="1" dirty="0" smtClean="0">
                <a:latin typeface="+mj-lt"/>
              </a:rPr>
              <a:t>beam breakup (BBU):</a:t>
            </a:r>
            <a:r>
              <a:rPr lang="en-US" dirty="0" smtClean="0">
                <a:latin typeface="+mj-lt"/>
              </a:rPr>
              <a:t> well understood, need full system to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ssess impact</a:t>
            </a:r>
          </a:p>
          <a:p>
            <a:r>
              <a:rPr lang="en-US" b="1" dirty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alo:</a:t>
            </a:r>
            <a:r>
              <a:rPr lang="en-US" dirty="0" smtClean="0">
                <a:latin typeface="+mj-lt"/>
              </a:rPr>
              <a:t> serious problem, not yet addressed, need good simulation statistics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alo formation effects: IBS, 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Touscheck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, beam dynamical processes</a:t>
            </a:r>
          </a:p>
          <a:p>
            <a:r>
              <a:rPr lang="en-US" b="1" dirty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on trapping: </a:t>
            </a:r>
            <a:r>
              <a:rPr lang="en-US" dirty="0" smtClean="0">
                <a:latin typeface="+mj-lt"/>
              </a:rPr>
              <a:t>potential problem</a:t>
            </a:r>
          </a:p>
          <a:p>
            <a:r>
              <a:rPr lang="en-US" b="1" dirty="0" smtClean="0">
                <a:latin typeface="+mj-lt"/>
              </a:rPr>
              <a:t>environmental wakes, impedances, etc.</a:t>
            </a:r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collimation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ot demonstrated in high power, CW operation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r>
              <a:rPr lang="en-US" b="1" dirty="0">
                <a:latin typeface="+mj-lt"/>
              </a:rPr>
              <a:t>o</a:t>
            </a:r>
            <a:r>
              <a:rPr lang="en-US" b="1" dirty="0" smtClean="0">
                <a:latin typeface="+mj-lt"/>
              </a:rPr>
              <a:t>ther</a:t>
            </a:r>
            <a:r>
              <a:rPr lang="en-US" dirty="0" smtClean="0">
                <a:latin typeface="+mj-lt"/>
              </a:rPr>
              <a:t>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4"/>
            <a:ext cx="12192000" cy="7582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0" y="921675"/>
            <a:ext cx="12096201" cy="534849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ystem design has proceeded in a piecemeal fashion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 time for iterations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ERL was designed around a 420 </a:t>
            </a:r>
            <a:r>
              <a:rPr lang="en-US" dirty="0" err="1" smtClean="0">
                <a:latin typeface="+mj-lt"/>
              </a:rPr>
              <a:t>pC</a:t>
            </a:r>
            <a:r>
              <a:rPr lang="en-US" dirty="0" smtClean="0">
                <a:latin typeface="+mj-lt"/>
              </a:rPr>
              <a:t> solution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B9BD5"/>
                </a:solidFill>
                <a:latin typeface="+mj-lt"/>
              </a:rPr>
              <a:t>short injected bunch, use longitudinal match to stretch and de-chirp before cooling channel</a:t>
            </a:r>
          </a:p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trong cooling requires 8x higher bunch charge (3.2 </a:t>
            </a:r>
            <a:r>
              <a:rPr lang="en-US" dirty="0" err="1" smtClean="0">
                <a:latin typeface="+mj-lt"/>
              </a:rPr>
              <a:t>nc</a:t>
            </a:r>
            <a:r>
              <a:rPr lang="en-US" dirty="0" smtClean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rgbClr val="5B9BD5"/>
                </a:solidFill>
                <a:latin typeface="+mj-lt"/>
              </a:rPr>
              <a:t>f</a:t>
            </a:r>
            <a:r>
              <a:rPr lang="en-US" u="sng" dirty="0" smtClean="0">
                <a:solidFill>
                  <a:srgbClr val="5B9BD5"/>
                </a:solidFill>
                <a:latin typeface="+mj-lt"/>
              </a:rPr>
              <a:t>orces injector solution to much longer bunch length</a:t>
            </a:r>
            <a:endParaRPr lang="en-US" u="sng" dirty="0">
              <a:solidFill>
                <a:srgbClr val="5B9BD5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onsequently,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B9BD5"/>
                </a:solidFill>
                <a:latin typeface="+mj-lt"/>
              </a:rPr>
              <a:t>need lower frequency RF for sufficient phase acceptance (476 MHz)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9BD5"/>
                </a:solidFill>
                <a:latin typeface="+mj-lt"/>
              </a:rPr>
              <a:t>r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equire different momentum compaction tunings for arcs (isochronous)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9BD5"/>
                </a:solidFill>
                <a:latin typeface="+mj-lt"/>
              </a:rPr>
              <a:t>n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eed large momentum acceptance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5B9BD5"/>
                </a:solidFill>
                <a:latin typeface="+mj-lt"/>
              </a:rPr>
              <a:t>    (longer bunch </a:t>
            </a:r>
            <a:r>
              <a:rPr lang="en-US" dirty="0" smtClean="0">
                <a:solidFill>
                  <a:srgbClr val="5B9BD5"/>
                </a:solidFill>
                <a:latin typeface="+mj-lt"/>
                <a:sym typeface="Wingdings" panose="05000000000000000000" pitchFamily="2" charset="2"/>
              </a:rPr>
              <a:t> larger projected energy spread  exacerbates chromatic aberrations)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4"/>
            <a:ext cx="12192000" cy="7582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Path Forward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21675"/>
            <a:ext cx="11948160" cy="54529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process of iterating/re-working has </a:t>
            </a:r>
            <a:r>
              <a:rPr lang="en-US" dirty="0" smtClean="0">
                <a:latin typeface="+mj-lt"/>
              </a:rPr>
              <a:t>begun</a:t>
            </a:r>
          </a:p>
          <a:p>
            <a:r>
              <a:rPr lang="en-US" dirty="0" smtClean="0">
                <a:latin typeface="+mj-lt"/>
              </a:rPr>
              <a:t>have initial designs for all of the major cooler sub-systems</a:t>
            </a:r>
          </a:p>
          <a:p>
            <a:r>
              <a:rPr lang="en-US" dirty="0" smtClean="0">
                <a:latin typeface="+mj-lt"/>
              </a:rPr>
              <a:t>identify appropriate ERL arc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9BD5"/>
                </a:solidFill>
                <a:latin typeface="+mj-lt"/>
              </a:rPr>
              <a:t>l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ow </a:t>
            </a:r>
            <a:r>
              <a:rPr lang="en-US" dirty="0" err="1" smtClean="0">
                <a:solidFill>
                  <a:srgbClr val="5B9BD5"/>
                </a:solidFill>
                <a:latin typeface="+mj-lt"/>
              </a:rPr>
              <a:t>mBI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 gain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9BD5"/>
                </a:solidFill>
                <a:latin typeface="+mj-lt"/>
              </a:rPr>
              <a:t>l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arge momentum acceptance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B9BD5"/>
                </a:solidFill>
                <a:latin typeface="+mj-lt"/>
              </a:rPr>
              <a:t>isochronous</a:t>
            </a:r>
          </a:p>
          <a:p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xplore options for mitigating CSR-induced insult to beam (ERL and CCR arcs)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9BD5"/>
                </a:solidFill>
                <a:latin typeface="+mj-lt"/>
              </a:rPr>
              <a:t>l</a:t>
            </a:r>
            <a:r>
              <a:rPr lang="en-US" dirty="0" smtClean="0">
                <a:solidFill>
                  <a:srgbClr val="5B9BD5"/>
                </a:solidFill>
                <a:latin typeface="+mj-lt"/>
              </a:rPr>
              <a:t>onger bunch length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5B9BD5"/>
                </a:solidFill>
                <a:latin typeface="+mj-lt"/>
              </a:rPr>
              <a:t>CSR shielding</a:t>
            </a:r>
          </a:p>
          <a:p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ut all the pieces together, begin S2E tracking studies and evaluate performance</a:t>
            </a: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8098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BACKUP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2"/>
            <a:ext cx="121920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Cooling Channel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3" y="870855"/>
            <a:ext cx="11510551" cy="174766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ion </a:t>
            </a:r>
            <a:r>
              <a:rPr lang="en-US" dirty="0">
                <a:latin typeface="+mj-lt"/>
              </a:rPr>
              <a:t>beam and electron beam co-propagate through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channel </a:t>
            </a:r>
            <a:r>
              <a:rPr lang="en-US" dirty="0" smtClean="0">
                <a:latin typeface="+mj-lt"/>
              </a:rPr>
              <a:t>where </a:t>
            </a:r>
            <a:r>
              <a:rPr lang="en-US" dirty="0">
                <a:latin typeface="+mj-lt"/>
              </a:rPr>
              <a:t>thermal energy is transferred from the ions to the electrons and are “</a:t>
            </a:r>
            <a:r>
              <a:rPr lang="en-US" dirty="0" smtClean="0">
                <a:latin typeface="+mj-lt"/>
              </a:rPr>
              <a:t>cooled”</a:t>
            </a:r>
          </a:p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eparate the 60 m active cooling length into 4 × 15 m solenoid sections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34274" y="2661849"/>
            <a:ext cx="10658040" cy="1079825"/>
            <a:chOff x="654858" y="3518935"/>
            <a:chExt cx="10658040" cy="1079825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54858" y="3518935"/>
              <a:ext cx="10658040" cy="1079825"/>
              <a:chOff x="3108964" y="1426413"/>
              <a:chExt cx="5669280" cy="574387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3108964" y="1921487"/>
                <a:ext cx="566928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ounded Rectangle 6"/>
              <p:cNvSpPr/>
              <p:nvPr/>
            </p:nvSpPr>
            <p:spPr>
              <a:xfrm>
                <a:off x="3246124" y="1859293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+mj-lt"/>
                    <a:cs typeface="Arial" pitchFamily="34" charset="0"/>
                  </a:rPr>
                  <a:t>B &lt; 0</a:t>
                </a:r>
                <a:endParaRPr lang="en-US" sz="14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22928" y="1436458"/>
                <a:ext cx="1865770" cy="19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latin typeface="+mj-lt"/>
                    <a:cs typeface="Arial" pitchFamily="34" charset="0"/>
                  </a:rPr>
                  <a:t>magnetization </a:t>
                </a:r>
                <a:r>
                  <a:rPr lang="en-US" dirty="0" smtClean="0">
                    <a:solidFill>
                      <a:schemeClr val="accent1"/>
                    </a:solidFill>
                    <a:latin typeface="+mj-lt"/>
                    <a:cs typeface="Arial" pitchFamily="34" charset="0"/>
                  </a:rPr>
                  <a:t>flip</a:t>
                </a:r>
                <a:endParaRPr lang="en-US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271560" y="1624448"/>
                <a:ext cx="548640" cy="365468"/>
                <a:chOff x="4288973" y="2183786"/>
                <a:chExt cx="548640" cy="365468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ight Brace 16"/>
                <p:cNvSpPr/>
                <p:nvPr/>
              </p:nvSpPr>
              <p:spPr>
                <a:xfrm rot="16200000">
                  <a:off x="4471853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4872450" y="1848400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+mj-lt"/>
                    <a:cs typeface="Arial" pitchFamily="34" charset="0"/>
                  </a:rPr>
                  <a:t>B &gt; 0</a:t>
                </a:r>
                <a:endParaRPr lang="en-US" sz="14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037222" y="1863640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+mj-lt"/>
                    <a:cs typeface="Arial" pitchFamily="34" charset="0"/>
                  </a:rPr>
                  <a:t>B &gt; 0</a:t>
                </a:r>
                <a:endParaRPr lang="en-US" sz="14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654838" y="1852752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+mj-lt"/>
                    <a:cs typeface="Arial" pitchFamily="34" charset="0"/>
                  </a:rPr>
                  <a:t>B &lt; 0</a:t>
                </a:r>
                <a:endParaRPr lang="en-US" sz="1400" dirty="0"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7082254" y="1619800"/>
                <a:ext cx="548640" cy="365468"/>
                <a:chOff x="4299859" y="2183786"/>
                <a:chExt cx="548640" cy="36546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ight Brace 28"/>
                <p:cNvSpPr/>
                <p:nvPr/>
              </p:nvSpPr>
              <p:spPr>
                <a:xfrm rot="16200000">
                  <a:off x="4482739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429108" y="1426413"/>
                <a:ext cx="1865770" cy="19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latin typeface="+mj-lt"/>
                    <a:cs typeface="Arial" pitchFamily="34" charset="0"/>
                  </a:rPr>
                  <a:t>magnetization flip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246733" y="3524753"/>
              <a:ext cx="3507580" cy="697220"/>
              <a:chOff x="4246733" y="3524753"/>
              <a:chExt cx="3507580" cy="697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246733" y="3524753"/>
                <a:ext cx="350758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  <a:latin typeface="+mj-lt"/>
                    <a:cs typeface="Arial" pitchFamily="34" charset="0"/>
                  </a:rPr>
                  <a:t>I-transform</a:t>
                </a:r>
                <a:endParaRPr lang="en-US" dirty="0">
                  <a:solidFill>
                    <a:schemeClr val="accent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3" name="Right Brace 32"/>
              <p:cNvSpPr/>
              <p:nvPr/>
            </p:nvSpPr>
            <p:spPr>
              <a:xfrm rot="16200000">
                <a:off x="5832693" y="3894790"/>
                <a:ext cx="343807" cy="310559"/>
              </a:xfrm>
              <a:prstGeom prst="rightBrac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86946"/>
              </p:ext>
            </p:extLst>
          </p:nvPr>
        </p:nvGraphicFramePr>
        <p:xfrm>
          <a:off x="1696335" y="4253244"/>
          <a:ext cx="4268105" cy="23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55">
                  <a:extLst>
                    <a:ext uri="{9D8B030D-6E8A-4147-A177-3AD203B41FA5}">
                      <a16:colId xmlns:a16="http://schemas.microsoft.com/office/drawing/2014/main" val="260052132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161413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Parameter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Value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35997"/>
                  </a:ext>
                </a:extLst>
              </a:tr>
              <a:tr h="35272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Energy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55 MeV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417955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Charge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3.2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902924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CCR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Pulse Freq.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476.3 MHz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160863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Bunch Shape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Beer 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952763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Bunch Length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 cm (full)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79109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Thermal emittance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&lt;19 mm-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4157374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16691"/>
              </p:ext>
            </p:extLst>
          </p:nvPr>
        </p:nvGraphicFramePr>
        <p:xfrm>
          <a:off x="6204567" y="4252641"/>
          <a:ext cx="4268105" cy="230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55">
                  <a:extLst>
                    <a:ext uri="{9D8B030D-6E8A-4147-A177-3AD203B41FA5}">
                      <a16:colId xmlns:a16="http://schemas.microsoft.com/office/drawing/2014/main" val="120679745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3353415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Parameter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Value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34311"/>
                  </a:ext>
                </a:extLst>
              </a:tr>
              <a:tr h="34040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Norm.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Tran. Drift Emittance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36 mm-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7556811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RMS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Energy Spread (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uncorr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3x10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5116440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Energy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Spread (p-p corr.)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&lt;6x10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0471635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Solenoid Field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358786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Electron Beta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 Cooler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0.37 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2450712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Solenoid Length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4x15 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309280"/>
                  </a:ext>
                </a:extLst>
              </a:tr>
            </a:tbl>
          </a:graphicData>
        </a:graphic>
      </p:graphicFrame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8072"/>
            <a:ext cx="121920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Magnetization Flip Transformation</a:t>
            </a:r>
            <a:endParaRPr lang="en-US" sz="4000" b="1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0225" y="775061"/>
            <a:ext cx="11667309" cy="232403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preserving ion polarization requires running solenoids with </a:t>
            </a:r>
            <a:r>
              <a:rPr lang="en-US" dirty="0">
                <a:latin typeface="+mj-lt"/>
              </a:rPr>
              <a:t>opposite </a:t>
            </a:r>
            <a:r>
              <a:rPr lang="en-US" dirty="0" smtClean="0">
                <a:latin typeface="+mj-lt"/>
              </a:rPr>
              <a:t>signs</a:t>
            </a:r>
          </a:p>
          <a:p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owever, electron </a:t>
            </a:r>
            <a:r>
              <a:rPr lang="en-US" dirty="0">
                <a:latin typeface="+mj-lt"/>
              </a:rPr>
              <a:t>beam has a specific sign of angular momentum which must be matched to the sign of the </a:t>
            </a:r>
            <a:r>
              <a:rPr lang="en-US" dirty="0" smtClean="0">
                <a:latin typeface="+mj-lt"/>
              </a:rPr>
              <a:t>solenoid </a:t>
            </a:r>
          </a:p>
          <a:p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eed to flip the magnetization between </a:t>
            </a:r>
            <a:r>
              <a:rPr lang="en-US" dirty="0">
                <a:latin typeface="+mj-lt"/>
              </a:rPr>
              <a:t>solenoids </a:t>
            </a:r>
            <a:r>
              <a:rPr lang="en-US" i="1" dirty="0" smtClean="0">
                <a:latin typeface="+mj-lt"/>
              </a:rPr>
              <a:t>and</a:t>
            </a:r>
            <a:r>
              <a:rPr lang="en-US" dirty="0" smtClean="0">
                <a:latin typeface="+mj-lt"/>
              </a:rPr>
              <a:t> ensure appropriate transverse match</a:t>
            </a:r>
            <a:endParaRPr lang="en-US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3481" y="2995357"/>
            <a:ext cx="8601869" cy="3700761"/>
            <a:chOff x="1628506" y="3065029"/>
            <a:chExt cx="8601869" cy="3700761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628506" y="3065029"/>
              <a:ext cx="8601869" cy="3700761"/>
              <a:chOff x="1" y="-389"/>
              <a:chExt cx="8601869" cy="37007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" y="0"/>
                <a:ext cx="1772239" cy="1828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1163" y="-389"/>
                <a:ext cx="1798450" cy="1828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3706" y="0"/>
                <a:ext cx="1730150" cy="1828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411" y="-387"/>
                <a:ext cx="1733750" cy="18288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1139" y="-389"/>
                <a:ext cx="1718770" cy="18288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35" y="1845445"/>
                <a:ext cx="1729328" cy="18288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5546" y="1836736"/>
                <a:ext cx="1741350" cy="18288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0518" y="1862863"/>
                <a:ext cx="1706880" cy="18288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9752" y="1871572"/>
                <a:ext cx="1828800" cy="18288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8885" y="1870803"/>
                <a:ext cx="1782985" cy="1828800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073739" y="3099865"/>
              <a:ext cx="1017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+mj-lt"/>
                </a:rPr>
                <a:t>entrance</a:t>
              </a:r>
              <a:endParaRPr lang="en-US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78338" y="4980534"/>
              <a:ext cx="517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exit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1482" y="4217645"/>
                <a:ext cx="1774075" cy="1149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82" y="4217645"/>
                <a:ext cx="1774075" cy="1149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flipH="1">
            <a:off x="9330684" y="3099095"/>
            <a:ext cx="256297" cy="338008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794423" y="4302042"/>
            <a:ext cx="1554480" cy="1005840"/>
            <a:chOff x="9794423" y="4302042"/>
            <a:chExt cx="1554480" cy="10058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563497" y="4302042"/>
              <a:ext cx="6314" cy="100584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568506" y="4023000"/>
              <a:ext cx="6314" cy="155448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6"/>
            <a:ext cx="12192000" cy="793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Magnetization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6" y="719639"/>
            <a:ext cx="12030898" cy="7434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quantify the magnetization (or lack thereof) as a function of turn number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C:\Tennant Projects\JLEIC\ELECTRON COOLER\MAGNETIZED BEAMS\STRONG COOLING\SIMPLE ARC (07-12-2017)\SPLIT QUADSEXT\DOCUMENTATION\FIGURES\AngularMomentu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26" y="1367248"/>
            <a:ext cx="9176645" cy="54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389324" y="6348548"/>
            <a:ext cx="1776549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1"/>
            <a:ext cx="12192000" cy="8220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Charge Scan</a:t>
            </a:r>
            <a:endParaRPr lang="en-US" sz="4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17324" y="961113"/>
            <a:ext cx="5735451" cy="5754046"/>
            <a:chOff x="5817324" y="961113"/>
            <a:chExt cx="5735451" cy="575404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817324" y="961113"/>
              <a:ext cx="5735451" cy="5754046"/>
              <a:chOff x="7130345" y="1238112"/>
              <a:chExt cx="5486400" cy="550418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0345" y="1243423"/>
                <a:ext cx="2743200" cy="277402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3545" y="1238112"/>
                <a:ext cx="2743200" cy="275688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0345" y="3981934"/>
                <a:ext cx="2743200" cy="276036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3545" y="3987363"/>
                <a:ext cx="2743200" cy="2753513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061164" y="1132114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0.4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1613" y="1097279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0.8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57463" y="3966179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1.6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17912" y="3931344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3.2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5" y="3856119"/>
            <a:ext cx="4578082" cy="2980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5" y="988682"/>
            <a:ext cx="4578082" cy="298094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59" y="816111"/>
            <a:ext cx="11504027" cy="470512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nitial design effort focused on “weak cooling”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ingle pass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ERL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m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oderate charge (420 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pC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preliminary injector design developed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generated ERL design with acceptable performance with “ideal” injected beam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late 2016 the specifications were changed to “strong cooling”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xtremely high charge (3.2 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nC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e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xtremely high current via CCR (1.5 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etain the ERL solution as a driver for CCR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elaxes average current burden on ERL in exchange for increased bunch charge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23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Beam Exchange v1.0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5" y="723607"/>
            <a:ext cx="11852369" cy="4545079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eference orbit defined by injected/extracted beams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eptum bending field lies on axis of exchange region (septum wall above axis)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all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bunches are deflected upward - with DC kicker - to clear elevated septum wall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exchanged bunches kicked downward via RF kicker back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nto axis</a:t>
            </a:r>
          </a:p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equence for </a:t>
            </a:r>
            <a:r>
              <a:rPr lang="en-US" b="1" u="sng" dirty="0" smtClean="0">
                <a:latin typeface="+mj-lt"/>
              </a:rPr>
              <a:t>recirculated beam</a:t>
            </a:r>
            <a:endParaRPr lang="en-US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DC kick up + extraction kicker at (near)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zero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kick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unches follow orbit offset through exchange, clear septum, return to CCR axis at node downstream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DC kick up + injection kicker at (near) zero kick at node and re-steers bunch train to CCR reference orbit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IK cancels any remnant (x’-t) correlation from EK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27" name="Straight Connector 26"/>
          <p:cNvCxnSpPr>
            <a:stCxn id="52" idx="1"/>
            <a:endCxn id="53" idx="1"/>
          </p:cNvCxnSpPr>
          <p:nvPr/>
        </p:nvCxnSpPr>
        <p:spPr>
          <a:xfrm flipV="1">
            <a:off x="5833472" y="5407398"/>
            <a:ext cx="790952" cy="20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4" idx="1"/>
            <a:endCxn id="52" idx="1"/>
          </p:cNvCxnSpPr>
          <p:nvPr/>
        </p:nvCxnSpPr>
        <p:spPr>
          <a:xfrm flipV="1">
            <a:off x="2815494" y="5409475"/>
            <a:ext cx="3017978" cy="2077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668637" y="5422080"/>
            <a:ext cx="3009269" cy="2077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67164" y="5490991"/>
            <a:ext cx="365760" cy="81089"/>
          </a:xfrm>
          <a:prstGeom prst="rect">
            <a:avLst/>
          </a:prstGeom>
          <a:solidFill>
            <a:srgbClr val="FFFF66"/>
          </a:solidFill>
          <a:ln w="9525"/>
          <a:effectLst>
            <a:outerShdw blurRad="40005" dist="2032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TextBox 115"/>
          <p:cNvSpPr txBox="1"/>
          <p:nvPr/>
        </p:nvSpPr>
        <p:spPr>
          <a:xfrm>
            <a:off x="2276235" y="5281988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&amp;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EK</a:t>
            </a:r>
            <a:endParaRPr lang="en-US" sz="1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817124" y="5329129"/>
            <a:ext cx="111628" cy="548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08076" y="5327052"/>
            <a:ext cx="111628" cy="548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15"/>
          <p:cNvSpPr txBox="1"/>
          <p:nvPr/>
        </p:nvSpPr>
        <p:spPr>
          <a:xfrm>
            <a:off x="8921386" y="5259977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IK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&amp; DC</a:t>
            </a:r>
            <a:endParaRPr lang="en-US" sz="1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894156" y="5647746"/>
            <a:ext cx="8355285" cy="898688"/>
            <a:chOff x="1894156" y="5647746"/>
            <a:chExt cx="8355285" cy="89868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877841" y="6179389"/>
              <a:ext cx="1371600" cy="184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389435" y="6173074"/>
              <a:ext cx="1371600" cy="184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14"/>
            <p:cNvSpPr txBox="1"/>
            <p:nvPr/>
          </p:nvSpPr>
          <p:spPr>
            <a:xfrm>
              <a:off x="1894156" y="602104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ERL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3786407" y="5647746"/>
              <a:ext cx="2450555" cy="52954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03059" y="5676498"/>
              <a:ext cx="2584484" cy="53979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19"/>
            <p:cNvSpPr txBox="1"/>
            <p:nvPr/>
          </p:nvSpPr>
          <p:spPr>
            <a:xfrm rot="20908351">
              <a:off x="4011739" y="5915770"/>
              <a:ext cx="1878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itchFamily="34" charset="0"/>
                </a:rPr>
                <a:t>injected bunch orbit</a:t>
              </a:r>
            </a:p>
          </p:txBody>
        </p:sp>
        <p:sp>
          <p:nvSpPr>
            <p:cNvPr id="47" name="TextBox 119"/>
            <p:cNvSpPr txBox="1"/>
            <p:nvPr/>
          </p:nvSpPr>
          <p:spPr>
            <a:xfrm rot="691463">
              <a:off x="6677946" y="5944467"/>
              <a:ext cx="2069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itchFamily="34" charset="0"/>
                </a:rPr>
                <a:t>extracted bunch orbit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 flipH="1">
              <a:off x="3739777" y="6110594"/>
              <a:ext cx="91440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115"/>
            <p:cNvSpPr txBox="1"/>
            <p:nvPr/>
          </p:nvSpPr>
          <p:spPr>
            <a:xfrm>
              <a:off x="3223021" y="6238657"/>
              <a:ext cx="1143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itchFamily="34" charset="0"/>
                </a:rPr>
                <a:t>dipole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 flipH="1">
              <a:off x="8838659" y="6123656"/>
              <a:ext cx="91440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115"/>
            <p:cNvSpPr txBox="1"/>
            <p:nvPr/>
          </p:nvSpPr>
          <p:spPr>
            <a:xfrm>
              <a:off x="8356739" y="6234301"/>
              <a:ext cx="1143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itchFamily="34" charset="0"/>
                </a:rPr>
                <a:t>dipole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 flipH="1">
              <a:off x="3572305" y="6107138"/>
              <a:ext cx="91440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Up Arrow 57"/>
            <p:cNvSpPr/>
            <p:nvPr/>
          </p:nvSpPr>
          <p:spPr>
            <a:xfrm>
              <a:off x="3402697" y="6067220"/>
              <a:ext cx="137160" cy="182880"/>
            </a:xfrm>
            <a:prstGeom prst="upArrow">
              <a:avLst>
                <a:gd name="adj1" fmla="val 57442"/>
                <a:gd name="adj2" fmla="val 556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 flipH="1">
              <a:off x="8994084" y="6119324"/>
              <a:ext cx="91440" cy="1371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Up Arrow 59"/>
            <p:cNvSpPr/>
            <p:nvPr/>
          </p:nvSpPr>
          <p:spPr>
            <a:xfrm>
              <a:off x="9129377" y="6078538"/>
              <a:ext cx="137160" cy="182880"/>
            </a:xfrm>
            <a:prstGeom prst="upArrow">
              <a:avLst>
                <a:gd name="adj1" fmla="val 57442"/>
                <a:gd name="adj2" fmla="val 556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364612" y="5652647"/>
            <a:ext cx="7772400" cy="0"/>
          </a:xfrm>
          <a:prstGeom prst="line">
            <a:avLst/>
          </a:prstGeom>
          <a:ln w="25400">
            <a:solidFill>
              <a:srgbClr val="000090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462102" y="5576447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Up Arrow 54"/>
          <p:cNvSpPr/>
          <p:nvPr/>
        </p:nvSpPr>
        <p:spPr>
          <a:xfrm>
            <a:off x="9629959" y="5536542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flipH="1">
            <a:off x="2976393" y="5572112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13"/>
          <p:cNvSpPr txBox="1"/>
          <p:nvPr/>
        </p:nvSpPr>
        <p:spPr>
          <a:xfrm>
            <a:off x="1889802" y="548329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  <a:cs typeface="Arial" panose="020B0604020202020204" pitchFamily="34" charset="0"/>
              </a:rPr>
              <a:t>CCR</a:t>
            </a:r>
          </a:p>
        </p:txBody>
      </p:sp>
      <p:sp>
        <p:nvSpPr>
          <p:cNvPr id="54" name="Up Arrow 53"/>
          <p:cNvSpPr/>
          <p:nvPr/>
        </p:nvSpPr>
        <p:spPr>
          <a:xfrm>
            <a:off x="2815494" y="5540903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8" y="601528"/>
            <a:ext cx="12090157" cy="4440657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equence for </a:t>
            </a:r>
            <a:r>
              <a:rPr lang="en-US" b="1" u="sng" dirty="0" smtClean="0">
                <a:latin typeface="+mj-lt"/>
              </a:rPr>
              <a:t>injected beam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DC kick up + “pre-kicker” down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pre-compensates any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x’t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 correlation induced by 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o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n-axis through vertical achromatic translation up to plane of CCR → cross septum to bend onto CCR axis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on-axis transport to IK (down) and DC kick (up), merging with circulating beam</a:t>
            </a:r>
          </a:p>
          <a:p>
            <a:r>
              <a:rPr lang="en-US" dirty="0" smtClean="0">
                <a:latin typeface="+mj-lt"/>
              </a:rPr>
              <a:t>sequence for </a:t>
            </a:r>
            <a:r>
              <a:rPr lang="en-US" b="1" u="sng" dirty="0" smtClean="0">
                <a:latin typeface="+mj-lt"/>
              </a:rPr>
              <a:t>extracted beam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DC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kick up +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extraction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kick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down</a:t>
            </a:r>
            <a:r>
              <a:rPr lang="en-US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→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on-axis transport to septum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end down and vertical achromatic transport to plane of ERL, bending onto plane of ERL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“post-kicker” down + DC kick up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ost-kicker cancels any bunch distortion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x’t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correlation) due to EK</a:t>
            </a: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 smtClean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31</a:t>
            </a:fld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23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Beam Exchange v1.0</a:t>
            </a:r>
            <a:endParaRPr lang="en-US" sz="40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838641" y="5657814"/>
            <a:ext cx="347472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80481" y="5627334"/>
            <a:ext cx="3474720" cy="0"/>
          </a:xfrm>
          <a:prstGeom prst="line">
            <a:avLst/>
          </a:prstGeom>
          <a:ln w="28575">
            <a:solidFill>
              <a:srgbClr val="00009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701602" y="5630871"/>
            <a:ext cx="548640" cy="0"/>
          </a:xfrm>
          <a:prstGeom prst="line">
            <a:avLst/>
          </a:prstGeom>
          <a:ln w="25400">
            <a:solidFill>
              <a:srgbClr val="000090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4" idx="1"/>
            <a:endCxn id="75" idx="1"/>
          </p:cNvCxnSpPr>
          <p:nvPr/>
        </p:nvCxnSpPr>
        <p:spPr>
          <a:xfrm flipV="1">
            <a:off x="5833472" y="5407398"/>
            <a:ext cx="790952" cy="20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6" idx="1"/>
            <a:endCxn id="74" idx="1"/>
          </p:cNvCxnSpPr>
          <p:nvPr/>
        </p:nvCxnSpPr>
        <p:spPr>
          <a:xfrm flipV="1">
            <a:off x="2824203" y="5409475"/>
            <a:ext cx="3009269" cy="2077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668637" y="5422080"/>
            <a:ext cx="3009269" cy="2077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70515" y="6185019"/>
            <a:ext cx="239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  <a:cs typeface="Arial" panose="020B0604020202020204" pitchFamily="34" charset="0"/>
              </a:rPr>
              <a:t>Beam Exchange (side)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877841" y="6179389"/>
            <a:ext cx="1371600" cy="1844"/>
          </a:xfrm>
          <a:prstGeom prst="line">
            <a:avLst/>
          </a:prstGeom>
          <a:ln w="28575">
            <a:solidFill>
              <a:srgbClr val="000090"/>
            </a:solidFill>
            <a:prstDash val="soli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64612" y="5652647"/>
            <a:ext cx="548640" cy="0"/>
          </a:xfrm>
          <a:prstGeom prst="line">
            <a:avLst/>
          </a:prstGeom>
          <a:ln w="25400">
            <a:solidFill>
              <a:srgbClr val="000090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389435" y="6173074"/>
            <a:ext cx="1371600" cy="1844"/>
          </a:xfrm>
          <a:prstGeom prst="line">
            <a:avLst/>
          </a:prstGeom>
          <a:ln w="28575">
            <a:solidFill>
              <a:srgbClr val="000090"/>
            </a:solidFill>
            <a:prstDash val="solid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 flipH="1">
            <a:off x="2985102" y="5589530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67164" y="5490991"/>
            <a:ext cx="365760" cy="81089"/>
          </a:xfrm>
          <a:prstGeom prst="rect">
            <a:avLst/>
          </a:prstGeom>
          <a:solidFill>
            <a:srgbClr val="FFFF66"/>
          </a:solidFill>
          <a:ln w="9525"/>
          <a:effectLst>
            <a:outerShdw blurRad="40005" dist="2032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TextBox 113"/>
          <p:cNvSpPr txBox="1"/>
          <p:nvPr/>
        </p:nvSpPr>
        <p:spPr>
          <a:xfrm>
            <a:off x="1889802" y="548329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  <a:cs typeface="Arial" panose="020B0604020202020204" pitchFamily="34" charset="0"/>
              </a:rPr>
              <a:t>CCR</a:t>
            </a:r>
          </a:p>
        </p:txBody>
      </p:sp>
      <p:sp>
        <p:nvSpPr>
          <p:cNvPr id="61" name="TextBox 114"/>
          <p:cNvSpPr txBox="1"/>
          <p:nvPr/>
        </p:nvSpPr>
        <p:spPr>
          <a:xfrm>
            <a:off x="1894156" y="6021044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  <a:cs typeface="Arial" panose="020B0604020202020204" pitchFamily="34" charset="0"/>
              </a:rPr>
              <a:t>ERL</a:t>
            </a:r>
          </a:p>
        </p:txBody>
      </p:sp>
      <p:sp>
        <p:nvSpPr>
          <p:cNvPr id="62" name="TextBox 115"/>
          <p:cNvSpPr txBox="1"/>
          <p:nvPr/>
        </p:nvSpPr>
        <p:spPr>
          <a:xfrm>
            <a:off x="2258817" y="5273279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DC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&amp;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E</a:t>
            </a:r>
            <a:r>
              <a:rPr lang="en-US" sz="1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K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3786407" y="5647746"/>
            <a:ext cx="2450555" cy="529546"/>
          </a:xfrm>
          <a:prstGeom prst="line">
            <a:avLst/>
          </a:prstGeom>
          <a:ln w="28575">
            <a:solidFill>
              <a:srgbClr val="00009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9462102" y="5550320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303059" y="5676498"/>
            <a:ext cx="2584484" cy="5397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19"/>
          <p:cNvSpPr txBox="1"/>
          <p:nvPr/>
        </p:nvSpPr>
        <p:spPr>
          <a:xfrm rot="20908351">
            <a:off x="4011739" y="5915770"/>
            <a:ext cx="187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66FF"/>
                </a:solidFill>
                <a:latin typeface="+mj-lt"/>
                <a:cs typeface="Arial" pitchFamily="34" charset="0"/>
              </a:rPr>
              <a:t>injected bunch orbit</a:t>
            </a:r>
          </a:p>
        </p:txBody>
      </p:sp>
      <p:sp>
        <p:nvSpPr>
          <p:cNvPr id="69" name="TextBox 119"/>
          <p:cNvSpPr txBox="1"/>
          <p:nvPr/>
        </p:nvSpPr>
        <p:spPr>
          <a:xfrm rot="691463">
            <a:off x="6677946" y="5944467"/>
            <a:ext cx="206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extracted bunch orbit</a:t>
            </a:r>
          </a:p>
        </p:txBody>
      </p:sp>
      <p:sp>
        <p:nvSpPr>
          <p:cNvPr id="70" name="Rounded Rectangle 69"/>
          <p:cNvSpPr/>
          <p:nvPr/>
        </p:nvSpPr>
        <p:spPr>
          <a:xfrm flipH="1">
            <a:off x="3739777" y="6110594"/>
            <a:ext cx="91440" cy="137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115"/>
          <p:cNvSpPr txBox="1"/>
          <p:nvPr/>
        </p:nvSpPr>
        <p:spPr>
          <a:xfrm>
            <a:off x="3223021" y="6238657"/>
            <a:ext cx="1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66FF"/>
                </a:solidFill>
                <a:latin typeface="+mj-lt"/>
                <a:cs typeface="Arial" pitchFamily="34" charset="0"/>
              </a:rPr>
              <a:t>dipole</a:t>
            </a:r>
          </a:p>
        </p:txBody>
      </p:sp>
      <p:sp>
        <p:nvSpPr>
          <p:cNvPr id="72" name="Rounded Rectangle 71"/>
          <p:cNvSpPr/>
          <p:nvPr/>
        </p:nvSpPr>
        <p:spPr>
          <a:xfrm flipH="1">
            <a:off x="8838659" y="6123656"/>
            <a:ext cx="91440" cy="137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115"/>
          <p:cNvSpPr txBox="1"/>
          <p:nvPr/>
        </p:nvSpPr>
        <p:spPr>
          <a:xfrm>
            <a:off x="8356739" y="6234301"/>
            <a:ext cx="1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66FF"/>
                </a:solidFill>
                <a:latin typeface="+mj-lt"/>
                <a:cs typeface="Arial" pitchFamily="34" charset="0"/>
              </a:rPr>
              <a:t>dipole</a:t>
            </a:r>
          </a:p>
        </p:txBody>
      </p:sp>
      <p:sp>
        <p:nvSpPr>
          <p:cNvPr id="74" name="Oval 73"/>
          <p:cNvSpPr/>
          <p:nvPr/>
        </p:nvSpPr>
        <p:spPr>
          <a:xfrm>
            <a:off x="5817124" y="5329129"/>
            <a:ext cx="111628" cy="548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608076" y="5327052"/>
            <a:ext cx="111628" cy="548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>
            <a:off x="2824203" y="5540903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>
            <a:off x="9629959" y="5536542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115"/>
          <p:cNvSpPr txBox="1"/>
          <p:nvPr/>
        </p:nvSpPr>
        <p:spPr>
          <a:xfrm>
            <a:off x="8912678" y="5259977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IK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&amp; DC</a:t>
            </a:r>
            <a:endParaRPr lang="en-US" sz="1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 flipH="1">
            <a:off x="3572305" y="6107138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Up Arrow 79"/>
          <p:cNvSpPr/>
          <p:nvPr/>
        </p:nvSpPr>
        <p:spPr>
          <a:xfrm>
            <a:off x="3402697" y="6067220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flipH="1">
            <a:off x="8994084" y="6119324"/>
            <a:ext cx="91440" cy="137160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Up Arrow 81"/>
          <p:cNvSpPr/>
          <p:nvPr/>
        </p:nvSpPr>
        <p:spPr>
          <a:xfrm>
            <a:off x="9129377" y="6078538"/>
            <a:ext cx="137160" cy="182880"/>
          </a:xfrm>
          <a:prstGeom prst="upArrow">
            <a:avLst>
              <a:gd name="adj1" fmla="val 57442"/>
              <a:gd name="adj2" fmla="val 556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115"/>
          <p:cNvSpPr txBox="1"/>
          <p:nvPr/>
        </p:nvSpPr>
        <p:spPr>
          <a:xfrm>
            <a:off x="2846644" y="5826278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DC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&amp;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pre</a:t>
            </a:r>
            <a:endParaRPr lang="en-US" sz="1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4" name="TextBox 115"/>
          <p:cNvSpPr txBox="1"/>
          <p:nvPr/>
        </p:nvSpPr>
        <p:spPr>
          <a:xfrm>
            <a:off x="8411934" y="5812980"/>
            <a:ext cx="138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post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&amp; DC</a:t>
            </a:r>
            <a:endParaRPr lang="en-US" sz="1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/>
      <p:bldP spid="68" grpId="0"/>
      <p:bldP spid="69" grpId="0"/>
      <p:bldP spid="71" grpId="0"/>
      <p:bldP spid="73" grpId="0"/>
      <p:bldP spid="78" grpId="0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3200" y="6206838"/>
            <a:ext cx="1828800" cy="65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Twiss Parameterization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2" y="816565"/>
            <a:ext cx="2381794" cy="461435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CCR back leg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sz="21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ERL to CCR</a:t>
            </a:r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6" y="1289782"/>
            <a:ext cx="10972800" cy="24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" y="4269181"/>
            <a:ext cx="10972800" cy="23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ec.quoracdn.net/main-qimg-4161e9231033aa335aca697a3ef0c4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68" y="844741"/>
            <a:ext cx="8119219" cy="59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00"/>
            <a:ext cx="10515600" cy="6624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Probing the Parameter Space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0" y="1463050"/>
            <a:ext cx="5200323" cy="53470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DIMAD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attice design</a:t>
            </a:r>
          </a:p>
          <a:p>
            <a:r>
              <a:rPr lang="en-US" dirty="0" smtClean="0">
                <a:latin typeface="+mj-lt"/>
              </a:rPr>
              <a:t>elegant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CSR</a:t>
            </a:r>
          </a:p>
          <a:p>
            <a:r>
              <a:rPr lang="en-US" dirty="0" smtClean="0">
                <a:latin typeface="+mj-lt"/>
              </a:rPr>
              <a:t>GPT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pace charge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CSR</a:t>
            </a:r>
          </a:p>
          <a:p>
            <a:r>
              <a:rPr lang="en-US" dirty="0" err="1" smtClean="0">
                <a:latin typeface="+mj-lt"/>
              </a:rPr>
              <a:t>Bmad</a:t>
            </a:r>
            <a:endParaRPr lang="en-US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CSR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CSR shielding</a:t>
            </a:r>
          </a:p>
          <a:p>
            <a:r>
              <a:rPr lang="en-US" dirty="0" err="1" smtClean="0">
                <a:latin typeface="+mj-lt"/>
              </a:rPr>
              <a:t>Vlasov</a:t>
            </a:r>
            <a:r>
              <a:rPr lang="en-US" dirty="0" smtClean="0">
                <a:latin typeface="+mj-lt"/>
              </a:rPr>
              <a:t>-Solver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microbunching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531" y="1463052"/>
            <a:ext cx="5200323" cy="1645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+mj-lt"/>
              </a:rPr>
              <a:t>TStep</a:t>
            </a:r>
            <a:endParaRPr lang="en-US" dirty="0" smtClean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space charge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CSR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33</a:t>
            </a:fld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3429000" y="2258581"/>
            <a:ext cx="457200" cy="457200"/>
          </a:xfrm>
          <a:prstGeom prst="noSmoking">
            <a:avLst>
              <a:gd name="adj" fmla="val 11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" y="11570"/>
            <a:ext cx="12192000" cy="746075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cs typeface="Arial" charset="0"/>
              </a:rPr>
              <a:t>Why Magnetized Electron Cooler?</a:t>
            </a:r>
            <a:endParaRPr lang="en-US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3794760"/>
            <a:ext cx="10152016" cy="28934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Tremendous reduction (by  a factor 20 – 30) of the regional and global deleterious Space Charge transverse impact  to dynamics in CCR (tune shift)</a:t>
            </a:r>
          </a:p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Strong mitigation (suppression) of the CSR </a:t>
            </a:r>
            <a:r>
              <a:rPr lang="en-US" sz="2400" dirty="0" err="1">
                <a:solidFill>
                  <a:srgbClr val="0033CC"/>
                </a:solidFill>
                <a:latin typeface="+mj-lt"/>
                <a:cs typeface="Arial" pitchFamily="34" charset="0"/>
              </a:rPr>
              <a:t>microbunching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/ energy spread growth</a:t>
            </a:r>
          </a:p>
          <a:p>
            <a:pPr>
              <a:defRPr/>
            </a:pP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Suppression of deleterious impacts of high electron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itchFamily="34" charset="0"/>
              </a:rPr>
              <a:t>transverse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 velocity spread and short-wave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itchFamily="34" charset="0"/>
              </a:rPr>
              <a:t>misalignments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 pitchFamily="34" charset="0"/>
              </a:rPr>
              <a:t> to cooling rates (thanks to ion collisions with “frozen” electrons at large impact parameters) </a:t>
            </a:r>
            <a:endParaRPr lang="en-US" sz="40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3" y="699405"/>
            <a:ext cx="11634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At cathode immersed in solenoid, a gun generates almost parallel (laminar) beam state of a </a:t>
            </a:r>
            <a:r>
              <a:rPr lang="en-US" sz="2400" b="1" u="sng" dirty="0">
                <a:latin typeface="+mj-lt"/>
              </a:rPr>
              <a:t>large</a:t>
            </a:r>
            <a:r>
              <a:rPr lang="en-US" sz="2400" dirty="0">
                <a:latin typeface="+mj-lt"/>
              </a:rPr>
              <a:t> size (electron </a:t>
            </a:r>
            <a:r>
              <a:rPr lang="en-US" sz="2400" dirty="0" err="1">
                <a:latin typeface="+mj-lt"/>
              </a:rPr>
              <a:t>Larmor</a:t>
            </a:r>
            <a:r>
              <a:rPr lang="en-US" sz="2400" dirty="0">
                <a:latin typeface="+mj-lt"/>
              </a:rPr>
              <a:t> orbits are very small compared to beam size)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This beam state is then transplanted to the solenoid in cooling section 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     (while preserving the  canonical emittances: the </a:t>
            </a:r>
            <a:r>
              <a:rPr lang="en-US" sz="2400" b="1" i="1" dirty="0">
                <a:latin typeface="+mj-lt"/>
              </a:rPr>
              <a:t>drift</a:t>
            </a:r>
            <a:r>
              <a:rPr lang="en-US" sz="2400" dirty="0">
                <a:latin typeface="+mj-lt"/>
              </a:rPr>
              <a:t> and the </a:t>
            </a:r>
            <a:r>
              <a:rPr lang="en-US" sz="2400" dirty="0" err="1">
                <a:latin typeface="+mj-lt"/>
              </a:rPr>
              <a:t>Larmor</a:t>
            </a: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     emittances)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The solenoid field can be controlled to make e-beam size properly match the ion beam size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               Magnetization results in the following critical advantages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                (compared to a non-magnetized gun/cooling solenoid):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2"/>
            <a:ext cx="12192000" cy="8069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CCR </a:t>
            </a:r>
            <a:r>
              <a:rPr lang="en-US" sz="4000" b="1" dirty="0" err="1" smtClean="0"/>
              <a:t>Backleg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4463989"/>
            <a:ext cx="11484237" cy="1293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73120" y="41772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951813" y="573743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qccrm4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26688" y="573861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321825" y="573328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qccrm6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4630" y="575384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qccrm8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06491" y="419369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qccrm7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59903" y="419725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qccrm3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71443" y="573328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qccrm2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0890068" y="415512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358530" y="573328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qccrm4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135440" y="573328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9950774" y="575384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qccrm6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570405" y="572529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qccrm8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755071" y="41937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qccrm7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509584" y="417884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qccrm3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766287" y="572615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qccrm2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370000" y="563392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400997" y="56327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046484" y="563278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89646" y="42702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qccr2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54658" y="42850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qccr2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098075" y="563278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qccr1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46336" y="4994793"/>
            <a:ext cx="402806" cy="266782"/>
          </a:xfrm>
          <a:prstGeom prst="rect">
            <a:avLst/>
          </a:prstGeom>
          <a:solidFill>
            <a:srgbClr val="9DC3E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 flipH="1" flipV="1">
            <a:off x="2005307" y="3542810"/>
            <a:ext cx="244712" cy="146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2627969" y="3547162"/>
            <a:ext cx="244712" cy="146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310973" y="2361933"/>
            <a:ext cx="2273531" cy="122345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DC kicker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RF kicker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CSR correction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collimation</a:t>
            </a:r>
            <a:endParaRPr lang="en-US" sz="20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56687" y="4990166"/>
            <a:ext cx="402806" cy="266782"/>
          </a:xfrm>
          <a:prstGeom prst="rect">
            <a:avLst/>
          </a:prstGeom>
          <a:solidFill>
            <a:srgbClr val="9DC3E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91204" y="6635937"/>
            <a:ext cx="10789920" cy="0"/>
          </a:xfrm>
          <a:prstGeom prst="straightConnector1">
            <a:avLst/>
          </a:prstGeom>
          <a:ln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80661" y="6458411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85.0 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46850" y="5033980"/>
            <a:ext cx="274320" cy="18288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59597" y="4599725"/>
            <a:ext cx="87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septum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88865" y="716069"/>
            <a:ext cx="11833168" cy="162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equires idealized systems and mitigation schemes to transport bunch 11-turns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CSR correction cavity modeled as a matrix to fix longitudinal phase space (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i="1" baseline="-25000" dirty="0" smtClean="0">
                <a:solidFill>
                  <a:schemeClr val="accent1"/>
                </a:solidFill>
                <a:latin typeface="+mj-lt"/>
              </a:rPr>
              <a:t>65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= 0.025 m,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T</a:t>
            </a:r>
            <a:r>
              <a:rPr lang="en-US" i="1" baseline="-25000" dirty="0" smtClean="0">
                <a:solidFill>
                  <a:schemeClr val="accent1"/>
                </a:solidFill>
                <a:latin typeface="+mj-lt"/>
              </a:rPr>
              <a:t>655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= 2.5 m) plus an energy shift (33 </a:t>
            </a:r>
            <a:r>
              <a:rPr lang="en-US" dirty="0" err="1" smtClean="0">
                <a:solidFill>
                  <a:schemeClr val="accent1"/>
                </a:solidFill>
                <a:latin typeface="+mj-lt"/>
              </a:rPr>
              <a:t>keV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“collimator” used to filter high energy tails (</a:t>
            </a:r>
            <a:r>
              <a:rPr lang="en-US" i="1" dirty="0" err="1" smtClean="0">
                <a:solidFill>
                  <a:schemeClr val="accent1"/>
                </a:solidFill>
                <a:latin typeface="+mj-lt"/>
              </a:rPr>
              <a:t>deltaLimit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= 3×10</a:t>
            </a:r>
            <a:r>
              <a:rPr lang="en-US" baseline="30000" dirty="0" smtClean="0">
                <a:solidFill>
                  <a:schemeClr val="accent1"/>
                </a:solidFill>
                <a:latin typeface="+mj-lt"/>
              </a:rPr>
              <a:t>-3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7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0"/>
            <a:ext cx="12131040" cy="8714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Multi-Turn Tracking with Kickers</a:t>
            </a:r>
            <a:endParaRPr lang="en-US" sz="4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2777" y="1123507"/>
            <a:ext cx="4376264" cy="117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DC kickers only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11 revolutions in CCR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72060" y="909833"/>
            <a:ext cx="7715386" cy="5943600"/>
            <a:chOff x="4472060" y="909833"/>
            <a:chExt cx="7715386" cy="594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060" y="909833"/>
              <a:ext cx="7715386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17326" y="1785251"/>
              <a:ext cx="487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1      2       3      4       5      6      7       8      9     10    11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7326" y="3322314"/>
              <a:ext cx="487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1      2       3      4       5      6      7       8      9     10    11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4744" y="5752006"/>
              <a:ext cx="4879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1      2       3      4       5      6      7       8      9     10    11</a:t>
              </a:r>
              <a:endParaRPr lang="en-US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988420" y="3122129"/>
            <a:ext cx="4380621" cy="117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harmonic kickers only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88419" y="5117245"/>
            <a:ext cx="4380621" cy="117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DC + harmonic kickers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bunch is extracted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8419" y="2815796"/>
            <a:ext cx="10254347" cy="4014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8420" y="4772297"/>
            <a:ext cx="10254347" cy="2072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49"/>
            <a:ext cx="12192000" cy="6902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Beam Exchange v2.0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2" y="1428205"/>
            <a:ext cx="11545300" cy="3078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812" y="6488308"/>
            <a:ext cx="192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(courtesy D. Douglas)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0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Weak Cooling</a:t>
            </a:r>
            <a:endParaRPr lang="en-US" sz="4000" b="1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5135"/>
              </p:ext>
            </p:extLst>
          </p:nvPr>
        </p:nvGraphicFramePr>
        <p:xfrm>
          <a:off x="175169" y="3147757"/>
          <a:ext cx="4969600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543">
                  <a:extLst>
                    <a:ext uri="{9D8B030D-6E8A-4147-A177-3AD203B41FA5}">
                      <a16:colId xmlns:a16="http://schemas.microsoft.com/office/drawing/2014/main" val="4283520659"/>
                    </a:ext>
                  </a:extLst>
                </a:gridCol>
                <a:gridCol w="1673057">
                  <a:extLst>
                    <a:ext uri="{9D8B030D-6E8A-4147-A177-3AD203B41FA5}">
                      <a16:colId xmlns:a16="http://schemas.microsoft.com/office/drawing/2014/main" val="2363998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Parameter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Value</a:t>
                      </a:r>
                      <a:endParaRPr lang="en-US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811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Injected momentum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5 MeV/c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862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Momentum at cooling channel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55 MeV/c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797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RF fundamental frequency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952 MHz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464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Bunch repetition frequency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476 MHz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50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Bunch charge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420 pC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89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Bunch length at cooling channel (full)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2 cm / 66.7 ps / 22.9°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826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Energy spread at cooling channel (rms)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3×10</a:t>
                      </a:r>
                      <a:r>
                        <a:rPr lang="en-US" sz="1400" b="0" baseline="30000">
                          <a:effectLst/>
                          <a:latin typeface="+mj-lt"/>
                        </a:rPr>
                        <a:t>-4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932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Cooling solenoid strength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1 T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64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Normalized horizontal drift emittance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36 mm-mrad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762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j-lt"/>
                        </a:rPr>
                        <a:t>Normalized Larmor emittance </a:t>
                      </a:r>
                      <a:endParaRPr lang="en-US" sz="1200" b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&lt;19 mm-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mrad</a:t>
                      </a:r>
                      <a:endParaRPr lang="en-US" sz="1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72675"/>
                  </a:ext>
                </a:extLst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5229020" y="2758081"/>
            <a:ext cx="6927426" cy="3654538"/>
            <a:chOff x="5208957" y="2940964"/>
            <a:chExt cx="6927426" cy="3654538"/>
          </a:xfrm>
        </p:grpSpPr>
        <p:pic>
          <p:nvPicPr>
            <p:cNvPr id="51" name="Picture 50" descr="C:\Users\tennant\Desktop\Tennant Projects\OTHER MACHINES\JLEIC\ELECTRON COOLER\MAGNETIZED BEAMS\S2E\DOCUMENTATION\FIGURES\420pC_Ideal_R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957" y="2940964"/>
              <a:ext cx="6927426" cy="3654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Left Brace 2"/>
            <p:cNvSpPr/>
            <p:nvPr/>
          </p:nvSpPr>
          <p:spPr>
            <a:xfrm rot="5400000">
              <a:off x="6481351" y="4955178"/>
              <a:ext cx="148049" cy="45284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Left Brace 53"/>
            <p:cNvSpPr/>
            <p:nvPr/>
          </p:nvSpPr>
          <p:spPr>
            <a:xfrm rot="5400000">
              <a:off x="9446627" y="4959530"/>
              <a:ext cx="148049" cy="45284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Brace 54"/>
            <p:cNvSpPr/>
            <p:nvPr/>
          </p:nvSpPr>
          <p:spPr>
            <a:xfrm rot="5400000">
              <a:off x="8463397" y="5474641"/>
              <a:ext cx="161113" cy="872605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 rot="5400000">
              <a:off x="7375014" y="5474641"/>
              <a:ext cx="161113" cy="872605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/>
            <p:cNvSpPr/>
            <p:nvPr/>
          </p:nvSpPr>
          <p:spPr>
            <a:xfrm rot="5400000">
              <a:off x="7920859" y="5538195"/>
              <a:ext cx="157673" cy="22642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59519" y="4800488"/>
              <a:ext cx="406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arc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324795" y="4796131"/>
              <a:ext cx="406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arc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60113" y="5471054"/>
              <a:ext cx="793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solenoid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49770" y="5466701"/>
              <a:ext cx="793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solenoid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5210" y="5203276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flip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752602" y="954301"/>
            <a:ext cx="8686796" cy="1889046"/>
            <a:chOff x="304804" y="1967339"/>
            <a:chExt cx="8686796" cy="18890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58465" y="2590662"/>
              <a:ext cx="82636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28801" y="2590662"/>
              <a:ext cx="5669280" cy="0"/>
            </a:xfrm>
            <a:prstGeom prst="line">
              <a:avLst/>
            </a:prstGeom>
            <a:ln w="25400">
              <a:solidFill>
                <a:srgbClr val="000090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1" y="2789395"/>
              <a:ext cx="548640" cy="5329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992293" y="2754540"/>
              <a:ext cx="548640" cy="5329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21310" y="3252802"/>
              <a:ext cx="169953" cy="23407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82619" y="3238551"/>
              <a:ext cx="640080" cy="0"/>
            </a:xfrm>
            <a:prstGeom prst="line">
              <a:avLst/>
            </a:prstGeom>
            <a:ln w="25400">
              <a:solidFill>
                <a:srgbClr val="000090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1" y="3468786"/>
              <a:ext cx="7772400" cy="0"/>
            </a:xfrm>
            <a:prstGeom prst="line">
              <a:avLst/>
            </a:prstGeom>
            <a:ln w="25400">
              <a:solidFill>
                <a:srgbClr val="000090"/>
              </a:solidFill>
            </a:ln>
            <a:effectLst>
              <a:outerShdw blurRad="40005" dist="20320" dir="5400000" algn="ctr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332153" y="3407647"/>
              <a:ext cx="777240" cy="1371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13100" y="3168701"/>
              <a:ext cx="274320" cy="137160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96971" y="3168701"/>
              <a:ext cx="182880" cy="13716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052575" y="3241235"/>
              <a:ext cx="170170" cy="23407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08357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>
              <a:stCxn id="18" idx="3"/>
            </p:cNvCxnSpPr>
            <p:nvPr/>
          </p:nvCxnSpPr>
          <p:spPr>
            <a:xfrm>
              <a:off x="7522330" y="2583492"/>
              <a:ext cx="492448" cy="17104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apezoid 17"/>
            <p:cNvSpPr/>
            <p:nvPr/>
          </p:nvSpPr>
          <p:spPr>
            <a:xfrm>
              <a:off x="7451425" y="2517577"/>
              <a:ext cx="81034" cy="131828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rapezoid 18"/>
            <p:cNvSpPr/>
            <p:nvPr/>
          </p:nvSpPr>
          <p:spPr>
            <a:xfrm flipV="1">
              <a:off x="7974395" y="2691289"/>
              <a:ext cx="81034" cy="131828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>
              <a:stCxn id="21" idx="3"/>
            </p:cNvCxnSpPr>
            <p:nvPr/>
          </p:nvCxnSpPr>
          <p:spPr>
            <a:xfrm flipH="1">
              <a:off x="1336052" y="2607461"/>
              <a:ext cx="492448" cy="17104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rapezoid 20"/>
            <p:cNvSpPr/>
            <p:nvPr/>
          </p:nvSpPr>
          <p:spPr>
            <a:xfrm flipH="1">
              <a:off x="1818371" y="2541546"/>
              <a:ext cx="81034" cy="131828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rapezoid 21"/>
            <p:cNvSpPr/>
            <p:nvPr/>
          </p:nvSpPr>
          <p:spPr>
            <a:xfrm flipH="1" flipV="1">
              <a:off x="1295401" y="2715258"/>
              <a:ext cx="81034" cy="131828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Block Arc 22"/>
            <p:cNvSpPr>
              <a:spLocks noChangeAspect="1"/>
            </p:cNvSpPr>
            <p:nvPr/>
          </p:nvSpPr>
          <p:spPr>
            <a:xfrm rot="16200000">
              <a:off x="364804" y="2668369"/>
              <a:ext cx="794399" cy="914400"/>
            </a:xfrm>
            <a:prstGeom prst="blockArc">
              <a:avLst>
                <a:gd name="adj1" fmla="val 10840556"/>
                <a:gd name="adj2" fmla="val 57837"/>
                <a:gd name="adj3" fmla="val 145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flipH="1">
              <a:off x="968831" y="2721312"/>
              <a:ext cx="91440" cy="137160"/>
            </a:xfrm>
            <a:prstGeom prst="roundRect">
              <a:avLst/>
            </a:prstGeom>
            <a:solidFill>
              <a:srgbClr val="E46C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199121" y="2686457"/>
              <a:ext cx="91440" cy="137160"/>
            </a:xfrm>
            <a:prstGeom prst="roundRect">
              <a:avLst/>
            </a:prstGeom>
            <a:solidFill>
              <a:srgbClr val="E46C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12406" y="3078445"/>
              <a:ext cx="13351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magnetized gun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4574" y="2881601"/>
              <a:ext cx="738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booster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21631" y="3548608"/>
              <a:ext cx="774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linac</a:t>
              </a:r>
            </a:p>
          </p:txBody>
        </p:sp>
        <p:sp>
          <p:nvSpPr>
            <p:cNvPr id="29" name="Trapezoid 28"/>
            <p:cNvSpPr/>
            <p:nvPr/>
          </p:nvSpPr>
          <p:spPr>
            <a:xfrm flipH="1">
              <a:off x="5159183" y="3420373"/>
              <a:ext cx="91440" cy="111707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3050774">
              <a:off x="5347661" y="3175728"/>
              <a:ext cx="13716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24865" y="2827167"/>
              <a:ext cx="936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de-chirper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888" y="2859825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itchFamily="34" charset="0"/>
                </a:rPr>
                <a:t>chirper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009807" y="2585883"/>
              <a:ext cx="222221" cy="69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25428" y="2209800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Arial" pitchFamily="34" charset="0"/>
                </a:rPr>
                <a:t>ion beam</a:t>
              </a:r>
            </a:p>
          </p:txBody>
        </p:sp>
        <p:sp>
          <p:nvSpPr>
            <p:cNvPr id="35" name="Block Arc 34"/>
            <p:cNvSpPr>
              <a:spLocks noChangeAspect="1"/>
            </p:cNvSpPr>
            <p:nvPr/>
          </p:nvSpPr>
          <p:spPr>
            <a:xfrm rot="5400000" flipH="1">
              <a:off x="8137200" y="2646779"/>
              <a:ext cx="794399" cy="914400"/>
            </a:xfrm>
            <a:prstGeom prst="blockArc">
              <a:avLst>
                <a:gd name="adj1" fmla="val 10840556"/>
                <a:gd name="adj2" fmla="val 57837"/>
                <a:gd name="adj3" fmla="val 145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46930" y="2223662"/>
              <a:ext cx="1865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cooling solenoid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70671" y="3066657"/>
              <a:ext cx="10550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  <a:cs typeface="Arial" panose="020B0604020202020204" pitchFamily="34" charset="0"/>
                </a:rPr>
                <a:t>beam dump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010719" y="2539349"/>
              <a:ext cx="2286000" cy="1371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040087" y="2528463"/>
              <a:ext cx="2286000" cy="1371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492939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568113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638718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25520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808407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85035" y="2523927"/>
              <a:ext cx="27432" cy="137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rapezoid 45"/>
            <p:cNvSpPr/>
            <p:nvPr/>
          </p:nvSpPr>
          <p:spPr>
            <a:xfrm flipV="1">
              <a:off x="3972359" y="3182536"/>
              <a:ext cx="91440" cy="111707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rapezoid 46"/>
            <p:cNvSpPr/>
            <p:nvPr/>
          </p:nvSpPr>
          <p:spPr>
            <a:xfrm>
              <a:off x="4189024" y="3417563"/>
              <a:ext cx="91440" cy="111707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3" y="2231434"/>
              <a:ext cx="1865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cooling solenoid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40372" y="1967339"/>
              <a:ext cx="1865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Arial" pitchFamily="34" charset="0"/>
                </a:rPr>
                <a:t>m</a:t>
              </a:r>
              <a:r>
                <a:rPr lang="en-US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Arial" pitchFamily="34" charset="0"/>
                </a:rPr>
                <a:t>agnetization flip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 rot="16200000">
              <a:off x="4574179" y="1995098"/>
              <a:ext cx="182880" cy="731520"/>
            </a:xfrm>
            <a:prstGeom prst="rightBrac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55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>
            <a:spLocks noGrp="1"/>
          </p:cNvSpPr>
          <p:nvPr>
            <p:ph type="title"/>
          </p:nvPr>
        </p:nvSpPr>
        <p:spPr>
          <a:xfrm>
            <a:off x="0" y="16783"/>
            <a:ext cx="121920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Strong Cooling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8110" y="6317312"/>
            <a:ext cx="746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harmonic </a:t>
            </a:r>
            <a:r>
              <a:rPr lang="en-US" sz="2000" i="1" dirty="0">
                <a:latin typeface="+mj-lt"/>
              </a:rPr>
              <a:t>kicker exchanges every 11</a:t>
            </a:r>
            <a:r>
              <a:rPr lang="en-US" sz="2000" i="1" baseline="30000" dirty="0">
                <a:latin typeface="+mj-lt"/>
              </a:rPr>
              <a:t>th</a:t>
            </a:r>
            <a:r>
              <a:rPr lang="en-US" sz="2000" i="1" dirty="0">
                <a:latin typeface="+mj-lt"/>
              </a:rPr>
              <a:t> CCR bunch between ERL  and CCR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772197" y="1093467"/>
            <a:ext cx="8915407" cy="4816508"/>
            <a:chOff x="1772197" y="1093467"/>
            <a:chExt cx="8915407" cy="4816508"/>
          </a:xfrm>
        </p:grpSpPr>
        <p:grpSp>
          <p:nvGrpSpPr>
            <p:cNvPr id="63" name="Group 62"/>
            <p:cNvGrpSpPr/>
            <p:nvPr/>
          </p:nvGrpSpPr>
          <p:grpSpPr>
            <a:xfrm>
              <a:off x="1905595" y="4593532"/>
              <a:ext cx="8412396" cy="1316443"/>
              <a:chOff x="1905595" y="4732871"/>
              <a:chExt cx="8412396" cy="1316443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2854434" y="5121999"/>
                <a:ext cx="3474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296274" y="5091519"/>
                <a:ext cx="3474720" cy="0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9717395" y="5095056"/>
                <a:ext cx="5486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26" idx="1"/>
                <a:endCxn id="127" idx="1"/>
              </p:cNvCxnSpPr>
              <p:nvPr/>
            </p:nvCxnSpPr>
            <p:spPr>
              <a:xfrm flipV="1">
                <a:off x="5849265" y="4871583"/>
                <a:ext cx="790952" cy="207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1"/>
                <a:endCxn id="126" idx="1"/>
              </p:cNvCxnSpPr>
              <p:nvPr/>
            </p:nvCxnSpPr>
            <p:spPr>
              <a:xfrm flipV="1">
                <a:off x="2839996" y="4873660"/>
                <a:ext cx="3009269" cy="20773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6684430" y="4886265"/>
                <a:ext cx="3009269" cy="20773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5086308" y="5649204"/>
                <a:ext cx="2392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Beam Exchange (side)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flipV="1">
                <a:off x="8893634" y="5643574"/>
                <a:ext cx="1371600" cy="1844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olid"/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380405" y="5116832"/>
                <a:ext cx="5486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2405228" y="5637259"/>
                <a:ext cx="1371600" cy="1844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olid"/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ounded Rectangle 160"/>
              <p:cNvSpPr/>
              <p:nvPr/>
            </p:nvSpPr>
            <p:spPr>
              <a:xfrm flipH="1">
                <a:off x="2609011" y="5581763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9861073" y="5568680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 flipH="1">
                <a:off x="3000895" y="505371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082957" y="4955176"/>
                <a:ext cx="365760" cy="81089"/>
              </a:xfrm>
              <a:prstGeom prst="rect">
                <a:avLst/>
              </a:prstGeom>
              <a:solidFill>
                <a:srgbClr val="FFFF66"/>
              </a:solidFill>
              <a:ln w="9525"/>
              <a:effectLst>
                <a:outerShdw blurRad="40005" dist="2032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TextBox 113"/>
              <p:cNvSpPr txBox="1"/>
              <p:nvPr/>
            </p:nvSpPr>
            <p:spPr>
              <a:xfrm>
                <a:off x="1905595" y="4947476"/>
                <a:ext cx="46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+mj-lt"/>
                    <a:cs typeface="Arial" panose="020B0604020202020204" pitchFamily="34" charset="0"/>
                  </a:rPr>
                  <a:t>CCR</a:t>
                </a:r>
              </a:p>
            </p:txBody>
          </p:sp>
          <p:sp>
            <p:nvSpPr>
              <p:cNvPr id="166" name="TextBox 114"/>
              <p:cNvSpPr txBox="1"/>
              <p:nvPr/>
            </p:nvSpPr>
            <p:spPr>
              <a:xfrm>
                <a:off x="1909949" y="5485229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>
                    <a:latin typeface="+mj-lt"/>
                    <a:cs typeface="Arial" panose="020B0604020202020204" pitchFamily="34" charset="0"/>
                  </a:rPr>
                  <a:t>ERL</a:t>
                </a:r>
              </a:p>
            </p:txBody>
          </p:sp>
          <p:sp>
            <p:nvSpPr>
              <p:cNvPr id="167" name="TextBox 115"/>
              <p:cNvSpPr txBox="1"/>
              <p:nvPr/>
            </p:nvSpPr>
            <p:spPr>
              <a:xfrm>
                <a:off x="2292028" y="4746173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9" name="TextBox 118"/>
              <p:cNvSpPr txBox="1"/>
              <p:nvPr/>
            </p:nvSpPr>
            <p:spPr>
              <a:xfrm>
                <a:off x="2308307" y="5320941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70" name="TextBox 120"/>
              <p:cNvSpPr txBox="1"/>
              <p:nvPr/>
            </p:nvSpPr>
            <p:spPr>
              <a:xfrm>
                <a:off x="9564491" y="5272840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flipV="1">
                <a:off x="3802200" y="5111931"/>
                <a:ext cx="2450555" cy="529546"/>
              </a:xfrm>
              <a:prstGeom prst="line">
                <a:avLst/>
              </a:prstGeom>
              <a:ln w="28575">
                <a:solidFill>
                  <a:srgbClr val="00009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9477895" y="501450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6318852" y="5140683"/>
                <a:ext cx="2584484" cy="53979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19"/>
              <p:cNvSpPr txBox="1"/>
              <p:nvPr/>
            </p:nvSpPr>
            <p:spPr>
              <a:xfrm rot="20908351">
                <a:off x="4027532" y="5379955"/>
                <a:ext cx="18785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injected bunch orbit</a:t>
                </a:r>
              </a:p>
            </p:txBody>
          </p:sp>
          <p:sp>
            <p:nvSpPr>
              <p:cNvPr id="176" name="TextBox 119"/>
              <p:cNvSpPr txBox="1"/>
              <p:nvPr/>
            </p:nvSpPr>
            <p:spPr>
              <a:xfrm rot="691463">
                <a:off x="6693739" y="5408652"/>
                <a:ext cx="2069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extracted bunch orbit</a:t>
                </a: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 flipH="1">
                <a:off x="3755570" y="5574779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TextBox 115"/>
              <p:cNvSpPr txBox="1"/>
              <p:nvPr/>
            </p:nvSpPr>
            <p:spPr>
              <a:xfrm>
                <a:off x="3238814" y="5702842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flipH="1">
                <a:off x="8854452" y="5587841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TextBox 115"/>
              <p:cNvSpPr txBox="1"/>
              <p:nvPr/>
            </p:nvSpPr>
            <p:spPr>
              <a:xfrm>
                <a:off x="8372532" y="5698486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832917" y="4793314"/>
                <a:ext cx="111628" cy="54864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623869" y="4791237"/>
                <a:ext cx="111628" cy="54864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>
                <a:off x="2839996" y="5005088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Up Arrow 122"/>
              <p:cNvSpPr/>
              <p:nvPr/>
            </p:nvSpPr>
            <p:spPr>
              <a:xfrm>
                <a:off x="9645752" y="500072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15"/>
              <p:cNvSpPr txBox="1"/>
              <p:nvPr/>
            </p:nvSpPr>
            <p:spPr>
              <a:xfrm>
                <a:off x="8937179" y="4732871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flipH="1">
                <a:off x="3588098" y="5571323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Up Arrow 141"/>
              <p:cNvSpPr/>
              <p:nvPr/>
            </p:nvSpPr>
            <p:spPr>
              <a:xfrm>
                <a:off x="3418490" y="5531405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flipH="1">
                <a:off x="9009877" y="5583509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Up Arrow 143"/>
              <p:cNvSpPr/>
              <p:nvPr/>
            </p:nvSpPr>
            <p:spPr>
              <a:xfrm>
                <a:off x="9145170" y="5542723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72197" y="2625647"/>
              <a:ext cx="8915407" cy="1709050"/>
              <a:chOff x="1772197" y="2756277"/>
              <a:chExt cx="8915407" cy="170905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700867" y="2756277"/>
                <a:ext cx="11407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CCR (top)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36228" y="4191007"/>
                <a:ext cx="7589520" cy="27432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9568548" y="3461319"/>
                <a:ext cx="548640" cy="5329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2338256" y="3496174"/>
                <a:ext cx="548640" cy="5329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338252" y="4324850"/>
                <a:ext cx="786384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173234" y="2996045"/>
                <a:ext cx="8595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  <a:cs typeface="Arial" pitchFamily="34" charset="0"/>
                  </a:rPr>
                  <a:t>ion beam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395739" y="3373777"/>
                <a:ext cx="17198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cooling solenoids</a:t>
                </a:r>
              </a:p>
            </p:txBody>
          </p:sp>
          <p:sp>
            <p:nvSpPr>
              <p:cNvPr id="51" name="Block Arc 50"/>
              <p:cNvSpPr>
                <a:spLocks noChangeAspect="1"/>
              </p:cNvSpPr>
              <p:nvPr/>
            </p:nvSpPr>
            <p:spPr>
              <a:xfrm rot="5400000" flipH="1">
                <a:off x="9619604" y="3335450"/>
                <a:ext cx="992999" cy="11430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Block Arc 51"/>
              <p:cNvSpPr>
                <a:spLocks noChangeAspect="1"/>
              </p:cNvSpPr>
              <p:nvPr/>
            </p:nvSpPr>
            <p:spPr>
              <a:xfrm rot="16200000">
                <a:off x="1847197" y="3335450"/>
                <a:ext cx="992999" cy="11430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134720" y="3297440"/>
                <a:ext cx="82636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405056" y="3297440"/>
                <a:ext cx="566928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7" idx="3"/>
              </p:cNvCxnSpPr>
              <p:nvPr/>
            </p:nvCxnSpPr>
            <p:spPr>
              <a:xfrm>
                <a:off x="9098585" y="3290270"/>
                <a:ext cx="492448" cy="17104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rapezoid 76"/>
              <p:cNvSpPr/>
              <p:nvPr/>
            </p:nvSpPr>
            <p:spPr>
              <a:xfrm>
                <a:off x="9027680" y="3224355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rapezoid 77"/>
              <p:cNvSpPr/>
              <p:nvPr/>
            </p:nvSpPr>
            <p:spPr>
              <a:xfrm flipV="1">
                <a:off x="9550650" y="3398067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9" name="Straight Connector 78"/>
              <p:cNvCxnSpPr>
                <a:stCxn id="80" idx="3"/>
              </p:cNvCxnSpPr>
              <p:nvPr/>
            </p:nvCxnSpPr>
            <p:spPr>
              <a:xfrm flipH="1">
                <a:off x="2912307" y="3314239"/>
                <a:ext cx="492448" cy="17104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rapezoid 79"/>
              <p:cNvSpPr/>
              <p:nvPr/>
            </p:nvSpPr>
            <p:spPr>
              <a:xfrm flipH="1">
                <a:off x="3394626" y="3248324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Trapezoid 80"/>
              <p:cNvSpPr/>
              <p:nvPr/>
            </p:nvSpPr>
            <p:spPr>
              <a:xfrm flipH="1" flipV="1">
                <a:off x="2871656" y="3422036"/>
                <a:ext cx="81034" cy="131828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542216" y="3235241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919020" y="3590064"/>
                <a:ext cx="1865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magnetization </a:t>
                </a:r>
                <a:r>
                  <a:rPr lang="en-US" sz="1400" dirty="0" smtClean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flip</a:t>
                </a:r>
                <a:endParaRPr lang="en-US" sz="1400" dirty="0">
                  <a:solidFill>
                    <a:srgbClr val="0066FF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 flipV="1">
                <a:off x="4567652" y="3226829"/>
                <a:ext cx="548640" cy="365468"/>
                <a:chOff x="4288973" y="2183786"/>
                <a:chExt cx="548640" cy="365468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ight Brace 106"/>
                <p:cNvSpPr/>
                <p:nvPr/>
              </p:nvSpPr>
              <p:spPr>
                <a:xfrm rot="16200000">
                  <a:off x="4471853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5898850" y="3878986"/>
                <a:ext cx="7287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cs typeface="Arial" pitchFamily="34" charset="0"/>
                  </a:rPr>
                  <a:t>septum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168542" y="3224353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333314" y="3239593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7950930" y="3228705"/>
                <a:ext cx="1005840" cy="1371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077140" y="4282444"/>
                <a:ext cx="365760" cy="82296"/>
              </a:xfrm>
              <a:prstGeom prst="rect">
                <a:avLst/>
              </a:prstGeom>
              <a:solidFill>
                <a:srgbClr val="FFFF66"/>
              </a:solidFill>
              <a:ln w="9525"/>
              <a:effectLst>
                <a:outerShdw blurRad="40005" dist="2032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 flipV="1">
                <a:off x="7378346" y="3222178"/>
                <a:ext cx="548640" cy="365468"/>
                <a:chOff x="4299859" y="2183786"/>
                <a:chExt cx="548640" cy="365468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432127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405852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481026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551631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638433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721320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797948" y="2412094"/>
                  <a:ext cx="27432" cy="13716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5" name="Right Brace 154"/>
                <p:cNvSpPr/>
                <p:nvPr/>
              </p:nvSpPr>
              <p:spPr>
                <a:xfrm rot="16200000">
                  <a:off x="4482739" y="2000906"/>
                  <a:ext cx="182880" cy="548640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>
                <a:off x="6725200" y="3603179"/>
                <a:ext cx="1865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magnetization flip</a:t>
                </a: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 flipH="1">
                <a:off x="2778824" y="4248167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TextBox 115"/>
              <p:cNvSpPr txBox="1"/>
              <p:nvPr/>
            </p:nvSpPr>
            <p:spPr>
              <a:xfrm>
                <a:off x="2069957" y="3940625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9255824" y="4243793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Up Arrow 147"/>
              <p:cNvSpPr/>
              <p:nvPr/>
            </p:nvSpPr>
            <p:spPr>
              <a:xfrm>
                <a:off x="2617925" y="4216958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Up Arrow 148"/>
              <p:cNvSpPr/>
              <p:nvPr/>
            </p:nvSpPr>
            <p:spPr>
              <a:xfrm>
                <a:off x="9423681" y="421259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extBox 115"/>
              <p:cNvSpPr txBox="1"/>
              <p:nvPr/>
            </p:nvSpPr>
            <p:spPr>
              <a:xfrm>
                <a:off x="8715108" y="3936032"/>
                <a:ext cx="13808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DC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&amp;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RF kicker</a:t>
                </a:r>
                <a:endParaRPr lang="en-US" sz="1400" dirty="0">
                  <a:solidFill>
                    <a:schemeClr val="accent2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91945" y="1093467"/>
              <a:ext cx="8686796" cy="1533845"/>
              <a:chOff x="1891945" y="1093466"/>
              <a:chExt cx="8686796" cy="153384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433449" y="1093466"/>
                <a:ext cx="1510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j-lt"/>
                    <a:cs typeface="Arial" panose="020B0604020202020204" pitchFamily="34" charset="0"/>
                  </a:rPr>
                  <a:t>ERL (bottom)</a:t>
                </a:r>
                <a:endParaRPr lang="en-US" sz="1600" b="1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55822" y="2131429"/>
                <a:ext cx="7589520" cy="27432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2349142" y="1576255"/>
                <a:ext cx="777240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49142" y="2258435"/>
                <a:ext cx="7772400" cy="0"/>
              </a:xfrm>
              <a:prstGeom prst="line">
                <a:avLst/>
              </a:prstGeom>
              <a:ln w="25400">
                <a:solidFill>
                  <a:srgbClr val="000090"/>
                </a:solidFill>
              </a:ln>
              <a:effectLst>
                <a:outerShdw blurRad="40005" dist="20320" dir="5400000" algn="ctr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lock Arc 32"/>
              <p:cNvSpPr>
                <a:spLocks noChangeAspect="1"/>
              </p:cNvSpPr>
              <p:nvPr/>
            </p:nvSpPr>
            <p:spPr>
              <a:xfrm rot="16200000">
                <a:off x="1951945" y="1458018"/>
                <a:ext cx="794399" cy="9144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94162" y="1641761"/>
                <a:ext cx="1335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B050"/>
                    </a:solidFill>
                    <a:latin typeface="+mj-lt"/>
                    <a:cs typeface="Arial" pitchFamily="34" charset="0"/>
                  </a:rPr>
                  <a:t>magnetized gun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59668" y="1845424"/>
                <a:ext cx="738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booster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59486" y="1578549"/>
                <a:ext cx="1110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itchFamily="34" charset="0"/>
                  </a:rPr>
                  <a:t>linac</a:t>
                </a:r>
              </a:p>
            </p:txBody>
          </p:sp>
          <p:sp>
            <p:nvSpPr>
              <p:cNvPr id="48" name="Block Arc 47"/>
              <p:cNvSpPr>
                <a:spLocks noChangeAspect="1"/>
              </p:cNvSpPr>
              <p:nvPr/>
            </p:nvSpPr>
            <p:spPr>
              <a:xfrm rot="5400000" flipH="1">
                <a:off x="9724341" y="1436428"/>
                <a:ext cx="794399" cy="914400"/>
              </a:xfrm>
              <a:prstGeom prst="blockArc">
                <a:avLst>
                  <a:gd name="adj1" fmla="val 10840556"/>
                  <a:gd name="adj2" fmla="val 57837"/>
                  <a:gd name="adj3" fmla="val 1450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70724" y="1680596"/>
                <a:ext cx="10550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beam dump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 flipV="1">
                <a:off x="4802267" y="1494063"/>
                <a:ext cx="2171721" cy="376106"/>
                <a:chOff x="3236899" y="2972895"/>
                <a:chExt cx="2171721" cy="376106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5145109" y="3056996"/>
                  <a:ext cx="169953" cy="234076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306418" y="3042745"/>
                  <a:ext cx="640080" cy="0"/>
                </a:xfrm>
                <a:prstGeom prst="line">
                  <a:avLst/>
                </a:prstGeom>
                <a:ln w="25400">
                  <a:solidFill>
                    <a:srgbClr val="000090"/>
                  </a:solidFill>
                </a:ln>
                <a:effectLst>
                  <a:outerShdw blurRad="40005" dist="20320" dir="5400000" algn="ctr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ounded Rectangle 10"/>
                <p:cNvSpPr/>
                <p:nvPr/>
              </p:nvSpPr>
              <p:spPr>
                <a:xfrm>
                  <a:off x="4255952" y="3211841"/>
                  <a:ext cx="777240" cy="1371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3236899" y="2972895"/>
                  <a:ext cx="274320" cy="137160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620770" y="2972895"/>
                  <a:ext cx="182880" cy="1371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976374" y="3045429"/>
                  <a:ext cx="170170" cy="23407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rapezoid 40"/>
                <p:cNvSpPr/>
                <p:nvPr/>
              </p:nvSpPr>
              <p:spPr>
                <a:xfrm flipH="1">
                  <a:off x="5082982" y="3224567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13050774">
                  <a:off x="5271460" y="2979922"/>
                  <a:ext cx="137160" cy="9144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 flipV="1">
                  <a:off x="3896158" y="2986730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rapezoid 17"/>
                <p:cNvSpPr/>
                <p:nvPr/>
              </p:nvSpPr>
              <p:spPr>
                <a:xfrm>
                  <a:off x="4112823" y="3221757"/>
                  <a:ext cx="91440" cy="111707"/>
                </a:xfrm>
                <a:prstGeom prst="trapezoi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1" name="Rounded Rectangle 150"/>
              <p:cNvSpPr/>
              <p:nvPr/>
            </p:nvSpPr>
            <p:spPr>
              <a:xfrm flipH="1">
                <a:off x="2567449" y="2198455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9819511" y="2185372"/>
                <a:ext cx="91440" cy="13716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TextBox 118"/>
              <p:cNvSpPr txBox="1"/>
              <p:nvPr/>
            </p:nvSpPr>
            <p:spPr>
              <a:xfrm>
                <a:off x="2266745" y="1894089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57" name="TextBox 120"/>
              <p:cNvSpPr txBox="1"/>
              <p:nvPr/>
            </p:nvSpPr>
            <p:spPr>
              <a:xfrm>
                <a:off x="9522929" y="1880823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chirper</a:t>
                </a: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 flipH="1">
                <a:off x="3714008" y="2191471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TextBox 115"/>
              <p:cNvSpPr txBox="1"/>
              <p:nvPr/>
            </p:nvSpPr>
            <p:spPr>
              <a:xfrm>
                <a:off x="3197252" y="2319534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 flipH="1">
                <a:off x="8812890" y="2195824"/>
                <a:ext cx="91440" cy="13716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TextBox 115"/>
              <p:cNvSpPr txBox="1"/>
              <p:nvPr/>
            </p:nvSpPr>
            <p:spPr>
              <a:xfrm>
                <a:off x="8330970" y="2315178"/>
                <a:ext cx="1143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0066FF"/>
                    </a:solidFill>
                    <a:latin typeface="+mj-lt"/>
                    <a:cs typeface="Arial" pitchFamily="34" charset="0"/>
                  </a:rPr>
                  <a:t>dipole</a:t>
                </a: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 flipH="1">
                <a:off x="3546536" y="2188015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Up Arrow 184"/>
              <p:cNvSpPr/>
              <p:nvPr/>
            </p:nvSpPr>
            <p:spPr>
              <a:xfrm>
                <a:off x="3376928" y="2148097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 flipH="1">
                <a:off x="8968315" y="2200201"/>
                <a:ext cx="91440" cy="137160"/>
              </a:xfrm>
              <a:prstGeom prst="roundRect">
                <a:avLst/>
              </a:prstGeom>
              <a:solidFill>
                <a:srgbClr val="E46C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Up Arrow 186"/>
              <p:cNvSpPr/>
              <p:nvPr/>
            </p:nvSpPr>
            <p:spPr>
              <a:xfrm>
                <a:off x="9103608" y="2159415"/>
                <a:ext cx="137160" cy="182880"/>
              </a:xfrm>
              <a:prstGeom prst="upArrow">
                <a:avLst>
                  <a:gd name="adj1" fmla="val 57442"/>
                  <a:gd name="adj2" fmla="val 55636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5</a:t>
            </a:fld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12976" y="2624623"/>
            <a:ext cx="9014252" cy="4230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725168" y="4545586"/>
            <a:ext cx="9014252" cy="2304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1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966653"/>
            <a:ext cx="11573691" cy="1728651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op level requirements are “standard” for an ERL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enerate, accelerate, and deliver to user a properly configured beam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ecover (possibly degraded) beam after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reserve beam quality, avoid instabilities and limit losses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991" y="2629985"/>
            <a:ext cx="634301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unique </a:t>
            </a:r>
            <a:r>
              <a:rPr lang="en-US" sz="2800" dirty="0" smtClean="0">
                <a:latin typeface="+mj-lt"/>
              </a:rPr>
              <a:t>features </a:t>
            </a:r>
            <a:r>
              <a:rPr lang="en-US" sz="2800" dirty="0">
                <a:latin typeface="+mj-lt"/>
              </a:rPr>
              <a:t>of </a:t>
            </a:r>
            <a:r>
              <a:rPr lang="en-US" sz="2800" dirty="0" smtClean="0">
                <a:latin typeface="+mj-lt"/>
              </a:rPr>
              <a:t>JLEIC cooling system:</a:t>
            </a:r>
            <a:endParaRPr lang="en-US" sz="28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>
                <a:solidFill>
                  <a:schemeClr val="accent1"/>
                </a:solidFill>
                <a:latin typeface="+mj-lt"/>
              </a:rPr>
              <a:t>magnetized</a:t>
            </a:r>
            <a:r>
              <a:rPr lang="en-US" sz="2400" u="sng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beam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axially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symmetric transport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chemeClr val="accent1"/>
                </a:solidFill>
                <a:latin typeface="+mj-lt"/>
              </a:rPr>
              <a:t>high </a:t>
            </a:r>
            <a:r>
              <a:rPr lang="en-US" sz="2400" b="1" u="sng" dirty="0" smtClean="0">
                <a:solidFill>
                  <a:schemeClr val="accent1"/>
                </a:solidFill>
                <a:latin typeface="+mj-lt"/>
              </a:rPr>
              <a:t>charge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collective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effects aggravated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long bunch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samples large(r) part of RF waveform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i="1" u="sng" dirty="0" smtClean="0">
                <a:solidFill>
                  <a:schemeClr val="accent1"/>
                </a:solidFill>
                <a:latin typeface="+mj-lt"/>
              </a:rPr>
              <a:t>small momentum spread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susceptible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 wake-induced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distortion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41" y="778058"/>
            <a:ext cx="4885231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9869"/>
          </a:xfrm>
        </p:spPr>
        <p:txBody>
          <a:bodyPr/>
          <a:lstStyle/>
          <a:p>
            <a:pPr algn="ctr"/>
            <a:r>
              <a:rPr lang="en-US" b="1" dirty="0" smtClean="0"/>
              <a:t>Recirculation Arcs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045" y="1571079"/>
            <a:ext cx="10450286" cy="460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ERL has 360° of bending</a:t>
            </a:r>
          </a:p>
          <a:p>
            <a:r>
              <a:rPr lang="en-US" dirty="0" smtClean="0">
                <a:latin typeface="+mj-lt"/>
              </a:rPr>
              <a:t>CCR has 11 × 360° of bending</a:t>
            </a:r>
          </a:p>
          <a:p>
            <a:r>
              <a:rPr lang="en-US" dirty="0" smtClean="0">
                <a:latin typeface="+mj-lt"/>
              </a:rPr>
              <a:t>the CCR arc has the following requirements: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local axial symmetry –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preserve magnetization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lobally isochronous –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longitudinal match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locally isochronous -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manage CSR and </a:t>
            </a:r>
            <a:r>
              <a:rPr lang="en-US" i="1" dirty="0" err="1">
                <a:solidFill>
                  <a:schemeClr val="accent1"/>
                </a:solidFill>
                <a:latin typeface="+mj-lt"/>
              </a:rPr>
              <a:t>m</a:t>
            </a:r>
            <a:r>
              <a:rPr lang="en-US" i="1" dirty="0" err="1" smtClean="0">
                <a:solidFill>
                  <a:schemeClr val="accent1"/>
                </a:solidFill>
                <a:latin typeface="+mj-lt"/>
              </a:rPr>
              <a:t>BI</a:t>
            </a:r>
            <a:endParaRPr lang="en-US" i="1" dirty="0" smtClean="0">
              <a:solidFill>
                <a:schemeClr val="accent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ocally achromatic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–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manage CSR and </a:t>
            </a:r>
            <a:r>
              <a:rPr lang="en-US" i="1" dirty="0" err="1">
                <a:solidFill>
                  <a:schemeClr val="accent1"/>
                </a:solidFill>
                <a:latin typeface="+mj-lt"/>
              </a:rPr>
              <a:t>m</a:t>
            </a:r>
            <a:r>
              <a:rPr lang="en-US" i="1" dirty="0" err="1" smtClean="0">
                <a:solidFill>
                  <a:schemeClr val="accent1"/>
                </a:solidFill>
                <a:latin typeface="+mj-lt"/>
              </a:rPr>
              <a:t>BI</a:t>
            </a:r>
            <a:endParaRPr lang="en-US" i="1" dirty="0" smtClean="0">
              <a:solidFill>
                <a:schemeClr val="accent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high periodicity –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suppress aberrations and error sensitivities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moderate size –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avoid space charge degradation</a:t>
            </a:r>
          </a:p>
          <a:p>
            <a:r>
              <a:rPr lang="en-US" dirty="0" smtClean="0">
                <a:latin typeface="+mj-lt"/>
              </a:rPr>
              <a:t>not easy to satisfy all conditions simultaneously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41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Arc Layout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5" y="1238016"/>
            <a:ext cx="5065402" cy="4814441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esign by D. Douglas </a:t>
            </a:r>
            <a:r>
              <a:rPr lang="en-US" sz="1800" dirty="0" smtClean="0">
                <a:latin typeface="+mj-lt"/>
              </a:rPr>
              <a:t>(JLAB-TN-18-009)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o </a:t>
            </a:r>
            <a:r>
              <a:rPr lang="en-US" u="sng" dirty="0" smtClean="0">
                <a:latin typeface="+mj-lt"/>
              </a:rPr>
              <a:t>not</a:t>
            </a:r>
            <a:r>
              <a:rPr lang="en-US" dirty="0" smtClean="0">
                <a:latin typeface="+mj-lt"/>
              </a:rPr>
              <a:t> force the conditions of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igh periodicity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ocal axial symmetry</a:t>
            </a:r>
            <a:endParaRPr lang="en-US" dirty="0">
              <a:solidFill>
                <a:schemeClr val="accent1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tart with a simple baseline arc, analyze and determine level of increased complexity required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40724" y="408360"/>
            <a:ext cx="5893478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15798" y="4214946"/>
            <a:ext cx="1889760" cy="1645920"/>
            <a:chOff x="1349829" y="3361509"/>
            <a:chExt cx="1889760" cy="1645920"/>
          </a:xfrm>
        </p:grpSpPr>
        <p:sp>
          <p:nvSpPr>
            <p:cNvPr id="4" name="Rectangle 3"/>
            <p:cNvSpPr/>
            <p:nvPr/>
          </p:nvSpPr>
          <p:spPr>
            <a:xfrm>
              <a:off x="1349829" y="3361509"/>
              <a:ext cx="1889760" cy="1645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29863" y="3497190"/>
              <a:ext cx="1600677" cy="1425419"/>
              <a:chOff x="9648335" y="1728869"/>
              <a:chExt cx="1600677" cy="1425419"/>
            </a:xfrm>
            <a:solidFill>
              <a:schemeClr val="bg1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9730303" y="2934789"/>
                <a:ext cx="127800" cy="121920"/>
              </a:xfrm>
              <a:prstGeom prst="rect">
                <a:avLst/>
              </a:prstGeom>
              <a:grp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988731" y="2784956"/>
                <a:ext cx="109722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sextupole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730303" y="2332384"/>
                <a:ext cx="127800" cy="430183"/>
              </a:xfrm>
              <a:prstGeom prst="rect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988731" y="2332384"/>
                <a:ext cx="1260281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quadrupole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Flowchart: Stored Data 9"/>
              <p:cNvSpPr/>
              <p:nvPr/>
            </p:nvSpPr>
            <p:spPr>
              <a:xfrm rot="5400000">
                <a:off x="9576511" y="1816609"/>
                <a:ext cx="353416" cy="209768"/>
              </a:xfrm>
              <a:prstGeom prst="flowChartOnlineStorag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988731" y="1728869"/>
                <a:ext cx="76174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dipole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1" y="2076854"/>
            <a:ext cx="8516357" cy="47071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8073"/>
            <a:ext cx="10515600" cy="8453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Microbunching</a:t>
            </a:r>
            <a:r>
              <a:rPr lang="en-US" sz="4000" b="1" dirty="0" smtClean="0"/>
              <a:t> Gain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70" y="633117"/>
            <a:ext cx="12026537" cy="14254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needs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to be less than unity for multiple passes </a:t>
            </a:r>
            <a:endParaRPr lang="en-US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/>
                </a:solidFill>
                <a:latin typeface="Calibri Light" panose="020F0302020204030204"/>
              </a:rPr>
              <a:t>t</a:t>
            </a:r>
            <a:r>
              <a:rPr lang="en-US" dirty="0" smtClean="0">
                <a:solidFill>
                  <a:schemeClr val="accent1"/>
                </a:solidFill>
                <a:latin typeface="Calibri Light" panose="020F0302020204030204"/>
              </a:rPr>
              <a:t>otal gain goes as gain(1-turn)</a:t>
            </a:r>
            <a:r>
              <a:rPr lang="en-US" baseline="30000" dirty="0" smtClean="0">
                <a:solidFill>
                  <a:schemeClr val="accent1"/>
                </a:solidFill>
                <a:latin typeface="Calibri Light" panose="020F0302020204030204"/>
              </a:rPr>
              <a:t>Number Passes</a:t>
            </a:r>
          </a:p>
          <a:p>
            <a:r>
              <a:rPr lang="en-US" dirty="0" smtClean="0">
                <a:latin typeface="+mj-lt"/>
              </a:rPr>
              <a:t>consider the gain for multiple turns in a “CCR ring” (two arcs put together)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3444-7AB5-4CE7-ABD2-8D0CF238EBDB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90838" y="1951362"/>
            <a:ext cx="8589780" cy="4929510"/>
            <a:chOff x="1790838" y="1951362"/>
            <a:chExt cx="8589780" cy="4929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838" y="1951362"/>
              <a:ext cx="8589780" cy="49295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78036" y="2355272"/>
              <a:ext cx="2500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m</a:t>
              </a:r>
              <a:r>
                <a:rPr lang="en-US" dirty="0" smtClean="0">
                  <a:latin typeface="+mj-lt"/>
                </a:rPr>
                <a:t>odest gain for 1-arc </a:t>
              </a:r>
              <a:r>
                <a:rPr lang="en-US" baseline="-10000" dirty="0" smtClean="0">
                  <a:latin typeface="+mj-lt"/>
                </a:rPr>
                <a:t>~</a:t>
              </a:r>
              <a:r>
                <a:rPr lang="en-US" dirty="0" smtClean="0">
                  <a:latin typeface="+mj-lt"/>
                </a:rPr>
                <a:t> 5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6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1981</Words>
  <Application>Microsoft Office PowerPoint</Application>
  <PresentationFormat>Widescreen</PresentationFormat>
  <Paragraphs>454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.PingFangSC-Regular</vt:lpstr>
      <vt:lpstr>Arial</vt:lpstr>
      <vt:lpstr>Arial Black</vt:lpstr>
      <vt:lpstr>Calibri</vt:lpstr>
      <vt:lpstr>Calibri Light</vt:lpstr>
      <vt:lpstr>Cambria Math</vt:lpstr>
      <vt:lpstr>Courier New</vt:lpstr>
      <vt:lpstr>Mangal</vt:lpstr>
      <vt:lpstr>PingFangSC-Regular</vt:lpstr>
      <vt:lpstr>Symbol</vt:lpstr>
      <vt:lpstr>Times</vt:lpstr>
      <vt:lpstr>Times New Roman</vt:lpstr>
      <vt:lpstr>Wingdings</vt:lpstr>
      <vt:lpstr>Office Theme</vt:lpstr>
      <vt:lpstr>1_Office Theme</vt:lpstr>
      <vt:lpstr>PowerPoint Presentation</vt:lpstr>
      <vt:lpstr>Outline</vt:lpstr>
      <vt:lpstr>Background</vt:lpstr>
      <vt:lpstr>Weak Cooling</vt:lpstr>
      <vt:lpstr>Strong Cooling</vt:lpstr>
      <vt:lpstr>Background</vt:lpstr>
      <vt:lpstr>Recirculation Arcs</vt:lpstr>
      <vt:lpstr>Arc Layout</vt:lpstr>
      <vt:lpstr>Microbunching Gain</vt:lpstr>
      <vt:lpstr>Effect of CSR on Longitudinal Phase Space</vt:lpstr>
      <vt:lpstr>RF Correction for 20 Turns</vt:lpstr>
      <vt:lpstr>CSR Shielding</vt:lpstr>
      <vt:lpstr>TStep – Multiturn Tracking</vt:lpstr>
      <vt:lpstr>elegant – Multiturn Tracking</vt:lpstr>
      <vt:lpstr>elegant – Multiturn Tracking</vt:lpstr>
      <vt:lpstr>Bmad – Multiturn Tracking</vt:lpstr>
      <vt:lpstr>Putting It All Together: “S2E”</vt:lpstr>
      <vt:lpstr>RMS Beam Sizes</vt:lpstr>
      <vt:lpstr>(x,y) Phase Space</vt:lpstr>
      <vt:lpstr>(t,p) Phase Space</vt:lpstr>
      <vt:lpstr>Summary: Beam Dynamics Issues</vt:lpstr>
      <vt:lpstr>Summary</vt:lpstr>
      <vt:lpstr>Path Forward</vt:lpstr>
      <vt:lpstr>PowerPoint Presentation</vt:lpstr>
      <vt:lpstr>BACKUP</vt:lpstr>
      <vt:lpstr>Cooling Channel</vt:lpstr>
      <vt:lpstr>Magnetization Flip Transformation</vt:lpstr>
      <vt:lpstr>Magnetization</vt:lpstr>
      <vt:lpstr>Charge Scan</vt:lpstr>
      <vt:lpstr>Beam Exchange v1.0</vt:lpstr>
      <vt:lpstr>Beam Exchange v1.0</vt:lpstr>
      <vt:lpstr>Twiss Parameterization</vt:lpstr>
      <vt:lpstr>Probing the Parameter Space</vt:lpstr>
      <vt:lpstr>Why Magnetized Electron Cooler?</vt:lpstr>
      <vt:lpstr>CCR Backleg </vt:lpstr>
      <vt:lpstr>Multi-Turn Tracking with Kickers</vt:lpstr>
      <vt:lpstr>Beam Exchange v2.0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Tennant</dc:creator>
  <cp:lastModifiedBy>Christopher Tennant</cp:lastModifiedBy>
  <cp:revision>288</cp:revision>
  <dcterms:created xsi:type="dcterms:W3CDTF">2018-03-09T18:17:16Z</dcterms:created>
  <dcterms:modified xsi:type="dcterms:W3CDTF">2018-10-29T11:26:11Z</dcterms:modified>
</cp:coreProperties>
</file>