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96" r:id="rId9"/>
    <p:sldId id="264" r:id="rId10"/>
    <p:sldId id="292" r:id="rId11"/>
    <p:sldId id="293" r:id="rId12"/>
    <p:sldId id="266" r:id="rId13"/>
    <p:sldId id="280" r:id="rId14"/>
    <p:sldId id="298" r:id="rId15"/>
    <p:sldId id="270" r:id="rId16"/>
    <p:sldId id="284" r:id="rId17"/>
    <p:sldId id="285" r:id="rId18"/>
    <p:sldId id="286" r:id="rId19"/>
    <p:sldId id="288" r:id="rId20"/>
    <p:sldId id="289" r:id="rId21"/>
    <p:sldId id="290" r:id="rId22"/>
    <p:sldId id="294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4"/>
    <p:restoredTop sz="94646"/>
  </p:normalViewPr>
  <p:slideViewPr>
    <p:cSldViewPr snapToGrid="0" snapToObjects="1">
      <p:cViewPr varScale="1">
        <p:scale>
          <a:sx n="131" d="100"/>
          <a:sy n="131" d="100"/>
        </p:scale>
        <p:origin x="11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C0C88-5FE7-7844-84CB-1561B84DEAA7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CD4D-2150-8A4D-A18F-14405545E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63" y="2777751"/>
            <a:ext cx="8689535" cy="780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Beam-beam Studies, </a:t>
            </a:r>
            <a:br>
              <a:rPr lang="en-US" dirty="0"/>
            </a:br>
            <a:r>
              <a:rPr lang="en-US" dirty="0"/>
              <a:t>Tool Development and Tests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0017" y="3767201"/>
            <a:ext cx="6318647" cy="158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800" dirty="0"/>
              <a:t>EIC Collaboration Meeting, </a:t>
            </a:r>
            <a:r>
              <a:rPr lang="en-US" sz="1800" dirty="0" err="1"/>
              <a:t>Jlab</a:t>
            </a:r>
            <a:r>
              <a:rPr lang="en-US" sz="1800" dirty="0"/>
              <a:t>, Oct. 29-Nov. 1, 2018</a:t>
            </a:r>
          </a:p>
          <a:p>
            <a:r>
              <a:rPr lang="en-US" sz="2000" dirty="0" smtClean="0"/>
              <a:t>Yun  </a:t>
            </a:r>
            <a:r>
              <a:rPr lang="en-US" sz="2000" dirty="0"/>
              <a:t>Luo  for </a:t>
            </a:r>
            <a:r>
              <a:rPr lang="en-US" sz="2000" dirty="0" err="1"/>
              <a:t>eRHIC</a:t>
            </a:r>
            <a:r>
              <a:rPr lang="en-US" sz="2000" dirty="0"/>
              <a:t> beam-beam study team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3B7DE-F33D-3340-8B05-B1E318A5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C141-7E1E-224D-9797-DC55583A7289}"/>
              </a:ext>
            </a:extLst>
          </p:cNvPr>
          <p:cNvSpPr txBox="1"/>
          <p:nvPr/>
        </p:nvSpPr>
        <p:spPr>
          <a:xfrm>
            <a:off x="482105" y="5371488"/>
            <a:ext cx="859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Electron bunch information from the strong-strong beam-beam simulation </a:t>
            </a:r>
          </a:p>
          <a:p>
            <a:r>
              <a:rPr lang="en-US" sz="2000" dirty="0"/>
              <a:t>Left: electron bunch centroid &lt;x&gt;.  Right: electron vertical bunch size. </a:t>
            </a:r>
          </a:p>
          <a:p>
            <a:r>
              <a:rPr lang="en-US" sz="2000" dirty="0"/>
              <a:t>The horizontal axis is s coordinate with respect to IP.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BAD1E-CC44-8F47-9564-990287D383F7}"/>
              </a:ext>
            </a:extLst>
          </p:cNvPr>
          <p:cNvSpPr txBox="1"/>
          <p:nvPr/>
        </p:nvSpPr>
        <p:spPr>
          <a:xfrm>
            <a:off x="989169" y="557428"/>
            <a:ext cx="788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This work is on-going. Here we show some preliminary results.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0487DA-2D1A-574A-B331-E10F4FF5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018"/>
            <a:ext cx="4584638" cy="3936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7AE79-7751-0E4D-9C2E-C22AD71D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38" y="1322018"/>
            <a:ext cx="4559362" cy="37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5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E9F76-0D6B-FD43-9ABC-F90E996F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A4DDF-43A3-1D47-9588-CDC57771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6" y="969422"/>
            <a:ext cx="7363306" cy="4172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DDE31-2DE5-AF42-AB9A-EBA9BE30EB26}"/>
              </a:ext>
            </a:extLst>
          </p:cNvPr>
          <p:cNvSpPr txBox="1"/>
          <p:nvPr/>
        </p:nvSpPr>
        <p:spPr>
          <a:xfrm>
            <a:off x="735665" y="5225143"/>
            <a:ext cx="783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Spectrum of the horizontal centroid of the electron bunch. Multiples of proton synchrotron tunes are visible. The proton synchrotron tune is 0.01.</a:t>
            </a:r>
          </a:p>
        </p:txBody>
      </p:sp>
    </p:spTree>
    <p:extLst>
      <p:ext uri="{BB962C8B-B14F-4D97-AF65-F5344CB8AC3E}">
        <p14:creationId xmlns:p14="http://schemas.microsoft.com/office/powerpoint/2010/main" val="103887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A382-7E60-D645-9F5B-9D30468D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Simulation Tool Development &amp;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54961-C4D4-E942-B34B-380F76AA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490D4B-2564-734F-AC1B-EBA8E669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3707"/>
            <a:ext cx="8299451" cy="46751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200" dirty="0"/>
              <a:t> Beam-beam interaction was identified as one of the high priority R&amp;D items to reduce the overall design risk in the 2016 NP Community EIC Accelerator R&amp;D Panel Report. </a:t>
            </a:r>
          </a:p>
          <a:p>
            <a:pPr>
              <a:buFont typeface="Wingdings" pitchFamily="2" charset="2"/>
              <a:buChar char="q"/>
            </a:pPr>
            <a:endParaRPr lang="en-US" sz="2100" dirty="0"/>
          </a:p>
          <a:p>
            <a:pPr>
              <a:buFont typeface="Wingdings" pitchFamily="2" charset="2"/>
              <a:buChar char="q"/>
            </a:pPr>
            <a:r>
              <a:rPr lang="en-US" sz="4200" dirty="0"/>
              <a:t> In our FOA Lab-1848 proposal, 4 beam-beam related R&amp;D items are selected for  further studies:</a:t>
            </a:r>
            <a:endParaRPr lang="en-US" sz="3600" dirty="0"/>
          </a:p>
          <a:p>
            <a:pPr>
              <a:buFont typeface="Wingdings" pitchFamily="2" charset="2"/>
              <a:buChar char="q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4000" dirty="0"/>
              <a:t> Beam dynamics study and numerical simulation of crabbed collision with crab cavities ( for both </a:t>
            </a:r>
            <a:r>
              <a:rPr lang="en-US" sz="4000" dirty="0" err="1"/>
              <a:t>eRHIC</a:t>
            </a:r>
            <a:r>
              <a:rPr lang="en-US" sz="4000" dirty="0"/>
              <a:t> and JLEIC )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/>
              <a:t> Quantitative understanding of the damping decrement to the beam-beam performance  ( for both </a:t>
            </a:r>
            <a:r>
              <a:rPr lang="en-US" sz="4000" dirty="0" err="1"/>
              <a:t>eRHIC</a:t>
            </a:r>
            <a:r>
              <a:rPr lang="en-US" sz="4000" dirty="0"/>
              <a:t> and JLEIC )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/>
              <a:t> Impacts on protons with electron bunch swap-out in </a:t>
            </a:r>
            <a:r>
              <a:rPr lang="en-US" sz="4000" dirty="0" err="1"/>
              <a:t>eRHIC</a:t>
            </a:r>
            <a:r>
              <a:rPr lang="en-US" sz="4000" dirty="0"/>
              <a:t> ring-ring design, ( for </a:t>
            </a:r>
            <a:r>
              <a:rPr lang="en-US" sz="4000" dirty="0" err="1"/>
              <a:t>eRHIC</a:t>
            </a:r>
            <a:r>
              <a:rPr lang="en-US" sz="4000" dirty="0"/>
              <a:t> only )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/>
              <a:t> Impacts on beam dynamics with gear-changing beam-beam interaction in JLEIC design (for JLEIC only).  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 FOA 18 beam-beam proposal involves expertise from BNL, </a:t>
            </a:r>
            <a:r>
              <a:rPr lang="en-US" sz="4000" dirty="0" err="1" smtClean="0"/>
              <a:t>Jlab</a:t>
            </a:r>
            <a:r>
              <a:rPr lang="en-US" sz="4000" dirty="0" smtClean="0"/>
              <a:t>, LBNL,   and MSU, and will last two years.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7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8A4D7-5D76-2845-B547-D1987D88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7475CA-B67C-2347-A455-B4D80687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/>
              <a:t>Dynamics study and numerical simulation of crabbing collision with crab cavities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AB09C2D-9D3C-FF4D-BB48-63F34A37BA70}"/>
              </a:ext>
            </a:extLst>
          </p:cNvPr>
          <p:cNvSpPr txBox="1">
            <a:spLocks/>
          </p:cNvSpPr>
          <p:nvPr/>
        </p:nvSpPr>
        <p:spPr>
          <a:xfrm>
            <a:off x="3750513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AFEE75-2EC5-9A48-89A1-EB430BD3DB1D}"/>
              </a:ext>
            </a:extLst>
          </p:cNvPr>
          <p:cNvSpPr/>
          <p:nvPr/>
        </p:nvSpPr>
        <p:spPr>
          <a:xfrm>
            <a:off x="522514" y="1783377"/>
            <a:ext cx="827710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200" dirty="0"/>
              <a:t>For </a:t>
            </a:r>
            <a:r>
              <a:rPr lang="en-US" sz="2200" dirty="0" err="1"/>
              <a:t>eRHIC</a:t>
            </a:r>
            <a:r>
              <a:rPr lang="en-US" sz="2200" dirty="0"/>
              <a:t> strong-strong beam-beam simulations, we used following 2 codes: </a:t>
            </a:r>
            <a:r>
              <a:rPr lang="en-US" sz="2200" b="1" dirty="0"/>
              <a:t>BeamBeam3D</a:t>
            </a:r>
            <a:r>
              <a:rPr lang="en-US" sz="2200" dirty="0"/>
              <a:t> by J. </a:t>
            </a:r>
            <a:r>
              <a:rPr lang="en-US" sz="2200" dirty="0" err="1"/>
              <a:t>Qiang</a:t>
            </a:r>
            <a:r>
              <a:rPr lang="en-US" sz="2200" dirty="0"/>
              <a:t> (LBNL), </a:t>
            </a:r>
            <a:r>
              <a:rPr lang="en-US" sz="2200" b="1" dirty="0"/>
              <a:t>BBSS</a:t>
            </a:r>
            <a:r>
              <a:rPr lang="en-US" sz="2200" dirty="0"/>
              <a:t> by K. </a:t>
            </a:r>
            <a:r>
              <a:rPr lang="en-US" sz="2200" dirty="0" err="1"/>
              <a:t>Ohmi</a:t>
            </a:r>
            <a:r>
              <a:rPr lang="en-US" sz="2200" dirty="0"/>
              <a:t> (KEK) 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200" dirty="0"/>
              <a:t>In both codes particle-in-cell  (</a:t>
            </a:r>
            <a:r>
              <a:rPr lang="en-US" sz="2200" b="1" dirty="0"/>
              <a:t>PIC</a:t>
            </a:r>
            <a:r>
              <a:rPr lang="en-US" sz="2200" dirty="0"/>
              <a:t>) method with </a:t>
            </a:r>
            <a:r>
              <a:rPr lang="en-US" sz="2200" b="1" dirty="0"/>
              <a:t>FFT</a:t>
            </a:r>
            <a:r>
              <a:rPr lang="en-US" sz="2200" dirty="0"/>
              <a:t> is used to solve 2-d Poisson equation to obtain the beam-beam force.</a:t>
            </a:r>
          </a:p>
          <a:p>
            <a:endParaRPr lang="en-US" sz="22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/>
              <a:t>Besides a deeper understanding of the involved physics,  </a:t>
            </a:r>
            <a:r>
              <a:rPr lang="en-US" sz="2200" b="1" dirty="0"/>
              <a:t>we have to greatly reduce the numeric noise in the strong-strong beam-beam simulation.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/>
              <a:t>There are other methods for space charge force calculation:             1) Spectral Method, 2) Fast Multipole Method (FMM), 3) Adaptive Mess Size,  and so on.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200" dirty="0"/>
          </a:p>
          <a:p>
            <a:endParaRPr lang="en-US" sz="2200" dirty="0"/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14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AF7C9-4D91-9C41-93C8-322C1750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A27A8F-AFA9-504A-A700-84897F6CBF5D}"/>
              </a:ext>
            </a:extLst>
          </p:cNvPr>
          <p:cNvSpPr txBox="1">
            <a:spLocks/>
          </p:cNvSpPr>
          <p:nvPr/>
        </p:nvSpPr>
        <p:spPr>
          <a:xfrm>
            <a:off x="3750513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88DE9-666C-AE46-9F53-CB7065496DC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443" y="1673390"/>
            <a:ext cx="5657539" cy="381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12269-694E-984D-91A1-A0729AAF433E}"/>
              </a:ext>
            </a:extLst>
          </p:cNvPr>
          <p:cNvSpPr txBox="1"/>
          <p:nvPr/>
        </p:nvSpPr>
        <p:spPr>
          <a:xfrm>
            <a:off x="426288" y="446750"/>
            <a:ext cx="8654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our FOA 18 proposal, we planned to implement </a:t>
            </a:r>
            <a:r>
              <a:rPr lang="en-US" sz="2200" b="1" dirty="0"/>
              <a:t>spectral method </a:t>
            </a:r>
            <a:r>
              <a:rPr lang="en-US" sz="2200" dirty="0"/>
              <a:t>to solve the Poisson equation. In this method, the particle charge distribution will be approximated with a finite number of global basis functions.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A934B-A036-714D-ABC4-F47E6973AABD}"/>
              </a:ext>
            </a:extLst>
          </p:cNvPr>
          <p:cNvSpPr txBox="1"/>
          <p:nvPr/>
        </p:nvSpPr>
        <p:spPr>
          <a:xfrm>
            <a:off x="784032" y="5604013"/>
            <a:ext cx="82971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 example of 2 slice interaction is shown above with LHC parameter.</a:t>
            </a:r>
          </a:p>
          <a:p>
            <a:r>
              <a:rPr lang="en-US" sz="2000" dirty="0"/>
              <a:t> In this case, the actual beam-beam caused emittance growth is negligible.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B0885-177A-0E40-AF6A-EA9ED01BD80C}"/>
              </a:ext>
            </a:extLst>
          </p:cNvPr>
          <p:cNvSpPr txBox="1"/>
          <p:nvPr/>
        </p:nvSpPr>
        <p:spPr>
          <a:xfrm>
            <a:off x="7607982" y="3210048"/>
            <a:ext cx="13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b="1" dirty="0"/>
              <a:t>J. </a:t>
            </a:r>
            <a:r>
              <a:rPr lang="en-US" b="1" dirty="0" err="1"/>
              <a:t>Qiang</a:t>
            </a:r>
            <a:r>
              <a:rPr lang="en-US" b="1" dirty="0"/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43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06DE-B162-954E-B01D-5B47BAE0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B7942C-B1B5-E044-8AF3-902A53DD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06592" cy="1325563"/>
          </a:xfrm>
        </p:spPr>
        <p:txBody>
          <a:bodyPr>
            <a:noAutofit/>
          </a:bodyPr>
          <a:lstStyle/>
          <a:p>
            <a:r>
              <a:rPr lang="en-US" sz="3200"/>
              <a:t>Quantitative understanding of the damping decrement to the  beam-beam performance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0993E17-09FE-7F43-B2D1-16137867BCE6}"/>
              </a:ext>
            </a:extLst>
          </p:cNvPr>
          <p:cNvSpPr txBox="1">
            <a:spLocks/>
          </p:cNvSpPr>
          <p:nvPr/>
        </p:nvSpPr>
        <p:spPr>
          <a:xfrm>
            <a:off x="3750513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BEE4A-BDDE-D642-9B4F-C6C55ADA83A8}"/>
              </a:ext>
            </a:extLst>
          </p:cNvPr>
          <p:cNvSpPr txBox="1"/>
          <p:nvPr/>
        </p:nvSpPr>
        <p:spPr>
          <a:xfrm>
            <a:off x="0" y="1910694"/>
            <a:ext cx="497576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100" dirty="0"/>
              <a:t>To reach the beam-beam parameter 0.1 for the electron ring, based on KEKB experience, it requires radiation </a:t>
            </a:r>
            <a:r>
              <a:rPr lang="en-US" sz="2100" b="1" dirty="0"/>
              <a:t>damping decrement </a:t>
            </a:r>
            <a:r>
              <a:rPr lang="en-US" sz="2100" dirty="0"/>
              <a:t>1/4000, or the radiation damping time 4000 turns in transverse plane.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100" dirty="0"/>
              <a:t>Strong-strong simulations with different codes show that there are little difference in the equilibrium beam sizes of electron beam and the final luminosity even when the  damping time increased by a factor of 4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444A1-B872-4B46-985B-EA3883A2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85" y="1910694"/>
            <a:ext cx="4092115" cy="40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D8913-6036-2540-816F-4358926D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6E4832-75DE-FE41-96B7-3D87D5E6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93" y="1150381"/>
            <a:ext cx="8331682" cy="469392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As we  know,  both  beam-beam interaction and the lattice nonlinearity generate particle amplitude diffusion.  The equilibrium emittances and stability of particles are determined by both the lattice nonlinearity and beam-beam interaction.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In most of the existing strong-strong codes, for computing speed consideration, the lattice nonlinearity is not  included.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In our FOA 18 proposal, we planned to :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replace the linear ring matrix with a higher order </a:t>
            </a:r>
            <a:r>
              <a:rPr lang="en-US" sz="2200" dirty="0" err="1"/>
              <a:t>symplectic</a:t>
            </a:r>
            <a:r>
              <a:rPr lang="en-US" sz="2200" dirty="0"/>
              <a:t> map,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include the IR multipole field errors,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use exact RF sinuous waves in longitudinal plane.</a:t>
            </a:r>
          </a:p>
        </p:txBody>
      </p:sp>
    </p:spTree>
    <p:extLst>
      <p:ext uri="{BB962C8B-B14F-4D97-AF65-F5344CB8AC3E}">
        <p14:creationId xmlns:p14="http://schemas.microsoft.com/office/powerpoint/2010/main" val="241415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E3EEE-B774-6B44-B618-C7DBE863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DA7800-EA4D-404B-83EF-5B1E85AC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75963" cy="1325563"/>
          </a:xfrm>
        </p:spPr>
        <p:txBody>
          <a:bodyPr>
            <a:normAutofit/>
          </a:bodyPr>
          <a:lstStyle/>
          <a:p>
            <a:r>
              <a:rPr lang="en-US" sz="3200"/>
              <a:t>Impacts on protons with electron bunch replacement in </a:t>
            </a:r>
            <a:r>
              <a:rPr lang="en-US" sz="3200" err="1"/>
              <a:t>eRHIC</a:t>
            </a:r>
            <a:r>
              <a:rPr lang="en-US" sz="3200"/>
              <a:t> design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E9610E3-7883-0447-89B5-1A0ECC834877}"/>
              </a:ext>
            </a:extLst>
          </p:cNvPr>
          <p:cNvSpPr txBox="1">
            <a:spLocks/>
          </p:cNvSpPr>
          <p:nvPr/>
        </p:nvSpPr>
        <p:spPr>
          <a:xfrm>
            <a:off x="3750513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E37E5-44DC-3548-8FF1-587D5BA7703C}"/>
              </a:ext>
            </a:extLst>
          </p:cNvPr>
          <p:cNvSpPr txBox="1"/>
          <p:nvPr/>
        </p:nvSpPr>
        <p:spPr>
          <a:xfrm>
            <a:off x="551830" y="1693358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/>
              <a:t>At physics store, to maintain a high electron polarization, each electron bunch will be replaced in 5 minutes. After an electron bunch is kicked out, 5 smaller electron bunches will be injected into the same bucket from the RCS injector.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/>
              <a:t>During the electron bunch replacement, the beam-beam parameter of the corresponding proton bunch is altered, which may cause the proton bunch emittance growth.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/>
              <a:t>Analytically, the emittance growth due to beam-beam introduced lattice mis-match can be calculated according to:</a:t>
            </a:r>
          </a:p>
          <a:p>
            <a:r>
              <a:rPr lang="en-US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154D5-B2D1-6A4A-BD8E-FE91CAD8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92" y="5435599"/>
            <a:ext cx="26670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6CA529-4171-2947-91E2-7B0B4476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13" y="5473699"/>
            <a:ext cx="2990850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01022D-4B94-024A-A903-664C4E0F3806}"/>
              </a:ext>
            </a:extLst>
          </p:cNvPr>
          <p:cNvSpPr txBox="1"/>
          <p:nvPr/>
        </p:nvSpPr>
        <p:spPr>
          <a:xfrm>
            <a:off x="5403718" y="6436902"/>
            <a:ext cx="33777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 by </a:t>
            </a:r>
            <a:r>
              <a:rPr lang="en-US" sz="2000" i="1" dirty="0"/>
              <a:t>M. </a:t>
            </a:r>
            <a:r>
              <a:rPr lang="en-US" sz="2000" i="1" dirty="0" err="1"/>
              <a:t>Blaskiewicz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409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970A48-7BF2-2741-989D-AC590592B965}"/>
              </a:ext>
            </a:extLst>
          </p:cNvPr>
          <p:cNvSpPr txBox="1">
            <a:spLocks/>
          </p:cNvSpPr>
          <p:nvPr/>
        </p:nvSpPr>
        <p:spPr>
          <a:xfrm>
            <a:off x="3750513" y="6494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42D67-9E89-9C4D-8D0B-C4FCC2F61919}"/>
              </a:ext>
            </a:extLst>
          </p:cNvPr>
          <p:cNvSpPr txBox="1"/>
          <p:nvPr/>
        </p:nvSpPr>
        <p:spPr>
          <a:xfrm>
            <a:off x="166255" y="402730"/>
            <a:ext cx="8763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/>
              <a:t>Weak-strong Beam-beam simulation </a:t>
            </a:r>
            <a:r>
              <a:rPr lang="en-US" sz="2000" dirty="0"/>
              <a:t>was performed to evaluate the proton bunch emittance growth during the electron bunch replacement.  In the simulation, proton bunch represented by macro-particles, electron bunches by rigid distribution.  The simulated proton emittances are shown below.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To fully study the effects, in our FOA 18 proposal, we planned to carry out </a:t>
            </a:r>
            <a:r>
              <a:rPr lang="en-US" sz="2000" b="1" dirty="0"/>
              <a:t>a 6-d strong-strong beam-beam simulation. </a:t>
            </a:r>
            <a:r>
              <a:rPr lang="en-US" sz="2000" dirty="0"/>
              <a:t>For this purpose, we plan to re-structure BeamBeam3D for this task.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BTW, beam experiment using electron lenses was performed in RHIC to study this effect and for simulation code benchmarking.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0B698-C09C-2C4E-BF1E-72F6B8AEAFAD}"/>
              </a:ext>
            </a:extLst>
          </p:cNvPr>
          <p:cNvSpPr txBox="1"/>
          <p:nvPr/>
        </p:nvSpPr>
        <p:spPr>
          <a:xfrm>
            <a:off x="7154331" y="4317605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 </a:t>
            </a:r>
            <a:r>
              <a:rPr lang="en-US" sz="2000" i="1" dirty="0"/>
              <a:t>C. Montag</a:t>
            </a:r>
            <a:r>
              <a:rPr lang="en-US" sz="2000" dirty="0"/>
              <a:t>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F1BD3D-A03B-9C45-8C80-6CD8FE5A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65" y="3273680"/>
            <a:ext cx="5693666" cy="3229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04B45-E4E8-1E4C-8D80-50749FFDE7F9}"/>
              </a:ext>
            </a:extLst>
          </p:cNvPr>
          <p:cNvSpPr txBox="1"/>
          <p:nvPr/>
        </p:nvSpPr>
        <p:spPr>
          <a:xfrm>
            <a:off x="2807220" y="4888385"/>
            <a:ext cx="36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W-S simulated emittance evolution</a:t>
            </a:r>
          </a:p>
        </p:txBody>
      </p:sp>
    </p:spTree>
    <p:extLst>
      <p:ext uri="{BB962C8B-B14F-4D97-AF65-F5344CB8AC3E}">
        <p14:creationId xmlns:p14="http://schemas.microsoft.com/office/powerpoint/2010/main" val="63903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189E-0B2A-0C49-A682-AC367A16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9653-54AF-CB4C-90DF-9FCD07D9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5968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We repeated all the beam-beam simulations for the </a:t>
            </a:r>
            <a:r>
              <a:rPr lang="en-US" dirty="0" err="1"/>
              <a:t>eRHIC</a:t>
            </a:r>
            <a:r>
              <a:rPr lang="en-US" dirty="0"/>
              <a:t> pre-CDR with v5.1 machine and beam parameters.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We carried new simulations to understand and to calibrate the emittance growth and luminosity degradation observed in the strong-strong beam-beam simulations.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In the next 2 years, we will address 4 simulation challenges for beam-beam interaction to reduce the overall EIC design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404C1-1883-934A-8B71-0E33B46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4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E7827-0AFF-B44B-8D2F-AFE44920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 New </a:t>
            </a:r>
            <a:r>
              <a:rPr lang="en-US" dirty="0" err="1"/>
              <a:t>eRHIC</a:t>
            </a:r>
            <a:r>
              <a:rPr lang="en-US" dirty="0"/>
              <a:t> Beam-beam Studies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Modified Weak-strong Simulation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Simulation Tool Development and Tests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6359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F1A4-F85F-1746-BD24-1303AE1E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295B-A7CD-8049-ABEB-7AA71D61C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Thanks to all of you: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 BNL:  G. </a:t>
            </a:r>
            <a:r>
              <a:rPr lang="en-US" sz="2400" dirty="0" err="1"/>
              <a:t>Bassi</a:t>
            </a:r>
            <a:r>
              <a:rPr lang="en-US" sz="2400" dirty="0"/>
              <a:t>, M. </a:t>
            </a:r>
            <a:r>
              <a:rPr lang="en-US" sz="2400" dirty="0" err="1"/>
              <a:t>Blaskiewicz</a:t>
            </a:r>
            <a:r>
              <a:rPr lang="en-US" sz="2400" dirty="0"/>
              <a:t>, W. Fischer, </a:t>
            </a:r>
          </a:p>
          <a:p>
            <a:pPr marL="0" indent="0">
              <a:buNone/>
            </a:pPr>
            <a:r>
              <a:rPr lang="en-US" sz="2400" dirty="0"/>
              <a:t>           C. Montag, V. </a:t>
            </a:r>
            <a:r>
              <a:rPr lang="en-US" sz="2400" dirty="0" err="1"/>
              <a:t>Pytitsyn</a:t>
            </a:r>
            <a:r>
              <a:rPr lang="en-US" sz="2400" dirty="0"/>
              <a:t>, V. </a:t>
            </a:r>
            <a:r>
              <a:rPr lang="en-US" sz="2400" dirty="0" err="1"/>
              <a:t>Smalyuk</a:t>
            </a:r>
            <a:r>
              <a:rPr lang="en-US" sz="2400" dirty="0"/>
              <a:t>, F. </a:t>
            </a:r>
            <a:r>
              <a:rPr lang="en-US" sz="2400" dirty="0" err="1"/>
              <a:t>Willeke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LBNL: J. </a:t>
            </a:r>
            <a:r>
              <a:rPr lang="en-US" sz="2400" dirty="0" err="1"/>
              <a:t>Qiang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JLAB: Y. Roblin, H. Zhang</a:t>
            </a:r>
          </a:p>
          <a:p>
            <a:pPr marL="0" indent="0">
              <a:buNone/>
            </a:pPr>
            <a:r>
              <a:rPr lang="en-US" sz="2400" dirty="0"/>
              <a:t> MSU:  Y. </a:t>
            </a:r>
            <a:r>
              <a:rPr lang="en-US" sz="2400" dirty="0" err="1" smtClean="0"/>
              <a:t>Hao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A63D6-C153-8E44-B52E-7580AF74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6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0704-2DEB-E243-832A-A56C19B7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012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Beam-beam Studies for </a:t>
            </a:r>
            <a:r>
              <a:rPr lang="en-US" sz="4000" dirty="0" err="1"/>
              <a:t>eRHIC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8DB7-0E2E-3C44-8087-54938BC2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2558"/>
            <a:ext cx="8360971" cy="51644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Main beam-beam study activities in the past year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FOA Lab-1848 proposal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eRHIC</a:t>
            </a:r>
            <a:r>
              <a:rPr lang="en-US" dirty="0"/>
              <a:t> pre-CDR writing and finalization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eRHIC</a:t>
            </a:r>
            <a:r>
              <a:rPr lang="en-US" dirty="0"/>
              <a:t>  pre-CDR review in April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Dr. </a:t>
            </a:r>
            <a:r>
              <a:rPr lang="en-US" dirty="0" err="1"/>
              <a:t>Ohmi</a:t>
            </a:r>
            <a:r>
              <a:rPr lang="en-US" dirty="0"/>
              <a:t> visited BNL for two weeks in Sept.-Oct.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New </a:t>
            </a:r>
            <a:r>
              <a:rPr lang="en-US" dirty="0" err="1"/>
              <a:t>eRHIC</a:t>
            </a:r>
            <a:r>
              <a:rPr lang="en-US" dirty="0"/>
              <a:t> beam-beam studies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Repeated all simulations for Pre-CDR with v5.1 parameters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Extensive / fine tune scans for both rings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Parameter dependences of numeric noises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Parameter dependences of luminosity degradation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Effects of artificial random/oscillating noises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Modified weak-strong BB simulations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Revisited head-on BB simulations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Currently focusing on ‘slow’ emittance growth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C2FE8-B4FC-5343-B3B3-8E4BAEFA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CD46-AE25-8E47-BC7F-F7523624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Beam-beam Related </a:t>
            </a:r>
            <a:br>
              <a:rPr lang="en-US" sz="3600" dirty="0"/>
            </a:br>
            <a:r>
              <a:rPr lang="en-US" sz="3600" dirty="0"/>
              <a:t>Machine &amp; Beam Parameters  ( v5.1 )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0D2A5-90F2-0A43-9F48-9B76B6F3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8637" y="6492875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FB5B0-2351-544F-A968-2D987CC2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56772"/>
            <a:ext cx="7529697" cy="48361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6B1625-B348-F240-AB9B-D66101EFC51C}"/>
              </a:ext>
            </a:extLst>
          </p:cNvPr>
          <p:cNvCxnSpPr/>
          <p:nvPr/>
        </p:nvCxnSpPr>
        <p:spPr>
          <a:xfrm>
            <a:off x="866899" y="4488873"/>
            <a:ext cx="6958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57B60A-46A1-F74C-9CCE-CD3C921D5589}"/>
              </a:ext>
            </a:extLst>
          </p:cNvPr>
          <p:cNvCxnSpPr/>
          <p:nvPr/>
        </p:nvCxnSpPr>
        <p:spPr>
          <a:xfrm>
            <a:off x="914028" y="6090062"/>
            <a:ext cx="6958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C229-3667-0F4F-B5F4-ABE2914C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932"/>
            <a:ext cx="7886700" cy="1325563"/>
          </a:xfrm>
        </p:spPr>
        <p:txBody>
          <a:bodyPr/>
          <a:lstStyle/>
          <a:p>
            <a:r>
              <a:rPr lang="en-US" dirty="0"/>
              <a:t>Crabbed Collision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98F9-D1DE-5742-B0CE-EBA478C8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7538"/>
            <a:ext cx="7886700" cy="150816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To compensate geometric luminosity loss, crab cavities are used to tilt both beams in the x-z plane to recover head-on collision at IP.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However, due to finite wave length of crab cavities, protons in the bunch head and tail are not perfectly crabbed. Beam-beam interaction may generate synchro-</a:t>
            </a:r>
            <a:r>
              <a:rPr lang="en-US" sz="2400" dirty="0" err="1"/>
              <a:t>betatron</a:t>
            </a:r>
            <a:r>
              <a:rPr lang="en-US" sz="2400" dirty="0"/>
              <a:t> resonance and head-tail instability.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F5AE-D27D-7F42-8CD7-DF7AF62E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50513" y="6437282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899FD-9BF0-6F47-83FA-AE14A65BB1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31745"/>
            <a:ext cx="4678877" cy="347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A38F4-6E9F-E040-A1EB-0AE8BAAE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77" y="3173894"/>
            <a:ext cx="4465123" cy="3236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ED3E60-6B52-5043-A0DB-2589C9A416E0}"/>
              </a:ext>
            </a:extLst>
          </p:cNvPr>
          <p:cNvSpPr txBox="1"/>
          <p:nvPr/>
        </p:nvSpPr>
        <p:spPr>
          <a:xfrm>
            <a:off x="1472541" y="6080166"/>
            <a:ext cx="288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crabbing scheme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53E5D-313D-2343-ACCF-845918FF2FEF}"/>
              </a:ext>
            </a:extLst>
          </p:cNvPr>
          <p:cNvSpPr txBox="1"/>
          <p:nvPr/>
        </p:nvSpPr>
        <p:spPr>
          <a:xfrm>
            <a:off x="6495803" y="5415148"/>
            <a:ext cx="22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head-on frame</a:t>
            </a:r>
          </a:p>
        </p:txBody>
      </p:sp>
    </p:spTree>
    <p:extLst>
      <p:ext uri="{BB962C8B-B14F-4D97-AF65-F5344CB8AC3E}">
        <p14:creationId xmlns:p14="http://schemas.microsoft.com/office/powerpoint/2010/main" val="28054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A0F7-78F4-6449-A75F-6B2B7503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Luminosity w/o Crab cavities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857B7-C842-1146-A0B7-4314F8E4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50513" y="6492875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F8E786-B561-DC4B-B685-BE256183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619437"/>
            <a:ext cx="8490857" cy="14443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For current </a:t>
            </a:r>
            <a:r>
              <a:rPr lang="en-US" sz="2000" dirty="0" err="1"/>
              <a:t>eRHIC</a:t>
            </a:r>
            <a:r>
              <a:rPr lang="en-US" sz="2000" dirty="0"/>
              <a:t> design, crab cavities are needed for both proton and electron rings to obtain a high luminosity.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Following plot shows luminosities w/o crab cavities. Here we assumed 338MHz for both proton and electron beams.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6969C-ECE9-E346-9965-BA8AA7F7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0" y="3253839"/>
            <a:ext cx="5451653" cy="3310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DFAA7-5F21-AF43-98A3-E6E00ADEE434}"/>
              </a:ext>
            </a:extLst>
          </p:cNvPr>
          <p:cNvSpPr txBox="1"/>
          <p:nvPr/>
        </p:nvSpPr>
        <p:spPr>
          <a:xfrm>
            <a:off x="5879165" y="3893320"/>
            <a:ext cx="2979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With C.C. in both rings, luminosity is </a:t>
            </a:r>
            <a:r>
              <a:rPr lang="en-US" b="1" dirty="0"/>
              <a:t>83%</a:t>
            </a:r>
            <a:r>
              <a:rPr lang="en-US" dirty="0"/>
              <a:t> of that with head-on collision.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Only C.C. in proton ring, luminosity is </a:t>
            </a:r>
            <a:r>
              <a:rPr lang="en-US" b="1" dirty="0"/>
              <a:t>47%</a:t>
            </a:r>
            <a:r>
              <a:rPr lang="en-US" dirty="0"/>
              <a:t> of that with C.C. in both rings.</a:t>
            </a:r>
          </a:p>
        </p:txBody>
      </p:sp>
    </p:spTree>
    <p:extLst>
      <p:ext uri="{BB962C8B-B14F-4D97-AF65-F5344CB8AC3E}">
        <p14:creationId xmlns:p14="http://schemas.microsoft.com/office/powerpoint/2010/main" val="37681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B97-48BD-F740-9BD5-8429B038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891"/>
            <a:ext cx="7886700" cy="1325563"/>
          </a:xfrm>
        </p:spPr>
        <p:txBody>
          <a:bodyPr/>
          <a:lstStyle/>
          <a:p>
            <a:r>
              <a:rPr lang="en-US" dirty="0"/>
              <a:t>Beam-beam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A2E74-D175-4048-B0D9-F9847CB6F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8390"/>
            <a:ext cx="8135340" cy="16343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When the beam-beam limit is reached, due to the coherent motion and/or emittance blowup, the luminosity will not linearly increase with the bunch intensity.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For current </a:t>
            </a:r>
            <a:r>
              <a:rPr lang="en-US" sz="2000" dirty="0" err="1"/>
              <a:t>eRHIC</a:t>
            </a:r>
            <a:r>
              <a:rPr lang="en-US" sz="2000" dirty="0"/>
              <a:t> design, based on strong-strong simulation, the design beam-beam parameter is at about half the beam-beam limit.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4383C-2596-C64F-89AB-C87271AB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43F65-68C1-3342-9EBA-F282F64A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269"/>
            <a:ext cx="4512624" cy="3211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47CF2-F20B-7146-B86B-1C929830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488" y="2952749"/>
            <a:ext cx="4614512" cy="3359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E7DB6-68A2-FA42-9EBB-4B2A456F6A9F}"/>
              </a:ext>
            </a:extLst>
          </p:cNvPr>
          <p:cNvSpPr txBox="1"/>
          <p:nvPr/>
        </p:nvSpPr>
        <p:spPr>
          <a:xfrm>
            <a:off x="1696235" y="5129542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Luminosity vs N</a:t>
            </a:r>
            <a:r>
              <a:rPr lang="en-US" b="1" baseline="-25000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6112F-9B97-6543-9C53-2EF5FFFA2051}"/>
              </a:ext>
            </a:extLst>
          </p:cNvPr>
          <p:cNvSpPr txBox="1"/>
          <p:nvPr/>
        </p:nvSpPr>
        <p:spPr>
          <a:xfrm>
            <a:off x="6293922" y="5129542"/>
            <a:ext cx="24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Luminosity/Np vs N</a:t>
            </a:r>
            <a:r>
              <a:rPr lang="en-US" b="1" baseline="-25000" dirty="0"/>
              <a:t>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229C73-781F-7649-94D9-ECE62F4CD8A9}"/>
              </a:ext>
            </a:extLst>
          </p:cNvPr>
          <p:cNvCxnSpPr/>
          <p:nvPr/>
        </p:nvCxnSpPr>
        <p:spPr>
          <a:xfrm flipV="1">
            <a:off x="1425039" y="4963886"/>
            <a:ext cx="0" cy="700644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415EDC-BC7B-5947-82DF-BAB50F960D6C}"/>
              </a:ext>
            </a:extLst>
          </p:cNvPr>
          <p:cNvCxnSpPr>
            <a:cxnSpLocks/>
          </p:cNvCxnSpPr>
          <p:nvPr/>
        </p:nvCxnSpPr>
        <p:spPr>
          <a:xfrm flipV="1">
            <a:off x="6078187" y="3705101"/>
            <a:ext cx="0" cy="195942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9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294844-2516-F340-941A-B002FCF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41" y="9822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Parameter Dependence of Luminosity Degradation with Crabbed Collison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425D21-A67E-2D46-AF0A-AE4D744D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41" y="1466015"/>
            <a:ext cx="8351075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With self-consistent strong-strong simulation, we found that the luminosity degradation rate depends on proton crab cavity frequency, proton synchrotron tune, proton bunch length, and so on.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Following plots show the luminosity dependence on the crab cavity frequency (Left) and the synchrotron tune of the proton ring (Right).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0BCD7-5D2D-9942-B094-DD847466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399"/>
            <a:ext cx="9144000" cy="3657601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577AFAE-FB43-F548-AB2C-C57082488BCA}"/>
              </a:ext>
            </a:extLst>
          </p:cNvPr>
          <p:cNvSpPr txBox="1">
            <a:spLocks/>
          </p:cNvSpPr>
          <p:nvPr/>
        </p:nvSpPr>
        <p:spPr>
          <a:xfrm>
            <a:off x="6789716" y="1209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99</a:t>
            </a:r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4F3FF-310E-A04E-8DF8-A39FA8CF159E}"/>
              </a:ext>
            </a:extLst>
          </p:cNvPr>
          <p:cNvSpPr txBox="1"/>
          <p:nvPr/>
        </p:nvSpPr>
        <p:spPr>
          <a:xfrm>
            <a:off x="3451267" y="6488668"/>
            <a:ext cx="43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See Y. Hao’s talk for details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509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E7A8-7C22-0F4E-836B-B27C7EA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Modified Weak-strong BB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DFEF-347C-F84E-B0CD-C627171F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690689"/>
            <a:ext cx="86233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/>
              <a:t> To understand the sources of  emittance growth and luminosity  degradation and to determine their realistic growth/degradation rates, we carried out a modified weak-strong simulation.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Modified weak-strong will answer that incoherent or coherent motion or both cause the emittance growth. </a:t>
            </a:r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The procedure as following: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First perform strong-strong simulation to extract ‘equilibrium’ positions and beam sizes of the electron bunch.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Secondly perform a weak-strong  simulation with above electron bunch information to calculate proton emittance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9577B-EDEF-8643-8DE9-34E670DF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4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8DB2BC-5D4D-43BD-A24F-1E8659B02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96E7B-C0D1-4AD5-88BF-BF240403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DD14E4-7374-4BDA-8EFC-58D841C0CBE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1466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Beam-beam Studies,  Tool Development and Tests  </vt:lpstr>
      <vt:lpstr>Content</vt:lpstr>
      <vt:lpstr>Beam-beam Studies for eRHIC</vt:lpstr>
      <vt:lpstr>Beam-beam Related  Machine &amp; Beam Parameters  ( v5.1 )</vt:lpstr>
      <vt:lpstr>Crabbed Collision </vt:lpstr>
      <vt:lpstr>Luminosity w/o Crab cavities</vt:lpstr>
      <vt:lpstr>Beam-beam Limit</vt:lpstr>
      <vt:lpstr>Parameter Dependence of Luminosity Degradation with Crabbed Collison</vt:lpstr>
      <vt:lpstr>Modified Weak-strong BB Simulation</vt:lpstr>
      <vt:lpstr>PowerPoint Presentation</vt:lpstr>
      <vt:lpstr>PowerPoint Presentation</vt:lpstr>
      <vt:lpstr>Simulation Tool Development &amp; Tests</vt:lpstr>
      <vt:lpstr>Dynamics study and numerical simulation of crabbing collision with crab cavities</vt:lpstr>
      <vt:lpstr>PowerPoint Presentation</vt:lpstr>
      <vt:lpstr>Quantitative understanding of the damping decrement to the  beam-beam performance</vt:lpstr>
      <vt:lpstr>PowerPoint Presentation</vt:lpstr>
      <vt:lpstr>Impacts on protons with electron bunch replacement in eRHIC design</vt:lpstr>
      <vt:lpstr>PowerPoint Presentation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Audrey Barron</cp:lastModifiedBy>
  <cp:revision>300</cp:revision>
  <dcterms:created xsi:type="dcterms:W3CDTF">2017-03-20T17:58:12Z</dcterms:created>
  <dcterms:modified xsi:type="dcterms:W3CDTF">2018-10-30T12:53:36Z</dcterms:modified>
</cp:coreProperties>
</file>