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2"/>
  </p:notesMasterIdLst>
  <p:sldIdLst>
    <p:sldId id="309" r:id="rId2"/>
    <p:sldId id="340" r:id="rId3"/>
    <p:sldId id="339" r:id="rId4"/>
    <p:sldId id="311" r:id="rId5"/>
    <p:sldId id="313" r:id="rId6"/>
    <p:sldId id="314" r:id="rId7"/>
    <p:sldId id="315" r:id="rId8"/>
    <p:sldId id="334" r:id="rId9"/>
    <p:sldId id="335" r:id="rId10"/>
    <p:sldId id="316" r:id="rId11"/>
    <p:sldId id="317" r:id="rId12"/>
    <p:sldId id="318" r:id="rId13"/>
    <p:sldId id="336" r:id="rId14"/>
    <p:sldId id="337" r:id="rId15"/>
    <p:sldId id="324" r:id="rId16"/>
    <p:sldId id="326" r:id="rId17"/>
    <p:sldId id="328" r:id="rId18"/>
    <p:sldId id="329" r:id="rId19"/>
    <p:sldId id="338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390" autoAdjust="0"/>
  </p:normalViewPr>
  <p:slideViewPr>
    <p:cSldViewPr snapToGrid="0" snapToObjects="1">
      <p:cViewPr varScale="1">
        <p:scale>
          <a:sx n="76" d="100"/>
          <a:sy n="76" d="100"/>
        </p:scale>
        <p:origin x="91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9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4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1755"/>
            <a:ext cx="4185920" cy="324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96152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3182" y="1292437"/>
            <a:ext cx="6776769" cy="43088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24643"/>
            <a:ext cx="85344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43181" y="5999136"/>
            <a:ext cx="688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EIC Accelerator Collaboration Meeting, Jefferson Lab, October 29-November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984" y="2260239"/>
            <a:ext cx="10030821" cy="3596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7" y="6368143"/>
            <a:ext cx="1715156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779" y="6455034"/>
            <a:ext cx="2170364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686" y="6464755"/>
            <a:ext cx="544623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846" y="168179"/>
            <a:ext cx="1219305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7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71918"/>
            <a:ext cx="11285837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E2E39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rgbClr val="0E2E39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rgbClr val="0E2E39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rgbClr val="0E2E39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rgbClr val="0E2E39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86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8855676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11892" y="6493702"/>
            <a:ext cx="7319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JLEIC Collaboration Meeting Spring 2018, Jefferson Lab, March 26-28, 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76" y="6412921"/>
            <a:ext cx="1072989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 smtClean="0"/>
              <a:t>IR </a:t>
            </a:r>
            <a:r>
              <a:rPr lang="en-US" sz="3600" dirty="0"/>
              <a:t>Magnet Layout/Design - JLEIC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849"/>
            <a:ext cx="4178246" cy="2241551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Tim Michalski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Mark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Wiseman, C. Hutton, F. Lin, V.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Morozov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Renuka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Rajput-Ghoshal: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Jefferson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Lab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Michael Sullivan: SLAC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Design – Electron and Ion Upstream Quad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61" y="802884"/>
            <a:ext cx="5399855" cy="320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85" y="3090508"/>
            <a:ext cx="5960941" cy="32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567" y="4323527"/>
            <a:ext cx="30659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Peak Field in Electron Quad</a:t>
            </a:r>
          </a:p>
          <a:p>
            <a:r>
              <a:rPr lang="en-US" dirty="0"/>
              <a:t>The coils will </a:t>
            </a:r>
            <a:r>
              <a:rPr lang="en-US" dirty="0" smtClean="0"/>
              <a:t>be </a:t>
            </a:r>
            <a:r>
              <a:rPr lang="en-US" dirty="0"/>
              <a:t>operated at </a:t>
            </a:r>
            <a:r>
              <a:rPr lang="en-US" dirty="0" smtClean="0"/>
              <a:t>4000 </a:t>
            </a:r>
            <a:r>
              <a:rPr lang="en-US" dirty="0"/>
              <a:t>A and will use 9.73 mm x 1.2 mm Rutherford cable.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65904" y="802884"/>
            <a:ext cx="393830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Peak Field in Upstream Ion </a:t>
            </a:r>
            <a:r>
              <a:rPr lang="en-US" b="1" dirty="0" smtClean="0"/>
              <a:t>Quad (QFFB2_US) </a:t>
            </a:r>
            <a:r>
              <a:rPr lang="en-US" dirty="0" smtClean="0"/>
              <a:t>The </a:t>
            </a:r>
            <a:r>
              <a:rPr lang="en-US" dirty="0"/>
              <a:t>conductor is envisaged to be stranded, Nb</a:t>
            </a:r>
            <a:r>
              <a:rPr lang="en-US" baseline="-25000" dirty="0"/>
              <a:t>3</a:t>
            </a:r>
            <a:r>
              <a:rPr lang="en-US" dirty="0"/>
              <a:t>Sn cable with 20-30 strands per cable using 0.7 mm diameter strands. This type of Nb</a:t>
            </a:r>
            <a:r>
              <a:rPr lang="en-US" baseline="-25000" dirty="0"/>
              <a:t>3</a:t>
            </a:r>
            <a:r>
              <a:rPr lang="en-US" dirty="0"/>
              <a:t>Sn conductor is also being used for the LARP magnets.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3477" y="3423127"/>
            <a:ext cx="464880" cy="952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706673" y="2830918"/>
            <a:ext cx="78511" cy="722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Design – Ion Downstream Quad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89" y="1155287"/>
            <a:ext cx="4729301" cy="27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04" y="1102324"/>
            <a:ext cx="5154472" cy="290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4" y="4042634"/>
            <a:ext cx="4146669" cy="249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89" y="4120933"/>
            <a:ext cx="2831402" cy="13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7477" y="785955"/>
            <a:ext cx="382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field in QFFB2 Before Optimization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4537" y="802061"/>
            <a:ext cx="4108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Von-Mises Stress in QFFB2 Before Optimization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2325" y="5706118"/>
            <a:ext cx="547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Order Optimization brings the peak coil field down from 10.3 </a:t>
            </a:r>
            <a:r>
              <a:rPr lang="en-US" dirty="0" smtClean="0"/>
              <a:t>T to </a:t>
            </a:r>
            <a:r>
              <a:rPr lang="en-US" dirty="0"/>
              <a:t>8.8 </a:t>
            </a:r>
            <a:r>
              <a:rPr lang="en-US" dirty="0" smtClean="0"/>
              <a:t>T.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Design – Skew Quad, Solenoid, Corrector Magnet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660" y="836867"/>
            <a:ext cx="53313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09" y="836867"/>
            <a:ext cx="561528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0" y="3784674"/>
            <a:ext cx="5331376" cy="286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8094" y="3949633"/>
            <a:ext cx="4180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field in Skew quad is 4.6 T(this will change after optimization)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Field in the Solenoid is 6T (this will change after including the </a:t>
            </a:r>
            <a:r>
              <a:rPr lang="en-US" dirty="0" smtClean="0"/>
              <a:t>shielding)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Field in the Corrector is 3.5 T (this will change after finalizing the specification and conductor)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Magnet-Magnet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6170139" cy="5381694"/>
          </a:xfrm>
        </p:spPr>
        <p:txBody>
          <a:bodyPr>
            <a:normAutofit/>
          </a:bodyPr>
          <a:lstStyle/>
          <a:p>
            <a:r>
              <a:rPr lang="en-US" sz="1600" dirty="0"/>
              <a:t>In order to study the magnet-magnet interactions, the following combinations were selected for the initial study:</a:t>
            </a:r>
          </a:p>
          <a:p>
            <a:pPr marL="230188" lvl="1"/>
            <a:r>
              <a:rPr lang="en-US" sz="1400" b="1" dirty="0"/>
              <a:t>QFFUS1 with Ion beam line</a:t>
            </a:r>
          </a:p>
          <a:p>
            <a:pPr marL="230188" lvl="1"/>
            <a:r>
              <a:rPr lang="en-US" sz="1400" dirty="0"/>
              <a:t>QFFB2 with electron beam line</a:t>
            </a:r>
          </a:p>
          <a:p>
            <a:pPr marL="230188" lvl="1"/>
            <a:r>
              <a:rPr lang="en-US" sz="1400" dirty="0"/>
              <a:t>QFFB1, QFFUS3 and EL SOL_ANTI_US </a:t>
            </a:r>
          </a:p>
          <a:p>
            <a:pPr marL="230188" lvl="1"/>
            <a:r>
              <a:rPr lang="en-US" sz="1400" dirty="0"/>
              <a:t>QFFDS2 and QFFB1_US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4"/>
          <a:stretch/>
        </p:blipFill>
        <p:spPr bwMode="auto">
          <a:xfrm>
            <a:off x="6774260" y="864456"/>
            <a:ext cx="4725761" cy="224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292" y="2567198"/>
            <a:ext cx="458581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QFFUS1-  (</a:t>
            </a:r>
            <a:r>
              <a:rPr lang="en-US" sz="1600" dirty="0" err="1"/>
              <a:t>i</a:t>
            </a:r>
            <a:r>
              <a:rPr lang="en-US" sz="1600" dirty="0"/>
              <a:t>) ion beam tube wrapped with 5 mm mild steel passive shield (ii) the vacuum vessel for the QFFUS1 is assumed to be made of mild steel, and (iii) a combination of the above two options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1" y="3809526"/>
            <a:ext cx="4826355" cy="256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68" y="3191305"/>
            <a:ext cx="5124053" cy="316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Magnet-Magnet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5772612" cy="5381694"/>
          </a:xfrm>
        </p:spPr>
        <p:txBody>
          <a:bodyPr>
            <a:normAutofit/>
          </a:bodyPr>
          <a:lstStyle/>
          <a:p>
            <a:r>
              <a:rPr lang="en-US" sz="1600" dirty="0"/>
              <a:t>In order to study the magnet-magnet interactions, the following combinations were selected for the initial study:</a:t>
            </a:r>
          </a:p>
          <a:p>
            <a:pPr marL="268288" lvl="1" indent="-268288"/>
            <a:r>
              <a:rPr lang="en-US" sz="1400" dirty="0"/>
              <a:t>QFFUS1 with Ion beam line</a:t>
            </a:r>
          </a:p>
          <a:p>
            <a:pPr marL="268288" lvl="1" indent="-268288"/>
            <a:r>
              <a:rPr lang="en-US" sz="1400" b="1" dirty="0"/>
              <a:t>QFFB2 with electron beam line</a:t>
            </a:r>
          </a:p>
          <a:p>
            <a:pPr marL="268288" lvl="1" indent="-268288"/>
            <a:r>
              <a:rPr lang="en-US" sz="1400" dirty="0"/>
              <a:t>QFFB1, QFFUS3 and EL SOL_ANTI_US </a:t>
            </a:r>
          </a:p>
          <a:p>
            <a:pPr marL="268288" lvl="1" indent="-268288"/>
            <a:r>
              <a:rPr lang="en-US" sz="1400" dirty="0"/>
              <a:t>QFFDS2 and QFFB1_US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99" y="818073"/>
            <a:ext cx="5799137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86986" y="2572687"/>
            <a:ext cx="508756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QFFB2- This magnet is simulated with return yoke thicknesses of 200 mm and 250 mm around the magnet, active shield around the magnet, a combination of iron yoke and an active shield coil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2" y="3670287"/>
            <a:ext cx="4736297" cy="279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5278" y="2756093"/>
            <a:ext cx="51713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Corrector magnet and 2 transport quadrupoles have not been simulated with QFFB2 for now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24" y="3402424"/>
            <a:ext cx="5783212" cy="298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Up Beam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8607626" cy="23134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 ‘Z’ spacing of the </a:t>
            </a:r>
            <a:r>
              <a:rPr lang="en-US" sz="2000" dirty="0" smtClean="0"/>
              <a:t>magnets</a:t>
            </a:r>
            <a:endParaRPr lang="en-US" sz="1600" dirty="0" smtClean="0">
              <a:solidFill>
                <a:srgbClr val="00B0F0"/>
              </a:solidFill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Reserve 10 cm on each magnet end for field optimization, coil clamps, etc.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Reserve </a:t>
            </a:r>
            <a:r>
              <a:rPr lang="en-US" sz="1600" dirty="0">
                <a:solidFill>
                  <a:srgbClr val="0070C0"/>
                </a:solidFill>
              </a:rPr>
              <a:t>30 cm for a warm to cold transition and 10 cm for a bellows at the end of the cryostats</a:t>
            </a:r>
          </a:p>
          <a:p>
            <a:r>
              <a:rPr lang="en-US" sz="2000" dirty="0"/>
              <a:t>Eighteen plus multipole correctors and shielding coils in a single ~8.7 m long cryostat</a:t>
            </a:r>
          </a:p>
          <a:p>
            <a:pPr lvl="1"/>
            <a:r>
              <a:rPr lang="en-US" sz="1800" dirty="0"/>
              <a:t>Three identical quads in electron line with nested skew quads</a:t>
            </a:r>
            <a:endParaRPr lang="en-US" sz="1600" dirty="0">
              <a:solidFill>
                <a:srgbClr val="00B0F0"/>
              </a:solidFill>
            </a:endParaRPr>
          </a:p>
          <a:p>
            <a:pPr lvl="1"/>
            <a:r>
              <a:rPr lang="en-US" sz="1800" dirty="0"/>
              <a:t>Three quads in ion </a:t>
            </a:r>
            <a:r>
              <a:rPr lang="en-US" sz="1800" dirty="0" smtClean="0"/>
              <a:t>line with nested skew quads</a:t>
            </a:r>
            <a:endParaRPr lang="en-US" sz="1600" dirty="0"/>
          </a:p>
          <a:p>
            <a:pPr lvl="1"/>
            <a:r>
              <a:rPr lang="en-US" sz="1800" dirty="0"/>
              <a:t>1.2 m solenoid in each line (same design)</a:t>
            </a:r>
          </a:p>
          <a:p>
            <a:pPr lvl="1"/>
            <a:r>
              <a:rPr lang="en-US" sz="1800" dirty="0"/>
              <a:t>Two horizontal/vertical correctors in ion line near </a:t>
            </a:r>
            <a:r>
              <a:rPr lang="en-US" sz="1800" dirty="0" smtClean="0"/>
              <a:t>IP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9062952" y="2077757"/>
            <a:ext cx="2715401" cy="1223633"/>
            <a:chOff x="6100676" y="2045666"/>
            <a:chExt cx="2715401" cy="1223633"/>
          </a:xfrm>
        </p:grpSpPr>
        <p:sp>
          <p:nvSpPr>
            <p:cNvPr id="6" name="TextBox 5"/>
            <p:cNvSpPr txBox="1"/>
            <p:nvPr/>
          </p:nvSpPr>
          <p:spPr>
            <a:xfrm>
              <a:off x="6248401" y="2961522"/>
              <a:ext cx="2364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Quad with nested skew quad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676" y="2045666"/>
              <a:ext cx="2715401" cy="96605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127991" y="3283885"/>
            <a:ext cx="7875383" cy="3165949"/>
            <a:chOff x="954454" y="3288230"/>
            <a:chExt cx="7875383" cy="3165949"/>
          </a:xfrm>
        </p:grpSpPr>
        <p:grpSp>
          <p:nvGrpSpPr>
            <p:cNvPr id="42" name="Group 41"/>
            <p:cNvGrpSpPr/>
            <p:nvPr/>
          </p:nvGrpSpPr>
          <p:grpSpPr>
            <a:xfrm>
              <a:off x="954454" y="3288230"/>
              <a:ext cx="7875383" cy="3165949"/>
              <a:chOff x="1104900" y="740485"/>
              <a:chExt cx="9982200" cy="406839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4900" y="2185987"/>
                <a:ext cx="9982200" cy="2486025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810926" y="3563562"/>
                <a:ext cx="1990725" cy="474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83381" y="2244398"/>
                <a:ext cx="466266" cy="474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i</a:t>
                </a:r>
                <a:endParaRPr lang="en-US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H="1">
                <a:off x="1815564" y="3738703"/>
                <a:ext cx="995363" cy="9525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8377781" y="2506403"/>
                <a:ext cx="1195621" cy="13017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389413" y="4302680"/>
                <a:ext cx="8811491" cy="237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4895453" y="4334274"/>
                <a:ext cx="1200547" cy="474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~8.7 m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5"/>
              <a:srcRect t="16924" b="10897"/>
              <a:stretch/>
            </p:blipFill>
            <p:spPr>
              <a:xfrm>
                <a:off x="3109723" y="740485"/>
                <a:ext cx="6746498" cy="1603169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1352632" y="3496037"/>
              <a:ext cx="6696236" cy="2573465"/>
              <a:chOff x="877526" y="3820828"/>
              <a:chExt cx="6696236" cy="257346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149996" y="4900016"/>
                <a:ext cx="6423766" cy="1494277"/>
                <a:chOff x="968528" y="4486481"/>
                <a:chExt cx="6423766" cy="149427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6372463" y="4829051"/>
                  <a:ext cx="10198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IPUSCORR2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251972" y="5619870"/>
                  <a:ext cx="7521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QFFDS1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591496" y="4673610"/>
                  <a:ext cx="10198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IPUSCORR1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579983" y="4610220"/>
                  <a:ext cx="94448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QFFB1_US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256431" y="5605297"/>
                  <a:ext cx="7521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QFFDS2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349857" y="4596916"/>
                  <a:ext cx="94448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QFFB2_US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830528" y="5672981"/>
                  <a:ext cx="13388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EL SOL ANTI_DS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57124" y="5663740"/>
                  <a:ext cx="7521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QFFDS3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968528" y="4486481"/>
                  <a:ext cx="9541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AASOLEUS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023572" y="4521941"/>
                  <a:ext cx="94448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QFFB3_US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6304575" y="5331532"/>
                <a:ext cx="0" cy="19752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7129933" y="5508589"/>
                <a:ext cx="111271" cy="1319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84510" y="4169012"/>
                <a:ext cx="382106" cy="23190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877526" y="3820828"/>
                <a:ext cx="11835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  <a:r>
                  <a:rPr lang="en-US" sz="1400" baseline="30000" dirty="0"/>
                  <a:t>st</a:t>
                </a:r>
                <a:r>
                  <a:rPr lang="en-US" sz="1400" dirty="0"/>
                  <a:t> dipole in Compton chicane</a:t>
                </a:r>
              </a:p>
            </p:txBody>
          </p:sp>
        </p:grp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411893" y="3105666"/>
            <a:ext cx="3547050" cy="3293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Both the cryostat and cold mass will be supported in at least three locations with a minimum of twelve typical support rods on the cold mass.  </a:t>
            </a:r>
          </a:p>
          <a:p>
            <a:r>
              <a:rPr lang="en-US" sz="2000" dirty="0"/>
              <a:t>A thermal shield will be included inside of the vacuum vessel and surround the entire cold mass. </a:t>
            </a:r>
          </a:p>
          <a:p>
            <a:r>
              <a:rPr lang="en-US" sz="2000" dirty="0"/>
              <a:t>The cryogenic feed and magnet lead can will be positioned on one side of the cryostat away from the detector elements.</a:t>
            </a:r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Entrant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1090827"/>
          </a:xfrm>
        </p:spPr>
        <p:txBody>
          <a:bodyPr>
            <a:normAutofit/>
          </a:bodyPr>
          <a:lstStyle/>
          <a:p>
            <a:r>
              <a:rPr lang="en-US" sz="2000" dirty="0"/>
              <a:t>Four </a:t>
            </a:r>
            <a:r>
              <a:rPr lang="en-US" sz="2000" dirty="0" smtClean="0"/>
              <a:t>magnets plus shield coils </a:t>
            </a:r>
            <a:r>
              <a:rPr lang="en-US" sz="2000" dirty="0"/>
              <a:t>in a ~2.6 m long cryostat</a:t>
            </a:r>
          </a:p>
          <a:p>
            <a:r>
              <a:rPr lang="en-US" sz="2000" dirty="0"/>
              <a:t>The cryostat will be tapered near the IP to avoid interference with the ion vacuum beam line and to allow for the maximum acceptance angle for the detector </a:t>
            </a:r>
            <a:r>
              <a:rPr lang="en-US" sz="2000" dirty="0" smtClean="0"/>
              <a:t>elements.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11217" y="1991877"/>
            <a:ext cx="7057215" cy="4280656"/>
            <a:chOff x="861666" y="2704146"/>
            <a:chExt cx="6096000" cy="3697617"/>
          </a:xfrm>
        </p:grpSpPr>
        <p:grpSp>
          <p:nvGrpSpPr>
            <p:cNvPr id="24" name="Group 23"/>
            <p:cNvGrpSpPr/>
            <p:nvPr/>
          </p:nvGrpSpPr>
          <p:grpSpPr>
            <a:xfrm>
              <a:off x="861666" y="2704146"/>
              <a:ext cx="6096000" cy="3697617"/>
              <a:chOff x="3357067" y="1056903"/>
              <a:chExt cx="6096000" cy="369761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357067" y="1056903"/>
                <a:ext cx="6096000" cy="3697617"/>
                <a:chOff x="3475820" y="1056903"/>
                <a:chExt cx="6096000" cy="3697617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75820" y="2744745"/>
                  <a:ext cx="6096000" cy="2009775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5467" b="20396"/>
                <a:stretch/>
              </p:blipFill>
              <p:spPr>
                <a:xfrm>
                  <a:off x="4874512" y="1056903"/>
                  <a:ext cx="4505325" cy="1757215"/>
                </a:xfrm>
                <a:prstGeom prst="rect">
                  <a:avLst/>
                </a:prstGeom>
                <a:ln>
                  <a:solidFill>
                    <a:schemeClr val="accent1">
                      <a:shade val="50000"/>
                    </a:schemeClr>
                  </a:solidFill>
                </a:ln>
              </p:spPr>
            </p:pic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5905345" y="4252430"/>
                  <a:ext cx="3230088" cy="281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7141363" y="4220661"/>
                  <a:ext cx="9615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~2.6 m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922262" y="3813576"/>
                  <a:ext cx="1204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ion beam</a:t>
                  </a:r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6998353" y="3961977"/>
                  <a:ext cx="1165685" cy="59902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4571895" y="2953605"/>
                <a:ext cx="1024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 beam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4379620" y="3314205"/>
                <a:ext cx="1065144" cy="3393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1884219" y="4639644"/>
              <a:ext cx="4756378" cy="1717441"/>
              <a:chOff x="1884219" y="4639644"/>
              <a:chExt cx="4756378" cy="171744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627261" y="4639644"/>
                <a:ext cx="3013336" cy="1717441"/>
                <a:chOff x="3709350" y="4654103"/>
                <a:chExt cx="3013336" cy="171744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709350" y="4654103"/>
                  <a:ext cx="7569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QFFUS1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253504" y="4671523"/>
                  <a:ext cx="7569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QFFUS2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294546" y="5893002"/>
                  <a:ext cx="428140" cy="478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/>
                  </a:r>
                  <a:br>
                    <a:rPr lang="en-US" sz="1400" dirty="0"/>
                  </a:br>
                  <a:r>
                    <a:rPr lang="en-US" sz="1600" dirty="0"/>
                    <a:t>SB1</a:t>
                  </a: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884219" y="5568541"/>
                <a:ext cx="988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Detector Solenoid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02492" y="1967227"/>
            <a:ext cx="6005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cs typeface="Arial" panose="020B0604020202020204" pitchFamily="34" charset="0"/>
              </a:rPr>
              <a:t>To avoid interference with the ion beam vacuum line, the vacuum vessel and thermal shield will centered eccentrically from the cold mass.  </a:t>
            </a:r>
            <a:endParaRPr lang="en-US" sz="2000" dirty="0" smtClean="0">
              <a:latin typeface="Arial" charset="0"/>
              <a:cs typeface="Arial" panose="020B0604020202020204" pitchFamily="34" charset="0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charset="0"/>
                <a:cs typeface="Arial" panose="020B0604020202020204" pitchFamily="34" charset="0"/>
              </a:rPr>
              <a:t>warm to cold transition will extend into the detector dipole on one end and stop just short of the detector solenoid on the other.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7" y="3823795"/>
            <a:ext cx="4535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Intercept needed for synchrotron radiation in the electron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move the synchrotron intercept outside of the warm to cold transition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cold bore heat loads appear to be acceptable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Down Beam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Fourteen magnets plus multipole correctors and shield coils </a:t>
            </a:r>
            <a:r>
              <a:rPr lang="en-US" sz="2000" dirty="0"/>
              <a:t>in a single ~</a:t>
            </a:r>
            <a:r>
              <a:rPr lang="en-US" sz="2000" dirty="0" smtClean="0"/>
              <a:t>10.4 </a:t>
            </a:r>
            <a:r>
              <a:rPr lang="en-US" sz="2000" dirty="0"/>
              <a:t>m long cryostat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/>
              <a:t>Transport quads are superconducting as warm magnets impinge on the radial space of the ion beamline – same design as the other electron FFQs</a:t>
            </a:r>
          </a:p>
          <a:p>
            <a:r>
              <a:rPr lang="en-US" sz="2000" dirty="0"/>
              <a:t>Three large bore, high strength quads in ion line (QFFB1, 2, 3)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371956" y="2739803"/>
            <a:ext cx="7598062" cy="3454814"/>
            <a:chOff x="453609" y="3012522"/>
            <a:chExt cx="7598062" cy="3454814"/>
          </a:xfrm>
        </p:grpSpPr>
        <p:grpSp>
          <p:nvGrpSpPr>
            <p:cNvPr id="55" name="Group 54"/>
            <p:cNvGrpSpPr/>
            <p:nvPr/>
          </p:nvGrpSpPr>
          <p:grpSpPr>
            <a:xfrm>
              <a:off x="454566" y="3012522"/>
              <a:ext cx="7539446" cy="3454814"/>
              <a:chOff x="1143000" y="714291"/>
              <a:chExt cx="9791700" cy="454647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143000" y="714291"/>
                <a:ext cx="9791700" cy="4546479"/>
                <a:chOff x="1143000" y="714291"/>
                <a:chExt cx="9791700" cy="4546479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2222"/>
                <a:stretch/>
              </p:blipFill>
              <p:spPr>
                <a:xfrm>
                  <a:off x="1143000" y="1690688"/>
                  <a:ext cx="9791700" cy="3570082"/>
                </a:xfrm>
                <a:prstGeom prst="rect">
                  <a:avLst/>
                </a:prstGeom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8386641" y="2744993"/>
                  <a:ext cx="2006356" cy="364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Warm Quad Girder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901180" y="2627881"/>
                  <a:ext cx="1990725" cy="486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 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452124" y="4288896"/>
                  <a:ext cx="1204913" cy="486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i</a:t>
                  </a:r>
                  <a:endParaRPr lang="en-US" dirty="0"/>
                </a:p>
              </p:txBody>
            </p:sp>
            <p:cxnSp>
              <p:nvCxnSpPr>
                <p:cNvPr id="63" name="Straight Arrow Connector 62"/>
                <p:cNvCxnSpPr/>
                <p:nvPr/>
              </p:nvCxnSpPr>
              <p:spPr>
                <a:xfrm flipH="1">
                  <a:off x="6905818" y="2812547"/>
                  <a:ext cx="995362" cy="9525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8040804" y="4634847"/>
                  <a:ext cx="1165685" cy="59902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4077" b="19955"/>
                <a:stretch/>
              </p:blipFill>
              <p:spPr>
                <a:xfrm>
                  <a:off x="3595059" y="714291"/>
                  <a:ext cx="7068309" cy="1888177"/>
                </a:xfrm>
                <a:prstGeom prst="rect">
                  <a:avLst/>
                </a:prstGeom>
                <a:ln>
                  <a:solidFill>
                    <a:schemeClr val="accent1">
                      <a:shade val="50000"/>
                    </a:schemeClr>
                  </a:solidFill>
                </a:ln>
              </p:spPr>
            </p:pic>
          </p:grpSp>
          <p:cxnSp>
            <p:nvCxnSpPr>
              <p:cNvPr id="57" name="Straight Arrow Connector 56"/>
              <p:cNvCxnSpPr/>
              <p:nvPr/>
            </p:nvCxnSpPr>
            <p:spPr>
              <a:xfrm>
                <a:off x="1294410" y="4785756"/>
                <a:ext cx="8858993" cy="356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5047795" y="4803570"/>
                <a:ext cx="1453947" cy="40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~10.4 m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53609" y="4294578"/>
              <a:ext cx="7598062" cy="1913197"/>
              <a:chOff x="572899" y="4524274"/>
              <a:chExt cx="7598062" cy="191319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72899" y="4524274"/>
                <a:ext cx="7598062" cy="1913197"/>
                <a:chOff x="572899" y="4524274"/>
                <a:chExt cx="7598062" cy="1913197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40060" y="4582853"/>
                  <a:ext cx="6783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QFFUS3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396511" y="5582175"/>
                  <a:ext cx="59182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QFFB1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818395" y="4582853"/>
                  <a:ext cx="11817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EL SOL ANTI_US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812677" y="5708174"/>
                  <a:ext cx="59182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QFFB2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098577" y="5960339"/>
                  <a:ext cx="8226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QFFDS02S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110147" y="5898983"/>
                  <a:ext cx="8226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QFFDS01S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580483" y="5985173"/>
                  <a:ext cx="8226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QFFDS22S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458991" y="5866423"/>
                  <a:ext cx="59182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QFFB3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990452" y="6050850"/>
                  <a:ext cx="8226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QFFDS03S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386372" y="5863690"/>
                  <a:ext cx="8418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AASOLEDS</a:t>
                  </a:r>
                </a:p>
              </p:txBody>
            </p:sp>
            <p:cxnSp>
              <p:nvCxnSpPr>
                <p:cNvPr id="20" name="Straight Arrow Connector 19"/>
                <p:cNvCxnSpPr>
                  <a:stCxn id="8" idx="2"/>
                </p:cNvCxnSpPr>
                <p:nvPr/>
              </p:nvCxnSpPr>
              <p:spPr>
                <a:xfrm flipH="1">
                  <a:off x="1254093" y="4859852"/>
                  <a:ext cx="125163" cy="19203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1889651" y="4844023"/>
                  <a:ext cx="125163" cy="19203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H="1" flipV="1">
                  <a:off x="1047566" y="5491227"/>
                  <a:ext cx="304224" cy="47639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572899" y="4524274"/>
                  <a:ext cx="4171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SB1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753859" y="6160472"/>
                  <a:ext cx="4171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SB2</a:t>
                  </a:r>
                </a:p>
              </p:txBody>
            </p:sp>
            <p:cxnSp>
              <p:nvCxnSpPr>
                <p:cNvPr id="32" name="Straight Arrow Connector 31"/>
                <p:cNvCxnSpPr>
                  <a:stCxn id="13" idx="0"/>
                </p:cNvCxnSpPr>
                <p:nvPr/>
              </p:nvCxnSpPr>
              <p:spPr>
                <a:xfrm flipH="1" flipV="1">
                  <a:off x="2385213" y="5599515"/>
                  <a:ext cx="124695" cy="3608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15" idx="0"/>
                </p:cNvCxnSpPr>
                <p:nvPr/>
              </p:nvCxnSpPr>
              <p:spPr>
                <a:xfrm flipV="1">
                  <a:off x="3991814" y="5627517"/>
                  <a:ext cx="301571" cy="35765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17" idx="0"/>
                </p:cNvCxnSpPr>
                <p:nvPr/>
              </p:nvCxnSpPr>
              <p:spPr>
                <a:xfrm flipV="1">
                  <a:off x="5401783" y="5859174"/>
                  <a:ext cx="271785" cy="19167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3683577" y="4725428"/>
                <a:ext cx="12507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Transport Quads </a:t>
                </a:r>
              </a:p>
            </p:txBody>
          </p:sp>
        </p:grp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415322" y="2451188"/>
            <a:ext cx="3884958" cy="3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Large bore solenoid in ion beam line (AASOLEDS)</a:t>
            </a:r>
          </a:p>
          <a:p>
            <a:r>
              <a:rPr lang="en-US" sz="2000" dirty="0" smtClean="0"/>
              <a:t>Four separate skew quads in ion line – </a:t>
            </a:r>
            <a:r>
              <a:rPr lang="en-US" sz="2000" dirty="0" smtClean="0"/>
              <a:t>(</a:t>
            </a:r>
            <a:r>
              <a:rPr lang="en-US" sz="2000" dirty="0" smtClean="0"/>
              <a:t>QFFDS01S, 02S, 22S, 03S)</a:t>
            </a:r>
          </a:p>
          <a:p>
            <a:r>
              <a:rPr lang="en-US" sz="2000" dirty="0" smtClean="0"/>
              <a:t>Looking at shielding design and magnet support structure near the QFFB2 magnet</a:t>
            </a:r>
            <a:endParaRPr lang="en-US" sz="2000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detector dipole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6727" y="878634"/>
            <a:ext cx="7246268" cy="561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Designs of beamlines </a:t>
            </a:r>
            <a:r>
              <a:rPr lang="en-US" sz="2400" dirty="0"/>
              <a:t>will be closely coupled to the SB1 </a:t>
            </a:r>
            <a:r>
              <a:rPr lang="en-US" sz="2400" dirty="0" smtClean="0"/>
              <a:t>spectrometer dipole design</a:t>
            </a:r>
            <a:endParaRPr lang="en-US" sz="2400" dirty="0"/>
          </a:p>
          <a:p>
            <a:r>
              <a:rPr lang="en-US" sz="2400" dirty="0" smtClean="0"/>
              <a:t>Two </a:t>
            </a:r>
            <a:r>
              <a:rPr lang="en-US" sz="2400" dirty="0"/>
              <a:t>H/V correctors (IPDSCORR1&amp;2) still to be placed in ion beam line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Combined dipole/corrector </a:t>
            </a:r>
            <a:r>
              <a:rPr lang="en-US" sz="2000" dirty="0">
                <a:solidFill>
                  <a:srgbClr val="0070C0"/>
                </a:solidFill>
              </a:rPr>
              <a:t>specification and location selection in </a:t>
            </a:r>
            <a:r>
              <a:rPr lang="en-US" sz="2000" dirty="0">
                <a:solidFill>
                  <a:srgbClr val="0070C0"/>
                </a:solidFill>
              </a:rPr>
              <a:t>progress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 the preliminary designs both cryostat beam lines extended into the SB1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This will probably change as we incorporate the new corrector requirements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Physics </a:t>
            </a:r>
            <a:r>
              <a:rPr lang="en-US" sz="2400" dirty="0">
                <a:solidFill>
                  <a:schemeClr val="tx1"/>
                </a:solidFill>
              </a:rPr>
              <a:t>detectors are also desired between this magnet bore and the vacuum beam </a:t>
            </a:r>
            <a:r>
              <a:rPr lang="en-US" sz="2400" dirty="0"/>
              <a:t>line.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adjacent electron beam line will also require shielding from this combined function magnet.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965989" y="817333"/>
            <a:ext cx="4175258" cy="3092005"/>
            <a:chOff x="5174522" y="735846"/>
            <a:chExt cx="3817078" cy="2663641"/>
          </a:xfrm>
        </p:grpSpPr>
        <p:grpSp>
          <p:nvGrpSpPr>
            <p:cNvPr id="8" name="Group 7"/>
            <p:cNvGrpSpPr/>
            <p:nvPr/>
          </p:nvGrpSpPr>
          <p:grpSpPr>
            <a:xfrm>
              <a:off x="5174522" y="735846"/>
              <a:ext cx="3817078" cy="2663641"/>
              <a:chOff x="5486400" y="856195"/>
              <a:chExt cx="3459691" cy="226772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486400" y="856195"/>
                <a:ext cx="3459691" cy="2267728"/>
                <a:chOff x="5562600" y="856195"/>
                <a:chExt cx="3459691" cy="2267728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62600" y="856195"/>
                  <a:ext cx="3459691" cy="226772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6484135" y="2750280"/>
                  <a:ext cx="411474" cy="2460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SB1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554167" y="892930"/>
                <a:ext cx="3043342" cy="221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Warm to cold transitions and RF bellows inside SB1</a:t>
                </a: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5867400" y="2549540"/>
              <a:ext cx="213360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30125" y="2610978"/>
              <a:ext cx="474745" cy="24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1.5m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81" y="3959424"/>
            <a:ext cx="4166965" cy="2429373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thorough first layout and magnet analyses have been performed on all IR magnets.</a:t>
            </a:r>
          </a:p>
          <a:p>
            <a:r>
              <a:rPr lang="en-US" dirty="0" smtClean="0"/>
              <a:t>Further review of the shielding requirements is underway.</a:t>
            </a:r>
          </a:p>
          <a:p>
            <a:r>
              <a:rPr lang="en-US" dirty="0" smtClean="0"/>
              <a:t>Cryostat definition is also underway in order to outline space available for detectors.</a:t>
            </a:r>
          </a:p>
          <a:p>
            <a:r>
              <a:rPr lang="en-US" dirty="0" smtClean="0"/>
              <a:t>Additional cryostat detail is required to insure magnets can be supported, accommodate cooldown, withstand magnetic loads, and integrate into detector space designs</a:t>
            </a:r>
          </a:p>
          <a:p>
            <a:r>
              <a:rPr lang="en-US" dirty="0" smtClean="0"/>
              <a:t>Continue </a:t>
            </a:r>
            <a:r>
              <a:rPr lang="en-US" dirty="0"/>
              <a:t>work on shielded bellows concepts that can be used for beam impedance studies </a:t>
            </a:r>
            <a:endParaRPr lang="en-US" dirty="0" smtClean="0"/>
          </a:p>
          <a:p>
            <a:r>
              <a:rPr lang="en-US" dirty="0" smtClean="0"/>
              <a:t>Possibly </a:t>
            </a:r>
            <a:r>
              <a:rPr lang="en-US" dirty="0"/>
              <a:t>add shielded bellows inside the cryostats to ease assembly and alignment. 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on shielded vacuum pump designs that can be used in the area that would be compatible with the physics detectors. 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separate group is studying the vacuum requirements </a:t>
            </a:r>
            <a:r>
              <a:rPr lang="en-US" dirty="0" smtClean="0"/>
              <a:t>within the IR needed </a:t>
            </a:r>
            <a:r>
              <a:rPr lang="en-US" dirty="0"/>
              <a:t>to limit the impact from background noise on the detectors. </a:t>
            </a:r>
          </a:p>
          <a:p>
            <a:endParaRPr lang="en-US" dirty="0" smtClean="0"/>
          </a:p>
          <a:p>
            <a:r>
              <a:rPr lang="en-US" dirty="0" smtClean="0"/>
              <a:t>The information presented here is for </a:t>
            </a:r>
            <a:r>
              <a:rPr lang="en-US" dirty="0" smtClean="0">
                <a:sym typeface="Symbol" panose="05050102010706020507" pitchFamily="18" charset="2"/>
              </a:rPr>
              <a:t>s = 65 GeV.  Further modifications are required to accommodate </a:t>
            </a:r>
            <a:r>
              <a:rPr lang="en-US" dirty="0">
                <a:sym typeface="Symbol" panose="05050102010706020507" pitchFamily="18" charset="2"/>
              </a:rPr>
              <a:t></a:t>
            </a:r>
            <a:r>
              <a:rPr lang="en-US" dirty="0" smtClean="0">
                <a:sym typeface="Symbol" panose="05050102010706020507" pitchFamily="18" charset="2"/>
              </a:rPr>
              <a:t>s = 100 GeV.  The main alteration will be to double the length of the Ion IR quadrupole magnets.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Defined by the Jones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IR magnet design and construction challenge has been recognized by the </a:t>
            </a:r>
            <a:r>
              <a:rPr lang="en-US" b="1" i="1" dirty="0" smtClean="0"/>
              <a:t>Report </a:t>
            </a:r>
            <a:r>
              <a:rPr lang="en-US" b="1" i="1" dirty="0"/>
              <a:t>of the Community Review of EIC Accelerator R&amp;D for the Office of Nuclear </a:t>
            </a:r>
            <a:r>
              <a:rPr lang="en-US" b="1" i="1" dirty="0" smtClean="0"/>
              <a:t>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35" y="2197959"/>
            <a:ext cx="8927088" cy="29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56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101600"/>
            <a:ext cx="11285837" cy="6246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Thank you for your attention.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Are there any questions?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2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Interaction Region (IR) Magnet Design Verification </a:t>
            </a:r>
            <a:r>
              <a:rPr lang="en-US" dirty="0" smtClean="0"/>
              <a:t>(FY’17 Base R&amp;D)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440802" cy="5381694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Description</a:t>
            </a:r>
            <a:endParaRPr lang="en-US" sz="1600" b="1" u="sng" dirty="0"/>
          </a:p>
          <a:p>
            <a:pPr lvl="1"/>
            <a:r>
              <a:rPr lang="en-US" sz="1600" dirty="0"/>
              <a:t>There are </a:t>
            </a:r>
            <a:r>
              <a:rPr lang="en-US" sz="1600" dirty="0" smtClean="0"/>
              <a:t>12 </a:t>
            </a:r>
            <a:r>
              <a:rPr lang="en-US" sz="1600" dirty="0"/>
              <a:t>Final Focus Quadrupole (FFQ) and 2 Spectrometer Dipole (SD) high field, large aperture superconducting magnets located within the JLEIC interaction region.  </a:t>
            </a:r>
            <a:endParaRPr lang="en-US" sz="1600" dirty="0" smtClean="0"/>
          </a:p>
          <a:p>
            <a:pPr lvl="1"/>
            <a:r>
              <a:rPr lang="en-US" sz="1600" dirty="0" smtClean="0"/>
              <a:t>Baseline </a:t>
            </a:r>
            <a:r>
              <a:rPr lang="en-US" sz="1600" dirty="0"/>
              <a:t>parameters have been defined.  </a:t>
            </a:r>
            <a:endParaRPr lang="en-US" sz="1600" dirty="0" smtClean="0"/>
          </a:p>
          <a:p>
            <a:pPr lvl="1"/>
            <a:r>
              <a:rPr lang="en-US" sz="1600" dirty="0" smtClean="0"/>
              <a:t>Modeling</a:t>
            </a:r>
            <a:r>
              <a:rPr lang="en-US" sz="1600" dirty="0"/>
              <a:t>, simulation, and 3D layouts are required to verify designs which satisfy sound magnet design, beam transport and beam physics requirements, and detector background requirements.</a:t>
            </a:r>
            <a:endParaRPr lang="en-US" sz="1400" dirty="0"/>
          </a:p>
          <a:p>
            <a:r>
              <a:rPr lang="en-US" sz="1800" b="1" u="sng" dirty="0"/>
              <a:t>Goals</a:t>
            </a:r>
            <a:endParaRPr lang="en-US" sz="1600" b="1" u="sng" dirty="0"/>
          </a:p>
          <a:p>
            <a:pPr lvl="1"/>
            <a:r>
              <a:rPr lang="en-US" sz="1600" dirty="0"/>
              <a:t>Each of the </a:t>
            </a:r>
            <a:r>
              <a:rPr lang="en-US" sz="1600" dirty="0" smtClean="0"/>
              <a:t>IR </a:t>
            </a:r>
            <a:r>
              <a:rPr lang="en-US" sz="1600" dirty="0"/>
              <a:t>magnets is designed and analyzed in 3D TOSCA to verify </a:t>
            </a:r>
            <a:r>
              <a:rPr lang="en-US" sz="1600" dirty="0" smtClean="0"/>
              <a:t>the design is feasible </a:t>
            </a:r>
            <a:r>
              <a:rPr lang="en-US" sz="1600" dirty="0"/>
              <a:t>and required performance parameters are attainable.  </a:t>
            </a:r>
            <a:endParaRPr lang="en-US" sz="1600" dirty="0" smtClean="0"/>
          </a:p>
          <a:p>
            <a:pPr lvl="1"/>
            <a:r>
              <a:rPr lang="en-US" sz="1600" dirty="0" smtClean="0"/>
              <a:t>3D </a:t>
            </a:r>
            <a:r>
              <a:rPr lang="en-US" sz="1600" dirty="0"/>
              <a:t>models representing the magnet designs are added to the JLEIC layout for verifying space allocation, mechanical support, and cryostat placement.  </a:t>
            </a:r>
            <a:endParaRPr lang="en-US" sz="1600" dirty="0" smtClean="0"/>
          </a:p>
          <a:p>
            <a:pPr lvl="1"/>
            <a:r>
              <a:rPr lang="en-US" sz="1600" dirty="0" smtClean="0"/>
              <a:t>Beam </a:t>
            </a:r>
            <a:r>
              <a:rPr lang="en-US" sz="1600" dirty="0"/>
              <a:t>studies and detector background simulations of the resultant designs will define any required changes.  </a:t>
            </a:r>
            <a:endParaRPr lang="en-US" sz="1600" dirty="0" smtClean="0"/>
          </a:p>
          <a:p>
            <a:pPr lvl="1"/>
            <a:r>
              <a:rPr lang="en-US" sz="1600" dirty="0" smtClean="0"/>
              <a:t>Iterations </a:t>
            </a:r>
            <a:r>
              <a:rPr lang="en-US" sz="1600" dirty="0"/>
              <a:t>on designs will be performed such that all involved groups agree on an acceptable design solution.</a:t>
            </a:r>
            <a:endParaRPr lang="en-US" sz="1400" dirty="0"/>
          </a:p>
          <a:p>
            <a:r>
              <a:rPr lang="en-US" sz="1800" b="1" u="sng" dirty="0"/>
              <a:t>Deliverables</a:t>
            </a:r>
            <a:endParaRPr lang="en-US" sz="1600" b="1" u="sng" dirty="0"/>
          </a:p>
          <a:p>
            <a:pPr lvl="1"/>
            <a:r>
              <a:rPr lang="en-US" sz="1600" dirty="0"/>
              <a:t>3D TOSCA models for all magnet designs shall be generated to demonstrate field strength, magnet size, impact to the adjacent beam, magnet current, etc.  </a:t>
            </a:r>
            <a:endParaRPr lang="en-US" sz="1600" dirty="0" smtClean="0"/>
          </a:p>
          <a:p>
            <a:pPr lvl="1"/>
            <a:r>
              <a:rPr lang="en-US" sz="1600" dirty="0" smtClean="0"/>
              <a:t>3D </a:t>
            </a:r>
            <a:r>
              <a:rPr lang="en-US" sz="1600" dirty="0"/>
              <a:t>CAD models for all magnet designs shall be generated to demonstrate space allocation, structural support, and IR vacuum space for background simulations.  </a:t>
            </a:r>
            <a:endParaRPr lang="en-US" sz="1600" dirty="0" smtClean="0"/>
          </a:p>
          <a:p>
            <a:pPr lvl="1"/>
            <a:r>
              <a:rPr lang="en-US" sz="1600" dirty="0" smtClean="0"/>
              <a:t>Iterations </a:t>
            </a:r>
            <a:r>
              <a:rPr lang="en-US" sz="1600" dirty="0"/>
              <a:t>of specific magnet designs will be performed as required</a:t>
            </a:r>
            <a:r>
              <a:rPr lang="en-US" sz="1600" dirty="0" smtClean="0"/>
              <a:t>.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part of JLEIC are we looking at?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Graphic1_2018schematicD1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67" y="1984215"/>
            <a:ext cx="9922089" cy="430558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51" y="891400"/>
            <a:ext cx="5602564" cy="226214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748217" y="3146854"/>
            <a:ext cx="1120346" cy="7166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64692" y="891400"/>
            <a:ext cx="1746422" cy="251082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07243" y="3153547"/>
            <a:ext cx="6714672" cy="70999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Interaction Region Overview Layout</a:t>
            </a:r>
            <a:endParaRPr lang="en-US" sz="3200" dirty="0"/>
          </a:p>
          <a:p>
            <a:r>
              <a:rPr lang="en-US" sz="3200" dirty="0"/>
              <a:t>Magnet </a:t>
            </a:r>
            <a:r>
              <a:rPr lang="en-US" sz="3200" dirty="0" smtClean="0"/>
              <a:t>Design </a:t>
            </a:r>
          </a:p>
          <a:p>
            <a:r>
              <a:rPr lang="en-US" sz="3200" dirty="0" smtClean="0"/>
              <a:t>Magnet Optimization</a:t>
            </a:r>
            <a:endParaRPr lang="en-US" sz="3200" dirty="0"/>
          </a:p>
          <a:p>
            <a:r>
              <a:rPr lang="en-US" sz="3200" dirty="0"/>
              <a:t>Magnet-Magnet </a:t>
            </a:r>
            <a:r>
              <a:rPr lang="en-US" sz="3200" dirty="0" smtClean="0"/>
              <a:t>Interactions</a:t>
            </a:r>
            <a:endParaRPr lang="en-US" sz="3200" dirty="0"/>
          </a:p>
          <a:p>
            <a:r>
              <a:rPr lang="en-US" sz="3200" dirty="0"/>
              <a:t>Beam </a:t>
            </a:r>
            <a:r>
              <a:rPr lang="en-US" sz="3200" dirty="0" smtClean="0"/>
              <a:t>Transport Area </a:t>
            </a:r>
            <a:r>
              <a:rPr lang="en-US" sz="3200" dirty="0"/>
              <a:t>and </a:t>
            </a:r>
            <a:r>
              <a:rPr lang="en-US" sz="3200" dirty="0" smtClean="0"/>
              <a:t>Cryostat Designs</a:t>
            </a:r>
            <a:endParaRPr lang="en-US" sz="3200" dirty="0"/>
          </a:p>
          <a:p>
            <a:r>
              <a:rPr lang="en-US" sz="3200" dirty="0"/>
              <a:t>Summary and </a:t>
            </a:r>
            <a:r>
              <a:rPr lang="en-US" sz="3200" dirty="0" smtClean="0"/>
              <a:t>Outlook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(IR) Overview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57200"/>
            <a:r>
              <a:rPr lang="en-US" sz="2600" dirty="0"/>
              <a:t>The design thus far </a:t>
            </a:r>
            <a:r>
              <a:rPr lang="en-US" sz="2600" dirty="0" smtClean="0"/>
              <a:t>considered </a:t>
            </a:r>
            <a:r>
              <a:rPr lang="en-US" sz="2600" dirty="0"/>
              <a:t>six distinct </a:t>
            </a:r>
            <a:r>
              <a:rPr lang="en-US" sz="2600" dirty="0" smtClean="0"/>
              <a:t>areas of magnets</a:t>
            </a:r>
            <a:endParaRPr lang="en-US" sz="2600" dirty="0"/>
          </a:p>
          <a:p>
            <a:pPr lvl="1" indent="-342900">
              <a:buFont typeface="+mj-lt"/>
              <a:buAutoNum type="arabicPeriod"/>
            </a:pPr>
            <a:r>
              <a:rPr lang="en-US" sz="2300" dirty="0">
                <a:solidFill>
                  <a:srgbClr val="0070C0"/>
                </a:solidFill>
              </a:rPr>
              <a:t>Detector Solenoid ( 4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>
                <a:solidFill>
                  <a:srgbClr val="0070C0"/>
                </a:solidFill>
              </a:rPr>
              <a:t>SB1 dipole (1.5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>
                <a:solidFill>
                  <a:srgbClr val="0070C0"/>
                </a:solidFill>
              </a:rPr>
              <a:t>SB2 dipole (~4.6 m)</a:t>
            </a:r>
            <a:endParaRPr lang="en-US" sz="2100" dirty="0">
              <a:solidFill>
                <a:srgbClr val="0070C0"/>
              </a:solidFill>
            </a:endParaRPr>
          </a:p>
          <a:p>
            <a:pPr lvl="1" indent="-342900">
              <a:buFont typeface="+mj-lt"/>
              <a:buAutoNum type="arabicPeriod"/>
            </a:pPr>
            <a:r>
              <a:rPr lang="en-US" sz="2300" dirty="0">
                <a:solidFill>
                  <a:srgbClr val="0070C0"/>
                </a:solidFill>
              </a:rPr>
              <a:t>Ion entrant side cryostat (~8.7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>
                <a:solidFill>
                  <a:srgbClr val="0070C0"/>
                </a:solidFill>
              </a:rPr>
              <a:t>Electron entrant </a:t>
            </a:r>
            <a:r>
              <a:rPr lang="en-US" sz="2300" dirty="0" smtClean="0">
                <a:solidFill>
                  <a:srgbClr val="0070C0"/>
                </a:solidFill>
              </a:rPr>
              <a:t>cryostat, </a:t>
            </a:r>
            <a:r>
              <a:rPr lang="en-US" sz="2300" dirty="0">
                <a:solidFill>
                  <a:srgbClr val="0070C0"/>
                </a:solidFill>
              </a:rPr>
              <a:t>between the Detector Solenoid </a:t>
            </a:r>
            <a:r>
              <a:rPr lang="en-US" sz="2300" dirty="0" smtClean="0">
                <a:solidFill>
                  <a:srgbClr val="0070C0"/>
                </a:solidFill>
              </a:rPr>
              <a:t>and SB1 (~</a:t>
            </a:r>
            <a:r>
              <a:rPr lang="en-US" sz="2300" dirty="0">
                <a:solidFill>
                  <a:srgbClr val="0070C0"/>
                </a:solidFill>
              </a:rPr>
              <a:t>2.6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>
                <a:solidFill>
                  <a:srgbClr val="0070C0"/>
                </a:solidFill>
              </a:rPr>
              <a:t>Ion down beam cryostat between the </a:t>
            </a:r>
            <a:r>
              <a:rPr lang="en-US" sz="2100" dirty="0">
                <a:solidFill>
                  <a:srgbClr val="0070C0"/>
                </a:solidFill>
              </a:rPr>
              <a:t>two </a:t>
            </a:r>
            <a:r>
              <a:rPr lang="en-US" sz="2100" dirty="0" smtClean="0">
                <a:solidFill>
                  <a:srgbClr val="0070C0"/>
                </a:solidFill>
              </a:rPr>
              <a:t>spectrometer dipoles   (~10.4 </a:t>
            </a:r>
            <a:r>
              <a:rPr lang="en-US" sz="2100" dirty="0">
                <a:solidFill>
                  <a:srgbClr val="0070C0"/>
                </a:solidFill>
              </a:rPr>
              <a:t>m)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500" dirty="0"/>
              <a:t>This talk will focus on the three beam transport sections, 4-6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72147" y="4231513"/>
            <a:ext cx="8229600" cy="1725564"/>
            <a:chOff x="560764" y="4240885"/>
            <a:chExt cx="10972800" cy="2300752"/>
          </a:xfrm>
        </p:grpSpPr>
        <p:grpSp>
          <p:nvGrpSpPr>
            <p:cNvPr id="60" name="Group 59"/>
            <p:cNvGrpSpPr/>
            <p:nvPr/>
          </p:nvGrpSpPr>
          <p:grpSpPr>
            <a:xfrm>
              <a:off x="560764" y="4240885"/>
              <a:ext cx="10972800" cy="2300752"/>
              <a:chOff x="609600" y="4400373"/>
              <a:chExt cx="10972800" cy="230075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09600" y="4400373"/>
                <a:ext cx="10972800" cy="2300752"/>
                <a:chOff x="655320" y="3358382"/>
                <a:chExt cx="10972800" cy="2300752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5320" y="3358382"/>
                  <a:ext cx="10972800" cy="2300752"/>
                </a:xfrm>
                <a:prstGeom prst="rect">
                  <a:avLst/>
                </a:prstGeom>
              </p:spPr>
            </p:pic>
            <p:cxnSp>
              <p:nvCxnSpPr>
                <p:cNvPr id="6" name="Straight Connector 5"/>
                <p:cNvCxnSpPr/>
                <p:nvPr/>
              </p:nvCxnSpPr>
              <p:spPr>
                <a:xfrm>
                  <a:off x="3877887" y="4426527"/>
                  <a:ext cx="0" cy="1288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 flipV="1">
                  <a:off x="1346662" y="4268585"/>
                  <a:ext cx="2531225" cy="1579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1338349" y="4281055"/>
                  <a:ext cx="12469" cy="1454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346661" y="4426527"/>
                  <a:ext cx="577735" cy="48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924396" y="4466792"/>
                  <a:ext cx="4157" cy="885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932708" y="4555375"/>
                  <a:ext cx="1945179" cy="16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939444" y="4450686"/>
                  <a:ext cx="8312" cy="2169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5203767" y="4601095"/>
                  <a:ext cx="739833" cy="6650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5203767" y="4450686"/>
                  <a:ext cx="0" cy="1504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203767" y="4450686"/>
                  <a:ext cx="74398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6476453" y="4442366"/>
                  <a:ext cx="14366" cy="28422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83031" y="4434046"/>
                  <a:ext cx="565743" cy="16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048774" y="4450686"/>
                  <a:ext cx="0" cy="1046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048774" y="4555375"/>
                  <a:ext cx="2670838" cy="1122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9719612" y="4667596"/>
                  <a:ext cx="9867" cy="2431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479741" y="4726593"/>
                  <a:ext cx="3239871" cy="1874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Flowchart: Connector 53"/>
              <p:cNvSpPr/>
              <p:nvPr/>
            </p:nvSpPr>
            <p:spPr>
              <a:xfrm>
                <a:off x="4327451" y="6198781"/>
                <a:ext cx="287079" cy="25518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1</a:t>
                </a:r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6047164" y="6152707"/>
                <a:ext cx="287079" cy="30125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2</a:t>
                </a:r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5383273" y="5920562"/>
                <a:ext cx="287079" cy="25518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5</a:t>
                </a:r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7766877" y="6025116"/>
                <a:ext cx="287079" cy="30125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6</a:t>
                </a:r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10396681" y="5008958"/>
                <a:ext cx="287079" cy="30125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3</a:t>
                </a: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2421476" y="5756903"/>
                <a:ext cx="287079" cy="25518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4</a:t>
                </a:r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 flipV="1">
              <a:off x="1252105" y="4371996"/>
              <a:ext cx="9975876" cy="295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588020" y="4337958"/>
              <a:ext cx="918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~32 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754372" y="4997302"/>
              <a:ext cx="761807" cy="732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861580" y="5228111"/>
              <a:ext cx="772057" cy="818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47604" y="4730568"/>
              <a:ext cx="4250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solidFill>
                    <a:srgbClr val="C00000"/>
                  </a:solidFill>
                </a:rPr>
                <a:t>i</a:t>
              </a:r>
              <a:endParaRPr lang="en-US" sz="1350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3291" y="4773170"/>
              <a:ext cx="461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solidFill>
                    <a:srgbClr val="0070C0"/>
                  </a:solidFill>
                </a:rPr>
                <a:t>e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82137" y="4454850"/>
            <a:ext cx="8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Ion Up Beam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359471" y="4507710"/>
            <a:ext cx="8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Entrant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631278" y="4489997"/>
            <a:ext cx="91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Ion Down Beam</a:t>
            </a:r>
            <a:endParaRPr lang="en-US" sz="1400" dirty="0"/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Design – Ion Magnet Parameters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73" y="856313"/>
            <a:ext cx="8435771" cy="4453636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11893" y="966055"/>
            <a:ext cx="3124938" cy="538169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All 6 QFFB magnets require Nb3Sn due to peak field</a:t>
            </a:r>
          </a:p>
          <a:p>
            <a:r>
              <a:rPr lang="en-US" sz="2400" dirty="0" smtClean="0"/>
              <a:t>3 downstream magnets are most challenging due to aperture size</a:t>
            </a:r>
          </a:p>
          <a:p>
            <a:r>
              <a:rPr lang="en-US" sz="2400" dirty="0" smtClean="0"/>
              <a:t>Each FFQ has a </a:t>
            </a:r>
            <a:r>
              <a:rPr lang="en-US" sz="2400" dirty="0"/>
              <a:t>corresponding skew quadrupole. </a:t>
            </a:r>
            <a:r>
              <a:rPr lang="en-US" sz="2400" dirty="0" smtClean="0"/>
              <a:t>FFQ </a:t>
            </a:r>
            <a:r>
              <a:rPr lang="en-US" sz="2400" dirty="0"/>
              <a:t>fields are too high to allow </a:t>
            </a:r>
            <a:r>
              <a:rPr lang="en-US" sz="2400" dirty="0" smtClean="0"/>
              <a:t>nesting in the three down beam quadrupoles.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Design – </a:t>
            </a:r>
            <a:r>
              <a:rPr lang="en-US" dirty="0"/>
              <a:t>Electron </a:t>
            </a:r>
            <a:r>
              <a:rPr lang="en-US" dirty="0" smtClean="0"/>
              <a:t>Magnet Parameters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2"/>
          <a:stretch/>
        </p:blipFill>
        <p:spPr bwMode="auto">
          <a:xfrm>
            <a:off x="1079159" y="1819815"/>
            <a:ext cx="10123314" cy="440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3129" y="6224431"/>
            <a:ext cx="8847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Each of the quadrupoles </a:t>
            </a:r>
            <a:r>
              <a:rPr lang="en-US" sz="1400" dirty="0" smtClean="0"/>
              <a:t>will need </a:t>
            </a:r>
            <a:r>
              <a:rPr lang="en-US" sz="1400" dirty="0"/>
              <a:t>a corresponding skew quadrupole.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1"/>
          <a:stretch/>
        </p:blipFill>
        <p:spPr bwMode="auto">
          <a:xfrm>
            <a:off x="1079157" y="906659"/>
            <a:ext cx="10123316" cy="94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magnets for both the ion and electron beam lines are based on cold bore designs.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primarily to lower the field requirements on the ion beam quadrupoles.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magnets in the electron beam line could be either warm or cold bore.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cold bore designs in the electron line do reduce the radial space needed which is a plus as you get closer to the 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Expectation </a:t>
            </a:r>
            <a:r>
              <a:rPr lang="en-US" dirty="0" smtClean="0"/>
              <a:t>is to use existing, proven conductor – LARP for Nb3Sn, Standard Rutherford cable for NbTi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2331</TotalTime>
  <Words>1959</Words>
  <Application>Microsoft Office PowerPoint</Application>
  <PresentationFormat>Widescreen</PresentationFormat>
  <Paragraphs>247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.PingFangSC-Regular</vt:lpstr>
      <vt:lpstr>Arial</vt:lpstr>
      <vt:lpstr>Calibri</vt:lpstr>
      <vt:lpstr>PingFangSC-Regular</vt:lpstr>
      <vt:lpstr>Symbol</vt:lpstr>
      <vt:lpstr>Theme1</vt:lpstr>
      <vt:lpstr>IR Magnet Layout/Design - JLEIC</vt:lpstr>
      <vt:lpstr>Importance Defined by the Jones Report</vt:lpstr>
      <vt:lpstr>Interaction Region (IR) Magnet Design Verification (FY’17 Base R&amp;D)</vt:lpstr>
      <vt:lpstr>What part of JLEIC are we looking at?</vt:lpstr>
      <vt:lpstr>Outline</vt:lpstr>
      <vt:lpstr>Interaction Region (IR) Overview Layout</vt:lpstr>
      <vt:lpstr>Magnet Design – Ion Magnet Parameters</vt:lpstr>
      <vt:lpstr>Magnet Design – Electron Magnet Parameters</vt:lpstr>
      <vt:lpstr>Magnet Design</vt:lpstr>
      <vt:lpstr>Magnet Design – Electron and Ion Upstream Quad</vt:lpstr>
      <vt:lpstr>Magnet Design – Ion Downstream Quad</vt:lpstr>
      <vt:lpstr>Magnet Design – Skew Quad, Solenoid, Corrector Magnet</vt:lpstr>
      <vt:lpstr>Magnet-Magnet Interaction</vt:lpstr>
      <vt:lpstr>Magnet-Magnet Interaction</vt:lpstr>
      <vt:lpstr>Ion Up Beam Area</vt:lpstr>
      <vt:lpstr>Electron Entrant Area</vt:lpstr>
      <vt:lpstr>Ion Down Beam Area</vt:lpstr>
      <vt:lpstr>Integration with detector dipole</vt:lpstr>
      <vt:lpstr>Summary and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 Timothy Michalski</cp:lastModifiedBy>
  <cp:revision>99</cp:revision>
  <dcterms:created xsi:type="dcterms:W3CDTF">2018-09-06T13:32:58Z</dcterms:created>
  <dcterms:modified xsi:type="dcterms:W3CDTF">2018-10-30T13:08:41Z</dcterms:modified>
</cp:coreProperties>
</file>