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5"/>
  </p:notesMasterIdLst>
  <p:sldIdLst>
    <p:sldId id="309" r:id="rId2"/>
    <p:sldId id="356" r:id="rId3"/>
    <p:sldId id="349" r:id="rId4"/>
    <p:sldId id="348" r:id="rId5"/>
    <p:sldId id="358" r:id="rId6"/>
    <p:sldId id="352" r:id="rId7"/>
    <p:sldId id="351" r:id="rId8"/>
    <p:sldId id="353" r:id="rId9"/>
    <p:sldId id="354" r:id="rId10"/>
    <p:sldId id="355" r:id="rId11"/>
    <p:sldId id="350" r:id="rId12"/>
    <p:sldId id="324" r:id="rId13"/>
    <p:sldId id="320" r:id="rId14"/>
    <p:sldId id="321" r:id="rId15"/>
    <p:sldId id="322" r:id="rId16"/>
    <p:sldId id="328" r:id="rId17"/>
    <p:sldId id="335" r:id="rId18"/>
    <p:sldId id="336" r:id="rId19"/>
    <p:sldId id="329" r:id="rId20"/>
    <p:sldId id="331" r:id="rId21"/>
    <p:sldId id="332" r:id="rId22"/>
    <p:sldId id="357" r:id="rId23"/>
    <p:sldId id="3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95982" autoAdjust="0"/>
  </p:normalViewPr>
  <p:slideViewPr>
    <p:cSldViewPr snapToGrid="0" snapToObjects="1">
      <p:cViewPr varScale="1">
        <p:scale>
          <a:sx n="112" d="100"/>
          <a:sy n="112" d="100"/>
        </p:scale>
        <p:origin x="592" y="176"/>
      </p:cViewPr>
      <p:guideLst>
        <p:guide orient="horz" pos="2160"/>
        <p:guide pos="3840"/>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3" name="Picture 12"/>
          <p:cNvPicPr>
            <a:picLocks noChangeAspect="1"/>
          </p:cNvPicPr>
          <p:nvPr userDrawn="1"/>
        </p:nvPicPr>
        <p:blipFill>
          <a:blip r:embed="rId3"/>
          <a:stretch>
            <a:fillRect/>
          </a:stretch>
        </p:blipFill>
        <p:spPr>
          <a:xfrm>
            <a:off x="0" y="0"/>
            <a:ext cx="12192000" cy="128270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9" name="Text Placeholder 4"/>
          <p:cNvSpPr>
            <a:spLocks noGrp="1"/>
          </p:cNvSpPr>
          <p:nvPr>
            <p:ph type="body" sz="quarter" idx="16" hasCustomPrompt="1"/>
          </p:nvPr>
        </p:nvSpPr>
        <p:spPr>
          <a:xfrm>
            <a:off x="3651306" y="5563165"/>
            <a:ext cx="5745192" cy="910001"/>
          </a:xfrm>
        </p:spPr>
        <p:txBody>
          <a:bodyPr>
            <a:noAutofit/>
          </a:bodyPr>
          <a:lstStyle>
            <a:lvl1pPr marL="0" indent="0">
              <a:buNone/>
              <a:defRPr baseline="0"/>
            </a:lvl1pPr>
          </a:lstStyle>
          <a:p>
            <a:pPr algn="ctr"/>
            <a:r>
              <a:rPr lang="en-US" sz="1800" dirty="0"/>
              <a:t>EIC Accelerator Collaboration Meeting</a:t>
            </a:r>
          </a:p>
          <a:p>
            <a:pPr algn="ctr"/>
            <a:r>
              <a:rPr lang="en-US" sz="1800" dirty="0"/>
              <a:t>October 29 - November 1, 2018</a:t>
            </a:r>
          </a:p>
        </p:txBody>
      </p:sp>
    </p:spTree>
    <p:extLst>
      <p:ext uri="{BB962C8B-B14F-4D97-AF65-F5344CB8AC3E}">
        <p14:creationId xmlns:p14="http://schemas.microsoft.com/office/powerpoint/2010/main" val="42918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7" name="Picture 16"/>
          <p:cNvPicPr>
            <a:picLocks noChangeAspect="1"/>
          </p:cNvPicPr>
          <p:nvPr userDrawn="1"/>
        </p:nvPicPr>
        <p:blipFill>
          <a:blip r:embed="rId3"/>
          <a:stretch>
            <a:fillRect/>
          </a:stretch>
        </p:blipFill>
        <p:spPr>
          <a:xfrm>
            <a:off x="0" y="0"/>
            <a:ext cx="12192000" cy="128270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156700397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892" y="244220"/>
            <a:ext cx="11285837" cy="480131"/>
          </a:xfrm>
        </p:spPr>
        <p:txBody>
          <a:bodyPr>
            <a:spAutoFit/>
          </a:bodyPr>
          <a:lstStyle>
            <a:lvl1pPr>
              <a:defRPr sz="2800" b="1" cap="none" baseline="0">
                <a:solidFill>
                  <a:srgbClr val="0000FF"/>
                </a:solidFill>
                <a:latin typeface="Arial" charset="0"/>
              </a:defRPr>
            </a:lvl1pPr>
          </a:lstStyle>
          <a:p>
            <a:r>
              <a:rPr lang="en-US" dirty="0"/>
              <a:t>Click to edit Master title style</a:t>
            </a:r>
          </a:p>
        </p:txBody>
      </p:sp>
      <p:sp>
        <p:nvSpPr>
          <p:cNvPr id="3" name="Content Placeholder 2"/>
          <p:cNvSpPr>
            <a:spLocks noGrp="1"/>
          </p:cNvSpPr>
          <p:nvPr>
            <p:ph idx="1"/>
          </p:nvPr>
        </p:nvSpPr>
        <p:spPr>
          <a:xfrm>
            <a:off x="411892" y="966055"/>
            <a:ext cx="11285837" cy="5381694"/>
          </a:xfrm>
        </p:spPr>
        <p:txBody>
          <a:bodyPr/>
          <a:lstStyle>
            <a:lvl1pPr>
              <a:lnSpc>
                <a:spcPct val="100000"/>
              </a:lnSpc>
              <a:spcBef>
                <a:spcPts val="0"/>
              </a:spcBef>
              <a:defRPr sz="2000" baseline="0">
                <a:solidFill>
                  <a:srgbClr val="0E2E39"/>
                </a:solidFill>
                <a:latin typeface="Arial" charset="0"/>
              </a:defRPr>
            </a:lvl1pPr>
            <a:lvl2pPr marL="685800" indent="-228600">
              <a:buFont typeface="PingFangSC-Regular" charset="-122"/>
              <a:buChar char="－"/>
              <a:defRPr sz="1800" baseline="0">
                <a:solidFill>
                  <a:srgbClr val="0E2E39"/>
                </a:solidFill>
                <a:latin typeface="Arial" charset="0"/>
              </a:defRPr>
            </a:lvl2pPr>
            <a:lvl3pPr marL="1143000" indent="-228600">
              <a:buFont typeface="Arial" charset="0"/>
              <a:buChar char="•"/>
              <a:defRPr sz="1600" baseline="0">
                <a:solidFill>
                  <a:srgbClr val="0E2E39"/>
                </a:solidFill>
                <a:latin typeface="Arial" charset="0"/>
              </a:defRPr>
            </a:lvl3pPr>
            <a:lvl4pPr marL="1657350" indent="-285750">
              <a:buFont typeface="PingFangSC-Regular" charset="-122"/>
              <a:buChar char="－"/>
              <a:defRPr sz="1600" baseline="0">
                <a:solidFill>
                  <a:srgbClr val="0E2E39"/>
                </a:solidFill>
                <a:latin typeface="Arial" charset="0"/>
              </a:defRPr>
            </a:lvl4pPr>
            <a:lvl5pPr marL="2057400" indent="-228600">
              <a:buFont typeface="Arial" charset="0"/>
              <a:buChar char="•"/>
              <a:defRPr sz="1400" baseline="0">
                <a:solidFill>
                  <a:srgbClr val="0E2E39"/>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63912" y="6545583"/>
            <a:ext cx="714877" cy="303364"/>
          </a:xfrm>
        </p:spPr>
        <p:txBody>
          <a:bodyPr/>
          <a:lstStyle>
            <a:lvl1pPr algn="ctr">
              <a:defRPr sz="1600" baseline="0">
                <a:solidFill>
                  <a:srgbClr val="0E2E39"/>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8855676" cy="0"/>
          </a:xfrm>
          <a:prstGeom prst="line">
            <a:avLst/>
          </a:prstGeom>
          <a:ln w="57150">
            <a:solidFill>
              <a:srgbClr val="6090A5"/>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3165" y="6594641"/>
            <a:ext cx="5471457" cy="292388"/>
          </a:xfrm>
          <a:prstGeom prst="rect">
            <a:avLst/>
          </a:prstGeom>
          <a:noFill/>
        </p:spPr>
        <p:txBody>
          <a:bodyPr wrap="square" rtlCol="0">
            <a:spAutoFit/>
          </a:bodyPr>
          <a:lstStyle/>
          <a:p>
            <a:r>
              <a:rPr lang="en-US" sz="1300" b="1" baseline="0" dirty="0">
                <a:solidFill>
                  <a:srgbClr val="0000FF"/>
                </a:solidFill>
                <a:latin typeface="Arial" panose="020B0604020202020204" pitchFamily="34" charset="0"/>
                <a:cs typeface="Arial" panose="020B0604020202020204" pitchFamily="34" charset="0"/>
              </a:rPr>
              <a:t>August 3, </a:t>
            </a:r>
            <a:r>
              <a:rPr lang="en-US" sz="1300" b="1" dirty="0">
                <a:solidFill>
                  <a:srgbClr val="0000FF"/>
                </a:solidFill>
                <a:latin typeface="Arial" panose="020B0604020202020204" pitchFamily="34" charset="0"/>
                <a:cs typeface="Arial" panose="020B0604020202020204" pitchFamily="34" charset="0"/>
              </a:rPr>
              <a:t>2018</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92246" y="0"/>
            <a:ext cx="1201007" cy="457200"/>
          </a:xfrm>
          <a:prstGeom prst="rect">
            <a:avLst/>
          </a:prstGeom>
        </p:spPr>
      </p:pic>
    </p:spTree>
    <p:extLst>
      <p:ext uri="{BB962C8B-B14F-4D97-AF65-F5344CB8AC3E}">
        <p14:creationId xmlns:p14="http://schemas.microsoft.com/office/powerpoint/2010/main" val="1219066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7651" y="1223964"/>
            <a:ext cx="5721349" cy="4891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223964"/>
            <a:ext cx="5721351" cy="4891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ftr" sz="quarter" idx="10"/>
          </p:nvPr>
        </p:nvSpPr>
        <p:spPr>
          <a:xfrm>
            <a:off x="9112251" y="6542089"/>
            <a:ext cx="2597149" cy="288925"/>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fontAlgn="base" hangingPunct="0">
              <a:spcBef>
                <a:spcPct val="0"/>
              </a:spcBef>
              <a:spcAft>
                <a:spcPct val="0"/>
              </a:spcAft>
              <a:defRPr/>
            </a:pPr>
            <a:r>
              <a:rPr lang="fr-FR" altLang="en-US" sz="1000">
                <a:solidFill>
                  <a:srgbClr val="000000"/>
                </a:solidFill>
                <a:ea typeface="MS PGothic" panose="020B0600070205080204" pitchFamily="34" charset="-128"/>
                <a:cs typeface="+mn-cs"/>
              </a:rPr>
              <a:t>USPAS, Fort Collins, CO, June 13-24, 2016</a:t>
            </a:r>
            <a:endParaRPr lang="en-US" altLang="en-US" sz="1000">
              <a:solidFill>
                <a:srgbClr val="000000"/>
              </a:solidFill>
              <a:ea typeface="MS PGothic" panose="020B0600070205080204" pitchFamily="34" charset="-128"/>
              <a:cs typeface="+mn-cs"/>
            </a:endParaRPr>
          </a:p>
        </p:txBody>
      </p:sp>
    </p:spTree>
    <p:extLst>
      <p:ext uri="{BB962C8B-B14F-4D97-AF65-F5344CB8AC3E}">
        <p14:creationId xmlns:p14="http://schemas.microsoft.com/office/powerpoint/2010/main" val="90329595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12" name="Footer Placeholder 11"/>
          <p:cNvSpPr>
            <a:spLocks noGrp="1"/>
          </p:cNvSpPr>
          <p:nvPr>
            <p:ph type="ftr" sz="quarter" idx="11"/>
          </p:nvPr>
        </p:nvSpPr>
        <p:spPr/>
        <p:txBody>
          <a:bodyPr/>
          <a:lstStyle/>
          <a:p>
            <a:r>
              <a:rPr lang="en-US"/>
              <a:t>Fall 2018 EIC Accelerator Collaboration Meeting</a:t>
            </a:r>
            <a:endParaRPr lang="en-US" dirty="0"/>
          </a:p>
        </p:txBody>
      </p:sp>
      <p:sp>
        <p:nvSpPr>
          <p:cNvPr id="13" name="Slide Number Placeholder 12"/>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6396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4"/>
          </p:nvPr>
        </p:nvSpPr>
        <p:spPr/>
        <p:txBody>
          <a:bodyPr/>
          <a:lstStyle/>
          <a:p>
            <a:r>
              <a:rPr lang="en-US"/>
              <a:t>October 29 </a:t>
            </a:r>
            <a:r>
              <a:rPr lang="mr-IN"/>
              <a:t>–</a:t>
            </a:r>
            <a:r>
              <a:rPr lang="en-US"/>
              <a:t> November 1, 2018</a:t>
            </a:r>
            <a:endParaRPr lang="en-US" dirty="0"/>
          </a:p>
        </p:txBody>
      </p:sp>
      <p:sp>
        <p:nvSpPr>
          <p:cNvPr id="13" name="Footer Placeholder 12"/>
          <p:cNvSpPr>
            <a:spLocks noGrp="1"/>
          </p:cNvSpPr>
          <p:nvPr>
            <p:ph type="ftr" sz="quarter" idx="15"/>
          </p:nvPr>
        </p:nvSpPr>
        <p:spPr/>
        <p:txBody>
          <a:bodyPr/>
          <a:lstStyle/>
          <a:p>
            <a:r>
              <a:rPr lang="en-US"/>
              <a:t>Fall 2018 EIC Accelerator Collaboration Meeting</a:t>
            </a:r>
            <a:endParaRPr lang="en-US" dirty="0"/>
          </a:p>
        </p:txBody>
      </p:sp>
      <p:sp>
        <p:nvSpPr>
          <p:cNvPr id="14" name="Slide Number Placeholder 13"/>
          <p:cNvSpPr>
            <a:spLocks noGrp="1"/>
          </p:cNvSpPr>
          <p:nvPr>
            <p:ph type="sldNum" sz="quarter" idx="16"/>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65200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6"/>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45379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6"/>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2548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7"/>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057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7"/>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513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a:t>October 29 </a:t>
            </a:r>
            <a:r>
              <a:rPr lang="mr-IN"/>
              <a:t>–</a:t>
            </a:r>
            <a:r>
              <a:rPr lang="en-US"/>
              <a:t> November 1, 2018</a:t>
            </a:r>
            <a:endParaRPr lang="en-US" dirty="0"/>
          </a:p>
        </p:txBody>
      </p:sp>
      <p:sp>
        <p:nvSpPr>
          <p:cNvPr id="16" name="Footer Placeholder 15"/>
          <p:cNvSpPr>
            <a:spLocks noGrp="1"/>
          </p:cNvSpPr>
          <p:nvPr>
            <p:ph type="ftr" sz="quarter" idx="19"/>
          </p:nvPr>
        </p:nvSpPr>
        <p:spPr/>
        <p:txBody>
          <a:bodyPr/>
          <a:lstStyle/>
          <a:p>
            <a:r>
              <a:rPr lang="en-US"/>
              <a:t>Fall 2018 EIC Accelerator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5967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a:t>October 29 </a:t>
            </a:r>
            <a:r>
              <a:rPr lang="mr-IN"/>
              <a:t>–</a:t>
            </a:r>
            <a:r>
              <a:rPr lang="en-US"/>
              <a:t> November 1, 2018</a:t>
            </a:r>
            <a:endParaRPr lang="en-US" dirty="0"/>
          </a:p>
        </p:txBody>
      </p:sp>
      <p:sp>
        <p:nvSpPr>
          <p:cNvPr id="16" name="Footer Placeholder 15"/>
          <p:cNvSpPr>
            <a:spLocks noGrp="1"/>
          </p:cNvSpPr>
          <p:nvPr>
            <p:ph type="ftr" sz="quarter" idx="19"/>
          </p:nvPr>
        </p:nvSpPr>
        <p:spPr/>
        <p:txBody>
          <a:bodyPr/>
          <a:lstStyle/>
          <a:p>
            <a:r>
              <a:rPr lang="en-US"/>
              <a:t>Fall 2018 EIC Accelerator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9685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a:t>October 29 </a:t>
            </a:r>
            <a:r>
              <a:rPr lang="mr-IN"/>
              <a:t>–</a:t>
            </a:r>
            <a:r>
              <a:rPr lang="en-US"/>
              <a:t> November 1, 2018</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Fall 2018 EIC Accelerator Collaboration Meeting</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jpeg"/><Relationship Id="rId18" Type="http://schemas.openxmlformats.org/officeDocument/2006/relationships/image" Target="../media/image37.png"/><Relationship Id="rId3" Type="http://schemas.openxmlformats.org/officeDocument/2006/relationships/image" Target="../media/image23.gif"/><Relationship Id="rId21" Type="http://schemas.openxmlformats.org/officeDocument/2006/relationships/image" Target="../media/image40.png"/><Relationship Id="rId7" Type="http://schemas.openxmlformats.org/officeDocument/2006/relationships/image" Target="../media/image27.gif"/><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2.jpeg"/><Relationship Id="rId16" Type="http://schemas.openxmlformats.org/officeDocument/2006/relationships/image" Target="../media/image35.jpeg"/><Relationship Id="rId20"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5.gif"/><Relationship Id="rId15" Type="http://schemas.openxmlformats.org/officeDocument/2006/relationships/image" Target="../media/image34.gif"/><Relationship Id="rId23" Type="http://schemas.openxmlformats.org/officeDocument/2006/relationships/image" Target="../media/image42.jpeg"/><Relationship Id="rId10" Type="http://schemas.openxmlformats.org/officeDocument/2006/relationships/image" Target="../media/image29.jpeg"/><Relationship Id="rId19" Type="http://schemas.openxmlformats.org/officeDocument/2006/relationships/image" Target="../media/image38.png"/><Relationship Id="rId4" Type="http://schemas.openxmlformats.org/officeDocument/2006/relationships/image" Target="../media/image24.jpeg"/><Relationship Id="rId9" Type="http://schemas.openxmlformats.org/officeDocument/2006/relationships/hyperlink" Target="http://www.kek.jp/" TargetMode="External"/><Relationship Id="rId14" Type="http://schemas.openxmlformats.org/officeDocument/2006/relationships/image" Target="../media/image33.png"/><Relationship Id="rId22"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3.emf"/><Relationship Id="rId5" Type="http://schemas.openxmlformats.org/officeDocument/2006/relationships/oleObject" Target="../embeddings/oleObject1.bin"/><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dico.cern.ch/event/729871/" TargetMode="External"/><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dico.cern.ch/event/182232/" TargetMode="External"/><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217" y="205946"/>
            <a:ext cx="11962284" cy="917487"/>
          </a:xfrm>
        </p:spPr>
        <p:txBody>
          <a:bodyPr anchor="ctr" anchorCtr="0"/>
          <a:lstStyle/>
          <a:p>
            <a:r>
              <a:rPr lang="en-GB" sz="3600" dirty="0"/>
              <a:t>Wrap-Up Discussion: </a:t>
            </a:r>
            <a:br>
              <a:rPr lang="en-GB" sz="3600" dirty="0"/>
            </a:br>
            <a:r>
              <a:rPr lang="en-GB" sz="3600" dirty="0"/>
              <a:t>EIC R&amp;D and Future Collaborations</a:t>
            </a:r>
            <a:endParaRPr lang="en-US" sz="3600" dirty="0"/>
          </a:p>
        </p:txBody>
      </p:sp>
      <p:sp>
        <p:nvSpPr>
          <p:cNvPr id="3" name="Subtitle 2"/>
          <p:cNvSpPr>
            <a:spLocks noGrp="1"/>
          </p:cNvSpPr>
          <p:nvPr>
            <p:ph type="subTitle" idx="1"/>
          </p:nvPr>
        </p:nvSpPr>
        <p:spPr>
          <a:xfrm>
            <a:off x="179716" y="1534873"/>
            <a:ext cx="5135234" cy="2088437"/>
          </a:xfrm>
        </p:spPr>
        <p:txBody>
          <a:bodyPr>
            <a:normAutofit/>
          </a:bodyPr>
          <a:lstStyle/>
          <a:p>
            <a:r>
              <a:rPr lang="en-US" sz="2400" dirty="0">
                <a:solidFill>
                  <a:schemeClr val="tx1"/>
                </a:solidFill>
              </a:rPr>
              <a:t>Andrei Seryi and Ferdinand </a:t>
            </a:r>
            <a:r>
              <a:rPr lang="en-US" sz="2400" dirty="0" err="1">
                <a:solidFill>
                  <a:schemeClr val="tx1"/>
                </a:solidFill>
              </a:rPr>
              <a:t>Willeke</a:t>
            </a:r>
            <a:endParaRPr lang="en-US" sz="2400" dirty="0">
              <a:solidFill>
                <a:schemeClr val="tx1"/>
              </a:solidFill>
            </a:endParaRPr>
          </a:p>
          <a:p>
            <a:endParaRPr lang="en-US" sz="2400" dirty="0">
              <a:solidFill>
                <a:schemeClr val="tx1"/>
              </a:solidFill>
            </a:endParaRPr>
          </a:p>
          <a:p>
            <a:r>
              <a:rPr lang="en-US" sz="2400" dirty="0">
                <a:solidFill>
                  <a:schemeClr val="tx1"/>
                </a:solidFill>
              </a:rPr>
              <a:t>With input and ideas from many colleagues</a:t>
            </a:r>
          </a:p>
        </p:txBody>
      </p:sp>
      <p:sp>
        <p:nvSpPr>
          <p:cNvPr id="5" name="Text Placeholder 4"/>
          <p:cNvSpPr>
            <a:spLocks noGrp="1"/>
          </p:cNvSpPr>
          <p:nvPr>
            <p:ph type="body" sz="quarter" idx="14"/>
          </p:nvPr>
        </p:nvSpPr>
        <p:spPr>
          <a:xfrm>
            <a:off x="4088921" y="5810521"/>
            <a:ext cx="5745192" cy="910001"/>
          </a:xfrm>
        </p:spPr>
        <p:txBody>
          <a:bodyPr>
            <a:noAutofit/>
          </a:bodyPr>
          <a:lstStyle/>
          <a:p>
            <a:pPr algn="ctr"/>
            <a:r>
              <a:rPr lang="en-US" sz="1800" dirty="0">
                <a:solidFill>
                  <a:schemeClr val="tx1"/>
                </a:solidFill>
              </a:rPr>
              <a:t>EIC Accelerator Collaboration Meeting</a:t>
            </a:r>
          </a:p>
          <a:p>
            <a:pPr algn="ctr"/>
            <a:r>
              <a:rPr lang="en-US" sz="1800" dirty="0">
                <a:solidFill>
                  <a:schemeClr val="tx1"/>
                </a:solidFill>
              </a:rPr>
              <a:t>October 29 - November 1, 2018</a:t>
            </a:r>
          </a:p>
        </p:txBody>
      </p:sp>
      <p:pic>
        <p:nvPicPr>
          <p:cNvPr id="8" name="Picture 7" descr="Screen Shot 2018-10-03 at 12.39.56 PM.png">
            <a:extLst>
              <a:ext uri="{FF2B5EF4-FFF2-40B4-BE49-F238E27FC236}">
                <a16:creationId xmlns:a16="http://schemas.microsoft.com/office/drawing/2014/main" id="{8F317838-6078-6449-9C05-0AFCC35BB3AA}"/>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9143820" y="1534872"/>
            <a:ext cx="2982681" cy="3877309"/>
          </a:xfrm>
          <a:prstGeom prst="rect">
            <a:avLst/>
          </a:prstGeom>
          <a:effectLst>
            <a:outerShdw blurRad="76200" dist="101600" dir="2700000" algn="tl" rotWithShape="0">
              <a:prstClr val="black">
                <a:alpha val="30000"/>
              </a:prstClr>
            </a:outerShdw>
          </a:effectLst>
        </p:spPr>
      </p:pic>
      <p:pic>
        <p:nvPicPr>
          <p:cNvPr id="10" name="Picture 9">
            <a:extLst>
              <a:ext uri="{FF2B5EF4-FFF2-40B4-BE49-F238E27FC236}">
                <a16:creationId xmlns:a16="http://schemas.microsoft.com/office/drawing/2014/main" id="{81907664-AA90-FF43-8BCD-B6016B72D250}"/>
              </a:ext>
            </a:extLst>
          </p:cNvPr>
          <p:cNvPicPr>
            <a:picLocks noChangeAspect="1"/>
          </p:cNvPicPr>
          <p:nvPr/>
        </p:nvPicPr>
        <p:blipFill>
          <a:blip r:embed="rId3"/>
          <a:stretch>
            <a:fillRect/>
          </a:stretch>
        </p:blipFill>
        <p:spPr>
          <a:xfrm>
            <a:off x="5589689" y="1534873"/>
            <a:ext cx="2777071" cy="3924532"/>
          </a:xfrm>
          <a:prstGeom prst="rect">
            <a:avLst/>
          </a:prstGeom>
          <a:ln>
            <a:solidFill>
              <a:schemeClr val="bg1">
                <a:lumMod val="75000"/>
              </a:schemeClr>
            </a:solidFill>
          </a:ln>
          <a:effectLst/>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5168-4CAA-4346-990C-ACC7B1A40DF1}"/>
              </a:ext>
            </a:extLst>
          </p:cNvPr>
          <p:cNvSpPr>
            <a:spLocks noGrp="1"/>
          </p:cNvSpPr>
          <p:nvPr>
            <p:ph type="title"/>
          </p:nvPr>
        </p:nvSpPr>
        <p:spPr/>
        <p:txBody>
          <a:bodyPr/>
          <a:lstStyle/>
          <a:p>
            <a:r>
              <a:rPr lang="en-US" dirty="0"/>
              <a:t>EIC Accelerator Science and Technology – from the draft: </a:t>
            </a:r>
          </a:p>
        </p:txBody>
      </p:sp>
      <p:sp>
        <p:nvSpPr>
          <p:cNvPr id="4" name="Date Placeholder 3">
            <a:extLst>
              <a:ext uri="{FF2B5EF4-FFF2-40B4-BE49-F238E27FC236}">
                <a16:creationId xmlns:a16="http://schemas.microsoft.com/office/drawing/2014/main" id="{8FDE4B70-7318-C041-8204-073894015614}"/>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91F3FF60-AD7B-1643-B976-B78E92BB9B09}"/>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3CEC1AD0-4671-FC41-86BD-DE15980E3B4D}"/>
              </a:ext>
            </a:extLst>
          </p:cNvPr>
          <p:cNvSpPr>
            <a:spLocks noGrp="1"/>
          </p:cNvSpPr>
          <p:nvPr>
            <p:ph type="sldNum" sz="quarter" idx="12"/>
          </p:nvPr>
        </p:nvSpPr>
        <p:spPr/>
        <p:txBody>
          <a:bodyPr/>
          <a:lstStyle/>
          <a:p>
            <a:fld id="{07E1C93C-5050-FC42-8F10-D22D4F119D13}" type="slidenum">
              <a:rPr lang="en-US" smtClean="0"/>
              <a:pPr/>
              <a:t>10</a:t>
            </a:fld>
            <a:endParaRPr lang="en-US" dirty="0"/>
          </a:p>
        </p:txBody>
      </p:sp>
      <p:pic>
        <p:nvPicPr>
          <p:cNvPr id="9" name="Picture 8">
            <a:extLst>
              <a:ext uri="{FF2B5EF4-FFF2-40B4-BE49-F238E27FC236}">
                <a16:creationId xmlns:a16="http://schemas.microsoft.com/office/drawing/2014/main" id="{DCB60B5B-7793-994D-A3C8-5A2F06FAF14B}"/>
              </a:ext>
            </a:extLst>
          </p:cNvPr>
          <p:cNvPicPr>
            <a:picLocks noChangeAspect="1"/>
          </p:cNvPicPr>
          <p:nvPr/>
        </p:nvPicPr>
        <p:blipFill>
          <a:blip r:embed="rId2"/>
          <a:stretch>
            <a:fillRect/>
          </a:stretch>
        </p:blipFill>
        <p:spPr>
          <a:xfrm>
            <a:off x="0" y="860219"/>
            <a:ext cx="12192000" cy="3400202"/>
          </a:xfrm>
          <a:prstGeom prst="rect">
            <a:avLst/>
          </a:prstGeom>
        </p:spPr>
      </p:pic>
      <p:pic>
        <p:nvPicPr>
          <p:cNvPr id="10" name="Picture 9">
            <a:extLst>
              <a:ext uri="{FF2B5EF4-FFF2-40B4-BE49-F238E27FC236}">
                <a16:creationId xmlns:a16="http://schemas.microsoft.com/office/drawing/2014/main" id="{5F3153B5-03B8-B849-B204-C3A872CFE2AB}"/>
              </a:ext>
            </a:extLst>
          </p:cNvPr>
          <p:cNvPicPr>
            <a:picLocks noChangeAspect="1"/>
          </p:cNvPicPr>
          <p:nvPr/>
        </p:nvPicPr>
        <p:blipFill>
          <a:blip r:embed="rId3"/>
          <a:stretch>
            <a:fillRect/>
          </a:stretch>
        </p:blipFill>
        <p:spPr>
          <a:xfrm>
            <a:off x="0" y="4668591"/>
            <a:ext cx="12192000" cy="1475598"/>
          </a:xfrm>
          <a:prstGeom prst="rect">
            <a:avLst/>
          </a:prstGeom>
        </p:spPr>
      </p:pic>
    </p:spTree>
    <p:extLst>
      <p:ext uri="{BB962C8B-B14F-4D97-AF65-F5344CB8AC3E}">
        <p14:creationId xmlns:p14="http://schemas.microsoft.com/office/powerpoint/2010/main" val="9437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BD92CB-A318-7243-B03F-76BFC5450B1A}"/>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ACF3C10A-378A-5D41-A03D-AE0C6393A470}"/>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99E1E8A1-E121-0F48-A20F-39A743CD9773}"/>
              </a:ext>
            </a:extLst>
          </p:cNvPr>
          <p:cNvSpPr>
            <a:spLocks noGrp="1"/>
          </p:cNvSpPr>
          <p:nvPr>
            <p:ph type="sldNum" sz="quarter" idx="12"/>
          </p:nvPr>
        </p:nvSpPr>
        <p:spPr/>
        <p:txBody>
          <a:bodyPr/>
          <a:lstStyle/>
          <a:p>
            <a:fld id="{07E1C93C-5050-FC42-8F10-D22D4F119D13}" type="slidenum">
              <a:rPr lang="en-US" smtClean="0"/>
              <a:pPr/>
              <a:t>11</a:t>
            </a:fld>
            <a:endParaRPr lang="en-US" dirty="0"/>
          </a:p>
        </p:txBody>
      </p:sp>
      <p:sp>
        <p:nvSpPr>
          <p:cNvPr id="7" name="Title 1">
            <a:extLst>
              <a:ext uri="{FF2B5EF4-FFF2-40B4-BE49-F238E27FC236}">
                <a16:creationId xmlns:a16="http://schemas.microsoft.com/office/drawing/2014/main" id="{65C0ECB8-1E9E-0C48-A22A-551E0B08C3A6}"/>
              </a:ext>
            </a:extLst>
          </p:cNvPr>
          <p:cNvSpPr>
            <a:spLocks noGrp="1"/>
          </p:cNvSpPr>
          <p:nvPr>
            <p:ph type="title"/>
          </p:nvPr>
        </p:nvSpPr>
        <p:spPr>
          <a:xfrm>
            <a:off x="286162" y="2652269"/>
            <a:ext cx="11285837" cy="487490"/>
          </a:xfrm>
        </p:spPr>
        <p:txBody>
          <a:bodyPr/>
          <a:lstStyle/>
          <a:p>
            <a:r>
              <a:rPr lang="en-US" dirty="0"/>
              <a:t>Backup slides</a:t>
            </a:r>
          </a:p>
        </p:txBody>
      </p:sp>
    </p:spTree>
    <p:extLst>
      <p:ext uri="{BB962C8B-B14F-4D97-AF65-F5344CB8AC3E}">
        <p14:creationId xmlns:p14="http://schemas.microsoft.com/office/powerpoint/2010/main" val="250232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projects synergies between EIC and European projects </a:t>
            </a:r>
          </a:p>
        </p:txBody>
      </p:sp>
      <p:sp>
        <p:nvSpPr>
          <p:cNvPr id="3" name="Content Placeholder 2"/>
          <p:cNvSpPr>
            <a:spLocks noGrp="1"/>
          </p:cNvSpPr>
          <p:nvPr>
            <p:ph idx="1"/>
          </p:nvPr>
        </p:nvSpPr>
        <p:spPr/>
        <p:txBody>
          <a:bodyPr/>
          <a:lstStyle/>
          <a:p>
            <a:r>
              <a:rPr lang="en-US" dirty="0"/>
              <a:t>Examples of ongoing collaboration (incomplete list)</a:t>
            </a:r>
          </a:p>
          <a:p>
            <a:pPr lvl="1"/>
            <a:endParaRPr lang="en-US" dirty="0"/>
          </a:p>
          <a:p>
            <a:pPr lvl="1"/>
            <a:r>
              <a:rPr lang="en-US" dirty="0"/>
              <a:t>HL-LHC crab cavity system (ODU and </a:t>
            </a:r>
            <a:r>
              <a:rPr lang="en-US" dirty="0" err="1"/>
              <a:t>JLab</a:t>
            </a:r>
            <a:r>
              <a:rPr lang="en-US" dirty="0"/>
              <a:t>) – CERN, UK, …</a:t>
            </a:r>
          </a:p>
          <a:p>
            <a:pPr lvl="1"/>
            <a:r>
              <a:rPr lang="en-US" dirty="0"/>
              <a:t>PERLE ( </a:t>
            </a:r>
            <a:r>
              <a:rPr lang="en-US" dirty="0" err="1"/>
              <a:t>LHeC</a:t>
            </a:r>
            <a:r>
              <a:rPr lang="en-US" dirty="0"/>
              <a:t> ER demo) – cavities, optics – LAL &amp; IPN </a:t>
            </a:r>
            <a:r>
              <a:rPr lang="en-US" dirty="0" err="1"/>
              <a:t>Orsay</a:t>
            </a:r>
            <a:r>
              <a:rPr lang="en-US" dirty="0"/>
              <a:t>, …</a:t>
            </a:r>
          </a:p>
          <a:p>
            <a:pPr lvl="1"/>
            <a:r>
              <a:rPr lang="en-US" dirty="0"/>
              <a:t>Muon Collider (</a:t>
            </a:r>
            <a:r>
              <a:rPr lang="en-US" dirty="0" err="1"/>
              <a:t>e+e</a:t>
            </a:r>
            <a:r>
              <a:rPr lang="en-US" dirty="0"/>
              <a:t>- threshold version) FFAG optics – INFN, …</a:t>
            </a:r>
          </a:p>
          <a:p>
            <a:r>
              <a:rPr lang="en-US" dirty="0"/>
              <a:t>Next slides - illustrations for some of this work</a:t>
            </a:r>
          </a:p>
        </p:txBody>
      </p:sp>
      <p:sp>
        <p:nvSpPr>
          <p:cNvPr id="6" name="Date Placeholder 3">
            <a:extLst>
              <a:ext uri="{FF2B5EF4-FFF2-40B4-BE49-F238E27FC236}">
                <a16:creationId xmlns:a16="http://schemas.microsoft.com/office/drawing/2014/main" id="{594474E9-DAA1-B144-A870-56017026FAEF}"/>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7" name="Footer Placeholder 4">
            <a:extLst>
              <a:ext uri="{FF2B5EF4-FFF2-40B4-BE49-F238E27FC236}">
                <a16:creationId xmlns:a16="http://schemas.microsoft.com/office/drawing/2014/main" id="{3A83297F-8511-4848-9A83-D769946A8207}"/>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8" name="Slide Number Placeholder 5">
            <a:extLst>
              <a:ext uri="{FF2B5EF4-FFF2-40B4-BE49-F238E27FC236}">
                <a16:creationId xmlns:a16="http://schemas.microsoft.com/office/drawing/2014/main" id="{A785DD82-8D5B-9C4B-BBE9-BD7642BE5BA3}"/>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12</a:t>
            </a:fld>
            <a:endParaRPr lang="en-US" dirty="0"/>
          </a:p>
        </p:txBody>
      </p:sp>
      <p:sp>
        <p:nvSpPr>
          <p:cNvPr id="9" name="Title 1">
            <a:extLst>
              <a:ext uri="{FF2B5EF4-FFF2-40B4-BE49-F238E27FC236}">
                <a16:creationId xmlns:a16="http://schemas.microsoft.com/office/drawing/2014/main" id="{10300B47-E379-2D4B-8931-EF703DEBC462}"/>
              </a:ext>
            </a:extLst>
          </p:cNvPr>
          <p:cNvSpPr txBox="1">
            <a:spLocks/>
          </p:cNvSpPr>
          <p:nvPr/>
        </p:nvSpPr>
        <p:spPr>
          <a:xfrm>
            <a:off x="308919" y="3818367"/>
            <a:ext cx="8464378" cy="487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r>
              <a:rPr lang="en-US" i="1" dirty="0"/>
              <a:t>Thanks for materials for slides:  </a:t>
            </a:r>
          </a:p>
        </p:txBody>
      </p:sp>
      <p:sp>
        <p:nvSpPr>
          <p:cNvPr id="10" name="Content Placeholder 2">
            <a:extLst>
              <a:ext uri="{FF2B5EF4-FFF2-40B4-BE49-F238E27FC236}">
                <a16:creationId xmlns:a16="http://schemas.microsoft.com/office/drawing/2014/main" id="{3D50CE8C-03E7-5E4A-83EC-BC34287D75D8}"/>
              </a:ext>
            </a:extLst>
          </p:cNvPr>
          <p:cNvSpPr txBox="1">
            <a:spLocks/>
          </p:cNvSpPr>
          <p:nvPr/>
        </p:nvSpPr>
        <p:spPr>
          <a:xfrm>
            <a:off x="308918" y="4280278"/>
            <a:ext cx="10755321" cy="1485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Alex </a:t>
            </a:r>
            <a:r>
              <a:rPr lang="en-US" i="1" dirty="0" err="1"/>
              <a:t>Bogacz</a:t>
            </a:r>
            <a:r>
              <a:rPr lang="en-US" i="1" dirty="0"/>
              <a:t>, Jean </a:t>
            </a:r>
            <a:r>
              <a:rPr lang="en-US" i="1" dirty="0" err="1"/>
              <a:t>Delayen</a:t>
            </a:r>
            <a:r>
              <a:rPr lang="en-US" i="1" dirty="0"/>
              <a:t>, Frank </a:t>
            </a:r>
            <a:r>
              <a:rPr lang="en-US" i="1" dirty="0" err="1"/>
              <a:t>Marhauser</a:t>
            </a:r>
            <a:r>
              <a:rPr lang="en-US" i="1" dirty="0"/>
              <a:t>, </a:t>
            </a:r>
            <a:r>
              <a:rPr lang="en-US" i="1" dirty="0" err="1"/>
              <a:t>Vasiliy</a:t>
            </a:r>
            <a:r>
              <a:rPr lang="en-US" i="1" dirty="0"/>
              <a:t> Morozov, Tony Reilly, Bob </a:t>
            </a:r>
            <a:r>
              <a:rPr lang="en-US" i="1" dirty="0" err="1"/>
              <a:t>Rimmer</a:t>
            </a:r>
            <a:r>
              <a:rPr lang="en-US" i="1" dirty="0"/>
              <a:t>, Todd </a:t>
            </a:r>
            <a:r>
              <a:rPr lang="en-US" i="1" dirty="0" err="1"/>
              <a:t>Satogata</a:t>
            </a:r>
            <a:r>
              <a:rPr lang="en-US" i="1" dirty="0"/>
              <a:t>, </a:t>
            </a:r>
            <a:r>
              <a:rPr lang="en-US" i="1" dirty="0" err="1"/>
              <a:t>Yuhong</a:t>
            </a:r>
            <a:r>
              <a:rPr lang="en-US" i="1" dirty="0"/>
              <a:t> Zhang and many other </a:t>
            </a:r>
          </a:p>
          <a:p>
            <a:pPr marL="0" indent="0">
              <a:buFont typeface="Arial" panose="020B0604020202020204" pitchFamily="34" charset="0"/>
              <a:buNone/>
            </a:pPr>
            <a:endParaRPr lang="en-US" i="1" dirty="0"/>
          </a:p>
        </p:txBody>
      </p:sp>
    </p:spTree>
    <p:extLst>
      <p:ext uri="{BB962C8B-B14F-4D97-AF65-F5344CB8AC3E}">
        <p14:creationId xmlns:p14="http://schemas.microsoft.com/office/powerpoint/2010/main" val="244044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t>LHC High Luminosity Upgrade and crab cavities</a:t>
            </a:r>
          </a:p>
        </p:txBody>
      </p:sp>
      <p:grpSp>
        <p:nvGrpSpPr>
          <p:cNvPr id="5" name="Group 4"/>
          <p:cNvGrpSpPr>
            <a:grpSpLocks noChangeAspect="1"/>
          </p:cNvGrpSpPr>
          <p:nvPr/>
        </p:nvGrpSpPr>
        <p:grpSpPr>
          <a:xfrm>
            <a:off x="2036064" y="889555"/>
            <a:ext cx="8631936" cy="5297336"/>
            <a:chOff x="0" y="1123950"/>
            <a:chExt cx="9191744" cy="5779558"/>
          </a:xfrm>
        </p:grpSpPr>
        <p:pic>
          <p:nvPicPr>
            <p:cNvPr id="6" name="Picture 4" descr="blank world map"/>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1123950"/>
              <a:ext cx="9191744" cy="5779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0" descr="SLA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589" y="2636736"/>
              <a:ext cx="731091" cy="2643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2" descr="BNL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2557" y="2616523"/>
              <a:ext cx="835307" cy="308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8" descr="ODU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38283" y="3140968"/>
              <a:ext cx="691927" cy="431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LBNL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2354" y="2996952"/>
              <a:ext cx="609326" cy="3702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4" descr="http://hilumilhc.web.cern.ch/HiLumiLHC/images/partners_logos/FNAL-logo.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1680" y="2924944"/>
              <a:ext cx="1022226" cy="1965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BINP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12160" y="2348880"/>
              <a:ext cx="656545" cy="3600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IGH ENERGY ACCELERATOR RESEARCH ORGANIZATION. KEK">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46371" y="3024628"/>
              <a:ext cx="1583725" cy="287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ern.ch\dfs\Users\j\jdouble\Desktop\mapeurope.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507" t="8630" r="45693" b="902"/>
            <a:stretch/>
          </p:blipFill>
          <p:spPr bwMode="auto">
            <a:xfrm>
              <a:off x="3406422" y="2920752"/>
              <a:ext cx="3622669" cy="3572580"/>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14650" y="3486150"/>
              <a:ext cx="2899939" cy="2775133"/>
              <a:chOff x="3523449" y="3630477"/>
              <a:chExt cx="2764413" cy="2493338"/>
            </a:xfrm>
          </p:grpSpPr>
          <p:pic>
            <p:nvPicPr>
              <p:cNvPr id="16" name="Picture 6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211960" y="5796313"/>
                <a:ext cx="649209" cy="32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CEA log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790085" y="4972174"/>
                <a:ext cx="325432" cy="3254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138579" y="5434862"/>
                <a:ext cx="882441" cy="30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descr="DESY log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446773" y="4418542"/>
                <a:ext cx="382968" cy="3756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EPFL 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663560" y="5020764"/>
                <a:ext cx="624302" cy="3282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NFN logo"/>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593937" y="5434863"/>
                <a:ext cx="566980" cy="3614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8"/>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229198" y="4936680"/>
                <a:ext cx="364739" cy="36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0" descr="SOTON logo"/>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940816" y="4525952"/>
                <a:ext cx="757335" cy="1950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8" descr="UNIMAN logo"/>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523449" y="4165911"/>
                <a:ext cx="866132" cy="2954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descr="Royal Holloway, University of London logo"/>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389581" y="4165912"/>
                <a:ext cx="608266" cy="3041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1"/>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688983" y="3937100"/>
                <a:ext cx="988630" cy="214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descr="STFClogosmall.jp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871946" y="3630477"/>
                <a:ext cx="1237715" cy="3194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Lancaster University"/>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698151" y="3843696"/>
                <a:ext cx="699542" cy="42829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9" name="TextBox 28"/>
          <p:cNvSpPr txBox="1"/>
          <p:nvPr/>
        </p:nvSpPr>
        <p:spPr>
          <a:xfrm>
            <a:off x="1562943" y="3731347"/>
            <a:ext cx="3819949" cy="2554545"/>
          </a:xfrm>
          <a:prstGeom prst="rect">
            <a:avLst/>
          </a:prstGeom>
          <a:noFill/>
        </p:spPr>
        <p:txBody>
          <a:bodyPr wrap="square" rtlCol="0">
            <a:spAutoFit/>
          </a:bodyPr>
          <a:lstStyle/>
          <a:p>
            <a:pPr eaLnBrk="0" fontAlgn="base" hangingPunct="0">
              <a:spcBef>
                <a:spcPct val="0"/>
              </a:spcBef>
              <a:spcAft>
                <a:spcPct val="0"/>
              </a:spcAft>
              <a:defRPr/>
            </a:pPr>
            <a:r>
              <a:rPr lang="en-US" sz="1600" b="1" dirty="0">
                <a:solidFill>
                  <a:srgbClr val="0070C0"/>
                </a:solidFill>
                <a:latin typeface="Arial" charset="0"/>
                <a:cs typeface="Arial" charset="0"/>
              </a:rPr>
              <a:t>Design of crabbing system</a:t>
            </a:r>
          </a:p>
          <a:p>
            <a:pPr eaLnBrk="0" fontAlgn="base" hangingPunct="0">
              <a:spcBef>
                <a:spcPct val="0"/>
              </a:spcBef>
              <a:spcAft>
                <a:spcPct val="0"/>
              </a:spcAft>
              <a:defRPr/>
            </a:pPr>
            <a:r>
              <a:rPr lang="en-US" sz="1600" b="1" dirty="0">
                <a:solidFill>
                  <a:srgbClr val="0070C0"/>
                </a:solidFill>
                <a:latin typeface="Arial" charset="0"/>
                <a:cs typeface="Arial" charset="0"/>
              </a:rPr>
              <a:t>ODU involvement s</a:t>
            </a:r>
            <a:r>
              <a:rPr lang="en-US" sz="1600" b="1" dirty="0" err="1">
                <a:solidFill>
                  <a:srgbClr val="0070C0"/>
                </a:solidFill>
                <a:latin typeface="Arial" charset="0"/>
                <a:cs typeface="Arial" charset="0"/>
              </a:rPr>
              <a:t>ince</a:t>
            </a:r>
            <a:r>
              <a:rPr lang="en-US" sz="1600" b="1" dirty="0">
                <a:solidFill>
                  <a:srgbClr val="0070C0"/>
                </a:solidFill>
                <a:latin typeface="Arial" charset="0"/>
                <a:cs typeface="Arial" charset="0"/>
              </a:rPr>
              <a:t> 2009</a:t>
            </a:r>
          </a:p>
          <a:p>
            <a:pPr eaLnBrk="0" fontAlgn="base" hangingPunct="0">
              <a:spcBef>
                <a:spcPct val="0"/>
              </a:spcBef>
              <a:spcAft>
                <a:spcPct val="0"/>
              </a:spcAft>
              <a:defRPr/>
            </a:pPr>
            <a:endParaRPr lang="en-US" sz="1600" b="1" dirty="0">
              <a:solidFill>
                <a:srgbClr val="0070C0"/>
              </a:solidFill>
              <a:latin typeface="Arial" charset="0"/>
              <a:cs typeface="Arial" charset="0"/>
            </a:endParaRPr>
          </a:p>
          <a:p>
            <a:pPr eaLnBrk="0" fontAlgn="base" hangingPunct="0">
              <a:spcBef>
                <a:spcPct val="0"/>
              </a:spcBef>
              <a:spcAft>
                <a:spcPct val="0"/>
              </a:spcAft>
              <a:defRPr/>
            </a:pPr>
            <a:r>
              <a:rPr lang="en-US" sz="1600" b="1" dirty="0">
                <a:solidFill>
                  <a:srgbClr val="0070C0"/>
                </a:solidFill>
                <a:latin typeface="Arial" charset="0"/>
                <a:cs typeface="Arial" charset="0"/>
              </a:rPr>
              <a:t>S. De Silva , PhD student, </a:t>
            </a:r>
          </a:p>
          <a:p>
            <a:pPr eaLnBrk="0" fontAlgn="base" hangingPunct="0">
              <a:spcBef>
                <a:spcPct val="0"/>
              </a:spcBef>
              <a:spcAft>
                <a:spcPct val="0"/>
              </a:spcAft>
              <a:defRPr/>
            </a:pPr>
            <a:r>
              <a:rPr lang="en-US" sz="1600" b="1" dirty="0">
                <a:solidFill>
                  <a:srgbClr val="0070C0"/>
                </a:solidFill>
                <a:latin typeface="Arial" charset="0"/>
                <a:cs typeface="Arial" charset="0"/>
              </a:rPr>
              <a:t>	    now scientist</a:t>
            </a:r>
          </a:p>
          <a:p>
            <a:pPr eaLnBrk="0" fontAlgn="base" hangingPunct="0">
              <a:spcBef>
                <a:spcPct val="0"/>
              </a:spcBef>
              <a:spcAft>
                <a:spcPct val="0"/>
              </a:spcAft>
              <a:defRPr/>
            </a:pPr>
            <a:r>
              <a:rPr lang="en-US" sz="1600" b="1" dirty="0">
                <a:solidFill>
                  <a:srgbClr val="0070C0"/>
                </a:solidFill>
                <a:latin typeface="Arial" charset="0"/>
                <a:cs typeface="Arial" charset="0"/>
              </a:rPr>
              <a:t>H. Park, PhD student</a:t>
            </a:r>
          </a:p>
          <a:p>
            <a:pPr eaLnBrk="0" fontAlgn="base" hangingPunct="0">
              <a:spcBef>
                <a:spcPct val="0"/>
              </a:spcBef>
              <a:spcAft>
                <a:spcPct val="0"/>
              </a:spcAft>
              <a:defRPr/>
            </a:pPr>
            <a:r>
              <a:rPr lang="en-US" sz="1600" b="1" dirty="0">
                <a:solidFill>
                  <a:srgbClr val="0070C0"/>
                </a:solidFill>
                <a:latin typeface="Arial" charset="0"/>
                <a:cs typeface="Arial" charset="0"/>
              </a:rPr>
              <a:t>R. </a:t>
            </a:r>
            <a:r>
              <a:rPr lang="en-US" sz="1600" b="1" dirty="0" err="1">
                <a:solidFill>
                  <a:srgbClr val="0070C0"/>
                </a:solidFill>
                <a:latin typeface="Arial" charset="0"/>
                <a:cs typeface="Arial" charset="0"/>
              </a:rPr>
              <a:t>Olave</a:t>
            </a:r>
            <a:r>
              <a:rPr lang="en-US" sz="1600" b="1" dirty="0">
                <a:solidFill>
                  <a:srgbClr val="0070C0"/>
                </a:solidFill>
                <a:latin typeface="Arial" charset="0"/>
                <a:cs typeface="Arial" charset="0"/>
              </a:rPr>
              <a:t>, post-doc</a:t>
            </a:r>
          </a:p>
          <a:p>
            <a:pPr eaLnBrk="0" fontAlgn="base" hangingPunct="0">
              <a:spcBef>
                <a:spcPct val="0"/>
              </a:spcBef>
              <a:spcAft>
                <a:spcPct val="0"/>
              </a:spcAft>
              <a:defRPr/>
            </a:pPr>
            <a:endParaRPr lang="en-US" sz="1600" b="1" dirty="0">
              <a:solidFill>
                <a:srgbClr val="0070C0"/>
              </a:solidFill>
              <a:latin typeface="Arial" charset="0"/>
              <a:cs typeface="Arial" charset="0"/>
            </a:endParaRPr>
          </a:p>
          <a:p>
            <a:pPr eaLnBrk="0" fontAlgn="base" hangingPunct="0">
              <a:spcBef>
                <a:spcPct val="0"/>
              </a:spcBef>
              <a:spcAft>
                <a:spcPct val="0"/>
              </a:spcAft>
              <a:defRPr/>
            </a:pPr>
            <a:r>
              <a:rPr lang="en-US" sz="1600" b="1" dirty="0">
                <a:solidFill>
                  <a:srgbClr val="0070C0"/>
                </a:solidFill>
                <a:latin typeface="Arial" charset="0"/>
                <a:cs typeface="Arial" charset="0"/>
              </a:rPr>
              <a:t>Collaboration with Z. Li (SLAC)</a:t>
            </a:r>
          </a:p>
          <a:p>
            <a:pPr eaLnBrk="0" fontAlgn="base" hangingPunct="0">
              <a:spcBef>
                <a:spcPct val="0"/>
              </a:spcBef>
              <a:spcAft>
                <a:spcPct val="0"/>
              </a:spcAft>
              <a:defRPr/>
            </a:pPr>
            <a:r>
              <a:rPr lang="en-US" sz="1600" b="1" dirty="0">
                <a:solidFill>
                  <a:srgbClr val="0070C0"/>
                </a:solidFill>
                <a:latin typeface="Arial" charset="0"/>
                <a:cs typeface="Arial" charset="0"/>
              </a:rPr>
              <a:t>and N. </a:t>
            </a:r>
            <a:r>
              <a:rPr lang="en-US" sz="1600" b="1" dirty="0" err="1">
                <a:solidFill>
                  <a:srgbClr val="0070C0"/>
                </a:solidFill>
                <a:latin typeface="Arial" charset="0"/>
                <a:cs typeface="Arial" charset="0"/>
              </a:rPr>
              <a:t>Huque</a:t>
            </a:r>
            <a:r>
              <a:rPr lang="en-US" sz="1600" b="1" dirty="0">
                <a:solidFill>
                  <a:srgbClr val="0070C0"/>
                </a:solidFill>
                <a:latin typeface="Arial" charset="0"/>
                <a:cs typeface="Arial" charset="0"/>
              </a:rPr>
              <a:t> (</a:t>
            </a:r>
            <a:r>
              <a:rPr lang="en-US" sz="1600" b="1" dirty="0" err="1">
                <a:solidFill>
                  <a:srgbClr val="0070C0"/>
                </a:solidFill>
                <a:latin typeface="Arial" charset="0"/>
                <a:cs typeface="Arial" charset="0"/>
              </a:rPr>
              <a:t>JLab</a:t>
            </a:r>
            <a:r>
              <a:rPr lang="en-US" sz="1600" b="1" dirty="0">
                <a:solidFill>
                  <a:srgbClr val="0070C0"/>
                </a:solidFill>
                <a:latin typeface="Arial" charset="0"/>
                <a:cs typeface="Arial" charset="0"/>
              </a:rPr>
              <a:t>)</a:t>
            </a:r>
          </a:p>
        </p:txBody>
      </p:sp>
      <p:sp>
        <p:nvSpPr>
          <p:cNvPr id="30" name="Date Placeholder 3">
            <a:extLst>
              <a:ext uri="{FF2B5EF4-FFF2-40B4-BE49-F238E27FC236}">
                <a16:creationId xmlns:a16="http://schemas.microsoft.com/office/drawing/2014/main" id="{572869F7-25FB-E845-9A9D-89D21034C547}"/>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31" name="Footer Placeholder 4">
            <a:extLst>
              <a:ext uri="{FF2B5EF4-FFF2-40B4-BE49-F238E27FC236}">
                <a16:creationId xmlns:a16="http://schemas.microsoft.com/office/drawing/2014/main" id="{29807CDB-834D-4643-BD81-CD36320DAB6D}"/>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32" name="Slide Number Placeholder 5">
            <a:extLst>
              <a:ext uri="{FF2B5EF4-FFF2-40B4-BE49-F238E27FC236}">
                <a16:creationId xmlns:a16="http://schemas.microsoft.com/office/drawing/2014/main" id="{0542DB14-3715-3F4E-925C-C4E2D27FAD54}"/>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151686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r>
              <a:rPr lang="en-US" sz="2800" dirty="0"/>
              <a:t>Crabbing System for LHC High Luminosity Upgrade</a:t>
            </a:r>
          </a:p>
        </p:txBody>
      </p:sp>
      <p:pic>
        <p:nvPicPr>
          <p:cNvPr id="15" name="Picture 2" descr="C:\My Data\3 PRST-AB\3 PRSTAB 400 MHz Results Paper\Images\DSC03819 - Copy Compressed 2.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20214" y="1485711"/>
            <a:ext cx="3251200" cy="18849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1921" t="2062" r="2971" b="10159"/>
          <a:stretch/>
        </p:blipFill>
        <p:spPr bwMode="auto">
          <a:xfrm flipH="1">
            <a:off x="6276781" y="974092"/>
            <a:ext cx="3980261" cy="257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115739" y="900936"/>
            <a:ext cx="3251199" cy="584775"/>
          </a:xfrm>
          <a:prstGeom prst="rect">
            <a:avLst/>
          </a:prstGeom>
          <a:noFill/>
        </p:spPr>
        <p:txBody>
          <a:bodyPr wrap="square" rtlCol="0">
            <a:spAutoFit/>
          </a:bodyPr>
          <a:lstStyle/>
          <a:p>
            <a:pPr algn="just" eaLnBrk="0" fontAlgn="base" hangingPunct="0">
              <a:spcBef>
                <a:spcPct val="0"/>
              </a:spcBef>
              <a:spcAft>
                <a:spcPct val="0"/>
              </a:spcAft>
              <a:defRPr/>
            </a:pPr>
            <a:r>
              <a:rPr lang="en-US" sz="1600" b="1" dirty="0">
                <a:solidFill>
                  <a:srgbClr val="0070C0"/>
                </a:solidFill>
                <a:latin typeface="Arial" charset="0"/>
                <a:cs typeface="Arial" charset="0"/>
              </a:rPr>
              <a:t>Proof-of-Principle Cavity</a:t>
            </a:r>
          </a:p>
          <a:p>
            <a:pPr algn="just" eaLnBrk="0" fontAlgn="base" hangingPunct="0">
              <a:spcBef>
                <a:spcPct val="0"/>
              </a:spcBef>
              <a:spcAft>
                <a:spcPct val="0"/>
              </a:spcAft>
              <a:defRPr/>
            </a:pPr>
            <a:r>
              <a:rPr lang="en-US" sz="1600" b="1" dirty="0">
                <a:solidFill>
                  <a:srgbClr val="0070C0"/>
                </a:solidFill>
                <a:latin typeface="Arial" charset="0"/>
                <a:cs typeface="Arial" charset="0"/>
              </a:rPr>
              <a:t>S. De Silva’s ODU PhD work</a:t>
            </a:r>
          </a:p>
        </p:txBody>
      </p:sp>
      <p:sp>
        <p:nvSpPr>
          <p:cNvPr id="2" name="TextBox 1">
            <a:extLst>
              <a:ext uri="{FF2B5EF4-FFF2-40B4-BE49-F238E27FC236}">
                <a16:creationId xmlns:a16="http://schemas.microsoft.com/office/drawing/2014/main" id="{D53A551D-6712-450A-8D04-FF4D3A277405}"/>
              </a:ext>
            </a:extLst>
          </p:cNvPr>
          <p:cNvSpPr txBox="1"/>
          <p:nvPr/>
        </p:nvSpPr>
        <p:spPr>
          <a:xfrm>
            <a:off x="8116824" y="1116379"/>
            <a:ext cx="2025396" cy="646331"/>
          </a:xfrm>
          <a:prstGeom prst="rect">
            <a:avLst/>
          </a:prstGeom>
          <a:noFill/>
        </p:spPr>
        <p:txBody>
          <a:bodyPr wrap="square" rtlCol="0">
            <a:spAutoFit/>
          </a:bodyPr>
          <a:lstStyle/>
          <a:p>
            <a:pPr defTabSz="457200">
              <a:defRPr/>
            </a:pPr>
            <a:r>
              <a:rPr lang="en-US" b="1" dirty="0">
                <a:solidFill>
                  <a:srgbClr val="0070C0"/>
                </a:solidFill>
                <a:latin typeface="Arial"/>
                <a:cs typeface="Arial"/>
              </a:rPr>
              <a:t>Prototype Cavity</a:t>
            </a:r>
          </a:p>
          <a:p>
            <a:pPr defTabSz="457200">
              <a:defRPr/>
            </a:pPr>
            <a:r>
              <a:rPr lang="en-US" b="1" dirty="0">
                <a:solidFill>
                  <a:srgbClr val="0070C0"/>
                </a:solidFill>
                <a:latin typeface="Arial"/>
                <a:cs typeface="Arial"/>
              </a:rPr>
              <a:t>ODU/SLAC</a:t>
            </a:r>
          </a:p>
        </p:txBody>
      </p:sp>
      <p:pic>
        <p:nvPicPr>
          <p:cNvPr id="7" name="Picture 6">
            <a:extLst>
              <a:ext uri="{FF2B5EF4-FFF2-40B4-BE49-F238E27FC236}">
                <a16:creationId xmlns:a16="http://schemas.microsoft.com/office/drawing/2014/main" id="{13E1D4F1-23D6-402D-A063-C70C123ECA4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563408" y="3706901"/>
            <a:ext cx="3980261" cy="2374533"/>
          </a:xfrm>
          <a:prstGeom prst="rect">
            <a:avLst/>
          </a:prstGeom>
        </p:spPr>
      </p:pic>
      <p:pic>
        <p:nvPicPr>
          <p:cNvPr id="8" name="Picture 7">
            <a:extLst>
              <a:ext uri="{FF2B5EF4-FFF2-40B4-BE49-F238E27FC236}">
                <a16:creationId xmlns:a16="http://schemas.microsoft.com/office/drawing/2014/main" id="{008C553E-D1BC-4AF8-9EDB-8423EB20E4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48333" y="4894167"/>
            <a:ext cx="2749877" cy="1276729"/>
          </a:xfrm>
          <a:prstGeom prst="rect">
            <a:avLst/>
          </a:prstGeom>
        </p:spPr>
      </p:pic>
      <p:pic>
        <p:nvPicPr>
          <p:cNvPr id="9" name="Picture 8">
            <a:extLst>
              <a:ext uri="{FF2B5EF4-FFF2-40B4-BE49-F238E27FC236}">
                <a16:creationId xmlns:a16="http://schemas.microsoft.com/office/drawing/2014/main" id="{318E7DC4-3674-40E4-948F-CD6ED135BA7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96982" y="3841982"/>
            <a:ext cx="1779799" cy="2373066"/>
          </a:xfrm>
          <a:prstGeom prst="rect">
            <a:avLst/>
          </a:prstGeom>
        </p:spPr>
      </p:pic>
      <p:sp>
        <p:nvSpPr>
          <p:cNvPr id="3" name="TextBox 2">
            <a:extLst>
              <a:ext uri="{FF2B5EF4-FFF2-40B4-BE49-F238E27FC236}">
                <a16:creationId xmlns:a16="http://schemas.microsoft.com/office/drawing/2014/main" id="{B33F6C94-5631-45FA-802B-5ACF9B226B7F}"/>
              </a:ext>
            </a:extLst>
          </p:cNvPr>
          <p:cNvSpPr txBox="1"/>
          <p:nvPr/>
        </p:nvSpPr>
        <p:spPr>
          <a:xfrm>
            <a:off x="1648332" y="3968497"/>
            <a:ext cx="2628012" cy="646331"/>
          </a:xfrm>
          <a:prstGeom prst="rect">
            <a:avLst/>
          </a:prstGeom>
          <a:noFill/>
        </p:spPr>
        <p:txBody>
          <a:bodyPr wrap="square" rtlCol="0">
            <a:spAutoFit/>
          </a:bodyPr>
          <a:lstStyle/>
          <a:p>
            <a:pPr defTabSz="457200">
              <a:defRPr/>
            </a:pPr>
            <a:r>
              <a:rPr lang="en-US" b="1" dirty="0">
                <a:solidFill>
                  <a:srgbClr val="0070C0"/>
                </a:solidFill>
                <a:latin typeface="Arial"/>
                <a:cs typeface="Arial"/>
              </a:rPr>
              <a:t>HOM Couplers</a:t>
            </a:r>
          </a:p>
          <a:p>
            <a:pPr defTabSz="457200">
              <a:defRPr/>
            </a:pPr>
            <a:r>
              <a:rPr lang="en-US" b="1" dirty="0">
                <a:solidFill>
                  <a:srgbClr val="0070C0"/>
                </a:solidFill>
                <a:latin typeface="Arial"/>
                <a:cs typeface="Arial"/>
              </a:rPr>
              <a:t>ODU/SLAC/</a:t>
            </a:r>
            <a:r>
              <a:rPr lang="en-US" b="1" dirty="0" err="1">
                <a:solidFill>
                  <a:srgbClr val="0070C0"/>
                </a:solidFill>
                <a:latin typeface="Arial"/>
                <a:cs typeface="Arial"/>
              </a:rPr>
              <a:t>JLab</a:t>
            </a:r>
            <a:endParaRPr lang="en-US" b="1" dirty="0">
              <a:solidFill>
                <a:srgbClr val="0070C0"/>
              </a:solidFill>
              <a:latin typeface="Arial"/>
              <a:cs typeface="Arial"/>
            </a:endParaRPr>
          </a:p>
        </p:txBody>
      </p:sp>
      <p:sp>
        <p:nvSpPr>
          <p:cNvPr id="13" name="Date Placeholder 3">
            <a:extLst>
              <a:ext uri="{FF2B5EF4-FFF2-40B4-BE49-F238E27FC236}">
                <a16:creationId xmlns:a16="http://schemas.microsoft.com/office/drawing/2014/main" id="{DD9AC639-7E16-CA4D-B239-A943BF3E8B5E}"/>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14" name="Footer Placeholder 4">
            <a:extLst>
              <a:ext uri="{FF2B5EF4-FFF2-40B4-BE49-F238E27FC236}">
                <a16:creationId xmlns:a16="http://schemas.microsoft.com/office/drawing/2014/main" id="{F3F5A3DC-5436-0C42-8BAA-9EA7452F0AB5}"/>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16" name="Slide Number Placeholder 5">
            <a:extLst>
              <a:ext uri="{FF2B5EF4-FFF2-40B4-BE49-F238E27FC236}">
                <a16:creationId xmlns:a16="http://schemas.microsoft.com/office/drawing/2014/main" id="{B9057034-EED3-A743-983B-27C91CEF4938}"/>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14</a:t>
            </a:fld>
            <a:endParaRPr lang="en-US" dirty="0"/>
          </a:p>
        </p:txBody>
      </p:sp>
    </p:spTree>
    <p:extLst>
      <p:ext uri="{BB962C8B-B14F-4D97-AF65-F5344CB8AC3E}">
        <p14:creationId xmlns:p14="http://schemas.microsoft.com/office/powerpoint/2010/main" val="401600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Test on the CERN SPS</a:t>
            </a:r>
          </a:p>
        </p:txBody>
      </p:sp>
      <p:grpSp>
        <p:nvGrpSpPr>
          <p:cNvPr id="42" name="Group 41"/>
          <p:cNvGrpSpPr>
            <a:grpSpLocks noChangeAspect="1"/>
          </p:cNvGrpSpPr>
          <p:nvPr/>
        </p:nvGrpSpPr>
        <p:grpSpPr>
          <a:xfrm>
            <a:off x="1629156" y="994667"/>
            <a:ext cx="8141208" cy="4339154"/>
            <a:chOff x="68432" y="1191263"/>
            <a:chExt cx="8946028" cy="4768112"/>
          </a:xfrm>
        </p:grpSpPr>
        <p:pic>
          <p:nvPicPr>
            <p:cNvPr id="24" name="Picture 2" descr="C:\Ofelia\crab cavities\HL-LHC_meeting_may2015\Cryomodules_images\RFD CRYMODULE (2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432" y="1287781"/>
              <a:ext cx="8946028" cy="467159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380175" y="1249479"/>
              <a:ext cx="1237011" cy="304382"/>
            </a:xfrm>
            <a:prstGeom prst="rect">
              <a:avLst/>
            </a:prstGeom>
            <a:noFill/>
          </p:spPr>
          <p:txBody>
            <a:bodyPr wrap="square" rtlCol="0">
              <a:spAutoFit/>
            </a:bodyPr>
            <a:lstStyle/>
            <a:p>
              <a:pPr algn="ctr" eaLnBrk="0" fontAlgn="base" hangingPunct="0">
                <a:spcBef>
                  <a:spcPct val="0"/>
                </a:spcBef>
                <a:spcAft>
                  <a:spcPct val="0"/>
                </a:spcAft>
                <a:defRPr/>
              </a:pPr>
              <a:r>
                <a:rPr lang="en-US" sz="1200" b="1" dirty="0" err="1">
                  <a:solidFill>
                    <a:srgbClr val="000000"/>
                  </a:solidFill>
                  <a:latin typeface="Arial" charset="0"/>
                  <a:cs typeface="Arial" charset="0"/>
                </a:rPr>
                <a:t>Cryo</a:t>
              </a:r>
              <a:r>
                <a:rPr lang="en-US" sz="1200" b="1" dirty="0">
                  <a:solidFill>
                    <a:srgbClr val="000000"/>
                  </a:solidFill>
                  <a:latin typeface="Arial" charset="0"/>
                  <a:cs typeface="Arial" charset="0"/>
                </a:rPr>
                <a:t> Jumper</a:t>
              </a:r>
              <a:endParaRPr lang="en-GB" sz="1200" b="1" dirty="0">
                <a:solidFill>
                  <a:srgbClr val="000000"/>
                </a:solidFill>
                <a:latin typeface="Arial" charset="0"/>
                <a:cs typeface="Arial" charset="0"/>
              </a:endParaRPr>
            </a:p>
          </p:txBody>
        </p:sp>
        <p:sp>
          <p:nvSpPr>
            <p:cNvPr id="26" name="TextBox 41"/>
            <p:cNvSpPr txBox="1"/>
            <p:nvPr/>
          </p:nvSpPr>
          <p:spPr>
            <a:xfrm>
              <a:off x="2999201" y="1249480"/>
              <a:ext cx="1469206" cy="3043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200" b="1" dirty="0">
                  <a:solidFill>
                    <a:srgbClr val="000000"/>
                  </a:solidFill>
                  <a:latin typeface="Arial"/>
                  <a:cs typeface="Arial"/>
                </a:rPr>
                <a:t>Tuning System</a:t>
              </a:r>
              <a:endParaRPr lang="en-GB" sz="1200" b="1" dirty="0">
                <a:solidFill>
                  <a:srgbClr val="000000"/>
                </a:solidFill>
                <a:latin typeface="Arial"/>
                <a:cs typeface="Arial"/>
              </a:endParaRPr>
            </a:p>
          </p:txBody>
        </p:sp>
        <p:sp>
          <p:nvSpPr>
            <p:cNvPr id="27" name="TextBox 26"/>
            <p:cNvSpPr txBox="1"/>
            <p:nvPr/>
          </p:nvSpPr>
          <p:spPr>
            <a:xfrm>
              <a:off x="7490145" y="1365910"/>
              <a:ext cx="1296028" cy="405843"/>
            </a:xfrm>
            <a:prstGeom prst="rect">
              <a:avLst/>
            </a:prstGeom>
            <a:noFill/>
          </p:spPr>
          <p:txBody>
            <a:bodyPr wrap="square" lIns="0" tIns="0" rIns="0" bIns="0" rtlCol="0">
              <a:spAutoFit/>
            </a:bodyPr>
            <a:lstStyle/>
            <a:p>
              <a:pPr algn="ctr" eaLnBrk="0" fontAlgn="base" hangingPunct="0">
                <a:spcBef>
                  <a:spcPct val="0"/>
                </a:spcBef>
                <a:spcAft>
                  <a:spcPct val="0"/>
                </a:spcAft>
                <a:defRPr/>
              </a:pPr>
              <a:r>
                <a:rPr lang="en-US" sz="1200" b="1" dirty="0">
                  <a:solidFill>
                    <a:srgbClr val="000000"/>
                  </a:solidFill>
                  <a:latin typeface="Arial" charset="0"/>
                  <a:cs typeface="Arial" charset="0"/>
                </a:rPr>
                <a:t>Fundamental Power Coupler </a:t>
              </a:r>
              <a:endParaRPr lang="en-GB" sz="1200" b="1" dirty="0">
                <a:solidFill>
                  <a:srgbClr val="000000"/>
                </a:solidFill>
                <a:latin typeface="Arial" charset="0"/>
                <a:cs typeface="Arial" charset="0"/>
              </a:endParaRPr>
            </a:p>
          </p:txBody>
        </p:sp>
        <p:sp>
          <p:nvSpPr>
            <p:cNvPr id="29" name="TextBox 28"/>
            <p:cNvSpPr txBox="1"/>
            <p:nvPr/>
          </p:nvSpPr>
          <p:spPr>
            <a:xfrm>
              <a:off x="5459554" y="1191263"/>
              <a:ext cx="1660202" cy="304382"/>
            </a:xfrm>
            <a:prstGeom prst="rect">
              <a:avLst/>
            </a:prstGeom>
            <a:noFill/>
          </p:spPr>
          <p:txBody>
            <a:bodyPr wrap="square" rtlCol="0">
              <a:spAutoFit/>
            </a:bodyPr>
            <a:lstStyle/>
            <a:p>
              <a:pPr algn="ctr" eaLnBrk="0" fontAlgn="base" hangingPunct="0">
                <a:spcBef>
                  <a:spcPct val="0"/>
                </a:spcBef>
                <a:spcAft>
                  <a:spcPct val="0"/>
                </a:spcAft>
                <a:defRPr/>
              </a:pPr>
              <a:r>
                <a:rPr lang="en-US" sz="1200" b="1" dirty="0">
                  <a:solidFill>
                    <a:srgbClr val="000000"/>
                  </a:solidFill>
                  <a:latin typeface="Arial" charset="0"/>
                  <a:cs typeface="Arial" charset="0"/>
                </a:rPr>
                <a:t>HOM Couplers</a:t>
              </a:r>
              <a:endParaRPr lang="en-GB" sz="1200" b="1" dirty="0">
                <a:solidFill>
                  <a:srgbClr val="000000"/>
                </a:solidFill>
                <a:latin typeface="Arial" charset="0"/>
                <a:cs typeface="Arial" charset="0"/>
              </a:endParaRPr>
            </a:p>
          </p:txBody>
        </p:sp>
        <p:cxnSp>
          <p:nvCxnSpPr>
            <p:cNvPr id="30" name="Straight Arrow Connector 29"/>
            <p:cNvCxnSpPr/>
            <p:nvPr/>
          </p:nvCxnSpPr>
          <p:spPr>
            <a:xfrm>
              <a:off x="2166559" y="1540556"/>
              <a:ext cx="172781" cy="1739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733803" y="1523696"/>
              <a:ext cx="312417" cy="7394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269480" y="1773417"/>
              <a:ext cx="720689" cy="8859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5760720" y="1477159"/>
              <a:ext cx="339690" cy="19594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6289655" y="1523697"/>
              <a:ext cx="498590" cy="17681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E4D4E4F1-B6AA-4132-BCDE-C79D923217EE}"/>
              </a:ext>
            </a:extLst>
          </p:cNvPr>
          <p:cNvSpPr txBox="1"/>
          <p:nvPr/>
        </p:nvSpPr>
        <p:spPr>
          <a:xfrm>
            <a:off x="2421637" y="5307171"/>
            <a:ext cx="4869057" cy="923330"/>
          </a:xfrm>
          <a:prstGeom prst="rect">
            <a:avLst/>
          </a:prstGeom>
          <a:noFill/>
        </p:spPr>
        <p:txBody>
          <a:bodyPr wrap="square" rtlCol="0">
            <a:spAutoFit/>
          </a:bodyPr>
          <a:lstStyle/>
          <a:p>
            <a:pPr defTabSz="457200">
              <a:defRPr/>
            </a:pPr>
            <a:r>
              <a:rPr lang="en-US" b="1" dirty="0">
                <a:solidFill>
                  <a:srgbClr val="0070C0"/>
                </a:solidFill>
                <a:latin typeface="Arial"/>
                <a:cs typeface="Arial"/>
              </a:rPr>
              <a:t>Crab Cavity Operation in a Hadron Ring</a:t>
            </a:r>
          </a:p>
          <a:p>
            <a:pPr defTabSz="457200">
              <a:defRPr/>
            </a:pPr>
            <a:r>
              <a:rPr lang="en-US" b="1" dirty="0">
                <a:solidFill>
                  <a:srgbClr val="0070C0"/>
                </a:solidFill>
                <a:latin typeface="Arial"/>
                <a:cs typeface="Arial"/>
              </a:rPr>
              <a:t>ODU/BNL/</a:t>
            </a:r>
            <a:r>
              <a:rPr lang="en-US" b="1" dirty="0" err="1">
                <a:solidFill>
                  <a:srgbClr val="0070C0"/>
                </a:solidFill>
                <a:latin typeface="Arial"/>
                <a:cs typeface="Arial"/>
              </a:rPr>
              <a:t>Jlab</a:t>
            </a:r>
            <a:r>
              <a:rPr lang="en-US" b="1" dirty="0">
                <a:solidFill>
                  <a:srgbClr val="0070C0"/>
                </a:solidFill>
                <a:latin typeface="Arial"/>
                <a:cs typeface="Arial"/>
              </a:rPr>
              <a:t> Collaboration</a:t>
            </a:r>
          </a:p>
          <a:p>
            <a:pPr defTabSz="457200">
              <a:defRPr/>
            </a:pPr>
            <a:r>
              <a:rPr lang="en-US" b="1" dirty="0">
                <a:solidFill>
                  <a:srgbClr val="0070C0"/>
                </a:solidFill>
                <a:latin typeface="Arial"/>
                <a:cs typeface="Arial"/>
              </a:rPr>
              <a:t>Supported by DOE-NP grant</a:t>
            </a:r>
          </a:p>
        </p:txBody>
      </p:sp>
      <p:sp>
        <p:nvSpPr>
          <p:cNvPr id="16" name="Date Placeholder 3">
            <a:extLst>
              <a:ext uri="{FF2B5EF4-FFF2-40B4-BE49-F238E27FC236}">
                <a16:creationId xmlns:a16="http://schemas.microsoft.com/office/drawing/2014/main" id="{02100CF4-6458-8943-8D54-BC1255657CFB}"/>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17" name="Footer Placeholder 4">
            <a:extLst>
              <a:ext uri="{FF2B5EF4-FFF2-40B4-BE49-F238E27FC236}">
                <a16:creationId xmlns:a16="http://schemas.microsoft.com/office/drawing/2014/main" id="{787F8FC0-B16A-B340-A9D0-40D0953BCF1D}"/>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18" name="Slide Number Placeholder 5">
            <a:extLst>
              <a:ext uri="{FF2B5EF4-FFF2-40B4-BE49-F238E27FC236}">
                <a16:creationId xmlns:a16="http://schemas.microsoft.com/office/drawing/2014/main" id="{5E667D95-D1EC-E141-A82A-CF1C913A1AB3}"/>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293230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altLang="en-US" dirty="0"/>
              <a:t>PERLE – ‘Stepping Stone’ for 100 MW ERLs</a:t>
            </a:r>
          </a:p>
        </p:txBody>
      </p:sp>
      <p:sp>
        <p:nvSpPr>
          <p:cNvPr id="29" name="Content Placeholder 2"/>
          <p:cNvSpPr txBox="1">
            <a:spLocks/>
          </p:cNvSpPr>
          <p:nvPr/>
        </p:nvSpPr>
        <p:spPr>
          <a:xfrm>
            <a:off x="1538288" y="3454400"/>
            <a:ext cx="5683250" cy="2908300"/>
          </a:xfrm>
          <a:prstGeom prst="rect">
            <a:avLst/>
          </a:prstGeom>
        </p:spPr>
        <p:txBody>
          <a:bodyPr>
            <a:normAutofit fontScale="55000" lnSpcReduction="20000"/>
          </a:bodyPr>
          <a:lstStyle>
            <a:lvl1pPr marL="342900" indent="-342900" algn="l" rtl="0" eaLnBrk="0" fontAlgn="base" hangingPunct="0">
              <a:lnSpc>
                <a:spcPct val="110000"/>
              </a:lnSpc>
              <a:spcBef>
                <a:spcPct val="45000"/>
              </a:spcBef>
              <a:spcAft>
                <a:spcPct val="30000"/>
              </a:spcAft>
              <a:buSzPct val="100000"/>
              <a:buBlip>
                <a:blip r:embed="rId2"/>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3"/>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4"/>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a:lnSpc>
                <a:spcPct val="120000"/>
              </a:lnSpc>
              <a:spcAft>
                <a:spcPts val="600"/>
              </a:spcAft>
              <a:buFont typeface="Arial" panose="020B0604020202020204" pitchFamily="34" charset="0"/>
              <a:buChar char="•"/>
              <a:defRPr/>
            </a:pPr>
            <a:r>
              <a:rPr lang="en-US" sz="2900" kern="0" dirty="0"/>
              <a:t>Multi-lab collaboration expanding on </a:t>
            </a:r>
            <a:r>
              <a:rPr lang="en-US" sz="2900" kern="0" dirty="0" err="1"/>
              <a:t>JLab’s</a:t>
            </a:r>
            <a:r>
              <a:rPr lang="en-US" sz="2900" kern="0" dirty="0"/>
              <a:t> core competencies in:</a:t>
            </a:r>
          </a:p>
          <a:p>
            <a:pPr lvl="1">
              <a:lnSpc>
                <a:spcPct val="120000"/>
              </a:lnSpc>
              <a:spcAft>
                <a:spcPts val="600"/>
              </a:spcAft>
              <a:buFont typeface="Arial" panose="020B0604020202020204" pitchFamily="34" charset="0"/>
              <a:buChar char="•"/>
              <a:defRPr/>
            </a:pPr>
            <a:r>
              <a:rPr lang="en-US" sz="2600" kern="0" dirty="0"/>
              <a:t>Operation of present state-of-art MW scale ERLs (IR/UV FELs)</a:t>
            </a:r>
          </a:p>
          <a:p>
            <a:pPr lvl="1">
              <a:lnSpc>
                <a:spcPct val="120000"/>
              </a:lnSpc>
              <a:spcAft>
                <a:spcPts val="600"/>
              </a:spcAft>
              <a:buFont typeface="Arial" panose="020B0604020202020204" pitchFamily="34" charset="0"/>
              <a:buChar char="•"/>
              <a:defRPr/>
            </a:pPr>
            <a:r>
              <a:rPr lang="en-US" sz="2600" kern="0" dirty="0"/>
              <a:t>Beam dynamics and accelerator design for multi-pass ERLs</a:t>
            </a:r>
          </a:p>
          <a:p>
            <a:pPr lvl="1">
              <a:lnSpc>
                <a:spcPct val="120000"/>
              </a:lnSpc>
              <a:spcAft>
                <a:spcPts val="600"/>
              </a:spcAft>
              <a:buFont typeface="Arial" panose="020B0604020202020204" pitchFamily="34" charset="0"/>
              <a:buChar char="•"/>
              <a:defRPr/>
            </a:pPr>
            <a:r>
              <a:rPr lang="en-US" sz="2600" kern="0" dirty="0"/>
              <a:t>Cavity modeling and </a:t>
            </a:r>
            <a:r>
              <a:rPr lang="en-US" sz="2600" kern="0" dirty="0" err="1"/>
              <a:t>cryo</a:t>
            </a:r>
            <a:r>
              <a:rPr lang="en-US" sz="2600" kern="0" dirty="0"/>
              <a:t>-module design</a:t>
            </a:r>
          </a:p>
          <a:p>
            <a:pPr>
              <a:lnSpc>
                <a:spcPct val="120000"/>
              </a:lnSpc>
              <a:spcAft>
                <a:spcPts val="600"/>
              </a:spcAft>
              <a:buFont typeface="Arial" panose="020B0604020202020204" pitchFamily="34" charset="0"/>
              <a:buChar char="•"/>
              <a:defRPr/>
            </a:pPr>
            <a:r>
              <a:rPr lang="en-US" sz="2900" kern="0" dirty="0"/>
              <a:t>Synergy between PERLE and JLEIC Cooler, where similar beam dynamics issues need to be solved</a:t>
            </a:r>
          </a:p>
          <a:p>
            <a:pPr lvl="1">
              <a:lnSpc>
                <a:spcPct val="120000"/>
              </a:lnSpc>
              <a:spcAft>
                <a:spcPts val="600"/>
              </a:spcAft>
              <a:buFont typeface="Arial" panose="020B0604020202020204" pitchFamily="34" charset="0"/>
              <a:buChar char="•"/>
              <a:defRPr/>
            </a:pPr>
            <a:endParaRPr lang="en-US" kern="0" dirty="0"/>
          </a:p>
        </p:txBody>
      </p:sp>
      <p:sp>
        <p:nvSpPr>
          <p:cNvPr id="30" name="Content Placeholder 2"/>
          <p:cNvSpPr txBox="1">
            <a:spLocks/>
          </p:cNvSpPr>
          <p:nvPr/>
        </p:nvSpPr>
        <p:spPr>
          <a:xfrm>
            <a:off x="7056438" y="1212851"/>
            <a:ext cx="3649662" cy="5199063"/>
          </a:xfrm>
          <a:prstGeom prst="rect">
            <a:avLst/>
          </a:prstGeom>
        </p:spPr>
        <p:txBody>
          <a:bodyPr>
            <a:normAutofit fontScale="55000" lnSpcReduction="20000"/>
          </a:bodyPr>
          <a:lstStyle>
            <a:lvl1pPr marL="342900" indent="-342900" algn="l" rtl="0" eaLnBrk="0" fontAlgn="base" hangingPunct="0">
              <a:lnSpc>
                <a:spcPct val="110000"/>
              </a:lnSpc>
              <a:spcBef>
                <a:spcPct val="45000"/>
              </a:spcBef>
              <a:spcAft>
                <a:spcPct val="30000"/>
              </a:spcAft>
              <a:buSzPct val="100000"/>
              <a:buBlip>
                <a:blip r:embed="rId2"/>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3"/>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4"/>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a:lnSpc>
                <a:spcPct val="120000"/>
              </a:lnSpc>
              <a:spcAft>
                <a:spcPts val="600"/>
              </a:spcAft>
              <a:buFont typeface="Arial" panose="020B0604020202020204" pitchFamily="34" charset="0"/>
              <a:buChar char="•"/>
              <a:defRPr/>
            </a:pPr>
            <a:r>
              <a:rPr lang="en-US" sz="2900" kern="0" dirty="0"/>
              <a:t>PERLE with 10 MW beam power is a unique ‘test bed’ for next generation of high power ERLs</a:t>
            </a:r>
          </a:p>
          <a:p>
            <a:pPr lvl="1">
              <a:lnSpc>
                <a:spcPct val="120000"/>
              </a:lnSpc>
              <a:spcAft>
                <a:spcPts val="600"/>
              </a:spcAft>
              <a:buFont typeface="Arial" panose="020B0604020202020204" pitchFamily="34" charset="0"/>
              <a:buChar char="•"/>
              <a:defRPr/>
            </a:pPr>
            <a:r>
              <a:rPr lang="en-US" sz="2600" kern="0" dirty="0"/>
              <a:t>Testing multi-pass beam dynamics in energy recovery mode. Demonstrator for the LHeC/</a:t>
            </a:r>
            <a:r>
              <a:rPr lang="en-US" sz="2600" kern="0" dirty="0" err="1"/>
              <a:t>FCC_eh</a:t>
            </a:r>
            <a:r>
              <a:rPr lang="en-US" sz="2600" kern="0" dirty="0"/>
              <a:t> ERLs</a:t>
            </a:r>
          </a:p>
          <a:p>
            <a:pPr lvl="1">
              <a:lnSpc>
                <a:spcPct val="120000"/>
              </a:lnSpc>
              <a:spcAft>
                <a:spcPts val="600"/>
              </a:spcAft>
              <a:buFont typeface="Arial" panose="020B0604020202020204" pitchFamily="34" charset="0"/>
              <a:buChar char="•"/>
              <a:defRPr/>
            </a:pPr>
            <a:r>
              <a:rPr lang="en-US" sz="2600" kern="0" dirty="0"/>
              <a:t>Probing limits of transporting non-equilibrium beams with high ratio of beam power to installed RF power</a:t>
            </a:r>
          </a:p>
          <a:p>
            <a:pPr lvl="1">
              <a:lnSpc>
                <a:spcPct val="120000"/>
              </a:lnSpc>
              <a:spcAft>
                <a:spcPts val="600"/>
              </a:spcAft>
              <a:buFont typeface="Arial" panose="020B0604020202020204" pitchFamily="34" charset="0"/>
              <a:buChar char="•"/>
              <a:defRPr/>
            </a:pPr>
            <a:r>
              <a:rPr lang="en-US" altLang="en-US" sz="2600" kern="0" dirty="0"/>
              <a:t>Mitigation of longitudinal phase-space distortion due to </a:t>
            </a:r>
            <a:r>
              <a:rPr lang="en-US" sz="2600" kern="0" dirty="0"/>
              <a:t>wakes, including CSR and longitudinal S</a:t>
            </a:r>
            <a:r>
              <a:rPr lang="en-US" altLang="en-US" sz="2600" kern="0" dirty="0"/>
              <a:t>-C</a:t>
            </a:r>
          </a:p>
          <a:p>
            <a:pPr lvl="1">
              <a:lnSpc>
                <a:spcPct val="120000"/>
              </a:lnSpc>
              <a:spcAft>
                <a:spcPts val="600"/>
              </a:spcAft>
              <a:buFont typeface="Arial" panose="020B0604020202020204" pitchFamily="34" charset="0"/>
              <a:buChar char="•"/>
              <a:defRPr/>
            </a:pPr>
            <a:r>
              <a:rPr lang="en-US" sz="2600" kern="0" dirty="0"/>
              <a:t>Preservation of beam quality/stability in presence of collective effects, errors and imperfections</a:t>
            </a:r>
          </a:p>
        </p:txBody>
      </p:sp>
      <p:grpSp>
        <p:nvGrpSpPr>
          <p:cNvPr id="16389" name="Group 2"/>
          <p:cNvGrpSpPr>
            <a:grpSpLocks/>
          </p:cNvGrpSpPr>
          <p:nvPr/>
        </p:nvGrpSpPr>
        <p:grpSpPr bwMode="auto">
          <a:xfrm>
            <a:off x="1703388" y="1046163"/>
            <a:ext cx="5353050" cy="2324100"/>
            <a:chOff x="0" y="812342"/>
            <a:chExt cx="5352431" cy="2323823"/>
          </a:xfrm>
        </p:grpSpPr>
        <p:pic>
          <p:nvPicPr>
            <p:cNvPr id="16390" name="Picture 67" descr="PERLE_400_fi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812342"/>
              <a:ext cx="5352431" cy="23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3"/>
            <p:cNvSpPr txBox="1">
              <a:spLocks noChangeArrowheads="1"/>
            </p:cNvSpPr>
            <p:nvPr/>
          </p:nvSpPr>
          <p:spPr bwMode="auto">
            <a:xfrm>
              <a:off x="1" y="812342"/>
              <a:ext cx="1458506" cy="38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5000"/>
                </a:spcBef>
                <a:spcAft>
                  <a:spcPct val="30000"/>
                </a:spcAft>
                <a:buSzPct val="100000"/>
                <a:buBlip>
                  <a:blip r:embed="rId2"/>
                </a:buBlip>
                <a:defRPr sz="2400">
                  <a:solidFill>
                    <a:srgbClr val="000066"/>
                  </a:solidFill>
                  <a:latin typeface="Arial Unicode MS"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gn="ctr" eaLnBrk="0" fontAlgn="base" hangingPunct="0">
                <a:lnSpc>
                  <a:spcPct val="90000"/>
                </a:lnSpc>
                <a:spcBef>
                  <a:spcPts val="600"/>
                </a:spcBef>
                <a:spcAft>
                  <a:spcPts val="500"/>
                </a:spcAft>
                <a:buNone/>
                <a:defRPr/>
              </a:pPr>
              <a:r>
                <a:rPr lang="en-US" altLang="en-US" sz="1600">
                  <a:solidFill>
                    <a:srgbClr val="FFFF66"/>
                  </a:solidFill>
                </a:rPr>
                <a:t>400 MeV</a:t>
              </a:r>
            </a:p>
          </p:txBody>
        </p:sp>
        <p:sp>
          <p:nvSpPr>
            <p:cNvPr id="16392" name="Rectangle 3"/>
            <p:cNvSpPr txBox="1">
              <a:spLocks noChangeArrowheads="1"/>
            </p:cNvSpPr>
            <p:nvPr/>
          </p:nvSpPr>
          <p:spPr bwMode="auto">
            <a:xfrm>
              <a:off x="2780985" y="2833910"/>
              <a:ext cx="2571446" cy="30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5000"/>
                </a:spcBef>
                <a:spcAft>
                  <a:spcPct val="30000"/>
                </a:spcAft>
                <a:buSzPct val="100000"/>
                <a:buBlip>
                  <a:blip r:embed="rId2"/>
                </a:buBlip>
                <a:defRPr sz="2400">
                  <a:solidFill>
                    <a:srgbClr val="000066"/>
                  </a:solidFill>
                  <a:latin typeface="Arial Unicode MS"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gn="ctr" eaLnBrk="0" fontAlgn="base" hangingPunct="0">
                <a:lnSpc>
                  <a:spcPct val="90000"/>
                </a:lnSpc>
                <a:spcBef>
                  <a:spcPts val="600"/>
                </a:spcBef>
                <a:spcAft>
                  <a:spcPts val="500"/>
                </a:spcAft>
                <a:buNone/>
                <a:defRPr/>
              </a:pPr>
              <a:r>
                <a:rPr lang="en-US" altLang="en-US" sz="1200">
                  <a:solidFill>
                    <a:srgbClr val="FFFF66"/>
                  </a:solidFill>
                </a:rPr>
                <a:t>3 passes </a:t>
              </a:r>
              <a:r>
                <a:rPr lang="ja-JP" altLang="en-US" sz="1200">
                  <a:solidFill>
                    <a:srgbClr val="FFFF66"/>
                  </a:solidFill>
                </a:rPr>
                <a:t>‘</a:t>
              </a:r>
              <a:r>
                <a:rPr lang="en-US" altLang="ja-JP" sz="1200">
                  <a:solidFill>
                    <a:srgbClr val="FFFF66"/>
                  </a:solidFill>
                </a:rPr>
                <a:t>up</a:t>
              </a:r>
              <a:r>
                <a:rPr lang="ja-JP" altLang="en-US" sz="1200">
                  <a:solidFill>
                    <a:srgbClr val="FFFF66"/>
                  </a:solidFill>
                </a:rPr>
                <a:t>’</a:t>
              </a:r>
              <a:r>
                <a:rPr lang="en-US" altLang="ja-JP" sz="1200">
                  <a:solidFill>
                    <a:srgbClr val="FFFF66"/>
                  </a:solidFill>
                </a:rPr>
                <a:t> + 3 passes </a:t>
              </a:r>
              <a:r>
                <a:rPr lang="ja-JP" altLang="en-US" sz="1200">
                  <a:solidFill>
                    <a:srgbClr val="FFFF66"/>
                  </a:solidFill>
                </a:rPr>
                <a:t>‘</a:t>
              </a:r>
              <a:r>
                <a:rPr lang="en-US" altLang="ja-JP" sz="1200">
                  <a:solidFill>
                    <a:srgbClr val="FFFF66"/>
                  </a:solidFill>
                </a:rPr>
                <a:t>down</a:t>
              </a:r>
              <a:r>
                <a:rPr lang="ja-JP" altLang="en-US" sz="1200">
                  <a:solidFill>
                    <a:srgbClr val="FFFF66"/>
                  </a:solidFill>
                </a:rPr>
                <a:t>’</a:t>
              </a:r>
              <a:r>
                <a:rPr lang="en-US" altLang="ja-JP" sz="1200">
                  <a:solidFill>
                    <a:srgbClr val="FFFF66"/>
                  </a:solidFill>
                </a:rPr>
                <a:t> </a:t>
              </a:r>
              <a:endParaRPr lang="en-US" altLang="en-US" sz="1200">
                <a:solidFill>
                  <a:srgbClr val="FFFF66"/>
                </a:solidFill>
              </a:endParaRPr>
            </a:p>
          </p:txBody>
        </p:sp>
      </p:grpSp>
      <p:sp>
        <p:nvSpPr>
          <p:cNvPr id="10" name="Date Placeholder 3">
            <a:extLst>
              <a:ext uri="{FF2B5EF4-FFF2-40B4-BE49-F238E27FC236}">
                <a16:creationId xmlns:a16="http://schemas.microsoft.com/office/drawing/2014/main" id="{FF0335BF-192F-E34C-8122-F508664DA96B}"/>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11" name="Footer Placeholder 4">
            <a:extLst>
              <a:ext uri="{FF2B5EF4-FFF2-40B4-BE49-F238E27FC236}">
                <a16:creationId xmlns:a16="http://schemas.microsoft.com/office/drawing/2014/main" id="{63EED528-6DFA-7749-AE78-5CE836EAA9AD}"/>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12" name="Slide Number Placeholder 5">
            <a:extLst>
              <a:ext uri="{FF2B5EF4-FFF2-40B4-BE49-F238E27FC236}">
                <a16:creationId xmlns:a16="http://schemas.microsoft.com/office/drawing/2014/main" id="{159074E1-0152-D84D-BDE7-A4E6DF0DD61B}"/>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318065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SRF technology development – PERLE cavity</a:t>
            </a:r>
          </a:p>
        </p:txBody>
      </p:sp>
      <p:pic>
        <p:nvPicPr>
          <p:cNvPr id="5" name="Picture 4"/>
          <p:cNvPicPr>
            <a:picLocks noChangeAspect="1"/>
          </p:cNvPicPr>
          <p:nvPr/>
        </p:nvPicPr>
        <p:blipFill>
          <a:blip r:embed="rId2"/>
          <a:stretch>
            <a:fillRect/>
          </a:stretch>
        </p:blipFill>
        <p:spPr>
          <a:xfrm>
            <a:off x="1717524" y="1378858"/>
            <a:ext cx="3356582" cy="2590195"/>
          </a:xfrm>
          <a:prstGeom prst="rect">
            <a:avLst/>
          </a:prstGeom>
        </p:spPr>
      </p:pic>
      <p:pic>
        <p:nvPicPr>
          <p:cNvPr id="6" name="Picture 5"/>
          <p:cNvPicPr>
            <a:picLocks noChangeAspect="1"/>
          </p:cNvPicPr>
          <p:nvPr/>
        </p:nvPicPr>
        <p:blipFill>
          <a:blip r:embed="rId3"/>
          <a:stretch>
            <a:fillRect/>
          </a:stretch>
        </p:blipFill>
        <p:spPr>
          <a:xfrm>
            <a:off x="5855969" y="804998"/>
            <a:ext cx="4226808" cy="2350821"/>
          </a:xfrm>
          <a:prstGeom prst="rect">
            <a:avLst/>
          </a:prstGeom>
        </p:spPr>
      </p:pic>
      <p:pic>
        <p:nvPicPr>
          <p:cNvPr id="7" name="Picture 6"/>
          <p:cNvPicPr>
            <a:picLocks noChangeAspect="1"/>
          </p:cNvPicPr>
          <p:nvPr/>
        </p:nvPicPr>
        <p:blipFill>
          <a:blip r:embed="rId4"/>
          <a:stretch>
            <a:fillRect/>
          </a:stretch>
        </p:blipFill>
        <p:spPr>
          <a:xfrm>
            <a:off x="5855969" y="3533827"/>
            <a:ext cx="4226808" cy="2542248"/>
          </a:xfrm>
          <a:prstGeom prst="rect">
            <a:avLst/>
          </a:prstGeom>
        </p:spPr>
      </p:pic>
      <p:sp>
        <p:nvSpPr>
          <p:cNvPr id="8" name="Content Placeholder 2"/>
          <p:cNvSpPr txBox="1">
            <a:spLocks/>
          </p:cNvSpPr>
          <p:nvPr/>
        </p:nvSpPr>
        <p:spPr>
          <a:xfrm>
            <a:off x="1620762" y="4087612"/>
            <a:ext cx="3882952" cy="838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a:cs typeface="Arial"/>
              </a:rPr>
              <a:t>802 MHz Niobium single cell cavity – completed in Aug 2017 </a:t>
            </a:r>
          </a:p>
        </p:txBody>
      </p:sp>
      <p:sp>
        <p:nvSpPr>
          <p:cNvPr id="9" name="Content Placeholder 2"/>
          <p:cNvSpPr txBox="1">
            <a:spLocks/>
          </p:cNvSpPr>
          <p:nvPr/>
        </p:nvSpPr>
        <p:spPr>
          <a:xfrm>
            <a:off x="5855969" y="3141935"/>
            <a:ext cx="4545936" cy="426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a:cs typeface="Arial"/>
              </a:rPr>
              <a:t>First </a:t>
            </a:r>
            <a:r>
              <a:rPr lang="en-US" sz="1800" dirty="0" err="1">
                <a:latin typeface="Arial"/>
                <a:cs typeface="Arial"/>
              </a:rPr>
              <a:t>Nb</a:t>
            </a:r>
            <a:r>
              <a:rPr lang="en-US" sz="1800" dirty="0">
                <a:latin typeface="Arial"/>
                <a:cs typeface="Arial"/>
              </a:rPr>
              <a:t> 802 MHz 5-cell cavity –  Oct 2017 </a:t>
            </a:r>
          </a:p>
        </p:txBody>
      </p:sp>
      <p:sp>
        <p:nvSpPr>
          <p:cNvPr id="10" name="Content Placeholder 2"/>
          <p:cNvSpPr txBox="1">
            <a:spLocks/>
          </p:cNvSpPr>
          <p:nvPr/>
        </p:nvSpPr>
        <p:spPr>
          <a:xfrm>
            <a:off x="5855969" y="6036337"/>
            <a:ext cx="4545936" cy="426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a:cs typeface="Arial"/>
              </a:rPr>
              <a:t>5-cell cavity being </a:t>
            </a:r>
            <a:r>
              <a:rPr lang="en-US" sz="1800" dirty="0" err="1">
                <a:latin typeface="Arial"/>
                <a:cs typeface="Arial"/>
              </a:rPr>
              <a:t>electropolished</a:t>
            </a:r>
            <a:endParaRPr lang="en-US" sz="1800" dirty="0">
              <a:latin typeface="Arial"/>
              <a:cs typeface="Arial"/>
            </a:endParaRPr>
          </a:p>
        </p:txBody>
      </p:sp>
      <p:sp>
        <p:nvSpPr>
          <p:cNvPr id="11" name="Date Placeholder 3">
            <a:extLst>
              <a:ext uri="{FF2B5EF4-FFF2-40B4-BE49-F238E27FC236}">
                <a16:creationId xmlns:a16="http://schemas.microsoft.com/office/drawing/2014/main" id="{2F0B5B82-9337-F14F-A90B-C7F074121AC4}"/>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12" name="Footer Placeholder 4">
            <a:extLst>
              <a:ext uri="{FF2B5EF4-FFF2-40B4-BE49-F238E27FC236}">
                <a16:creationId xmlns:a16="http://schemas.microsoft.com/office/drawing/2014/main" id="{0A6F67F2-442F-FE43-9963-08AA61391310}"/>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13" name="Slide Number Placeholder 5">
            <a:extLst>
              <a:ext uri="{FF2B5EF4-FFF2-40B4-BE49-F238E27FC236}">
                <a16:creationId xmlns:a16="http://schemas.microsoft.com/office/drawing/2014/main" id="{01EFF01B-233F-8E4C-976B-D8DEA0FF582B}"/>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17</a:t>
            </a:fld>
            <a:endParaRPr lang="en-US" dirty="0"/>
          </a:p>
        </p:txBody>
      </p:sp>
    </p:spTree>
    <p:extLst>
      <p:ext uri="{BB962C8B-B14F-4D97-AF65-F5344CB8AC3E}">
        <p14:creationId xmlns:p14="http://schemas.microsoft.com/office/powerpoint/2010/main" val="202853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SRF technology development – PERLE cavity</a:t>
            </a:r>
          </a:p>
        </p:txBody>
      </p:sp>
      <p:sp>
        <p:nvSpPr>
          <p:cNvPr id="11" name="Content Placeholder 2"/>
          <p:cNvSpPr txBox="1">
            <a:spLocks/>
          </p:cNvSpPr>
          <p:nvPr/>
        </p:nvSpPr>
        <p:spPr>
          <a:xfrm>
            <a:off x="1832920" y="5892614"/>
            <a:ext cx="4545936" cy="426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a:cs typeface="Arial"/>
              </a:rPr>
              <a:t>Beautiful results on Q and gradient</a:t>
            </a:r>
          </a:p>
        </p:txBody>
      </p:sp>
      <p:pic>
        <p:nvPicPr>
          <p:cNvPr id="12" name="Picture 11"/>
          <p:cNvPicPr>
            <a:picLocks noChangeAspect="1"/>
          </p:cNvPicPr>
          <p:nvPr/>
        </p:nvPicPr>
        <p:blipFill>
          <a:blip r:embed="rId2"/>
          <a:stretch>
            <a:fillRect/>
          </a:stretch>
        </p:blipFill>
        <p:spPr>
          <a:xfrm>
            <a:off x="1657046" y="891930"/>
            <a:ext cx="8877905" cy="5000685"/>
          </a:xfrm>
          <a:prstGeom prst="rect">
            <a:avLst/>
          </a:prstGeom>
        </p:spPr>
      </p:pic>
      <p:sp>
        <p:nvSpPr>
          <p:cNvPr id="6" name="Date Placeholder 3">
            <a:extLst>
              <a:ext uri="{FF2B5EF4-FFF2-40B4-BE49-F238E27FC236}">
                <a16:creationId xmlns:a16="http://schemas.microsoft.com/office/drawing/2014/main" id="{C51ABE7C-723C-C84B-B134-E1384A9C034E}"/>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7" name="Footer Placeholder 4">
            <a:extLst>
              <a:ext uri="{FF2B5EF4-FFF2-40B4-BE49-F238E27FC236}">
                <a16:creationId xmlns:a16="http://schemas.microsoft.com/office/drawing/2014/main" id="{532FBE5B-3963-F24C-A6F0-35705D11C657}"/>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8" name="Slide Number Placeholder 5">
            <a:extLst>
              <a:ext uri="{FF2B5EF4-FFF2-40B4-BE49-F238E27FC236}">
                <a16:creationId xmlns:a16="http://schemas.microsoft.com/office/drawing/2014/main" id="{7E9135D6-F55F-864C-8D11-DCC064159380}"/>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18</a:t>
            </a:fld>
            <a:endParaRPr lang="en-US" dirty="0"/>
          </a:p>
        </p:txBody>
      </p:sp>
    </p:spTree>
    <p:extLst>
      <p:ext uri="{BB962C8B-B14F-4D97-AF65-F5344CB8AC3E}">
        <p14:creationId xmlns:p14="http://schemas.microsoft.com/office/powerpoint/2010/main" val="279911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GB" altLang="en-US" b="0" dirty="0"/>
              <a:t>PERLE – Optics, Lattices</a:t>
            </a:r>
          </a:p>
        </p:txBody>
      </p:sp>
      <p:pic>
        <p:nvPicPr>
          <p:cNvPr id="17411"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68463" y="1131889"/>
            <a:ext cx="4926012"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43614" y="1131889"/>
            <a:ext cx="451167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081339" y="3627439"/>
            <a:ext cx="66055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3249613" y="893763"/>
            <a:ext cx="5453062" cy="387350"/>
          </a:xfrm>
          <a:prstGeom prst="rect">
            <a:avLst/>
          </a:prstGeom>
          <a:noFill/>
          <a:ln>
            <a:noFill/>
          </a:ln>
        </p:spPr>
        <p:txBody>
          <a:bodyPr lIns="90488" tIns="44450" rIns="90488" bIns="44450" anchor="ctr"/>
          <a:lstStyle>
            <a:lvl1pPr algn="ctr" rtl="0" eaLnBrk="0" fontAlgn="base" hangingPunct="0">
              <a:lnSpc>
                <a:spcPct val="85000"/>
              </a:lnSpc>
              <a:spcBef>
                <a:spcPct val="0"/>
              </a:spcBef>
              <a:spcAft>
                <a:spcPct val="0"/>
              </a:spcAft>
              <a:defRPr sz="2800" b="1">
                <a:solidFill>
                  <a:srgbClr val="00279F"/>
                </a:solidFill>
                <a:latin typeface="+mj-lt"/>
                <a:ea typeface="MS PGothic" pitchFamily="34" charset="-128"/>
                <a:cs typeface="MS PGothic" charset="0"/>
              </a:defRPr>
            </a:lvl1pPr>
            <a:lvl2pPr algn="ctr" rtl="0" eaLnBrk="0" fontAlgn="base" hangingPunct="0">
              <a:lnSpc>
                <a:spcPct val="85000"/>
              </a:lnSpc>
              <a:spcBef>
                <a:spcPct val="0"/>
              </a:spcBef>
              <a:spcAft>
                <a:spcPct val="0"/>
              </a:spcAft>
              <a:defRPr sz="2800" b="1">
                <a:solidFill>
                  <a:srgbClr val="00279F"/>
                </a:solidFill>
                <a:latin typeface="Arial Unicode MS" pitchFamily="34" charset="-128"/>
                <a:ea typeface="MS PGothic" pitchFamily="34" charset="-128"/>
                <a:cs typeface="MS PGothic" charset="0"/>
              </a:defRPr>
            </a:lvl2pPr>
            <a:lvl3pPr algn="ctr" rtl="0" eaLnBrk="0" fontAlgn="base" hangingPunct="0">
              <a:lnSpc>
                <a:spcPct val="85000"/>
              </a:lnSpc>
              <a:spcBef>
                <a:spcPct val="0"/>
              </a:spcBef>
              <a:spcAft>
                <a:spcPct val="0"/>
              </a:spcAft>
              <a:defRPr sz="2800" b="1">
                <a:solidFill>
                  <a:srgbClr val="00279F"/>
                </a:solidFill>
                <a:latin typeface="Arial Unicode MS" pitchFamily="34" charset="-128"/>
                <a:ea typeface="MS PGothic" pitchFamily="34" charset="-128"/>
                <a:cs typeface="MS PGothic" charset="0"/>
              </a:defRPr>
            </a:lvl3pPr>
            <a:lvl4pPr algn="ctr" rtl="0" eaLnBrk="0" fontAlgn="base" hangingPunct="0">
              <a:lnSpc>
                <a:spcPct val="85000"/>
              </a:lnSpc>
              <a:spcBef>
                <a:spcPct val="0"/>
              </a:spcBef>
              <a:spcAft>
                <a:spcPct val="0"/>
              </a:spcAft>
              <a:defRPr sz="2800" b="1">
                <a:solidFill>
                  <a:srgbClr val="00279F"/>
                </a:solidFill>
                <a:latin typeface="Arial Unicode MS" pitchFamily="34" charset="-128"/>
                <a:ea typeface="MS PGothic" pitchFamily="34" charset="-128"/>
                <a:cs typeface="MS PGothic" charset="0"/>
              </a:defRPr>
            </a:lvl4pPr>
            <a:lvl5pPr algn="ctr" rtl="0" eaLnBrk="0" fontAlgn="base" hangingPunct="0">
              <a:lnSpc>
                <a:spcPct val="85000"/>
              </a:lnSpc>
              <a:spcBef>
                <a:spcPct val="0"/>
              </a:spcBef>
              <a:spcAft>
                <a:spcPct val="0"/>
              </a:spcAft>
              <a:defRPr sz="2800" b="1">
                <a:solidFill>
                  <a:srgbClr val="00279F"/>
                </a:solidFill>
                <a:latin typeface="Arial Unicode MS" pitchFamily="34" charset="-128"/>
                <a:ea typeface="MS PGothic" pitchFamily="34" charset="-128"/>
                <a:cs typeface="MS PGothic" charset="0"/>
              </a:defRPr>
            </a:lvl5pPr>
            <a:lvl6pPr marL="457200" algn="ctr" rtl="0" eaLnBrk="0" fontAlgn="base" hangingPunct="0">
              <a:lnSpc>
                <a:spcPct val="85000"/>
              </a:lnSpc>
              <a:spcBef>
                <a:spcPct val="0"/>
              </a:spcBef>
              <a:spcAft>
                <a:spcPct val="0"/>
              </a:spcAft>
              <a:defRPr sz="2800" b="1">
                <a:solidFill>
                  <a:srgbClr val="00279F"/>
                </a:solidFill>
                <a:latin typeface="Arial Unicode MS" pitchFamily="34" charset="-128"/>
              </a:defRPr>
            </a:lvl6pPr>
            <a:lvl7pPr marL="914400" algn="ctr" rtl="0" eaLnBrk="0" fontAlgn="base" hangingPunct="0">
              <a:lnSpc>
                <a:spcPct val="85000"/>
              </a:lnSpc>
              <a:spcBef>
                <a:spcPct val="0"/>
              </a:spcBef>
              <a:spcAft>
                <a:spcPct val="0"/>
              </a:spcAft>
              <a:defRPr sz="2800" b="1">
                <a:solidFill>
                  <a:srgbClr val="00279F"/>
                </a:solidFill>
                <a:latin typeface="Arial Unicode MS" pitchFamily="34" charset="-128"/>
              </a:defRPr>
            </a:lvl7pPr>
            <a:lvl8pPr marL="1371600" algn="ctr" rtl="0" eaLnBrk="0" fontAlgn="base" hangingPunct="0">
              <a:lnSpc>
                <a:spcPct val="85000"/>
              </a:lnSpc>
              <a:spcBef>
                <a:spcPct val="0"/>
              </a:spcBef>
              <a:spcAft>
                <a:spcPct val="0"/>
              </a:spcAft>
              <a:defRPr sz="2800" b="1">
                <a:solidFill>
                  <a:srgbClr val="00279F"/>
                </a:solidFill>
                <a:latin typeface="Arial Unicode MS" pitchFamily="34" charset="-128"/>
              </a:defRPr>
            </a:lvl8pPr>
            <a:lvl9pPr marL="1828800" algn="ctr" rtl="0" eaLnBrk="0" fontAlgn="base" hangingPunct="0">
              <a:lnSpc>
                <a:spcPct val="85000"/>
              </a:lnSpc>
              <a:spcBef>
                <a:spcPct val="0"/>
              </a:spcBef>
              <a:spcAft>
                <a:spcPct val="0"/>
              </a:spcAft>
              <a:defRPr sz="2800" b="1">
                <a:solidFill>
                  <a:srgbClr val="00279F"/>
                </a:solidFill>
                <a:latin typeface="Arial Unicode MS" pitchFamily="34" charset="-128"/>
              </a:defRPr>
            </a:lvl9pPr>
          </a:lstStyle>
          <a:p>
            <a:pPr eaLnBrk="1" hangingPunct="1">
              <a:defRPr/>
            </a:pPr>
            <a:r>
              <a:rPr lang="en-US" sz="1200" b="0" kern="0" dirty="0">
                <a:solidFill>
                  <a:srgbClr val="7030A0"/>
                </a:solidFill>
                <a:latin typeface="Arial" charset="0"/>
              </a:rPr>
              <a:t>3-pass up + 3-pass down linac optics with energy recovery</a:t>
            </a:r>
          </a:p>
        </p:txBody>
      </p:sp>
      <p:sp>
        <p:nvSpPr>
          <p:cNvPr id="8" name="Date Placeholder 3">
            <a:extLst>
              <a:ext uri="{FF2B5EF4-FFF2-40B4-BE49-F238E27FC236}">
                <a16:creationId xmlns:a16="http://schemas.microsoft.com/office/drawing/2014/main" id="{B0664494-05C0-C744-AB2C-25E9C2C153DB}"/>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9" name="Footer Placeholder 4">
            <a:extLst>
              <a:ext uri="{FF2B5EF4-FFF2-40B4-BE49-F238E27FC236}">
                <a16:creationId xmlns:a16="http://schemas.microsoft.com/office/drawing/2014/main" id="{30C1F3DD-682B-8247-97D6-672BD3220422}"/>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10" name="Slide Number Placeholder 5">
            <a:extLst>
              <a:ext uri="{FF2B5EF4-FFF2-40B4-BE49-F238E27FC236}">
                <a16:creationId xmlns:a16="http://schemas.microsoft.com/office/drawing/2014/main" id="{6CAAB5E2-B6F4-5348-9DF9-96849F90E14F}"/>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19</a:t>
            </a:fld>
            <a:endParaRPr lang="en-US" dirty="0"/>
          </a:p>
        </p:txBody>
      </p:sp>
    </p:spTree>
    <p:extLst>
      <p:ext uri="{BB962C8B-B14F-4D97-AF65-F5344CB8AC3E}">
        <p14:creationId xmlns:p14="http://schemas.microsoft.com/office/powerpoint/2010/main" val="369296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D2A1-A319-B843-8618-1CF25308DC64}"/>
              </a:ext>
            </a:extLst>
          </p:cNvPr>
          <p:cNvSpPr>
            <a:spLocks noGrp="1"/>
          </p:cNvSpPr>
          <p:nvPr>
            <p:ph type="title"/>
          </p:nvPr>
        </p:nvSpPr>
        <p:spPr/>
        <p:txBody>
          <a:bodyPr/>
          <a:lstStyle/>
          <a:p>
            <a:r>
              <a:rPr lang="en-US" dirty="0"/>
              <a:t>EIC collaboration</a:t>
            </a:r>
          </a:p>
        </p:txBody>
      </p:sp>
      <p:sp>
        <p:nvSpPr>
          <p:cNvPr id="3" name="Content Placeholder 2">
            <a:extLst>
              <a:ext uri="{FF2B5EF4-FFF2-40B4-BE49-F238E27FC236}">
                <a16:creationId xmlns:a16="http://schemas.microsoft.com/office/drawing/2014/main" id="{D2822BBF-D52F-4F4F-AF34-DCF0E5A3892D}"/>
              </a:ext>
            </a:extLst>
          </p:cNvPr>
          <p:cNvSpPr>
            <a:spLocks noGrp="1"/>
          </p:cNvSpPr>
          <p:nvPr>
            <p:ph idx="1"/>
          </p:nvPr>
        </p:nvSpPr>
        <p:spPr/>
        <p:txBody>
          <a:bodyPr/>
          <a:lstStyle/>
          <a:p>
            <a:r>
              <a:rPr lang="en-US" dirty="0"/>
              <a:t>A lot of opportunities to strengthen EIC collaboration </a:t>
            </a:r>
          </a:p>
          <a:p>
            <a:pPr lvl="1"/>
            <a:r>
              <a:rPr lang="en-US" dirty="0"/>
              <a:t>With national labs and universities (as described by Ferdinand)</a:t>
            </a:r>
          </a:p>
          <a:p>
            <a:pPr lvl="1"/>
            <a:r>
              <a:rPr lang="en-US" dirty="0"/>
              <a:t>With worldwide nuclear physics / particle physics / accelerator centers </a:t>
            </a:r>
          </a:p>
          <a:p>
            <a:pPr lvl="1"/>
            <a:endParaRPr lang="en-US" dirty="0"/>
          </a:p>
          <a:p>
            <a:pPr lvl="1"/>
            <a:endParaRPr lang="en-US" dirty="0"/>
          </a:p>
          <a:p>
            <a:r>
              <a:rPr lang="en-US" dirty="0"/>
              <a:t>Many areas of collaboration opportunities</a:t>
            </a:r>
          </a:p>
          <a:p>
            <a:pPr lvl="1"/>
            <a:r>
              <a:rPr lang="en-US" dirty="0"/>
              <a:t>Machine Detector Interface</a:t>
            </a:r>
          </a:p>
          <a:p>
            <a:pPr lvl="1"/>
            <a:r>
              <a:rPr lang="en-US" dirty="0"/>
              <a:t>Beam cooling</a:t>
            </a:r>
          </a:p>
          <a:p>
            <a:pPr lvl="1"/>
            <a:r>
              <a:rPr lang="en-US" dirty="0"/>
              <a:t>SRF technology</a:t>
            </a:r>
          </a:p>
          <a:p>
            <a:pPr lvl="1"/>
            <a:r>
              <a:rPr lang="en-US" dirty="0"/>
              <a:t>SC magnets</a:t>
            </a:r>
          </a:p>
          <a:p>
            <a:pPr lvl="1"/>
            <a:r>
              <a:rPr lang="en-US" dirty="0"/>
              <a:t>…</a:t>
            </a:r>
          </a:p>
          <a:p>
            <a:r>
              <a:rPr lang="en-US" dirty="0"/>
              <a:t>Opportunities and synergy with ongoing and planned projects</a:t>
            </a:r>
          </a:p>
          <a:p>
            <a:pPr lvl="1"/>
            <a:r>
              <a:rPr lang="en-US" dirty="0"/>
              <a:t>IR / SRF – HE-LHC, Super-B, LCLS-HE, FCC</a:t>
            </a:r>
            <a:r>
              <a:rPr lang="en-US"/>
              <a:t>, LHeC</a:t>
            </a:r>
            <a:r>
              <a:rPr lang="en-US" dirty="0"/>
              <a:t>, ILC, CEPC, …</a:t>
            </a:r>
          </a:p>
          <a:p>
            <a:pPr lvl="1"/>
            <a:endParaRPr lang="en-US" dirty="0"/>
          </a:p>
        </p:txBody>
      </p:sp>
      <p:sp>
        <p:nvSpPr>
          <p:cNvPr id="4" name="Date Placeholder 3">
            <a:extLst>
              <a:ext uri="{FF2B5EF4-FFF2-40B4-BE49-F238E27FC236}">
                <a16:creationId xmlns:a16="http://schemas.microsoft.com/office/drawing/2014/main" id="{9BA3CDEC-0469-BC4C-A9EF-A29668C95A59}"/>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B7FE4BE0-2AD7-4042-B91B-B522926A2390}"/>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30B9974A-78B3-3F4E-92F3-7177ED879540}"/>
              </a:ext>
            </a:extLst>
          </p:cNvPr>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357071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altLang="en-US" dirty="0"/>
              <a:t>60 GeV Emittance Preserving ERL for the LHeC</a:t>
            </a:r>
          </a:p>
        </p:txBody>
      </p:sp>
      <p:sp>
        <p:nvSpPr>
          <p:cNvPr id="29" name="Content Placeholder 2"/>
          <p:cNvSpPr txBox="1">
            <a:spLocks/>
          </p:cNvSpPr>
          <p:nvPr/>
        </p:nvSpPr>
        <p:spPr>
          <a:xfrm>
            <a:off x="1541463" y="3823724"/>
            <a:ext cx="6020601" cy="2682875"/>
          </a:xfrm>
          <a:prstGeom prst="rect">
            <a:avLst/>
          </a:prstGeom>
        </p:spPr>
        <p:txBody>
          <a:bodyPr>
            <a:normAutofit fontScale="55000" lnSpcReduction="20000"/>
          </a:bodyPr>
          <a:lstStyle>
            <a:lvl1pPr marL="342900" indent="-342900" algn="l" rtl="0" eaLnBrk="0" fontAlgn="base" hangingPunct="0">
              <a:lnSpc>
                <a:spcPct val="110000"/>
              </a:lnSpc>
              <a:spcBef>
                <a:spcPct val="45000"/>
              </a:spcBef>
              <a:spcAft>
                <a:spcPct val="30000"/>
              </a:spcAft>
              <a:buSzPct val="100000"/>
              <a:buBlip>
                <a:blip r:embed="rId2"/>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3"/>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4"/>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a:lnSpc>
                <a:spcPct val="120000"/>
              </a:lnSpc>
              <a:spcAft>
                <a:spcPts val="600"/>
              </a:spcAft>
              <a:buFont typeface="Arial" panose="020B0604020202020204" pitchFamily="34" charset="0"/>
              <a:buChar char="•"/>
              <a:defRPr/>
            </a:pPr>
            <a:r>
              <a:rPr lang="en-US" sz="2900" kern="0" dirty="0"/>
              <a:t>Ongoing collaboration between JLAB and CERN encompasses:</a:t>
            </a:r>
          </a:p>
          <a:p>
            <a:pPr lvl="1">
              <a:lnSpc>
                <a:spcPct val="120000"/>
              </a:lnSpc>
              <a:spcAft>
                <a:spcPts val="600"/>
              </a:spcAft>
              <a:buFont typeface="Arial" panose="020B0604020202020204" pitchFamily="34" charset="0"/>
              <a:buChar char="•"/>
              <a:defRPr/>
            </a:pPr>
            <a:r>
              <a:rPr lang="en-US" sz="2600" kern="0" dirty="0"/>
              <a:t>Accelerator design and beam dynamics studies</a:t>
            </a:r>
          </a:p>
          <a:p>
            <a:pPr lvl="1">
              <a:lnSpc>
                <a:spcPct val="120000"/>
              </a:lnSpc>
              <a:spcAft>
                <a:spcPts val="600"/>
              </a:spcAft>
              <a:buFont typeface="Arial" panose="020B0604020202020204" pitchFamily="34" charset="0"/>
              <a:buChar char="•"/>
              <a:defRPr/>
            </a:pPr>
            <a:r>
              <a:rPr lang="en-US" sz="2600" kern="0" dirty="0"/>
              <a:t>Lattice design and performance optimization </a:t>
            </a:r>
          </a:p>
          <a:p>
            <a:pPr lvl="1">
              <a:lnSpc>
                <a:spcPct val="120000"/>
              </a:lnSpc>
              <a:spcAft>
                <a:spcPts val="600"/>
              </a:spcAft>
              <a:buFont typeface="Arial" panose="020B0604020202020204" pitchFamily="34" charset="0"/>
              <a:buChar char="•"/>
              <a:defRPr/>
            </a:pPr>
            <a:r>
              <a:rPr lang="en-US" sz="2600" kern="0" dirty="0"/>
              <a:t>802 MHz 5-cell cavity modeling and </a:t>
            </a:r>
            <a:r>
              <a:rPr lang="en-US" sz="2600" kern="0" dirty="0" err="1"/>
              <a:t>cryo</a:t>
            </a:r>
            <a:r>
              <a:rPr lang="en-US" sz="2600" kern="0" dirty="0"/>
              <a:t>-module design</a:t>
            </a:r>
          </a:p>
          <a:p>
            <a:pPr>
              <a:lnSpc>
                <a:spcPct val="120000"/>
              </a:lnSpc>
              <a:spcAft>
                <a:spcPts val="600"/>
              </a:spcAft>
              <a:buFont typeface="Arial" panose="020B0604020202020204" pitchFamily="34" charset="0"/>
              <a:buChar char="•"/>
              <a:defRPr/>
            </a:pPr>
            <a:r>
              <a:rPr lang="en-US" sz="2900" kern="0" dirty="0"/>
              <a:t>Future studies will include design of a lower energy 50 GeV ERL option.</a:t>
            </a:r>
          </a:p>
          <a:p>
            <a:pPr lvl="1">
              <a:lnSpc>
                <a:spcPct val="120000"/>
              </a:lnSpc>
              <a:spcAft>
                <a:spcPts val="600"/>
              </a:spcAft>
              <a:buFont typeface="Arial" panose="020B0604020202020204" pitchFamily="34" charset="0"/>
              <a:buChar char="•"/>
              <a:defRPr/>
            </a:pPr>
            <a:endParaRPr lang="en-US" kern="0" dirty="0"/>
          </a:p>
        </p:txBody>
      </p:sp>
      <p:sp>
        <p:nvSpPr>
          <p:cNvPr id="30" name="Content Placeholder 2"/>
          <p:cNvSpPr txBox="1">
            <a:spLocks noRot="1" noChangeAspect="1" noMove="1" noResize="1" noEditPoints="1" noAdjustHandles="1" noChangeArrowheads="1" noChangeShapeType="1" noTextEdit="1"/>
          </p:cNvSpPr>
          <p:nvPr/>
        </p:nvSpPr>
        <p:spPr>
          <a:xfrm>
            <a:off x="7040628" y="1156686"/>
            <a:ext cx="3665156" cy="5349912"/>
          </a:xfrm>
          <a:prstGeom prst="rect">
            <a:avLst/>
          </a:prstGeom>
          <a:blipFill rotWithShape="1">
            <a:blip r:embed="rId5">
              <a:extLst>
                <a:ext uri="{28A0092B-C50C-407E-A947-70E740481C1C}">
                  <a14:useLocalDpi xmlns:a14="http://schemas.microsoft.com/office/drawing/2010/main"/>
                </a:ext>
              </a:extLst>
            </a:blip>
            <a:stretch>
              <a:fillRect t="-342" r="-1830"/>
            </a:stretch>
          </a:blipFill>
        </p:spPr>
        <p:txBody>
          <a:bodyPr/>
          <a:lstStyle/>
          <a:p>
            <a:pPr marL="171450" indent="-171450" eaLnBrk="0" fontAlgn="base" hangingPunct="0">
              <a:spcBef>
                <a:spcPct val="0"/>
              </a:spcBef>
              <a:spcAft>
                <a:spcPct val="0"/>
              </a:spcAft>
              <a:buFont typeface="Arial" panose="020B0604020202020204" pitchFamily="34" charset="0"/>
              <a:buChar char="•"/>
              <a:defRPr/>
            </a:pPr>
            <a:r>
              <a:rPr lang="en-US" sz="1000">
                <a:noFill/>
                <a:ea typeface="MS PGothic" panose="020B0600070205080204" pitchFamily="34" charset="-128"/>
              </a:rPr>
              <a:t> </a:t>
            </a:r>
          </a:p>
        </p:txBody>
      </p:sp>
      <p:grpSp>
        <p:nvGrpSpPr>
          <p:cNvPr id="16389" name="Group 20"/>
          <p:cNvGrpSpPr>
            <a:grpSpLocks/>
          </p:cNvGrpSpPr>
          <p:nvPr/>
        </p:nvGrpSpPr>
        <p:grpSpPr bwMode="auto">
          <a:xfrm>
            <a:off x="1785938" y="998539"/>
            <a:ext cx="5338762" cy="2452687"/>
            <a:chOff x="1554481" y="1047531"/>
            <a:chExt cx="5338689" cy="2452339"/>
          </a:xfrm>
        </p:grpSpPr>
        <p:pic>
          <p:nvPicPr>
            <p:cNvPr id="16390" name="Picture 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54481" y="1047531"/>
              <a:ext cx="5338689" cy="245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5-Point Star 35"/>
            <p:cNvSpPr/>
            <p:nvPr/>
          </p:nvSpPr>
          <p:spPr bwMode="auto">
            <a:xfrm>
              <a:off x="5645412" y="3185590"/>
              <a:ext cx="141286" cy="161902"/>
            </a:xfrm>
            <a:prstGeom prst="star5">
              <a:avLst/>
            </a:prstGeom>
            <a:solidFill>
              <a:srgbClr val="D6F808"/>
            </a:solidFill>
            <a:ln w="12699" cap="flat" cmpd="sng" algn="ctr">
              <a:solidFill>
                <a:srgbClr val="D6F808"/>
              </a:solidFill>
              <a:prstDash val="solid"/>
              <a:round/>
              <a:headEnd type="none" w="med" len="med"/>
              <a:tailEnd type="none" w="med" len="med"/>
            </a:ln>
            <a:effectLst/>
          </p:spPr>
          <p:txBody>
            <a:bodyPr lIns="90488" tIns="44450" rIns="90488" bIns="44450" anchor="ctr"/>
            <a:lstStyle/>
            <a:p>
              <a:pPr eaLnBrk="0" fontAlgn="base" hangingPunct="0">
                <a:spcBef>
                  <a:spcPct val="0"/>
                </a:spcBef>
                <a:spcAft>
                  <a:spcPct val="0"/>
                </a:spcAft>
                <a:defRPr/>
              </a:pPr>
              <a:endParaRPr lang="en-US" sz="1000">
                <a:solidFill>
                  <a:srgbClr val="000000"/>
                </a:solidFill>
                <a:ea typeface="MS PGothic" panose="020B0600070205080204" pitchFamily="34" charset="-128"/>
              </a:endParaRPr>
            </a:p>
          </p:txBody>
        </p:sp>
      </p:grpSp>
      <p:sp>
        <p:nvSpPr>
          <p:cNvPr id="9" name="Date Placeholder 3">
            <a:extLst>
              <a:ext uri="{FF2B5EF4-FFF2-40B4-BE49-F238E27FC236}">
                <a16:creationId xmlns:a16="http://schemas.microsoft.com/office/drawing/2014/main" id="{C786FA97-ED3A-7843-9F4D-D393D4B8E6DA}"/>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10" name="Footer Placeholder 4">
            <a:extLst>
              <a:ext uri="{FF2B5EF4-FFF2-40B4-BE49-F238E27FC236}">
                <a16:creationId xmlns:a16="http://schemas.microsoft.com/office/drawing/2014/main" id="{219DAE50-0961-5343-8721-EB3753DBB2FB}"/>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11" name="Slide Number Placeholder 5">
            <a:extLst>
              <a:ext uri="{FF2B5EF4-FFF2-40B4-BE49-F238E27FC236}">
                <a16:creationId xmlns:a16="http://schemas.microsoft.com/office/drawing/2014/main" id="{A6591A30-2571-384D-88D5-90D2FB24E11F}"/>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20</a:t>
            </a:fld>
            <a:endParaRPr lang="en-US" dirty="0"/>
          </a:p>
        </p:txBody>
      </p:sp>
    </p:spTree>
    <p:extLst>
      <p:ext uri="{BB962C8B-B14F-4D97-AF65-F5344CB8AC3E}">
        <p14:creationId xmlns:p14="http://schemas.microsoft.com/office/powerpoint/2010/main" val="385472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b="0" dirty="0">
                <a:latin typeface="Arial" panose="020B0604020202020204" pitchFamily="34" charset="0"/>
              </a:rPr>
              <a:t> Arc </a:t>
            </a:r>
            <a:r>
              <a:rPr lang="en-US" altLang="en-US" b="0" dirty="0"/>
              <a:t>Optics</a:t>
            </a:r>
            <a:r>
              <a:rPr lang="en-US" altLang="en-US" b="0" dirty="0">
                <a:latin typeface="Arial" panose="020B0604020202020204" pitchFamily="34" charset="0"/>
              </a:rPr>
              <a:t> – </a:t>
            </a:r>
            <a:r>
              <a:rPr lang="en-US" altLang="en-US" b="0" dirty="0"/>
              <a:t>Emittance preserving FMC cells</a:t>
            </a:r>
            <a:endParaRPr lang="en-US" altLang="en-US" b="0" dirty="0">
              <a:latin typeface="Arial" panose="020B0604020202020204" pitchFamily="34" charset="0"/>
            </a:endParaRPr>
          </a:p>
        </p:txBody>
      </p:sp>
      <p:pic>
        <p:nvPicPr>
          <p:cNvPr id="17411"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21001" y="4133851"/>
            <a:ext cx="66770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03389" y="847726"/>
            <a:ext cx="882808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Rectangle 2"/>
          <p:cNvSpPr txBox="1">
            <a:spLocks noChangeArrowheads="1"/>
          </p:cNvSpPr>
          <p:nvPr/>
        </p:nvSpPr>
        <p:spPr bwMode="auto">
          <a:xfrm>
            <a:off x="3135313" y="1014413"/>
            <a:ext cx="5454650" cy="387350"/>
          </a:xfrm>
          <a:prstGeom prst="rect">
            <a:avLst/>
          </a:prstGeom>
          <a:solidFill>
            <a:schemeClr val="bg1"/>
          </a:solidFill>
          <a:ln>
            <a:noFill/>
          </a:ln>
        </p:spPr>
        <p:txBody>
          <a:bodyPr lIns="90488" tIns="44450" rIns="90488" bIns="44450" anchor="ctr"/>
          <a:lstStyle>
            <a:lvl1pPr algn="ctr" rtl="0" eaLnBrk="0" fontAlgn="base" hangingPunct="0">
              <a:lnSpc>
                <a:spcPct val="85000"/>
              </a:lnSpc>
              <a:spcBef>
                <a:spcPct val="0"/>
              </a:spcBef>
              <a:spcAft>
                <a:spcPct val="0"/>
              </a:spcAft>
              <a:defRPr sz="2800" b="1">
                <a:solidFill>
                  <a:srgbClr val="00279F"/>
                </a:solidFill>
                <a:latin typeface="+mj-lt"/>
                <a:ea typeface="MS PGothic" pitchFamily="34" charset="-128"/>
                <a:cs typeface="MS PGothic" charset="0"/>
              </a:defRPr>
            </a:lvl1pPr>
            <a:lvl2pPr algn="ctr" rtl="0" eaLnBrk="0" fontAlgn="base" hangingPunct="0">
              <a:lnSpc>
                <a:spcPct val="85000"/>
              </a:lnSpc>
              <a:spcBef>
                <a:spcPct val="0"/>
              </a:spcBef>
              <a:spcAft>
                <a:spcPct val="0"/>
              </a:spcAft>
              <a:defRPr sz="2800" b="1">
                <a:solidFill>
                  <a:srgbClr val="00279F"/>
                </a:solidFill>
                <a:latin typeface="Arial Unicode MS" pitchFamily="34" charset="-128"/>
                <a:ea typeface="MS PGothic" pitchFamily="34" charset="-128"/>
                <a:cs typeface="MS PGothic" charset="0"/>
              </a:defRPr>
            </a:lvl2pPr>
            <a:lvl3pPr algn="ctr" rtl="0" eaLnBrk="0" fontAlgn="base" hangingPunct="0">
              <a:lnSpc>
                <a:spcPct val="85000"/>
              </a:lnSpc>
              <a:spcBef>
                <a:spcPct val="0"/>
              </a:spcBef>
              <a:spcAft>
                <a:spcPct val="0"/>
              </a:spcAft>
              <a:defRPr sz="2800" b="1">
                <a:solidFill>
                  <a:srgbClr val="00279F"/>
                </a:solidFill>
                <a:latin typeface="Arial Unicode MS" pitchFamily="34" charset="-128"/>
                <a:ea typeface="MS PGothic" pitchFamily="34" charset="-128"/>
                <a:cs typeface="MS PGothic" charset="0"/>
              </a:defRPr>
            </a:lvl3pPr>
            <a:lvl4pPr algn="ctr" rtl="0" eaLnBrk="0" fontAlgn="base" hangingPunct="0">
              <a:lnSpc>
                <a:spcPct val="85000"/>
              </a:lnSpc>
              <a:spcBef>
                <a:spcPct val="0"/>
              </a:spcBef>
              <a:spcAft>
                <a:spcPct val="0"/>
              </a:spcAft>
              <a:defRPr sz="2800" b="1">
                <a:solidFill>
                  <a:srgbClr val="00279F"/>
                </a:solidFill>
                <a:latin typeface="Arial Unicode MS" pitchFamily="34" charset="-128"/>
                <a:ea typeface="MS PGothic" pitchFamily="34" charset="-128"/>
                <a:cs typeface="MS PGothic" charset="0"/>
              </a:defRPr>
            </a:lvl4pPr>
            <a:lvl5pPr algn="ctr" rtl="0" eaLnBrk="0" fontAlgn="base" hangingPunct="0">
              <a:lnSpc>
                <a:spcPct val="85000"/>
              </a:lnSpc>
              <a:spcBef>
                <a:spcPct val="0"/>
              </a:spcBef>
              <a:spcAft>
                <a:spcPct val="0"/>
              </a:spcAft>
              <a:defRPr sz="2800" b="1">
                <a:solidFill>
                  <a:srgbClr val="00279F"/>
                </a:solidFill>
                <a:latin typeface="Arial Unicode MS" pitchFamily="34" charset="-128"/>
                <a:ea typeface="MS PGothic" pitchFamily="34" charset="-128"/>
                <a:cs typeface="MS PGothic" charset="0"/>
              </a:defRPr>
            </a:lvl5pPr>
            <a:lvl6pPr marL="457200" algn="ctr" rtl="0" eaLnBrk="0" fontAlgn="base" hangingPunct="0">
              <a:lnSpc>
                <a:spcPct val="85000"/>
              </a:lnSpc>
              <a:spcBef>
                <a:spcPct val="0"/>
              </a:spcBef>
              <a:spcAft>
                <a:spcPct val="0"/>
              </a:spcAft>
              <a:defRPr sz="2800" b="1">
                <a:solidFill>
                  <a:srgbClr val="00279F"/>
                </a:solidFill>
                <a:latin typeface="Arial Unicode MS" pitchFamily="34" charset="-128"/>
              </a:defRPr>
            </a:lvl6pPr>
            <a:lvl7pPr marL="914400" algn="ctr" rtl="0" eaLnBrk="0" fontAlgn="base" hangingPunct="0">
              <a:lnSpc>
                <a:spcPct val="85000"/>
              </a:lnSpc>
              <a:spcBef>
                <a:spcPct val="0"/>
              </a:spcBef>
              <a:spcAft>
                <a:spcPct val="0"/>
              </a:spcAft>
              <a:defRPr sz="2800" b="1">
                <a:solidFill>
                  <a:srgbClr val="00279F"/>
                </a:solidFill>
                <a:latin typeface="Arial Unicode MS" pitchFamily="34" charset="-128"/>
              </a:defRPr>
            </a:lvl7pPr>
            <a:lvl8pPr marL="1371600" algn="ctr" rtl="0" eaLnBrk="0" fontAlgn="base" hangingPunct="0">
              <a:lnSpc>
                <a:spcPct val="85000"/>
              </a:lnSpc>
              <a:spcBef>
                <a:spcPct val="0"/>
              </a:spcBef>
              <a:spcAft>
                <a:spcPct val="0"/>
              </a:spcAft>
              <a:defRPr sz="2800" b="1">
                <a:solidFill>
                  <a:srgbClr val="00279F"/>
                </a:solidFill>
                <a:latin typeface="Arial Unicode MS" pitchFamily="34" charset="-128"/>
              </a:defRPr>
            </a:lvl8pPr>
            <a:lvl9pPr marL="1828800" algn="ctr" rtl="0" eaLnBrk="0" fontAlgn="base" hangingPunct="0">
              <a:lnSpc>
                <a:spcPct val="85000"/>
              </a:lnSpc>
              <a:spcBef>
                <a:spcPct val="0"/>
              </a:spcBef>
              <a:spcAft>
                <a:spcPct val="0"/>
              </a:spcAft>
              <a:defRPr sz="2800" b="1">
                <a:solidFill>
                  <a:srgbClr val="00279F"/>
                </a:solidFill>
                <a:latin typeface="Arial Unicode MS" pitchFamily="34" charset="-128"/>
              </a:defRPr>
            </a:lvl9pPr>
          </a:lstStyle>
          <a:p>
            <a:pPr eaLnBrk="1" hangingPunct="1">
              <a:defRPr/>
            </a:pPr>
            <a:r>
              <a:rPr lang="en-US" sz="1800" b="0" kern="0" dirty="0">
                <a:solidFill>
                  <a:srgbClr val="7030A0"/>
                </a:solidFill>
                <a:latin typeface="Arial" charset="0"/>
              </a:rPr>
              <a:t>Arc 3 Optics (30 GeV)</a:t>
            </a:r>
          </a:p>
        </p:txBody>
      </p:sp>
      <p:graphicFrame>
        <p:nvGraphicFramePr>
          <p:cNvPr id="17414" name="Object 6"/>
          <p:cNvGraphicFramePr>
            <a:graphicFrameLocks noChangeAspect="1"/>
          </p:cNvGraphicFramePr>
          <p:nvPr/>
        </p:nvGraphicFramePr>
        <p:xfrm>
          <a:off x="5129213" y="3733801"/>
          <a:ext cx="2068512" cy="512763"/>
        </p:xfrm>
        <a:graphic>
          <a:graphicData uri="http://schemas.openxmlformats.org/presentationml/2006/ole">
            <mc:AlternateContent xmlns:mc="http://schemas.openxmlformats.org/markup-compatibility/2006">
              <mc:Choice xmlns:v="urn:schemas-microsoft-com:vml" Requires="v">
                <p:oleObj spid="_x0000_s5138" name="Equation" r:id="rId5" imgW="1755360" imgH="447840" progId="Equation.DSMT4">
                  <p:embed/>
                </p:oleObj>
              </mc:Choice>
              <mc:Fallback>
                <p:oleObj name="Equation" r:id="rId5" imgW="1755360" imgH="447840" progId="Equation.DSMT4">
                  <p:embed/>
                  <p:pic>
                    <p:nvPicPr>
                      <p:cNvPr id="1741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213" y="3733801"/>
                        <a:ext cx="2068512" cy="512763"/>
                      </a:xfrm>
                      <a:prstGeom prst="rect">
                        <a:avLst/>
                      </a:prstGeom>
                      <a:noFill/>
                      <a:ln w="12700">
                        <a:solidFill>
                          <a:srgbClr val="7030A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3">
            <a:extLst>
              <a:ext uri="{FF2B5EF4-FFF2-40B4-BE49-F238E27FC236}">
                <a16:creationId xmlns:a16="http://schemas.microsoft.com/office/drawing/2014/main" id="{C70F13A9-71B4-604C-8602-8AB8F3A120CA}"/>
              </a:ext>
            </a:extLst>
          </p:cNvPr>
          <p:cNvSpPr>
            <a:spLocks noGrp="1"/>
          </p:cNvSpPr>
          <p:nvPr>
            <p:ph type="dt" sz="half" idx="10"/>
          </p:nvPr>
        </p:nvSpPr>
        <p:spPr>
          <a:xfrm>
            <a:off x="838200" y="6356352"/>
            <a:ext cx="2743200" cy="365125"/>
          </a:xfrm>
        </p:spPr>
        <p:txBody>
          <a:bodyPr/>
          <a:lstStyle/>
          <a:p>
            <a:r>
              <a:rPr lang="en-US"/>
              <a:t>October 29 </a:t>
            </a:r>
            <a:r>
              <a:rPr lang="mr-IN"/>
              <a:t>–</a:t>
            </a:r>
            <a:r>
              <a:rPr lang="en-US"/>
              <a:t> November 1, 2018</a:t>
            </a:r>
            <a:endParaRPr lang="en-US" dirty="0"/>
          </a:p>
        </p:txBody>
      </p:sp>
      <p:sp>
        <p:nvSpPr>
          <p:cNvPr id="9" name="Footer Placeholder 4">
            <a:extLst>
              <a:ext uri="{FF2B5EF4-FFF2-40B4-BE49-F238E27FC236}">
                <a16:creationId xmlns:a16="http://schemas.microsoft.com/office/drawing/2014/main" id="{FF281B0F-2739-DE45-BB23-939A87E79072}"/>
              </a:ext>
            </a:extLst>
          </p:cNvPr>
          <p:cNvSpPr>
            <a:spLocks noGrp="1"/>
          </p:cNvSpPr>
          <p:nvPr>
            <p:ph type="ftr" sz="quarter" idx="11"/>
          </p:nvPr>
        </p:nvSpPr>
        <p:spPr>
          <a:xfrm>
            <a:off x="4038600" y="6356352"/>
            <a:ext cx="4114800" cy="365125"/>
          </a:xfrm>
        </p:spPr>
        <p:txBody>
          <a:bodyPr/>
          <a:lstStyle/>
          <a:p>
            <a:r>
              <a:rPr lang="en-US"/>
              <a:t>Fall 2018 EIC Accelerator Collaboration Meeting</a:t>
            </a:r>
            <a:endParaRPr lang="en-US" dirty="0"/>
          </a:p>
        </p:txBody>
      </p:sp>
      <p:sp>
        <p:nvSpPr>
          <p:cNvPr id="10" name="Slide Number Placeholder 5">
            <a:extLst>
              <a:ext uri="{FF2B5EF4-FFF2-40B4-BE49-F238E27FC236}">
                <a16:creationId xmlns:a16="http://schemas.microsoft.com/office/drawing/2014/main" id="{D7DC6A84-8F9D-544D-837A-0599C6307DE2}"/>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21</a:t>
            </a:fld>
            <a:endParaRPr lang="en-US" dirty="0"/>
          </a:p>
        </p:txBody>
      </p:sp>
    </p:spTree>
    <p:extLst>
      <p:ext uri="{BB962C8B-B14F-4D97-AF65-F5344CB8AC3E}">
        <p14:creationId xmlns:p14="http://schemas.microsoft.com/office/powerpoint/2010/main" val="2262519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E9CE7E-6835-AD43-806E-34481F87FEBD}"/>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235C7392-0F97-9D42-9492-63663CB0346E}"/>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6DBAD13E-01AE-0645-87EF-3EB5B389EF6E}"/>
              </a:ext>
            </a:extLst>
          </p:cNvPr>
          <p:cNvSpPr>
            <a:spLocks noGrp="1"/>
          </p:cNvSpPr>
          <p:nvPr>
            <p:ph type="sldNum" sz="quarter" idx="12"/>
          </p:nvPr>
        </p:nvSpPr>
        <p:spPr/>
        <p:txBody>
          <a:bodyPr/>
          <a:lstStyle/>
          <a:p>
            <a:fld id="{07E1C93C-5050-FC42-8F10-D22D4F119D13}" type="slidenum">
              <a:rPr lang="en-US" smtClean="0"/>
              <a:pPr/>
              <a:t>22</a:t>
            </a:fld>
            <a:endParaRPr lang="en-US" dirty="0"/>
          </a:p>
        </p:txBody>
      </p:sp>
      <p:sp>
        <p:nvSpPr>
          <p:cNvPr id="11" name="Title 1">
            <a:extLst>
              <a:ext uri="{FF2B5EF4-FFF2-40B4-BE49-F238E27FC236}">
                <a16:creationId xmlns:a16="http://schemas.microsoft.com/office/drawing/2014/main" id="{B0AAE689-B086-C04F-843C-421DA3FB46FA}"/>
              </a:ext>
            </a:extLst>
          </p:cNvPr>
          <p:cNvSpPr>
            <a:spLocks noGrp="1"/>
          </p:cNvSpPr>
          <p:nvPr>
            <p:ph type="title"/>
          </p:nvPr>
        </p:nvSpPr>
        <p:spPr>
          <a:xfrm>
            <a:off x="400050" y="66675"/>
            <a:ext cx="10869930" cy="688975"/>
          </a:xfrm>
        </p:spPr>
        <p:txBody>
          <a:bodyPr/>
          <a:lstStyle/>
          <a:p>
            <a:r>
              <a:rPr lang="en-GB" altLang="en-US" b="0" dirty="0"/>
              <a:t>Muon Acceleration via ‘</a:t>
            </a:r>
            <a:r>
              <a:rPr lang="en-GB" altLang="en-US" b="0" dirty="0" err="1"/>
              <a:t>Dogbone</a:t>
            </a:r>
            <a:r>
              <a:rPr lang="en-GB" altLang="en-US" b="0" dirty="0"/>
              <a:t>’ RLA</a:t>
            </a:r>
          </a:p>
        </p:txBody>
      </p:sp>
      <p:sp>
        <p:nvSpPr>
          <p:cNvPr id="12" name="Content Placeholder 2">
            <a:extLst>
              <a:ext uri="{FF2B5EF4-FFF2-40B4-BE49-F238E27FC236}">
                <a16:creationId xmlns:a16="http://schemas.microsoft.com/office/drawing/2014/main" id="{AF577C52-978E-3447-B63D-DAB356031A0D}"/>
              </a:ext>
            </a:extLst>
          </p:cNvPr>
          <p:cNvSpPr txBox="1">
            <a:spLocks/>
          </p:cNvSpPr>
          <p:nvPr/>
        </p:nvSpPr>
        <p:spPr>
          <a:xfrm>
            <a:off x="68012" y="2679700"/>
            <a:ext cx="6424227" cy="3324225"/>
          </a:xfrm>
          <a:prstGeom prst="rect">
            <a:avLst/>
          </a:prstGeom>
        </p:spPr>
        <p:txBody>
          <a:bodyPr>
            <a:noAutofit/>
          </a:bodyPr>
          <a:lstStyle>
            <a:lvl1pPr marL="342900" indent="-342900" algn="l" rtl="0" eaLnBrk="0" fontAlgn="base" hangingPunct="0">
              <a:lnSpc>
                <a:spcPct val="110000"/>
              </a:lnSpc>
              <a:spcBef>
                <a:spcPct val="45000"/>
              </a:spcBef>
              <a:spcAft>
                <a:spcPct val="30000"/>
              </a:spcAft>
              <a:buSzPct val="100000"/>
              <a:buBlip>
                <a:blip r:embed="rId2"/>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3"/>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4"/>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marR="0" lvl="0" algn="l" defTabSz="914400" rtl="0" eaLnBrk="0" fontAlgn="base" latinLnBrk="0" hangingPunct="0">
              <a:lnSpc>
                <a:spcPct val="120000"/>
              </a:lnSpc>
              <a:spcBef>
                <a:spcPct val="45000"/>
              </a:spcBef>
              <a:spcAft>
                <a:spcPts val="60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0066"/>
                </a:solidFill>
                <a:effectLst/>
                <a:uLnTx/>
                <a:uFillTx/>
                <a:ea typeface="MS PGothic" pitchFamily="34" charset="-128"/>
              </a:rPr>
              <a:t>All the bulling blocks of muon RLA developed at </a:t>
            </a:r>
            <a:r>
              <a:rPr kumimoji="0" lang="en-US" sz="1400" b="0" i="0" u="none" strike="noStrike" kern="0" cap="none" spc="0" normalizeH="0" baseline="0" noProof="0" dirty="0" err="1">
                <a:ln>
                  <a:noFill/>
                </a:ln>
                <a:solidFill>
                  <a:srgbClr val="000066"/>
                </a:solidFill>
                <a:effectLst/>
                <a:uLnTx/>
                <a:uFillTx/>
                <a:ea typeface="MS PGothic" pitchFamily="34" charset="-128"/>
              </a:rPr>
              <a:t>Jlab</a:t>
            </a:r>
            <a:r>
              <a:rPr kumimoji="0" lang="en-US" sz="1400" b="0" i="0" u="none" strike="noStrike" kern="0" cap="none" spc="0" normalizeH="0" baseline="0" noProof="0" dirty="0">
                <a:ln>
                  <a:noFill/>
                </a:ln>
                <a:solidFill>
                  <a:srgbClr val="000066"/>
                </a:solidFill>
                <a:effectLst/>
                <a:uLnTx/>
                <a:uFillTx/>
                <a:ea typeface="MS PGothic" pitchFamily="34" charset="-128"/>
              </a:rPr>
              <a:t> within Muon Accelerator Program:</a:t>
            </a:r>
          </a:p>
          <a:p>
            <a:pPr marR="0" lvl="1" algn="l" defTabSz="914400" rtl="0" eaLnBrk="0" fontAlgn="base" latinLnBrk="0" hangingPunct="0">
              <a:lnSpc>
                <a:spcPct val="120000"/>
              </a:lnSpc>
              <a:spcBef>
                <a:spcPct val="450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800080"/>
                </a:solidFill>
                <a:effectLst/>
                <a:uLnTx/>
                <a:uFillTx/>
                <a:ea typeface="MS PGothic" pitchFamily="34" charset="-128"/>
              </a:rPr>
              <a:t>Engineering design of beamlines, magnet specs</a:t>
            </a:r>
          </a:p>
          <a:p>
            <a:pPr marR="0" lvl="1" algn="l" defTabSz="914400" rtl="0" eaLnBrk="0" fontAlgn="base" latinLnBrk="0" hangingPunct="0">
              <a:lnSpc>
                <a:spcPct val="120000"/>
              </a:lnSpc>
              <a:spcBef>
                <a:spcPct val="450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800080"/>
                </a:solidFill>
                <a:effectLst/>
                <a:uLnTx/>
                <a:uFillTx/>
                <a:ea typeface="MS PGothic" pitchFamily="34" charset="-128"/>
              </a:rPr>
              <a:t>Beam dynamics studies of the longitudinal and transverse emittance preservation </a:t>
            </a:r>
          </a:p>
          <a:p>
            <a:pPr marR="0" lvl="1" algn="l" defTabSz="914400" rtl="0" eaLnBrk="0" fontAlgn="base" latinLnBrk="0" hangingPunct="0">
              <a:lnSpc>
                <a:spcPct val="120000"/>
              </a:lnSpc>
              <a:spcBef>
                <a:spcPct val="450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800080"/>
                </a:solidFill>
                <a:effectLst/>
                <a:uLnTx/>
                <a:uFillTx/>
                <a:ea typeface="MS PGothic" pitchFamily="34" charset="-128"/>
              </a:rPr>
              <a:t>End-to-end 6D simulation with magnet errors</a:t>
            </a:r>
          </a:p>
          <a:p>
            <a:pPr marR="0" lvl="0" algn="l" defTabSz="914400" rtl="0" eaLnBrk="0" fontAlgn="base" latinLnBrk="0" hangingPunct="0">
              <a:lnSpc>
                <a:spcPct val="120000"/>
              </a:lnSpc>
              <a:spcBef>
                <a:spcPct val="45000"/>
              </a:spcBef>
              <a:spcAft>
                <a:spcPts val="6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66"/>
                </a:solidFill>
                <a:effectLst/>
                <a:uLnTx/>
                <a:uFillTx/>
                <a:ea typeface="MS PGothic" pitchFamily="34" charset="-128"/>
              </a:rPr>
              <a:t>Our pioneering work on muon acceleration is  quite applicable to newly emerging path to low emittance muon collider via muon production from electron-positron annihilation (LEMMA). Initial collaboration with INFN </a:t>
            </a:r>
            <a:r>
              <a:rPr kumimoji="0" lang="en-US" sz="1400" b="0" i="0" u="none" strike="noStrike" kern="1200" cap="none" spc="0" normalizeH="0" baseline="0" noProof="0" dirty="0" err="1">
                <a:ln>
                  <a:noFill/>
                </a:ln>
                <a:solidFill>
                  <a:srgbClr val="000066"/>
                </a:solidFill>
                <a:effectLst/>
                <a:uLnTx/>
                <a:uFillTx/>
                <a:ea typeface="MS PGothic" pitchFamily="34" charset="-128"/>
              </a:rPr>
              <a:t>Frascati</a:t>
            </a:r>
            <a:r>
              <a:rPr kumimoji="0" lang="en-US" sz="1400" b="0" i="0" u="none" strike="noStrike" kern="1200" cap="none" spc="0" normalizeH="0" baseline="0" noProof="0" dirty="0">
                <a:ln>
                  <a:noFill/>
                </a:ln>
                <a:solidFill>
                  <a:srgbClr val="000066"/>
                </a:solidFill>
                <a:effectLst/>
                <a:uLnTx/>
                <a:uFillTx/>
                <a:ea typeface="MS PGothic" pitchFamily="34" charset="-128"/>
              </a:rPr>
              <a:t>  has started to adapt the above scheme to low emittance muon beams and extend the energy range beyond tens of GeV.</a:t>
            </a:r>
            <a:endParaRPr kumimoji="0" lang="en-US" sz="1400" b="0" i="0" u="none" strike="noStrike" kern="0" cap="none" spc="0" normalizeH="0" baseline="0" noProof="0" dirty="0">
              <a:ln>
                <a:noFill/>
              </a:ln>
              <a:solidFill>
                <a:srgbClr val="000066"/>
              </a:solidFill>
              <a:effectLst/>
              <a:uLnTx/>
              <a:uFillTx/>
              <a:ea typeface="MS PGothic" pitchFamily="34" charset="-128"/>
            </a:endParaRPr>
          </a:p>
          <a:p>
            <a:pPr marR="0" lvl="1" algn="l" defTabSz="914400" rtl="0" eaLnBrk="0" fontAlgn="base" latinLnBrk="0" hangingPunct="0">
              <a:lnSpc>
                <a:spcPct val="120000"/>
              </a:lnSpc>
              <a:spcBef>
                <a:spcPct val="45000"/>
              </a:spcBef>
              <a:spcAft>
                <a:spcPts val="60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800080"/>
              </a:solidFill>
              <a:effectLst/>
              <a:uLnTx/>
              <a:uFillTx/>
              <a:ea typeface="MS PGothic" pitchFamily="34" charset="-128"/>
            </a:endParaRPr>
          </a:p>
        </p:txBody>
      </p:sp>
      <p:sp>
        <p:nvSpPr>
          <p:cNvPr id="13" name="Content Placeholder 2">
            <a:extLst>
              <a:ext uri="{FF2B5EF4-FFF2-40B4-BE49-F238E27FC236}">
                <a16:creationId xmlns:a16="http://schemas.microsoft.com/office/drawing/2014/main" id="{9A87CAD9-C791-4B4C-B095-77D15B450F92}"/>
              </a:ext>
            </a:extLst>
          </p:cNvPr>
          <p:cNvSpPr txBox="1">
            <a:spLocks/>
          </p:cNvSpPr>
          <p:nvPr/>
        </p:nvSpPr>
        <p:spPr>
          <a:xfrm>
            <a:off x="6377940" y="835025"/>
            <a:ext cx="5383530" cy="5325745"/>
          </a:xfrm>
          <a:prstGeom prst="rect">
            <a:avLst/>
          </a:prstGeom>
        </p:spPr>
        <p:txBody>
          <a:bodyPr>
            <a:normAutofit fontScale="92500"/>
          </a:bodyPr>
          <a:lstStyle>
            <a:lvl1pPr marL="342900" indent="-342900" algn="l" rtl="0" eaLnBrk="0" fontAlgn="base" hangingPunct="0">
              <a:lnSpc>
                <a:spcPct val="110000"/>
              </a:lnSpc>
              <a:spcBef>
                <a:spcPct val="45000"/>
              </a:spcBef>
              <a:spcAft>
                <a:spcPct val="30000"/>
              </a:spcAft>
              <a:buSzPct val="100000"/>
              <a:buBlip>
                <a:blip r:embed="rId2"/>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3"/>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4"/>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marR="0" lvl="0" algn="l" defTabSz="914400" rtl="0" eaLnBrk="0" fontAlgn="base" latinLnBrk="0" hangingPunct="0">
              <a:lnSpc>
                <a:spcPts val="1800"/>
              </a:lnSpc>
              <a:spcBef>
                <a:spcPts val="400"/>
              </a:spcBef>
              <a:spcAft>
                <a:spcPts val="400"/>
              </a:spcAft>
              <a:buClrTx/>
              <a:buSzPct val="100000"/>
              <a:buFont typeface="Arial" panose="020B0604020202020204" pitchFamily="34" charset="0"/>
              <a:buChar char="•"/>
              <a:tabLst/>
              <a:defRPr/>
            </a:pPr>
            <a:r>
              <a:rPr kumimoji="0" lang="en-US" sz="2900" b="0" i="0" u="none" strike="noStrike" kern="0" cap="none" spc="0" normalizeH="0" baseline="0" noProof="0" dirty="0">
                <a:ln>
                  <a:noFill/>
                </a:ln>
                <a:solidFill>
                  <a:srgbClr val="000066"/>
                </a:solidFill>
                <a:effectLst/>
                <a:uLnTx/>
                <a:uFillTx/>
                <a:ea typeface="MS PGothic" pitchFamily="34" charset="-128"/>
              </a:rPr>
              <a:t>Fixed field multi-pass (4.5) RLA based on SRF linac suitable for multi GeV acceleration of fast decaying muons features: </a:t>
            </a:r>
          </a:p>
          <a:p>
            <a:pPr marR="0" lvl="1" algn="l" defTabSz="914400" rtl="0" eaLnBrk="0" fontAlgn="base" latinLnBrk="0" hangingPunct="0">
              <a:lnSpc>
                <a:spcPts val="1800"/>
              </a:lnSpc>
              <a:spcBef>
                <a:spcPts val="400"/>
              </a:spcBef>
              <a:spcAft>
                <a:spcPts val="400"/>
              </a:spcAft>
              <a:buClrTx/>
              <a:buSzTx/>
              <a:buFont typeface="Arial" panose="020B0604020202020204" pitchFamily="34" charset="0"/>
              <a:buChar char="•"/>
              <a:tabLst/>
              <a:defRPr/>
            </a:pPr>
            <a:r>
              <a:rPr kumimoji="0" lang="en-US" sz="2600" b="0" i="0" u="none" strike="noStrike" kern="0" cap="none" spc="0" normalizeH="0" baseline="0" noProof="0" dirty="0">
                <a:ln>
                  <a:noFill/>
                </a:ln>
                <a:solidFill>
                  <a:srgbClr val="800080"/>
                </a:solidFill>
                <a:effectLst/>
                <a:uLnTx/>
                <a:uFillTx/>
                <a:ea typeface="MS PGothic" pitchFamily="34" charset="-128"/>
              </a:rPr>
              <a:t>Simultaneous acceleration of both </a:t>
            </a:r>
            <a:r>
              <a:rPr kumimoji="0" lang="it-IT" sz="2500" b="0" i="0" u="none" strike="noStrike" kern="1200" cap="none" spc="0" normalizeH="0" baseline="0" noProof="0" dirty="0">
                <a:ln>
                  <a:noFill/>
                </a:ln>
                <a:solidFill>
                  <a:srgbClr val="800080"/>
                </a:solidFill>
                <a:effectLst/>
                <a:uLnTx/>
                <a:uFillTx/>
                <a:latin typeface="Symbol" panose="05050102010706020507" pitchFamily="18" charset="2"/>
                <a:ea typeface="MS PGothic" pitchFamily="34" charset="-128"/>
              </a:rPr>
              <a:t>m</a:t>
            </a:r>
            <a:r>
              <a:rPr kumimoji="0" lang="it-IT" sz="2500" b="0" i="0" u="none" strike="noStrike" kern="1200" cap="none" spc="0" normalizeH="0" baseline="30000" noProof="0" dirty="0">
                <a:ln>
                  <a:noFill/>
                </a:ln>
                <a:solidFill>
                  <a:srgbClr val="800080"/>
                </a:solidFill>
                <a:effectLst/>
                <a:uLnTx/>
                <a:uFillTx/>
                <a:ea typeface="MS PGothic" pitchFamily="34" charset="-128"/>
              </a:rPr>
              <a:t>+</a:t>
            </a:r>
            <a:r>
              <a:rPr kumimoji="0" lang="it-IT" sz="2500" b="0" i="0" u="none" strike="noStrike" kern="1200" cap="none" spc="0" normalizeH="0" baseline="0" noProof="0" dirty="0">
                <a:ln>
                  <a:noFill/>
                </a:ln>
                <a:solidFill>
                  <a:srgbClr val="800080"/>
                </a:solidFill>
                <a:effectLst/>
                <a:uLnTx/>
                <a:uFillTx/>
                <a:ea typeface="MS PGothic" pitchFamily="34" charset="-128"/>
              </a:rPr>
              <a:t> and </a:t>
            </a:r>
            <a:r>
              <a:rPr kumimoji="0" lang="it-IT" sz="2500" b="0" i="0" u="none" strike="noStrike" kern="1200" cap="none" spc="0" normalizeH="0" baseline="0" noProof="0" dirty="0">
                <a:ln>
                  <a:noFill/>
                </a:ln>
                <a:solidFill>
                  <a:srgbClr val="800080"/>
                </a:solidFill>
                <a:effectLst/>
                <a:uLnTx/>
                <a:uFillTx/>
                <a:latin typeface="Symbol" panose="05050102010706020507" pitchFamily="18" charset="2"/>
                <a:ea typeface="MS PGothic" pitchFamily="34" charset="-128"/>
              </a:rPr>
              <a:t>m</a:t>
            </a:r>
            <a:r>
              <a:rPr kumimoji="0" lang="it-IT" sz="2500" b="0" i="0" u="none" strike="noStrike" kern="1200" cap="none" spc="0" normalizeH="0" baseline="30000" noProof="0" dirty="0">
                <a:ln>
                  <a:noFill/>
                </a:ln>
                <a:solidFill>
                  <a:srgbClr val="800080"/>
                </a:solidFill>
                <a:effectLst/>
                <a:uLnTx/>
                <a:uFillTx/>
                <a:ea typeface="MS PGothic" pitchFamily="34" charset="-128"/>
              </a:rPr>
              <a:t>-</a:t>
            </a:r>
            <a:r>
              <a:rPr kumimoji="0" lang="it-IT" sz="2500" b="0" i="0" u="none" strike="noStrike" kern="1200" cap="none" spc="0" normalizeH="0" baseline="0" noProof="0" dirty="0">
                <a:ln>
                  <a:noFill/>
                </a:ln>
                <a:solidFill>
                  <a:srgbClr val="800080"/>
                </a:solidFill>
                <a:effectLst/>
                <a:uLnTx/>
                <a:uFillTx/>
                <a:ea typeface="MS PGothic" pitchFamily="34" charset="-128"/>
              </a:rPr>
              <a:t> charge species</a:t>
            </a:r>
            <a:endParaRPr kumimoji="0" lang="en-US" sz="2500" b="0" i="0" u="none" strike="noStrike" kern="0" cap="none" spc="0" normalizeH="0" baseline="0" noProof="0" dirty="0">
              <a:ln>
                <a:noFill/>
              </a:ln>
              <a:solidFill>
                <a:srgbClr val="800080"/>
              </a:solidFill>
              <a:effectLst/>
              <a:uLnTx/>
              <a:uFillTx/>
              <a:ea typeface="MS PGothic" pitchFamily="34" charset="-128"/>
            </a:endParaRPr>
          </a:p>
          <a:p>
            <a:pPr marR="0" lvl="1" algn="l" defTabSz="914400" rtl="0" eaLnBrk="0" fontAlgn="base" latinLnBrk="0" hangingPunct="0">
              <a:lnSpc>
                <a:spcPts val="1800"/>
              </a:lnSpc>
              <a:spcBef>
                <a:spcPts val="400"/>
              </a:spcBef>
              <a:spcAft>
                <a:spcPts val="400"/>
              </a:spcAft>
              <a:buClrTx/>
              <a:buSzTx/>
              <a:buFont typeface="Arial" panose="020B0604020202020204" pitchFamily="34" charset="0"/>
              <a:buChar char="•"/>
              <a:tabLst/>
              <a:defRPr/>
            </a:pPr>
            <a:r>
              <a:rPr kumimoji="0" lang="en-US" sz="2600" b="0" i="0" u="none" strike="noStrike" kern="0" cap="none" spc="0" normalizeH="0" baseline="0" noProof="0" dirty="0">
                <a:ln>
                  <a:noFill/>
                </a:ln>
                <a:solidFill>
                  <a:srgbClr val="800080"/>
                </a:solidFill>
                <a:effectLst/>
                <a:uLnTx/>
                <a:uFillTx/>
                <a:ea typeface="MS PGothic" pitchFamily="34" charset="-128"/>
              </a:rPr>
              <a:t>‘</a:t>
            </a:r>
            <a:r>
              <a:rPr kumimoji="0" lang="en-US" sz="2600" b="0" i="0" u="none" strike="noStrike" kern="0" cap="none" spc="0" normalizeH="0" baseline="0" noProof="0" dirty="0" err="1">
                <a:ln>
                  <a:noFill/>
                </a:ln>
                <a:solidFill>
                  <a:srgbClr val="800080"/>
                </a:solidFill>
                <a:effectLst/>
                <a:uLnTx/>
                <a:uFillTx/>
                <a:ea typeface="MS PGothic" pitchFamily="34" charset="-128"/>
              </a:rPr>
              <a:t>Dogbone</a:t>
            </a:r>
            <a:r>
              <a:rPr kumimoji="0" lang="en-US" sz="2600" b="0" i="0" u="none" strike="noStrike" kern="0" cap="none" spc="0" normalizeH="0" baseline="0" noProof="0" dirty="0">
                <a:ln>
                  <a:noFill/>
                </a:ln>
                <a:solidFill>
                  <a:srgbClr val="800080"/>
                </a:solidFill>
                <a:effectLst/>
                <a:uLnTx/>
                <a:uFillTx/>
                <a:ea typeface="MS PGothic" pitchFamily="34" charset="-128"/>
              </a:rPr>
              <a:t>’ topology offering high efficiency of RF usage (close to factor of 2 higher than a corresponding racetrack) </a:t>
            </a:r>
          </a:p>
          <a:p>
            <a:pPr marR="0" lvl="1" algn="l" defTabSz="914400" rtl="0" eaLnBrk="0" fontAlgn="base" latinLnBrk="0" hangingPunct="0">
              <a:lnSpc>
                <a:spcPts val="1800"/>
              </a:lnSpc>
              <a:spcBef>
                <a:spcPts val="400"/>
              </a:spcBef>
              <a:spcAft>
                <a:spcPts val="400"/>
              </a:spcAft>
              <a:buClrTx/>
              <a:buSzTx/>
              <a:buFont typeface="Arial" panose="020B0604020202020204" pitchFamily="34" charset="0"/>
              <a:buChar char="•"/>
              <a:tabLst/>
              <a:defRPr/>
            </a:pPr>
            <a:r>
              <a:rPr kumimoji="0" lang="it-IT" sz="2500" b="0" i="0" u="none" strike="noStrike" kern="1200" cap="none" spc="0" normalizeH="0" baseline="0" noProof="0" dirty="0">
                <a:ln>
                  <a:noFill/>
                </a:ln>
                <a:solidFill>
                  <a:srgbClr val="800080"/>
                </a:solidFill>
                <a:effectLst/>
                <a:uLnTx/>
                <a:uFillTx/>
                <a:ea typeface="MS PGothic" pitchFamily="34" charset="-128"/>
              </a:rPr>
              <a:t>“Bisected” linac optics allowing for accelaration in both directions: the quadrupole gradients are scaled up with momentum for the first half of the linac, then they are mirror reflected in the second half.</a:t>
            </a:r>
            <a:endParaRPr kumimoji="0" lang="en-US" altLang="en-US" sz="2500" b="0" i="0" u="none" strike="noStrike" kern="0" cap="none" spc="0" normalizeH="0" baseline="0" noProof="0" dirty="0">
              <a:ln>
                <a:noFill/>
              </a:ln>
              <a:solidFill>
                <a:srgbClr val="800080"/>
              </a:solidFill>
              <a:effectLst/>
              <a:uLnTx/>
              <a:uFillTx/>
              <a:ea typeface="MS PGothic" pitchFamily="34" charset="-128"/>
            </a:endParaRPr>
          </a:p>
          <a:p>
            <a:pPr marR="0" lvl="1" algn="l" defTabSz="914400" rtl="0" eaLnBrk="0" fontAlgn="base" latinLnBrk="0" hangingPunct="0">
              <a:lnSpc>
                <a:spcPts val="1800"/>
              </a:lnSpc>
              <a:spcBef>
                <a:spcPts val="400"/>
              </a:spcBef>
              <a:spcAft>
                <a:spcPts val="400"/>
              </a:spcAft>
              <a:buClrTx/>
              <a:buSzTx/>
              <a:buFont typeface="Arial" panose="020B0604020202020204" pitchFamily="34" charset="0"/>
              <a:buChar char="•"/>
              <a:tabLst/>
              <a:defRPr/>
            </a:pPr>
            <a:r>
              <a:rPr kumimoji="0" lang="en-US" sz="2600" b="0" i="0" u="none" strike="noStrike" kern="0" cap="none" spc="0" normalizeH="0" baseline="0" noProof="0" dirty="0">
                <a:ln>
                  <a:noFill/>
                </a:ln>
                <a:solidFill>
                  <a:srgbClr val="800080"/>
                </a:solidFill>
                <a:effectLst/>
                <a:uLnTx/>
                <a:uFillTx/>
                <a:ea typeface="MS PGothic" pitchFamily="34" charset="-128"/>
              </a:rPr>
              <a:t>Compact nested droplet arcs, since no sizable synchrotron radiation</a:t>
            </a:r>
          </a:p>
          <a:p>
            <a:pPr marR="0" lvl="1" algn="l" defTabSz="914400" rtl="0" eaLnBrk="0" fontAlgn="base" latinLnBrk="0" hangingPunct="0">
              <a:lnSpc>
                <a:spcPts val="1800"/>
              </a:lnSpc>
              <a:spcBef>
                <a:spcPts val="400"/>
              </a:spcBef>
              <a:spcAft>
                <a:spcPts val="400"/>
              </a:spcAft>
              <a:buClrTx/>
              <a:buSzTx/>
              <a:buFont typeface="Arial" panose="020B0604020202020204" pitchFamily="34" charset="0"/>
              <a:buChar char="•"/>
              <a:tabLst/>
              <a:defRPr/>
            </a:pPr>
            <a:r>
              <a:rPr kumimoji="0" lang="en-US" sz="2600" b="0" i="0" u="none" strike="noStrike" kern="0" cap="none" spc="0" normalizeH="0" baseline="0" noProof="0" dirty="0">
                <a:ln>
                  <a:noFill/>
                </a:ln>
                <a:solidFill>
                  <a:srgbClr val="800080"/>
                </a:solidFill>
                <a:effectLst/>
                <a:uLnTx/>
                <a:uFillTx/>
                <a:ea typeface="MS PGothic" pitchFamily="34" charset="-128"/>
              </a:rPr>
              <a:t>Extension to multi-pass FFA-like arcs</a:t>
            </a:r>
          </a:p>
          <a:p>
            <a:pPr marR="0" lvl="1" algn="l" defTabSz="914400" rtl="0" eaLnBrk="0" fontAlgn="base" latinLnBrk="0" hangingPunct="0">
              <a:lnSpc>
                <a:spcPts val="1800"/>
              </a:lnSpc>
              <a:spcBef>
                <a:spcPts val="400"/>
              </a:spcBef>
              <a:spcAft>
                <a:spcPts val="400"/>
              </a:spcAft>
              <a:buClrTx/>
              <a:buSzTx/>
              <a:buFont typeface="Arial" panose="020B0604020202020204" pitchFamily="34" charset="0"/>
              <a:buChar char="•"/>
              <a:tabLst/>
              <a:defRPr/>
            </a:pPr>
            <a:endParaRPr kumimoji="0" lang="en-US" sz="2600" b="0" i="0" u="none" strike="noStrike" kern="0" cap="none" spc="0" normalizeH="0" baseline="0" noProof="0" dirty="0">
              <a:ln>
                <a:noFill/>
              </a:ln>
              <a:solidFill>
                <a:srgbClr val="800080"/>
              </a:solidFill>
              <a:effectLst/>
              <a:uLnTx/>
              <a:uFillTx/>
              <a:ea typeface="MS PGothic" pitchFamily="34" charset="-128"/>
            </a:endParaRPr>
          </a:p>
        </p:txBody>
      </p:sp>
      <p:pic>
        <p:nvPicPr>
          <p:cNvPr id="14" name="Picture 1">
            <a:extLst>
              <a:ext uri="{FF2B5EF4-FFF2-40B4-BE49-F238E27FC236}">
                <a16:creationId xmlns:a16="http://schemas.microsoft.com/office/drawing/2014/main" id="{3EE4EA17-7F4B-574F-9B28-0D1227110B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835025"/>
            <a:ext cx="56721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39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5560-6BA5-234F-811B-39D6849E63E2}"/>
              </a:ext>
            </a:extLst>
          </p:cNvPr>
          <p:cNvSpPr>
            <a:spLocks noGrp="1"/>
          </p:cNvSpPr>
          <p:nvPr>
            <p:ph type="title"/>
          </p:nvPr>
        </p:nvSpPr>
        <p:spPr/>
        <p:txBody>
          <a:bodyPr>
            <a:normAutofit fontScale="90000"/>
          </a:bodyPr>
          <a:lstStyle/>
          <a:p>
            <a:r>
              <a:rPr lang="en-US" sz="3200" dirty="0"/>
              <a:t>In summary</a:t>
            </a:r>
          </a:p>
        </p:txBody>
      </p:sp>
      <p:sp>
        <p:nvSpPr>
          <p:cNvPr id="3" name="Content Placeholder 2">
            <a:extLst>
              <a:ext uri="{FF2B5EF4-FFF2-40B4-BE49-F238E27FC236}">
                <a16:creationId xmlns:a16="http://schemas.microsoft.com/office/drawing/2014/main" id="{D39A3477-E7AF-D646-A521-0EEE4FABFAA1}"/>
              </a:ext>
            </a:extLst>
          </p:cNvPr>
          <p:cNvSpPr>
            <a:spLocks noGrp="1"/>
          </p:cNvSpPr>
          <p:nvPr>
            <p:ph idx="1"/>
          </p:nvPr>
        </p:nvSpPr>
        <p:spPr/>
        <p:txBody>
          <a:bodyPr>
            <a:normAutofit/>
          </a:bodyPr>
          <a:lstStyle/>
          <a:p>
            <a:pPr marL="0" indent="0">
              <a:buNone/>
            </a:pPr>
            <a:r>
              <a:rPr lang="en-US" sz="4000" dirty="0"/>
              <a:t>A lot of opportunities to strengthen and expand EIC collaboration</a:t>
            </a:r>
          </a:p>
          <a:p>
            <a:pPr marL="0" indent="0">
              <a:buNone/>
            </a:pPr>
            <a:endParaRPr lang="en-US" sz="4000" dirty="0"/>
          </a:p>
        </p:txBody>
      </p:sp>
      <p:sp>
        <p:nvSpPr>
          <p:cNvPr id="4" name="Date Placeholder 3">
            <a:extLst>
              <a:ext uri="{FF2B5EF4-FFF2-40B4-BE49-F238E27FC236}">
                <a16:creationId xmlns:a16="http://schemas.microsoft.com/office/drawing/2014/main" id="{F1DBA479-D6AB-F94B-8397-24368E15B88C}"/>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9E6F8364-1C07-684B-BEAD-91CB55F64DC2}"/>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596D2121-AB7F-5D40-B2A6-FBB591939B4D}"/>
              </a:ext>
            </a:extLst>
          </p:cNvPr>
          <p:cNvSpPr>
            <a:spLocks noGrp="1"/>
          </p:cNvSpPr>
          <p:nvPr>
            <p:ph type="sldNum" sz="quarter" idx="12"/>
          </p:nvPr>
        </p:nvSpPr>
        <p:spPr/>
        <p:txBody>
          <a:bodyPr/>
          <a:lstStyle/>
          <a:p>
            <a:fld id="{07E1C93C-5050-FC42-8F10-D22D4F119D13}" type="slidenum">
              <a:rPr lang="en-US" smtClean="0"/>
              <a:pPr/>
              <a:t>23</a:t>
            </a:fld>
            <a:endParaRPr lang="en-US" dirty="0"/>
          </a:p>
        </p:txBody>
      </p:sp>
    </p:spTree>
    <p:extLst>
      <p:ext uri="{BB962C8B-B14F-4D97-AF65-F5344CB8AC3E}">
        <p14:creationId xmlns:p14="http://schemas.microsoft.com/office/powerpoint/2010/main" val="235340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BD92CB-A318-7243-B03F-76BFC5450B1A}"/>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ACF3C10A-378A-5D41-A03D-AE0C6393A470}"/>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99E1E8A1-E121-0F48-A20F-39A743CD9773}"/>
              </a:ext>
            </a:extLst>
          </p:cNvPr>
          <p:cNvSpPr>
            <a:spLocks noGrp="1"/>
          </p:cNvSpPr>
          <p:nvPr>
            <p:ph type="sldNum" sz="quarter" idx="12"/>
          </p:nvPr>
        </p:nvSpPr>
        <p:spPr/>
        <p:txBody>
          <a:bodyPr/>
          <a:lstStyle/>
          <a:p>
            <a:fld id="{07E1C93C-5050-FC42-8F10-D22D4F119D13}" type="slidenum">
              <a:rPr lang="en-US" smtClean="0"/>
              <a:pPr/>
              <a:t>3</a:t>
            </a:fld>
            <a:endParaRPr lang="en-US" dirty="0"/>
          </a:p>
        </p:txBody>
      </p:sp>
      <p:grpSp>
        <p:nvGrpSpPr>
          <p:cNvPr id="7" name="Group 6">
            <a:extLst>
              <a:ext uri="{FF2B5EF4-FFF2-40B4-BE49-F238E27FC236}">
                <a16:creationId xmlns:a16="http://schemas.microsoft.com/office/drawing/2014/main" id="{EEB3B973-72A0-B845-BB08-3F354D8A4D8C}"/>
              </a:ext>
            </a:extLst>
          </p:cNvPr>
          <p:cNvGrpSpPr/>
          <p:nvPr/>
        </p:nvGrpSpPr>
        <p:grpSpPr>
          <a:xfrm>
            <a:off x="45996" y="1285194"/>
            <a:ext cx="9088479" cy="3084130"/>
            <a:chOff x="28575" y="1447141"/>
            <a:chExt cx="9141180" cy="2624225"/>
          </a:xfrm>
        </p:grpSpPr>
        <p:pic>
          <p:nvPicPr>
            <p:cNvPr id="8" name="Picture 45" descr="ir_region_zero_dpx">
              <a:extLst>
                <a:ext uri="{FF2B5EF4-FFF2-40B4-BE49-F238E27FC236}">
                  <a16:creationId xmlns:a16="http://schemas.microsoft.com/office/drawing/2014/main" id="{3E42D43D-D480-8046-B382-E0B0A8A5C37C}"/>
                </a:ext>
              </a:extLst>
            </p:cNvPr>
            <p:cNvPicPr>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8575" y="1447141"/>
              <a:ext cx="9032719" cy="215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6">
              <a:extLst>
                <a:ext uri="{FF2B5EF4-FFF2-40B4-BE49-F238E27FC236}">
                  <a16:creationId xmlns:a16="http://schemas.microsoft.com/office/drawing/2014/main" id="{E17ECAC9-3132-C346-A819-60AD234749C6}"/>
                </a:ext>
              </a:extLst>
            </p:cNvPr>
            <p:cNvSpPr>
              <a:spLocks noChangeShapeType="1"/>
            </p:cNvSpPr>
            <p:nvPr/>
          </p:nvSpPr>
          <p:spPr bwMode="auto">
            <a:xfrm flipV="1">
              <a:off x="4604008" y="2581876"/>
              <a:ext cx="0" cy="274306"/>
            </a:xfrm>
            <a:prstGeom prst="line">
              <a:avLst/>
            </a:prstGeom>
            <a:noFill/>
            <a:ln w="12573" cap="sq">
              <a:solidFill>
                <a:srgbClr val="000000"/>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Text Box 48">
              <a:extLst>
                <a:ext uri="{FF2B5EF4-FFF2-40B4-BE49-F238E27FC236}">
                  <a16:creationId xmlns:a16="http://schemas.microsoft.com/office/drawing/2014/main" id="{198FDCF3-F929-2D4C-BA72-41FD126696E4}"/>
                </a:ext>
              </a:extLst>
            </p:cNvPr>
            <p:cNvSpPr txBox="1">
              <a:spLocks noChangeArrowheads="1"/>
            </p:cNvSpPr>
            <p:nvPr/>
          </p:nvSpPr>
          <p:spPr bwMode="auto">
            <a:xfrm>
              <a:off x="4561205" y="2413981"/>
              <a:ext cx="361878" cy="35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239" tIns="37045" rIns="71239" bIns="37045">
              <a:spAutoFit/>
            </a:bodyPr>
            <a:lstStyle>
              <a:lvl1pPr defTabSz="355600">
                <a:spcBef>
                  <a:spcPct val="20000"/>
                </a:spcBef>
                <a:buFont typeface="Arial" charset="0"/>
                <a:buBlip>
                  <a:blip r:embed="rId3"/>
                </a:buBlip>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charset="0"/>
                  <a:cs typeface="Arial" charset="0"/>
                </a:defRPr>
              </a:lvl1pPr>
              <a:lvl2pPr marL="587375" indent="-22542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2pPr>
              <a:lvl3pPr marL="904875" indent="-180975" defTabSz="355600">
                <a:spcBef>
                  <a:spcPct val="20000"/>
                </a:spcBef>
                <a:buFont typeface="Wingdings" pitchFamily="2" charset="2"/>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3pPr>
              <a:lvl4pPr marL="1266825" indent="-18097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4pPr>
              <a:lvl5pPr marL="1628775" indent="-18097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5pPr>
              <a:lvl6pPr marL="20859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6pPr>
              <a:lvl7pPr marL="25431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7pPr>
              <a:lvl8pPr marL="30003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8pPr>
              <a:lvl9pPr marL="34575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9pPr>
            </a:lstStyle>
            <a:p>
              <a:pPr algn="ctr">
                <a:spcBef>
                  <a:spcPct val="0"/>
                </a:spcBef>
                <a:buClr>
                  <a:srgbClr val="000000"/>
                </a:buClr>
                <a:buSzPct val="45000"/>
                <a:buFont typeface="Wingdings" pitchFamily="2" charset="2"/>
                <a:buNone/>
              </a:pPr>
              <a:r>
                <a:rPr lang="en-US" altLang="en-US" sz="1800" b="1" dirty="0">
                  <a:solidFill>
                    <a:srgbClr val="000000"/>
                  </a:solidFill>
                  <a:ea typeface="MS PGothic" pitchFamily="34" charset="-128"/>
                </a:rPr>
                <a:t>IP</a:t>
              </a:r>
            </a:p>
          </p:txBody>
        </p:sp>
        <p:sp>
          <p:nvSpPr>
            <p:cNvPr id="11" name="Line 49">
              <a:extLst>
                <a:ext uri="{FF2B5EF4-FFF2-40B4-BE49-F238E27FC236}">
                  <a16:creationId xmlns:a16="http://schemas.microsoft.com/office/drawing/2014/main" id="{B5CEAC3B-770E-4F4A-A296-CDB2B4614169}"/>
                </a:ext>
              </a:extLst>
            </p:cNvPr>
            <p:cNvSpPr>
              <a:spLocks noChangeShapeType="1"/>
            </p:cNvSpPr>
            <p:nvPr/>
          </p:nvSpPr>
          <p:spPr bwMode="auto">
            <a:xfrm>
              <a:off x="8437811" y="2663835"/>
              <a:ext cx="583640" cy="1447"/>
            </a:xfrm>
            <a:prstGeom prst="line">
              <a:avLst/>
            </a:prstGeom>
            <a:noFill/>
            <a:ln w="19050" cap="sq">
              <a:solidFill>
                <a:srgbClr val="FF0000"/>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Text Box 50">
              <a:extLst>
                <a:ext uri="{FF2B5EF4-FFF2-40B4-BE49-F238E27FC236}">
                  <a16:creationId xmlns:a16="http://schemas.microsoft.com/office/drawing/2014/main" id="{E209511C-3AEA-1141-ADE4-4F055DBCC957}"/>
                </a:ext>
              </a:extLst>
            </p:cNvPr>
            <p:cNvSpPr txBox="1">
              <a:spLocks noChangeArrowheads="1"/>
            </p:cNvSpPr>
            <p:nvPr/>
          </p:nvSpPr>
          <p:spPr bwMode="auto">
            <a:xfrm>
              <a:off x="8307882" y="2396996"/>
              <a:ext cx="861873" cy="290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239" tIns="37045" rIns="71239" bIns="37045">
              <a:spAutoFit/>
            </a:bodyPr>
            <a:lstStyle>
              <a:lvl1pPr defTabSz="355600">
                <a:spcBef>
                  <a:spcPct val="20000"/>
                </a:spcBef>
                <a:buFont typeface="Arial" charset="0"/>
                <a:buBlip>
                  <a:blip r:embed="rId3"/>
                </a:buBlip>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charset="0"/>
                  <a:cs typeface="Arial" charset="0"/>
                </a:defRPr>
              </a:lvl1pPr>
              <a:lvl2pPr marL="587375" indent="-22542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2pPr>
              <a:lvl3pPr marL="904875" indent="-180975" defTabSz="355600">
                <a:spcBef>
                  <a:spcPct val="20000"/>
                </a:spcBef>
                <a:buFont typeface="Wingdings" pitchFamily="2" charset="2"/>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3pPr>
              <a:lvl4pPr marL="1266825" indent="-18097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4pPr>
              <a:lvl5pPr marL="1628775" indent="-18097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5pPr>
              <a:lvl6pPr marL="20859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6pPr>
              <a:lvl7pPr marL="25431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7pPr>
              <a:lvl8pPr marL="30003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8pPr>
              <a:lvl9pPr marL="34575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9pPr>
            </a:lstStyle>
            <a:p>
              <a:pPr algn="ctr">
                <a:spcBef>
                  <a:spcPct val="0"/>
                </a:spcBef>
                <a:buFontTx/>
                <a:buNone/>
              </a:pPr>
              <a:r>
                <a:rPr lang="en-US" altLang="en-US" sz="1400" b="1" dirty="0">
                  <a:solidFill>
                    <a:srgbClr val="FF0000"/>
                  </a:solidFill>
                  <a:ea typeface="MS PGothic" pitchFamily="34" charset="-128"/>
                </a:rPr>
                <a:t>electron</a:t>
              </a:r>
              <a:endParaRPr lang="en-US" altLang="en-US" sz="1400" b="1" baseline="30000" dirty="0">
                <a:solidFill>
                  <a:srgbClr val="FF0000"/>
                </a:solidFill>
                <a:ea typeface="MS PGothic" pitchFamily="34" charset="-128"/>
              </a:endParaRPr>
            </a:p>
          </p:txBody>
        </p:sp>
        <p:sp>
          <p:nvSpPr>
            <p:cNvPr id="13" name="Line 51">
              <a:extLst>
                <a:ext uri="{FF2B5EF4-FFF2-40B4-BE49-F238E27FC236}">
                  <a16:creationId xmlns:a16="http://schemas.microsoft.com/office/drawing/2014/main" id="{E68AE943-C835-9C42-8DDB-779D209D8B88}"/>
                </a:ext>
              </a:extLst>
            </p:cNvPr>
            <p:cNvSpPr>
              <a:spLocks noChangeShapeType="1"/>
            </p:cNvSpPr>
            <p:nvPr/>
          </p:nvSpPr>
          <p:spPr bwMode="auto">
            <a:xfrm flipH="1">
              <a:off x="8461664" y="3455414"/>
              <a:ext cx="585559" cy="1447"/>
            </a:xfrm>
            <a:prstGeom prst="line">
              <a:avLst/>
            </a:prstGeom>
            <a:noFill/>
            <a:ln w="19050" cap="sq">
              <a:solidFill>
                <a:srgbClr val="0000FF"/>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Text Box 52">
              <a:extLst>
                <a:ext uri="{FF2B5EF4-FFF2-40B4-BE49-F238E27FC236}">
                  <a16:creationId xmlns:a16="http://schemas.microsoft.com/office/drawing/2014/main" id="{C621CEC1-0067-5347-88BB-1CE587B70DE4}"/>
                </a:ext>
              </a:extLst>
            </p:cNvPr>
            <p:cNvSpPr txBox="1">
              <a:spLocks noChangeArrowheads="1"/>
            </p:cNvSpPr>
            <p:nvPr/>
          </p:nvSpPr>
          <p:spPr bwMode="auto">
            <a:xfrm>
              <a:off x="8562426" y="3435591"/>
              <a:ext cx="510958" cy="290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239" tIns="37045" rIns="71239" bIns="37045">
              <a:spAutoFit/>
            </a:bodyPr>
            <a:lstStyle>
              <a:lvl1pPr defTabSz="355600">
                <a:spcBef>
                  <a:spcPct val="20000"/>
                </a:spcBef>
                <a:buFont typeface="Arial" charset="0"/>
                <a:buBlip>
                  <a:blip r:embed="rId3"/>
                </a:buBlip>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charset="0"/>
                  <a:cs typeface="Arial" charset="0"/>
                </a:defRPr>
              </a:lvl1pPr>
              <a:lvl2pPr marL="587375" indent="-22542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2pPr>
              <a:lvl3pPr marL="904875" indent="-180975" defTabSz="355600">
                <a:spcBef>
                  <a:spcPct val="20000"/>
                </a:spcBef>
                <a:buFont typeface="Wingdings" pitchFamily="2" charset="2"/>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3pPr>
              <a:lvl4pPr marL="1266825" indent="-18097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4pPr>
              <a:lvl5pPr marL="1628775" indent="-18097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5pPr>
              <a:lvl6pPr marL="20859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6pPr>
              <a:lvl7pPr marL="25431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7pPr>
              <a:lvl8pPr marL="30003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8pPr>
              <a:lvl9pPr marL="34575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9pPr>
            </a:lstStyle>
            <a:p>
              <a:pPr algn="ctr">
                <a:spcBef>
                  <a:spcPct val="0"/>
                </a:spcBef>
                <a:buFontTx/>
                <a:buNone/>
              </a:pPr>
              <a:r>
                <a:rPr lang="en-US" altLang="en-US" sz="1400" b="1" dirty="0">
                  <a:solidFill>
                    <a:srgbClr val="0000FF"/>
                  </a:solidFill>
                  <a:ea typeface="MS PGothic" pitchFamily="34" charset="-128"/>
                </a:rPr>
                <a:t>ions</a:t>
              </a:r>
            </a:p>
          </p:txBody>
        </p:sp>
        <p:sp>
          <p:nvSpPr>
            <p:cNvPr id="15" name="AutoShape 14">
              <a:extLst>
                <a:ext uri="{FF2B5EF4-FFF2-40B4-BE49-F238E27FC236}">
                  <a16:creationId xmlns:a16="http://schemas.microsoft.com/office/drawing/2014/main" id="{B9311786-2F64-1940-A2C4-92CCBCE1AA80}"/>
                </a:ext>
              </a:extLst>
            </p:cNvPr>
            <p:cNvSpPr>
              <a:spLocks/>
            </p:cNvSpPr>
            <p:nvPr/>
          </p:nvSpPr>
          <p:spPr bwMode="auto">
            <a:xfrm rot="16200000">
              <a:off x="5896340" y="2515309"/>
              <a:ext cx="118692" cy="1645920"/>
            </a:xfrm>
            <a:prstGeom prst="leftBrace">
              <a:avLst>
                <a:gd name="adj1" fmla="val 78344"/>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 typeface="Arial" charset="0"/>
                <a:buNone/>
              </a:pPr>
              <a:endParaRPr lang="en-US" altLang="en-US">
                <a:latin typeface="Times" charset="0"/>
              </a:endParaRPr>
            </a:p>
          </p:txBody>
        </p:sp>
        <p:sp>
          <p:nvSpPr>
            <p:cNvPr id="16" name="AutoShape 16">
              <a:extLst>
                <a:ext uri="{FF2B5EF4-FFF2-40B4-BE49-F238E27FC236}">
                  <a16:creationId xmlns:a16="http://schemas.microsoft.com/office/drawing/2014/main" id="{A8DF9634-D613-F54A-A5FA-482CA141E5B8}"/>
                </a:ext>
              </a:extLst>
            </p:cNvPr>
            <p:cNvSpPr>
              <a:spLocks/>
            </p:cNvSpPr>
            <p:nvPr/>
          </p:nvSpPr>
          <p:spPr bwMode="auto">
            <a:xfrm rot="16200000">
              <a:off x="3914832" y="2754808"/>
              <a:ext cx="94084" cy="731520"/>
            </a:xfrm>
            <a:prstGeom prst="leftBrace">
              <a:avLst>
                <a:gd name="adj1" fmla="val 69501"/>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 typeface="Arial" charset="0"/>
                <a:buNone/>
              </a:pPr>
              <a:endParaRPr lang="en-US" altLang="en-US">
                <a:latin typeface="Times" charset="0"/>
              </a:endParaRPr>
            </a:p>
          </p:txBody>
        </p:sp>
        <p:sp>
          <p:nvSpPr>
            <p:cNvPr id="17" name="Text Box 17">
              <a:extLst>
                <a:ext uri="{FF2B5EF4-FFF2-40B4-BE49-F238E27FC236}">
                  <a16:creationId xmlns:a16="http://schemas.microsoft.com/office/drawing/2014/main" id="{80086755-E73C-F64E-B763-4AF2888ED58C}"/>
                </a:ext>
              </a:extLst>
            </p:cNvPr>
            <p:cNvSpPr txBox="1">
              <a:spLocks noChangeArrowheads="1"/>
            </p:cNvSpPr>
            <p:nvPr/>
          </p:nvSpPr>
          <p:spPr bwMode="auto">
            <a:xfrm>
              <a:off x="3391176" y="3076457"/>
              <a:ext cx="1141959"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eaLnBrk="1" hangingPunct="1">
                <a:spcBef>
                  <a:spcPct val="0"/>
                </a:spcBef>
                <a:buFont typeface="Arial" charset="0"/>
                <a:buNone/>
              </a:pPr>
              <a:r>
                <a:rPr lang="en-US" altLang="en-US" sz="1300" dirty="0"/>
                <a:t>forward e detection</a:t>
              </a:r>
            </a:p>
          </p:txBody>
        </p:sp>
        <p:sp>
          <p:nvSpPr>
            <p:cNvPr id="18" name="AutoShape 16">
              <a:extLst>
                <a:ext uri="{FF2B5EF4-FFF2-40B4-BE49-F238E27FC236}">
                  <a16:creationId xmlns:a16="http://schemas.microsoft.com/office/drawing/2014/main" id="{6249917C-F582-BE47-A04F-80C773AE96ED}"/>
                </a:ext>
              </a:extLst>
            </p:cNvPr>
            <p:cNvSpPr>
              <a:spLocks/>
            </p:cNvSpPr>
            <p:nvPr/>
          </p:nvSpPr>
          <p:spPr bwMode="auto">
            <a:xfrm rot="16200000">
              <a:off x="3191712" y="2841569"/>
              <a:ext cx="94085" cy="640080"/>
            </a:xfrm>
            <a:prstGeom prst="leftBrace">
              <a:avLst>
                <a:gd name="adj1" fmla="val 47453"/>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 typeface="Arial" charset="0"/>
                <a:buNone/>
              </a:pPr>
              <a:endParaRPr lang="en-US" altLang="en-US">
                <a:latin typeface="Times" charset="0"/>
              </a:endParaRPr>
            </a:p>
          </p:txBody>
        </p:sp>
        <p:sp>
          <p:nvSpPr>
            <p:cNvPr id="19" name="Text Box 17">
              <a:extLst>
                <a:ext uri="{FF2B5EF4-FFF2-40B4-BE49-F238E27FC236}">
                  <a16:creationId xmlns:a16="http://schemas.microsoft.com/office/drawing/2014/main" id="{7A8B4EAF-D61B-3546-87FC-E0229384FDAF}"/>
                </a:ext>
              </a:extLst>
            </p:cNvPr>
            <p:cNvSpPr txBox="1">
              <a:spLocks noChangeArrowheads="1"/>
            </p:cNvSpPr>
            <p:nvPr/>
          </p:nvSpPr>
          <p:spPr bwMode="auto">
            <a:xfrm>
              <a:off x="1810184" y="3129296"/>
              <a:ext cx="1043066"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eaLnBrk="1" hangingPunct="1">
                <a:spcBef>
                  <a:spcPct val="0"/>
                </a:spcBef>
                <a:buFont typeface="Arial" charset="0"/>
                <a:buNone/>
              </a:pPr>
              <a:r>
                <a:rPr lang="en-US" altLang="en-US" sz="1300" dirty="0"/>
                <a:t>Compton polarimetry </a:t>
              </a:r>
            </a:p>
          </p:txBody>
        </p:sp>
        <p:sp>
          <p:nvSpPr>
            <p:cNvPr id="20" name="Line 65">
              <a:extLst>
                <a:ext uri="{FF2B5EF4-FFF2-40B4-BE49-F238E27FC236}">
                  <a16:creationId xmlns:a16="http://schemas.microsoft.com/office/drawing/2014/main" id="{7C8BF6A0-DE81-D24A-9E74-E5F8ABFA5BC9}"/>
                </a:ext>
              </a:extLst>
            </p:cNvPr>
            <p:cNvSpPr>
              <a:spLocks noChangeShapeType="1"/>
            </p:cNvSpPr>
            <p:nvPr/>
          </p:nvSpPr>
          <p:spPr bwMode="auto">
            <a:xfrm>
              <a:off x="3260953" y="3208000"/>
              <a:ext cx="0" cy="198302"/>
            </a:xfrm>
            <a:prstGeom prst="line">
              <a:avLst/>
            </a:prstGeom>
            <a:noFill/>
            <a:ln w="12573">
              <a:solidFill>
                <a:schemeClr val="tx1"/>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Line 66">
              <a:extLst>
                <a:ext uri="{FF2B5EF4-FFF2-40B4-BE49-F238E27FC236}">
                  <a16:creationId xmlns:a16="http://schemas.microsoft.com/office/drawing/2014/main" id="{F366185B-D639-8D47-AA73-CDF7A8407922}"/>
                </a:ext>
              </a:extLst>
            </p:cNvPr>
            <p:cNvSpPr>
              <a:spLocks noChangeShapeType="1"/>
            </p:cNvSpPr>
            <p:nvPr/>
          </p:nvSpPr>
          <p:spPr bwMode="auto">
            <a:xfrm>
              <a:off x="2717787" y="3414986"/>
              <a:ext cx="548640" cy="0"/>
            </a:xfrm>
            <a:prstGeom prst="line">
              <a:avLst/>
            </a:prstGeom>
            <a:noFill/>
            <a:ln w="12573">
              <a:solidFill>
                <a:schemeClr val="tx1"/>
              </a:solidFill>
              <a:miter lim="800000"/>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Text Box 15">
              <a:extLst>
                <a:ext uri="{FF2B5EF4-FFF2-40B4-BE49-F238E27FC236}">
                  <a16:creationId xmlns:a16="http://schemas.microsoft.com/office/drawing/2014/main" id="{DC427714-A58A-9246-84C1-CEA8842CDFC1}"/>
                </a:ext>
              </a:extLst>
            </p:cNvPr>
            <p:cNvSpPr txBox="1">
              <a:spLocks noChangeArrowheads="1"/>
            </p:cNvSpPr>
            <p:nvPr/>
          </p:nvSpPr>
          <p:spPr bwMode="auto">
            <a:xfrm>
              <a:off x="6234178" y="3578922"/>
              <a:ext cx="2056177"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eaLnBrk="1" hangingPunct="1">
                <a:spcBef>
                  <a:spcPct val="0"/>
                </a:spcBef>
                <a:buFont typeface="Arial" charset="0"/>
                <a:buNone/>
              </a:pPr>
              <a:r>
                <a:rPr lang="en-US" altLang="en-US" sz="1300" dirty="0"/>
                <a:t>dispersion suppressor/</a:t>
              </a:r>
            </a:p>
            <a:p>
              <a:pPr algn="ctr" eaLnBrk="1" hangingPunct="1">
                <a:spcBef>
                  <a:spcPct val="0"/>
                </a:spcBef>
                <a:buFont typeface="Arial" charset="0"/>
                <a:buNone/>
              </a:pPr>
              <a:r>
                <a:rPr lang="en-US" altLang="en-US" sz="1300" dirty="0"/>
                <a:t>geometric match</a:t>
              </a:r>
            </a:p>
          </p:txBody>
        </p:sp>
        <p:sp>
          <p:nvSpPr>
            <p:cNvPr id="23" name="Line 70">
              <a:extLst>
                <a:ext uri="{FF2B5EF4-FFF2-40B4-BE49-F238E27FC236}">
                  <a16:creationId xmlns:a16="http://schemas.microsoft.com/office/drawing/2014/main" id="{2F59480B-FF98-FF44-9630-8A732F7BE9C0}"/>
                </a:ext>
              </a:extLst>
            </p:cNvPr>
            <p:cNvSpPr>
              <a:spLocks noChangeShapeType="1"/>
            </p:cNvSpPr>
            <p:nvPr/>
          </p:nvSpPr>
          <p:spPr bwMode="auto">
            <a:xfrm flipV="1">
              <a:off x="4905955" y="2597777"/>
              <a:ext cx="753508" cy="268844"/>
            </a:xfrm>
            <a:prstGeom prst="line">
              <a:avLst/>
            </a:prstGeom>
            <a:noFill/>
            <a:ln w="12573">
              <a:solidFill>
                <a:schemeClr val="tx1"/>
              </a:solidFill>
              <a:prstDash val="dash"/>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Line 71">
              <a:extLst>
                <a:ext uri="{FF2B5EF4-FFF2-40B4-BE49-F238E27FC236}">
                  <a16:creationId xmlns:a16="http://schemas.microsoft.com/office/drawing/2014/main" id="{7B2B4521-FE25-2840-92A2-64DDCFFA2C54}"/>
                </a:ext>
              </a:extLst>
            </p:cNvPr>
            <p:cNvSpPr>
              <a:spLocks noChangeShapeType="1"/>
            </p:cNvSpPr>
            <p:nvPr/>
          </p:nvSpPr>
          <p:spPr bwMode="auto">
            <a:xfrm flipV="1">
              <a:off x="5551064" y="2616128"/>
              <a:ext cx="104002" cy="354298"/>
            </a:xfrm>
            <a:prstGeom prst="line">
              <a:avLst/>
            </a:prstGeom>
            <a:noFill/>
            <a:ln w="12573">
              <a:solidFill>
                <a:schemeClr val="tx1"/>
              </a:solidFill>
              <a:prstDash val="dash"/>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Text Box 15">
              <a:extLst>
                <a:ext uri="{FF2B5EF4-FFF2-40B4-BE49-F238E27FC236}">
                  <a16:creationId xmlns:a16="http://schemas.microsoft.com/office/drawing/2014/main" id="{A86C0A33-FE04-154E-AE3A-1F15C7E13571}"/>
                </a:ext>
              </a:extLst>
            </p:cNvPr>
            <p:cNvSpPr txBox="1">
              <a:spLocks noChangeArrowheads="1"/>
            </p:cNvSpPr>
            <p:nvPr/>
          </p:nvSpPr>
          <p:spPr bwMode="auto">
            <a:xfrm>
              <a:off x="5060079" y="2361046"/>
              <a:ext cx="1269526" cy="29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eaLnBrk="1" hangingPunct="1">
                <a:spcBef>
                  <a:spcPct val="0"/>
                </a:spcBef>
                <a:buFont typeface="Arial" charset="0"/>
                <a:buNone/>
              </a:pPr>
              <a:r>
                <a:rPr lang="en-US" altLang="en-US" sz="1300" dirty="0"/>
                <a:t>spectrometers</a:t>
              </a:r>
            </a:p>
          </p:txBody>
        </p:sp>
        <p:sp>
          <p:nvSpPr>
            <p:cNvPr id="26" name="Line 73">
              <a:extLst>
                <a:ext uri="{FF2B5EF4-FFF2-40B4-BE49-F238E27FC236}">
                  <a16:creationId xmlns:a16="http://schemas.microsoft.com/office/drawing/2014/main" id="{4ACF5FC5-6B8A-B443-8189-43FDC8BCCD40}"/>
                </a:ext>
              </a:extLst>
            </p:cNvPr>
            <p:cNvSpPr>
              <a:spLocks noChangeShapeType="1"/>
            </p:cNvSpPr>
            <p:nvPr/>
          </p:nvSpPr>
          <p:spPr bwMode="auto">
            <a:xfrm flipH="1" flipV="1">
              <a:off x="5711007" y="2597777"/>
              <a:ext cx="634501" cy="420357"/>
            </a:xfrm>
            <a:prstGeom prst="line">
              <a:avLst/>
            </a:prstGeom>
            <a:noFill/>
            <a:ln w="12573">
              <a:solidFill>
                <a:schemeClr val="tx1"/>
              </a:solidFill>
              <a:prstDash val="dash"/>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Text Box 15">
              <a:extLst>
                <a:ext uri="{FF2B5EF4-FFF2-40B4-BE49-F238E27FC236}">
                  <a16:creationId xmlns:a16="http://schemas.microsoft.com/office/drawing/2014/main" id="{6F8E0CD8-9368-3F48-9691-5076CDF37C70}"/>
                </a:ext>
              </a:extLst>
            </p:cNvPr>
            <p:cNvSpPr txBox="1">
              <a:spLocks noChangeArrowheads="1"/>
            </p:cNvSpPr>
            <p:nvPr/>
          </p:nvSpPr>
          <p:spPr bwMode="auto">
            <a:xfrm>
              <a:off x="5128535" y="3374515"/>
              <a:ext cx="1636113" cy="2000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eaLnBrk="1" hangingPunct="1">
                <a:spcBef>
                  <a:spcPct val="0"/>
                </a:spcBef>
                <a:buFont typeface="Arial" charset="0"/>
                <a:buNone/>
              </a:pPr>
              <a:r>
                <a:rPr lang="en-US" altLang="en-US" sz="1300" dirty="0"/>
                <a:t>forward ion detection</a:t>
              </a:r>
            </a:p>
          </p:txBody>
        </p:sp>
        <p:sp>
          <p:nvSpPr>
            <p:cNvPr id="28" name="AutoShape 14">
              <a:extLst>
                <a:ext uri="{FF2B5EF4-FFF2-40B4-BE49-F238E27FC236}">
                  <a16:creationId xmlns:a16="http://schemas.microsoft.com/office/drawing/2014/main" id="{E5607005-CC3A-3944-B479-D62CD452C5AB}"/>
                </a:ext>
              </a:extLst>
            </p:cNvPr>
            <p:cNvSpPr>
              <a:spLocks/>
            </p:cNvSpPr>
            <p:nvPr/>
          </p:nvSpPr>
          <p:spPr bwMode="auto">
            <a:xfrm rot="16200000">
              <a:off x="7246607" y="2766367"/>
              <a:ext cx="153620" cy="1645920"/>
            </a:xfrm>
            <a:prstGeom prst="leftBrace">
              <a:avLst>
                <a:gd name="adj1" fmla="val 96972"/>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 typeface="Arial" charset="0"/>
                <a:buNone/>
              </a:pPr>
              <a:endParaRPr lang="en-US" altLang="en-US">
                <a:latin typeface="Times" charset="0"/>
              </a:endParaRPr>
            </a:p>
          </p:txBody>
        </p:sp>
        <p:sp>
          <p:nvSpPr>
            <p:cNvPr id="29" name="Rectangle 78">
              <a:extLst>
                <a:ext uri="{FF2B5EF4-FFF2-40B4-BE49-F238E27FC236}">
                  <a16:creationId xmlns:a16="http://schemas.microsoft.com/office/drawing/2014/main" id="{BF010A66-61E5-684E-8791-C4D4306F7C1A}"/>
                </a:ext>
              </a:extLst>
            </p:cNvPr>
            <p:cNvSpPr>
              <a:spLocks noChangeArrowheads="1"/>
            </p:cNvSpPr>
            <p:nvPr/>
          </p:nvSpPr>
          <p:spPr bwMode="auto">
            <a:xfrm>
              <a:off x="2861201" y="2409248"/>
              <a:ext cx="3474720" cy="1143000"/>
            </a:xfrm>
            <a:prstGeom prst="rect">
              <a:avLst/>
            </a:prstGeom>
            <a:noFill/>
            <a:ln w="571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charset="0"/>
                  <a:cs typeface="Arial" charset="0"/>
                </a:defRPr>
              </a:lvl1pPr>
              <a:lvl2pPr marL="742950" indent="-285750">
                <a:defRPr sz="3600">
                  <a:solidFill>
                    <a:schemeClr val="tx1"/>
                  </a:solidFill>
                  <a:latin typeface="Arial" charset="0"/>
                  <a:cs typeface="Arial" charset="0"/>
                </a:defRPr>
              </a:lvl2pPr>
              <a:lvl3pPr marL="1143000" indent="-228600">
                <a:defRPr sz="3600">
                  <a:solidFill>
                    <a:schemeClr val="tx1"/>
                  </a:solidFill>
                  <a:latin typeface="Arial" charset="0"/>
                  <a:cs typeface="Arial" charset="0"/>
                </a:defRPr>
              </a:lvl3pPr>
              <a:lvl4pPr marL="1600200" indent="-228600">
                <a:defRPr sz="3600">
                  <a:solidFill>
                    <a:schemeClr val="tx1"/>
                  </a:solidFill>
                  <a:latin typeface="Arial" charset="0"/>
                  <a:cs typeface="Arial" charset="0"/>
                </a:defRPr>
              </a:lvl4pPr>
              <a:lvl5pPr marL="2057400" indent="-228600">
                <a:defRPr sz="3600">
                  <a:solidFill>
                    <a:schemeClr val="tx1"/>
                  </a:solidFill>
                  <a:latin typeface="Arial" charset="0"/>
                  <a:cs typeface="Arial" charset="0"/>
                </a:defRPr>
              </a:lvl5pPr>
              <a:lvl6pPr marL="2514600" indent="-228600" defTabSz="457200" eaLnBrk="0" fontAlgn="base" hangingPunct="0">
                <a:spcBef>
                  <a:spcPct val="0"/>
                </a:spcBef>
                <a:spcAft>
                  <a:spcPct val="0"/>
                </a:spcAft>
                <a:defRPr sz="3600">
                  <a:solidFill>
                    <a:schemeClr val="tx1"/>
                  </a:solidFill>
                  <a:latin typeface="Arial" charset="0"/>
                  <a:cs typeface="Arial" charset="0"/>
                </a:defRPr>
              </a:lvl6pPr>
              <a:lvl7pPr marL="2971800" indent="-228600" defTabSz="457200" eaLnBrk="0" fontAlgn="base" hangingPunct="0">
                <a:spcBef>
                  <a:spcPct val="0"/>
                </a:spcBef>
                <a:spcAft>
                  <a:spcPct val="0"/>
                </a:spcAft>
                <a:defRPr sz="3600">
                  <a:solidFill>
                    <a:schemeClr val="tx1"/>
                  </a:solidFill>
                  <a:latin typeface="Arial" charset="0"/>
                  <a:cs typeface="Arial" charset="0"/>
                </a:defRPr>
              </a:lvl7pPr>
              <a:lvl8pPr marL="3429000" indent="-228600" defTabSz="457200" eaLnBrk="0" fontAlgn="base" hangingPunct="0">
                <a:spcBef>
                  <a:spcPct val="0"/>
                </a:spcBef>
                <a:spcAft>
                  <a:spcPct val="0"/>
                </a:spcAft>
                <a:defRPr sz="3600">
                  <a:solidFill>
                    <a:schemeClr val="tx1"/>
                  </a:solidFill>
                  <a:latin typeface="Arial" charset="0"/>
                  <a:cs typeface="Arial" charset="0"/>
                </a:defRPr>
              </a:lvl8pPr>
              <a:lvl9pPr marL="3886200" indent="-228600" defTabSz="457200" eaLnBrk="0" fontAlgn="base" hangingPunct="0">
                <a:spcBef>
                  <a:spcPct val="0"/>
                </a:spcBef>
                <a:spcAft>
                  <a:spcPct val="0"/>
                </a:spcAft>
                <a:defRPr sz="3600">
                  <a:solidFill>
                    <a:schemeClr val="tx1"/>
                  </a:solidFill>
                  <a:latin typeface="Arial" charset="0"/>
                  <a:cs typeface="Arial" charset="0"/>
                </a:defRPr>
              </a:lvl9pPr>
            </a:lstStyle>
            <a:p>
              <a:pPr algn="r" eaLnBrk="1" hangingPunct="1"/>
              <a:endParaRPr lang="en-US" altLang="en-US"/>
            </a:p>
          </p:txBody>
        </p:sp>
        <p:sp>
          <p:nvSpPr>
            <p:cNvPr id="30" name="Text Box 18">
              <a:extLst>
                <a:ext uri="{FF2B5EF4-FFF2-40B4-BE49-F238E27FC236}">
                  <a16:creationId xmlns:a16="http://schemas.microsoft.com/office/drawing/2014/main" id="{9EA7A640-2DC8-C741-B9B6-0B6BB68EE807}"/>
                </a:ext>
              </a:extLst>
            </p:cNvPr>
            <p:cNvSpPr txBox="1">
              <a:spLocks noChangeArrowheads="1"/>
            </p:cNvSpPr>
            <p:nvPr/>
          </p:nvSpPr>
          <p:spPr bwMode="auto">
            <a:xfrm>
              <a:off x="41275" y="2917837"/>
              <a:ext cx="1096963" cy="320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6670" tIns="41100" rIns="66670" bIns="33345"/>
            <a:lstStyle>
              <a:lvl1pPr>
                <a:spcBef>
                  <a:spcPct val="20000"/>
                </a:spcBef>
                <a:buFont typeface="Arial" charset="0"/>
                <a:buBlip>
                  <a:blip r:embed="rId3"/>
                </a:buBlip>
                <a:tabLst>
                  <a:tab pos="723900" algn="l"/>
                  <a:tab pos="1447800" algn="l"/>
                </a:tabLst>
                <a:defRPr sz="2000">
                  <a:solidFill>
                    <a:schemeClr val="tx1"/>
                  </a:solidFill>
                  <a:latin typeface="Arial" charset="0"/>
                  <a:cs typeface="Arial" charset="0"/>
                </a:defRPr>
              </a:lvl1pPr>
              <a:lvl2pPr marL="742950" indent="-285750">
                <a:spcBef>
                  <a:spcPct val="20000"/>
                </a:spcBef>
                <a:buFont typeface="Arial" charset="0"/>
                <a:buChar char="–"/>
                <a:tabLst>
                  <a:tab pos="723900" algn="l"/>
                  <a:tab pos="1447800" algn="l"/>
                </a:tabLst>
                <a:defRPr>
                  <a:solidFill>
                    <a:schemeClr val="tx1"/>
                  </a:solidFill>
                  <a:latin typeface="Arial" charset="0"/>
                  <a:cs typeface="Arial" charset="0"/>
                </a:defRPr>
              </a:lvl2pPr>
              <a:lvl3pPr marL="1143000" indent="-228600">
                <a:spcBef>
                  <a:spcPct val="20000"/>
                </a:spcBef>
                <a:buFont typeface="Wingdings" pitchFamily="2" charset="2"/>
                <a:buChar char="§"/>
                <a:tabLst>
                  <a:tab pos="723900" algn="l"/>
                  <a:tab pos="1447800" algn="l"/>
                </a:tabLst>
                <a:defRPr sz="1600">
                  <a:solidFill>
                    <a:schemeClr val="tx1"/>
                  </a:solidFill>
                  <a:latin typeface="Arial" charset="0"/>
                  <a:cs typeface="Arial" charset="0"/>
                </a:defRPr>
              </a:lvl3pPr>
              <a:lvl4pPr marL="1600200" indent="-228600">
                <a:spcBef>
                  <a:spcPct val="20000"/>
                </a:spcBef>
                <a:buFont typeface="Arial" charset="0"/>
                <a:buChar char="–"/>
                <a:tabLst>
                  <a:tab pos="723900" algn="l"/>
                  <a:tab pos="1447800" algn="l"/>
                </a:tabLst>
                <a:defRPr sz="1600">
                  <a:solidFill>
                    <a:schemeClr val="tx1"/>
                  </a:solidFill>
                  <a:latin typeface="Arial" charset="0"/>
                  <a:cs typeface="Arial" charset="0"/>
                </a:defRPr>
              </a:lvl4pPr>
              <a:lvl5pPr marL="2057400" indent="-228600">
                <a:spcBef>
                  <a:spcPct val="20000"/>
                </a:spcBef>
                <a:buFont typeface="Arial" charset="0"/>
                <a:buChar char="»"/>
                <a:tabLst>
                  <a:tab pos="723900" algn="l"/>
                  <a:tab pos="1447800" algn="l"/>
                </a:tabLst>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tabLst>
                  <a:tab pos="723900" algn="l"/>
                  <a:tab pos="1447800" algn="l"/>
                </a:tabLst>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tabLst>
                  <a:tab pos="723900" algn="l"/>
                  <a:tab pos="1447800" algn="l"/>
                </a:tabLst>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tabLst>
                  <a:tab pos="723900" algn="l"/>
                  <a:tab pos="1447800" algn="l"/>
                </a:tabLst>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tabLst>
                  <a:tab pos="723900" algn="l"/>
                  <a:tab pos="1447800" algn="l"/>
                </a:tabLst>
                <a:defRPr sz="1600">
                  <a:solidFill>
                    <a:schemeClr val="tx1"/>
                  </a:solidFill>
                  <a:latin typeface="Arial" charset="0"/>
                  <a:cs typeface="Arial" charset="0"/>
                </a:defRPr>
              </a:lvl9pPr>
            </a:lstStyle>
            <a:p>
              <a:pPr algn="ctr" defTabSz="914400" hangingPunct="1">
                <a:spcBef>
                  <a:spcPct val="0"/>
                </a:spcBef>
                <a:buFontTx/>
                <a:buNone/>
              </a:pPr>
              <a:r>
                <a:rPr lang="en-US" altLang="en-US" sz="1600" b="1" dirty="0">
                  <a:solidFill>
                    <a:srgbClr val="000000"/>
                  </a:solidFill>
                  <a:ea typeface="MS PGothic" pitchFamily="34" charset="-128"/>
                </a:rPr>
                <a:t>IR Layout</a:t>
              </a:r>
            </a:p>
          </p:txBody>
        </p:sp>
      </p:grpSp>
      <p:sp>
        <p:nvSpPr>
          <p:cNvPr id="31" name="Title 1">
            <a:extLst>
              <a:ext uri="{FF2B5EF4-FFF2-40B4-BE49-F238E27FC236}">
                <a16:creationId xmlns:a16="http://schemas.microsoft.com/office/drawing/2014/main" id="{98B7ABC4-6B6D-324F-A177-6E587E7A9A03}"/>
              </a:ext>
            </a:extLst>
          </p:cNvPr>
          <p:cNvSpPr txBox="1">
            <a:spLocks/>
          </p:cNvSpPr>
          <p:nvPr/>
        </p:nvSpPr>
        <p:spPr bwMode="auto">
          <a:xfrm>
            <a:off x="1567575" y="101206"/>
            <a:ext cx="9144000" cy="4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Blip>
                <a:blip r:embed="rId3"/>
              </a:buBlip>
              <a:defRPr sz="2000">
                <a:solidFill>
                  <a:schemeClr val="tx1"/>
                </a:solidFill>
                <a:latin typeface="Arial" charset="0"/>
                <a:cs typeface="Arial" charset="0"/>
              </a:defRPr>
            </a:lvl1pPr>
            <a:lvl2pPr marL="742950" indent="-285750">
              <a:spcBef>
                <a:spcPct val="20000"/>
              </a:spcBef>
              <a:buFont typeface="Arial" charset="0"/>
              <a:buChar char="–"/>
              <a:defRPr>
                <a:solidFill>
                  <a:schemeClr val="tx1"/>
                </a:solidFill>
                <a:latin typeface="Arial" charset="0"/>
                <a:cs typeface="Arial" charset="0"/>
              </a:defRPr>
            </a:lvl2pPr>
            <a:lvl3pPr marL="1143000" indent="-228600">
              <a:spcBef>
                <a:spcPct val="20000"/>
              </a:spcBef>
              <a:buFont typeface="Wingdings" pitchFamily="2" charset="2"/>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spcBef>
                <a:spcPct val="0"/>
              </a:spcBef>
              <a:buNone/>
            </a:pPr>
            <a:r>
              <a:rPr lang="en-US" sz="2800" b="1" dirty="0">
                <a:solidFill>
                  <a:srgbClr val="3333FF"/>
                </a:solidFill>
              </a:rPr>
              <a:t>Detector &amp; MDI – collaboration opportunity</a:t>
            </a:r>
            <a:endParaRPr lang="en-US" altLang="en-US" sz="2800" b="1" dirty="0">
              <a:solidFill>
                <a:srgbClr val="0000FF"/>
              </a:solidFill>
            </a:endParaRPr>
          </a:p>
        </p:txBody>
      </p:sp>
      <p:sp>
        <p:nvSpPr>
          <p:cNvPr id="32" name="Content Placeholder 1">
            <a:extLst>
              <a:ext uri="{FF2B5EF4-FFF2-40B4-BE49-F238E27FC236}">
                <a16:creationId xmlns:a16="http://schemas.microsoft.com/office/drawing/2014/main" id="{D3ABEB79-F7BD-434A-8FFE-197C569C59F0}"/>
              </a:ext>
            </a:extLst>
          </p:cNvPr>
          <p:cNvSpPr>
            <a:spLocks/>
          </p:cNvSpPr>
          <p:nvPr/>
        </p:nvSpPr>
        <p:spPr bwMode="auto">
          <a:xfrm>
            <a:off x="1380659" y="842544"/>
            <a:ext cx="107251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spcBef>
                <a:spcPct val="20000"/>
              </a:spcBef>
              <a:buFont typeface="Arial" charset="0"/>
              <a:buBlip>
                <a:blip r:embed="rId3"/>
              </a:buBlip>
              <a:defRPr sz="2000">
                <a:solidFill>
                  <a:schemeClr val="tx1"/>
                </a:solidFill>
                <a:latin typeface="Arial" charset="0"/>
                <a:cs typeface="Arial" charset="0"/>
              </a:defRPr>
            </a:lvl1pPr>
            <a:lvl2pPr marL="690563" indent="-233363">
              <a:spcBef>
                <a:spcPct val="20000"/>
              </a:spcBef>
              <a:buFont typeface="Arial" charset="0"/>
              <a:buChar char="–"/>
              <a:defRPr>
                <a:solidFill>
                  <a:schemeClr val="tx1"/>
                </a:solidFill>
                <a:latin typeface="Arial" charset="0"/>
                <a:cs typeface="Arial" charset="0"/>
              </a:defRPr>
            </a:lvl2pPr>
            <a:lvl3pPr marL="1031875" indent="-227013">
              <a:spcBef>
                <a:spcPct val="20000"/>
              </a:spcBef>
              <a:buFont typeface="Wingdings" pitchFamily="2" charset="2"/>
              <a:buChar char="§"/>
              <a:defRPr sz="1600">
                <a:solidFill>
                  <a:schemeClr val="tx1"/>
                </a:solidFill>
                <a:latin typeface="Arial" charset="0"/>
                <a:cs typeface="Arial" charset="0"/>
              </a:defRPr>
            </a:lvl3pPr>
            <a:lvl4pPr indent="-223838">
              <a:spcBef>
                <a:spcPct val="20000"/>
              </a:spcBef>
              <a:buFont typeface="Arial" charset="0"/>
              <a:buChar char="–"/>
              <a:defRPr sz="1600">
                <a:solidFill>
                  <a:schemeClr val="tx1"/>
                </a:solidFill>
                <a:latin typeface="Arial" charset="0"/>
                <a:cs typeface="Arial" charset="0"/>
              </a:defRPr>
            </a:lvl4pPr>
            <a:lvl5pPr marL="1711325" indent="-222250">
              <a:spcBef>
                <a:spcPct val="20000"/>
              </a:spcBef>
              <a:buFont typeface="Arial" charset="0"/>
              <a:buChar char="»"/>
              <a:defRPr sz="1600">
                <a:solidFill>
                  <a:schemeClr val="tx1"/>
                </a:solidFill>
                <a:latin typeface="Arial" charset="0"/>
                <a:cs typeface="Arial" charset="0"/>
              </a:defRPr>
            </a:lvl5pPr>
            <a:lvl6pPr marL="2168525" indent="-22225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625725" indent="-22225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082925" indent="-22225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540125" indent="-222250" defTabSz="4572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buFont typeface="Arial" charset="0"/>
              <a:buBlip>
                <a:blip r:embed="rId4"/>
              </a:buBlip>
              <a:defRPr/>
            </a:pPr>
            <a:r>
              <a:rPr lang="en-US" altLang="en-US" sz="1600" dirty="0"/>
              <a:t>IR designed to support ~</a:t>
            </a:r>
            <a:r>
              <a:rPr lang="en-US" altLang="en-US" sz="1600" b="1" i="1" dirty="0">
                <a:solidFill>
                  <a:srgbClr val="FF0000"/>
                </a:solidFill>
              </a:rPr>
              <a:t>full-acceptance</a:t>
            </a:r>
            <a:r>
              <a:rPr lang="en-US" altLang="en-US" sz="1600" dirty="0"/>
              <a:t> detection    </a:t>
            </a:r>
            <a:r>
              <a:rPr lang="en-US" altLang="en-US" sz="1600" dirty="0">
                <a:sym typeface="Wingdings" pitchFamily="2" charset="2"/>
              </a:rPr>
              <a:t>   </a:t>
            </a:r>
            <a:r>
              <a:rPr lang="en-US" altLang="en-US" sz="1600" i="1" dirty="0">
                <a:sym typeface="Wingdings" pitchFamily="2" charset="2"/>
              </a:rPr>
              <a:t>unprecedented requirement</a:t>
            </a:r>
            <a:endParaRPr lang="en-US" altLang="en-US" sz="1600" i="1" dirty="0"/>
          </a:p>
          <a:p>
            <a:pPr eaLnBrk="1" hangingPunct="1">
              <a:buFont typeface="Arial" charset="0"/>
              <a:buBlip>
                <a:blip r:embed="rId4"/>
              </a:buBlip>
              <a:defRPr/>
            </a:pPr>
            <a:r>
              <a:rPr lang="en-US" altLang="en-US" sz="1600" dirty="0"/>
              <a:t>Satisfy geometric match (elements) and </a:t>
            </a:r>
            <a:r>
              <a:rPr lang="en-US" altLang="en-US" sz="1600" b="1" dirty="0"/>
              <a:t>beam dynamics </a:t>
            </a:r>
            <a:r>
              <a:rPr lang="en-US" altLang="en-US" sz="1600" dirty="0"/>
              <a:t>(chromatic compensation)</a:t>
            </a:r>
          </a:p>
          <a:p>
            <a:pPr eaLnBrk="1" hangingPunct="1">
              <a:buFont typeface="Arial" charset="0"/>
              <a:buBlip>
                <a:blip r:embed="rId4"/>
              </a:buBlip>
              <a:defRPr/>
            </a:pPr>
            <a:r>
              <a:rPr lang="en-US" altLang="en-US" sz="1600" dirty="0"/>
              <a:t>Crab crossing:  large (</a:t>
            </a:r>
            <a:r>
              <a:rPr lang="en-US" altLang="en-US" sz="1600" b="1" dirty="0">
                <a:solidFill>
                  <a:srgbClr val="FF0000"/>
                </a:solidFill>
              </a:rPr>
              <a:t>25-50 </a:t>
            </a:r>
            <a:r>
              <a:rPr lang="en-US" altLang="en-US" sz="1600" b="1" dirty="0" err="1">
                <a:solidFill>
                  <a:srgbClr val="FF0000"/>
                </a:solidFill>
              </a:rPr>
              <a:t>mrad</a:t>
            </a:r>
            <a:r>
              <a:rPr lang="en-US" altLang="en-US" sz="1600" dirty="0"/>
              <a:t>), </a:t>
            </a:r>
            <a:r>
              <a:rPr lang="en-US" altLang="en-US" sz="1600" b="1" dirty="0"/>
              <a:t>avoiding parasitic collisions</a:t>
            </a:r>
            <a:r>
              <a:rPr lang="en-US" altLang="en-US" sz="1600" dirty="0"/>
              <a:t>, </a:t>
            </a:r>
            <a:r>
              <a:rPr lang="en-US" altLang="en-US" sz="1600" b="1" dirty="0"/>
              <a:t>optimizing detections</a:t>
            </a:r>
          </a:p>
        </p:txBody>
      </p:sp>
      <p:grpSp>
        <p:nvGrpSpPr>
          <p:cNvPr id="33" name="Group 32">
            <a:extLst>
              <a:ext uri="{FF2B5EF4-FFF2-40B4-BE49-F238E27FC236}">
                <a16:creationId xmlns:a16="http://schemas.microsoft.com/office/drawing/2014/main" id="{7B251D55-890F-3B44-BA84-8BF2C819CFBB}"/>
              </a:ext>
            </a:extLst>
          </p:cNvPr>
          <p:cNvGrpSpPr/>
          <p:nvPr/>
        </p:nvGrpSpPr>
        <p:grpSpPr>
          <a:xfrm>
            <a:off x="2401276" y="3674020"/>
            <a:ext cx="3837988" cy="1920239"/>
            <a:chOff x="3546286" y="1009808"/>
            <a:chExt cx="3453288" cy="1712307"/>
          </a:xfrm>
        </p:grpSpPr>
        <p:sp>
          <p:nvSpPr>
            <p:cNvPr id="34" name="Rectangular Callout 33">
              <a:extLst>
                <a:ext uri="{FF2B5EF4-FFF2-40B4-BE49-F238E27FC236}">
                  <a16:creationId xmlns:a16="http://schemas.microsoft.com/office/drawing/2014/main" id="{E693EA3A-D106-5845-9717-0E5EFF4BF67F}"/>
                </a:ext>
              </a:extLst>
            </p:cNvPr>
            <p:cNvSpPr/>
            <p:nvPr/>
          </p:nvSpPr>
          <p:spPr>
            <a:xfrm>
              <a:off x="3546286" y="1009808"/>
              <a:ext cx="3453288" cy="1712307"/>
            </a:xfrm>
            <a:prstGeom prst="wedgeRectCallout">
              <a:avLst>
                <a:gd name="adj1" fmla="val 5503"/>
                <a:gd name="adj2" fmla="val -84229"/>
              </a:avLst>
            </a:prstGeom>
            <a:solidFill>
              <a:srgbClr val="66FFFF"/>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sz="1600" dirty="0">
                <a:solidFill>
                  <a:schemeClr val="tx1"/>
                </a:solidFill>
                <a:latin typeface="Arial" panose="020B0604020202020204" pitchFamily="34" charset="0"/>
                <a:cs typeface="Arial" panose="020B0604020202020204" pitchFamily="34" charset="0"/>
              </a:endParaRPr>
            </a:p>
          </p:txBody>
        </p:sp>
        <p:pic>
          <p:nvPicPr>
            <p:cNvPr id="35" name="Picture 88">
              <a:extLst>
                <a:ext uri="{FF2B5EF4-FFF2-40B4-BE49-F238E27FC236}">
                  <a16:creationId xmlns:a16="http://schemas.microsoft.com/office/drawing/2014/main" id="{0814CA77-B0DA-3E4C-A09A-8F5E8AC5515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99858" y="1084253"/>
              <a:ext cx="3310019" cy="1563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 Box 52">
              <a:extLst>
                <a:ext uri="{FF2B5EF4-FFF2-40B4-BE49-F238E27FC236}">
                  <a16:creationId xmlns:a16="http://schemas.microsoft.com/office/drawing/2014/main" id="{C6526D35-A697-414A-B57D-7058FDE97C51}"/>
                </a:ext>
              </a:extLst>
            </p:cNvPr>
            <p:cNvSpPr txBox="1">
              <a:spLocks noChangeArrowheads="1"/>
            </p:cNvSpPr>
            <p:nvPr/>
          </p:nvSpPr>
          <p:spPr bwMode="auto">
            <a:xfrm>
              <a:off x="4553399" y="1029136"/>
              <a:ext cx="1430820" cy="258827"/>
            </a:xfrm>
            <a:prstGeom prst="rect">
              <a:avLst/>
            </a:prstGeom>
            <a:solidFill>
              <a:srgbClr val="FFFF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239" tIns="37045" rIns="71239" bIns="37045">
              <a:spAutoFit/>
            </a:bodyPr>
            <a:lstStyle>
              <a:lvl1pPr defTabSz="355600">
                <a:spcBef>
                  <a:spcPct val="20000"/>
                </a:spcBef>
                <a:buFont typeface="Arial" charset="0"/>
                <a:buBlip>
                  <a:blip r:embed="rId3"/>
                </a:buBlip>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charset="0"/>
                  <a:cs typeface="Arial" charset="0"/>
                </a:defRPr>
              </a:lvl1pPr>
              <a:lvl2pPr marL="587375" indent="-22542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charset="0"/>
                </a:defRPr>
              </a:lvl2pPr>
              <a:lvl3pPr marL="904875" indent="-180975" defTabSz="355600">
                <a:spcBef>
                  <a:spcPct val="20000"/>
                </a:spcBef>
                <a:buFont typeface="Wingdings" pitchFamily="2" charset="2"/>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3pPr>
              <a:lvl4pPr marL="1266825" indent="-18097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4pPr>
              <a:lvl5pPr marL="1628775" indent="-180975" defTabSz="355600">
                <a:spcBef>
                  <a:spcPct val="20000"/>
                </a:spcBef>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5pPr>
              <a:lvl6pPr marL="20859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6pPr>
              <a:lvl7pPr marL="25431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7pPr>
              <a:lvl8pPr marL="30003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8pPr>
              <a:lvl9pPr marL="3457575" indent="-180975" defTabSz="355600" eaLnBrk="0" fontAlgn="base" hangingPunct="0">
                <a:spcBef>
                  <a:spcPct val="20000"/>
                </a:spcBef>
                <a:spcAft>
                  <a:spcPct val="0"/>
                </a:spcAft>
                <a:buFont typeface="Arial"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charset="0"/>
                  <a:cs typeface="Arial" charset="0"/>
                </a:defRPr>
              </a:lvl9pPr>
            </a:lstStyle>
            <a:p>
              <a:pPr algn="ctr">
                <a:spcBef>
                  <a:spcPct val="0"/>
                </a:spcBef>
                <a:buFontTx/>
                <a:buNone/>
              </a:pPr>
              <a:r>
                <a:rPr lang="en-US" altLang="en-US" sz="1400" b="1" dirty="0">
                  <a:ea typeface="MS PGothic" pitchFamily="34" charset="-128"/>
                </a:rPr>
                <a:t>Central Detector</a:t>
              </a:r>
            </a:p>
          </p:txBody>
        </p:sp>
      </p:grpSp>
      <p:sp>
        <p:nvSpPr>
          <p:cNvPr id="37" name="Content Placeholder 2">
            <a:extLst>
              <a:ext uri="{FF2B5EF4-FFF2-40B4-BE49-F238E27FC236}">
                <a16:creationId xmlns:a16="http://schemas.microsoft.com/office/drawing/2014/main" id="{7BF82CA8-5A97-0045-884A-520112240963}"/>
              </a:ext>
            </a:extLst>
          </p:cNvPr>
          <p:cNvSpPr>
            <a:spLocks noGrp="1"/>
          </p:cNvSpPr>
          <p:nvPr>
            <p:ph idx="1"/>
          </p:nvPr>
        </p:nvSpPr>
        <p:spPr>
          <a:xfrm>
            <a:off x="1400712" y="5664360"/>
            <a:ext cx="10200738" cy="507540"/>
          </a:xfrm>
          <a:solidFill>
            <a:srgbClr val="92D050"/>
          </a:solidFill>
        </p:spPr>
        <p:txBody>
          <a:bodyPr>
            <a:normAutofit/>
          </a:bodyPr>
          <a:lstStyle/>
          <a:p>
            <a:pPr>
              <a:spcBef>
                <a:spcPts val="1200"/>
              </a:spcBef>
            </a:pPr>
            <a:r>
              <a:rPr lang="en-US" sz="1800" dirty="0">
                <a:solidFill>
                  <a:schemeClr val="tx1"/>
                </a:solidFill>
              </a:rPr>
              <a:t>Significant need/ opportunities for collaboration on EIC detector and Machine Detector Interface</a:t>
            </a:r>
          </a:p>
        </p:txBody>
      </p:sp>
    </p:spTree>
    <p:extLst>
      <p:ext uri="{BB962C8B-B14F-4D97-AF65-F5344CB8AC3E}">
        <p14:creationId xmlns:p14="http://schemas.microsoft.com/office/powerpoint/2010/main" val="173447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43CF-C294-6545-BEEE-5DB0F7217B30}"/>
              </a:ext>
            </a:extLst>
          </p:cNvPr>
          <p:cNvSpPr>
            <a:spLocks noGrp="1"/>
          </p:cNvSpPr>
          <p:nvPr>
            <p:ph type="title"/>
          </p:nvPr>
        </p:nvSpPr>
        <p:spPr/>
        <p:txBody>
          <a:bodyPr/>
          <a:lstStyle/>
          <a:p>
            <a:r>
              <a:rPr lang="en-US" dirty="0"/>
              <a:t>MDI &amp; IR – expanding collaboration efforts</a:t>
            </a:r>
          </a:p>
        </p:txBody>
      </p:sp>
      <p:sp>
        <p:nvSpPr>
          <p:cNvPr id="3" name="Content Placeholder 2">
            <a:extLst>
              <a:ext uri="{FF2B5EF4-FFF2-40B4-BE49-F238E27FC236}">
                <a16:creationId xmlns:a16="http://schemas.microsoft.com/office/drawing/2014/main" id="{BD9CE3D4-E717-0442-8746-2599CCC1D7CC}"/>
              </a:ext>
            </a:extLst>
          </p:cNvPr>
          <p:cNvSpPr>
            <a:spLocks noGrp="1"/>
          </p:cNvSpPr>
          <p:nvPr>
            <p:ph idx="1"/>
          </p:nvPr>
        </p:nvSpPr>
        <p:spPr/>
        <p:txBody>
          <a:bodyPr/>
          <a:lstStyle/>
          <a:p>
            <a:r>
              <a:rPr lang="en-US" dirty="0"/>
              <a:t>Work on common set of physics channels to define detector acceptance</a:t>
            </a:r>
          </a:p>
          <a:p>
            <a:r>
              <a:rPr lang="en-US" dirty="0"/>
              <a:t>Work on ”Machine – Detector interface requirement document” </a:t>
            </a:r>
          </a:p>
          <a:p>
            <a:pPr marL="0" indent="0">
              <a:buNone/>
            </a:pPr>
            <a:r>
              <a:rPr lang="en-US" dirty="0"/>
              <a:t>Possible title: </a:t>
            </a:r>
          </a:p>
          <a:p>
            <a:pPr lvl="1"/>
            <a:r>
              <a:rPr lang="en-GB" dirty="0"/>
              <a:t>Functional Requirements on the Design of the Detectors and the Interaction Region of EIC</a:t>
            </a:r>
          </a:p>
          <a:p>
            <a:pPr lvl="2"/>
            <a:r>
              <a:rPr lang="en-GB" dirty="0"/>
              <a:t>This paper aims to separate the functional requirements of an EIC interaction region and machine detector interface from any particular conceptual or technical solution that might have been proposed to date by design teams, and to document the requirements. </a:t>
            </a:r>
          </a:p>
          <a:p>
            <a:pPr lvl="2"/>
            <a:endParaRPr lang="en-GB" dirty="0"/>
          </a:p>
          <a:p>
            <a:r>
              <a:rPr lang="en-GB" dirty="0"/>
              <a:t>EIC User group / MDI team– opportunity to lead the efforts</a:t>
            </a:r>
          </a:p>
          <a:p>
            <a:endParaRPr lang="en-GB" dirty="0"/>
          </a:p>
          <a:p>
            <a:r>
              <a:rPr lang="en-GB" dirty="0"/>
              <a:t>Opportunity to engage European and world-wide collaborators</a:t>
            </a:r>
          </a:p>
          <a:p>
            <a:endParaRPr lang="en-GB" dirty="0"/>
          </a:p>
          <a:p>
            <a:r>
              <a:rPr lang="en-GB" dirty="0"/>
              <a:t>European Strategy update for particle physics</a:t>
            </a:r>
          </a:p>
          <a:p>
            <a:pPr lvl="2"/>
            <a:endParaRPr lang="en-GB" dirty="0"/>
          </a:p>
          <a:p>
            <a:endParaRPr lang="en-US" dirty="0"/>
          </a:p>
        </p:txBody>
      </p:sp>
      <p:sp>
        <p:nvSpPr>
          <p:cNvPr id="4" name="Date Placeholder 3">
            <a:extLst>
              <a:ext uri="{FF2B5EF4-FFF2-40B4-BE49-F238E27FC236}">
                <a16:creationId xmlns:a16="http://schemas.microsoft.com/office/drawing/2014/main" id="{A1188A6C-4A38-124E-A579-5C5827CC8721}"/>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F38C3F3E-CF8D-0647-9291-D5A04A8A3F0B}"/>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6631B8D8-B51B-A848-BE12-F46FCED179F7}"/>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194423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07E9-DF2C-BD4A-B22C-B31364E28551}"/>
              </a:ext>
            </a:extLst>
          </p:cNvPr>
          <p:cNvSpPr>
            <a:spLocks noGrp="1"/>
          </p:cNvSpPr>
          <p:nvPr>
            <p:ph type="title"/>
          </p:nvPr>
        </p:nvSpPr>
        <p:spPr/>
        <p:txBody>
          <a:bodyPr/>
          <a:lstStyle/>
          <a:p>
            <a:r>
              <a:rPr lang="en-US" dirty="0"/>
              <a:t>Machine – Detector interface requirement document</a:t>
            </a:r>
          </a:p>
        </p:txBody>
      </p:sp>
      <p:sp>
        <p:nvSpPr>
          <p:cNvPr id="3" name="Content Placeholder 2">
            <a:extLst>
              <a:ext uri="{FF2B5EF4-FFF2-40B4-BE49-F238E27FC236}">
                <a16:creationId xmlns:a16="http://schemas.microsoft.com/office/drawing/2014/main" id="{B63F194C-4B76-CE48-8ADA-8E33294A1D4F}"/>
              </a:ext>
            </a:extLst>
          </p:cNvPr>
          <p:cNvSpPr>
            <a:spLocks noGrp="1"/>
          </p:cNvSpPr>
          <p:nvPr>
            <p:ph idx="1"/>
          </p:nvPr>
        </p:nvSpPr>
        <p:spPr>
          <a:xfrm>
            <a:off x="147919" y="4930018"/>
            <a:ext cx="11509470" cy="1453228"/>
          </a:xfrm>
        </p:spPr>
        <p:txBody>
          <a:bodyPr>
            <a:normAutofit fontScale="92500" lnSpcReduction="10000"/>
          </a:bodyPr>
          <a:lstStyle/>
          <a:p>
            <a:r>
              <a:rPr lang="en-US" dirty="0"/>
              <a:t>MDI interface document:</a:t>
            </a:r>
          </a:p>
          <a:p>
            <a:r>
              <a:rPr lang="en-US" dirty="0"/>
              <a:t>Complementary to pre-CDR (CDR), Detector Handbook</a:t>
            </a:r>
          </a:p>
          <a:p>
            <a:r>
              <a:rPr lang="en-US" dirty="0"/>
              <a:t>Focus only on requirements, not solutions</a:t>
            </a:r>
          </a:p>
          <a:p>
            <a:r>
              <a:rPr lang="en-US" dirty="0"/>
              <a:t>Opportunity to be lead by EIC UG MDI team – potential for large international collaboration </a:t>
            </a:r>
          </a:p>
        </p:txBody>
      </p:sp>
      <p:sp>
        <p:nvSpPr>
          <p:cNvPr id="4" name="Date Placeholder 3">
            <a:extLst>
              <a:ext uri="{FF2B5EF4-FFF2-40B4-BE49-F238E27FC236}">
                <a16:creationId xmlns:a16="http://schemas.microsoft.com/office/drawing/2014/main" id="{299A212B-0B6F-5447-8395-E7A4E98ED87D}"/>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01313AA4-64B6-584F-A13F-C3BE5FAD0049}"/>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12AE7A10-FD76-074C-8C14-8871D3EAA852}"/>
              </a:ext>
            </a:extLst>
          </p:cNvPr>
          <p:cNvSpPr>
            <a:spLocks noGrp="1"/>
          </p:cNvSpPr>
          <p:nvPr>
            <p:ph type="sldNum" sz="quarter" idx="12"/>
          </p:nvPr>
        </p:nvSpPr>
        <p:spPr/>
        <p:txBody>
          <a:bodyPr/>
          <a:lstStyle/>
          <a:p>
            <a:fld id="{07E1C93C-5050-FC42-8F10-D22D4F119D13}" type="slidenum">
              <a:rPr lang="en-US" smtClean="0"/>
              <a:pPr/>
              <a:t>5</a:t>
            </a:fld>
            <a:endParaRPr lang="en-US" dirty="0"/>
          </a:p>
        </p:txBody>
      </p:sp>
      <p:pic>
        <p:nvPicPr>
          <p:cNvPr id="7" name="Picture 6" descr="Screen Shot 2018-10-03 at 12.39.56 PM.png">
            <a:extLst>
              <a:ext uri="{FF2B5EF4-FFF2-40B4-BE49-F238E27FC236}">
                <a16:creationId xmlns:a16="http://schemas.microsoft.com/office/drawing/2014/main" id="{F627E752-BE1D-0948-B257-70943B2ACCC6}"/>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2137410" y="898107"/>
            <a:ext cx="2011621" cy="2904042"/>
          </a:xfrm>
          <a:prstGeom prst="rect">
            <a:avLst/>
          </a:prstGeom>
          <a:effectLst>
            <a:outerShdw blurRad="76200" dist="101600" dir="2700000" algn="tl" rotWithShape="0">
              <a:prstClr val="black">
                <a:alpha val="30000"/>
              </a:prstClr>
            </a:outerShdw>
          </a:effectLst>
        </p:spPr>
      </p:pic>
      <p:pic>
        <p:nvPicPr>
          <p:cNvPr id="8" name="Picture 7">
            <a:extLst>
              <a:ext uri="{FF2B5EF4-FFF2-40B4-BE49-F238E27FC236}">
                <a16:creationId xmlns:a16="http://schemas.microsoft.com/office/drawing/2014/main" id="{A08BCF3F-D48C-1545-AF85-F3F48F997693}"/>
              </a:ext>
            </a:extLst>
          </p:cNvPr>
          <p:cNvPicPr>
            <a:picLocks noChangeAspect="1"/>
          </p:cNvPicPr>
          <p:nvPr/>
        </p:nvPicPr>
        <p:blipFill>
          <a:blip r:embed="rId3"/>
          <a:stretch>
            <a:fillRect/>
          </a:stretch>
        </p:blipFill>
        <p:spPr>
          <a:xfrm>
            <a:off x="-36624" y="880110"/>
            <a:ext cx="2079982" cy="2939411"/>
          </a:xfrm>
          <a:prstGeom prst="rect">
            <a:avLst/>
          </a:prstGeom>
          <a:ln>
            <a:solidFill>
              <a:schemeClr val="bg1">
                <a:lumMod val="75000"/>
              </a:schemeClr>
            </a:solidFill>
          </a:ln>
          <a:effectLst/>
        </p:spPr>
      </p:pic>
      <p:pic>
        <p:nvPicPr>
          <p:cNvPr id="9" name="Picture 8">
            <a:extLst>
              <a:ext uri="{FF2B5EF4-FFF2-40B4-BE49-F238E27FC236}">
                <a16:creationId xmlns:a16="http://schemas.microsoft.com/office/drawing/2014/main" id="{0787E209-5CBF-EE48-ABCE-5DDCE964CBF4}"/>
              </a:ext>
            </a:extLst>
          </p:cNvPr>
          <p:cNvPicPr>
            <a:picLocks noChangeAspect="1"/>
          </p:cNvPicPr>
          <p:nvPr/>
        </p:nvPicPr>
        <p:blipFill>
          <a:blip r:embed="rId4"/>
          <a:stretch>
            <a:fillRect/>
          </a:stretch>
        </p:blipFill>
        <p:spPr>
          <a:xfrm>
            <a:off x="9279653" y="880110"/>
            <a:ext cx="2570315" cy="349758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31FEB62-EA1D-4F43-91B8-5734A146BC9D}"/>
              </a:ext>
            </a:extLst>
          </p:cNvPr>
          <p:cNvPicPr>
            <a:picLocks noChangeAspect="1"/>
          </p:cNvPicPr>
          <p:nvPr/>
        </p:nvPicPr>
        <p:blipFill>
          <a:blip r:embed="rId5"/>
          <a:stretch>
            <a:fillRect/>
          </a:stretch>
        </p:blipFill>
        <p:spPr>
          <a:xfrm>
            <a:off x="3388658" y="3872889"/>
            <a:ext cx="5782235" cy="1194362"/>
          </a:xfrm>
          <a:prstGeom prst="rect">
            <a:avLst/>
          </a:prstGeom>
        </p:spPr>
      </p:pic>
      <p:sp>
        <p:nvSpPr>
          <p:cNvPr id="11" name="TextBox 10">
            <a:extLst>
              <a:ext uri="{FF2B5EF4-FFF2-40B4-BE49-F238E27FC236}">
                <a16:creationId xmlns:a16="http://schemas.microsoft.com/office/drawing/2014/main" id="{1A5BFE81-9C79-F84B-BE64-C6928AF81F65}"/>
              </a:ext>
            </a:extLst>
          </p:cNvPr>
          <p:cNvSpPr txBox="1"/>
          <p:nvPr/>
        </p:nvSpPr>
        <p:spPr>
          <a:xfrm>
            <a:off x="5554197" y="898107"/>
            <a:ext cx="2320290" cy="2862322"/>
          </a:xfrm>
          <a:prstGeom prst="rect">
            <a:avLst/>
          </a:prstGeom>
          <a:solidFill>
            <a:schemeClr val="bg2"/>
          </a:solidFill>
          <a:ln>
            <a:solidFill>
              <a:schemeClr val="tx1"/>
            </a:solidFill>
          </a:ln>
          <a:effectLst>
            <a:outerShdw blurRad="101600" dist="203200" dir="2700000" algn="tl" rotWithShape="0">
              <a:prstClr val="black">
                <a:alpha val="40000"/>
              </a:prstClr>
            </a:outerShdw>
          </a:effectLst>
        </p:spPr>
        <p:txBody>
          <a:bodyPr wrap="square" rtlCol="0">
            <a:spAutoFit/>
          </a:bodyPr>
          <a:lstStyle/>
          <a:p>
            <a:pPr algn="ctr"/>
            <a:endParaRPr lang="en-GB" sz="2000" b="1" dirty="0"/>
          </a:p>
          <a:p>
            <a:pPr algn="ctr"/>
            <a:endParaRPr lang="en-GB" sz="2000" b="1" dirty="0"/>
          </a:p>
          <a:p>
            <a:pPr algn="ctr"/>
            <a:r>
              <a:rPr lang="en-GB" sz="2000" b="1" dirty="0"/>
              <a:t>Functional Requirements on the Design of the Detectors and the Interaction Region of EIC</a:t>
            </a:r>
          </a:p>
          <a:p>
            <a:pPr algn="ctr"/>
            <a:r>
              <a:rPr lang="en-US" sz="2000" b="1" dirty="0"/>
              <a:t> </a:t>
            </a:r>
          </a:p>
        </p:txBody>
      </p:sp>
    </p:spTree>
    <p:extLst>
      <p:ext uri="{BB962C8B-B14F-4D97-AF65-F5344CB8AC3E}">
        <p14:creationId xmlns:p14="http://schemas.microsoft.com/office/powerpoint/2010/main" val="426978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8F0E-186C-9346-8753-AD7C398E5D5E}"/>
              </a:ext>
            </a:extLst>
          </p:cNvPr>
          <p:cNvSpPr>
            <a:spLocks noGrp="1"/>
          </p:cNvSpPr>
          <p:nvPr>
            <p:ph type="title"/>
          </p:nvPr>
        </p:nvSpPr>
        <p:spPr/>
        <p:txBody>
          <a:bodyPr/>
          <a:lstStyle/>
          <a:p>
            <a:r>
              <a:rPr lang="en-GB" dirty="0"/>
              <a:t>European Strategy update for particle physics</a:t>
            </a:r>
            <a:endParaRPr lang="en-US" dirty="0"/>
          </a:p>
        </p:txBody>
      </p:sp>
      <p:sp>
        <p:nvSpPr>
          <p:cNvPr id="3" name="Content Placeholder 2">
            <a:extLst>
              <a:ext uri="{FF2B5EF4-FFF2-40B4-BE49-F238E27FC236}">
                <a16:creationId xmlns:a16="http://schemas.microsoft.com/office/drawing/2014/main" id="{D38159A1-BEEE-074A-8B9A-B21F8AE960AE}"/>
              </a:ext>
            </a:extLst>
          </p:cNvPr>
          <p:cNvSpPr>
            <a:spLocks noGrp="1"/>
          </p:cNvSpPr>
          <p:nvPr>
            <p:ph idx="1"/>
          </p:nvPr>
        </p:nvSpPr>
        <p:spPr/>
        <p:txBody>
          <a:bodyPr/>
          <a:lstStyle/>
          <a:p>
            <a:r>
              <a:rPr lang="en-US" dirty="0"/>
              <a:t>Every few years, the European particle physics community reviews the roadmap and priorities of the field, updating the European Strategy for Particle Physics (ESPP)</a:t>
            </a:r>
          </a:p>
          <a:p>
            <a:r>
              <a:rPr lang="en-US" dirty="0"/>
              <a:t>The update process has been launched by the CERN Council in September 2018 and is scheduled to be completed in May 2020</a:t>
            </a:r>
          </a:p>
          <a:p>
            <a:r>
              <a:rPr lang="en-US" dirty="0"/>
              <a:t>Submissions (10 pages) are due by 18 December 2018</a:t>
            </a:r>
          </a:p>
          <a:p>
            <a:endParaRPr lang="en-US" dirty="0"/>
          </a:p>
          <a:p>
            <a:r>
              <a:rPr lang="en-US" dirty="0"/>
              <a:t>EIC is planning to make two coordinated submissions: </a:t>
            </a:r>
          </a:p>
          <a:p>
            <a:pPr lvl="1"/>
            <a:r>
              <a:rPr lang="en-US" dirty="0"/>
              <a:t>EIC Physics (coordinated by EIC User Group)</a:t>
            </a:r>
          </a:p>
          <a:p>
            <a:pPr lvl="1"/>
            <a:r>
              <a:rPr lang="en-US" dirty="0"/>
              <a:t>EIC Accelerator Science and Technology (coordinated by F.W. and A.S.)</a:t>
            </a:r>
          </a:p>
          <a:p>
            <a:pPr lvl="1"/>
            <a:endParaRPr lang="en-US" dirty="0"/>
          </a:p>
          <a:p>
            <a:r>
              <a:rPr lang="en-US" dirty="0"/>
              <a:t>The goals of submissions is to enhance collaboration on EIC</a:t>
            </a:r>
          </a:p>
          <a:p>
            <a:endParaRPr lang="en-US" dirty="0"/>
          </a:p>
        </p:txBody>
      </p:sp>
      <p:sp>
        <p:nvSpPr>
          <p:cNvPr id="4" name="Date Placeholder 3">
            <a:extLst>
              <a:ext uri="{FF2B5EF4-FFF2-40B4-BE49-F238E27FC236}">
                <a16:creationId xmlns:a16="http://schemas.microsoft.com/office/drawing/2014/main" id="{9F346E2C-45D1-6C4C-9331-FFBEAAB41A61}"/>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EC779AD5-17EA-4546-B27A-2C47D50A3010}"/>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48051D1F-BBE1-174B-A986-BE2ACCFA8E50}"/>
              </a:ext>
            </a:extLst>
          </p:cNvPr>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49506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BD92CB-A318-7243-B03F-76BFC5450B1A}"/>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ACF3C10A-378A-5D41-A03D-AE0C6393A470}"/>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99E1E8A1-E121-0F48-A20F-39A743CD9773}"/>
              </a:ext>
            </a:extLst>
          </p:cNvPr>
          <p:cNvSpPr>
            <a:spLocks noGrp="1"/>
          </p:cNvSpPr>
          <p:nvPr>
            <p:ph type="sldNum" sz="quarter" idx="12"/>
          </p:nvPr>
        </p:nvSpPr>
        <p:spPr/>
        <p:txBody>
          <a:bodyPr/>
          <a:lstStyle/>
          <a:p>
            <a:fld id="{07E1C93C-5050-FC42-8F10-D22D4F119D13}" type="slidenum">
              <a:rPr lang="en-US" smtClean="0"/>
              <a:pPr/>
              <a:t>7</a:t>
            </a:fld>
            <a:endParaRPr lang="en-US" dirty="0"/>
          </a:p>
        </p:txBody>
      </p:sp>
      <p:pic>
        <p:nvPicPr>
          <p:cNvPr id="2" name="Picture 1">
            <a:extLst>
              <a:ext uri="{FF2B5EF4-FFF2-40B4-BE49-F238E27FC236}">
                <a16:creationId xmlns:a16="http://schemas.microsoft.com/office/drawing/2014/main" id="{380511A8-3705-D64F-968D-EF34211EDAF7}"/>
              </a:ext>
            </a:extLst>
          </p:cNvPr>
          <p:cNvPicPr>
            <a:picLocks noChangeAspect="1"/>
          </p:cNvPicPr>
          <p:nvPr/>
        </p:nvPicPr>
        <p:blipFill>
          <a:blip r:embed="rId2"/>
          <a:stretch>
            <a:fillRect/>
          </a:stretch>
        </p:blipFill>
        <p:spPr>
          <a:xfrm>
            <a:off x="1680210" y="31329"/>
            <a:ext cx="9017855" cy="632502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08B2094E-72CC-F54A-BBA2-C872CE067BF3}"/>
              </a:ext>
            </a:extLst>
          </p:cNvPr>
          <p:cNvSpPr/>
          <p:nvPr/>
        </p:nvSpPr>
        <p:spPr>
          <a:xfrm>
            <a:off x="89623" y="5984917"/>
            <a:ext cx="3773277" cy="369332"/>
          </a:xfrm>
          <a:prstGeom prst="rect">
            <a:avLst/>
          </a:prstGeom>
        </p:spPr>
        <p:txBody>
          <a:bodyPr wrap="none">
            <a:spAutoFit/>
          </a:bodyPr>
          <a:lstStyle/>
          <a:p>
            <a:r>
              <a:rPr lang="en-US" dirty="0">
                <a:hlinkClick r:id="rId3"/>
              </a:rPr>
              <a:t>https://indico.cern.ch/event/729871/</a:t>
            </a:r>
            <a:r>
              <a:rPr lang="en-US" dirty="0"/>
              <a:t> </a:t>
            </a:r>
          </a:p>
        </p:txBody>
      </p:sp>
    </p:spTree>
    <p:extLst>
      <p:ext uri="{BB962C8B-B14F-4D97-AF65-F5344CB8AC3E}">
        <p14:creationId xmlns:p14="http://schemas.microsoft.com/office/powerpoint/2010/main" val="381819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8F0E-186C-9346-8753-AD7C398E5D5E}"/>
              </a:ext>
            </a:extLst>
          </p:cNvPr>
          <p:cNvSpPr>
            <a:spLocks noGrp="1"/>
          </p:cNvSpPr>
          <p:nvPr>
            <p:ph type="title"/>
          </p:nvPr>
        </p:nvSpPr>
        <p:spPr/>
        <p:txBody>
          <a:bodyPr/>
          <a:lstStyle/>
          <a:p>
            <a:r>
              <a:rPr lang="en-GB" dirty="0"/>
              <a:t>ESPP Open Symposium – May 2019</a:t>
            </a:r>
            <a:endParaRPr lang="en-US" dirty="0"/>
          </a:p>
        </p:txBody>
      </p:sp>
      <p:sp>
        <p:nvSpPr>
          <p:cNvPr id="4" name="Date Placeholder 3">
            <a:extLst>
              <a:ext uri="{FF2B5EF4-FFF2-40B4-BE49-F238E27FC236}">
                <a16:creationId xmlns:a16="http://schemas.microsoft.com/office/drawing/2014/main" id="{9F346E2C-45D1-6C4C-9331-FFBEAAB41A61}"/>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EC779AD5-17EA-4546-B27A-2C47D50A3010}"/>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48051D1F-BBE1-174B-A986-BE2ACCFA8E50}"/>
              </a:ext>
            </a:extLst>
          </p:cNvPr>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8" name="Picture 7">
            <a:extLst>
              <a:ext uri="{FF2B5EF4-FFF2-40B4-BE49-F238E27FC236}">
                <a16:creationId xmlns:a16="http://schemas.microsoft.com/office/drawing/2014/main" id="{D9697907-166A-6C40-BE0F-A0CDFD9A29D1}"/>
              </a:ext>
            </a:extLst>
          </p:cNvPr>
          <p:cNvPicPr>
            <a:picLocks noChangeAspect="1"/>
          </p:cNvPicPr>
          <p:nvPr/>
        </p:nvPicPr>
        <p:blipFill>
          <a:blip r:embed="rId2"/>
          <a:stretch>
            <a:fillRect/>
          </a:stretch>
        </p:blipFill>
        <p:spPr>
          <a:xfrm>
            <a:off x="175672" y="1054464"/>
            <a:ext cx="11353800" cy="5301888"/>
          </a:xfrm>
          <a:prstGeom prst="rect">
            <a:avLst/>
          </a:prstGeom>
        </p:spPr>
      </p:pic>
      <p:sp>
        <p:nvSpPr>
          <p:cNvPr id="7" name="Rectangle 6">
            <a:extLst>
              <a:ext uri="{FF2B5EF4-FFF2-40B4-BE49-F238E27FC236}">
                <a16:creationId xmlns:a16="http://schemas.microsoft.com/office/drawing/2014/main" id="{4020D699-2E07-9041-AA7E-38E98BAFF136}"/>
              </a:ext>
            </a:extLst>
          </p:cNvPr>
          <p:cNvSpPr/>
          <p:nvPr/>
        </p:nvSpPr>
        <p:spPr>
          <a:xfrm>
            <a:off x="6266761" y="5633204"/>
            <a:ext cx="3773277" cy="369332"/>
          </a:xfrm>
          <a:prstGeom prst="rect">
            <a:avLst/>
          </a:prstGeom>
        </p:spPr>
        <p:txBody>
          <a:bodyPr wrap="none">
            <a:spAutoFit/>
          </a:bodyPr>
          <a:lstStyle/>
          <a:p>
            <a:r>
              <a:rPr lang="en-US" dirty="0">
                <a:hlinkClick r:id="rId3"/>
              </a:rPr>
              <a:t>https://indico.cern.ch/event/182232/</a:t>
            </a:r>
            <a:r>
              <a:rPr lang="en-US" dirty="0"/>
              <a:t> </a:t>
            </a:r>
          </a:p>
        </p:txBody>
      </p:sp>
      <p:sp>
        <p:nvSpPr>
          <p:cNvPr id="3" name="Content Placeholder 2">
            <a:extLst>
              <a:ext uri="{FF2B5EF4-FFF2-40B4-BE49-F238E27FC236}">
                <a16:creationId xmlns:a16="http://schemas.microsoft.com/office/drawing/2014/main" id="{D38159A1-BEEE-074A-8B9A-B21F8AE960AE}"/>
              </a:ext>
            </a:extLst>
          </p:cNvPr>
          <p:cNvSpPr>
            <a:spLocks noGrp="1"/>
          </p:cNvSpPr>
          <p:nvPr>
            <p:ph idx="1"/>
          </p:nvPr>
        </p:nvSpPr>
        <p:spPr>
          <a:xfrm>
            <a:off x="3874770" y="926532"/>
            <a:ext cx="8158239" cy="554135"/>
          </a:xfrm>
        </p:spPr>
        <p:txBody>
          <a:bodyPr>
            <a:normAutofit/>
          </a:bodyPr>
          <a:lstStyle/>
          <a:p>
            <a:pPr marL="0" indent="0">
              <a:buNone/>
            </a:pPr>
            <a:r>
              <a:rPr lang="en-US" dirty="0">
                <a:solidFill>
                  <a:srgbClr val="FF0000"/>
                </a:solidFill>
              </a:rPr>
              <a:t>          Extract from agenda of </a:t>
            </a:r>
            <a:r>
              <a:rPr lang="en-GB" dirty="0">
                <a:solidFill>
                  <a:srgbClr val="FF0000"/>
                </a:solidFill>
              </a:rPr>
              <a:t>ESPP Open Symposium 2012: </a:t>
            </a:r>
            <a:endParaRPr lang="en-US" dirty="0">
              <a:solidFill>
                <a:srgbClr val="FF0000"/>
              </a:solidFill>
            </a:endParaRPr>
          </a:p>
          <a:p>
            <a:endParaRPr lang="en-US" dirty="0">
              <a:solidFill>
                <a:srgbClr val="FF0000"/>
              </a:solidFill>
            </a:endParaRPr>
          </a:p>
        </p:txBody>
      </p:sp>
      <p:sp>
        <p:nvSpPr>
          <p:cNvPr id="9" name="Content Placeholder 2">
            <a:extLst>
              <a:ext uri="{FF2B5EF4-FFF2-40B4-BE49-F238E27FC236}">
                <a16:creationId xmlns:a16="http://schemas.microsoft.com/office/drawing/2014/main" id="{9C8EB635-4515-1948-BD92-8EF173568AEB}"/>
              </a:ext>
            </a:extLst>
          </p:cNvPr>
          <p:cNvSpPr txBox="1">
            <a:spLocks/>
          </p:cNvSpPr>
          <p:nvPr/>
        </p:nvSpPr>
        <p:spPr>
          <a:xfrm>
            <a:off x="6800850" y="3513522"/>
            <a:ext cx="3909059" cy="176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FF0000"/>
                </a:solidFill>
              </a:rPr>
              <a:t>We hope EIC will get on the agenda of Accelerator Science and Technology section in May 2019 symposium</a:t>
            </a:r>
            <a:endParaRPr lang="en-US" dirty="0">
              <a:solidFill>
                <a:srgbClr val="FF0000"/>
              </a:solidFill>
            </a:endParaRPr>
          </a:p>
        </p:txBody>
      </p:sp>
    </p:spTree>
    <p:extLst>
      <p:ext uri="{BB962C8B-B14F-4D97-AF65-F5344CB8AC3E}">
        <p14:creationId xmlns:p14="http://schemas.microsoft.com/office/powerpoint/2010/main" val="426140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5168-4CAA-4346-990C-ACC7B1A40DF1}"/>
              </a:ext>
            </a:extLst>
          </p:cNvPr>
          <p:cNvSpPr>
            <a:spLocks noGrp="1"/>
          </p:cNvSpPr>
          <p:nvPr>
            <p:ph type="title"/>
          </p:nvPr>
        </p:nvSpPr>
        <p:spPr>
          <a:xfrm>
            <a:off x="411892" y="240539"/>
            <a:ext cx="11780108" cy="487490"/>
          </a:xfrm>
        </p:spPr>
        <p:txBody>
          <a:bodyPr>
            <a:normAutofit/>
          </a:bodyPr>
          <a:lstStyle/>
          <a:p>
            <a:r>
              <a:rPr lang="en-US" dirty="0"/>
              <a:t>“EIC Accelerator Science and Technology” - submission to European Strategy</a:t>
            </a:r>
          </a:p>
        </p:txBody>
      </p:sp>
      <p:sp>
        <p:nvSpPr>
          <p:cNvPr id="3" name="Content Placeholder 2">
            <a:extLst>
              <a:ext uri="{FF2B5EF4-FFF2-40B4-BE49-F238E27FC236}">
                <a16:creationId xmlns:a16="http://schemas.microsoft.com/office/drawing/2014/main" id="{E69C761F-72B8-A542-BE44-27F685DFDCC0}"/>
              </a:ext>
            </a:extLst>
          </p:cNvPr>
          <p:cNvSpPr>
            <a:spLocks noGrp="1"/>
          </p:cNvSpPr>
          <p:nvPr>
            <p:ph idx="1"/>
          </p:nvPr>
        </p:nvSpPr>
        <p:spPr/>
        <p:txBody>
          <a:bodyPr/>
          <a:lstStyle/>
          <a:p>
            <a:r>
              <a:rPr lang="en-GB" dirty="0"/>
              <a:t>Sections of the 10-pager draft: </a:t>
            </a:r>
          </a:p>
          <a:p>
            <a:endParaRPr lang="en-GB" dirty="0"/>
          </a:p>
          <a:p>
            <a:r>
              <a:rPr lang="en-GB" dirty="0"/>
              <a:t>The Physics Motivation of the Electron Ion Collider (1p)</a:t>
            </a:r>
          </a:p>
          <a:p>
            <a:r>
              <a:rPr lang="en-GB" dirty="0"/>
              <a:t>Lessons learned from previous/existing machines &amp; path forward (0.5p)</a:t>
            </a:r>
          </a:p>
          <a:p>
            <a:r>
              <a:rPr lang="en-GB" dirty="0"/>
              <a:t>The JLEIC design of the EIC (~3p)</a:t>
            </a:r>
          </a:p>
          <a:p>
            <a:r>
              <a:rPr lang="en-GB" dirty="0"/>
              <a:t>The </a:t>
            </a:r>
            <a:r>
              <a:rPr lang="en-GB" dirty="0" err="1"/>
              <a:t>eRHIC</a:t>
            </a:r>
            <a:r>
              <a:rPr lang="en-GB" dirty="0"/>
              <a:t> design of the EIC (~3p)</a:t>
            </a:r>
          </a:p>
          <a:p>
            <a:r>
              <a:rPr lang="en-GB" dirty="0"/>
              <a:t>Common table of JLEIC and </a:t>
            </a:r>
            <a:r>
              <a:rPr lang="en-GB" dirty="0" err="1"/>
              <a:t>eRHIC</a:t>
            </a:r>
            <a:r>
              <a:rPr lang="en-GB" dirty="0"/>
              <a:t> parameters (0.5p)</a:t>
            </a:r>
          </a:p>
          <a:p>
            <a:r>
              <a:rPr lang="en-GB" dirty="0"/>
              <a:t>Research and Development for the electron ion collider (~1p)</a:t>
            </a:r>
          </a:p>
          <a:p>
            <a:r>
              <a:rPr lang="en-GB" dirty="0"/>
              <a:t>EIC R&amp;D synergies with European projects (~1p)</a:t>
            </a:r>
          </a:p>
          <a:p>
            <a:endParaRPr lang="en-GB" dirty="0"/>
          </a:p>
          <a:p>
            <a:endParaRPr lang="en-GB" dirty="0"/>
          </a:p>
          <a:p>
            <a:endParaRPr lang="en-GB" dirty="0"/>
          </a:p>
          <a:p>
            <a:endParaRPr lang="en-GB" dirty="0"/>
          </a:p>
          <a:p>
            <a:endParaRPr lang="en-GB" dirty="0"/>
          </a:p>
          <a:p>
            <a:endParaRPr lang="en-GB" dirty="0"/>
          </a:p>
          <a:p>
            <a:endParaRPr lang="en-US" dirty="0"/>
          </a:p>
          <a:p>
            <a:endParaRPr lang="en-US" dirty="0"/>
          </a:p>
        </p:txBody>
      </p:sp>
      <p:sp>
        <p:nvSpPr>
          <p:cNvPr id="4" name="Date Placeholder 3">
            <a:extLst>
              <a:ext uri="{FF2B5EF4-FFF2-40B4-BE49-F238E27FC236}">
                <a16:creationId xmlns:a16="http://schemas.microsoft.com/office/drawing/2014/main" id="{8FDE4B70-7318-C041-8204-073894015614}"/>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id="{91F3FF60-AD7B-1643-B976-B78E92BB9B09}"/>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id="{3CEC1AD0-4671-FC41-86BD-DE15980E3B4D}"/>
              </a:ext>
            </a:extLst>
          </p:cNvPr>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7" name="Picture 6">
            <a:extLst>
              <a:ext uri="{FF2B5EF4-FFF2-40B4-BE49-F238E27FC236}">
                <a16:creationId xmlns:a16="http://schemas.microsoft.com/office/drawing/2014/main" id="{D77D62C6-7091-3F49-A2F9-D201945ABAD0}"/>
              </a:ext>
            </a:extLst>
          </p:cNvPr>
          <p:cNvPicPr>
            <a:picLocks noChangeAspect="1"/>
          </p:cNvPicPr>
          <p:nvPr/>
        </p:nvPicPr>
        <p:blipFill>
          <a:blip r:embed="rId2"/>
          <a:stretch>
            <a:fillRect/>
          </a:stretch>
        </p:blipFill>
        <p:spPr>
          <a:xfrm>
            <a:off x="8530590" y="2716529"/>
            <a:ext cx="2459990" cy="32359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2F34E1A-4CA1-A24B-BE57-AA01C4F10980}"/>
              </a:ext>
            </a:extLst>
          </p:cNvPr>
          <p:cNvPicPr>
            <a:picLocks noChangeAspect="1"/>
          </p:cNvPicPr>
          <p:nvPr/>
        </p:nvPicPr>
        <p:blipFill>
          <a:blip r:embed="rId3"/>
          <a:stretch>
            <a:fillRect/>
          </a:stretch>
        </p:blipFill>
        <p:spPr>
          <a:xfrm>
            <a:off x="8903831" y="2957696"/>
            <a:ext cx="2440323" cy="3192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623397"/>
      </p:ext>
    </p:extLst>
  </p:cSld>
  <p:clrMapOvr>
    <a:masterClrMapping/>
  </p:clrMapOvr>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 Widescreen Template</Template>
  <TotalTime>1317</TotalTime>
  <Words>1607</Words>
  <Application>Microsoft Macintosh PowerPoint</Application>
  <PresentationFormat>Widescreen</PresentationFormat>
  <Paragraphs>235</Paragraphs>
  <Slides>23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 Unicode MS</vt:lpstr>
      <vt:lpstr>MS PGothic</vt:lpstr>
      <vt:lpstr>.PingFangSC-Regular</vt:lpstr>
      <vt:lpstr>Arial</vt:lpstr>
      <vt:lpstr>Calibri</vt:lpstr>
      <vt:lpstr>PingFangSC-Regular</vt:lpstr>
      <vt:lpstr>Symbol</vt:lpstr>
      <vt:lpstr>Times</vt:lpstr>
      <vt:lpstr>Wingdings</vt:lpstr>
      <vt:lpstr>Theme1</vt:lpstr>
      <vt:lpstr>Equation</vt:lpstr>
      <vt:lpstr>Wrap-Up Discussion:  EIC R&amp;D and Future Collaborations</vt:lpstr>
      <vt:lpstr>EIC collaboration</vt:lpstr>
      <vt:lpstr>PowerPoint Presentation</vt:lpstr>
      <vt:lpstr>MDI &amp; IR – expanding collaboration efforts</vt:lpstr>
      <vt:lpstr>Machine – Detector interface requirement document</vt:lpstr>
      <vt:lpstr>European Strategy update for particle physics</vt:lpstr>
      <vt:lpstr>PowerPoint Presentation</vt:lpstr>
      <vt:lpstr>ESPP Open Symposium – May 2019</vt:lpstr>
      <vt:lpstr>“EIC Accelerator Science and Technology” - submission to European Strategy</vt:lpstr>
      <vt:lpstr>EIC Accelerator Science and Technology – from the draft: </vt:lpstr>
      <vt:lpstr>Backup slides</vt:lpstr>
      <vt:lpstr>Examples of projects synergies between EIC and European projects </vt:lpstr>
      <vt:lpstr>LHC High Luminosity Upgrade and crab cavities</vt:lpstr>
      <vt:lpstr>Crabbing System for LHC High Luminosity Upgrade</vt:lpstr>
      <vt:lpstr>Test on the CERN SPS</vt:lpstr>
      <vt:lpstr>PERLE – ‘Stepping Stone’ for 100 MW ERLs</vt:lpstr>
      <vt:lpstr>SRF technology development – PERLE cavity</vt:lpstr>
      <vt:lpstr>SRF technology development – PERLE cavity</vt:lpstr>
      <vt:lpstr>PERLE – Optics, Lattices</vt:lpstr>
      <vt:lpstr>60 GeV Emittance Preserving ERL for the LHeC</vt:lpstr>
      <vt:lpstr> Arc Optics – Emittance preserving FMC cells</vt:lpstr>
      <vt:lpstr>Muon Acceleration via ‘Dogbone’ RLA</vt:lpstr>
      <vt:lpstr>In 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Microsoft Office User</cp:lastModifiedBy>
  <cp:revision>160</cp:revision>
  <dcterms:created xsi:type="dcterms:W3CDTF">2018-09-06T13:32:58Z</dcterms:created>
  <dcterms:modified xsi:type="dcterms:W3CDTF">2018-11-01T16:59:47Z</dcterms:modified>
</cp:coreProperties>
</file>