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93" r:id="rId3"/>
    <p:sldId id="294" r:id="rId4"/>
    <p:sldId id="297" r:id="rId5"/>
    <p:sldId id="290" r:id="rId6"/>
    <p:sldId id="292" r:id="rId7"/>
    <p:sldId id="303" r:id="rId8"/>
    <p:sldId id="304" r:id="rId9"/>
    <p:sldId id="302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6"/>
  </p:normalViewPr>
  <p:slideViewPr>
    <p:cSldViewPr snapToGrid="0" snapToObjects="1">
      <p:cViewPr>
        <p:scale>
          <a:sx n="100" d="100"/>
          <a:sy n="100" d="100"/>
        </p:scale>
        <p:origin x="28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5673" y="2215661"/>
            <a:ext cx="4741984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EIC Collaborations</a:t>
            </a:r>
            <a:br>
              <a:rPr lang="en-US" dirty="0"/>
            </a:br>
            <a:r>
              <a:rPr lang="en-US" sz="3100" dirty="0"/>
              <a:t>EIC Collaboration Workshop, JLAB </a:t>
            </a:r>
            <a:br>
              <a:rPr lang="en-US" sz="3100" dirty="0"/>
            </a:br>
            <a:r>
              <a:rPr lang="en-US" sz="3100" dirty="0"/>
              <a:t>Oct 28-Nov 1st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263656"/>
            <a:ext cx="4741984" cy="95897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F. Willeke</a:t>
            </a:r>
          </a:p>
          <a:p>
            <a:r>
              <a:rPr lang="en-US" sz="3600" dirty="0"/>
              <a:t>BNL</a:t>
            </a:r>
          </a:p>
          <a:p>
            <a:r>
              <a:rPr lang="en-US" dirty="0"/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76E1-15A2-4272-8A53-B6F2AB9E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Future collaborative R&amp;D projects for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5E36-7C42-4164-AB25-225E58D7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03" y="1424085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Test </a:t>
            </a:r>
            <a:r>
              <a:rPr lang="en-US" sz="1800" b="1" u="sng" dirty="0" err="1"/>
              <a:t>cryostate</a:t>
            </a:r>
            <a:r>
              <a:rPr lang="en-US" sz="1800" b="1" u="sng" dirty="0"/>
              <a:t> </a:t>
            </a:r>
            <a:r>
              <a:rPr lang="en-US" sz="1800" dirty="0"/>
              <a:t>for horizontal test of several EIC related RF developments: Crab cavity, SC-SR Cavity, Hadron short bunch compression RF …</a:t>
            </a:r>
          </a:p>
          <a:p>
            <a:pPr marL="0" indent="0">
              <a:buNone/>
            </a:pPr>
            <a:r>
              <a:rPr lang="en-US" sz="1800" u="sng" dirty="0"/>
              <a:t>Goal: </a:t>
            </a:r>
            <a:r>
              <a:rPr lang="en-US" sz="1800" dirty="0"/>
              <a:t>Design, built, use</a:t>
            </a:r>
          </a:p>
          <a:p>
            <a:pPr marL="0" indent="0">
              <a:buNone/>
            </a:pPr>
            <a:r>
              <a:rPr lang="en-US" sz="1800" dirty="0"/>
              <a:t>Interested: BNL-JLAB- ? </a:t>
            </a:r>
          </a:p>
          <a:p>
            <a:r>
              <a:rPr lang="en-US" sz="1800" b="1" dirty="0"/>
              <a:t>Secondary Emission Yield measurements </a:t>
            </a:r>
            <a:r>
              <a:rPr lang="en-US" sz="1800" dirty="0"/>
              <a:t> for e-cloud simulations</a:t>
            </a:r>
          </a:p>
          <a:p>
            <a:pPr marL="0" indent="0">
              <a:buNone/>
            </a:pPr>
            <a:r>
              <a:rPr lang="en-US" sz="1800" u="sng" dirty="0"/>
              <a:t>Interested: </a:t>
            </a:r>
            <a:r>
              <a:rPr lang="en-US" sz="1800" dirty="0"/>
              <a:t>BNL</a:t>
            </a:r>
          </a:p>
          <a:p>
            <a:pPr marL="0" indent="0">
              <a:buNone/>
            </a:pPr>
            <a:r>
              <a:rPr lang="en-US" sz="1800" u="sng" dirty="0"/>
              <a:t>Potential contributors: </a:t>
            </a:r>
            <a:r>
              <a:rPr lang="en-US" sz="1800" dirty="0"/>
              <a:t>Cornell, FNAL, CERN?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Development of </a:t>
            </a:r>
            <a:r>
              <a:rPr lang="en-US" sz="1800" b="1" dirty="0" err="1"/>
              <a:t>affortable</a:t>
            </a:r>
            <a:r>
              <a:rPr lang="en-US" sz="1800" b="1" dirty="0"/>
              <a:t> IR magnets</a:t>
            </a:r>
          </a:p>
          <a:p>
            <a:r>
              <a:rPr lang="en-US" sz="1800" b="1" dirty="0"/>
              <a:t>Development of EIC IR requirements </a:t>
            </a:r>
            <a:r>
              <a:rPr lang="en-US" sz="1800" dirty="0"/>
              <a:t>from physics point of view</a:t>
            </a:r>
          </a:p>
          <a:p>
            <a:r>
              <a:rPr lang="en-US" sz="1800" b="1" dirty="0"/>
              <a:t>Alternative strong hadron cooling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50C3E-3CD0-427F-95E3-7E64828C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6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4127-E70A-4C83-B97B-FABE2F9B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549274"/>
          </a:xfrm>
        </p:spPr>
        <p:txBody>
          <a:bodyPr>
            <a:normAutofit/>
          </a:bodyPr>
          <a:lstStyle/>
          <a:p>
            <a:r>
              <a:rPr lang="en-US" sz="3200" dirty="0"/>
              <a:t>Opportunities for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6D3B-B04F-4F2D-837C-6DEA3D2C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8" y="1009698"/>
            <a:ext cx="9038492" cy="532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b="1" u="sng" dirty="0"/>
              <a:t>Accelerator  Development and Design Studies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Activity: </a:t>
            </a:r>
            <a:r>
              <a:rPr lang="en-US" sz="1800" dirty="0"/>
              <a:t>Develop low risk Ring-Ring based eRHIC which demonstrates EIC design goals, resolves beam dynamics questions and issues and remains within cost expectations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Open questions: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Alternative Chromaticity correction schemes e, 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IR design, </a:t>
            </a:r>
            <a:r>
              <a:rPr lang="en-US" sz="1800" dirty="0" err="1"/>
              <a:t>e,p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Complex dynamic aperture tracking electrons, </a:t>
            </a:r>
            <a:r>
              <a:rPr lang="en-US" sz="1800" dirty="0" err="1"/>
              <a:t>e,p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Spin Transparency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u="sng" dirty="0"/>
              <a:t>Existing collaborations</a:t>
            </a:r>
            <a:r>
              <a:rPr lang="en-US" sz="1800" dirty="0"/>
              <a:t>:  BNL-NSLS-II</a:t>
            </a:r>
          </a:p>
          <a:p>
            <a:pPr marL="0" indent="0">
              <a:buNone/>
            </a:pPr>
            <a:r>
              <a:rPr lang="en-US" sz="1800" b="1" u="sng" dirty="0"/>
              <a:t>eRHIC Beam Dynamic Studies and Development of Simulation codes</a:t>
            </a:r>
          </a:p>
          <a:p>
            <a:pPr marL="0" indent="0">
              <a:buNone/>
            </a:pPr>
            <a:r>
              <a:rPr lang="en-US" sz="1800" b="1" dirty="0"/>
              <a:t>Activity: </a:t>
            </a:r>
            <a:r>
              <a:rPr lang="en-US" sz="1800" dirty="0"/>
              <a:t>Develop/adapt computer code for critical EIC beam dynamics issues, benchmark codes by comparing different codes and by comparing simulations with experimental results, apply to EIC  </a:t>
            </a:r>
          </a:p>
          <a:p>
            <a:pPr marL="0" indent="0">
              <a:buNone/>
            </a:pPr>
            <a:r>
              <a:rPr lang="en-US" sz="1800" b="1" dirty="0"/>
              <a:t>Topics: </a:t>
            </a:r>
            <a:r>
              <a:rPr lang="en-US" sz="1800" dirty="0"/>
              <a:t>Dynamic Aperture, Electron cloud effect, polarization tracking, Crab cavity effects in bb</a:t>
            </a:r>
          </a:p>
          <a:p>
            <a:pPr marL="0" indent="0">
              <a:buNone/>
            </a:pPr>
            <a:r>
              <a:rPr lang="en-US" sz="1800" b="1" dirty="0"/>
              <a:t>Open Questions:</a:t>
            </a:r>
          </a:p>
          <a:p>
            <a:r>
              <a:rPr lang="en-US" sz="1800" dirty="0"/>
              <a:t>Systematic spin tracking with beam-beam and iteration on parameters</a:t>
            </a:r>
          </a:p>
          <a:p>
            <a:r>
              <a:rPr lang="en-US" sz="1800" dirty="0"/>
              <a:t>Dynamic aperture improvement and assurance by tracking</a:t>
            </a:r>
          </a:p>
          <a:p>
            <a:r>
              <a:rPr lang="en-US" sz="1800" dirty="0" err="1"/>
              <a:t>Ecloud</a:t>
            </a:r>
            <a:r>
              <a:rPr lang="en-US" sz="1800" dirty="0"/>
              <a:t> simulation with realist SEY </a:t>
            </a:r>
          </a:p>
          <a:p>
            <a:r>
              <a:rPr lang="en-US" sz="1800" dirty="0"/>
              <a:t>SEY measurements</a:t>
            </a:r>
          </a:p>
          <a:p>
            <a:r>
              <a:rPr lang="en-US" sz="1800" dirty="0"/>
              <a:t>Quest of real vs artificial emittance growth in strong-strong beam-beam</a:t>
            </a:r>
          </a:p>
          <a:p>
            <a:pPr marL="0" indent="0">
              <a:buNone/>
            </a:pPr>
            <a:r>
              <a:rPr lang="en-US" sz="1800" u="sng" dirty="0"/>
              <a:t>Existing collaborations</a:t>
            </a:r>
            <a:r>
              <a:rPr lang="en-US" sz="1800" dirty="0"/>
              <a:t>:</a:t>
            </a:r>
          </a:p>
          <a:p>
            <a:r>
              <a:rPr lang="en-US" sz="1800" dirty="0"/>
              <a:t>BNL-LBNL-MSU (beam-beam)</a:t>
            </a:r>
          </a:p>
          <a:p>
            <a:r>
              <a:rPr lang="en-US" sz="1800" dirty="0"/>
              <a:t>BNL-FNAL (polarization optimization)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614AE-66E4-45F8-9C8A-3BCC949C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4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4127-E70A-4C83-B97B-FABE2F9B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549274"/>
          </a:xfrm>
        </p:spPr>
        <p:txBody>
          <a:bodyPr>
            <a:normAutofit/>
          </a:bodyPr>
          <a:lstStyle/>
          <a:p>
            <a:r>
              <a:rPr lang="en-US" sz="3200" dirty="0"/>
              <a:t>Opportunities for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6D3B-B04F-4F2D-837C-6DEA3D2C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02" y="1009698"/>
            <a:ext cx="8870598" cy="591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eRHIC Development of polarized Electron Guns</a:t>
            </a:r>
          </a:p>
          <a:p>
            <a:pPr marL="0" indent="0">
              <a:buNone/>
            </a:pPr>
            <a:r>
              <a:rPr lang="en-US" sz="1800" b="1" dirty="0"/>
              <a:t>Goal: - </a:t>
            </a:r>
            <a:r>
              <a:rPr lang="en-US" sz="1800" dirty="0"/>
              <a:t>Develop polarized electron gun for high bunch charge (&gt;15 nC), high average     </a:t>
            </a:r>
            <a:r>
              <a:rPr lang="en-US" sz="1800" dirty="0">
                <a:solidFill>
                  <a:schemeClr val="bg1"/>
                </a:solidFill>
              </a:rPr>
              <a:t>……...</a:t>
            </a:r>
            <a:r>
              <a:rPr lang="en-US" sz="1800" dirty="0"/>
              <a:t>current (&gt;50 mA@ 1nC), high reliability, and long cathode lifetime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Results</a:t>
            </a:r>
            <a:r>
              <a:rPr lang="en-US" sz="1800" dirty="0"/>
              <a:t>: -XUV scale vacuum (10</a:t>
            </a:r>
            <a:r>
              <a:rPr lang="en-US" sz="1800" baseline="30000" dirty="0"/>
              <a:t>-12</a:t>
            </a:r>
            <a:r>
              <a:rPr lang="en-US" sz="1800" dirty="0"/>
              <a:t> torr) demonstrated with existing Gatling gun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          -Diagnostic beamline designed, assembled, vacuum tested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          -New inverted gun design with minimum ion back-bombardment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 -Parts for new gun procured, assembly started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Open topic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Systematic measurements on new BNL gun starting in 2018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Collaborations: </a:t>
            </a:r>
            <a:r>
              <a:rPr lang="en-US" sz="1800" dirty="0"/>
              <a:t>MIT, JLAB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614AE-66E4-45F8-9C8A-3BCC949C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ADAB1-CB3B-40BD-A86B-CC4C1EAE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8" y="4553378"/>
            <a:ext cx="1472674" cy="1732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3CF7C-7ED8-4B10-B494-E7B1A65F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76" y="4505074"/>
            <a:ext cx="1658229" cy="226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26F40-136E-4B1B-8CE6-A19150632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741" y="4505074"/>
            <a:ext cx="1671463" cy="226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48ED4-3020-4662-B836-53A6434E6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174" y="4543724"/>
            <a:ext cx="1827689" cy="1613140"/>
          </a:xfrm>
          <a:prstGeom prst="rect">
            <a:avLst/>
          </a:prstGeom>
        </p:spPr>
      </p:pic>
      <p:pic>
        <p:nvPicPr>
          <p:cNvPr id="10" name="Picture 9" descr="A picture containing building, indoor&#10;&#10;Description generated with very high confidence">
            <a:extLst>
              <a:ext uri="{FF2B5EF4-FFF2-40B4-BE49-F238E27FC236}">
                <a16:creationId xmlns:a16="http://schemas.microsoft.com/office/drawing/2014/main" id="{3276417D-14DB-45F7-9213-F51DE5E3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066" y="4564963"/>
            <a:ext cx="1982534" cy="14869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6C743B5-0BD5-4511-965B-EB9725FAFFB2}"/>
              </a:ext>
            </a:extLst>
          </p:cNvPr>
          <p:cNvSpPr/>
          <p:nvPr/>
        </p:nvSpPr>
        <p:spPr>
          <a:xfrm>
            <a:off x="7673925" y="5050302"/>
            <a:ext cx="1076179" cy="555673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6D3B-B04F-4F2D-837C-6DEA3D2C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01" y="894448"/>
            <a:ext cx="8870598" cy="591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R&amp;D on Advanced Hadron Cooling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1. Goals: </a:t>
            </a:r>
            <a:r>
              <a:rPr lang="en-US" sz="1800" dirty="0"/>
              <a:t>Demonstrate coherent electron cooling in </a:t>
            </a:r>
            <a:r>
              <a:rPr lang="en-US" sz="1800" dirty="0" err="1"/>
              <a:t>PoP</a:t>
            </a:r>
            <a:r>
              <a:rPr lang="en-US" sz="1800" dirty="0"/>
              <a:t> experiment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Open questions</a:t>
            </a:r>
            <a:r>
              <a:rPr lang="en-US" sz="1800" dirty="0"/>
              <a:t>: See Vladimir’s talk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Existing collaborations</a:t>
            </a:r>
            <a:r>
              <a:rPr lang="en-US" sz="1800" dirty="0"/>
              <a:t>: BNL –Stonybrook University 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b="1" dirty="0"/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2. Goal: </a:t>
            </a:r>
            <a:r>
              <a:rPr lang="en-US" sz="1800" dirty="0"/>
              <a:t>Coherent electron cooling with </a:t>
            </a:r>
            <a:r>
              <a:rPr lang="en-US" sz="1800" dirty="0">
                <a:latin typeface="Symbol" panose="05050102010706020507" pitchFamily="18" charset="2"/>
              </a:rPr>
              <a:t>m-</a:t>
            </a:r>
            <a:r>
              <a:rPr lang="en-US" sz="1800" dirty="0"/>
              <a:t>bunch amplification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Develop 6-D-theory for cooling of flat hadron beam by short electron bunches,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Confirm by simulation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Example layout of the cooling facility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Open question</a:t>
            </a:r>
            <a:r>
              <a:rPr lang="en-US" sz="1800" dirty="0"/>
              <a:t>: Simulation including all relevant physical effects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Existing collaborations</a:t>
            </a:r>
            <a:r>
              <a:rPr lang="en-US" sz="1800" dirty="0"/>
              <a:t>: BNL–JLAB-SLAC-ANL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3. Goal: </a:t>
            </a:r>
            <a:r>
              <a:rPr lang="en-US" sz="1800" dirty="0"/>
              <a:t>e Storage Ring based electron cooling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Open Question: </a:t>
            </a:r>
            <a:r>
              <a:rPr lang="en-US" sz="1800" dirty="0"/>
              <a:t>Develop strategies to control e IBS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Existing Collaborations: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614AE-66E4-45F8-9C8A-3BCC949C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766D9-F9C3-448F-9178-492AE8A4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9" y="5077517"/>
            <a:ext cx="4065685" cy="81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97C18-985E-4130-B88F-CAED436E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12" y="3966109"/>
            <a:ext cx="2830225" cy="1997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C19A42-08E4-4A9C-BE0D-44CB9AD1B3D2}"/>
              </a:ext>
            </a:extLst>
          </p:cNvPr>
          <p:cNvSpPr txBox="1"/>
          <p:nvPr/>
        </p:nvSpPr>
        <p:spPr>
          <a:xfrm>
            <a:off x="4297682" y="5077517"/>
            <a:ext cx="2187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Cooling time theory/simulation</a:t>
            </a:r>
          </a:p>
          <a:p>
            <a:r>
              <a:rPr lang="en-US" sz="1600" dirty="0"/>
              <a:t>With/without plasma amplification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CF07C-DF20-4721-9791-08F767C72D35}"/>
              </a:ext>
            </a:extLst>
          </p:cNvPr>
          <p:cNvSpPr/>
          <p:nvPr/>
        </p:nvSpPr>
        <p:spPr>
          <a:xfrm>
            <a:off x="1548868" y="227450"/>
            <a:ext cx="558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Opportunities for Collaborations</a:t>
            </a:r>
            <a:endParaRPr lang="en-US" sz="32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2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46D4-9C47-468C-94D9-E7883DF7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66141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CBETA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5667-D632-4542-9685-E75D32DD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1" y="1111348"/>
            <a:ext cx="8583150" cy="5148775"/>
          </a:xfrm>
        </p:spPr>
        <p:txBody>
          <a:bodyPr>
            <a:normAutofit/>
          </a:bodyPr>
          <a:lstStyle/>
          <a:p>
            <a:r>
              <a:rPr lang="en-US" sz="1800" dirty="0"/>
              <a:t>Recirculating ERL test accelerator being build at Cornell </a:t>
            </a:r>
          </a:p>
          <a:p>
            <a:pPr marL="0" indent="0">
              <a:buNone/>
            </a:pPr>
            <a:r>
              <a:rPr lang="en-US" sz="1800" dirty="0"/>
              <a:t>by a BNL-Cornell Collaboration </a:t>
            </a:r>
          </a:p>
          <a:p>
            <a:pPr marL="0" indent="0">
              <a:buNone/>
            </a:pPr>
            <a:r>
              <a:rPr lang="en-US" sz="1800" dirty="0"/>
              <a:t>funded by NYSERDA</a:t>
            </a:r>
          </a:p>
          <a:p>
            <a:r>
              <a:rPr lang="en-US" sz="1800" dirty="0"/>
              <a:t>- Demonstration of effective electron                                                         acceleration for advanced hadron cooling</a:t>
            </a:r>
          </a:p>
          <a:p>
            <a:r>
              <a:rPr lang="en-US" sz="1800" dirty="0"/>
              <a:t>Project on track for completion in FY20</a:t>
            </a:r>
          </a:p>
          <a:p>
            <a:pPr marL="0" indent="0">
              <a:buNone/>
            </a:pPr>
            <a:r>
              <a:rPr lang="en-US" sz="1800" dirty="0"/>
              <a:t>40% of permanent magnets completed, ~25% of the magnet girders complete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Opportunity for collaborations:</a:t>
            </a:r>
          </a:p>
          <a:p>
            <a:pPr marL="0" indent="0">
              <a:buNone/>
            </a:pPr>
            <a:r>
              <a:rPr lang="en-US" sz="2000" dirty="0"/>
              <a:t>Use CBETA as a tool to test EIC related design issues, such as ERL for strong hadron cooling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 See tomorrow’s workshop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A18B7-7C67-4826-ADAB-51AA81EA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96ED-83E6-4E36-953C-651B1CD1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6" y="1464528"/>
            <a:ext cx="4292504" cy="26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F560-C62E-4DD2-A7F9-05157200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9271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FY18-19 NP BNL FOA funded collaborative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933C7-ACC9-46BE-84B6-5A3073DC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B1932-D0A2-4EF1-BCCC-92B6B48A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6" y="1579092"/>
            <a:ext cx="7696863" cy="46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18CD0-0101-4CF9-8087-92C647F4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D8AF3-5E1E-47A8-9F09-22F6065B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3" y="164815"/>
            <a:ext cx="5345986" cy="5430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3DC9D8-3CC7-487B-8132-48196514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43" y="5595256"/>
            <a:ext cx="5317672" cy="8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36E59-BEFE-4211-AA3E-BB082E43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63CB5-84E5-41E6-B432-FB98E0F7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61" y="74417"/>
            <a:ext cx="7153382" cy="64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4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3773-1FD4-490F-A25D-D45A1753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661005" cy="718003"/>
          </a:xfrm>
        </p:spPr>
        <p:txBody>
          <a:bodyPr>
            <a:normAutofit/>
          </a:bodyPr>
          <a:lstStyle/>
          <a:p>
            <a:r>
              <a:rPr lang="en-US" dirty="0"/>
              <a:t>JLAB Collaborations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FA240-B039-4ADE-93C7-5C1E43A2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5094E-598C-4AED-BB9C-E85A08E9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0" y="1083128"/>
            <a:ext cx="7413170" cy="54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3637</TotalTime>
  <Words>548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Office Theme</vt:lpstr>
      <vt:lpstr>EIC Collaborations EIC Collaboration Workshop, JLAB  Oct 28-Nov 1st</vt:lpstr>
      <vt:lpstr>Opportunities for Collaborations</vt:lpstr>
      <vt:lpstr>Opportunities for Collaborations</vt:lpstr>
      <vt:lpstr>PowerPoint Presentation</vt:lpstr>
      <vt:lpstr>CBETA Project </vt:lpstr>
      <vt:lpstr>FY18-19 NP BNL FOA funded collaborative R&amp;D</vt:lpstr>
      <vt:lpstr>PowerPoint Presentation</vt:lpstr>
      <vt:lpstr>PowerPoint Presentation</vt:lpstr>
      <vt:lpstr>JLAB Collaborations</vt:lpstr>
      <vt:lpstr>Future collaborative R&amp;D projects for EIC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Willeke, Ferdinand</cp:lastModifiedBy>
  <cp:revision>45</cp:revision>
  <dcterms:created xsi:type="dcterms:W3CDTF">2018-10-24T17:18:12Z</dcterms:created>
  <dcterms:modified xsi:type="dcterms:W3CDTF">2018-11-01T13:00:48Z</dcterms:modified>
</cp:coreProperties>
</file>