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5"/>
  </p:notesMasterIdLst>
  <p:sldIdLst>
    <p:sldId id="309" r:id="rId2"/>
    <p:sldId id="323" r:id="rId3"/>
    <p:sldId id="314" r:id="rId4"/>
    <p:sldId id="312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08" autoAdjust="0"/>
  </p:normalViewPr>
  <p:slideViewPr>
    <p:cSldViewPr snapToGrid="0" snapToObjects="1">
      <p:cViewPr>
        <p:scale>
          <a:sx n="84" d="100"/>
          <a:sy n="84" d="100"/>
        </p:scale>
        <p:origin x="-294" y="-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JLEIC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e-ring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669327725128971"/>
          <c:y val="4.733727810650887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426115749615806"/>
          <c:y val="0.23214772709624315"/>
          <c:w val="0.72817693562952523"/>
          <c:h val="0.589632390625728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Cavity Number</c:v>
                </c:pt>
              </c:strCache>
            </c:strRef>
          </c:tx>
          <c:marker>
            <c:symbol val="none"/>
          </c:marker>
          <c:xVal>
            <c:numRef>
              <c:f>Sheet1!$A$3:$A$10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Sheet1!$B$3:$B$10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24</c:v>
                </c:pt>
                <c:pt idx="6">
                  <c:v>34</c:v>
                </c:pt>
                <c:pt idx="7">
                  <c:v>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981696"/>
        <c:axId val="244024832"/>
      </c:scatterChart>
      <c:scatterChart>
        <c:scatterStyle val="lineMarker"/>
        <c:varyColors val="0"/>
        <c:ser>
          <c:idx val="1"/>
          <c:order val="1"/>
          <c:tx>
            <c:strRef>
              <c:f>Sheet1!$C$2</c:f>
              <c:strCache>
                <c:ptCount val="1"/>
                <c:pt idx="0">
                  <c:v>Beam current using PEP-II cavity</c:v>
                </c:pt>
              </c:strCache>
            </c:strRef>
          </c:tx>
          <c:marker>
            <c:symbol val="none"/>
          </c:marker>
          <c:xVal>
            <c:numRef>
              <c:f>Sheet1!$A$3:$A$10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</c:numCache>
            </c:numRef>
          </c:xVal>
          <c:yVal>
            <c:numRef>
              <c:f>Sheet1!$C$3:$C$10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2.35</c:v>
                </c:pt>
                <c:pt idx="4">
                  <c:v>1.819</c:v>
                </c:pt>
                <c:pt idx="5">
                  <c:v>1.4119999999999999</c:v>
                </c:pt>
                <c:pt idx="6">
                  <c:v>1.079</c:v>
                </c:pt>
                <c:pt idx="7">
                  <c:v>0.70799999999999996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Beam current w/o impedance limit</c:v>
                </c:pt>
              </c:strCache>
            </c:strRef>
          </c:tx>
          <c:marker>
            <c:symbol val="none"/>
          </c:marker>
          <c:xVal>
            <c:numRef>
              <c:f>Sheet1!$D$3:$D$14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6.97</c:v>
                </c:pt>
                <c:pt idx="5">
                  <c:v>7</c:v>
                </c:pt>
                <c:pt idx="6">
                  <c:v>7.5</c:v>
                </c:pt>
                <c:pt idx="7">
                  <c:v>8</c:v>
                </c:pt>
                <c:pt idx="8">
                  <c:v>8.5</c:v>
                </c:pt>
                <c:pt idx="9">
                  <c:v>9</c:v>
                </c:pt>
                <c:pt idx="10">
                  <c:v>9.5</c:v>
                </c:pt>
                <c:pt idx="11">
                  <c:v>10</c:v>
                </c:pt>
              </c:numCache>
            </c:numRef>
          </c:xVal>
          <c:yVal>
            <c:numRef>
              <c:f>Sheet1!$E$3:$E$14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2.9998679996938757</c:v>
                </c:pt>
                <c:pt idx="5">
                  <c:v>2.948771345272803</c:v>
                </c:pt>
                <c:pt idx="6">
                  <c:v>2.2376296296296294</c:v>
                </c:pt>
                <c:pt idx="7">
                  <c:v>1.728515625</c:v>
                </c:pt>
                <c:pt idx="8">
                  <c:v>1.3563055997892746</c:v>
                </c:pt>
                <c:pt idx="9">
                  <c:v>1.0791037951531779</c:v>
                </c:pt>
                <c:pt idx="10">
                  <c:v>0.86923826551361638</c:v>
                </c:pt>
                <c:pt idx="11">
                  <c:v>0.70799999999999996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028928"/>
        <c:axId val="244026752"/>
      </c:scatterChart>
      <c:valAx>
        <c:axId val="243981696"/>
        <c:scaling>
          <c:orientation val="minMax"/>
          <c:max val="10"/>
          <c:min val="3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(GeV)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4024832"/>
        <c:crosses val="autoZero"/>
        <c:crossBetween val="midCat"/>
      </c:valAx>
      <c:valAx>
        <c:axId val="2440248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Cavity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3981696"/>
        <c:crosses val="autoZero"/>
        <c:crossBetween val="midCat"/>
      </c:valAx>
      <c:valAx>
        <c:axId val="2440267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Current (A)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  <c:crossAx val="244028928"/>
        <c:crosses val="max"/>
        <c:crossBetween val="midCat"/>
      </c:valAx>
      <c:valAx>
        <c:axId val="244028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40267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389935788954296"/>
          <c:y val="0.339962415940611"/>
          <c:w val="0.2640033261839303"/>
          <c:h val="0.3754076006771343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622462817147856"/>
          <c:y val="4.0226520597968732E-2"/>
          <c:w val="0.61081408573928264"/>
          <c:h val="0.82184624581757348"/>
        </c:manualLayout>
      </c:layout>
      <c:scatterChart>
        <c:scatterStyle val="lineMarker"/>
        <c:varyColors val="0"/>
        <c:ser>
          <c:idx val="2"/>
          <c:order val="0"/>
          <c:tx>
            <c:strRef>
              <c:f>'injection time'!$J$46</c:f>
              <c:strCache>
                <c:ptCount val="1"/>
                <c:pt idx="0">
                  <c:v>I ring (A)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'injection time'!$C$47:$C$65</c:f>
              <c:numCache>
                <c:formatCode>General</c:formatCode>
                <c:ptCount val="19"/>
                <c:pt idx="0">
                  <c:v>3</c:v>
                </c:pt>
                <c:pt idx="1">
                  <c:v>3.08</c:v>
                </c:pt>
                <c:pt idx="2">
                  <c:v>3.27</c:v>
                </c:pt>
                <c:pt idx="3">
                  <c:v>3.27</c:v>
                </c:pt>
                <c:pt idx="4">
                  <c:v>3.7</c:v>
                </c:pt>
                <c:pt idx="5">
                  <c:v>4</c:v>
                </c:pt>
                <c:pt idx="6">
                  <c:v>4.5999999999999996</c:v>
                </c:pt>
                <c:pt idx="7">
                  <c:v>5.37</c:v>
                </c:pt>
                <c:pt idx="8">
                  <c:v>5.37</c:v>
                </c:pt>
                <c:pt idx="9">
                  <c:v>6</c:v>
                </c:pt>
                <c:pt idx="10">
                  <c:v>6.8819999999999997</c:v>
                </c:pt>
                <c:pt idx="11">
                  <c:v>7.4</c:v>
                </c:pt>
                <c:pt idx="12">
                  <c:v>7.4</c:v>
                </c:pt>
                <c:pt idx="13">
                  <c:v>8.4700000000000006</c:v>
                </c:pt>
                <c:pt idx="14">
                  <c:v>9.4499999999999993</c:v>
                </c:pt>
                <c:pt idx="15">
                  <c:v>9.4499999999999993</c:v>
                </c:pt>
                <c:pt idx="16">
                  <c:v>10</c:v>
                </c:pt>
                <c:pt idx="17">
                  <c:v>11</c:v>
                </c:pt>
                <c:pt idx="18">
                  <c:v>11.5</c:v>
                </c:pt>
              </c:numCache>
            </c:numRef>
          </c:xVal>
          <c:yVal>
            <c:numRef>
              <c:f>'injection time'!$J$47:$J$65</c:f>
              <c:numCache>
                <c:formatCode>General</c:formatCode>
                <c:ptCount val="1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2.2443375995978996</c:v>
                </c:pt>
                <c:pt idx="12">
                  <c:v>2.2443375995978996</c:v>
                </c:pt>
                <c:pt idx="13">
                  <c:v>1.3076196038365286</c:v>
                </c:pt>
                <c:pt idx="14">
                  <c:v>0.84389386607976957</c:v>
                </c:pt>
                <c:pt idx="15">
                  <c:v>0.84389386607976957</c:v>
                </c:pt>
                <c:pt idx="16">
                  <c:v>0.67300000000000004</c:v>
                </c:pt>
                <c:pt idx="17">
                  <c:v>0.45966805546069256</c:v>
                </c:pt>
                <c:pt idx="18">
                  <c:v>0.38478993428411135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'injection time'!$F$46</c:f>
              <c:strCache>
                <c:ptCount val="1"/>
                <c:pt idx="0">
                  <c:v>Iext pulsed w/o ffwd(mA)</c:v>
                </c:pt>
              </c:strCache>
            </c:strRef>
          </c:tx>
          <c:marker>
            <c:symbol val="none"/>
          </c:marker>
          <c:xVal>
            <c:numRef>
              <c:f>'injection time'!$C$48:$C$65</c:f>
              <c:numCache>
                <c:formatCode>General</c:formatCode>
                <c:ptCount val="18"/>
                <c:pt idx="0">
                  <c:v>3.08</c:v>
                </c:pt>
                <c:pt idx="1">
                  <c:v>3.27</c:v>
                </c:pt>
                <c:pt idx="2">
                  <c:v>3.27</c:v>
                </c:pt>
                <c:pt idx="3">
                  <c:v>3.7</c:v>
                </c:pt>
                <c:pt idx="4">
                  <c:v>4</c:v>
                </c:pt>
                <c:pt idx="5">
                  <c:v>4.5999999999999996</c:v>
                </c:pt>
                <c:pt idx="6">
                  <c:v>5.37</c:v>
                </c:pt>
                <c:pt idx="7">
                  <c:v>5.37</c:v>
                </c:pt>
                <c:pt idx="8">
                  <c:v>6</c:v>
                </c:pt>
                <c:pt idx="9">
                  <c:v>6.8819999999999997</c:v>
                </c:pt>
                <c:pt idx="10">
                  <c:v>7.4</c:v>
                </c:pt>
                <c:pt idx="11">
                  <c:v>7.4</c:v>
                </c:pt>
                <c:pt idx="12">
                  <c:v>8.4700000000000006</c:v>
                </c:pt>
                <c:pt idx="13">
                  <c:v>9.4499999999999993</c:v>
                </c:pt>
                <c:pt idx="14">
                  <c:v>9.4499999999999993</c:v>
                </c:pt>
                <c:pt idx="15">
                  <c:v>10</c:v>
                </c:pt>
                <c:pt idx="16">
                  <c:v>11</c:v>
                </c:pt>
                <c:pt idx="17">
                  <c:v>11.5</c:v>
                </c:pt>
              </c:numCache>
            </c:numRef>
          </c:xVal>
          <c:yVal>
            <c:numRef>
              <c:f>'injection time'!$F$48:$F$65</c:f>
              <c:numCache>
                <c:formatCode>General</c:formatCode>
                <c:ptCount val="18"/>
                <c:pt idx="0">
                  <c:v>1.07117254528122</c:v>
                </c:pt>
                <c:pt idx="1">
                  <c:v>1.1399999999999999</c:v>
                </c:pt>
                <c:pt idx="2">
                  <c:v>0.68399999999999994</c:v>
                </c:pt>
                <c:pt idx="3">
                  <c:v>0.77746043851286928</c:v>
                </c:pt>
                <c:pt idx="4">
                  <c:v>0.84266539561487108</c:v>
                </c:pt>
                <c:pt idx="5">
                  <c:v>0.9730753098188748</c:v>
                </c:pt>
                <c:pt idx="6">
                  <c:v>1.1404346997140131</c:v>
                </c:pt>
                <c:pt idx="7">
                  <c:v>0.81459621408143801</c:v>
                </c:pt>
                <c:pt idx="8">
                  <c:v>0.91240364973444077</c:v>
                </c:pt>
                <c:pt idx="9">
                  <c:v>1.0493340596486447</c:v>
                </c:pt>
                <c:pt idx="10">
                  <c:v>1.1297535067411137</c:v>
                </c:pt>
                <c:pt idx="11">
                  <c:v>0.87869717190975516</c:v>
                </c:pt>
                <c:pt idx="12">
                  <c:v>1.0078995869081666</c:v>
                </c:pt>
                <c:pt idx="13">
                  <c:v>1.1262345090562438</c:v>
                </c:pt>
                <c:pt idx="14">
                  <c:v>0.92146459831874494</c:v>
                </c:pt>
                <c:pt idx="15">
                  <c:v>0.97580206257041313</c:v>
                </c:pt>
                <c:pt idx="16">
                  <c:v>1.0745974521189008</c:v>
                </c:pt>
                <c:pt idx="17">
                  <c:v>1.1239951468931444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84032"/>
        <c:axId val="83536512"/>
      </c:scatterChart>
      <c:scatterChart>
        <c:scatterStyle val="lineMarker"/>
        <c:varyColors val="0"/>
        <c:ser>
          <c:idx val="1"/>
          <c:order val="2"/>
          <c:tx>
            <c:strRef>
              <c:f>'injection time'!$K$46</c:f>
              <c:strCache>
                <c:ptCount val="1"/>
                <c:pt idx="0">
                  <c:v>Tinj w/o ffwd (min)</c:v>
                </c:pt>
              </c:strCache>
            </c:strRef>
          </c:tx>
          <c:marker>
            <c:symbol val="none"/>
          </c:marker>
          <c:xVal>
            <c:numRef>
              <c:f>'injection time'!$C$48:$C$65</c:f>
              <c:numCache>
                <c:formatCode>General</c:formatCode>
                <c:ptCount val="18"/>
                <c:pt idx="0">
                  <c:v>3.08</c:v>
                </c:pt>
                <c:pt idx="1">
                  <c:v>3.27</c:v>
                </c:pt>
                <c:pt idx="2">
                  <c:v>3.27</c:v>
                </c:pt>
                <c:pt idx="3">
                  <c:v>3.7</c:v>
                </c:pt>
                <c:pt idx="4">
                  <c:v>4</c:v>
                </c:pt>
                <c:pt idx="5">
                  <c:v>4.5999999999999996</c:v>
                </c:pt>
                <c:pt idx="6">
                  <c:v>5.37</c:v>
                </c:pt>
                <c:pt idx="7">
                  <c:v>5.37</c:v>
                </c:pt>
                <c:pt idx="8">
                  <c:v>6</c:v>
                </c:pt>
                <c:pt idx="9">
                  <c:v>6.8819999999999997</c:v>
                </c:pt>
                <c:pt idx="10">
                  <c:v>7.4</c:v>
                </c:pt>
                <c:pt idx="11">
                  <c:v>7.4</c:v>
                </c:pt>
                <c:pt idx="12">
                  <c:v>8.4700000000000006</c:v>
                </c:pt>
                <c:pt idx="13">
                  <c:v>9.4499999999999993</c:v>
                </c:pt>
                <c:pt idx="14">
                  <c:v>9.4499999999999993</c:v>
                </c:pt>
                <c:pt idx="15">
                  <c:v>10</c:v>
                </c:pt>
                <c:pt idx="16">
                  <c:v>11</c:v>
                </c:pt>
                <c:pt idx="17">
                  <c:v>11.5</c:v>
                </c:pt>
              </c:numCache>
            </c:numRef>
          </c:xVal>
          <c:yVal>
            <c:numRef>
              <c:f>'injection time'!$K$48:$K$65</c:f>
              <c:numCache>
                <c:formatCode>General</c:formatCode>
                <c:ptCount val="18"/>
                <c:pt idx="0">
                  <c:v>32.350682653113168</c:v>
                </c:pt>
                <c:pt idx="1">
                  <c:v>25.400772370429742</c:v>
                </c:pt>
                <c:pt idx="2">
                  <c:v>42.334620617382903</c:v>
                </c:pt>
                <c:pt idx="3">
                  <c:v>25.710561458985222</c:v>
                </c:pt>
                <c:pt idx="4">
                  <c:v>18.77413334204418</c:v>
                </c:pt>
                <c:pt idx="5">
                  <c:v>10.689935471523684</c:v>
                </c:pt>
                <c:pt idx="6">
                  <c:v>5.7332615123415049</c:v>
                </c:pt>
                <c:pt idx="7">
                  <c:v>8.0265661172781062</c:v>
                </c:pt>
                <c:pt idx="8">
                  <c:v>5.1375287696013912</c:v>
                </c:pt>
                <c:pt idx="9">
                  <c:v>2.9603104446911628</c:v>
                </c:pt>
                <c:pt idx="10">
                  <c:v>1.654562226582734</c:v>
                </c:pt>
                <c:pt idx="11">
                  <c:v>2.1272942913206578</c:v>
                </c:pt>
                <c:pt idx="12">
                  <c:v>0.72076161643563419</c:v>
                </c:pt>
                <c:pt idx="13">
                  <c:v>0.4162809093753837</c:v>
                </c:pt>
                <c:pt idx="14">
                  <c:v>0.50878777812546905</c:v>
                </c:pt>
                <c:pt idx="15">
                  <c:v>0.38316058474400833</c:v>
                </c:pt>
                <c:pt idx="16">
                  <c:v>0.237643539372873</c:v>
                </c:pt>
                <c:pt idx="17">
                  <c:v>0.19018959850875408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91168"/>
        <c:axId val="83571840"/>
      </c:scatterChart>
      <c:valAx>
        <c:axId val="81484032"/>
        <c:scaling>
          <c:orientation val="minMax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Beam energy (GeV)</a:t>
                </a:r>
              </a:p>
            </c:rich>
          </c:tx>
          <c:layout>
            <c:manualLayout>
              <c:xMode val="edge"/>
              <c:yMode val="edge"/>
              <c:x val="0.39771500437445317"/>
              <c:y val="0.936100932862962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3536512"/>
        <c:crosses val="autoZero"/>
        <c:crossBetween val="midCat"/>
      </c:valAx>
      <c:valAx>
        <c:axId val="83536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/>
                    </a:solidFill>
                  </a:defRPr>
                </a:pPr>
                <a:r>
                  <a:rPr lang="en-US" sz="1200" dirty="0">
                    <a:solidFill>
                      <a:schemeClr val="tx2"/>
                    </a:solidFill>
                  </a:rPr>
                  <a:t>CEBAF Pulsed extracted beam current (mA)</a:t>
                </a:r>
              </a:p>
              <a:p>
                <a:pPr>
                  <a:defRPr sz="1200">
                    <a:solidFill>
                      <a:schemeClr val="tx2"/>
                    </a:solidFill>
                  </a:defRPr>
                </a:pPr>
                <a:r>
                  <a:rPr lang="en-US" sz="1200" dirty="0">
                    <a:solidFill>
                      <a:srgbClr val="7030A0"/>
                    </a:solidFill>
                  </a:rPr>
                  <a:t>JLEIC e-ring current(A)</a:t>
                </a:r>
              </a:p>
            </c:rich>
          </c:tx>
          <c:layout>
            <c:manualLayout>
              <c:xMode val="edge"/>
              <c:yMode val="edge"/>
              <c:x val="2.0648293963254592E-2"/>
              <c:y val="8.030202120308407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81484032"/>
        <c:crosses val="autoZero"/>
        <c:crossBetween val="midCat"/>
      </c:valAx>
      <c:valAx>
        <c:axId val="83571840"/>
        <c:scaling>
          <c:orientation val="minMax"/>
          <c:max val="5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C00000"/>
                    </a:solidFill>
                  </a:defRPr>
                </a:pPr>
                <a:r>
                  <a:rPr lang="en-US" sz="1200">
                    <a:solidFill>
                      <a:srgbClr val="C00000"/>
                    </a:solidFill>
                  </a:rPr>
                  <a:t>Estimated JLEIC injection time (min)</a:t>
                </a:r>
              </a:p>
            </c:rich>
          </c:tx>
          <c:layout>
            <c:manualLayout>
              <c:xMode val="edge"/>
              <c:yMode val="edge"/>
              <c:x val="0.9259483814523185"/>
              <c:y val="9.63549243526331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n-US"/>
          </a:p>
        </c:txPr>
        <c:crossAx val="83591168"/>
        <c:crosses val="max"/>
        <c:crossBetween val="midCat"/>
      </c:valAx>
      <c:valAx>
        <c:axId val="83591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5718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9255489938757655"/>
          <c:y val="0.19472193952035874"/>
          <c:w val="0.24552777777777779"/>
          <c:h val="0.289527928607733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CEBAF NL </a:t>
            </a:r>
            <a:r>
              <a:rPr lang="en-US" sz="1400" dirty="0"/>
              <a:t>C100 </a:t>
            </a:r>
            <a:r>
              <a:rPr lang="el-GR" sz="1400" dirty="0"/>
              <a:t>Δ</a:t>
            </a:r>
            <a:r>
              <a:rPr lang="en-US" sz="1400" dirty="0" err="1"/>
              <a:t>Vc</a:t>
            </a:r>
            <a:r>
              <a:rPr lang="en-US" sz="1400" dirty="0"/>
              <a:t>/</a:t>
            </a:r>
            <a:r>
              <a:rPr lang="en-US" sz="1400" dirty="0" err="1"/>
              <a:t>Vc</a:t>
            </a:r>
            <a:r>
              <a:rPr lang="en-US" sz="1400" dirty="0"/>
              <a:t>, 10.4MV/</a:t>
            </a:r>
            <a:r>
              <a:rPr lang="en-US" sz="1400" dirty="0" err="1"/>
              <a:t>cav</a:t>
            </a:r>
            <a:r>
              <a:rPr lang="en-US" sz="1400" dirty="0"/>
              <a:t>, </a:t>
            </a:r>
          </a:p>
          <a:p>
            <a:pPr>
              <a:defRPr sz="1400"/>
            </a:pPr>
            <a:r>
              <a:rPr lang="en-US" sz="1400" dirty="0" smtClean="0"/>
              <a:t>1.14mA 3.49</a:t>
            </a:r>
            <a:r>
              <a:rPr lang="el-GR" sz="1400" dirty="0" smtClean="0"/>
              <a:t>μ</a:t>
            </a:r>
            <a:r>
              <a:rPr lang="en-US" sz="1400" dirty="0"/>
              <a:t>s pulsed current </a:t>
            </a:r>
          </a:p>
        </c:rich>
      </c:tx>
      <c:layout>
        <c:manualLayout>
          <c:xMode val="edge"/>
          <c:yMode val="edge"/>
          <c:x val="0.51714505722916826"/>
          <c:y val="4.747772457562735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52583738941896"/>
          <c:y val="4.023458492020842E-2"/>
          <c:w val="0.75638853052972899"/>
          <c:h val="0.61977253158688295"/>
        </c:manualLayout>
      </c:layout>
      <c:scatterChart>
        <c:scatterStyle val="lineMarker"/>
        <c:varyColors val="0"/>
        <c:ser>
          <c:idx val="2"/>
          <c:order val="0"/>
          <c:tx>
            <c:strRef>
              <c:f>'C100 Eacc'!$I$13</c:f>
              <c:strCache>
                <c:ptCount val="1"/>
                <c:pt idx="0">
                  <c:v>NL ΔVc/Vc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'C100 Eacc'!$B$14:$B$39</c:f>
              <c:numCache>
                <c:formatCode>0.0000E+00</c:formatCode>
                <c:ptCount val="26"/>
                <c:pt idx="0">
                  <c:v>0</c:v>
                </c:pt>
                <c:pt idx="1">
                  <c:v>0.43999999999999995</c:v>
                </c:pt>
                <c:pt idx="2">
                  <c:v>3.93</c:v>
                </c:pt>
                <c:pt idx="3">
                  <c:v>4.8100000000000005</c:v>
                </c:pt>
                <c:pt idx="4">
                  <c:v>8.3000000000000007</c:v>
                </c:pt>
                <c:pt idx="5">
                  <c:v>9.18</c:v>
                </c:pt>
                <c:pt idx="6">
                  <c:v>12.670000000000002</c:v>
                </c:pt>
                <c:pt idx="7">
                  <c:v>13.55</c:v>
                </c:pt>
                <c:pt idx="8">
                  <c:v>17.040000000000003</c:v>
                </c:pt>
                <c:pt idx="9">
                  <c:v>17.920000000000002</c:v>
                </c:pt>
                <c:pt idx="10">
                  <c:v>21.410000000000004</c:v>
                </c:pt>
                <c:pt idx="11">
                  <c:v>22.290000000000003</c:v>
                </c:pt>
                <c:pt idx="12">
                  <c:v>25.780000000000005</c:v>
                </c:pt>
                <c:pt idx="13">
                  <c:v>16667</c:v>
                </c:pt>
                <c:pt idx="14">
                  <c:v>16670.490000000002</c:v>
                </c:pt>
                <c:pt idx="15">
                  <c:v>16671.37</c:v>
                </c:pt>
                <c:pt idx="16">
                  <c:v>16674.86</c:v>
                </c:pt>
                <c:pt idx="17">
                  <c:v>16675.739999999998</c:v>
                </c:pt>
                <c:pt idx="18">
                  <c:v>16679.23</c:v>
                </c:pt>
                <c:pt idx="19">
                  <c:v>16680.109999999997</c:v>
                </c:pt>
                <c:pt idx="20">
                  <c:v>16683.599999999999</c:v>
                </c:pt>
                <c:pt idx="21">
                  <c:v>16684.479999999996</c:v>
                </c:pt>
                <c:pt idx="22">
                  <c:v>16687.969999999998</c:v>
                </c:pt>
                <c:pt idx="23">
                  <c:v>16688.849999999995</c:v>
                </c:pt>
                <c:pt idx="24">
                  <c:v>16692.339999999997</c:v>
                </c:pt>
                <c:pt idx="25">
                  <c:v>16693.219999999994</c:v>
                </c:pt>
              </c:numCache>
            </c:numRef>
          </c:xVal>
          <c:yVal>
            <c:numRef>
              <c:f>'C100 Eacc'!$I$14:$I$39</c:f>
              <c:numCache>
                <c:formatCode>0.00E+00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-1.5628797012646324E-3</c:v>
                </c:pt>
                <c:pt idx="3">
                  <c:v>-1.5626748900240861E-3</c:v>
                </c:pt>
                <c:pt idx="4">
                  <c:v>-3.1247425927913102E-3</c:v>
                </c:pt>
                <c:pt idx="5">
                  <c:v>-3.1243331035602693E-3</c:v>
                </c:pt>
                <c:pt idx="6">
                  <c:v>-4.6855893361163687E-3</c:v>
                </c:pt>
                <c:pt idx="7">
                  <c:v>-4.6849753020585588E-3</c:v>
                </c:pt>
                <c:pt idx="8">
                  <c:v>-6.2454205923463003E-3</c:v>
                </c:pt>
                <c:pt idx="9">
                  <c:v>-6.2446021465385835E-3</c:v>
                </c:pt>
                <c:pt idx="10">
                  <c:v>-7.8042370221570422E-3</c:v>
                </c:pt>
                <c:pt idx="11">
                  <c:v>-7.8032142975895955E-3</c:v>
                </c:pt>
                <c:pt idx="12">
                  <c:v>-9.36203928579433E-3</c:v>
                </c:pt>
                <c:pt idx="13">
                  <c:v>-7.8531752248420022E-4</c:v>
                </c:pt>
                <c:pt idx="14">
                  <c:v>-2.3477891563692204E-3</c:v>
                </c:pt>
                <c:pt idx="15">
                  <c:v>-2.3474814848257943E-3</c:v>
                </c:pt>
                <c:pt idx="16">
                  <c:v>-3.9091413857021296E-3</c:v>
                </c:pt>
                <c:pt idx="17">
                  <c:v>-3.9086291030892891E-3</c:v>
                </c:pt>
                <c:pt idx="18">
                  <c:v>-5.4694777990705688E-3</c:v>
                </c:pt>
                <c:pt idx="19">
                  <c:v>-5.4687610385083379E-3</c:v>
                </c:pt>
                <c:pt idx="20">
                  <c:v>-7.0287990573646786E-3</c:v>
                </c:pt>
                <c:pt idx="21">
                  <c:v>-7.027877951886397E-3</c:v>
                </c:pt>
                <c:pt idx="22">
                  <c:v>-8.5871058210443985E-3</c:v>
                </c:pt>
                <c:pt idx="23">
                  <c:v>-8.5859805035967234E-3</c:v>
                </c:pt>
                <c:pt idx="24">
                  <c:v>-1.0144398750139472E-2</c:v>
                </c:pt>
                <c:pt idx="25">
                  <c:v>-1.0143069353582911E-2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7C7-E743-8E1C-A98173F8F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405952"/>
        <c:axId val="117420416"/>
      </c:scatterChart>
      <c:valAx>
        <c:axId val="117405952"/>
        <c:scaling>
          <c:orientation val="minMax"/>
          <c:max val="4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Time(</a:t>
                </a:r>
                <a:r>
                  <a:rPr lang="el-GR"/>
                  <a:t>μ</a:t>
                </a:r>
                <a:r>
                  <a:rPr lang="en-US"/>
                  <a:t>s)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17420416"/>
        <c:crossesAt val="-40000"/>
        <c:crossBetween val="midCat"/>
      </c:valAx>
      <c:valAx>
        <c:axId val="117420416"/>
        <c:scaling>
          <c:orientation val="minMax"/>
          <c:max val="0"/>
          <c:min val="-1.0000000000000002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Δ</a:t>
                </a:r>
                <a:r>
                  <a:rPr lang="en-US"/>
                  <a:t>Vc/Vc</a:t>
                </a:r>
              </a:p>
            </c:rich>
          </c:tx>
          <c:layout>
            <c:manualLayout>
              <c:xMode val="edge"/>
              <c:yMode val="edge"/>
              <c:x val="4.0946375588580781E-2"/>
              <c:y val="0.14567221717905662"/>
            </c:manualLayout>
          </c:layout>
          <c:overlay val="0"/>
        </c:title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74059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052653351129014"/>
          <c:y val="4.0226639447183347E-2"/>
          <c:w val="0.59095675641179268"/>
          <c:h val="0.80741241583932444"/>
        </c:manualLayout>
      </c:layout>
      <c:scatterChart>
        <c:scatterStyle val="lineMarker"/>
        <c:varyColors val="0"/>
        <c:ser>
          <c:idx val="2"/>
          <c:order val="0"/>
          <c:tx>
            <c:strRef>
              <c:f>'injection time'!$J$46</c:f>
              <c:strCache>
                <c:ptCount val="1"/>
                <c:pt idx="0">
                  <c:v>I ring (A)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'injection time'!$C$47:$C$65</c:f>
              <c:numCache>
                <c:formatCode>General</c:formatCode>
                <c:ptCount val="19"/>
                <c:pt idx="0">
                  <c:v>3</c:v>
                </c:pt>
                <c:pt idx="1">
                  <c:v>3.08</c:v>
                </c:pt>
                <c:pt idx="2">
                  <c:v>3.27</c:v>
                </c:pt>
                <c:pt idx="3">
                  <c:v>3.27</c:v>
                </c:pt>
                <c:pt idx="4">
                  <c:v>3.7</c:v>
                </c:pt>
                <c:pt idx="5">
                  <c:v>4</c:v>
                </c:pt>
                <c:pt idx="6">
                  <c:v>4.5999999999999996</c:v>
                </c:pt>
                <c:pt idx="7">
                  <c:v>5.37</c:v>
                </c:pt>
                <c:pt idx="8">
                  <c:v>5.37</c:v>
                </c:pt>
                <c:pt idx="9">
                  <c:v>6</c:v>
                </c:pt>
                <c:pt idx="10">
                  <c:v>6.8819999999999997</c:v>
                </c:pt>
                <c:pt idx="11">
                  <c:v>7.4</c:v>
                </c:pt>
                <c:pt idx="12">
                  <c:v>7.4</c:v>
                </c:pt>
                <c:pt idx="13">
                  <c:v>8.4700000000000006</c:v>
                </c:pt>
                <c:pt idx="14">
                  <c:v>9.4499999999999993</c:v>
                </c:pt>
                <c:pt idx="15">
                  <c:v>9.4499999999999993</c:v>
                </c:pt>
                <c:pt idx="16">
                  <c:v>10</c:v>
                </c:pt>
                <c:pt idx="17">
                  <c:v>11</c:v>
                </c:pt>
                <c:pt idx="18">
                  <c:v>11.5</c:v>
                </c:pt>
              </c:numCache>
            </c:numRef>
          </c:xVal>
          <c:yVal>
            <c:numRef>
              <c:f>'injection time'!$J$47:$J$65</c:f>
              <c:numCache>
                <c:formatCode>General</c:formatCode>
                <c:ptCount val="1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2.2443375995978996</c:v>
                </c:pt>
                <c:pt idx="12">
                  <c:v>2.2443375995978996</c:v>
                </c:pt>
                <c:pt idx="13">
                  <c:v>1.3076196038365286</c:v>
                </c:pt>
                <c:pt idx="14">
                  <c:v>0.84389386607976957</c:v>
                </c:pt>
                <c:pt idx="15">
                  <c:v>0.84389386607976957</c:v>
                </c:pt>
                <c:pt idx="16">
                  <c:v>0.67300000000000004</c:v>
                </c:pt>
                <c:pt idx="17">
                  <c:v>0.45966805546069256</c:v>
                </c:pt>
                <c:pt idx="18">
                  <c:v>0.38478993428411135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'injection time'!$G$46</c:f>
              <c:strCache>
                <c:ptCount val="1"/>
                <c:pt idx="0">
                  <c:v>Iext pulsed with ffwd(mA)</c:v>
                </c:pt>
              </c:strCache>
            </c:strRef>
          </c:tx>
          <c:marker>
            <c:symbol val="none"/>
          </c:marker>
          <c:xVal>
            <c:numRef>
              <c:f>'injection time'!$C$47:$C$65</c:f>
              <c:numCache>
                <c:formatCode>General</c:formatCode>
                <c:ptCount val="19"/>
                <c:pt idx="0">
                  <c:v>3</c:v>
                </c:pt>
                <c:pt idx="1">
                  <c:v>3.08</c:v>
                </c:pt>
                <c:pt idx="2">
                  <c:v>3.27</c:v>
                </c:pt>
                <c:pt idx="3">
                  <c:v>3.27</c:v>
                </c:pt>
                <c:pt idx="4">
                  <c:v>3.7</c:v>
                </c:pt>
                <c:pt idx="5">
                  <c:v>4</c:v>
                </c:pt>
                <c:pt idx="6">
                  <c:v>4.5999999999999996</c:v>
                </c:pt>
                <c:pt idx="7">
                  <c:v>5.37</c:v>
                </c:pt>
                <c:pt idx="8">
                  <c:v>5.37</c:v>
                </c:pt>
                <c:pt idx="9">
                  <c:v>6</c:v>
                </c:pt>
                <c:pt idx="10">
                  <c:v>6.8819999999999997</c:v>
                </c:pt>
                <c:pt idx="11">
                  <c:v>7.4</c:v>
                </c:pt>
                <c:pt idx="12">
                  <c:v>7.4</c:v>
                </c:pt>
                <c:pt idx="13">
                  <c:v>8.4700000000000006</c:v>
                </c:pt>
                <c:pt idx="14">
                  <c:v>9.4499999999999993</c:v>
                </c:pt>
                <c:pt idx="15">
                  <c:v>9.4499999999999993</c:v>
                </c:pt>
                <c:pt idx="16">
                  <c:v>10</c:v>
                </c:pt>
                <c:pt idx="17">
                  <c:v>11</c:v>
                </c:pt>
                <c:pt idx="18">
                  <c:v>11.5</c:v>
                </c:pt>
              </c:numCache>
            </c:numRef>
          </c:xVal>
          <c:yVal>
            <c:numRef>
              <c:f>'injection time'!$G$47:$G$65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873984"/>
        <c:axId val="150896640"/>
      </c:scatterChart>
      <c:scatterChart>
        <c:scatterStyle val="lineMarker"/>
        <c:varyColors val="0"/>
        <c:ser>
          <c:idx val="1"/>
          <c:order val="2"/>
          <c:tx>
            <c:strRef>
              <c:f>'injection time'!$L$46</c:f>
              <c:strCache>
                <c:ptCount val="1"/>
                <c:pt idx="0">
                  <c:v>Tinj with ffwd (min)</c:v>
                </c:pt>
              </c:strCache>
            </c:strRef>
          </c:tx>
          <c:marker>
            <c:symbol val="none"/>
          </c:marker>
          <c:xVal>
            <c:numRef>
              <c:f>'injection time'!$C$47:$C$65</c:f>
              <c:numCache>
                <c:formatCode>General</c:formatCode>
                <c:ptCount val="19"/>
                <c:pt idx="0">
                  <c:v>3</c:v>
                </c:pt>
                <c:pt idx="1">
                  <c:v>3.08</c:v>
                </c:pt>
                <c:pt idx="2">
                  <c:v>3.27</c:v>
                </c:pt>
                <c:pt idx="3">
                  <c:v>3.27</c:v>
                </c:pt>
                <c:pt idx="4">
                  <c:v>3.7</c:v>
                </c:pt>
                <c:pt idx="5">
                  <c:v>4</c:v>
                </c:pt>
                <c:pt idx="6">
                  <c:v>4.5999999999999996</c:v>
                </c:pt>
                <c:pt idx="7">
                  <c:v>5.37</c:v>
                </c:pt>
                <c:pt idx="8">
                  <c:v>5.37</c:v>
                </c:pt>
                <c:pt idx="9">
                  <c:v>6</c:v>
                </c:pt>
                <c:pt idx="10">
                  <c:v>6.8819999999999997</c:v>
                </c:pt>
                <c:pt idx="11">
                  <c:v>7.4</c:v>
                </c:pt>
                <c:pt idx="12">
                  <c:v>7.4</c:v>
                </c:pt>
                <c:pt idx="13">
                  <c:v>8.4700000000000006</c:v>
                </c:pt>
                <c:pt idx="14">
                  <c:v>9.4499999999999993</c:v>
                </c:pt>
                <c:pt idx="15">
                  <c:v>9.4499999999999993</c:v>
                </c:pt>
                <c:pt idx="16">
                  <c:v>10</c:v>
                </c:pt>
                <c:pt idx="17">
                  <c:v>11</c:v>
                </c:pt>
                <c:pt idx="18">
                  <c:v>11.5</c:v>
                </c:pt>
              </c:numCache>
            </c:numRef>
          </c:xVal>
          <c:yVal>
            <c:numRef>
              <c:f>'injection time'!$L$47:$L$65</c:f>
              <c:numCache>
                <c:formatCode>General</c:formatCode>
                <c:ptCount val="19"/>
                <c:pt idx="0">
                  <c:v>18.75</c:v>
                </c:pt>
                <c:pt idx="1">
                  <c:v>17.32658153956012</c:v>
                </c:pt>
                <c:pt idx="2">
                  <c:v>14.478440251144951</c:v>
                </c:pt>
                <c:pt idx="3">
                  <c:v>14.478440251144951</c:v>
                </c:pt>
                <c:pt idx="4">
                  <c:v>9.9944721931573621</c:v>
                </c:pt>
                <c:pt idx="5">
                  <c:v>7.91015625</c:v>
                </c:pt>
                <c:pt idx="6">
                  <c:v>5.2010561354483436</c:v>
                </c:pt>
                <c:pt idx="7">
                  <c:v>3.2692051856045468</c:v>
                </c:pt>
                <c:pt idx="8">
                  <c:v>3.2692051856045468</c:v>
                </c:pt>
                <c:pt idx="9">
                  <c:v>2.34375</c:v>
                </c:pt>
                <c:pt idx="10">
                  <c:v>1.5531772883740314</c:v>
                </c:pt>
                <c:pt idx="11">
                  <c:v>0.93462373880161453</c:v>
                </c:pt>
                <c:pt idx="12">
                  <c:v>0.93462373880161453</c:v>
                </c:pt>
                <c:pt idx="13">
                  <c:v>0.36322766773236909</c:v>
                </c:pt>
                <c:pt idx="14">
                  <c:v>0.23441496279993601</c:v>
                </c:pt>
                <c:pt idx="15">
                  <c:v>0.23441496279993601</c:v>
                </c:pt>
                <c:pt idx="16">
                  <c:v>0.18694444444444447</c:v>
                </c:pt>
                <c:pt idx="17">
                  <c:v>0.12768557096130351</c:v>
                </c:pt>
                <c:pt idx="18">
                  <c:v>0.1068860928566976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363008"/>
        <c:axId val="150898944"/>
      </c:scatterChart>
      <c:valAx>
        <c:axId val="150873984"/>
        <c:scaling>
          <c:orientation val="minMax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Beam energy (GeV)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0896640"/>
        <c:crosses val="autoZero"/>
        <c:crossBetween val="midCat"/>
      </c:valAx>
      <c:valAx>
        <c:axId val="150896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/>
                    </a:solidFill>
                  </a:defRPr>
                </a:pPr>
                <a:r>
                  <a:rPr lang="en-US" sz="1200">
                    <a:solidFill>
                      <a:schemeClr val="tx2"/>
                    </a:solidFill>
                  </a:rPr>
                  <a:t>CEBAF Pulsed extracted beam current (mA)</a:t>
                </a:r>
              </a:p>
              <a:p>
                <a:pPr>
                  <a:defRPr sz="1200">
                    <a:solidFill>
                      <a:schemeClr val="tx2"/>
                    </a:solidFill>
                  </a:defRPr>
                </a:pPr>
                <a:r>
                  <a:rPr lang="en-US" sz="1200">
                    <a:solidFill>
                      <a:srgbClr val="7030A0"/>
                    </a:solidFill>
                  </a:rPr>
                  <a:t>JLEIC e-ring current(A)</a:t>
                </a:r>
              </a:p>
            </c:rich>
          </c:tx>
          <c:layout>
            <c:manualLayout>
              <c:xMode val="edge"/>
              <c:yMode val="edge"/>
              <c:x val="4.2870516185476819E-2"/>
              <c:y val="8.751907179826820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150873984"/>
        <c:crosses val="autoZero"/>
        <c:crossBetween val="midCat"/>
      </c:valAx>
      <c:valAx>
        <c:axId val="150898944"/>
        <c:scaling>
          <c:orientation val="minMax"/>
          <c:max val="3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C00000"/>
                    </a:solidFill>
                  </a:defRPr>
                </a:pPr>
                <a:r>
                  <a:rPr lang="en-US" sz="1200">
                    <a:solidFill>
                      <a:srgbClr val="C00000"/>
                    </a:solidFill>
                  </a:rPr>
                  <a:t>Estimated JLEIC injection time (min)</a:t>
                </a:r>
              </a:p>
            </c:rich>
          </c:tx>
          <c:layout>
            <c:manualLayout>
              <c:xMode val="edge"/>
              <c:yMode val="edge"/>
              <c:x val="0.90094838145231859"/>
              <c:y val="0.130704286107369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n-US"/>
          </a:p>
        </c:txPr>
        <c:crossAx val="154363008"/>
        <c:crosses val="max"/>
        <c:crossBetween val="midCat"/>
      </c:valAx>
      <c:valAx>
        <c:axId val="154363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898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58881846880044"/>
          <c:y val="7.2642908305181997E-2"/>
          <c:w val="0.24552777777777779"/>
          <c:h val="0.49616571820514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365816399362994"/>
          <c:y val="4.0226520597968732E-2"/>
          <c:w val="0.62147209870880105"/>
          <c:h val="0.80741241583932444"/>
        </c:manualLayout>
      </c:layout>
      <c:scatterChart>
        <c:scatterStyle val="lineMarker"/>
        <c:varyColors val="0"/>
        <c:ser>
          <c:idx val="0"/>
          <c:order val="0"/>
          <c:tx>
            <c:strRef>
              <c:f>'injection time'!$G$46</c:f>
              <c:strCache>
                <c:ptCount val="1"/>
                <c:pt idx="0">
                  <c:v>Iext pulsed with ffwd(mA)</c:v>
                </c:pt>
              </c:strCache>
            </c:strRef>
          </c:tx>
          <c:marker>
            <c:symbol val="none"/>
          </c:marker>
          <c:xVal>
            <c:numRef>
              <c:f>'injection time'!$C$47:$C$65</c:f>
              <c:numCache>
                <c:formatCode>General</c:formatCode>
                <c:ptCount val="19"/>
                <c:pt idx="0">
                  <c:v>3</c:v>
                </c:pt>
                <c:pt idx="1">
                  <c:v>3.08</c:v>
                </c:pt>
                <c:pt idx="2">
                  <c:v>3.27</c:v>
                </c:pt>
                <c:pt idx="3">
                  <c:v>3.27</c:v>
                </c:pt>
                <c:pt idx="4">
                  <c:v>3.7</c:v>
                </c:pt>
                <c:pt idx="5">
                  <c:v>4</c:v>
                </c:pt>
                <c:pt idx="6">
                  <c:v>4.5999999999999996</c:v>
                </c:pt>
                <c:pt idx="7">
                  <c:v>5.37</c:v>
                </c:pt>
                <c:pt idx="8">
                  <c:v>5.37</c:v>
                </c:pt>
                <c:pt idx="9">
                  <c:v>6</c:v>
                </c:pt>
                <c:pt idx="10">
                  <c:v>6.8819999999999997</c:v>
                </c:pt>
                <c:pt idx="11">
                  <c:v>7.4</c:v>
                </c:pt>
                <c:pt idx="12">
                  <c:v>7.4</c:v>
                </c:pt>
                <c:pt idx="13">
                  <c:v>8.4700000000000006</c:v>
                </c:pt>
                <c:pt idx="14">
                  <c:v>9.4499999999999993</c:v>
                </c:pt>
                <c:pt idx="15">
                  <c:v>9.4499999999999993</c:v>
                </c:pt>
                <c:pt idx="16">
                  <c:v>10</c:v>
                </c:pt>
                <c:pt idx="17">
                  <c:v>11</c:v>
                </c:pt>
                <c:pt idx="18">
                  <c:v>11.5</c:v>
                </c:pt>
              </c:numCache>
            </c:numRef>
          </c:xVal>
          <c:yVal>
            <c:numRef>
              <c:f>'injection time'!$G$47:$G$65</c:f>
              <c:numCache>
                <c:formatCode>General</c:formatCode>
                <c:ptCount val="1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748864"/>
        <c:axId val="245750784"/>
      </c:scatterChart>
      <c:scatterChart>
        <c:scatterStyle val="lineMarker"/>
        <c:varyColors val="0"/>
        <c:ser>
          <c:idx val="1"/>
          <c:order val="1"/>
          <c:tx>
            <c:strRef>
              <c:f>'injection time'!$P$46</c:f>
              <c:strCache>
                <c:ptCount val="1"/>
                <c:pt idx="0">
                  <c:v>Iext avg with feed-forward (nA)</c:v>
                </c:pt>
              </c:strCache>
            </c:strRef>
          </c:tx>
          <c:marker>
            <c:symbol val="none"/>
          </c:marker>
          <c:xVal>
            <c:numRef>
              <c:f>'injection time'!$C$47:$C$65</c:f>
              <c:numCache>
                <c:formatCode>General</c:formatCode>
                <c:ptCount val="19"/>
                <c:pt idx="0">
                  <c:v>3</c:v>
                </c:pt>
                <c:pt idx="1">
                  <c:v>3.08</c:v>
                </c:pt>
                <c:pt idx="2">
                  <c:v>3.27</c:v>
                </c:pt>
                <c:pt idx="3">
                  <c:v>3.27</c:v>
                </c:pt>
                <c:pt idx="4">
                  <c:v>3.7</c:v>
                </c:pt>
                <c:pt idx="5">
                  <c:v>4</c:v>
                </c:pt>
                <c:pt idx="6">
                  <c:v>4.5999999999999996</c:v>
                </c:pt>
                <c:pt idx="7">
                  <c:v>5.37</c:v>
                </c:pt>
                <c:pt idx="8">
                  <c:v>5.37</c:v>
                </c:pt>
                <c:pt idx="9">
                  <c:v>6</c:v>
                </c:pt>
                <c:pt idx="10">
                  <c:v>6.8819999999999997</c:v>
                </c:pt>
                <c:pt idx="11">
                  <c:v>7.4</c:v>
                </c:pt>
                <c:pt idx="12">
                  <c:v>7.4</c:v>
                </c:pt>
                <c:pt idx="13">
                  <c:v>8.4700000000000006</c:v>
                </c:pt>
                <c:pt idx="14">
                  <c:v>9.4499999999999993</c:v>
                </c:pt>
                <c:pt idx="15">
                  <c:v>9.4499999999999993</c:v>
                </c:pt>
                <c:pt idx="16">
                  <c:v>10</c:v>
                </c:pt>
                <c:pt idx="17">
                  <c:v>11</c:v>
                </c:pt>
                <c:pt idx="18">
                  <c:v>11.5</c:v>
                </c:pt>
              </c:numCache>
            </c:numRef>
          </c:xVal>
          <c:yVal>
            <c:numRef>
              <c:f>'injection time'!$P$47:$P$65</c:f>
              <c:numCache>
                <c:formatCode>General</c:formatCode>
                <c:ptCount val="19"/>
                <c:pt idx="0">
                  <c:v>18.613333333333337</c:v>
                </c:pt>
                <c:pt idx="1">
                  <c:v>20.142461408395061</c:v>
                </c:pt>
                <c:pt idx="2">
                  <c:v>24.104806453333342</c:v>
                </c:pt>
                <c:pt idx="3">
                  <c:v>24.104806453333342</c:v>
                </c:pt>
                <c:pt idx="4">
                  <c:v>34.919302716049394</c:v>
                </c:pt>
                <c:pt idx="5">
                  <c:v>44.120493827160495</c:v>
                </c:pt>
                <c:pt idx="6">
                  <c:v>67.101756049382715</c:v>
                </c:pt>
                <c:pt idx="7">
                  <c:v>106.7537765866667</c:v>
                </c:pt>
                <c:pt idx="8">
                  <c:v>106.7537765866667</c:v>
                </c:pt>
                <c:pt idx="9">
                  <c:v>148.90666666666669</c:v>
                </c:pt>
                <c:pt idx="10">
                  <c:v>224.70068459818665</c:v>
                </c:pt>
                <c:pt idx="11">
                  <c:v>279.35442172839515</c:v>
                </c:pt>
                <c:pt idx="12">
                  <c:v>279.35442172839515</c:v>
                </c:pt>
                <c:pt idx="13">
                  <c:v>418.8</c:v>
                </c:pt>
                <c:pt idx="14">
                  <c:v>418.8</c:v>
                </c:pt>
                <c:pt idx="15">
                  <c:v>418.8</c:v>
                </c:pt>
                <c:pt idx="16">
                  <c:v>418.8</c:v>
                </c:pt>
                <c:pt idx="17">
                  <c:v>418.8</c:v>
                </c:pt>
                <c:pt idx="18">
                  <c:v>418.8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828608"/>
        <c:axId val="245826688"/>
      </c:scatterChart>
      <c:valAx>
        <c:axId val="245748864"/>
        <c:scaling>
          <c:orientation val="minMax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Beam energy (GeV)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45750784"/>
        <c:crosses val="autoZero"/>
        <c:crossBetween val="midCat"/>
      </c:valAx>
      <c:valAx>
        <c:axId val="245750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2"/>
                    </a:solidFill>
                  </a:defRPr>
                </a:pPr>
                <a:r>
                  <a:rPr lang="en-US" sz="1200">
                    <a:solidFill>
                      <a:schemeClr val="tx2"/>
                    </a:solidFill>
                  </a:rPr>
                  <a:t>CEBAF Pulsed extracted beam current (mA)</a:t>
                </a:r>
              </a:p>
            </c:rich>
          </c:tx>
          <c:layout>
            <c:manualLayout>
              <c:xMode val="edge"/>
              <c:yMode val="edge"/>
              <c:x val="4.2870516185476819E-2"/>
              <c:y val="8.751907179826820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245748864"/>
        <c:crosses val="autoZero"/>
        <c:crossBetween val="midCat"/>
      </c:valAx>
      <c:valAx>
        <c:axId val="245826688"/>
        <c:scaling>
          <c:orientation val="minMax"/>
          <c:max val="5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C00000"/>
                    </a:solidFill>
                  </a:defRPr>
                </a:pPr>
                <a:r>
                  <a:rPr lang="en-US" sz="1200">
                    <a:solidFill>
                      <a:srgbClr val="C00000"/>
                    </a:solidFill>
                  </a:rPr>
                  <a:t>Average extracted current (nA)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en-US"/>
          </a:p>
        </c:txPr>
        <c:crossAx val="245828608"/>
        <c:crosses val="max"/>
        <c:crossBetween val="midCat"/>
      </c:valAx>
      <c:valAx>
        <c:axId val="24582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5826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2785182826239119"/>
          <c:y val="0.34750561516926959"/>
          <c:w val="0.29554704959613259"/>
          <c:h val="0.483190197192024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0.12525</cdr:x>
      <cdr:y>0.16864</cdr:y>
    </cdr:from>
    <cdr:to>
      <cdr:x>0.34791</cdr:x>
      <cdr:y>0.29586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0076" y="542926"/>
          <a:ext cx="1066800" cy="40957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3A</a:t>
          </a:r>
          <a:r>
            <a:rPr lang="en-US" sz="1100" baseline="0"/>
            <a:t> admin limit</a:t>
          </a:r>
          <a:endParaRPr lang="en-US" sz="1100"/>
        </a:p>
      </cdr:txBody>
    </cdr:sp>
  </cdr:relSizeAnchor>
  <cdr:relSizeAnchor xmlns:cdr="http://schemas.openxmlformats.org/drawingml/2006/chartDrawing">
    <cdr:from>
      <cdr:x>0.35056</cdr:x>
      <cdr:y>0.16963</cdr:y>
    </cdr:from>
    <cdr:to>
      <cdr:x>0.70577</cdr:x>
      <cdr:y>0.28994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79576" y="546100"/>
          <a:ext cx="1701800" cy="387350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Limited by </a:t>
          </a:r>
        </a:p>
        <a:p xmlns:a="http://schemas.openxmlformats.org/drawingml/2006/main">
          <a:pPr algn="ctr"/>
          <a:r>
            <a:rPr lang="en-US" sz="1100" dirty="0"/>
            <a:t>cavity impedance</a:t>
          </a:r>
        </a:p>
      </cdr:txBody>
    </cdr:sp>
  </cdr:relSizeAnchor>
  <cdr:relSizeAnchor xmlns:cdr="http://schemas.openxmlformats.org/drawingml/2006/chartDrawing">
    <cdr:from>
      <cdr:x>0.70775</cdr:x>
      <cdr:y>0.16864</cdr:y>
    </cdr:from>
    <cdr:to>
      <cdr:x>0.85089</cdr:x>
      <cdr:y>0.29586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90901" y="542925"/>
          <a:ext cx="685800" cy="40957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10MW SR </a:t>
          </a:r>
        </a:p>
        <a:p xmlns:a="http://schemas.openxmlformats.org/drawingml/2006/main">
          <a:r>
            <a:rPr lang="en-US" sz="1100"/>
            <a:t>limit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ctr"/>
            <a:r>
              <a:rPr lang="en-US" sz="1800" dirty="0" smtClean="0"/>
              <a:t>EIC Accelerator Collaboration Meeting</a:t>
            </a:r>
          </a:p>
          <a:p>
            <a:pPr algn="ctr"/>
            <a:r>
              <a:rPr lang="en-US" sz="1800" dirty="0" smtClean="0"/>
              <a:t>October 29 - November 1, 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205946"/>
            <a:ext cx="10583064" cy="917487"/>
          </a:xfrm>
        </p:spPr>
        <p:txBody>
          <a:bodyPr anchor="ctr" anchorCtr="0"/>
          <a:lstStyle/>
          <a:p>
            <a:r>
              <a:rPr lang="en-US" sz="3600" dirty="0" smtClean="0"/>
              <a:t>CEBAF </a:t>
            </a:r>
            <a:r>
              <a:rPr lang="en-US" sz="3600" dirty="0"/>
              <a:t>Pulsed Operation for JLEIC Electron Injection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849"/>
            <a:ext cx="4264472" cy="40896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Jiquan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Guo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Also Contributed by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: J.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Grames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Kazimi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F. Lin, T.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Plawski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R.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Rimmer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, H. Wang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Funded by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 FY17 EIC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additional R&amp;D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funding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88921" y="5810521"/>
            <a:ext cx="5745192" cy="910001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EIC Accelerator Collaboration Meeting</a:t>
            </a:r>
          </a:p>
          <a:p>
            <a:pPr algn="ctr"/>
            <a:r>
              <a:rPr lang="en-US" sz="1800" dirty="0"/>
              <a:t>October 29 - November 1, 2018</a:t>
            </a:r>
          </a:p>
        </p:txBody>
      </p:sp>
      <p:pic>
        <p:nvPicPr>
          <p:cNvPr id="7" name="Picture 6" descr="JLEIC2018oblique_D2-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653" y="1598522"/>
            <a:ext cx="7495294" cy="39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1.5 pass CEBAF test (04/30/2018)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1528789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setup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B tune beam 1</a:t>
            </a:r>
            <a:r>
              <a:rPr lang="el-GR" sz="1600" dirty="0">
                <a:solidFill>
                  <a:prstClr val="black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A + Hall A/C 499MHz VL beam, 13-200</a:t>
            </a:r>
            <a:r>
              <a:rPr lang="el-GR" sz="1600" dirty="0">
                <a:solidFill>
                  <a:prstClr val="black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A, 60Hz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Terminated at 3R with 3.8-10</a:t>
            </a:r>
            <a:r>
              <a:rPr lang="el-GR" sz="1600" dirty="0">
                <a:solidFill>
                  <a:prstClr val="black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s VL </a:t>
            </a:r>
            <a:r>
              <a:rPr lang="en-US"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beam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98" y="2824293"/>
            <a:ext cx="7160831" cy="145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20384" y="4281081"/>
            <a:ext cx="4466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M56 measured beam current with laser C set to 100</a:t>
            </a:r>
            <a:r>
              <a:rPr lang="el-GR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μ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A 4</a:t>
            </a:r>
            <a:r>
              <a:rPr lang="el-GR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μ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11" y="4588858"/>
            <a:ext cx="7160831" cy="145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8121" y="6041582"/>
            <a:ext cx="5147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M56 measured beam current with laser A/C set to 150</a:t>
            </a:r>
            <a:r>
              <a:rPr lang="el-GR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μ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A (saturated) 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289" y="2833798"/>
            <a:ext cx="4103510" cy="320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reducing M56 gain to 0 (avoiding saturation), NL beam current (terminated at 3R) showed no pass-to-pass beam loss at 100 </a:t>
            </a:r>
            <a:r>
              <a:rPr lang="el-GR" sz="1600" dirty="0" smtClean="0"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latin typeface="Times New Roman"/>
                <a:cs typeface="Times New Roman"/>
              </a:rPr>
              <a:t>A set up (measured at Faraday cup)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When beam current increased to 150</a:t>
            </a:r>
            <a:r>
              <a:rPr lang="el-GR" sz="1600" dirty="0" smtClean="0"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latin typeface="Times New Roman"/>
                <a:cs typeface="Times New Roman"/>
              </a:rPr>
              <a:t>A, M56 saturated and could not provide a proof of no pass-to-pass beam loss. 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Will install attenuator on M56 pickup for next beam study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Gradient droop and energy spread measurement not successful in this beam study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8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 gradient droop measurement (08/20/2018-08/21/2018)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4420619"/>
            <a:ext cx="11285837" cy="1927130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" pitchFamily="18" charset="0"/>
              </a:rPr>
              <a:t>Measured gradient droop in the CEBAF injector R100 cryomodule</a:t>
            </a:r>
          </a:p>
          <a:p>
            <a:r>
              <a:rPr lang="el-GR" sz="1600" dirty="0" smtClean="0"/>
              <a:t>Δ</a:t>
            </a:r>
            <a:r>
              <a:rPr lang="en-US" sz="1600" dirty="0">
                <a:latin typeface="Times" pitchFamily="18" charset="0"/>
              </a:rPr>
              <a:t>amp≈0.45mV (0.05%) for 10</a:t>
            </a:r>
            <a:r>
              <a:rPr lang="el-GR" sz="1600" dirty="0"/>
              <a:t>μ</a:t>
            </a:r>
            <a:r>
              <a:rPr lang="en-US" sz="1600" dirty="0">
                <a:latin typeface="Times" pitchFamily="18" charset="0"/>
              </a:rPr>
              <a:t>s 300</a:t>
            </a:r>
            <a:r>
              <a:rPr lang="el-GR" sz="1600" dirty="0"/>
              <a:t>μ</a:t>
            </a:r>
            <a:r>
              <a:rPr lang="en-US" sz="1600" dirty="0">
                <a:latin typeface="Times" pitchFamily="18" charset="0"/>
              </a:rPr>
              <a:t>A bunch train AC coupled measurement, ≈0.15mV (0.016%) for 4</a:t>
            </a:r>
            <a:r>
              <a:rPr lang="el-GR" sz="1600" dirty="0"/>
              <a:t>μ</a:t>
            </a:r>
            <a:r>
              <a:rPr lang="en-US" sz="1600" dirty="0">
                <a:latin typeface="Times" pitchFamily="18" charset="0"/>
              </a:rPr>
              <a:t>s 300</a:t>
            </a:r>
            <a:r>
              <a:rPr lang="el-GR" sz="1600" dirty="0"/>
              <a:t>μ</a:t>
            </a:r>
            <a:r>
              <a:rPr lang="en-US" sz="1600" dirty="0">
                <a:latin typeface="Times" pitchFamily="18" charset="0"/>
              </a:rPr>
              <a:t>A DC coupled measurement </a:t>
            </a:r>
          </a:p>
          <a:p>
            <a:r>
              <a:rPr lang="en-US" sz="1600" dirty="0">
                <a:latin typeface="Times" pitchFamily="18" charset="0"/>
              </a:rPr>
              <a:t>Calculation (on crest, no detuning, without any feedback/feed forward) shows 0.064% voltage droop for 4 </a:t>
            </a:r>
            <a:r>
              <a:rPr lang="el-GR" sz="1600" dirty="0"/>
              <a:t>μ</a:t>
            </a:r>
            <a:r>
              <a:rPr lang="en-US" sz="1600" dirty="0">
                <a:latin typeface="Times" pitchFamily="18" charset="0"/>
              </a:rPr>
              <a:t>s 300</a:t>
            </a:r>
            <a:r>
              <a:rPr lang="el-GR" sz="1600" dirty="0"/>
              <a:t>μ</a:t>
            </a:r>
            <a:r>
              <a:rPr lang="en-US" sz="1600" dirty="0">
                <a:latin typeface="Times" pitchFamily="18" charset="0"/>
              </a:rPr>
              <a:t>A, 0.16% for 10 </a:t>
            </a:r>
            <a:r>
              <a:rPr lang="el-GR" sz="1600" dirty="0"/>
              <a:t>μ</a:t>
            </a:r>
            <a:r>
              <a:rPr lang="en-US" sz="1600" dirty="0">
                <a:latin typeface="Times" pitchFamily="18" charset="0"/>
              </a:rPr>
              <a:t>s, a factor of 3-4 </a:t>
            </a:r>
            <a:r>
              <a:rPr lang="en-US" sz="1600" dirty="0" smtClean="0">
                <a:latin typeface="Times" pitchFamily="18" charset="0"/>
              </a:rPr>
              <a:t>difference for both DC and AC coupling.</a:t>
            </a:r>
          </a:p>
          <a:p>
            <a:r>
              <a:rPr lang="en-US" sz="1600" dirty="0" smtClean="0">
                <a:latin typeface="Times" pitchFamily="18" charset="0"/>
              </a:rPr>
              <a:t>No solid explanation for the discrepancy yet, although the experimental results are in favor of faster injection. More study needed.</a:t>
            </a:r>
            <a:endParaRPr lang="en-US" sz="1600" dirty="0">
              <a:latin typeface="Times" pitchFamily="18" charset="0"/>
            </a:endParaRPr>
          </a:p>
          <a:p>
            <a:endParaRPr lang="en-US" sz="1600" dirty="0">
              <a:latin typeface="Times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64" y="812636"/>
            <a:ext cx="4042669" cy="320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324600" y="812636"/>
            <a:ext cx="3808159" cy="3334281"/>
            <a:chOff x="5074967" y="1371600"/>
            <a:chExt cx="3808159" cy="333428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967" y="2022499"/>
              <a:ext cx="3808159" cy="2683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324599" y="1371600"/>
              <a:ext cx="2021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0L04 cav1 (R100)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AC 1M</a:t>
              </a:r>
              <a:r>
                <a:rPr kumimoji="0" lang="el-G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coupled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Eacc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=11MV/m,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Vc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=7.7MV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5715000" y="2590800"/>
              <a:ext cx="1676400" cy="228600"/>
            </a:xfrm>
            <a:prstGeom prst="line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0351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spread measurement in CEBAF injector </a:t>
            </a:r>
            <a:r>
              <a:rPr lang="en-US" dirty="0"/>
              <a:t>(08/20/2018-08/21/2018)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738567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Tried to do HARP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 in the 4D spectrometer to measure the energy spread,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 signal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too noisy for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fitting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how to improve the fit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5" y="2020227"/>
            <a:ext cx="4179092" cy="32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10" y="1998133"/>
            <a:ext cx="6599811" cy="32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72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" pitchFamily="18" charset="0"/>
              </a:rPr>
              <a:t>The scheme for JLEIC electron injection using CEBAF is developed with reasonable injection time and top off rate</a:t>
            </a:r>
          </a:p>
          <a:p>
            <a:r>
              <a:rPr lang="en-US" dirty="0" smtClean="0">
                <a:latin typeface="Times" pitchFamily="18" charset="0"/>
              </a:rPr>
              <a:t>Gradient droop is the main concern of CEBAF pulsed operation, but can be limited to an acceptable level</a:t>
            </a:r>
          </a:p>
          <a:p>
            <a:r>
              <a:rPr lang="en-US" dirty="0" smtClean="0">
                <a:latin typeface="Times" pitchFamily="18" charset="0"/>
              </a:rPr>
              <a:t>Preliminary CEBAF multi-pass beam test saw 100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" pitchFamily="18" charset="0"/>
                <a:cs typeface="Times New Roman"/>
              </a:rPr>
              <a:t>A pulsed beam passing through without no loss. Future experiment will improve instrumentation for higher beam current.</a:t>
            </a:r>
          </a:p>
          <a:p>
            <a:r>
              <a:rPr lang="en-US" dirty="0" smtClean="0">
                <a:latin typeface="Times" pitchFamily="18" charset="0"/>
                <a:cs typeface="Times New Roman"/>
              </a:rPr>
              <a:t>Preliminary gradient droop measurement does not agree with the analytical estimate, but in in favor of fast injection. Future test will try to resolve this discrepancy.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1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JLEIC electron injection scheme using CEBAF as injector</a:t>
            </a:r>
          </a:p>
          <a:p>
            <a:r>
              <a:rPr lang="en-US" dirty="0" smtClean="0"/>
              <a:t>Gradient droop estimate for CEBAF pulsed operation</a:t>
            </a:r>
          </a:p>
          <a:p>
            <a:r>
              <a:rPr lang="en-US" dirty="0" smtClean="0"/>
              <a:t>CEBAF pulsed operation tests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5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JLEIC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92" y="1864431"/>
            <a:ext cx="882173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8355" y="1023726"/>
            <a:ext cx="304800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lvl="0" indent="-227013" defTabSz="457200" fontAlgn="base">
              <a:spcBef>
                <a:spcPct val="50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Times" pitchFamily="18" charset="0"/>
                <a:cs typeface="Arial" panose="020B0604020202020204" pitchFamily="34" charset="0"/>
              </a:rPr>
              <a:t>Electron complex</a:t>
            </a:r>
          </a:p>
          <a:p>
            <a:pPr marL="574675" lvl="1">
              <a:spcBef>
                <a:spcPct val="5000"/>
              </a:spcBef>
            </a:pPr>
            <a:r>
              <a:rPr lang="en-US" altLang="en-US" dirty="0">
                <a:solidFill>
                  <a:sysClr val="windowText" lastClr="000000"/>
                </a:solidFill>
                <a:latin typeface="Times" pitchFamily="18" charset="0"/>
                <a:sym typeface="Symbol" panose="05050102010706020507" pitchFamily="18" charset="2"/>
              </a:rPr>
              <a:t>3-10(12) GeV electron collider storage  ring</a:t>
            </a:r>
          </a:p>
          <a:p>
            <a:pPr marL="574675" lvl="1" indent="-233363" defTabSz="457200" fontAlgn="base">
              <a:spcBef>
                <a:spcPct val="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Times" pitchFamily="18" charset="0"/>
                <a:cs typeface="Arial" panose="020B0604020202020204" pitchFamily="34" charset="0"/>
              </a:rPr>
              <a:t>CEBAF as full energy injector</a:t>
            </a:r>
            <a:endParaRPr lang="en-US" altLang="en-US" dirty="0">
              <a:solidFill>
                <a:sysClr val="windowText" lastClr="000000"/>
              </a:solidFill>
              <a:latin typeface="Times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27013" lvl="0" indent="-227013" defTabSz="457200" fontAlgn="base">
              <a:spcBef>
                <a:spcPct val="5000"/>
              </a:spcBef>
              <a:spcAft>
                <a:spcPct val="0"/>
              </a:spcAft>
              <a:buBlip>
                <a:blip r:embed="rId3"/>
              </a:buBlip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Times" pitchFamily="18" charset="0"/>
                <a:cs typeface="Arial" panose="020B0604020202020204" pitchFamily="34" charset="0"/>
              </a:rPr>
              <a:t>Ion complex</a:t>
            </a:r>
          </a:p>
          <a:p>
            <a:pPr marL="574675" lvl="1" indent="-233363" defTabSz="457200" fontAlgn="base">
              <a:spcBef>
                <a:spcPct val="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Times" pitchFamily="18" charset="0"/>
                <a:cs typeface="Arial" panose="020B0604020202020204" pitchFamily="34" charset="0"/>
                <a:sym typeface="Symbol" panose="05050102010706020507" pitchFamily="18" charset="2"/>
              </a:rPr>
              <a:t>Ion source</a:t>
            </a:r>
          </a:p>
          <a:p>
            <a:pPr marL="574675" lvl="1" indent="-233363" defTabSz="457200" fontAlgn="base">
              <a:spcBef>
                <a:spcPct val="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Times" pitchFamily="18" charset="0"/>
                <a:cs typeface="Arial" panose="020B0604020202020204" pitchFamily="34" charset="0"/>
                <a:sym typeface="Symbol" panose="05050102010706020507" pitchFamily="18" charset="2"/>
              </a:rPr>
              <a:t>SRF </a:t>
            </a:r>
            <a:r>
              <a:rPr lang="en-US" altLang="en-US" dirty="0" smtClean="0">
                <a:solidFill>
                  <a:sysClr val="windowText" lastClr="000000"/>
                </a:solidFill>
                <a:latin typeface="Times" pitchFamily="18" charset="0"/>
                <a:cs typeface="Arial" panose="020B0604020202020204" pitchFamily="34" charset="0"/>
                <a:sym typeface="Symbol" panose="05050102010706020507" pitchFamily="18" charset="2"/>
              </a:rPr>
              <a:t>linac</a:t>
            </a:r>
            <a:endParaRPr lang="en-US" altLang="en-US" dirty="0">
              <a:solidFill>
                <a:sysClr val="windowText" lastClr="000000"/>
              </a:solidFill>
              <a:latin typeface="Times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574675" lvl="1" indent="-233363" defTabSz="457200" fontAlgn="base">
              <a:spcBef>
                <a:spcPct val="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Times" pitchFamily="18" charset="0"/>
                <a:cs typeface="Arial" panose="020B0604020202020204" pitchFamily="34" charset="0"/>
                <a:sym typeface="Symbol" panose="05050102010706020507" pitchFamily="18" charset="2"/>
              </a:rPr>
              <a:t>Booster</a:t>
            </a:r>
          </a:p>
          <a:p>
            <a:pPr marL="574675" lvl="1" indent="-233363" defTabSz="457200" fontAlgn="base">
              <a:spcBef>
                <a:spcPct val="5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Times" pitchFamily="18" charset="0"/>
                <a:cs typeface="Arial" panose="020B0604020202020204" pitchFamily="34" charset="0"/>
                <a:sym typeface="Symbol" panose="05050102010706020507" pitchFamily="18" charset="2"/>
              </a:rPr>
              <a:t>Ion collider ring</a:t>
            </a:r>
          </a:p>
        </p:txBody>
      </p:sp>
    </p:spTree>
    <p:extLst>
      <p:ext uri="{BB962C8B-B14F-4D97-AF65-F5344CB8AC3E}">
        <p14:creationId xmlns:p14="http://schemas.microsoft.com/office/powerpoint/2010/main" val="20924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JLEIC Electron Collider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4"/>
            <a:ext cx="11285837" cy="2501229"/>
          </a:xfrm>
        </p:spPr>
        <p:txBody>
          <a:bodyPr>
            <a:normAutofit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2"/>
              </a:buBlip>
            </a:pP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Circumference 2255.4-2256.1 m (variate to sync with ions of wide velocity </a:t>
            </a: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range)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2"/>
              </a:buBlip>
            </a:pP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3-10 </a:t>
            </a: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GeV, possible upgrade to 12GeV. Full energy injection and top-off using CEBAF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2"/>
              </a:buBlip>
            </a:pP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PGothic" pitchFamily="34" charset="-128"/>
                <a:cs typeface="Times New Roman"/>
                <a:sym typeface="Symbol"/>
              </a:rPr>
              <a:t>Reuse 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PGothic" pitchFamily="34" charset="-128"/>
                <a:cs typeface="Times New Roman"/>
                <a:sym typeface="Symbol"/>
              </a:rPr>
              <a:t>PEP-II NCRF cavities in the initial phase, frequency tuned to 476.3MHz (1497×7/22), </a:t>
            </a:r>
            <a:r>
              <a:rPr lang="en-US" sz="1600" kern="0" dirty="0" err="1">
                <a:solidFill>
                  <a:srgbClr val="000000"/>
                </a:solidFill>
                <a:latin typeface="Times New Roman"/>
                <a:ea typeface="MS PGothic" pitchFamily="34" charset="-128"/>
                <a:cs typeface="Times New Roman"/>
                <a:sym typeface="Symbol"/>
              </a:rPr>
              <a:t>Nh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PGothic" pitchFamily="34" charset="-128"/>
                <a:cs typeface="Times New Roman"/>
                <a:sym typeface="Symbol"/>
              </a:rPr>
              <a:t>=3584, and upgrade to 952.6MHz SCRF cavities later (</a:t>
            </a:r>
            <a:r>
              <a:rPr lang="en-US" sz="1600" kern="0" dirty="0" err="1">
                <a:solidFill>
                  <a:srgbClr val="000000"/>
                </a:solidFill>
                <a:latin typeface="Times New Roman"/>
                <a:ea typeface="MS PGothic" pitchFamily="34" charset="-128"/>
                <a:cs typeface="Times New Roman"/>
                <a:sym typeface="Symbol"/>
              </a:rPr>
              <a:t>Nh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PGothic" pitchFamily="34" charset="-128"/>
                <a:cs typeface="Times New Roman"/>
                <a:sym typeface="Symbol"/>
              </a:rPr>
              <a:t>=7168)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2"/>
              </a:buBlip>
            </a:pP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Two </a:t>
            </a: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flipping polarization in the ring; each section ~</a:t>
            </a: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1047m (3.49</a:t>
            </a:r>
            <a:r>
              <a:rPr lang="el-GR" sz="1600" kern="0" dirty="0" smtClean="0">
                <a:solidFill>
                  <a:srgbClr val="000000"/>
                </a:solidFill>
                <a:latin typeface="Times New Roman"/>
                <a:ea typeface="MS PGothic" pitchFamily="34" charset="-128"/>
                <a:cs typeface="Times New Roman"/>
              </a:rPr>
              <a:t>μ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PGothic" pitchFamily="34" charset="-128"/>
                <a:cs typeface="Times New Roman"/>
              </a:rPr>
              <a:t>s</a:t>
            </a: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) </a:t>
            </a: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with two gaps of ~80m (128 buckets) each.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Gaps matching ion ring due to ion beam formation </a:t>
            </a: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process, also serve for injection/abort kicker rise time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Baseline injection scheme requires 1047m bunch trains from CEBAF at the interval of the max of transverse damping time (6-375 </a:t>
            </a:r>
            <a:r>
              <a:rPr lang="en-US" sz="16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ms</a:t>
            </a: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) and kicker recovery time  (up to 60 Hz)</a:t>
            </a:r>
            <a:endParaRPr lang="en-US" sz="1600" kern="0" dirty="0">
              <a:solidFill>
                <a:srgbClr val="000000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50000"/>
              <a:buBlip>
                <a:blip r:embed="rId2"/>
              </a:buBlip>
            </a:pP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Beam </a:t>
            </a: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current 0.7-3A, limited by either synchrotron radiation power (</a:t>
            </a: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Symbol"/>
              </a:rPr>
              <a:t>I</a:t>
            </a:r>
            <a:r>
              <a:rPr lang="el-GR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Symbol"/>
              </a:rPr>
              <a:t>γ</a:t>
            </a:r>
            <a:r>
              <a:rPr lang="en-US" sz="1600" kern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Symbol"/>
              </a:rPr>
              <a:t>4</a:t>
            </a:r>
            <a:r>
              <a:rPr lang="en-US"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Symbol"/>
              </a:rPr>
              <a:t>) or instabilities related to cavity impedance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00112"/>
              </p:ext>
            </p:extLst>
          </p:nvPr>
        </p:nvGraphicFramePr>
        <p:xfrm>
          <a:off x="411892" y="3467284"/>
          <a:ext cx="4791076" cy="2979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549305" y="3949465"/>
            <a:ext cx="2610364" cy="1257514"/>
            <a:chOff x="0" y="0"/>
            <a:chExt cx="2198318" cy="1058846"/>
          </a:xfrm>
        </p:grpSpPr>
        <p:sp>
          <p:nvSpPr>
            <p:cNvPr id="10" name="Arc 9"/>
            <p:cNvSpPr/>
            <p:nvPr/>
          </p:nvSpPr>
          <p:spPr>
            <a:xfrm rot="8100000">
              <a:off x="1283918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Arc 10"/>
            <p:cNvSpPr/>
            <p:nvPr/>
          </p:nvSpPr>
          <p:spPr>
            <a:xfrm rot="18900000">
              <a:off x="1283918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rc 11"/>
            <p:cNvSpPr/>
            <p:nvPr/>
          </p:nvSpPr>
          <p:spPr>
            <a:xfrm rot="2700000">
              <a:off x="1283918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18900000">
              <a:off x="22302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rc 13"/>
            <p:cNvSpPr/>
            <p:nvPr/>
          </p:nvSpPr>
          <p:spPr>
            <a:xfrm rot="18900000">
              <a:off x="22302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18900000">
              <a:off x="22302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13500000">
              <a:off x="22302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rc 16"/>
            <p:cNvSpPr/>
            <p:nvPr/>
          </p:nvSpPr>
          <p:spPr>
            <a:xfrm rot="8100000">
              <a:off x="22302" y="22302"/>
              <a:ext cx="892098" cy="892098"/>
            </a:xfrm>
            <a:prstGeom prst="arc">
              <a:avLst/>
            </a:prstGeom>
            <a:noFill/>
            <a:ln w="952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8" name="Straight Connector 17"/>
            <p:cNvCxnSpPr>
              <a:stCxn id="11" idx="0"/>
              <a:endCxn id="17" idx="0"/>
            </p:cNvCxnSpPr>
            <p:nvPr/>
          </p:nvCxnSpPr>
          <p:spPr>
            <a:xfrm rot="8100000">
              <a:off x="653110" y="468351"/>
              <a:ext cx="89209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>
              <a:stCxn id="10" idx="2"/>
              <a:endCxn id="15" idx="2"/>
            </p:cNvCxnSpPr>
            <p:nvPr/>
          </p:nvCxnSpPr>
          <p:spPr>
            <a:xfrm rot="8100000">
              <a:off x="1099159" y="22302"/>
              <a:ext cx="0" cy="89209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0" name="Block Arc 19"/>
            <p:cNvSpPr/>
            <p:nvPr/>
          </p:nvSpPr>
          <p:spPr>
            <a:xfrm rot="2700000">
              <a:off x="1261616" y="0"/>
              <a:ext cx="936702" cy="936702"/>
            </a:xfrm>
            <a:prstGeom prst="blockArc">
              <a:avLst>
                <a:gd name="adj1" fmla="val 10800000"/>
                <a:gd name="adj2" fmla="val 5372628"/>
                <a:gd name="adj3" fmla="val 5073"/>
              </a:avLst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Block Arc 20"/>
            <p:cNvSpPr/>
            <p:nvPr/>
          </p:nvSpPr>
          <p:spPr>
            <a:xfrm rot="13500000">
              <a:off x="0" y="0"/>
              <a:ext cx="936702" cy="936702"/>
            </a:xfrm>
            <a:prstGeom prst="blockArc">
              <a:avLst>
                <a:gd name="adj1" fmla="val 10800000"/>
                <a:gd name="adj2" fmla="val 5353650"/>
                <a:gd name="adj3" fmla="val 5070"/>
              </a:avLst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8100000">
              <a:off x="938656" y="327772"/>
              <a:ext cx="557561" cy="44605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8100000">
              <a:off x="950695" y="66037"/>
              <a:ext cx="44605" cy="557561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26542" y="307764"/>
              <a:ext cx="2026970" cy="751082"/>
              <a:chOff x="126542" y="307764"/>
              <a:chExt cx="2026970" cy="751082"/>
            </a:xfrm>
          </p:grpSpPr>
          <p:cxnSp>
            <p:nvCxnSpPr>
              <p:cNvPr id="25" name="Straight Arrow Connector 24"/>
              <p:cNvCxnSpPr>
                <a:stCxn id="27" idx="0"/>
              </p:cNvCxnSpPr>
              <p:nvPr/>
            </p:nvCxnSpPr>
            <p:spPr>
              <a:xfrm flipV="1">
                <a:off x="1123004" y="647019"/>
                <a:ext cx="151075" cy="17859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>
                <a:stCxn id="27" idx="0"/>
              </p:cNvCxnSpPr>
              <p:nvPr/>
            </p:nvCxnSpPr>
            <p:spPr>
              <a:xfrm flipH="1" flipV="1">
                <a:off x="891586" y="647019"/>
                <a:ext cx="231418" cy="17859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7" name="TextBox 32"/>
              <p:cNvSpPr txBox="1"/>
              <p:nvPr/>
            </p:nvSpPr>
            <p:spPr>
              <a:xfrm>
                <a:off x="891585" y="825609"/>
                <a:ext cx="462839" cy="233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SimSun"/>
                  </a:rPr>
                  <a:t>gaps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SimSun"/>
                </a:endParaRPr>
              </a:p>
            </p:txBody>
          </p:sp>
          <p:sp>
            <p:nvSpPr>
              <p:cNvPr id="28" name="TextBox 33"/>
              <p:cNvSpPr txBox="1"/>
              <p:nvPr/>
            </p:nvSpPr>
            <p:spPr>
              <a:xfrm>
                <a:off x="126542" y="324386"/>
                <a:ext cx="846455" cy="216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SimSun"/>
                  </a:rPr>
                  <a:t>Down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SimSun"/>
                  </a:rPr>
                  <a:t>polarized bunch train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SimSun"/>
                </a:endParaRPr>
              </a:p>
            </p:txBody>
          </p:sp>
          <p:sp>
            <p:nvSpPr>
              <p:cNvPr id="29" name="TextBox 34"/>
              <p:cNvSpPr txBox="1"/>
              <p:nvPr/>
            </p:nvSpPr>
            <p:spPr>
              <a:xfrm>
                <a:off x="1306422" y="307764"/>
                <a:ext cx="847090" cy="130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SimSun"/>
                  </a:rPr>
                  <a:t>Up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SimSun"/>
                  </a:rPr>
                  <a:t>polarized bunch train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SimSun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5927821" y="5285445"/>
            <a:ext cx="220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 train pattern in JLEIC electron ring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605" y="3969038"/>
            <a:ext cx="1150426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0229293" y="4344715"/>
            <a:ext cx="1590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</a:rPr>
              <a:t>476.3 MHz cavity (NCRF PEP-II)</a:t>
            </a:r>
          </a:p>
        </p:txBody>
      </p:sp>
      <p:pic>
        <p:nvPicPr>
          <p:cNvPr id="33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260978"/>
            <a:ext cx="1468436" cy="10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 flipH="1">
            <a:off x="10229293" y="5461049"/>
            <a:ext cx="1810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  <a:cs typeface="Arial" panose="020B0604020202020204" pitchFamily="34" charset="0"/>
              </a:rPr>
              <a:t>952.6MHz SCRF cavity under </a:t>
            </a:r>
            <a:r>
              <a:rPr lang="en-US" sz="1400" dirty="0" smtClean="0">
                <a:solidFill>
                  <a:srgbClr val="000000"/>
                </a:solidFill>
                <a:latin typeface="Times" pitchFamily="18" charset="0"/>
                <a:cs typeface="Arial" panose="020B0604020202020204" pitchFamily="34" charset="0"/>
              </a:rPr>
              <a:t>development</a:t>
            </a:r>
            <a:endParaRPr lang="en-US" sz="1400" dirty="0">
              <a:solidFill>
                <a:srgbClr val="000000"/>
              </a:solidFill>
              <a:latin typeface="Times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3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as JLEIC 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966055"/>
            <a:ext cx="6227538" cy="5381694"/>
          </a:xfrm>
        </p:spPr>
        <p:txBody>
          <a:bodyPr/>
          <a:lstStyle/>
          <a:p>
            <a:pPr marL="457200" lvl="0" indent="-457200" algn="just" defTabSz="4493544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Times" pitchFamily="18" charset="0"/>
                <a:cs typeface="+mn-cs"/>
              </a:rPr>
              <a:t>Designed for CW operation with 1MW extracted beam power</a:t>
            </a:r>
          </a:p>
          <a:p>
            <a:pPr marL="457200" lvl="0" indent="-457200" algn="just" defTabSz="4493544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Times" pitchFamily="18" charset="0"/>
                <a:cs typeface="+mn-cs"/>
              </a:rPr>
              <a:t>Recirculating </a:t>
            </a:r>
            <a:r>
              <a:rPr lang="en-US" sz="1600" kern="0" dirty="0">
                <a:solidFill>
                  <a:prstClr val="black"/>
                </a:solidFill>
                <a:latin typeface="Times" pitchFamily="18" charset="0"/>
                <a:cs typeface="+mn-cs"/>
              </a:rPr>
              <a:t>linac, newly upgraded to 12GeV </a:t>
            </a:r>
          </a:p>
          <a:p>
            <a:pPr marL="457200" lvl="0" indent="-457200" algn="just" defTabSz="4493544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600" kern="0" dirty="0">
                <a:solidFill>
                  <a:prstClr val="black"/>
                </a:solidFill>
                <a:latin typeface="Times" pitchFamily="18" charset="0"/>
                <a:cs typeface="+mn-cs"/>
              </a:rPr>
              <a:t>Beam gets accelerated 6 passes in north linac, 5 passes  in south</a:t>
            </a:r>
          </a:p>
          <a:p>
            <a:pPr marL="457200" lvl="0" indent="-457200" algn="just" defTabSz="4493544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Times" pitchFamily="18" charset="0"/>
                <a:cs typeface="+mn-cs"/>
              </a:rPr>
              <a:t>~</a:t>
            </a:r>
            <a:r>
              <a:rPr lang="en-US" sz="1600" kern="0" dirty="0">
                <a:solidFill>
                  <a:prstClr val="black"/>
                </a:solidFill>
                <a:latin typeface="Times" pitchFamily="18" charset="0"/>
                <a:cs typeface="+mn-cs"/>
              </a:rPr>
              <a:t>0.5MW RF to beam power in each of north and south </a:t>
            </a:r>
            <a:r>
              <a:rPr lang="en-US" sz="1600" kern="0" dirty="0" smtClean="0">
                <a:solidFill>
                  <a:prstClr val="black"/>
                </a:solidFill>
                <a:latin typeface="Times" pitchFamily="18" charset="0"/>
                <a:cs typeface="+mn-cs"/>
              </a:rPr>
              <a:t>linacs</a:t>
            </a:r>
          </a:p>
          <a:p>
            <a:pPr marL="457200" lvl="0" indent="-457200" algn="just" defTabSz="4493544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Times" pitchFamily="18" charset="0"/>
                <a:cs typeface="+mn-cs"/>
              </a:rPr>
              <a:t>1.05-1.09 GeV energy gain per </a:t>
            </a:r>
            <a:r>
              <a:rPr lang="en-US" sz="1600" kern="0" dirty="0">
                <a:solidFill>
                  <a:prstClr val="black"/>
                </a:solidFill>
                <a:latin typeface="Times" pitchFamily="18" charset="0"/>
                <a:cs typeface="+mn-cs"/>
              </a:rPr>
              <a:t>linac pass with 10 new C100 cryomodules, 40 original C50/C25 cryomodules</a:t>
            </a:r>
          </a:p>
          <a:p>
            <a:pPr marL="457200" lvl="0" indent="-457200" algn="just" defTabSz="4493544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Times" pitchFamily="18" charset="0"/>
                <a:cs typeface="+mn-cs"/>
              </a:rPr>
              <a:t>RF </a:t>
            </a:r>
            <a:r>
              <a:rPr lang="en-US" sz="1600" kern="0" dirty="0">
                <a:solidFill>
                  <a:prstClr val="black"/>
                </a:solidFill>
                <a:latin typeface="Times" pitchFamily="18" charset="0"/>
                <a:cs typeface="+mn-cs"/>
              </a:rPr>
              <a:t>frequency 1497MHz, </a:t>
            </a:r>
            <a:r>
              <a:rPr lang="en-US" sz="1600" kern="0" dirty="0" smtClean="0">
                <a:solidFill>
                  <a:prstClr val="black"/>
                </a:solidFill>
                <a:latin typeface="Times" pitchFamily="18" charset="0"/>
                <a:cs typeface="+mn-cs"/>
              </a:rPr>
              <a:t>~1311m per pass</a:t>
            </a:r>
          </a:p>
          <a:p>
            <a:pPr marL="457200" lvl="0" indent="-457200" algn="just" defTabSz="4493544">
              <a:lnSpc>
                <a:spcPct val="100000"/>
              </a:lnSpc>
              <a:spcBef>
                <a:spcPts val="600"/>
              </a:spcBef>
              <a:defRPr/>
            </a:pPr>
            <a:endParaRPr lang="en-US" sz="1600" kern="0" dirty="0">
              <a:solidFill>
                <a:prstClr val="black"/>
              </a:solidFill>
              <a:latin typeface="Times" pitchFamily="18" charset="0"/>
              <a:cs typeface="+mn-cs"/>
            </a:endParaRPr>
          </a:p>
          <a:p>
            <a:pPr marL="457200" lvl="0" indent="-457200" algn="just" defTabSz="4493544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600" kern="0" dirty="0" smtClean="0">
                <a:solidFill>
                  <a:prstClr val="black"/>
                </a:solidFill>
                <a:latin typeface="Times" pitchFamily="18" charset="0"/>
                <a:cs typeface="+mn-cs"/>
              </a:rPr>
              <a:t>Needs to provide intense bunch trains with 2-60Hz repetition rate</a:t>
            </a:r>
          </a:p>
          <a:p>
            <a:pPr marL="914400" lvl="1" indent="-457200" algn="just" defTabSz="4493544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Times" pitchFamily="18" charset="0"/>
                <a:cs typeface="+mn-cs"/>
              </a:rPr>
              <a:t>Voltage droop in the SRF cavities would be the main challenge</a:t>
            </a:r>
          </a:p>
          <a:p>
            <a:pPr marL="914400" lvl="1" indent="-457200" algn="just" defTabSz="4493544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Times" pitchFamily="18" charset="0"/>
                <a:cs typeface="+mn-cs"/>
              </a:rPr>
              <a:t>Voltage droop ultimately limited by CEBAF arc energy spread acceptance </a:t>
            </a:r>
            <a:r>
              <a:rPr lang="en-US" sz="1400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±0.2%</a:t>
            </a:r>
            <a:endParaRPr lang="en-US" sz="1400" kern="0" dirty="0" smtClean="0">
              <a:solidFill>
                <a:prstClr val="black"/>
              </a:solidFill>
              <a:latin typeface="Times" pitchFamily="18" charset="0"/>
              <a:cs typeface="+mn-cs"/>
            </a:endParaRPr>
          </a:p>
          <a:p>
            <a:pPr marL="914400" lvl="1" indent="-457200" defTabSz="4493544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Times" pitchFamily="18" charset="0"/>
                <a:cs typeface="+mn-cs"/>
              </a:rPr>
              <a:t>Timing of each bunch train is another topic needs R&amp;D</a:t>
            </a:r>
          </a:p>
          <a:p>
            <a:pPr marL="914400" lvl="1" indent="-457200" defTabSz="4493544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400" kern="0" dirty="0" smtClean="0">
                <a:solidFill>
                  <a:prstClr val="black"/>
                </a:solidFill>
                <a:latin typeface="Times" pitchFamily="18" charset="0"/>
                <a:cs typeface="+mn-cs"/>
              </a:rPr>
              <a:t>Gun needs to operate at 17-68MHz, with up to 30 </a:t>
            </a:r>
            <a:r>
              <a:rPr lang="en-US" sz="1400" kern="0" dirty="0" err="1" smtClean="0">
                <a:solidFill>
                  <a:prstClr val="black"/>
                </a:solidFill>
                <a:latin typeface="Times" pitchFamily="18" charset="0"/>
                <a:cs typeface="+mn-cs"/>
              </a:rPr>
              <a:t>pC</a:t>
            </a:r>
            <a:r>
              <a:rPr lang="en-US" sz="1400" kern="0" dirty="0" smtClean="0">
                <a:solidFill>
                  <a:prstClr val="black"/>
                </a:solidFill>
                <a:latin typeface="Times" pitchFamily="18" charset="0"/>
                <a:cs typeface="+mn-cs"/>
              </a:rPr>
              <a:t>/bunch. 2 orders of magnitude higher than the current CEBAF gun but not beyond state-of-the art </a:t>
            </a:r>
            <a:endParaRPr lang="en-US" sz="1400" kern="0" dirty="0">
              <a:solidFill>
                <a:prstClr val="black"/>
              </a:solidFill>
              <a:latin typeface="Times" pitchFamily="18" charset="0"/>
              <a:cs typeface="+mn-cs"/>
            </a:endParaRPr>
          </a:p>
          <a:p>
            <a:pPr marL="457200" lvl="0" indent="-457200" algn="just" defTabSz="4493544">
              <a:lnSpc>
                <a:spcPct val="100000"/>
              </a:lnSpc>
              <a:spcBef>
                <a:spcPts val="600"/>
              </a:spcBef>
              <a:defRPr/>
            </a:pPr>
            <a:endParaRPr lang="en-US" sz="1600" kern="0" dirty="0">
              <a:solidFill>
                <a:prstClr val="black"/>
              </a:solidFill>
              <a:latin typeface="Times" pitchFamily="18" charset="0"/>
              <a:cs typeface="+mn-cs"/>
            </a:endParaRP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30" y="2600570"/>
            <a:ext cx="5058299" cy="374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268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Voltage/Energy Droop with CW RF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3" y="966054"/>
                <a:ext cx="6942818" cy="33237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600" kern="0" dirty="0" smtClean="0">
                    <a:solidFill>
                      <a:prstClr val="black"/>
                    </a:solidFill>
                    <a:latin typeface="Times" pitchFamily="18" charset="0"/>
                    <a:ea typeface="Cambria Math"/>
                    <a:cs typeface="Times New Roman" panose="02020603050405020304" pitchFamily="18" charset="0"/>
                  </a:rPr>
                  <a:t>When a pulse train passes an RF cavity operating on-crest on-resonance with CW forward power and a small droop,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i="1" ker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𝑡𝑟𝑎𝑖𝑛</m:t>
                        </m:r>
                      </m:sub>
                    </m:sSub>
                    <m:f>
                      <m:fPr>
                        <m:ctrlP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𝑄</m:t>
                        </m:r>
                      </m:den>
                    </m:f>
                    <m:r>
                      <a:rPr lang="en-US" sz="1600" b="0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kern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𝑡𝑟𝑎𝑖𝑛</m:t>
                        </m:r>
                      </m:sub>
                    </m:sSub>
                    <m:f>
                      <m:fPr>
                        <m:ctrlP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16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sz="1600" dirty="0"/>
              </a:p>
              <a:p>
                <a:pPr lvl="1"/>
                <a:r>
                  <a:rPr lang="en-US" sz="1400" dirty="0" smtClean="0">
                    <a:latin typeface="Times" pitchFamily="18" charset="0"/>
                  </a:rPr>
                  <a:t>Absolute total droop is independent of cavity voltage and coupling.</a:t>
                </a:r>
              </a:p>
              <a:p>
                <a:pPr lvl="1"/>
                <a:r>
                  <a:rPr lang="en-US" sz="1400" dirty="0" smtClean="0">
                    <a:latin typeface="Times" pitchFamily="18" charset="0"/>
                  </a:rPr>
                  <a:t>Relative droop and energy spread is inversely proportional to cavity voltage</a:t>
                </a:r>
              </a:p>
              <a:p>
                <a:r>
                  <a:rPr lang="en-US" sz="1600" dirty="0" smtClean="0">
                    <a:latin typeface="Times" pitchFamily="18" charset="0"/>
                  </a:rPr>
                  <a:t>Need to maximize cavity voltage to minimize droop</a:t>
                </a:r>
              </a:p>
              <a:p>
                <a:pPr lvl="1"/>
                <a:r>
                  <a:rPr lang="en-US" sz="1400" dirty="0" smtClean="0">
                    <a:latin typeface="Times" pitchFamily="18" charset="0"/>
                  </a:rPr>
                  <a:t>Reduce number of passes when energy is low</a:t>
                </a:r>
                <a:endParaRPr lang="en-US" sz="1400" dirty="0">
                  <a:latin typeface="Times" pitchFamily="18" charset="0"/>
                </a:endParaRPr>
              </a:p>
              <a:p>
                <a:r>
                  <a:rPr lang="en-US" sz="1600" dirty="0" smtClean="0">
                    <a:latin typeface="Times" pitchFamily="18" charset="0"/>
                  </a:rPr>
                  <a:t>CEBAF </a:t>
                </a:r>
                <a:r>
                  <a:rPr lang="en-US" sz="1600" dirty="0">
                    <a:latin typeface="Times" pitchFamily="18" charset="0"/>
                  </a:rPr>
                  <a:t>arc magnets can be adjusted to the beam energy at the center of the </a:t>
                </a:r>
                <a:r>
                  <a:rPr lang="en-US" sz="1600" dirty="0" smtClean="0">
                    <a:latin typeface="Times" pitchFamily="18" charset="0"/>
                  </a:rPr>
                  <a:t>one pass bunch </a:t>
                </a:r>
                <a:r>
                  <a:rPr lang="en-US" sz="1600" dirty="0">
                    <a:latin typeface="Times" pitchFamily="18" charset="0"/>
                  </a:rPr>
                  <a:t>train, so </a:t>
                </a:r>
                <a:r>
                  <a:rPr lang="en-US" sz="1600" dirty="0" smtClean="0">
                    <a:latin typeface="Times" pitchFamily="18" charset="0"/>
                  </a:rPr>
                  <a:t>relative energy droop equals the relative per </a:t>
                </a:r>
                <a:r>
                  <a:rPr lang="en-US" sz="1600" dirty="0">
                    <a:latin typeface="Times" pitchFamily="18" charset="0"/>
                  </a:rPr>
                  <a:t>pass voltage droop. </a:t>
                </a:r>
              </a:p>
              <a:p>
                <a:r>
                  <a:rPr lang="en-US" sz="1600" dirty="0" smtClean="0">
                    <a:latin typeface="Times" pitchFamily="18" charset="0"/>
                  </a:rPr>
                  <a:t>Injection time &lt;20 min except for energy range of 3.3-4 GeV</a:t>
                </a:r>
              </a:p>
              <a:p>
                <a:pPr lvl="1"/>
                <a:r>
                  <a:rPr lang="en-US" sz="1400" dirty="0" smtClean="0">
                    <a:latin typeface="Times" pitchFamily="18" charset="0"/>
                  </a:rPr>
                  <a:t>Could improve with RF feedforward, or higher rep-rate with damping wiggler/shorter bunch train</a:t>
                </a:r>
                <a:endParaRPr lang="en-US" sz="1400" dirty="0">
                  <a:latin typeface="Times" pitchFamily="18" charset="0"/>
                </a:endParaRPr>
              </a:p>
              <a:p>
                <a:endParaRPr lang="en-US" sz="1600" dirty="0" smtClean="0">
                  <a:latin typeface="Times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3" y="966054"/>
                <a:ext cx="6942818" cy="3323724"/>
              </a:xfrm>
              <a:blipFill rotWithShape="1">
                <a:blip r:embed="rId2"/>
                <a:stretch>
                  <a:fillRect l="-351" t="-1832" r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229367"/>
              </p:ext>
            </p:extLst>
          </p:nvPr>
        </p:nvGraphicFramePr>
        <p:xfrm>
          <a:off x="647530" y="4391379"/>
          <a:ext cx="6410847" cy="1854797"/>
        </p:xfrm>
        <a:graphic>
          <a:graphicData uri="http://schemas.openxmlformats.org/drawingml/2006/table">
            <a:tbl>
              <a:tblPr firstRow="1" bandRow="1"/>
              <a:tblGrid>
                <a:gridCol w="1907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8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79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5823"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 type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#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linac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R/Q (</a:t>
                      </a:r>
                      <a:r>
                        <a:rPr lang="el-G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ΔVc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with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1.14mA 3.49</a:t>
                      </a:r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C beam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529"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C100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868.9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529"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C50/C25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482.5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9.03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kV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5117"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 linac sum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1604114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3208227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4812341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641645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8020568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9624682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1228795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2832909" algn="l" defTabSz="3208227" rtl="0" eaLnBrk="1" latinLnBrk="0" hangingPunct="1">
                        <a:defRPr sz="63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MV</a:t>
                      </a:r>
                    </a:p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0.20%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1.05GeV)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96235"/>
              </p:ext>
            </p:extLst>
          </p:nvPr>
        </p:nvGraphicFramePr>
        <p:xfrm>
          <a:off x="7354711" y="2071932"/>
          <a:ext cx="4572000" cy="351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53400" y="1121981"/>
            <a:ext cx="3395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" pitchFamily="18" charset="0"/>
              </a:rPr>
              <a:t>Estimated JLEIC pulsed injection current and injection time (limited by injector current only)  with CW RF and varying number of passes</a:t>
            </a:r>
            <a:endParaRPr lang="en-US" sz="1600" dirty="0"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7008" y="5591419"/>
            <a:ext cx="38897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 pitchFamily="18" charset="0"/>
              </a:rPr>
              <a:t>Assumes maximum kicker repetition rate 60 Hz</a:t>
            </a:r>
          </a:p>
          <a:p>
            <a:r>
              <a:rPr lang="en-US" sz="1400" dirty="0" smtClean="0">
                <a:latin typeface="Times" pitchFamily="18" charset="0"/>
              </a:rPr>
              <a:t>Assumes head-tail energy droop of 0.2% (1/2 of the </a:t>
            </a:r>
            <a:r>
              <a:rPr lang="en-US" sz="1400" dirty="0" smtClean="0">
                <a:latin typeface="Times New Roman"/>
                <a:cs typeface="Times New Roman"/>
              </a:rPr>
              <a:t>±0.2% arc acceptance)</a:t>
            </a:r>
            <a:r>
              <a:rPr lang="en-US" sz="1400" dirty="0" smtClean="0">
                <a:latin typeface="Times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0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Gradient droop for C100 with CW RF input (not to scale)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66699" y="2450168"/>
            <a:ext cx="9990104" cy="3654205"/>
            <a:chOff x="646092" y="1457340"/>
            <a:chExt cx="7115176" cy="2602608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646092" y="2281103"/>
              <a:ext cx="7115176" cy="1778845"/>
              <a:chOff x="905631" y="4359415"/>
              <a:chExt cx="5929309" cy="148237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905631" y="5523297"/>
                <a:ext cx="5929309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7" name="Straight Arrow Connector 208"/>
              <p:cNvCxnSpPr>
                <a:cxnSpLocks noChangeShapeType="1"/>
              </p:cNvCxnSpPr>
              <p:nvPr/>
            </p:nvCxnSpPr>
            <p:spPr bwMode="auto">
              <a:xfrm flipV="1">
                <a:off x="911584" y="4608897"/>
                <a:ext cx="0" cy="907256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extBox 6"/>
              <p:cNvSpPr txBox="1">
                <a:spLocks noChangeArrowheads="1"/>
              </p:cNvSpPr>
              <p:nvPr/>
            </p:nvSpPr>
            <p:spPr bwMode="auto">
              <a:xfrm>
                <a:off x="920014" y="5622580"/>
                <a:ext cx="3566081" cy="219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en-US" sz="1800" kern="0" dirty="0" smtClean="0">
                    <a:solidFill>
                      <a:srgbClr val="000000"/>
                    </a:solidFill>
                    <a:latin typeface="Times"/>
                  </a:rPr>
                  <a:t>25.4µs</a:t>
                </a:r>
                <a:r>
                  <a:rPr lang="en-US" altLang="en-US" sz="1800" kern="0" dirty="0">
                    <a:solidFill>
                      <a:srgbClr val="000000"/>
                    </a:solidFill>
                    <a:latin typeface="Times"/>
                  </a:rPr>
                  <a:t>, 6 </a:t>
                </a:r>
                <a:r>
                  <a:rPr lang="en-US" altLang="en-US" sz="1800" kern="0" dirty="0" smtClean="0">
                    <a:solidFill>
                      <a:srgbClr val="000000"/>
                    </a:solidFill>
                    <a:latin typeface="Times"/>
                  </a:rPr>
                  <a:t>turns-0.88µs </a:t>
                </a:r>
                <a:r>
                  <a:rPr lang="en-US" altLang="en-US" sz="1800" kern="0" dirty="0">
                    <a:solidFill>
                      <a:srgbClr val="000000"/>
                    </a:solidFill>
                    <a:latin typeface="Times"/>
                  </a:rPr>
                  <a:t>in CEBAF NL (4.375µs per pass), 1mA</a:t>
                </a:r>
              </a:p>
            </p:txBody>
          </p:sp>
          <p:cxnSp>
            <p:nvCxnSpPr>
              <p:cNvPr id="19" name="Straight Connector 405"/>
              <p:cNvCxnSpPr>
                <a:cxnSpLocks noChangeShapeType="1"/>
              </p:cNvCxnSpPr>
              <p:nvPr/>
            </p:nvCxnSpPr>
            <p:spPr bwMode="auto">
              <a:xfrm>
                <a:off x="2811695" y="5162280"/>
                <a:ext cx="187352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TextBox 406"/>
              <p:cNvSpPr txBox="1">
                <a:spLocks noChangeArrowheads="1"/>
              </p:cNvSpPr>
              <p:nvPr/>
            </p:nvSpPr>
            <p:spPr bwMode="auto">
              <a:xfrm>
                <a:off x="3095898" y="4917449"/>
                <a:ext cx="1385315" cy="219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800" kern="0" dirty="0" smtClean="0">
                    <a:solidFill>
                      <a:srgbClr val="000000"/>
                    </a:solidFill>
                    <a:latin typeface="Times"/>
                  </a:rPr>
                  <a:t>17-375ms</a:t>
                </a:r>
                <a:endParaRPr lang="en-US" altLang="en-US" sz="1800" kern="0" dirty="0">
                  <a:solidFill>
                    <a:srgbClr val="000000"/>
                  </a:solidFill>
                  <a:latin typeface="Times"/>
                </a:endParaRPr>
              </a:p>
            </p:txBody>
          </p:sp>
          <p:cxnSp>
            <p:nvCxnSpPr>
              <p:cNvPr id="21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910603" y="5039415"/>
                <a:ext cx="1901092" cy="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TextBox 5"/>
              <p:cNvSpPr txBox="1">
                <a:spLocks noChangeArrowheads="1"/>
              </p:cNvSpPr>
              <p:nvPr/>
            </p:nvSpPr>
            <p:spPr bwMode="auto">
              <a:xfrm>
                <a:off x="1076689" y="5012639"/>
                <a:ext cx="481605" cy="219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en-US" sz="1800" kern="0" dirty="0" smtClean="0">
                    <a:solidFill>
                      <a:srgbClr val="000000"/>
                    </a:solidFill>
                    <a:latin typeface="Times"/>
                  </a:rPr>
                  <a:t>0.88µs</a:t>
                </a:r>
                <a:endParaRPr lang="en-US" altLang="en-US" sz="1800" kern="0" dirty="0">
                  <a:solidFill>
                    <a:srgbClr val="000000"/>
                  </a:solidFill>
                  <a:latin typeface="Times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922300" y="5205519"/>
                <a:ext cx="649223" cy="322328"/>
                <a:chOff x="922300" y="5205519"/>
                <a:chExt cx="649223" cy="322328"/>
              </a:xfrm>
            </p:grpSpPr>
            <p:sp>
              <p:nvSpPr>
                <p:cNvPr id="59" name="Rectangle 58"/>
                <p:cNvSpPr/>
                <p:nvPr/>
              </p:nvSpPr>
              <p:spPr bwMode="auto">
                <a:xfrm>
                  <a:off x="922300" y="5205521"/>
                  <a:ext cx="68580" cy="321469"/>
                </a:xfrm>
                <a:prstGeom prst="rect">
                  <a:avLst/>
                </a:prstGeom>
                <a:solidFill>
                  <a:srgbClr val="333399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60" name="Straight Arrow Connector 264"/>
                <p:cNvCxnSpPr>
                  <a:cxnSpLocks noChangeShapeType="1"/>
                  <a:stCxn id="59" idx="2"/>
                  <a:endCxn id="59" idx="0"/>
                </p:cNvCxnSpPr>
                <p:nvPr/>
              </p:nvCxnSpPr>
              <p:spPr bwMode="auto">
                <a:xfrm flipV="1">
                  <a:off x="956589" y="5205519"/>
                  <a:ext cx="0" cy="321469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1" name="Rectangle 60"/>
                <p:cNvSpPr/>
                <p:nvPr/>
              </p:nvSpPr>
              <p:spPr bwMode="auto">
                <a:xfrm>
                  <a:off x="1036600" y="5205521"/>
                  <a:ext cx="68580" cy="322326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62" name="Straight Arrow Connector 264"/>
                <p:cNvCxnSpPr>
                  <a:cxnSpLocks noChangeShapeType="1"/>
                  <a:stCxn id="61" idx="2"/>
                  <a:endCxn id="61" idx="0"/>
                </p:cNvCxnSpPr>
                <p:nvPr/>
              </p:nvCxnSpPr>
              <p:spPr bwMode="auto">
                <a:xfrm flipV="1">
                  <a:off x="1070890" y="5205521"/>
                  <a:ext cx="0" cy="32232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3" name="Rectangle 62"/>
                <p:cNvSpPr/>
                <p:nvPr/>
              </p:nvSpPr>
              <p:spPr bwMode="auto">
                <a:xfrm>
                  <a:off x="1150900" y="5205519"/>
                  <a:ext cx="68580" cy="322326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64" name="Straight Arrow Connector 264"/>
                <p:cNvCxnSpPr>
                  <a:cxnSpLocks noChangeShapeType="1"/>
                  <a:stCxn id="63" idx="2"/>
                  <a:endCxn id="63" idx="0"/>
                </p:cNvCxnSpPr>
                <p:nvPr/>
              </p:nvCxnSpPr>
              <p:spPr bwMode="auto">
                <a:xfrm flipV="1">
                  <a:off x="1185190" y="5205519"/>
                  <a:ext cx="0" cy="32232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5" name="Rectangle 64"/>
                <p:cNvSpPr/>
                <p:nvPr/>
              </p:nvSpPr>
              <p:spPr bwMode="auto">
                <a:xfrm>
                  <a:off x="1269772" y="5205519"/>
                  <a:ext cx="68580" cy="322326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66" name="Straight Arrow Connector 264"/>
                <p:cNvCxnSpPr>
                  <a:cxnSpLocks noChangeShapeType="1"/>
                  <a:stCxn id="65" idx="2"/>
                  <a:endCxn id="65" idx="0"/>
                </p:cNvCxnSpPr>
                <p:nvPr/>
              </p:nvCxnSpPr>
              <p:spPr bwMode="auto">
                <a:xfrm flipV="1">
                  <a:off x="1304062" y="5205519"/>
                  <a:ext cx="0" cy="32232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7" name="Rectangle 66"/>
                <p:cNvSpPr/>
                <p:nvPr/>
              </p:nvSpPr>
              <p:spPr bwMode="auto">
                <a:xfrm>
                  <a:off x="1386357" y="5205519"/>
                  <a:ext cx="68580" cy="322326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68" name="Straight Arrow Connector 264"/>
                <p:cNvCxnSpPr>
                  <a:cxnSpLocks noChangeShapeType="1"/>
                  <a:stCxn id="67" idx="2"/>
                  <a:endCxn id="67" idx="0"/>
                </p:cNvCxnSpPr>
                <p:nvPr/>
              </p:nvCxnSpPr>
              <p:spPr bwMode="auto">
                <a:xfrm flipV="1">
                  <a:off x="1420647" y="5205519"/>
                  <a:ext cx="0" cy="32232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9" name="Rectangle 68"/>
                <p:cNvSpPr/>
                <p:nvPr/>
              </p:nvSpPr>
              <p:spPr bwMode="auto">
                <a:xfrm>
                  <a:off x="1502943" y="5205519"/>
                  <a:ext cx="68580" cy="322326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70" name="Straight Arrow Connector 264"/>
                <p:cNvCxnSpPr>
                  <a:cxnSpLocks noChangeShapeType="1"/>
                  <a:stCxn id="69" idx="2"/>
                  <a:endCxn id="69" idx="0"/>
                </p:cNvCxnSpPr>
                <p:nvPr/>
              </p:nvCxnSpPr>
              <p:spPr bwMode="auto">
                <a:xfrm flipV="1">
                  <a:off x="1537233" y="5205519"/>
                  <a:ext cx="0" cy="32232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1" name="Straight Arrow Connector 70"/>
                <p:cNvCxnSpPr/>
                <p:nvPr/>
              </p:nvCxnSpPr>
              <p:spPr bwMode="auto">
                <a:xfrm>
                  <a:off x="1033801" y="5208206"/>
                  <a:ext cx="193507" cy="0"/>
                </a:xfrm>
                <a:prstGeom prst="straightConnector1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stealth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Straight Arrow Connector 71"/>
                <p:cNvCxnSpPr/>
                <p:nvPr/>
              </p:nvCxnSpPr>
              <p:spPr bwMode="auto">
                <a:xfrm flipH="1" flipV="1">
                  <a:off x="1269772" y="5207277"/>
                  <a:ext cx="208329" cy="928"/>
                </a:xfrm>
                <a:prstGeom prst="straightConnector1">
                  <a:avLst/>
                </a:prstGeom>
                <a:solidFill>
                  <a:srgbClr val="BBE0E3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stealth" w="sm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2819400" y="5201947"/>
                <a:ext cx="651509" cy="328613"/>
                <a:chOff x="2757747" y="4306867"/>
                <a:chExt cx="651509" cy="328613"/>
              </a:xfrm>
            </p:grpSpPr>
            <p:sp>
              <p:nvSpPr>
                <p:cNvPr id="47" name="Rectangle 46"/>
                <p:cNvSpPr/>
                <p:nvPr/>
              </p:nvSpPr>
              <p:spPr bwMode="auto">
                <a:xfrm>
                  <a:off x="2757747" y="4308153"/>
                  <a:ext cx="68580" cy="325041"/>
                </a:xfrm>
                <a:prstGeom prst="rect">
                  <a:avLst/>
                </a:prstGeom>
                <a:solidFill>
                  <a:srgbClr val="BBE0E3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48" name="Straight Arrow Connector 264"/>
                <p:cNvCxnSpPr>
                  <a:cxnSpLocks noChangeShapeType="1"/>
                  <a:stCxn id="47" idx="2"/>
                  <a:endCxn id="47" idx="0"/>
                </p:cNvCxnSpPr>
                <p:nvPr/>
              </p:nvCxnSpPr>
              <p:spPr bwMode="auto">
                <a:xfrm flipV="1">
                  <a:off x="2792037" y="4308153"/>
                  <a:ext cx="0" cy="325041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round/>
                  <a:headEnd type="triangl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9" name="Rectangle 48"/>
                <p:cNvSpPr/>
                <p:nvPr/>
              </p:nvSpPr>
              <p:spPr bwMode="auto">
                <a:xfrm>
                  <a:off x="2874333" y="4308654"/>
                  <a:ext cx="68580" cy="325041"/>
                </a:xfrm>
                <a:prstGeom prst="rect">
                  <a:avLst/>
                </a:prstGeom>
                <a:solidFill>
                  <a:srgbClr val="BBE0E3">
                    <a:lumMod val="9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50" name="Straight Arrow Connector 264"/>
                <p:cNvCxnSpPr>
                  <a:cxnSpLocks noChangeShapeType="1"/>
                  <a:stCxn id="49" idx="2"/>
                  <a:endCxn id="49" idx="0"/>
                </p:cNvCxnSpPr>
                <p:nvPr/>
              </p:nvCxnSpPr>
              <p:spPr bwMode="auto">
                <a:xfrm flipV="1">
                  <a:off x="2908623" y="4308654"/>
                  <a:ext cx="0" cy="325041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 type="triangl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1" name="Rectangle 50"/>
                <p:cNvSpPr/>
                <p:nvPr/>
              </p:nvSpPr>
              <p:spPr bwMode="auto">
                <a:xfrm>
                  <a:off x="2990918" y="4306867"/>
                  <a:ext cx="68580" cy="325041"/>
                </a:xfrm>
                <a:prstGeom prst="rect">
                  <a:avLst/>
                </a:prstGeom>
                <a:solidFill>
                  <a:srgbClr val="BBE0E3">
                    <a:lumMod val="9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52" name="Straight Arrow Connector 264"/>
                <p:cNvCxnSpPr>
                  <a:cxnSpLocks noChangeShapeType="1"/>
                  <a:stCxn id="51" idx="2"/>
                  <a:endCxn id="51" idx="0"/>
                </p:cNvCxnSpPr>
                <p:nvPr/>
              </p:nvCxnSpPr>
              <p:spPr bwMode="auto">
                <a:xfrm flipV="1">
                  <a:off x="3025208" y="4306867"/>
                  <a:ext cx="0" cy="325041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 type="triangl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3" name="Rectangle 52"/>
                <p:cNvSpPr/>
                <p:nvPr/>
              </p:nvSpPr>
              <p:spPr bwMode="auto">
                <a:xfrm>
                  <a:off x="3116648" y="4308153"/>
                  <a:ext cx="68580" cy="325041"/>
                </a:xfrm>
                <a:prstGeom prst="rect">
                  <a:avLst/>
                </a:prstGeom>
                <a:solidFill>
                  <a:srgbClr val="BBE0E3">
                    <a:lumMod val="9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54" name="Straight Arrow Connector 264"/>
                <p:cNvCxnSpPr>
                  <a:cxnSpLocks noChangeShapeType="1"/>
                  <a:stCxn id="53" idx="2"/>
                  <a:endCxn id="53" idx="0"/>
                </p:cNvCxnSpPr>
                <p:nvPr/>
              </p:nvCxnSpPr>
              <p:spPr bwMode="auto">
                <a:xfrm flipV="1">
                  <a:off x="3150938" y="4308153"/>
                  <a:ext cx="0" cy="325041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 type="triangl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5" name="Rectangle 54"/>
                <p:cNvSpPr/>
                <p:nvPr/>
              </p:nvSpPr>
              <p:spPr bwMode="auto">
                <a:xfrm>
                  <a:off x="3224090" y="4310439"/>
                  <a:ext cx="68580" cy="325041"/>
                </a:xfrm>
                <a:prstGeom prst="rect">
                  <a:avLst/>
                </a:prstGeom>
                <a:solidFill>
                  <a:srgbClr val="BBE0E3">
                    <a:lumMod val="9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56" name="Straight Arrow Connector 264"/>
                <p:cNvCxnSpPr>
                  <a:cxnSpLocks noChangeShapeType="1"/>
                  <a:stCxn id="55" idx="2"/>
                  <a:endCxn id="55" idx="0"/>
                </p:cNvCxnSpPr>
                <p:nvPr/>
              </p:nvCxnSpPr>
              <p:spPr bwMode="auto">
                <a:xfrm flipV="1">
                  <a:off x="3258380" y="4310439"/>
                  <a:ext cx="0" cy="325041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 type="triangl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7" name="Rectangle 56"/>
                <p:cNvSpPr/>
                <p:nvPr/>
              </p:nvSpPr>
              <p:spPr bwMode="auto">
                <a:xfrm>
                  <a:off x="3340676" y="4310439"/>
                  <a:ext cx="68580" cy="325041"/>
                </a:xfrm>
                <a:prstGeom prst="rect">
                  <a:avLst/>
                </a:prstGeom>
                <a:solidFill>
                  <a:srgbClr val="BBE0E3">
                    <a:lumMod val="9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58" name="Straight Arrow Connector 264"/>
                <p:cNvCxnSpPr>
                  <a:cxnSpLocks noChangeShapeType="1"/>
                  <a:stCxn id="57" idx="2"/>
                  <a:endCxn id="57" idx="0"/>
                </p:cNvCxnSpPr>
                <p:nvPr/>
              </p:nvCxnSpPr>
              <p:spPr bwMode="auto">
                <a:xfrm flipV="1">
                  <a:off x="3374966" y="4310439"/>
                  <a:ext cx="0" cy="325041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 type="triangle" w="med" len="med"/>
                  <a:tailEnd type="non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5" name="Rectangle 24"/>
              <p:cNvSpPr/>
              <p:nvPr/>
            </p:nvSpPr>
            <p:spPr bwMode="auto">
              <a:xfrm>
                <a:off x="6584718" y="5207213"/>
                <a:ext cx="68580" cy="325041"/>
              </a:xfrm>
              <a:prstGeom prst="rect">
                <a:avLst/>
              </a:prstGeom>
              <a:solidFill>
                <a:srgbClr val="BBE0E3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endParaRPr lang="en-US" altLang="en-US" kern="0">
                  <a:solidFill>
                    <a:srgbClr val="FFFFFF"/>
                  </a:solidFill>
                  <a:latin typeface="Times"/>
                </a:endParaRPr>
              </a:p>
            </p:txBody>
          </p:sp>
          <p:cxnSp>
            <p:nvCxnSpPr>
              <p:cNvPr id="26" name="Straight Arrow Connector 119"/>
              <p:cNvCxnSpPr>
                <a:cxnSpLocks noChangeShapeType="1"/>
                <a:stCxn id="25" idx="0"/>
                <a:endCxn id="25" idx="2"/>
              </p:cNvCxnSpPr>
              <p:nvPr/>
            </p:nvCxnSpPr>
            <p:spPr bwMode="auto">
              <a:xfrm>
                <a:off x="6619008" y="5207213"/>
                <a:ext cx="0" cy="325041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7" name="Group 26"/>
              <p:cNvGrpSpPr/>
              <p:nvPr/>
            </p:nvGrpSpPr>
            <p:grpSpPr>
              <a:xfrm>
                <a:off x="4692506" y="5162280"/>
                <a:ext cx="717694" cy="364708"/>
                <a:chOff x="4677986" y="4267200"/>
                <a:chExt cx="717694" cy="364708"/>
              </a:xfrm>
            </p:grpSpPr>
            <p:cxnSp>
              <p:nvCxnSpPr>
                <p:cNvPr id="34" name="Straight Arrow Connector 194"/>
                <p:cNvCxnSpPr>
                  <a:cxnSpLocks noChangeShapeType="1"/>
                </p:cNvCxnSpPr>
                <p:nvPr/>
              </p:nvCxnSpPr>
              <p:spPr bwMode="auto">
                <a:xfrm>
                  <a:off x="4762735" y="4267200"/>
                  <a:ext cx="632945" cy="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0000"/>
                  </a:solidFill>
                  <a:round/>
                  <a:headEnd type="stealth" w="med" len="lg"/>
                  <a:tailEnd type="none" w="med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5" name="Rectangle 34"/>
                <p:cNvSpPr/>
                <p:nvPr/>
              </p:nvSpPr>
              <p:spPr bwMode="auto">
                <a:xfrm>
                  <a:off x="4677986" y="4309582"/>
                  <a:ext cx="68580" cy="321469"/>
                </a:xfrm>
                <a:prstGeom prst="rect">
                  <a:avLst/>
                </a:prstGeom>
                <a:solidFill>
                  <a:srgbClr val="333399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36" name="Straight Arrow Connector 264"/>
                <p:cNvCxnSpPr>
                  <a:cxnSpLocks noChangeShapeType="1"/>
                  <a:stCxn id="35" idx="2"/>
                  <a:endCxn id="35" idx="0"/>
                </p:cNvCxnSpPr>
                <p:nvPr/>
              </p:nvCxnSpPr>
              <p:spPr bwMode="auto">
                <a:xfrm flipV="1">
                  <a:off x="4712275" y="4309580"/>
                  <a:ext cx="0" cy="321469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7" name="Rectangle 36"/>
                <p:cNvSpPr/>
                <p:nvPr/>
              </p:nvSpPr>
              <p:spPr bwMode="auto">
                <a:xfrm>
                  <a:off x="4792285" y="4309582"/>
                  <a:ext cx="68580" cy="322326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38" name="Straight Arrow Connector 264"/>
                <p:cNvCxnSpPr>
                  <a:cxnSpLocks noChangeShapeType="1"/>
                  <a:stCxn id="37" idx="2"/>
                  <a:endCxn id="37" idx="0"/>
                </p:cNvCxnSpPr>
                <p:nvPr/>
              </p:nvCxnSpPr>
              <p:spPr bwMode="auto">
                <a:xfrm flipV="1">
                  <a:off x="4826575" y="4309582"/>
                  <a:ext cx="0" cy="32232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9" name="Rectangle 38"/>
                <p:cNvSpPr/>
                <p:nvPr/>
              </p:nvSpPr>
              <p:spPr bwMode="auto">
                <a:xfrm>
                  <a:off x="4906585" y="4309580"/>
                  <a:ext cx="68580" cy="322326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40" name="Straight Arrow Connector 264"/>
                <p:cNvCxnSpPr>
                  <a:cxnSpLocks noChangeShapeType="1"/>
                  <a:stCxn id="39" idx="2"/>
                  <a:endCxn id="39" idx="0"/>
                </p:cNvCxnSpPr>
                <p:nvPr/>
              </p:nvCxnSpPr>
              <p:spPr bwMode="auto">
                <a:xfrm flipV="1">
                  <a:off x="4940875" y="4309580"/>
                  <a:ext cx="0" cy="32232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1" name="Rectangle 40"/>
                <p:cNvSpPr/>
                <p:nvPr/>
              </p:nvSpPr>
              <p:spPr bwMode="auto">
                <a:xfrm>
                  <a:off x="5025457" y="4309580"/>
                  <a:ext cx="68580" cy="322326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42" name="Straight Arrow Connector 264"/>
                <p:cNvCxnSpPr>
                  <a:cxnSpLocks noChangeShapeType="1"/>
                  <a:stCxn id="41" idx="2"/>
                  <a:endCxn id="41" idx="0"/>
                </p:cNvCxnSpPr>
                <p:nvPr/>
              </p:nvCxnSpPr>
              <p:spPr bwMode="auto">
                <a:xfrm flipV="1">
                  <a:off x="5059747" y="4309580"/>
                  <a:ext cx="0" cy="32232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3" name="Rectangle 42"/>
                <p:cNvSpPr/>
                <p:nvPr/>
              </p:nvSpPr>
              <p:spPr bwMode="auto">
                <a:xfrm>
                  <a:off x="5142043" y="4309580"/>
                  <a:ext cx="68580" cy="322326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44" name="Straight Arrow Connector 264"/>
                <p:cNvCxnSpPr>
                  <a:cxnSpLocks noChangeShapeType="1"/>
                  <a:stCxn id="43" idx="2"/>
                  <a:endCxn id="43" idx="0"/>
                </p:cNvCxnSpPr>
                <p:nvPr/>
              </p:nvCxnSpPr>
              <p:spPr bwMode="auto">
                <a:xfrm flipV="1">
                  <a:off x="5176333" y="4309580"/>
                  <a:ext cx="0" cy="32232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5" name="Rectangle 44"/>
                <p:cNvSpPr/>
                <p:nvPr/>
              </p:nvSpPr>
              <p:spPr bwMode="auto">
                <a:xfrm>
                  <a:off x="5258629" y="4309580"/>
                  <a:ext cx="68580" cy="322326"/>
                </a:xfrm>
                <a:prstGeom prst="rect">
                  <a:avLst/>
                </a:prstGeom>
                <a:solidFill>
                  <a:srgbClr val="2D2D8A">
                    <a:lumMod val="20000"/>
                    <a:lumOff val="80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  <a:defRPr/>
                  </a:pPr>
                  <a:endParaRPr lang="en-US" altLang="en-US" kern="0">
                    <a:solidFill>
                      <a:srgbClr val="FFFFFF"/>
                    </a:solidFill>
                    <a:latin typeface="Times"/>
                  </a:endParaRPr>
                </a:p>
              </p:txBody>
            </p:sp>
            <p:cxnSp>
              <p:nvCxnSpPr>
                <p:cNvPr id="46" name="Straight Arrow Connector 264"/>
                <p:cNvCxnSpPr>
                  <a:cxnSpLocks noChangeShapeType="1"/>
                  <a:stCxn id="45" idx="2"/>
                  <a:endCxn id="45" idx="0"/>
                </p:cNvCxnSpPr>
                <p:nvPr/>
              </p:nvCxnSpPr>
              <p:spPr bwMode="auto">
                <a:xfrm flipV="1">
                  <a:off x="5292919" y="4309580"/>
                  <a:ext cx="0" cy="32232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9900CC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8" name="TextBox 647"/>
              <p:cNvSpPr txBox="1">
                <a:spLocks noChangeArrowheads="1"/>
              </p:cNvSpPr>
              <p:nvPr/>
            </p:nvSpPr>
            <p:spPr bwMode="auto">
              <a:xfrm>
                <a:off x="4495536" y="4915892"/>
                <a:ext cx="1450142" cy="219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kern="0" dirty="0">
                    <a:solidFill>
                      <a:srgbClr val="000000"/>
                    </a:solidFill>
                    <a:latin typeface="Times"/>
                  </a:rPr>
                  <a:t>Each bunch train </a:t>
                </a:r>
                <a:r>
                  <a:rPr lang="en-US" altLang="en-US" kern="0" dirty="0" smtClean="0">
                    <a:solidFill>
                      <a:srgbClr val="000000"/>
                    </a:solidFill>
                    <a:latin typeface="Times"/>
                  </a:rPr>
                  <a:t>~3.5µs</a:t>
                </a:r>
                <a:endParaRPr lang="en-US" altLang="en-US" kern="0" dirty="0">
                  <a:solidFill>
                    <a:srgbClr val="000000"/>
                  </a:solidFill>
                  <a:latin typeface="Times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911584" y="4792254"/>
                <a:ext cx="5761912" cy="0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5190853" y="4459842"/>
                <a:ext cx="1644087" cy="322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srgbClr val="FF0000"/>
                    </a:solidFill>
                    <a:latin typeface="Times"/>
                  </a:rPr>
                  <a:t>P</a:t>
                </a:r>
                <a:r>
                  <a:rPr lang="en-US" kern="0" baseline="-25000" dirty="0">
                    <a:solidFill>
                      <a:srgbClr val="FF0000"/>
                    </a:solidFill>
                    <a:latin typeface="Times"/>
                  </a:rPr>
                  <a:t>RF</a:t>
                </a:r>
                <a:r>
                  <a:rPr lang="en-US" kern="0" dirty="0">
                    <a:solidFill>
                      <a:srgbClr val="FF0000"/>
                    </a:solidFill>
                    <a:latin typeface="Times"/>
                  </a:rPr>
                  <a:t>=1kW CW (assuming on-resonance drive)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149432" y="4359415"/>
                <a:ext cx="1867966" cy="184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kern="0" dirty="0">
                    <a:solidFill>
                      <a:srgbClr val="00B050"/>
                    </a:solidFill>
                    <a:latin typeface="Times"/>
                  </a:rPr>
                  <a:t>Drooping </a:t>
                </a:r>
                <a:r>
                  <a:rPr lang="en-US" kern="0" dirty="0" err="1">
                    <a:solidFill>
                      <a:srgbClr val="00B050"/>
                    </a:solidFill>
                    <a:latin typeface="Times"/>
                  </a:rPr>
                  <a:t>Vc</a:t>
                </a:r>
                <a:r>
                  <a:rPr lang="en-US" kern="0" dirty="0">
                    <a:solidFill>
                      <a:srgbClr val="00B050"/>
                    </a:solidFill>
                    <a:latin typeface="Times"/>
                  </a:rPr>
                  <a:t>=10.4MV, </a:t>
                </a:r>
                <a:r>
                  <a:rPr lang="el-GR" kern="0" dirty="0">
                    <a:solidFill>
                      <a:srgbClr val="00B050"/>
                    </a:solidFill>
                    <a:latin typeface="Times"/>
                  </a:rPr>
                  <a:t>Δ</a:t>
                </a:r>
                <a:r>
                  <a:rPr lang="en-US" kern="0" dirty="0">
                    <a:solidFill>
                      <a:srgbClr val="00B050"/>
                    </a:solidFill>
                    <a:latin typeface="Times"/>
                  </a:rPr>
                  <a:t>V/V≈0.94% </a:t>
                </a:r>
              </a:p>
            </p:txBody>
          </p:sp>
          <p:pic>
            <p:nvPicPr>
              <p:cNvPr id="3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-4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787" y="5564636"/>
                <a:ext cx="660921" cy="61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406"/>
              <p:cNvSpPr txBox="1">
                <a:spLocks noChangeArrowheads="1"/>
              </p:cNvSpPr>
              <p:nvPr/>
            </p:nvSpPr>
            <p:spPr bwMode="auto">
              <a:xfrm>
                <a:off x="1125378" y="4823435"/>
                <a:ext cx="1385315" cy="219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en-US" sz="1800" kern="0" dirty="0" smtClean="0">
                    <a:solidFill>
                      <a:srgbClr val="000000"/>
                    </a:solidFill>
                    <a:latin typeface="Times"/>
                  </a:rPr>
                  <a:t>17-375ms</a:t>
                </a:r>
                <a:endParaRPr lang="en-US" altLang="en-US" sz="1800" kern="0" dirty="0">
                  <a:solidFill>
                    <a:srgbClr val="000000"/>
                  </a:solidFill>
                  <a:latin typeface="Time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85800" y="2570379"/>
              <a:ext cx="3747325" cy="450525"/>
              <a:chOff x="738987" y="2570379"/>
              <a:chExt cx="3747325" cy="450525"/>
            </a:xfrm>
          </p:grpSpPr>
          <p:sp>
            <p:nvSpPr>
              <p:cNvPr id="14" name="Arc 13"/>
              <p:cNvSpPr/>
              <p:nvPr/>
            </p:nvSpPr>
            <p:spPr bwMode="auto">
              <a:xfrm>
                <a:off x="1554780" y="2577055"/>
                <a:ext cx="2931532" cy="443849"/>
              </a:xfrm>
              <a:prstGeom prst="arc">
                <a:avLst>
                  <a:gd name="adj1" fmla="val 10794496"/>
                  <a:gd name="adj2" fmla="val 15915637"/>
                </a:avLst>
              </a:prstGeom>
              <a:noFill/>
              <a:ln w="9525" cap="flat" cmpd="sng" algn="ctr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738987" y="2570379"/>
                <a:ext cx="825282" cy="221925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2958275" y="2570379"/>
              <a:ext cx="3747325" cy="450525"/>
              <a:chOff x="738987" y="2570379"/>
              <a:chExt cx="3747325" cy="450525"/>
            </a:xfrm>
          </p:grpSpPr>
          <p:sp>
            <p:nvSpPr>
              <p:cNvPr id="12" name="Arc 11"/>
              <p:cNvSpPr/>
              <p:nvPr/>
            </p:nvSpPr>
            <p:spPr bwMode="auto">
              <a:xfrm>
                <a:off x="1554780" y="2577055"/>
                <a:ext cx="2931532" cy="443849"/>
              </a:xfrm>
              <a:prstGeom prst="arc">
                <a:avLst>
                  <a:gd name="adj1" fmla="val 10794496"/>
                  <a:gd name="adj2" fmla="val 15915637"/>
                </a:avLst>
              </a:prstGeom>
              <a:noFill/>
              <a:ln w="9525" cap="flat" cmpd="sng" algn="ctr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Times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>
                <a:off x="738987" y="2570379"/>
                <a:ext cx="825282" cy="221925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TextBox 10"/>
            <p:cNvSpPr txBox="1"/>
            <p:nvPr/>
          </p:nvSpPr>
          <p:spPr>
            <a:xfrm>
              <a:off x="820699" y="1457340"/>
              <a:ext cx="2727873" cy="284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endParaRPr lang="en-US" sz="2000" kern="0" dirty="0">
                <a:solidFill>
                  <a:srgbClr val="000000"/>
                </a:solidFill>
                <a:latin typeface="Times"/>
              </a:endParaRPr>
            </a:p>
          </p:txBody>
        </p:sp>
      </p:grpSp>
      <p:graphicFrame>
        <p:nvGraphicFramePr>
          <p:cNvPr id="73" name="Chart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14141"/>
              </p:ext>
            </p:extLst>
          </p:nvPr>
        </p:nvGraphicFramePr>
        <p:xfrm>
          <a:off x="5273306" y="1151466"/>
          <a:ext cx="6499745" cy="2053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4" name="Oval 73"/>
          <p:cNvSpPr/>
          <p:nvPr/>
        </p:nvSpPr>
        <p:spPr>
          <a:xfrm>
            <a:off x="4232330" y="3867099"/>
            <a:ext cx="1320347" cy="603268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49354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76" name="Straight Arrow Connector 75"/>
          <p:cNvCxnSpPr>
            <a:stCxn id="74" idx="0"/>
            <a:endCxn id="73" idx="1"/>
          </p:cNvCxnSpPr>
          <p:nvPr/>
        </p:nvCxnSpPr>
        <p:spPr>
          <a:xfrm flipV="1">
            <a:off x="4892504" y="2178158"/>
            <a:ext cx="380802" cy="168894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59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feed-forward to correct voltage drooping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83915" y="1614311"/>
            <a:ext cx="7115176" cy="1683208"/>
            <a:chOff x="905631" y="4425090"/>
            <a:chExt cx="5929309" cy="1402674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905631" y="5523297"/>
              <a:ext cx="59293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" name="Straight Arrow Connector 208"/>
            <p:cNvCxnSpPr>
              <a:cxnSpLocks noChangeShapeType="1"/>
            </p:cNvCxnSpPr>
            <p:nvPr/>
          </p:nvCxnSpPr>
          <p:spPr bwMode="auto">
            <a:xfrm flipV="1">
              <a:off x="911584" y="4608897"/>
              <a:ext cx="0" cy="907256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920014" y="5622580"/>
              <a:ext cx="2625182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MS PGothic" pitchFamily="34" charset="-128"/>
                </a:rPr>
                <a:t>25.4µs, 6 turns-0.88µs in CEBAF NL (4.375µs per turn)</a:t>
              </a:r>
            </a:p>
          </p:txBody>
        </p:sp>
        <p:cxnSp>
          <p:nvCxnSpPr>
            <p:cNvPr id="11" name="Straight Connector 405"/>
            <p:cNvCxnSpPr>
              <a:cxnSpLocks noChangeShapeType="1"/>
            </p:cNvCxnSpPr>
            <p:nvPr/>
          </p:nvCxnSpPr>
          <p:spPr bwMode="auto">
            <a:xfrm>
              <a:off x="2748752" y="5162280"/>
              <a:ext cx="1918235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406"/>
            <p:cNvSpPr txBox="1">
              <a:spLocks noChangeArrowheads="1"/>
            </p:cNvSpPr>
            <p:nvPr/>
          </p:nvSpPr>
          <p:spPr bwMode="auto">
            <a:xfrm>
              <a:off x="3095898" y="4917449"/>
              <a:ext cx="138531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MS PGothic" pitchFamily="34" charset="-128"/>
                </a:rPr>
                <a:t>17-375ms</a:t>
              </a:r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910603" y="5039415"/>
              <a:ext cx="1846267" cy="2311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1076689" y="5012639"/>
              <a:ext cx="44376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MS PGothic" pitchFamily="34" charset="-128"/>
                </a:rPr>
                <a:t>0.88µs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22300" y="5205519"/>
              <a:ext cx="649223" cy="322328"/>
              <a:chOff x="922300" y="5205519"/>
              <a:chExt cx="649223" cy="322328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922300" y="5205521"/>
                <a:ext cx="68580" cy="321469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66" name="Straight Arrow Connector 264"/>
              <p:cNvCxnSpPr>
                <a:cxnSpLocks noChangeShapeType="1"/>
                <a:stCxn id="65" idx="2"/>
                <a:endCxn id="65" idx="0"/>
              </p:cNvCxnSpPr>
              <p:nvPr/>
            </p:nvCxnSpPr>
            <p:spPr bwMode="auto">
              <a:xfrm flipV="1">
                <a:off x="956589" y="5205519"/>
                <a:ext cx="0" cy="321469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Rectangle 66"/>
              <p:cNvSpPr/>
              <p:nvPr/>
            </p:nvSpPr>
            <p:spPr bwMode="auto">
              <a:xfrm>
                <a:off x="1036600" y="5205521"/>
                <a:ext cx="68580" cy="322326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68" name="Straight Arrow Connector 264"/>
              <p:cNvCxnSpPr>
                <a:cxnSpLocks noChangeShapeType="1"/>
                <a:stCxn id="67" idx="2"/>
                <a:endCxn id="67" idx="0"/>
              </p:cNvCxnSpPr>
              <p:nvPr/>
            </p:nvCxnSpPr>
            <p:spPr bwMode="auto">
              <a:xfrm flipV="1">
                <a:off x="1070890" y="5205521"/>
                <a:ext cx="0" cy="322326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9" name="Rectangle 68"/>
              <p:cNvSpPr/>
              <p:nvPr/>
            </p:nvSpPr>
            <p:spPr bwMode="auto">
              <a:xfrm>
                <a:off x="1150900" y="5205519"/>
                <a:ext cx="68580" cy="322326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70" name="Straight Arrow Connector 264"/>
              <p:cNvCxnSpPr>
                <a:cxnSpLocks noChangeShapeType="1"/>
                <a:stCxn id="69" idx="2"/>
                <a:endCxn id="69" idx="0"/>
              </p:cNvCxnSpPr>
              <p:nvPr/>
            </p:nvCxnSpPr>
            <p:spPr bwMode="auto">
              <a:xfrm flipV="1">
                <a:off x="1185190" y="5205519"/>
                <a:ext cx="0" cy="322326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Rectangle 70"/>
              <p:cNvSpPr/>
              <p:nvPr/>
            </p:nvSpPr>
            <p:spPr bwMode="auto">
              <a:xfrm>
                <a:off x="1269772" y="5205519"/>
                <a:ext cx="68580" cy="322326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72" name="Straight Arrow Connector 264"/>
              <p:cNvCxnSpPr>
                <a:cxnSpLocks noChangeShapeType="1"/>
                <a:stCxn id="71" idx="2"/>
                <a:endCxn id="71" idx="0"/>
              </p:cNvCxnSpPr>
              <p:nvPr/>
            </p:nvCxnSpPr>
            <p:spPr bwMode="auto">
              <a:xfrm flipV="1">
                <a:off x="1304062" y="5205519"/>
                <a:ext cx="0" cy="322326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3" name="Rectangle 72"/>
              <p:cNvSpPr/>
              <p:nvPr/>
            </p:nvSpPr>
            <p:spPr bwMode="auto">
              <a:xfrm>
                <a:off x="1386357" y="5205519"/>
                <a:ext cx="68580" cy="322326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74" name="Straight Arrow Connector 264"/>
              <p:cNvCxnSpPr>
                <a:cxnSpLocks noChangeShapeType="1"/>
                <a:stCxn id="73" idx="2"/>
                <a:endCxn id="73" idx="0"/>
              </p:cNvCxnSpPr>
              <p:nvPr/>
            </p:nvCxnSpPr>
            <p:spPr bwMode="auto">
              <a:xfrm flipV="1">
                <a:off x="1420647" y="5205519"/>
                <a:ext cx="0" cy="322326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5" name="Rectangle 74"/>
              <p:cNvSpPr/>
              <p:nvPr/>
            </p:nvSpPr>
            <p:spPr bwMode="auto">
              <a:xfrm>
                <a:off x="1502943" y="5205519"/>
                <a:ext cx="68580" cy="322326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76" name="Straight Arrow Connector 264"/>
              <p:cNvCxnSpPr>
                <a:cxnSpLocks noChangeShapeType="1"/>
                <a:stCxn id="75" idx="2"/>
                <a:endCxn id="75" idx="0"/>
              </p:cNvCxnSpPr>
              <p:nvPr/>
            </p:nvCxnSpPr>
            <p:spPr bwMode="auto">
              <a:xfrm flipV="1">
                <a:off x="1537233" y="5205519"/>
                <a:ext cx="0" cy="322326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/>
              <p:nvPr/>
            </p:nvCxnSpPr>
            <p:spPr bwMode="auto">
              <a:xfrm>
                <a:off x="1033801" y="5208206"/>
                <a:ext cx="193507" cy="0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Arrow Connector 77"/>
              <p:cNvCxnSpPr/>
              <p:nvPr/>
            </p:nvCxnSpPr>
            <p:spPr bwMode="auto">
              <a:xfrm flipH="1" flipV="1">
                <a:off x="1269772" y="5207277"/>
                <a:ext cx="208329" cy="928"/>
              </a:xfrm>
              <a:prstGeom prst="straightConnector1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sm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" name="Group 15"/>
            <p:cNvGrpSpPr/>
            <p:nvPr/>
          </p:nvGrpSpPr>
          <p:grpSpPr>
            <a:xfrm>
              <a:off x="2819400" y="5201947"/>
              <a:ext cx="651509" cy="328613"/>
              <a:chOff x="2757747" y="4306867"/>
              <a:chExt cx="651509" cy="328613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2757747" y="4308153"/>
                <a:ext cx="68580" cy="325041"/>
              </a:xfrm>
              <a:prstGeom prst="rect">
                <a:avLst/>
              </a:prstGeom>
              <a:solidFill>
                <a:srgbClr val="BBE0E3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54" name="Straight Arrow Connector 264"/>
              <p:cNvCxnSpPr>
                <a:cxnSpLocks noChangeShapeType="1"/>
                <a:stCxn id="53" idx="2"/>
                <a:endCxn id="53" idx="0"/>
              </p:cNvCxnSpPr>
              <p:nvPr/>
            </p:nvCxnSpPr>
            <p:spPr bwMode="auto">
              <a:xfrm flipV="1">
                <a:off x="2792037" y="4308153"/>
                <a:ext cx="0" cy="325041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5" name="Rectangle 54"/>
              <p:cNvSpPr/>
              <p:nvPr/>
            </p:nvSpPr>
            <p:spPr bwMode="auto">
              <a:xfrm>
                <a:off x="2874333" y="4308654"/>
                <a:ext cx="68580" cy="325041"/>
              </a:xfrm>
              <a:prstGeom prst="rect">
                <a:avLst/>
              </a:prstGeom>
              <a:solidFill>
                <a:srgbClr val="BBE0E3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56" name="Straight Arrow Connector 264"/>
              <p:cNvCxnSpPr>
                <a:cxnSpLocks noChangeShapeType="1"/>
                <a:stCxn id="55" idx="2"/>
                <a:endCxn id="55" idx="0"/>
              </p:cNvCxnSpPr>
              <p:nvPr/>
            </p:nvCxnSpPr>
            <p:spPr bwMode="auto">
              <a:xfrm flipV="1">
                <a:off x="2908623" y="4308654"/>
                <a:ext cx="0" cy="325041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Rectangle 56"/>
              <p:cNvSpPr/>
              <p:nvPr/>
            </p:nvSpPr>
            <p:spPr bwMode="auto">
              <a:xfrm>
                <a:off x="2990918" y="4306867"/>
                <a:ext cx="68580" cy="325041"/>
              </a:xfrm>
              <a:prstGeom prst="rect">
                <a:avLst/>
              </a:prstGeom>
              <a:solidFill>
                <a:srgbClr val="BBE0E3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58" name="Straight Arrow Connector 264"/>
              <p:cNvCxnSpPr>
                <a:cxnSpLocks noChangeShapeType="1"/>
                <a:stCxn id="57" idx="2"/>
                <a:endCxn id="57" idx="0"/>
              </p:cNvCxnSpPr>
              <p:nvPr/>
            </p:nvCxnSpPr>
            <p:spPr bwMode="auto">
              <a:xfrm flipV="1">
                <a:off x="3025208" y="4306867"/>
                <a:ext cx="0" cy="325041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Rectangle 58"/>
              <p:cNvSpPr/>
              <p:nvPr/>
            </p:nvSpPr>
            <p:spPr bwMode="auto">
              <a:xfrm>
                <a:off x="3116648" y="4308153"/>
                <a:ext cx="68580" cy="325041"/>
              </a:xfrm>
              <a:prstGeom prst="rect">
                <a:avLst/>
              </a:prstGeom>
              <a:solidFill>
                <a:srgbClr val="BBE0E3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60" name="Straight Arrow Connector 264"/>
              <p:cNvCxnSpPr>
                <a:cxnSpLocks noChangeShapeType="1"/>
                <a:stCxn id="59" idx="2"/>
                <a:endCxn id="59" idx="0"/>
              </p:cNvCxnSpPr>
              <p:nvPr/>
            </p:nvCxnSpPr>
            <p:spPr bwMode="auto">
              <a:xfrm flipV="1">
                <a:off x="3150938" y="4308153"/>
                <a:ext cx="0" cy="325041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Rectangle 60"/>
              <p:cNvSpPr/>
              <p:nvPr/>
            </p:nvSpPr>
            <p:spPr bwMode="auto">
              <a:xfrm>
                <a:off x="3224090" y="4310439"/>
                <a:ext cx="68580" cy="325041"/>
              </a:xfrm>
              <a:prstGeom prst="rect">
                <a:avLst/>
              </a:prstGeom>
              <a:solidFill>
                <a:srgbClr val="BBE0E3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62" name="Straight Arrow Connector 264"/>
              <p:cNvCxnSpPr>
                <a:cxnSpLocks noChangeShapeType="1"/>
                <a:stCxn id="61" idx="2"/>
                <a:endCxn id="61" idx="0"/>
              </p:cNvCxnSpPr>
              <p:nvPr/>
            </p:nvCxnSpPr>
            <p:spPr bwMode="auto">
              <a:xfrm flipV="1">
                <a:off x="3258380" y="4310439"/>
                <a:ext cx="0" cy="325041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3" name="Rectangle 62"/>
              <p:cNvSpPr/>
              <p:nvPr/>
            </p:nvSpPr>
            <p:spPr bwMode="auto">
              <a:xfrm>
                <a:off x="3340676" y="4310439"/>
                <a:ext cx="68580" cy="325041"/>
              </a:xfrm>
              <a:prstGeom prst="rect">
                <a:avLst/>
              </a:prstGeom>
              <a:solidFill>
                <a:srgbClr val="BBE0E3">
                  <a:lumMod val="9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64" name="Straight Arrow Connector 264"/>
              <p:cNvCxnSpPr>
                <a:cxnSpLocks noChangeShapeType="1"/>
                <a:stCxn id="63" idx="2"/>
                <a:endCxn id="63" idx="0"/>
              </p:cNvCxnSpPr>
              <p:nvPr/>
            </p:nvCxnSpPr>
            <p:spPr bwMode="auto">
              <a:xfrm flipV="1">
                <a:off x="3374966" y="4310439"/>
                <a:ext cx="0" cy="325041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" name="Rectangle 16"/>
            <p:cNvSpPr/>
            <p:nvPr/>
          </p:nvSpPr>
          <p:spPr bwMode="auto">
            <a:xfrm>
              <a:off x="6584718" y="5207213"/>
              <a:ext cx="68580" cy="325041"/>
            </a:xfrm>
            <a:prstGeom prst="rect">
              <a:avLst/>
            </a:prstGeom>
            <a:solidFill>
              <a:srgbClr val="BBE0E3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18" name="Straight Arrow Connector 119"/>
            <p:cNvCxnSpPr>
              <a:cxnSpLocks noChangeShapeType="1"/>
              <a:stCxn id="17" idx="0"/>
              <a:endCxn id="17" idx="2"/>
            </p:cNvCxnSpPr>
            <p:nvPr/>
          </p:nvCxnSpPr>
          <p:spPr bwMode="auto">
            <a:xfrm>
              <a:off x="6619008" y="5207213"/>
              <a:ext cx="0" cy="325041"/>
            </a:xfrm>
            <a:prstGeom prst="straightConnector1">
              <a:avLst/>
            </a:prstGeom>
            <a:noFill/>
            <a:ln w="25400" algn="ctr">
              <a:solidFill>
                <a:srgbClr val="99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4692506" y="5162280"/>
              <a:ext cx="717694" cy="364708"/>
              <a:chOff x="4677986" y="4267200"/>
              <a:chExt cx="717694" cy="364708"/>
            </a:xfrm>
          </p:grpSpPr>
          <p:cxnSp>
            <p:nvCxnSpPr>
              <p:cNvPr id="40" name="Straight Arrow Connector 194"/>
              <p:cNvCxnSpPr>
                <a:cxnSpLocks noChangeShapeType="1"/>
              </p:cNvCxnSpPr>
              <p:nvPr/>
            </p:nvCxnSpPr>
            <p:spPr bwMode="auto">
              <a:xfrm>
                <a:off x="4762735" y="4267200"/>
                <a:ext cx="632945" cy="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 type="stealth" w="med" len="lg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Rectangle 40"/>
              <p:cNvSpPr/>
              <p:nvPr/>
            </p:nvSpPr>
            <p:spPr bwMode="auto">
              <a:xfrm>
                <a:off x="4677986" y="4309582"/>
                <a:ext cx="68580" cy="321469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42" name="Straight Arrow Connector 264"/>
              <p:cNvCxnSpPr>
                <a:cxnSpLocks noChangeShapeType="1"/>
                <a:stCxn id="41" idx="2"/>
                <a:endCxn id="41" idx="0"/>
              </p:cNvCxnSpPr>
              <p:nvPr/>
            </p:nvCxnSpPr>
            <p:spPr bwMode="auto">
              <a:xfrm flipV="1">
                <a:off x="4712275" y="4309580"/>
                <a:ext cx="0" cy="321469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3" name="Rectangle 42"/>
              <p:cNvSpPr/>
              <p:nvPr/>
            </p:nvSpPr>
            <p:spPr bwMode="auto">
              <a:xfrm>
                <a:off x="4792285" y="4309582"/>
                <a:ext cx="68580" cy="322326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44" name="Straight Arrow Connector 264"/>
              <p:cNvCxnSpPr>
                <a:cxnSpLocks noChangeShapeType="1"/>
                <a:stCxn id="43" idx="2"/>
                <a:endCxn id="43" idx="0"/>
              </p:cNvCxnSpPr>
              <p:nvPr/>
            </p:nvCxnSpPr>
            <p:spPr bwMode="auto">
              <a:xfrm flipV="1">
                <a:off x="4826575" y="4309582"/>
                <a:ext cx="0" cy="322326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Rectangle 44"/>
              <p:cNvSpPr/>
              <p:nvPr/>
            </p:nvSpPr>
            <p:spPr bwMode="auto">
              <a:xfrm>
                <a:off x="4906585" y="4309580"/>
                <a:ext cx="68580" cy="322326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46" name="Straight Arrow Connector 264"/>
              <p:cNvCxnSpPr>
                <a:cxnSpLocks noChangeShapeType="1"/>
                <a:stCxn id="45" idx="2"/>
                <a:endCxn id="45" idx="0"/>
              </p:cNvCxnSpPr>
              <p:nvPr/>
            </p:nvCxnSpPr>
            <p:spPr bwMode="auto">
              <a:xfrm flipV="1">
                <a:off x="4940875" y="4309580"/>
                <a:ext cx="0" cy="322326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" name="Rectangle 46"/>
              <p:cNvSpPr/>
              <p:nvPr/>
            </p:nvSpPr>
            <p:spPr bwMode="auto">
              <a:xfrm>
                <a:off x="5025457" y="4309580"/>
                <a:ext cx="68580" cy="322326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48" name="Straight Arrow Connector 264"/>
              <p:cNvCxnSpPr>
                <a:cxnSpLocks noChangeShapeType="1"/>
                <a:stCxn id="47" idx="2"/>
                <a:endCxn id="47" idx="0"/>
              </p:cNvCxnSpPr>
              <p:nvPr/>
            </p:nvCxnSpPr>
            <p:spPr bwMode="auto">
              <a:xfrm flipV="1">
                <a:off x="5059747" y="4309580"/>
                <a:ext cx="0" cy="322326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9" name="Rectangle 48"/>
              <p:cNvSpPr/>
              <p:nvPr/>
            </p:nvSpPr>
            <p:spPr bwMode="auto">
              <a:xfrm>
                <a:off x="5142043" y="4309580"/>
                <a:ext cx="68580" cy="322326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50" name="Straight Arrow Connector 264"/>
              <p:cNvCxnSpPr>
                <a:cxnSpLocks noChangeShapeType="1"/>
                <a:stCxn id="49" idx="2"/>
                <a:endCxn id="49" idx="0"/>
              </p:cNvCxnSpPr>
              <p:nvPr/>
            </p:nvCxnSpPr>
            <p:spPr bwMode="auto">
              <a:xfrm flipV="1">
                <a:off x="5176333" y="4309580"/>
                <a:ext cx="0" cy="322326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1" name="Rectangle 50"/>
              <p:cNvSpPr/>
              <p:nvPr/>
            </p:nvSpPr>
            <p:spPr bwMode="auto">
              <a:xfrm>
                <a:off x="5258629" y="4309580"/>
                <a:ext cx="68580" cy="322326"/>
              </a:xfrm>
              <a:prstGeom prst="rect">
                <a:avLst/>
              </a:prstGeom>
              <a:solidFill>
                <a:srgbClr val="2D2D8A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52" name="Straight Arrow Connector 264"/>
              <p:cNvCxnSpPr>
                <a:cxnSpLocks noChangeShapeType="1"/>
                <a:stCxn id="51" idx="2"/>
                <a:endCxn id="51" idx="0"/>
              </p:cNvCxnSpPr>
              <p:nvPr/>
            </p:nvCxnSpPr>
            <p:spPr bwMode="auto">
              <a:xfrm flipV="1">
                <a:off x="5292919" y="4309580"/>
                <a:ext cx="0" cy="322326"/>
              </a:xfrm>
              <a:prstGeom prst="straightConnector1">
                <a:avLst/>
              </a:prstGeom>
              <a:noFill/>
              <a:ln w="25400" algn="ctr">
                <a:solidFill>
                  <a:srgbClr val="9900CC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0" name="TextBox 647"/>
            <p:cNvSpPr txBox="1">
              <a:spLocks noChangeArrowheads="1"/>
            </p:cNvSpPr>
            <p:nvPr/>
          </p:nvSpPr>
          <p:spPr bwMode="auto">
            <a:xfrm>
              <a:off x="4495536" y="4915892"/>
              <a:ext cx="1143742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MS PGothic" pitchFamily="34" charset="-128"/>
                  <a:cs typeface="Arial" charset="0"/>
                </a:rPr>
                <a:t>Each bunch train 3.5µs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flipV="1">
              <a:off x="911584" y="4792254"/>
              <a:ext cx="709130" cy="0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620714" y="4799891"/>
              <a:ext cx="0" cy="447446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620714" y="5246995"/>
              <a:ext cx="1136156" cy="5553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743200" y="4792254"/>
              <a:ext cx="0" cy="458248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2743200" y="4792255"/>
              <a:ext cx="762002" cy="0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3505200" y="4792254"/>
              <a:ext cx="0" cy="454739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505202" y="5252547"/>
              <a:ext cx="1142998" cy="0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648200" y="4827247"/>
              <a:ext cx="0" cy="447446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4648200" y="4804080"/>
              <a:ext cx="766244" cy="1022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5410200" y="4809030"/>
              <a:ext cx="1" cy="432282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5414444" y="5246997"/>
              <a:ext cx="1125574" cy="0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6540018" y="4799547"/>
              <a:ext cx="0" cy="447446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3723087" y="5274693"/>
              <a:ext cx="683184" cy="205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</a:rPr>
                <a:t>P0=0.97kW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82609" y="4809727"/>
              <a:ext cx="683184" cy="205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"/>
                </a:rPr>
                <a:t>P1=8.1kW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43229" y="4425090"/>
              <a:ext cx="5641488" cy="261325"/>
              <a:chOff x="838534" y="3323878"/>
              <a:chExt cx="7521993" cy="348434"/>
            </a:xfrm>
          </p:grpSpPr>
          <p:cxnSp>
            <p:nvCxnSpPr>
              <p:cNvPr id="38" name="Straight Connector 37"/>
              <p:cNvCxnSpPr/>
              <p:nvPr/>
            </p:nvCxnSpPr>
            <p:spPr bwMode="auto">
              <a:xfrm>
                <a:off x="838534" y="3672312"/>
                <a:ext cx="7521993" cy="0"/>
              </a:xfrm>
              <a:prstGeom prst="line">
                <a:avLst/>
              </a:prstGeom>
              <a:solidFill>
                <a:srgbClr val="BBE0E3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2419418" y="3323878"/>
                <a:ext cx="3708638" cy="273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"/>
                  </a:rPr>
                  <a:t>Flat </a:t>
                </a:r>
                <a:r>
                  <a:rPr kumimoji="0" lang="en-US" sz="1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"/>
                  </a:rPr>
                  <a:t>Vc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"/>
                  </a:rPr>
                  <a:t>=10.4MV, </a:t>
                </a:r>
                <a:r>
                  <a:rPr kumimoji="0" lang="en-US" sz="1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"/>
                  </a:rPr>
                  <a:t>Ipulse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"/>
                  </a:rPr>
                  <a:t>=0.7mA, </a:t>
                </a:r>
                <a:r>
                  <a:rPr kumimoji="0" lang="el-GR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</a:rPr>
                  <a:t>Δ</a:t>
                </a: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"/>
                  </a:rPr>
                  <a:t>V/V≈0 within bunch train</a:t>
                </a:r>
              </a:p>
            </p:txBody>
          </p:sp>
        </p:grp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787" y="5564636"/>
              <a:ext cx="660921" cy="6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406"/>
            <p:cNvSpPr txBox="1">
              <a:spLocks noChangeArrowheads="1"/>
            </p:cNvSpPr>
            <p:nvPr/>
          </p:nvSpPr>
          <p:spPr bwMode="auto">
            <a:xfrm>
              <a:off x="1366160" y="4775414"/>
              <a:ext cx="106080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"/>
                  <a:ea typeface="MS PGothic" pitchFamily="34" charset="-128"/>
                </a:rPr>
                <a:t>17-375ms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316168" y="875647"/>
            <a:ext cx="69244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Times"/>
              </a:rPr>
              <a:t>Pulsed RF input for a typical NL C100 cavity with feed-forward 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Times"/>
              </a:rPr>
              <a:t>(assuming on-resonance, need more power for off resonance)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Times"/>
              </a:rPr>
              <a:t>Pulse-to-pulse feed-back will help to find the correct power level with microphonics etc.</a:t>
            </a:r>
            <a:endParaRPr lang="en-US" sz="140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80" name="Content Placeholder 1"/>
          <p:cNvSpPr txBox="1">
            <a:spLocks/>
          </p:cNvSpPr>
          <p:nvPr/>
        </p:nvSpPr>
        <p:spPr bwMode="auto">
          <a:xfrm>
            <a:off x="8356600" y="991299"/>
            <a:ext cx="3200400" cy="11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Tx/>
              <a:buFontTx/>
              <a:buNone/>
            </a:pPr>
            <a:r>
              <a:rPr lang="en-US" sz="1600" kern="1200" dirty="0" smtClean="0">
                <a:solidFill>
                  <a:srgbClr val="000000"/>
                </a:solidFill>
                <a:latin typeface="Times"/>
                <a:ea typeface="+mn-ea"/>
                <a:cs typeface="+mn-cs"/>
              </a:rPr>
              <a:t>If ~0.2% droop is allowed, the estimated extraction beam current will be ~2mA at various energy, depending on cavity coupling and microphonics.</a:t>
            </a:r>
            <a:endParaRPr lang="en-US" sz="1600" kern="1200" dirty="0" smtClean="0">
              <a:solidFill>
                <a:srgbClr val="000000"/>
              </a:solidFill>
              <a:latin typeface="Times"/>
              <a:ea typeface="+mn-ea"/>
              <a:cs typeface="+mn-cs"/>
            </a:endParaRPr>
          </a:p>
        </p:txBody>
      </p:sp>
      <p:graphicFrame>
        <p:nvGraphicFramePr>
          <p:cNvPr id="81" name="Chart 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565150"/>
              </p:ext>
            </p:extLst>
          </p:nvPr>
        </p:nvGraphicFramePr>
        <p:xfrm>
          <a:off x="4391377" y="3590645"/>
          <a:ext cx="4256519" cy="2765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8683989" y="3502378"/>
            <a:ext cx="3395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" pitchFamily="18" charset="0"/>
              </a:rPr>
              <a:t>Estimated JLEIC pulsed injection current and injection time (limited by injector current only)  with RF feed-forward and varying number of passes</a:t>
            </a:r>
            <a:endParaRPr lang="en-US" sz="1600" dirty="0">
              <a:latin typeface="Times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905533" y="5160532"/>
            <a:ext cx="29520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 pitchFamily="18" charset="0"/>
              </a:rPr>
              <a:t>Assumes maximum kicker repetition rate 60 Hz</a:t>
            </a:r>
          </a:p>
          <a:p>
            <a:r>
              <a:rPr lang="en-US" sz="1400" dirty="0" smtClean="0">
                <a:latin typeface="Times" pitchFamily="18" charset="0"/>
              </a:rPr>
              <a:t>Assumes head-tail energy droop of 0.2% (1/2 of the </a:t>
            </a:r>
            <a:r>
              <a:rPr lang="en-US" sz="1400" dirty="0" smtClean="0">
                <a:latin typeface="Times New Roman"/>
                <a:cs typeface="Times New Roman"/>
              </a:rPr>
              <a:t>±0.2% arc acceptance)</a:t>
            </a:r>
            <a:r>
              <a:rPr lang="en-US" sz="1400" dirty="0" smtClean="0">
                <a:latin typeface="Times" pitchFamily="18" charset="0"/>
              </a:rPr>
              <a:t> </a:t>
            </a:r>
          </a:p>
        </p:txBody>
      </p:sp>
      <p:graphicFrame>
        <p:nvGraphicFramePr>
          <p:cNvPr id="84" name="Chart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828442"/>
              </p:ext>
            </p:extLst>
          </p:nvPr>
        </p:nvGraphicFramePr>
        <p:xfrm>
          <a:off x="262807" y="3659035"/>
          <a:ext cx="3775793" cy="268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5506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pulsed operation test: beam set-up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93155" y="6037845"/>
            <a:ext cx="3807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 train structure for current CEBAF tests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10652592" cy="299634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250</a:t>
            </a:r>
            <a:r>
              <a:rPr lang="el-GR" sz="1600" dirty="0">
                <a:latin typeface="Times New Roman"/>
                <a:cs typeface="Times New Roman"/>
              </a:rPr>
              <a:t>μ</a:t>
            </a:r>
            <a:r>
              <a:rPr lang="en-US" sz="1600" dirty="0">
                <a:latin typeface="Times New Roman"/>
                <a:cs typeface="Times New Roman"/>
              </a:rPr>
              <a:t>s 2</a:t>
            </a:r>
            <a:r>
              <a:rPr lang="el-GR" sz="1600" dirty="0">
                <a:latin typeface="Times New Roman"/>
                <a:cs typeface="Times New Roman"/>
              </a:rPr>
              <a:t>μ</a:t>
            </a:r>
            <a:r>
              <a:rPr lang="en-US" sz="1600" dirty="0">
                <a:latin typeface="Times New Roman"/>
                <a:cs typeface="Times New Roman"/>
              </a:rPr>
              <a:t>A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“probe” bunch train for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BPMs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CEBAF injector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arcs (can’t see 4 </a:t>
            </a:r>
            <a:r>
              <a:rPr lang="el-GR" sz="1600" dirty="0" smtClean="0"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latin typeface="Times New Roman"/>
                <a:cs typeface="Times New Roman"/>
              </a:rPr>
              <a:t>s beam)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with laser B at 250MHz using CEBAF “tune beam” mode; tested to be sufficient for BPMs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1600" dirty="0">
                <a:latin typeface="Times New Roman"/>
                <a:cs typeface="Times New Roman"/>
              </a:rPr>
              <a:t>μ</a:t>
            </a:r>
            <a:r>
              <a:rPr lang="en-US" sz="1600" dirty="0">
                <a:latin typeface="Times New Roman"/>
                <a:cs typeface="Times New Roman"/>
              </a:rPr>
              <a:t>s JLEIC beam generated with laser A+C in “viewer limit” mode, 100</a:t>
            </a:r>
            <a:r>
              <a:rPr lang="el-GR" sz="1600" dirty="0">
                <a:latin typeface="Times New Roman"/>
                <a:cs typeface="Times New Roman"/>
              </a:rPr>
              <a:t>μ</a:t>
            </a:r>
            <a:r>
              <a:rPr lang="en-US" sz="1600" dirty="0">
                <a:latin typeface="Times New Roman"/>
                <a:cs typeface="Times New Roman"/>
              </a:rPr>
              <a:t>s after the tune beam</a:t>
            </a:r>
          </a:p>
          <a:p>
            <a:pPr marL="685800"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increase to 10</a:t>
            </a:r>
            <a:r>
              <a:rPr lang="el-GR" sz="1600" dirty="0">
                <a:latin typeface="Times New Roman"/>
                <a:cs typeface="Times New Roman"/>
              </a:rPr>
              <a:t>μ</a:t>
            </a:r>
            <a:r>
              <a:rPr lang="en-US" sz="1600" dirty="0">
                <a:latin typeface="Times New Roman"/>
                <a:cs typeface="Times New Roman"/>
              </a:rPr>
              <a:t>s to accommodate linac BPMs to differentiate beams of different passes</a:t>
            </a:r>
          </a:p>
          <a:p>
            <a:pPr marL="685800"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2×499MHz to increase beam current with moderate charge per bunch</a:t>
            </a:r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Hz bunch train rep-rate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616364" y="3725941"/>
            <a:ext cx="5884169" cy="2088761"/>
            <a:chOff x="1427998" y="4266206"/>
            <a:chExt cx="5884169" cy="2088761"/>
          </a:xfrm>
        </p:grpSpPr>
        <p:grpSp>
          <p:nvGrpSpPr>
            <p:cNvPr id="24" name="Group 23"/>
            <p:cNvGrpSpPr/>
            <p:nvPr/>
          </p:nvGrpSpPr>
          <p:grpSpPr>
            <a:xfrm>
              <a:off x="1427998" y="4266206"/>
              <a:ext cx="5884169" cy="2088761"/>
              <a:chOff x="1729329" y="2353997"/>
              <a:chExt cx="5884169" cy="208876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729329" y="2353997"/>
                <a:ext cx="5884169" cy="2088761"/>
                <a:chOff x="4459377" y="4735135"/>
                <a:chExt cx="5134707" cy="1448918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459377" y="5804453"/>
                  <a:ext cx="442223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29" name="Rectangle 28"/>
                <p:cNvSpPr/>
                <p:nvPr/>
              </p:nvSpPr>
              <p:spPr>
                <a:xfrm flipV="1">
                  <a:off x="4841039" y="5752768"/>
                  <a:ext cx="1749287" cy="51684"/>
                </a:xfrm>
                <a:prstGeom prst="rect">
                  <a:avLst/>
                </a:prstGeom>
                <a:solidFill>
                  <a:srgbClr val="FF3300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 flipV="1">
                  <a:off x="7453849" y="5567899"/>
                  <a:ext cx="151074" cy="236552"/>
                </a:xfrm>
                <a:prstGeom prst="rect">
                  <a:avLst/>
                </a:prstGeom>
                <a:solidFill>
                  <a:srgbClr val="00B0F0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flipV="1">
                  <a:off x="7453849" y="4858246"/>
                  <a:ext cx="151074" cy="473103"/>
                </a:xfrm>
                <a:prstGeom prst="rect">
                  <a:avLst/>
                </a:prstGeom>
                <a:solidFill>
                  <a:srgbClr val="00B050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 flipV="1">
                  <a:off x="7453849" y="5331347"/>
                  <a:ext cx="151074" cy="236552"/>
                </a:xfrm>
                <a:prstGeom prst="rect">
                  <a:avLst/>
                </a:prstGeom>
                <a:solidFill>
                  <a:srgbClr val="92D050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4841039" y="5567899"/>
                  <a:ext cx="1749287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5017294" y="5189613"/>
                  <a:ext cx="1338568" cy="320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250</a:t>
                  </a:r>
                  <a:r>
                    <a:rPr kumimoji="0" lang="el-GR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μ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s 1</a:t>
                  </a:r>
                  <a:r>
                    <a:rPr kumimoji="0" lang="el-GR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μ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A tune beam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On laser B (250MHz)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6590326" y="5567899"/>
                  <a:ext cx="882596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6702126" y="5140412"/>
                  <a:ext cx="658995" cy="3202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~100</a:t>
                  </a:r>
                  <a:r>
                    <a:rPr kumimoji="0" lang="el-GR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μ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s delay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946559" y="5863808"/>
                  <a:ext cx="1935050" cy="3202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3.8-10</a:t>
                  </a:r>
                  <a:r>
                    <a:rPr kumimoji="0" lang="el-GR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μ</a:t>
                  </a: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/>
                      <a:cs typeface="Times New Roman"/>
                    </a:rPr>
                    <a:t>s “Viewer limit” mode beam on laser A+C (2×499MHz)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656817" y="5231960"/>
                  <a:ext cx="1937267" cy="320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0.4mA generated in gun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0.3mA sent to 4D on 08-21-2018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670442" y="4735135"/>
                  <a:ext cx="956688" cy="19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1-2mA desired</a:t>
                  </a: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5398276" y="3448017"/>
                <a:ext cx="22152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0.2mA passed 3R on 04-30-2018</a:t>
                </a: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flipV="1">
              <a:off x="4881400" y="5707022"/>
              <a:ext cx="152400" cy="74508"/>
            </a:xfrm>
            <a:prstGeom prst="rect">
              <a:avLst/>
            </a:prstGeom>
            <a:solidFill>
              <a:srgbClr val="FF33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90854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5872</TotalTime>
  <Words>1737</Words>
  <Application>Microsoft Office PowerPoint</Application>
  <PresentationFormat>Custom</PresentationFormat>
  <Paragraphs>201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Theme1</vt:lpstr>
      <vt:lpstr>CEBAF Pulsed Operation for JLEIC Electron Injection</vt:lpstr>
      <vt:lpstr>Outline</vt:lpstr>
      <vt:lpstr>JLEIC layout</vt:lpstr>
      <vt:lpstr>JLEIC Electron Collider Ring</vt:lpstr>
      <vt:lpstr>CEBAF as JLEIC Injector</vt:lpstr>
      <vt:lpstr>CEBAF Voltage/Energy Droop with CW RF</vt:lpstr>
      <vt:lpstr>Gradient droop for C100 with CW RF input (not to scale) </vt:lpstr>
      <vt:lpstr>RF feed-forward to correct voltage drooping</vt:lpstr>
      <vt:lpstr>CEBAF pulsed operation test: beam set-up</vt:lpstr>
      <vt:lpstr>1.5 pass CEBAF test (04/30/2018)</vt:lpstr>
      <vt:lpstr>Injector gradient droop measurement (08/20/2018-08/21/2018)</vt:lpstr>
      <vt:lpstr>Energy spread measurement in CEBAF injector (08/20/2018-08/21/2018)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Jiquan Guo</cp:lastModifiedBy>
  <cp:revision>54</cp:revision>
  <dcterms:created xsi:type="dcterms:W3CDTF">2018-09-06T13:32:58Z</dcterms:created>
  <dcterms:modified xsi:type="dcterms:W3CDTF">2018-10-29T17:08:51Z</dcterms:modified>
</cp:coreProperties>
</file>