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3"/>
  </p:notesMasterIdLst>
  <p:sldIdLst>
    <p:sldId id="309" r:id="rId2"/>
    <p:sldId id="310" r:id="rId3"/>
    <p:sldId id="312" r:id="rId4"/>
    <p:sldId id="313" r:id="rId5"/>
    <p:sldId id="314" r:id="rId6"/>
    <p:sldId id="316" r:id="rId7"/>
    <p:sldId id="317" r:id="rId8"/>
    <p:sldId id="318" r:id="rId9"/>
    <p:sldId id="319" r:id="rId10"/>
    <p:sldId id="320" r:id="rId11"/>
    <p:sldId id="331" r:id="rId12"/>
    <p:sldId id="332" r:id="rId13"/>
    <p:sldId id="333" r:id="rId14"/>
    <p:sldId id="334" r:id="rId15"/>
    <p:sldId id="315" r:id="rId16"/>
    <p:sldId id="321" r:id="rId17"/>
    <p:sldId id="328" r:id="rId18"/>
    <p:sldId id="330" r:id="rId19"/>
    <p:sldId id="329" r:id="rId20"/>
    <p:sldId id="322" r:id="rId21"/>
    <p:sldId id="32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1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08" autoAdjust="0"/>
  </p:normalViewPr>
  <p:slideViewPr>
    <p:cSldViewPr snapToGrid="0" snapToObjects="1">
      <p:cViewPr varScale="1">
        <p:scale>
          <a:sx n="119" d="100"/>
          <a:sy n="119" d="100"/>
        </p:scale>
        <p:origin x="-96" y="-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Coherent distributions can be used to obtain info about gluon</a:t>
            </a:r>
            <a:r>
              <a:rPr lang="en-US" baseline="0" dirty="0" smtClean="0"/>
              <a:t> distribution in impact parameter space by taking </a:t>
            </a:r>
            <a:r>
              <a:rPr lang="en-US" baseline="0" dirty="0" err="1" smtClean="0"/>
              <a:t>fourier</a:t>
            </a:r>
            <a:r>
              <a:rPr lang="en-US" baseline="0" dirty="0" smtClean="0"/>
              <a:t> transform of cross-section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13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Magenta: reference</a:t>
            </a:r>
            <a:r>
              <a:rPr lang="en-US" baseline="0" dirty="0" smtClean="0"/>
              <a:t> </a:t>
            </a:r>
            <a:r>
              <a:rPr lang="en-US" dirty="0" smtClean="0"/>
              <a:t>input distribution; black: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bSat</a:t>
            </a:r>
            <a:r>
              <a:rPr lang="en-US" baseline="0" dirty="0" smtClean="0"/>
              <a:t> model with including errors in t measurement; blue: full veto + photons with geometry tagging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1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Plot</a:t>
            </a:r>
            <a:r>
              <a:rPr lang="en-US" baseline="0" dirty="0" smtClean="0"/>
              <a:t> on left shows saturation scale Q^2 as a function of x for ep, </a:t>
            </a:r>
            <a:r>
              <a:rPr lang="en-US" baseline="0" dirty="0" err="1" smtClean="0"/>
              <a:t>eCa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eAu</a:t>
            </a:r>
            <a:r>
              <a:rPr lang="en-US" baseline="0" dirty="0" smtClean="0"/>
              <a:t> for min bias and central (</a:t>
            </a:r>
            <a:r>
              <a:rPr lang="en-US" baseline="0" dirty="0" err="1" smtClean="0"/>
              <a:t>eAu</a:t>
            </a:r>
            <a:r>
              <a:rPr lang="en-US" baseline="0" dirty="0" smtClean="0"/>
              <a:t> only). For fixed Q2, </a:t>
            </a:r>
            <a:r>
              <a:rPr lang="en-US" baseline="0" dirty="0" err="1" smtClean="0"/>
              <a:t>eAu</a:t>
            </a:r>
            <a:r>
              <a:rPr lang="en-US" baseline="0" dirty="0" smtClean="0"/>
              <a:t> collision has similar saturation reach as ep collision but with 300x larger energy.  At fixed x, geometry tagging to isolate central events from min bias events enhances saturation reach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80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651306" y="5563165"/>
            <a:ext cx="5745192" cy="91000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algn="ctr"/>
            <a:r>
              <a:rPr lang="en-US" sz="1800" dirty="0" smtClean="0"/>
              <a:t>EIC Accelerator Collaboration Meeting</a:t>
            </a:r>
          </a:p>
          <a:p>
            <a:pPr algn="ctr"/>
            <a:r>
              <a:rPr lang="en-US" sz="1800" dirty="0" smtClean="0"/>
              <a:t>October 29 - November 1, 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4291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0039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396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200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379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48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3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136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967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685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205946"/>
            <a:ext cx="10583064" cy="917487"/>
          </a:xfrm>
        </p:spPr>
        <p:txBody>
          <a:bodyPr anchor="ctr" anchorCtr="0"/>
          <a:lstStyle/>
          <a:p>
            <a:r>
              <a:rPr lang="en-US" sz="3600" dirty="0" smtClean="0"/>
              <a:t>Geometry Tagging for Heavy Ions at JLEIC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849"/>
            <a:ext cx="4170008" cy="3811681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accent2">
                    <a:lumMod val="50000"/>
                  </a:schemeClr>
                </a:solidFill>
              </a:rPr>
              <a:t>A. Sy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A. </a:t>
            </a:r>
            <a:r>
              <a:rPr lang="en-US" sz="2400" dirty="0" err="1">
                <a:solidFill>
                  <a:schemeClr val="accent6"/>
                </a:solidFill>
              </a:rPr>
              <a:t>Accardi</a:t>
            </a:r>
            <a:r>
              <a:rPr lang="en-US" sz="2400" dirty="0">
                <a:solidFill>
                  <a:schemeClr val="accent6"/>
                </a:solidFill>
              </a:rPr>
              <a:t>, M. Baker, W. Brooks, R. </a:t>
            </a:r>
            <a:r>
              <a:rPr lang="en-US" sz="2400" dirty="0" err="1">
                <a:solidFill>
                  <a:schemeClr val="accent6"/>
                </a:solidFill>
              </a:rPr>
              <a:t>Dupre</a:t>
            </a:r>
            <a:r>
              <a:rPr lang="en-US" sz="2400" dirty="0">
                <a:solidFill>
                  <a:schemeClr val="accent6"/>
                </a:solidFill>
              </a:rPr>
              <a:t>, M. </a:t>
            </a:r>
            <a:r>
              <a:rPr lang="en-US" sz="2400" dirty="0" err="1">
                <a:solidFill>
                  <a:schemeClr val="accent6"/>
                </a:solidFill>
              </a:rPr>
              <a:t>Ehrhart</a:t>
            </a:r>
            <a:r>
              <a:rPr lang="en-US" sz="2400" dirty="0">
                <a:solidFill>
                  <a:schemeClr val="accent6"/>
                </a:solidFill>
              </a:rPr>
              <a:t>, C. </a:t>
            </a:r>
            <a:r>
              <a:rPr lang="en-US" sz="2400" dirty="0" err="1">
                <a:solidFill>
                  <a:schemeClr val="accent6"/>
                </a:solidFill>
              </a:rPr>
              <a:t>Fogler</a:t>
            </a:r>
            <a:r>
              <a:rPr lang="en-US" sz="2400" dirty="0">
                <a:solidFill>
                  <a:schemeClr val="accent6"/>
                </a:solidFill>
              </a:rPr>
              <a:t>, K. </a:t>
            </a:r>
            <a:r>
              <a:rPr lang="en-US" sz="2400" dirty="0" err="1">
                <a:solidFill>
                  <a:schemeClr val="accent6"/>
                </a:solidFill>
              </a:rPr>
              <a:t>Hafidi</a:t>
            </a:r>
            <a:r>
              <a:rPr lang="en-US" sz="2400" dirty="0">
                <a:solidFill>
                  <a:schemeClr val="accent6"/>
                </a:solidFill>
              </a:rPr>
              <a:t>, C. Hyde, V.S. </a:t>
            </a:r>
            <a:r>
              <a:rPr lang="en-US" sz="2400" dirty="0" err="1">
                <a:solidFill>
                  <a:schemeClr val="accent6"/>
                </a:solidFill>
              </a:rPr>
              <a:t>Morozov</a:t>
            </a:r>
            <a:r>
              <a:rPr lang="en-US" sz="2400" dirty="0">
                <a:solidFill>
                  <a:schemeClr val="accent6"/>
                </a:solidFill>
              </a:rPr>
              <a:t>, P. </a:t>
            </a:r>
            <a:r>
              <a:rPr lang="en-US" sz="2400" dirty="0" err="1">
                <a:solidFill>
                  <a:schemeClr val="accent6"/>
                </a:solidFill>
              </a:rPr>
              <a:t>Nadel-Turonski</a:t>
            </a:r>
            <a:r>
              <a:rPr lang="en-US" sz="2400" dirty="0">
                <a:solidFill>
                  <a:schemeClr val="accent6"/>
                </a:solidFill>
              </a:rPr>
              <a:t>, K. Park, J. </a:t>
            </a:r>
            <a:r>
              <a:rPr lang="en-US" sz="2400" dirty="0" err="1">
                <a:solidFill>
                  <a:schemeClr val="accent6"/>
                </a:solidFill>
              </a:rPr>
              <a:t>Stukes</a:t>
            </a:r>
            <a:r>
              <a:rPr lang="en-US" sz="2400" dirty="0">
                <a:solidFill>
                  <a:schemeClr val="accent6"/>
                </a:solidFill>
              </a:rPr>
              <a:t>, T. Toll, G. Wei, L. Zheng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endParaRPr lang="en-US" sz="2400" u="sng" dirty="0">
              <a:solidFill>
                <a:schemeClr val="accent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88921" y="5810521"/>
            <a:ext cx="5745192" cy="910001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EIC Accelerator Collaboration Meeting</a:t>
            </a:r>
          </a:p>
          <a:p>
            <a:pPr algn="ctr"/>
            <a:r>
              <a:rPr lang="en-US" sz="1800" dirty="0"/>
              <a:t>October 29 - November 1, 2018</a:t>
            </a:r>
          </a:p>
        </p:txBody>
      </p:sp>
      <p:pic>
        <p:nvPicPr>
          <p:cNvPr id="7" name="Picture 6" descr="JLEIC2018oblique_D2-0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07653" y="1598522"/>
            <a:ext cx="7495294" cy="3934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181" y="5053704"/>
            <a:ext cx="395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JLab LDRD LD1706 and LD1804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1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generated events in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BeAGLE</a:t>
            </a:r>
            <a:r>
              <a:rPr lang="en-US" dirty="0" smtClean="0"/>
              <a:t> </a:t>
            </a:r>
            <a:r>
              <a:rPr lang="en-US" dirty="0"/>
              <a:t>and Sar</a:t>
            </a:r>
            <a:r>
              <a:rPr lang="en-US" i="1" dirty="0"/>
              <a:t>t</a:t>
            </a:r>
            <a:r>
              <a:rPr lang="en-US" dirty="0"/>
              <a:t>re event generators interfaced to a GEMC detector model</a:t>
            </a:r>
          </a:p>
          <a:p>
            <a:r>
              <a:rPr lang="en-US" dirty="0"/>
              <a:t>e+Pb</a:t>
            </a:r>
            <a:r>
              <a:rPr lang="en-US" baseline="30000" dirty="0"/>
              <a:t>208</a:t>
            </a:r>
            <a:r>
              <a:rPr lang="en-US" dirty="0"/>
              <a:t> collisions at 10 x 40 GeV/u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52" y="1894703"/>
            <a:ext cx="7113493" cy="44530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59129" y="2743429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acceptance through FFQs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acceptance through first spectrometer dipole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Cyan: electrons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Blue: neutrons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Black: photons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Red: protons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Grey: residual 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7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Vetoing incoherent diffractive events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Exclusive vector meson incoherent diffraction for 10 x 40 GeV </a:t>
                </a:r>
                <a:r>
                  <a:rPr lang="en-US" dirty="0" err="1" smtClean="0"/>
                  <a:t>e+Pb</a:t>
                </a:r>
                <a:r>
                  <a:rPr lang="en-US" dirty="0" smtClean="0"/>
                  <a:t> in </a:t>
                </a:r>
                <a:r>
                  <a:rPr lang="en-US" dirty="0" err="1" smtClean="0"/>
                  <a:t>BeAGLE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Sample includes any vector meson: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= 9 </a:t>
                </a:r>
                <a:r>
                  <a:rPr lang="en-US" dirty="0" err="1" smtClean="0"/>
                  <a:t>fm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𝑑𝑖𝑝𝑜𝑙𝑒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5.7 </a:t>
                </a:r>
                <a:r>
                  <a:rPr lang="en-US" dirty="0" err="1" smtClean="0"/>
                  <a:t>mb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Significant fraction of the incoherent background events have no evaporation neutron: </a:t>
                </a:r>
                <a:br>
                  <a:rPr lang="en-US" dirty="0" smtClean="0"/>
                </a:br>
                <a:r>
                  <a:rPr lang="en-US" dirty="0" smtClean="0"/>
                  <a:t>P(</a:t>
                </a: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 = 0) = 11.3%</a:t>
                </a:r>
              </a:p>
              <a:p>
                <a:pPr lvl="1"/>
                <a:r>
                  <a:rPr lang="en-US" dirty="0" smtClean="0"/>
                  <a:t>Rejection factor using a ZDC alone is two orders of magnitude too low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3374978"/>
            <a:ext cx="4329112" cy="3087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368437"/>
            <a:ext cx="4271961" cy="30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6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Vetoing inefficiency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Central veto: any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&gt;500</m:t>
                    </m:r>
                  </m:oMath>
                </a14:m>
                <a:r>
                  <a:rPr lang="en-US" dirty="0"/>
                  <a:t> MeV),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+/−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+/−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&gt;100</m:t>
                    </m:r>
                  </m:oMath>
                </a14:m>
                <a:r>
                  <a:rPr lang="en-US" dirty="0"/>
                  <a:t> mrad</a:t>
                </a:r>
              </a:p>
              <a:p>
                <a:r>
                  <a:rPr lang="en-US" dirty="0"/>
                  <a:t>ZDC: any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&gt;40</m:t>
                    </m:r>
                  </m:oMath>
                </a14:m>
                <a:r>
                  <a:rPr lang="en-US" dirty="0"/>
                  <a:t> MeV),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+/−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+/−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/>
                  <a:t> through FFQs</a:t>
                </a:r>
              </a:p>
              <a:p>
                <a:r>
                  <a:rPr lang="en-US" dirty="0"/>
                  <a:t>Full veto: Central + ZDC + any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+/−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+/−</m:t>
                        </m:r>
                      </m:sup>
                    </m:sSup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after the first dipole</a:t>
                </a:r>
              </a:p>
              <a:p>
                <a:r>
                  <a:rPr lang="en-US" dirty="0"/>
                  <a:t>Full + photons: Full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&gt;40</m:t>
                    </m:r>
                  </m:oMath>
                </a14:m>
                <a:r>
                  <a:rPr lang="en-US" dirty="0"/>
                  <a:t> MeV) through the first dipole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1" y="2760453"/>
            <a:ext cx="2990088" cy="2171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2524" y="3813383"/>
            <a:ext cx="2960751" cy="2149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4343" y="2771104"/>
            <a:ext cx="2960751" cy="2149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7665" y="3792196"/>
            <a:ext cx="2960751" cy="21499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480494" y="5054716"/>
                <a:ext cx="1135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 smtClean="0"/>
                  <a:t> fm</a:t>
                </a: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94" y="5054716"/>
                <a:ext cx="1135183" cy="369332"/>
              </a:xfrm>
              <a:prstGeom prst="rect">
                <a:avLst/>
              </a:prstGeom>
              <a:blipFill>
                <a:blip r:embed="rId7"/>
                <a:stretch>
                  <a:fillRect t="-8197" r="-376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7187727" y="5054716"/>
                <a:ext cx="1135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 fm</a:t>
                </a:r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727" y="5054716"/>
                <a:ext cx="1135183" cy="369332"/>
              </a:xfrm>
              <a:prstGeom prst="rect">
                <a:avLst/>
              </a:prstGeom>
              <a:blipFill>
                <a:blip r:embed="rId8"/>
                <a:stretch>
                  <a:fillRect t="-8197" r="-430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823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veto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 fm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fm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726" y="1522748"/>
            <a:ext cx="2991803" cy="2031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1626" y="1522748"/>
            <a:ext cx="2991803" cy="2031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522748"/>
            <a:ext cx="2991803" cy="2031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5151" y="1522748"/>
            <a:ext cx="2991803" cy="2031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875" y="4009956"/>
            <a:ext cx="2991803" cy="2031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1625" y="4009956"/>
            <a:ext cx="2991803" cy="20316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9956"/>
            <a:ext cx="2991803" cy="2031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625" y="4009956"/>
            <a:ext cx="2991803" cy="203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1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spatial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veto + photons reproduces model distribution fairly well</a:t>
            </a:r>
          </a:p>
          <a:p>
            <a:r>
              <a:rPr lang="en-US" dirty="0" smtClean="0"/>
              <a:t>Detection of A-1 </a:t>
            </a:r>
            <a:r>
              <a:rPr lang="en-US" dirty="0" smtClean="0"/>
              <a:t>nuclei, photons </a:t>
            </a:r>
            <a:r>
              <a:rPr lang="en-US" dirty="0" smtClean="0"/>
              <a:t>can also improve the veto efficiency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287" y="2133518"/>
            <a:ext cx="8360876" cy="431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9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geometry can be reconstructed from final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3" y="966055"/>
            <a:ext cx="6046058" cy="5381694"/>
          </a:xfrm>
        </p:spPr>
        <p:txBody>
          <a:bodyPr/>
          <a:lstStyle/>
          <a:p>
            <a:r>
              <a:rPr lang="en-US" dirty="0"/>
              <a:t>Geometry tagging is the use of information from the nuclear breakup to categorize the geometry of the collision</a:t>
            </a:r>
          </a:p>
          <a:p>
            <a:r>
              <a:rPr lang="en-US" dirty="0"/>
              <a:t>By detecting nuclear fragments and particles in the ion direction, </a:t>
            </a:r>
            <a:r>
              <a:rPr lang="en-US" dirty="0" smtClean="0"/>
              <a:t>we can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Determine the impact parameter </a:t>
            </a:r>
            <a:r>
              <a:rPr lang="en-US" i="1" dirty="0"/>
              <a:t>b</a:t>
            </a:r>
            <a:r>
              <a:rPr lang="en-US" dirty="0"/>
              <a:t> and the effective nuclear thickness </a:t>
            </a:r>
            <a:r>
              <a:rPr lang="en-US" i="1" dirty="0"/>
              <a:t>T(b)</a:t>
            </a:r>
            <a:r>
              <a:rPr lang="en-US" dirty="0"/>
              <a:t> at lower </a:t>
            </a:r>
            <a:r>
              <a:rPr lang="en-US" i="1" dirty="0"/>
              <a:t>x</a:t>
            </a:r>
          </a:p>
          <a:p>
            <a:pPr lvl="1"/>
            <a:r>
              <a:rPr lang="en-US" dirty="0"/>
              <a:t>Determine the path length </a:t>
            </a:r>
            <a:r>
              <a:rPr lang="en-US" i="1" dirty="0"/>
              <a:t>d</a:t>
            </a:r>
            <a:r>
              <a:rPr lang="en-US" dirty="0"/>
              <a:t> in the nucleus after the primary </a:t>
            </a:r>
            <a:r>
              <a:rPr lang="en-US" dirty="0" smtClean="0"/>
              <a:t>interaction</a:t>
            </a:r>
          </a:p>
          <a:p>
            <a:pPr lvl="1"/>
            <a:endParaRPr lang="en-US" dirty="0"/>
          </a:p>
          <a:p>
            <a:r>
              <a:rPr lang="en-US" dirty="0"/>
              <a:t>Tagging allows us to select events for which the average </a:t>
            </a:r>
            <a:r>
              <a:rPr lang="en-US" i="1" dirty="0"/>
              <a:t>T(b)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 are very different from their averages over the entire nucleus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475" y="1008540"/>
            <a:ext cx="3086100" cy="2533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34575" y="934780"/>
            <a:ext cx="1914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Intra-nuclear cascading increases with d (forward)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2200" y="2464988"/>
            <a:ext cx="1914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Evaporation of neutrons from excited nucleus (very forward)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50" y="3872069"/>
            <a:ext cx="3486150" cy="24388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34600" y="4225979"/>
            <a:ext cx="1914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Without tagging, average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a nucleus scales as the radius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Tagging </a:t>
            </a:r>
            <a:r>
              <a:rPr lang="en-US" dirty="0" smtClean="0"/>
              <a:t>in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T(b)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Geometry tagging using only evaporation neutrons: can select events with </a:t>
            </a:r>
            <a:r>
              <a:rPr lang="en-US" dirty="0" smtClean="0"/>
              <a:t>larger average nuclear thickness, </a:t>
            </a:r>
            <a:r>
              <a:rPr lang="en-US" dirty="0" smtClean="0"/>
              <a:t>at cost of lower statistics</a:t>
            </a:r>
          </a:p>
          <a:p>
            <a:r>
              <a:rPr lang="en-US" dirty="0" smtClean="0"/>
              <a:t>Selecting 1.1% of events with largest average nuclear thickness (measured by evaporation neutrons only) equivalent to increasing the accelerator energy by a factor 3.2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820" y="2787440"/>
            <a:ext cx="4632495" cy="34547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24315" y="2821659"/>
            <a:ext cx="376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e+Pb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collisions at 10 x 40 GeV, Q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&gt; 1 GeV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y &lt; 0.95, x &lt; 0.002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82" y="5112786"/>
            <a:ext cx="3423306" cy="897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0" y="2784953"/>
            <a:ext cx="3576706" cy="36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also detect the charged particles?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Detecting protons and light ions (</a:t>
            </a:r>
            <a:r>
              <a:rPr lang="en-US" i="1" dirty="0" smtClean="0"/>
              <a:t>d</a:t>
            </a:r>
            <a:r>
              <a:rPr lang="en-US" dirty="0" smtClean="0"/>
              <a:t> and </a:t>
            </a:r>
            <a:r>
              <a:rPr lang="en-US" i="1" baseline="30000" dirty="0" smtClean="0"/>
              <a:t>4</a:t>
            </a:r>
            <a:r>
              <a:rPr lang="en-US" i="1" dirty="0" smtClean="0"/>
              <a:t>He</a:t>
            </a:r>
            <a:r>
              <a:rPr lang="en-US" dirty="0" smtClean="0"/>
              <a:t>) in addition to neutrons increases the selectivity in </a:t>
            </a:r>
            <a:r>
              <a:rPr lang="en-US" i="1" dirty="0" smtClean="0"/>
              <a:t>b</a:t>
            </a:r>
            <a:r>
              <a:rPr lang="en-US" dirty="0" smtClean="0"/>
              <a:t> and the effective nuclear thickness </a:t>
            </a:r>
            <a:r>
              <a:rPr lang="en-US" i="1" dirty="0" smtClean="0"/>
              <a:t>T(b)</a:t>
            </a:r>
          </a:p>
          <a:p>
            <a:r>
              <a:rPr lang="en-US" dirty="0" smtClean="0"/>
              <a:t>For a 1% yield cut, the increase in equivalent collision energy is about 40% (magenta curve on right) compared with using evaporation neutrons only</a:t>
            </a:r>
          </a:p>
          <a:p>
            <a:r>
              <a:rPr lang="en-US" dirty="0" smtClean="0"/>
              <a:t>Compared to no geometry tagging, the total energy increase factor is 4.5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001" y="3025184"/>
            <a:ext cx="4674870" cy="3394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1365" y="3025184"/>
            <a:ext cx="4674870" cy="33947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9379435" y="2710409"/>
                <a:ext cx="26290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1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n, p, d,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rgbClr val="FF16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srgbClr val="FF1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multiplicities</a:t>
                </a:r>
                <a:endParaRPr lang="en-US" sz="2000" dirty="0">
                  <a:solidFill>
                    <a:srgbClr val="FF1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435" y="2710409"/>
                <a:ext cx="2629041" cy="400110"/>
              </a:xfrm>
              <a:prstGeom prst="rect">
                <a:avLst/>
              </a:prstGeom>
              <a:blipFill>
                <a:blip r:embed="rId4"/>
                <a:stretch>
                  <a:fillRect l="-2552" t="-7692" r="-2320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4295776" y="3059158"/>
            <a:ext cx="5367978" cy="950867"/>
          </a:xfrm>
          <a:prstGeom prst="straightConnector1">
            <a:avLst/>
          </a:prstGeom>
          <a:ln w="25400">
            <a:solidFill>
              <a:srgbClr val="FF1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362950" y="3059158"/>
            <a:ext cx="1300804" cy="2033741"/>
          </a:xfrm>
          <a:prstGeom prst="straightConnector1">
            <a:avLst/>
          </a:prstGeom>
          <a:ln w="25400">
            <a:solidFill>
              <a:srgbClr val="FF1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22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identify the residual 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1365" y="3034709"/>
            <a:ext cx="4674870" cy="3394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001" y="3034709"/>
            <a:ext cx="4674870" cy="33947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7063674" y="3563212"/>
                <a:ext cx="35788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A, Z and d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multiplicities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674" y="3563212"/>
                <a:ext cx="3578851" cy="400110"/>
              </a:xfrm>
              <a:prstGeom prst="rect">
                <a:avLst/>
              </a:prstGeom>
              <a:blipFill>
                <a:blip r:embed="rId4"/>
                <a:stretch>
                  <a:fillRect l="-1874" t="-7692" r="-341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4663228" y="3918851"/>
            <a:ext cx="2832948" cy="40011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496175" y="3909326"/>
            <a:ext cx="114302" cy="81321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Kinematic reach can be extended by detecting the residual ion together with charged particles</a:t>
            </a:r>
          </a:p>
          <a:p>
            <a:r>
              <a:rPr lang="en-US" dirty="0" smtClean="0"/>
              <a:t>Best result: measurement of Z in addition to A/Z (inferring A) – this would require a PID system for the ion (e.g. additional </a:t>
            </a:r>
            <a:r>
              <a:rPr lang="en-US" dirty="0" err="1" smtClean="0"/>
              <a:t>dE</a:t>
            </a:r>
            <a:r>
              <a:rPr lang="en-US" dirty="0" smtClean="0"/>
              <a:t>/dx if the </a:t>
            </a:r>
            <a:r>
              <a:rPr lang="en-US" dirty="0" err="1" smtClean="0"/>
              <a:t>dE</a:t>
            </a:r>
            <a:r>
              <a:rPr lang="en-US" dirty="0" smtClean="0"/>
              <a:t>/dx from the tracker is insufficient)</a:t>
            </a:r>
          </a:p>
          <a:p>
            <a:r>
              <a:rPr lang="en-US" dirty="0" smtClean="0"/>
              <a:t>Further energy boost is possible with using Uranium ions: additional 1.4x factor gives total effective energy increase of 6.7</a:t>
            </a:r>
          </a:p>
        </p:txBody>
      </p:sp>
    </p:spTree>
    <p:extLst>
      <p:ext uri="{BB962C8B-B14F-4D97-AF65-F5344CB8AC3E}">
        <p14:creationId xmlns:p14="http://schemas.microsoft.com/office/powerpoint/2010/main" xmlns="" val="29848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requirements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1365" y="3034709"/>
            <a:ext cx="4674870" cy="3394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001" y="3034709"/>
            <a:ext cx="4674870" cy="33947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7063674" y="3563212"/>
                <a:ext cx="35788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A, Z and d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multiplicities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674" y="3563212"/>
                <a:ext cx="3578851" cy="400110"/>
              </a:xfrm>
              <a:prstGeom prst="rect">
                <a:avLst/>
              </a:prstGeom>
              <a:blipFill>
                <a:blip r:embed="rId4"/>
                <a:stretch>
                  <a:fillRect l="-1874" t="-7692" r="-341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4663228" y="3918851"/>
            <a:ext cx="2832948" cy="40011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496175" y="3909326"/>
            <a:ext cx="114302" cy="81321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results obtained by detecting the residual ion (tracking + </a:t>
            </a:r>
            <a:r>
              <a:rPr lang="en-US" dirty="0" err="1" smtClean="0"/>
              <a:t>dE</a:t>
            </a:r>
            <a:r>
              <a:rPr lang="en-US" dirty="0" smtClean="0"/>
              <a:t>/dx) and light ions (easy for all except Z = N nuclei)</a:t>
            </a:r>
          </a:p>
          <a:p>
            <a:r>
              <a:rPr lang="en-US" dirty="0" smtClean="0"/>
              <a:t>A neutron ZDC can provide additional information or a useful measurement on its own</a:t>
            </a:r>
          </a:p>
          <a:p>
            <a:r>
              <a:rPr lang="en-US" dirty="0" smtClean="0"/>
              <a:t>Also beneficial to detect protons – requires larger magnet apertures but is also needed for spectator tagging with light nuclei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3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EIC measurements with heavy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Coherence and gluon saturation</a:t>
            </a:r>
          </a:p>
          <a:p>
            <a:r>
              <a:rPr lang="en-US" dirty="0"/>
              <a:t>At low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i="1" baseline="30000" dirty="0"/>
              <a:t>2</a:t>
            </a:r>
            <a:r>
              <a:rPr lang="en-US" dirty="0"/>
              <a:t>, the probe interacts coherently with all gluons in its path</a:t>
            </a:r>
          </a:p>
          <a:p>
            <a:r>
              <a:rPr lang="en-US" dirty="0"/>
              <a:t>The gluon density can be increased by going to lower </a:t>
            </a:r>
            <a:r>
              <a:rPr lang="en-US" i="1" dirty="0"/>
              <a:t>x</a:t>
            </a:r>
            <a:r>
              <a:rPr lang="en-US" dirty="0"/>
              <a:t> (higher CM energy), or increasing the nuclear thickness</a:t>
            </a:r>
          </a:p>
          <a:p>
            <a:pPr lvl="1"/>
            <a:r>
              <a:rPr lang="en-US" dirty="0"/>
              <a:t>Heavy nuclei + selection of large path lengths through geometry tagging</a:t>
            </a:r>
          </a:p>
          <a:p>
            <a:pPr lvl="1"/>
            <a:r>
              <a:rPr lang="en-US" dirty="0"/>
              <a:t>Extra boost from non-spherical nuclei?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Quark propagation and </a:t>
            </a:r>
            <a:r>
              <a:rPr lang="en-US" b="1" dirty="0" err="1"/>
              <a:t>hadronization</a:t>
            </a:r>
            <a:endParaRPr lang="en-US" b="1" dirty="0"/>
          </a:p>
          <a:p>
            <a:r>
              <a:rPr lang="en-US" dirty="0"/>
              <a:t>Knowing the path length will greatly improve our understanding of what happens when a quark propagates through nuclear matter</a:t>
            </a:r>
          </a:p>
          <a:p>
            <a:pPr lvl="1"/>
            <a:r>
              <a:rPr lang="en-US" dirty="0"/>
              <a:t>Energy loss,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broadening, etc.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19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Tagging </a:t>
            </a:r>
            <a:r>
              <a:rPr lang="en-US" dirty="0" smtClean="0"/>
              <a:t>in </a:t>
            </a:r>
            <a:r>
              <a:rPr lang="en-US" i="1" dirty="0" smtClean="0"/>
              <a:t>d </a:t>
            </a:r>
            <a:r>
              <a:rPr lang="en-US" dirty="0" smtClean="0"/>
              <a:t>at higher </a:t>
            </a:r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necessary to maximize distance </a:t>
            </a:r>
            <a:r>
              <a:rPr lang="en-US" i="1" dirty="0" smtClean="0"/>
              <a:t>d</a:t>
            </a:r>
            <a:r>
              <a:rPr lang="en-US" dirty="0" smtClean="0"/>
              <a:t> but important to measure it</a:t>
            </a:r>
          </a:p>
          <a:p>
            <a:r>
              <a:rPr lang="en-US" dirty="0" smtClean="0"/>
              <a:t>Plots below illustrate </a:t>
            </a:r>
            <a:r>
              <a:rPr lang="en-US" i="1" dirty="0" smtClean="0"/>
              <a:t>d</a:t>
            </a:r>
            <a:r>
              <a:rPr lang="en-US" dirty="0" smtClean="0"/>
              <a:t> sensitivity with yield</a:t>
            </a:r>
          </a:p>
          <a:p>
            <a:r>
              <a:rPr lang="en-US" dirty="0" smtClean="0"/>
              <a:t>Same detection criteria apply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166" y="2449278"/>
            <a:ext cx="5454015" cy="3960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1107" y="2440675"/>
            <a:ext cx="5454015" cy="39604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7063674" y="1937519"/>
                <a:ext cx="35788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A, Z and d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multiplicities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674" y="1937519"/>
                <a:ext cx="3578851" cy="400110"/>
              </a:xfrm>
              <a:prstGeom prst="rect">
                <a:avLst/>
              </a:prstGeom>
              <a:blipFill>
                <a:blip r:embed="rId4"/>
                <a:stretch>
                  <a:fillRect l="-1874" t="-7692" r="-341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4230806" y="2293158"/>
            <a:ext cx="3265370" cy="173293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496175" y="2283633"/>
            <a:ext cx="446822" cy="19198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14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Coherence, gluon saturation, and quark propagation and </a:t>
                </a:r>
                <a:r>
                  <a:rPr lang="en-US" dirty="0" err="1" smtClean="0"/>
                  <a:t>hadronization</a:t>
                </a:r>
                <a:r>
                  <a:rPr lang="en-US" dirty="0" smtClean="0"/>
                  <a:t> are some of the key studies with heavy nuclei in an EIC</a:t>
                </a:r>
              </a:p>
              <a:p>
                <a:r>
                  <a:rPr lang="en-US" dirty="0" smtClean="0"/>
                  <a:t>Under JLab LDRD projects (LD1706 and LD1804), we improved event generators </a:t>
                </a:r>
                <a:r>
                  <a:rPr lang="en-US" dirty="0" err="1" smtClean="0"/>
                  <a:t>BeAGLE</a:t>
                </a:r>
                <a:r>
                  <a:rPr lang="en-US" dirty="0" smtClean="0"/>
                  <a:t> and Sar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re, made them available at JLab, and generated incoherent exclusive diffraction data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in the JLEIC kinematic range</a:t>
                </a:r>
              </a:p>
              <a:p>
                <a:r>
                  <a:rPr lang="en-US" dirty="0" smtClean="0"/>
                  <a:t>The event generators were interfaced to GEMC model of the JLEIC detector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smtClean="0"/>
                  <a:t>incoherent diffraction veto efficiency of the JLEIC full acceptance detector was studied; full veto and veto of high energy photons gives veto efficiency near the 99.9% necessary – resultant gluon </a:t>
                </a:r>
                <a:r>
                  <a:rPr lang="en-US" dirty="0" smtClean="0"/>
                  <a:t>spatial </a:t>
                </a:r>
                <a:r>
                  <a:rPr lang="en-US" dirty="0" smtClean="0"/>
                  <a:t>distribution close to dipole model </a:t>
                </a:r>
                <a:r>
                  <a:rPr lang="en-US" dirty="0" smtClean="0"/>
                  <a:t>prediction</a:t>
                </a:r>
              </a:p>
              <a:p>
                <a:r>
                  <a:rPr lang="en-US" dirty="0"/>
                  <a:t>A comprehensive study of the geometry tagging resolution considering various combinations of forward neutral and charged particles was completed</a:t>
                </a:r>
              </a:p>
              <a:p>
                <a:pPr lvl="1"/>
                <a:r>
                  <a:rPr lang="en-US" dirty="0" smtClean="0"/>
                  <a:t>Possible effective </a:t>
                </a:r>
                <a:r>
                  <a:rPr lang="en-US" dirty="0" smtClean="0"/>
                  <a:t>energy boost of factor: 3.2 (evaporation neutrons) x 1.5 (charged forward hadrons) x 1.4 (using Uranium) = 6.7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1246" r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14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Coherent diffraction can reveal the spatial gluon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Coherent diffraction may be the only way to image the transverse gluon distribution in nuclei, but the incoherent background is large</a:t>
            </a:r>
          </a:p>
          <a:p>
            <a:pPr lvl="1"/>
            <a:r>
              <a:rPr lang="en-US" dirty="0"/>
              <a:t>Efficient veto is needed</a:t>
            </a:r>
          </a:p>
          <a:p>
            <a:r>
              <a:rPr lang="en-US" dirty="0"/>
              <a:t>Momentum transfer </a:t>
            </a:r>
            <a:r>
              <a:rPr lang="en-US" i="1" dirty="0"/>
              <a:t>t</a:t>
            </a:r>
            <a:r>
              <a:rPr lang="en-US" dirty="0"/>
              <a:t> is conjugate to transverse coordinate </a:t>
            </a:r>
            <a:r>
              <a:rPr lang="en-US" i="1" dirty="0"/>
              <a:t>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T. Toll and T. </a:t>
            </a:r>
            <a:r>
              <a:rPr lang="en-US" dirty="0" err="1"/>
              <a:t>Ullrich</a:t>
            </a:r>
            <a:r>
              <a:rPr lang="en-US" dirty="0"/>
              <a:t>, Phys. Rev. C 87, 024913 (2013)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533" y="2676386"/>
            <a:ext cx="4057650" cy="3790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608" y="2676386"/>
            <a:ext cx="4300742" cy="370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1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Coherent diffraction is also sensitive to gluon saturation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(Smaller)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shows </a:t>
                </a:r>
                <a:r>
                  <a:rPr lang="en-US" dirty="0"/>
                  <a:t>little sensitivity and can serve as a reference for (Larger)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which shows significant sensitivity to saturation (at moderate </a:t>
                </a:r>
                <a:r>
                  <a:rPr lang="en-US" i="1" dirty="0"/>
                  <a:t>Q</a:t>
                </a:r>
                <a:r>
                  <a:rPr lang="en-US" i="1" baseline="30000" dirty="0"/>
                  <a:t>2</a:t>
                </a:r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T. Toll and T. </a:t>
                </a:r>
                <a:r>
                  <a:rPr lang="en-US" dirty="0" err="1"/>
                  <a:t>Ullrich</a:t>
                </a:r>
                <a:r>
                  <a:rPr lang="en-US" dirty="0"/>
                  <a:t>, Phys. Rev. C 87, 024913 (2013)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1246" r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740" y="2175799"/>
            <a:ext cx="873252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7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Incoherent diffraction cross-section dominates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challenge for coherent diffraction is to suppress the much larger incoherent background; requires a combination of detection methods</a:t>
            </a:r>
          </a:p>
          <a:p>
            <a:r>
              <a:rPr lang="en-US" dirty="0"/>
              <a:t>Signal-to-noise ratio of 2:1 at the 3</a:t>
            </a:r>
            <a:r>
              <a:rPr lang="en-US" baseline="30000" dirty="0"/>
              <a:t>rd</a:t>
            </a:r>
            <a:r>
              <a:rPr lang="en-US" dirty="0"/>
              <a:t> dip requires a veto efficiency of 99.9% (M. Baker, 2017)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80" y="2332992"/>
            <a:ext cx="885444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1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JLEIC detector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Integrated detector region design developed satisfying requirements of detection, beam dynamics, and geometric match</a:t>
            </a:r>
          </a:p>
          <a:p>
            <a:r>
              <a:rPr lang="en-US" dirty="0"/>
              <a:t>GEANT4 detector model developed, simulations in progress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2100514"/>
            <a:ext cx="8715375" cy="42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4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ion side of JLEIC IR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3" y="966055"/>
                <a:ext cx="4422045" cy="538169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10 / 2 cm,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 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0</a:t>
                </a:r>
              </a:p>
              <a:p>
                <a:r>
                  <a:rPr lang="en-US" dirty="0" smtClean="0"/>
                  <a:t>Three </a:t>
                </a:r>
                <a:r>
                  <a:rPr lang="en-US" dirty="0"/>
                  <a:t>spectrometer dipoles (SD)</a:t>
                </a:r>
              </a:p>
              <a:p>
                <a:r>
                  <a:rPr lang="en-US" dirty="0"/>
                  <a:t>Large-aperture final focusing quadrupoles (FFQ)</a:t>
                </a:r>
              </a:p>
              <a:p>
                <a:r>
                  <a:rPr lang="en-US" dirty="0"/>
                  <a:t>Secondary focus with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3" y="966055"/>
                <a:ext cx="4422045" cy="5381694"/>
              </a:xfrm>
              <a:blipFill>
                <a:blip r:embed="rId2"/>
                <a:stretch>
                  <a:fillRect l="-1655"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8489950" y="462915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783638" y="4356100"/>
            <a:ext cx="954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limit </a:t>
            </a:r>
            <a:r>
              <a:rPr lang="en-US" altLang="en-US" sz="10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and </a:t>
            </a:r>
            <a:r>
              <a:rPr lang="en-US" altLang="en-US" sz="10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8442325" y="2655155"/>
            <a:ext cx="1588" cy="55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174038" y="3202843"/>
            <a:ext cx="519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D’ ~ 0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7267575" y="1985230"/>
            <a:ext cx="809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340600" y="1702655"/>
            <a:ext cx="644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~14.4 m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8305800" y="1985230"/>
            <a:ext cx="2286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216900" y="1702655"/>
            <a:ext cx="395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 m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413750" y="4298770"/>
            <a:ext cx="0" cy="7455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832725" y="3901895"/>
            <a:ext cx="114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altLang="en-US" sz="10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, </a:t>
            </a:r>
            <a:r>
              <a:rPr lang="en-US" altLang="en-US" sz="10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&lt; ~0.6 m</a:t>
            </a:r>
          </a:p>
          <a:p>
            <a:pPr algn="ctr" eaLnBrk="1" hangingPunct="1"/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middle of straight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9993313" y="3350480"/>
            <a:ext cx="1587" cy="549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9545638" y="3075843"/>
            <a:ext cx="895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 = 0, D’ = 0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495800" y="2070955"/>
            <a:ext cx="7313613" cy="4186972"/>
            <a:chOff x="4495800" y="2070955"/>
            <a:chExt cx="7313613" cy="4186972"/>
          </a:xfrm>
        </p:grpSpPr>
        <p:pic>
          <p:nvPicPr>
            <p:cNvPr id="7" name="Picture 6" descr="02_optics_v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2070955"/>
              <a:ext cx="7313613" cy="418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5908675" y="2467359"/>
              <a:ext cx="4792663" cy="157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6038850" y="1637568"/>
            <a:ext cx="1588" cy="549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880100" y="1340705"/>
            <a:ext cx="319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IP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6340475" y="1759805"/>
            <a:ext cx="1588" cy="325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113463" y="1499455"/>
            <a:ext cx="454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SD1</a:t>
            </a: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7145338" y="1743930"/>
            <a:ext cx="1587" cy="325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918325" y="1483580"/>
            <a:ext cx="454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SD2</a:t>
            </a: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8191500" y="1751868"/>
            <a:ext cx="1588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964488" y="1491518"/>
            <a:ext cx="45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SD3</a:t>
            </a:r>
          </a:p>
        </p:txBody>
      </p:sp>
      <p:sp>
        <p:nvSpPr>
          <p:cNvPr id="29" name="AutoShape 11"/>
          <p:cNvSpPr>
            <a:spLocks/>
          </p:cNvSpPr>
          <p:nvPr/>
        </p:nvSpPr>
        <p:spPr bwMode="auto">
          <a:xfrm rot="5400000">
            <a:off x="8940801" y="496155"/>
            <a:ext cx="165100" cy="1876425"/>
          </a:xfrm>
          <a:prstGeom prst="leftBrace">
            <a:avLst>
              <a:gd name="adj1" fmla="val 43146"/>
              <a:gd name="adj2" fmla="val 28088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9056688" y="932718"/>
            <a:ext cx="10493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geom. match/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disp. suppression</a:t>
            </a:r>
          </a:p>
        </p:txBody>
      </p:sp>
      <p:sp>
        <p:nvSpPr>
          <p:cNvPr id="31" name="AutoShape 14"/>
          <p:cNvSpPr>
            <a:spLocks/>
          </p:cNvSpPr>
          <p:nvPr/>
        </p:nvSpPr>
        <p:spPr bwMode="auto">
          <a:xfrm rot="5400000">
            <a:off x="6546851" y="1816955"/>
            <a:ext cx="133350" cy="371475"/>
          </a:xfrm>
          <a:prstGeom prst="leftBrace">
            <a:avLst>
              <a:gd name="adj1" fmla="val 3642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473825" y="1697893"/>
            <a:ext cx="2778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FFQ</a:t>
            </a:r>
          </a:p>
        </p:txBody>
      </p:sp>
      <p:sp>
        <p:nvSpPr>
          <p:cNvPr id="33" name="AutoShape 11"/>
          <p:cNvSpPr>
            <a:spLocks/>
          </p:cNvSpPr>
          <p:nvPr/>
        </p:nvSpPr>
        <p:spPr bwMode="auto">
          <a:xfrm rot="-5400000">
            <a:off x="7597775" y="1589943"/>
            <a:ext cx="165100" cy="1727200"/>
          </a:xfrm>
          <a:prstGeom prst="leftBrace">
            <a:avLst>
              <a:gd name="adj1" fmla="val 39376"/>
              <a:gd name="adj2" fmla="val 50273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6911975" y="3518755"/>
            <a:ext cx="15541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forward detection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7678738" y="2593243"/>
            <a:ext cx="3175" cy="9271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1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generators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4768737"/>
            <a:ext cx="11285837" cy="1579012"/>
          </a:xfrm>
        </p:spPr>
        <p:txBody>
          <a:bodyPr/>
          <a:lstStyle/>
          <a:p>
            <a:r>
              <a:rPr lang="en-US" dirty="0"/>
              <a:t>We also want to thank M. </a:t>
            </a:r>
            <a:r>
              <a:rPr lang="en-US" dirty="0" err="1"/>
              <a:t>Ungaro</a:t>
            </a:r>
            <a:r>
              <a:rPr lang="en-US" dirty="0"/>
              <a:t> for adding support for the event generator formats in the GEMC (Geant4) package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62" y="946549"/>
            <a:ext cx="9100654" cy="36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8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process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Coherent events and their relative contribution from Sar</a:t>
            </a:r>
            <a:r>
              <a:rPr lang="en-US" i="1" dirty="0"/>
              <a:t>t</a:t>
            </a:r>
            <a:r>
              <a:rPr lang="en-US" dirty="0"/>
              <a:t>re</a:t>
            </a:r>
          </a:p>
          <a:p>
            <a:r>
              <a:rPr lang="en-US" dirty="0"/>
              <a:t>Incoherent events from </a:t>
            </a:r>
            <a:r>
              <a:rPr lang="en-US" dirty="0" err="1"/>
              <a:t>BeAGLE</a:t>
            </a:r>
            <a:endParaRPr lang="en-US" dirty="0"/>
          </a:p>
          <a:p>
            <a:r>
              <a:rPr lang="en-US" dirty="0"/>
              <a:t>GEMC for simulation of background suppression efficiency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57646"/>
            <a:ext cx="7613332" cy="40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1354</TotalTime>
  <Words>1332</Words>
  <Application>Microsoft Office PowerPoint</Application>
  <PresentationFormat>Custom</PresentationFormat>
  <Paragraphs>176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Theme1</vt:lpstr>
      <vt:lpstr>Geometry Tagging for Heavy Ions at JLEIC</vt:lpstr>
      <vt:lpstr>Key EIC measurements with heavy nuclei</vt:lpstr>
      <vt:lpstr>Coherent diffraction can reveal the spatial gluon distribution</vt:lpstr>
      <vt:lpstr>Coherent diffraction is also sensitive to gluon saturation</vt:lpstr>
      <vt:lpstr>Incoherent diffraction cross-section dominates</vt:lpstr>
      <vt:lpstr>JLEIC detector region</vt:lpstr>
      <vt:lpstr>Forward ion side of JLEIC IR</vt:lpstr>
      <vt:lpstr>Event generators</vt:lpstr>
      <vt:lpstr>Simulation process flow</vt:lpstr>
      <vt:lpstr>Tracking generated events in detector</vt:lpstr>
      <vt:lpstr>Vetoing incoherent diffractive events</vt:lpstr>
      <vt:lpstr>Vetoing inefficiency</vt:lpstr>
      <vt:lpstr>Applying the veto</vt:lpstr>
      <vt:lpstr>Gluon spatial distribution</vt:lpstr>
      <vt:lpstr>Collision geometry can be reconstructed from final state</vt:lpstr>
      <vt:lpstr>Tagging in b and T(b)</vt:lpstr>
      <vt:lpstr>What if we also detect the charged particles?</vt:lpstr>
      <vt:lpstr>What if we identify the residual ion?</vt:lpstr>
      <vt:lpstr>Detection requirements</vt:lpstr>
      <vt:lpstr>Tagging in d at higher x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Erin Clifton</dc:creator>
  <cp:lastModifiedBy>ASy</cp:lastModifiedBy>
  <cp:revision>99</cp:revision>
  <dcterms:created xsi:type="dcterms:W3CDTF">2018-09-06T13:32:58Z</dcterms:created>
  <dcterms:modified xsi:type="dcterms:W3CDTF">2018-10-28T19:22:50Z</dcterms:modified>
</cp:coreProperties>
</file>