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61" r:id="rId4"/>
    <p:sldId id="258" r:id="rId5"/>
    <p:sldId id="260" r:id="rId6"/>
    <p:sldId id="259" r:id="rId7"/>
    <p:sldId id="262" r:id="rId8"/>
    <p:sldId id="263" r:id="rId9"/>
    <p:sldId id="265" r:id="rId10"/>
    <p:sldId id="271" r:id="rId11"/>
    <p:sldId id="273" r:id="rId12"/>
    <p:sldId id="264" r:id="rId13"/>
    <p:sldId id="274" r:id="rId14"/>
    <p:sldId id="268" r:id="rId15"/>
    <p:sldId id="269" r:id="rId16"/>
    <p:sldId id="270" r:id="rId17"/>
    <p:sldId id="266" r:id="rId18"/>
    <p:sldId id="267"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75" autoAdjust="0"/>
  </p:normalViewPr>
  <p:slideViewPr>
    <p:cSldViewPr>
      <p:cViewPr varScale="1">
        <p:scale>
          <a:sx n="60" d="100"/>
          <a:sy n="60" d="100"/>
        </p:scale>
        <p:origin x="90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BC3B5-B070-4CF2-9E3D-AD659AFA18B6}" type="datetimeFigureOut">
              <a:rPr lang="en-US" smtClean="0"/>
              <a:t>9/27/2018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E3ADC-8F4B-4713-A084-722489D621D1}" type="slidenum">
              <a:rPr lang="en-US" smtClean="0"/>
              <a:t>‹#›</a:t>
            </a:fld>
            <a:endParaRPr lang="en-US"/>
          </a:p>
        </p:txBody>
      </p:sp>
    </p:spTree>
    <p:extLst>
      <p:ext uri="{BB962C8B-B14F-4D97-AF65-F5344CB8AC3E}">
        <p14:creationId xmlns:p14="http://schemas.microsoft.com/office/powerpoint/2010/main" val="190305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E3ADC-8F4B-4713-A084-722489D621D1}" type="slidenum">
              <a:rPr lang="en-US" smtClean="0"/>
              <a:t>5</a:t>
            </a:fld>
            <a:endParaRPr lang="en-US"/>
          </a:p>
        </p:txBody>
      </p:sp>
    </p:spTree>
    <p:extLst>
      <p:ext uri="{BB962C8B-B14F-4D97-AF65-F5344CB8AC3E}">
        <p14:creationId xmlns:p14="http://schemas.microsoft.com/office/powerpoint/2010/main" val="118013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bin"/><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wmf"/><Relationship Id="rId5" Type="http://schemas.openxmlformats.org/officeDocument/2006/relationships/oleObject" Target="../embeddings/oleObject2.bin"/><Relationship Id="rId4" Type="http://schemas.openxmlformats.org/officeDocument/2006/relationships/image" Target="../media/image39.wmf"/><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2.png"/><Relationship Id="rId7" Type="http://schemas.openxmlformats.org/officeDocument/2006/relationships/image" Target="../media/image80.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emf"/></Relationships>
</file>

<file path=ppt/slides/_rels/slide1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jpeg"/><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
            <a:ext cx="10061349" cy="6949542"/>
          </a:xfrm>
          <a:prstGeom prst="rect">
            <a:avLst/>
          </a:prstGeom>
        </p:spPr>
      </p:pic>
      <p:sp>
        <p:nvSpPr>
          <p:cNvPr id="2" name="Title 1"/>
          <p:cNvSpPr>
            <a:spLocks noGrp="1"/>
          </p:cNvSpPr>
          <p:nvPr>
            <p:ph type="ctrTitle"/>
          </p:nvPr>
        </p:nvSpPr>
        <p:spPr>
          <a:xfrm>
            <a:off x="609600" y="838200"/>
            <a:ext cx="7772400" cy="1470025"/>
          </a:xfrm>
        </p:spPr>
        <p:txBody>
          <a:bodyPr/>
          <a:lstStyle/>
          <a:p>
            <a:r>
              <a:rPr lang="en-US" dirty="0" smtClean="0">
                <a:solidFill>
                  <a:schemeClr val="bg1"/>
                </a:solidFill>
              </a:rPr>
              <a:t>Nuclear Astrophysics in Armenia</a:t>
            </a:r>
            <a:endParaRPr lang="en-US" dirty="0">
              <a:solidFill>
                <a:schemeClr val="bg1"/>
              </a:solidFill>
            </a:endParaRPr>
          </a:p>
        </p:txBody>
      </p:sp>
      <p:sp>
        <p:nvSpPr>
          <p:cNvPr id="3" name="Subtitle 2"/>
          <p:cNvSpPr>
            <a:spLocks noGrp="1"/>
          </p:cNvSpPr>
          <p:nvPr>
            <p:ph type="subTitle" idx="1"/>
          </p:nvPr>
        </p:nvSpPr>
        <p:spPr>
          <a:xfrm>
            <a:off x="762000" y="2209800"/>
            <a:ext cx="7620000" cy="1752600"/>
          </a:xfrm>
        </p:spPr>
        <p:txBody>
          <a:bodyPr>
            <a:normAutofit/>
          </a:bodyPr>
          <a:lstStyle/>
          <a:p>
            <a:r>
              <a:rPr lang="en-US" dirty="0" smtClean="0">
                <a:solidFill>
                  <a:schemeClr val="bg1"/>
                </a:solidFill>
              </a:rPr>
              <a:t>Experimental possibilities with cyclotrons</a:t>
            </a:r>
          </a:p>
          <a:p>
            <a:endParaRPr lang="en-US" sz="1900" dirty="0" smtClean="0">
              <a:solidFill>
                <a:schemeClr val="bg1"/>
              </a:solidFill>
            </a:endParaRPr>
          </a:p>
          <a:p>
            <a:r>
              <a:rPr lang="en-US" sz="1900" dirty="0" smtClean="0">
                <a:solidFill>
                  <a:schemeClr val="bg1"/>
                </a:solidFill>
              </a:rPr>
              <a:t>Michael </a:t>
            </a:r>
            <a:r>
              <a:rPr lang="en-US" sz="1900" dirty="0" err="1" smtClean="0">
                <a:solidFill>
                  <a:schemeClr val="bg1"/>
                </a:solidFill>
              </a:rPr>
              <a:t>Wiescher</a:t>
            </a:r>
            <a:endParaRPr lang="en-US" sz="1900" dirty="0" smtClean="0">
              <a:solidFill>
                <a:schemeClr val="bg1"/>
              </a:solidFill>
            </a:endParaRPr>
          </a:p>
          <a:p>
            <a:r>
              <a:rPr lang="en-US" sz="1900" dirty="0" smtClean="0">
                <a:solidFill>
                  <a:schemeClr val="bg1"/>
                </a:solidFill>
              </a:rPr>
              <a:t>Joint Institute for Nuclear Astrophysics and University of Notre Dame</a:t>
            </a:r>
            <a:endParaRPr lang="en-US" sz="1900" dirty="0">
              <a:solidFill>
                <a:schemeClr val="bg1"/>
              </a:solidFill>
            </a:endParaRPr>
          </a:p>
        </p:txBody>
      </p:sp>
      <p:sp>
        <p:nvSpPr>
          <p:cNvPr id="10" name="Freeform 9"/>
          <p:cNvSpPr/>
          <p:nvPr/>
        </p:nvSpPr>
        <p:spPr>
          <a:xfrm>
            <a:off x="2438400" y="5943599"/>
            <a:ext cx="3374571" cy="381001"/>
          </a:xfrm>
          <a:custGeom>
            <a:avLst/>
            <a:gdLst>
              <a:gd name="connsiteX0" fmla="*/ 0 w 2307771"/>
              <a:gd name="connsiteY0" fmla="*/ 68425 h 136849"/>
              <a:gd name="connsiteX1" fmla="*/ 1486678 w 2307771"/>
              <a:gd name="connsiteY1" fmla="*/ 0 h 136849"/>
              <a:gd name="connsiteX2" fmla="*/ 1698171 w 2307771"/>
              <a:gd name="connsiteY2" fmla="*/ 62204 h 136849"/>
              <a:gd name="connsiteX3" fmla="*/ 2245567 w 2307771"/>
              <a:gd name="connsiteY3" fmla="*/ 24882 h 136849"/>
              <a:gd name="connsiteX4" fmla="*/ 2307771 w 2307771"/>
              <a:gd name="connsiteY4" fmla="*/ 80865 h 136849"/>
              <a:gd name="connsiteX5" fmla="*/ 1754155 w 2307771"/>
              <a:gd name="connsiteY5" fmla="*/ 136849 h 136849"/>
              <a:gd name="connsiteX6" fmla="*/ 1536441 w 2307771"/>
              <a:gd name="connsiteY6" fmla="*/ 87086 h 136849"/>
              <a:gd name="connsiteX7" fmla="*/ 49763 w 2307771"/>
              <a:gd name="connsiteY7" fmla="*/ 124408 h 136849"/>
              <a:gd name="connsiteX8" fmla="*/ 0 w 2307771"/>
              <a:gd name="connsiteY8" fmla="*/ 68425 h 13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7771" h="136849">
                <a:moveTo>
                  <a:pt x="0" y="68425"/>
                </a:moveTo>
                <a:lnTo>
                  <a:pt x="1486678" y="0"/>
                </a:lnTo>
                <a:lnTo>
                  <a:pt x="1698171" y="62204"/>
                </a:lnTo>
                <a:lnTo>
                  <a:pt x="2245567" y="24882"/>
                </a:lnTo>
                <a:lnTo>
                  <a:pt x="2307771" y="80865"/>
                </a:lnTo>
                <a:lnTo>
                  <a:pt x="1754155" y="136849"/>
                </a:lnTo>
                <a:lnTo>
                  <a:pt x="1536441" y="87086"/>
                </a:lnTo>
                <a:lnTo>
                  <a:pt x="49763" y="124408"/>
                </a:lnTo>
                <a:lnTo>
                  <a:pt x="0" y="68425"/>
                </a:lnTo>
                <a:close/>
              </a:path>
            </a:pathLst>
          </a:cu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59514" y="4800600"/>
            <a:ext cx="6784486" cy="2031325"/>
          </a:xfrm>
          <a:prstGeom prst="rect">
            <a:avLst/>
          </a:prstGeom>
          <a:solidFill>
            <a:srgbClr val="002060">
              <a:alpha val="27059"/>
            </a:srgbClr>
          </a:solidFill>
          <a:effectLst>
            <a:softEdge rad="127000"/>
          </a:effectLst>
        </p:spPr>
        <p:txBody>
          <a:bodyPr wrap="none" rtlCol="0">
            <a:spAutoFit/>
          </a:bodyPr>
          <a:lstStyle/>
          <a:p>
            <a:r>
              <a:rPr lang="en-US" dirty="0">
                <a:solidFill>
                  <a:schemeClr val="bg1">
                    <a:lumMod val="75000"/>
                  </a:schemeClr>
                </a:solidFill>
              </a:rPr>
              <a:t>1</a:t>
            </a:r>
            <a:r>
              <a:rPr lang="en-US" dirty="0" smtClean="0">
                <a:solidFill>
                  <a:schemeClr val="bg1">
                    <a:lumMod val="75000"/>
                  </a:schemeClr>
                </a:solidFill>
              </a:rPr>
              <a:t>: Nuclear </a:t>
            </a:r>
            <a:r>
              <a:rPr lang="en-US" dirty="0">
                <a:solidFill>
                  <a:schemeClr val="bg1">
                    <a:lumMod val="75000"/>
                  </a:schemeClr>
                </a:solidFill>
              </a:rPr>
              <a:t>Physics and </a:t>
            </a:r>
            <a:r>
              <a:rPr lang="en-US" dirty="0" smtClean="0">
                <a:solidFill>
                  <a:schemeClr val="bg1">
                    <a:lumMod val="75000"/>
                  </a:schemeClr>
                </a:solidFill>
              </a:rPr>
              <a:t>Astrophysics</a:t>
            </a:r>
          </a:p>
          <a:p>
            <a:r>
              <a:rPr lang="en-US" dirty="0">
                <a:solidFill>
                  <a:schemeClr val="bg1">
                    <a:lumMod val="75000"/>
                  </a:schemeClr>
                </a:solidFill>
              </a:rPr>
              <a:t>2</a:t>
            </a:r>
            <a:r>
              <a:rPr lang="en-US" dirty="0" smtClean="0">
                <a:solidFill>
                  <a:schemeClr val="bg1">
                    <a:lumMod val="75000"/>
                  </a:schemeClr>
                </a:solidFill>
              </a:rPr>
              <a:t>: From the chemical evolution of the Cosmos to the evolution of stars</a:t>
            </a:r>
          </a:p>
          <a:p>
            <a:endParaRPr lang="en-US" dirty="0" smtClean="0">
              <a:solidFill>
                <a:schemeClr val="bg1">
                  <a:lumMod val="75000"/>
                </a:schemeClr>
              </a:solidFill>
            </a:endParaRPr>
          </a:p>
          <a:p>
            <a:r>
              <a:rPr lang="en-US" dirty="0" smtClean="0">
                <a:solidFill>
                  <a:schemeClr val="bg1">
                    <a:lumMod val="75000"/>
                  </a:schemeClr>
                </a:solidFill>
              </a:rPr>
              <a:t>3: Theoretical questions and experimental response</a:t>
            </a:r>
          </a:p>
          <a:p>
            <a:r>
              <a:rPr lang="en-US" dirty="0">
                <a:solidFill>
                  <a:schemeClr val="bg1">
                    <a:lumMod val="75000"/>
                  </a:schemeClr>
                </a:solidFill>
              </a:rPr>
              <a:t>4</a:t>
            </a:r>
            <a:r>
              <a:rPr lang="en-US" dirty="0" smtClean="0">
                <a:solidFill>
                  <a:schemeClr val="bg1">
                    <a:lumMod val="75000"/>
                  </a:schemeClr>
                </a:solidFill>
              </a:rPr>
              <a:t>: Experimental facilities and opportunities</a:t>
            </a:r>
          </a:p>
          <a:p>
            <a:r>
              <a:rPr lang="en-US" dirty="0">
                <a:solidFill>
                  <a:schemeClr val="bg1">
                    <a:lumMod val="75000"/>
                  </a:schemeClr>
                </a:solidFill>
              </a:rPr>
              <a:t>5</a:t>
            </a:r>
            <a:r>
              <a:rPr lang="en-US" dirty="0" smtClean="0">
                <a:solidFill>
                  <a:schemeClr val="bg1">
                    <a:lumMod val="75000"/>
                  </a:schemeClr>
                </a:solidFill>
              </a:rPr>
              <a:t>: From stable to radioactive beams and back</a:t>
            </a:r>
          </a:p>
          <a:p>
            <a:r>
              <a:rPr lang="en-US" dirty="0">
                <a:solidFill>
                  <a:schemeClr val="bg1">
                    <a:lumMod val="75000"/>
                  </a:schemeClr>
                </a:solidFill>
              </a:rPr>
              <a:t>6</a:t>
            </a:r>
            <a:r>
              <a:rPr lang="en-US" dirty="0" smtClean="0">
                <a:solidFill>
                  <a:schemeClr val="bg1">
                    <a:lumMod val="75000"/>
                  </a:schemeClr>
                </a:solidFill>
              </a:rPr>
              <a:t>: Examples and opportunities (probing the threshold)</a:t>
            </a:r>
          </a:p>
        </p:txBody>
      </p:sp>
    </p:spTree>
    <p:extLst>
      <p:ext uri="{BB962C8B-B14F-4D97-AF65-F5344CB8AC3E}">
        <p14:creationId xmlns:p14="http://schemas.microsoft.com/office/powerpoint/2010/main" val="2136672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5948"/>
            <a:ext cx="8991600" cy="1143000"/>
          </a:xfrm>
        </p:spPr>
        <p:txBody>
          <a:bodyPr>
            <a:normAutofit/>
          </a:bodyPr>
          <a:lstStyle/>
          <a:p>
            <a:r>
              <a:rPr lang="en-US" sz="3600" dirty="0" smtClean="0"/>
              <a:t>Transition from bound to continuum states</a:t>
            </a:r>
            <a:endParaRPr lang="en-US" sz="3600" dirty="0"/>
          </a:p>
        </p:txBody>
      </p:sp>
      <p:graphicFrame>
        <p:nvGraphicFramePr>
          <p:cNvPr id="5" name="Object 4"/>
          <p:cNvGraphicFramePr>
            <a:graphicFrameLocks noChangeAspect="1"/>
          </p:cNvGraphicFramePr>
          <p:nvPr>
            <p:extLst>
              <p:ext uri="{D42A27DB-BD31-4B8C-83A1-F6EECF244321}">
                <p14:modId xmlns:p14="http://schemas.microsoft.com/office/powerpoint/2010/main" val="1985308357"/>
              </p:ext>
            </p:extLst>
          </p:nvPr>
        </p:nvGraphicFramePr>
        <p:xfrm>
          <a:off x="3886200" y="2347943"/>
          <a:ext cx="4548969" cy="3367483"/>
        </p:xfrm>
        <a:graphic>
          <a:graphicData uri="http://schemas.openxmlformats.org/presentationml/2006/ole">
            <mc:AlternateContent xmlns:mc="http://schemas.openxmlformats.org/markup-compatibility/2006">
              <mc:Choice xmlns:v="urn:schemas-microsoft-com:vml" Requires="v">
                <p:oleObj spid="_x0000_s1058" name="Equation" r:id="rId3" imgW="3466800" imgH="2565360" progId="Equation.DSMT4">
                  <p:embed/>
                </p:oleObj>
              </mc:Choice>
              <mc:Fallback>
                <p:oleObj name="Equation" r:id="rId3" imgW="3466800" imgH="2565360" progId="Equation.DSMT4">
                  <p:embed/>
                  <p:pic>
                    <p:nvPicPr>
                      <p:cNvPr id="0" name=""/>
                      <p:cNvPicPr/>
                      <p:nvPr/>
                    </p:nvPicPr>
                    <p:blipFill>
                      <a:blip r:embed="rId4"/>
                      <a:stretch>
                        <a:fillRect/>
                      </a:stretch>
                    </p:blipFill>
                    <p:spPr>
                      <a:xfrm>
                        <a:off x="3886200" y="2347943"/>
                        <a:ext cx="4548969" cy="336748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81735924"/>
              </p:ext>
            </p:extLst>
          </p:nvPr>
        </p:nvGraphicFramePr>
        <p:xfrm>
          <a:off x="2514600" y="1141689"/>
          <a:ext cx="4396568" cy="549874"/>
        </p:xfrm>
        <a:graphic>
          <a:graphicData uri="http://schemas.openxmlformats.org/presentationml/2006/ole">
            <mc:AlternateContent xmlns:mc="http://schemas.openxmlformats.org/markup-compatibility/2006">
              <mc:Choice xmlns:v="urn:schemas-microsoft-com:vml" Requires="v">
                <p:oleObj spid="_x0000_s1059" name="Equation" r:id="rId5" imgW="2336760" imgH="291960" progId="Equation.3">
                  <p:embed/>
                </p:oleObj>
              </mc:Choice>
              <mc:Fallback>
                <p:oleObj name="Equation" r:id="rId5" imgW="2336760" imgH="291960" progId="Equation.3">
                  <p:embed/>
                  <p:pic>
                    <p:nvPicPr>
                      <p:cNvPr id="0" name=""/>
                      <p:cNvPicPr>
                        <a:picLocks noChangeAspect="1" noChangeArrowheads="1"/>
                      </p:cNvPicPr>
                      <p:nvPr/>
                    </p:nvPicPr>
                    <p:blipFill>
                      <a:blip r:embed="rId6"/>
                      <a:srcRect/>
                      <a:stretch>
                        <a:fillRect/>
                      </a:stretch>
                    </p:blipFill>
                    <p:spPr bwMode="auto">
                      <a:xfrm>
                        <a:off x="2514600" y="1141689"/>
                        <a:ext cx="4396568" cy="549874"/>
                      </a:xfrm>
                      <a:prstGeom prst="rect">
                        <a:avLst/>
                      </a:prstGeom>
                      <a:noFill/>
                      <a:ln>
                        <a:noFill/>
                      </a:ln>
                    </p:spPr>
                  </p:pic>
                </p:oleObj>
              </mc:Fallback>
            </mc:AlternateContent>
          </a:graphicData>
        </a:graphic>
      </p:graphicFrame>
      <p:sp>
        <p:nvSpPr>
          <p:cNvPr id="3" name="TextBox 2"/>
          <p:cNvSpPr txBox="1"/>
          <p:nvPr/>
        </p:nvSpPr>
        <p:spPr>
          <a:xfrm>
            <a:off x="838200" y="1756468"/>
            <a:ext cx="7738850" cy="461665"/>
          </a:xfrm>
          <a:prstGeom prst="rect">
            <a:avLst/>
          </a:prstGeom>
          <a:noFill/>
        </p:spPr>
        <p:txBody>
          <a:bodyPr wrap="none" rtlCol="0">
            <a:spAutoFit/>
          </a:bodyPr>
          <a:lstStyle/>
          <a:p>
            <a:r>
              <a:rPr lang="en-US" sz="2400" dirty="0" smtClean="0"/>
              <a:t>Often crude assumptions on wave functions at the threshold</a:t>
            </a:r>
            <a:endParaRPr lang="en-US" sz="2400" dirty="0"/>
          </a:p>
        </p:txBody>
      </p:sp>
      <p:sp>
        <p:nvSpPr>
          <p:cNvPr id="4" name="TextBox 3"/>
          <p:cNvSpPr txBox="1"/>
          <p:nvPr/>
        </p:nvSpPr>
        <p:spPr>
          <a:xfrm>
            <a:off x="304800" y="5715426"/>
            <a:ext cx="8610600" cy="1107996"/>
          </a:xfrm>
          <a:prstGeom prst="rect">
            <a:avLst/>
          </a:prstGeom>
          <a:noFill/>
        </p:spPr>
        <p:txBody>
          <a:bodyPr wrap="square" rtlCol="0">
            <a:spAutoFit/>
          </a:bodyPr>
          <a:lstStyle/>
          <a:p>
            <a:r>
              <a:rPr lang="en-US" sz="2200" dirty="0" smtClean="0"/>
              <a:t>Progress is handicapped by previous assumptions and approximations!</a:t>
            </a:r>
          </a:p>
          <a:p>
            <a:r>
              <a:rPr lang="en-US" sz="2200" dirty="0" smtClean="0"/>
              <a:t>New theoretical models &amp; techniques in reaction and structure modeling are necessary for progress in models near threshold and beyond stability!</a:t>
            </a:r>
            <a:endParaRPr lang="en-US" sz="2200" dirty="0"/>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13911" b="45090"/>
          <a:stretch/>
        </p:blipFill>
        <p:spPr>
          <a:xfrm>
            <a:off x="411417" y="2283039"/>
            <a:ext cx="3398583" cy="1416529"/>
          </a:xfrm>
          <a:prstGeom prst="rect">
            <a:avLst/>
          </a:prstGeom>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316" y="3759944"/>
            <a:ext cx="3393684" cy="2031256"/>
          </a:xfrm>
          <a:prstGeom prst="rect">
            <a:avLst/>
          </a:prstGeom>
        </p:spPr>
      </p:pic>
    </p:spTree>
    <p:extLst>
      <p:ext uri="{BB962C8B-B14F-4D97-AF65-F5344CB8AC3E}">
        <p14:creationId xmlns:p14="http://schemas.microsoft.com/office/powerpoint/2010/main" val="2968337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Coupling microphysics to 3d simulation</a:t>
            </a:r>
            <a:endParaRPr lang="de-DE"/>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51" y="1295400"/>
            <a:ext cx="5214937" cy="5214937"/>
          </a:xfrm>
          <a:prstGeom prst="rect">
            <a:avLst/>
          </a:prstGeom>
        </p:spPr>
      </p:pic>
      <p:sp>
        <p:nvSpPr>
          <p:cNvPr id="5" name="TextBox 4"/>
          <p:cNvSpPr txBox="1"/>
          <p:nvPr/>
        </p:nvSpPr>
        <p:spPr>
          <a:xfrm>
            <a:off x="5511786" y="1295400"/>
            <a:ext cx="3387712" cy="5262979"/>
          </a:xfrm>
          <a:prstGeom prst="rect">
            <a:avLst/>
          </a:prstGeom>
          <a:noFill/>
        </p:spPr>
        <p:txBody>
          <a:bodyPr wrap="square" rtlCol="0">
            <a:spAutoFit/>
          </a:bodyPr>
          <a:lstStyle/>
          <a:p>
            <a:r>
              <a:rPr lang="en-US" sz="2400"/>
              <a:t>3D-Hydrodynamics simulation of the inside of a red giant star, where hydrogen rich fluid is </a:t>
            </a:r>
            <a:r>
              <a:rPr lang="en-US" sz="2400" smtClean="0"/>
              <a:t>ingested </a:t>
            </a:r>
            <a:r>
              <a:rPr lang="en-US" sz="2400"/>
              <a:t>into a helium rich layer that undergoes an explosion driven by helium fusion </a:t>
            </a:r>
            <a:r>
              <a:rPr lang="en-US" sz="2400" smtClean="0"/>
              <a:t>reactions producing neutrons via </a:t>
            </a:r>
            <a:r>
              <a:rPr lang="en-US" sz="2400" baseline="30000" smtClean="0">
                <a:solidFill>
                  <a:srgbClr val="FF0000"/>
                </a:solidFill>
              </a:rPr>
              <a:t>13</a:t>
            </a:r>
            <a:r>
              <a:rPr lang="en-US" sz="2400" smtClean="0">
                <a:solidFill>
                  <a:srgbClr val="FF0000"/>
                </a:solidFill>
              </a:rPr>
              <a:t>C(</a:t>
            </a:r>
            <a:r>
              <a:rPr lang="el-GR" sz="2400" smtClean="0">
                <a:solidFill>
                  <a:srgbClr val="FF0000"/>
                </a:solidFill>
              </a:rPr>
              <a:t>α</a:t>
            </a:r>
            <a:r>
              <a:rPr lang="en-US" sz="2400" smtClean="0">
                <a:solidFill>
                  <a:srgbClr val="FF0000"/>
                </a:solidFill>
              </a:rPr>
              <a:t>,n) and </a:t>
            </a:r>
            <a:r>
              <a:rPr lang="en-US" sz="2400" baseline="30000" smtClean="0">
                <a:solidFill>
                  <a:srgbClr val="FF0000"/>
                </a:solidFill>
              </a:rPr>
              <a:t>22</a:t>
            </a:r>
            <a:r>
              <a:rPr lang="en-US" sz="2400">
                <a:solidFill>
                  <a:srgbClr val="FF0000"/>
                </a:solidFill>
              </a:rPr>
              <a:t>N</a:t>
            </a:r>
            <a:r>
              <a:rPr lang="en-US" sz="2400" smtClean="0">
                <a:solidFill>
                  <a:srgbClr val="FF0000"/>
                </a:solidFill>
              </a:rPr>
              <a:t>(</a:t>
            </a:r>
            <a:r>
              <a:rPr lang="el-GR" sz="2400">
                <a:solidFill>
                  <a:srgbClr val="FF0000"/>
                </a:solidFill>
              </a:rPr>
              <a:t>α</a:t>
            </a:r>
            <a:r>
              <a:rPr lang="en-US" sz="2400">
                <a:solidFill>
                  <a:srgbClr val="FF0000"/>
                </a:solidFill>
              </a:rPr>
              <a:t>,n) </a:t>
            </a:r>
            <a:r>
              <a:rPr lang="en-US" sz="2400" smtClean="0"/>
              <a:t>reactions for the s-process.. (Herwig </a:t>
            </a:r>
            <a:r>
              <a:rPr lang="en-US" sz="2400"/>
              <a:t>F, Woodward PR, Lin P-H, et al. (2014) ApJ 792 </a:t>
            </a:r>
            <a:r>
              <a:rPr lang="en-US" sz="2400" smtClean="0"/>
              <a:t>L3).</a:t>
            </a:r>
            <a:endParaRPr lang="de-DE" sz="2400"/>
          </a:p>
        </p:txBody>
      </p:sp>
    </p:spTree>
    <p:extLst>
      <p:ext uri="{BB962C8B-B14F-4D97-AF65-F5344CB8AC3E}">
        <p14:creationId xmlns:p14="http://schemas.microsoft.com/office/powerpoint/2010/main" val="1522132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449" t="24373" r="10286"/>
          <a:stretch/>
        </p:blipFill>
        <p:spPr>
          <a:xfrm rot="5400000">
            <a:off x="1095314" y="-1190682"/>
            <a:ext cx="6877169" cy="922019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38" descr="400KVI~1"/>
          <p:cNvPicPr>
            <a:picLocks noChangeAspect="1" noChangeArrowheads="1"/>
          </p:cNvPicPr>
          <p:nvPr/>
        </p:nvPicPr>
        <p:blipFill>
          <a:blip r:embed="rId3" cstate="print"/>
          <a:srcRect l="9174" t="12013" r="13762" b="21126"/>
          <a:stretch>
            <a:fillRect/>
          </a:stretch>
        </p:blipFill>
        <p:spPr bwMode="auto">
          <a:xfrm>
            <a:off x="184920" y="1595545"/>
            <a:ext cx="2584486" cy="1676400"/>
          </a:xfrm>
          <a:prstGeom prst="rect">
            <a:avLst/>
          </a:prstGeom>
          <a:ln>
            <a:noFill/>
          </a:ln>
          <a:effectLst>
            <a:softEdge rad="112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969"/>
          <a:stretch/>
        </p:blipFill>
        <p:spPr>
          <a:xfrm>
            <a:off x="7051426" y="23918"/>
            <a:ext cx="2112048" cy="1862881"/>
          </a:xfrm>
          <a:prstGeom prst="rect">
            <a:avLst/>
          </a:prstGeom>
          <a:ln>
            <a:noFill/>
          </a:ln>
          <a:effectLst>
            <a:softEdge rad="1125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140"/>
          <a:stretch/>
        </p:blipFill>
        <p:spPr>
          <a:xfrm>
            <a:off x="7026658" y="1763508"/>
            <a:ext cx="2161584" cy="1845210"/>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72" y="3272603"/>
            <a:ext cx="2564477" cy="1707941"/>
          </a:xfrm>
          <a:prstGeom prst="rect">
            <a:avLst/>
          </a:prstGeom>
          <a:ln>
            <a:noFill/>
          </a:ln>
          <a:effectLst>
            <a:softEdge rad="112500"/>
          </a:effectLst>
        </p:spPr>
      </p:pic>
      <p:sp>
        <p:nvSpPr>
          <p:cNvPr id="13" name="TextBox 12"/>
          <p:cNvSpPr txBox="1"/>
          <p:nvPr/>
        </p:nvSpPr>
        <p:spPr>
          <a:xfrm>
            <a:off x="2745710" y="2832336"/>
            <a:ext cx="4305716" cy="707886"/>
          </a:xfrm>
          <a:prstGeom prst="rect">
            <a:avLst/>
          </a:prstGeom>
          <a:noFill/>
        </p:spPr>
        <p:txBody>
          <a:bodyPr wrap="square" rtlCol="0">
            <a:spAutoFit/>
          </a:bodyPr>
          <a:lstStyle/>
          <a:p>
            <a:r>
              <a:rPr lang="en-US" sz="2000" i="1" dirty="0" smtClean="0">
                <a:latin typeface="Calibri Light" panose="020F0302020204030204" pitchFamily="34" charset="0"/>
              </a:rPr>
              <a:t>The broad diversity of environments requires a broad diversity of tools</a:t>
            </a:r>
            <a:endParaRPr lang="en-US" sz="2000" i="1" dirty="0">
              <a:latin typeface="Calibri Light" panose="020F0302020204030204" pitchFamily="34" charset="0"/>
            </a:endParaRPr>
          </a:p>
        </p:txBody>
      </p:sp>
      <p:sp>
        <p:nvSpPr>
          <p:cNvPr id="14" name="Title 1"/>
          <p:cNvSpPr>
            <a:spLocks noGrp="1"/>
          </p:cNvSpPr>
          <p:nvPr>
            <p:ph type="title"/>
          </p:nvPr>
        </p:nvSpPr>
        <p:spPr>
          <a:xfrm>
            <a:off x="32426" y="0"/>
            <a:ext cx="7282774" cy="1143000"/>
          </a:xfrm>
        </p:spPr>
        <p:txBody>
          <a:bodyPr/>
          <a:lstStyle/>
          <a:p>
            <a:r>
              <a:rPr lang="en-US" dirty="0" smtClean="0">
                <a:solidFill>
                  <a:schemeClr val="tx2">
                    <a:lumMod val="20000"/>
                    <a:lumOff val="80000"/>
                  </a:schemeClr>
                </a:solidFill>
                <a:latin typeface="Calibri Light" panose="020F0302020204030204" pitchFamily="34" charset="0"/>
              </a:rPr>
              <a:t>Experimental Techniques</a:t>
            </a:r>
            <a:endParaRPr lang="en-US" dirty="0">
              <a:solidFill>
                <a:schemeClr val="tx2">
                  <a:lumMod val="20000"/>
                  <a:lumOff val="80000"/>
                </a:schemeClr>
              </a:solidFill>
              <a:latin typeface="Calibri Light" panose="020F0302020204030204" pitchFamily="34" charset="0"/>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2041" b="8163"/>
          <a:stretch/>
        </p:blipFill>
        <p:spPr>
          <a:xfrm>
            <a:off x="2954056" y="3352800"/>
            <a:ext cx="2306278" cy="3352800"/>
          </a:xfrm>
          <a:prstGeom prst="rect">
            <a:avLst/>
          </a:prstGeom>
          <a:ln>
            <a:noFill/>
          </a:ln>
          <a:effectLst>
            <a:outerShdw blurRad="190500" algn="tl" rotWithShape="0">
              <a:srgbClr val="000000">
                <a:alpha val="70000"/>
              </a:srgbClr>
            </a:outerShdw>
            <a:softEdge rad="317500"/>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69" y="4955485"/>
            <a:ext cx="2627588" cy="1752601"/>
          </a:xfrm>
          <a:prstGeom prst="rect">
            <a:avLst/>
          </a:prstGeom>
          <a:effectLst>
            <a:softEdge rad="127000"/>
          </a:effectLst>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8467" b="8283"/>
          <a:stretch/>
        </p:blipFill>
        <p:spPr>
          <a:xfrm>
            <a:off x="5608654" y="3540880"/>
            <a:ext cx="3579588" cy="1752601"/>
          </a:xfrm>
          <a:prstGeom prst="rect">
            <a:avLst/>
          </a:prstGeom>
          <a:effectLst>
            <a:softEdge rad="127000"/>
          </a:effec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6532" y="5258708"/>
            <a:ext cx="3601710" cy="1440684"/>
          </a:xfrm>
          <a:prstGeom prst="rect">
            <a:avLst/>
          </a:prstGeom>
          <a:effectLst>
            <a:softEdge rad="127000"/>
          </a:effectLst>
        </p:spPr>
      </p:pic>
    </p:spTree>
    <p:extLst>
      <p:ext uri="{BB962C8B-B14F-4D97-AF65-F5344CB8AC3E}">
        <p14:creationId xmlns:p14="http://schemas.microsoft.com/office/powerpoint/2010/main" val="1520107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1053" t="4940" r="5273" b="11522"/>
          <a:stretch/>
        </p:blipFill>
        <p:spPr>
          <a:xfrm>
            <a:off x="0" y="0"/>
            <a:ext cx="9159048" cy="685800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The NSL at Notre Dame</a:t>
            </a:r>
            <a:endParaRPr lang="de-D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66799"/>
            <a:ext cx="2667000" cy="200025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246" b="2413"/>
          <a:stretch/>
        </p:blipFill>
        <p:spPr>
          <a:xfrm>
            <a:off x="6708572" y="1066800"/>
            <a:ext cx="2419239" cy="1713852"/>
          </a:xfrm>
          <a:prstGeom prst="rect">
            <a:avLst/>
          </a:prstGeom>
        </p:spPr>
      </p:pic>
      <p:sp>
        <p:nvSpPr>
          <p:cNvPr id="6" name="TextBox 5"/>
          <p:cNvSpPr txBox="1"/>
          <p:nvPr/>
        </p:nvSpPr>
        <p:spPr>
          <a:xfrm>
            <a:off x="6608276" y="5795665"/>
            <a:ext cx="2611924" cy="923330"/>
          </a:xfrm>
          <a:prstGeom prst="rect">
            <a:avLst/>
          </a:prstGeom>
          <a:noFill/>
        </p:spPr>
        <p:txBody>
          <a:bodyPr wrap="square" rtlCol="0">
            <a:spAutoFit/>
          </a:bodyPr>
          <a:lstStyle/>
          <a:p>
            <a:r>
              <a:rPr lang="en-US" dirty="0" smtClean="0">
                <a:solidFill>
                  <a:schemeClr val="bg1"/>
                </a:solidFill>
                <a:latin typeface="Calibri Light" panose="020F0302020204030204" pitchFamily="34" charset="0"/>
              </a:rPr>
              <a:t>Provides beams in the </a:t>
            </a:r>
          </a:p>
          <a:p>
            <a:r>
              <a:rPr lang="en-US" dirty="0" smtClean="0">
                <a:solidFill>
                  <a:schemeClr val="bg1"/>
                </a:solidFill>
                <a:latin typeface="Calibri Light" panose="020F0302020204030204" pitchFamily="34" charset="0"/>
              </a:rPr>
              <a:t>100 </a:t>
            </a:r>
            <a:r>
              <a:rPr lang="el-GR" dirty="0" smtClean="0">
                <a:solidFill>
                  <a:schemeClr val="bg1"/>
                </a:solidFill>
                <a:latin typeface="Calibri Light" panose="020F0302020204030204" pitchFamily="34" charset="0"/>
              </a:rPr>
              <a:t>μ</a:t>
            </a:r>
            <a:r>
              <a:rPr lang="en-US" dirty="0" smtClean="0">
                <a:solidFill>
                  <a:schemeClr val="bg1"/>
                </a:solidFill>
                <a:latin typeface="Calibri Light" panose="020F0302020204030204" pitchFamily="34" charset="0"/>
              </a:rPr>
              <a:t>A range in </a:t>
            </a:r>
            <a:r>
              <a:rPr lang="en-US" baseline="30000" dirty="0" smtClean="0">
                <a:solidFill>
                  <a:schemeClr val="bg1"/>
                </a:solidFill>
                <a:latin typeface="Calibri Light" panose="020F0302020204030204" pitchFamily="34" charset="0"/>
              </a:rPr>
              <a:t>1</a:t>
            </a:r>
            <a:r>
              <a:rPr lang="en-US" dirty="0" smtClean="0">
                <a:solidFill>
                  <a:schemeClr val="bg1"/>
                </a:solidFill>
                <a:latin typeface="Calibri Light" panose="020F0302020204030204" pitchFamily="34" charset="0"/>
              </a:rPr>
              <a:t>H</a:t>
            </a:r>
            <a:r>
              <a:rPr lang="en-US" dirty="0">
                <a:solidFill>
                  <a:schemeClr val="bg1"/>
                </a:solidFill>
                <a:latin typeface="Calibri Light" panose="020F0302020204030204" pitchFamily="34" charset="0"/>
              </a:rPr>
              <a:t>, </a:t>
            </a:r>
            <a:r>
              <a:rPr lang="en-US" baseline="30000" dirty="0">
                <a:solidFill>
                  <a:schemeClr val="bg1"/>
                </a:solidFill>
                <a:latin typeface="Calibri Light" panose="020F0302020204030204" pitchFamily="34" charset="0"/>
              </a:rPr>
              <a:t>4</a:t>
            </a:r>
            <a:r>
              <a:rPr lang="en-US" dirty="0">
                <a:solidFill>
                  <a:schemeClr val="bg1"/>
                </a:solidFill>
                <a:latin typeface="Calibri Light" panose="020F0302020204030204" pitchFamily="34" charset="0"/>
              </a:rPr>
              <a:t>He, </a:t>
            </a:r>
            <a:r>
              <a:rPr lang="en-US" baseline="30000" dirty="0">
                <a:solidFill>
                  <a:schemeClr val="bg1"/>
                </a:solidFill>
                <a:latin typeface="Calibri Light" panose="020F0302020204030204" pitchFamily="34" charset="0"/>
              </a:rPr>
              <a:t>14</a:t>
            </a:r>
            <a:r>
              <a:rPr lang="en-US" dirty="0">
                <a:solidFill>
                  <a:schemeClr val="bg1"/>
                </a:solidFill>
                <a:latin typeface="Calibri Light" panose="020F0302020204030204" pitchFamily="34" charset="0"/>
              </a:rPr>
              <a:t>N, </a:t>
            </a:r>
            <a:r>
              <a:rPr lang="en-US" baseline="30000" dirty="0">
                <a:solidFill>
                  <a:schemeClr val="bg1"/>
                </a:solidFill>
                <a:latin typeface="Calibri Light" panose="020F0302020204030204" pitchFamily="34" charset="0"/>
              </a:rPr>
              <a:t>16</a:t>
            </a:r>
            <a:r>
              <a:rPr lang="en-US" dirty="0">
                <a:solidFill>
                  <a:schemeClr val="bg1"/>
                </a:solidFill>
                <a:latin typeface="Calibri Light" panose="020F0302020204030204" pitchFamily="34" charset="0"/>
              </a:rPr>
              <a:t>O, </a:t>
            </a:r>
            <a:r>
              <a:rPr lang="en-US" baseline="30000" dirty="0" smtClean="0">
                <a:solidFill>
                  <a:schemeClr val="bg1"/>
                </a:solidFill>
                <a:latin typeface="Calibri Light" panose="020F0302020204030204" pitchFamily="34" charset="0"/>
              </a:rPr>
              <a:t>40</a:t>
            </a:r>
            <a:r>
              <a:rPr lang="en-US" dirty="0" smtClean="0">
                <a:solidFill>
                  <a:schemeClr val="bg1"/>
                </a:solidFill>
                <a:latin typeface="Calibri Light" panose="020F0302020204030204" pitchFamily="34" charset="0"/>
              </a:rPr>
              <a:t>Ar</a:t>
            </a:r>
            <a:r>
              <a:rPr lang="en-US" dirty="0">
                <a:solidFill>
                  <a:schemeClr val="bg1"/>
                </a:solidFill>
                <a:latin typeface="Calibri Light" panose="020F0302020204030204" pitchFamily="34" charset="0"/>
              </a:rPr>
              <a:t>, … </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062" r="3393"/>
          <a:stretch/>
        </p:blipFill>
        <p:spPr>
          <a:xfrm>
            <a:off x="6708572" y="2819400"/>
            <a:ext cx="2443692" cy="14694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8572" y="4267200"/>
            <a:ext cx="2435428" cy="1369929"/>
          </a:xfrm>
          <a:prstGeom prst="rect">
            <a:avLst/>
          </a:prstGeom>
        </p:spPr>
      </p:pic>
      <p:sp>
        <p:nvSpPr>
          <p:cNvPr id="9" name="TextBox 6"/>
          <p:cNvSpPr txBox="1">
            <a:spLocks noChangeArrowheads="1"/>
          </p:cNvSpPr>
          <p:nvPr/>
        </p:nvSpPr>
        <p:spPr bwMode="auto">
          <a:xfrm>
            <a:off x="0" y="5201092"/>
            <a:ext cx="2514600" cy="1661993"/>
          </a:xfrm>
          <a:prstGeom prst="rect">
            <a:avLst/>
          </a:prstGeom>
          <a:noFill/>
          <a:ln w="9525">
            <a:noFill/>
            <a:miter lim="800000"/>
            <a:headEnd/>
            <a:tailEnd/>
          </a:ln>
        </p:spPr>
        <p:txBody>
          <a:bodyPr wrap="square">
            <a:prstTxWarp prst="textNoShape">
              <a:avLst/>
            </a:prstTxWarp>
            <a:spAutoFit/>
          </a:bodyPr>
          <a:lstStyle/>
          <a:p>
            <a:r>
              <a:rPr lang="en-US" sz="2200" dirty="0" smtClean="0">
                <a:solidFill>
                  <a:schemeClr val="bg1"/>
                </a:solidFill>
                <a:latin typeface="Calibri Light" panose="020F0302020204030204" pitchFamily="34" charset="0"/>
              </a:rPr>
              <a:t>5 </a:t>
            </a:r>
            <a:r>
              <a:rPr lang="en-US" sz="2200" dirty="0">
                <a:solidFill>
                  <a:schemeClr val="bg1"/>
                </a:solidFill>
                <a:latin typeface="Calibri Light" panose="020F0302020204030204" pitchFamily="34" charset="0"/>
              </a:rPr>
              <a:t>MV Pelletron </a:t>
            </a:r>
            <a:r>
              <a:rPr lang="en-US" sz="2000" dirty="0">
                <a:solidFill>
                  <a:schemeClr val="bg1"/>
                </a:solidFill>
                <a:latin typeface="Calibri Light" panose="020F0302020204030204" pitchFamily="34" charset="0"/>
              </a:rPr>
              <a:t>accelerator with ECR source </a:t>
            </a:r>
            <a:r>
              <a:rPr lang="en-US" sz="2000" dirty="0" smtClean="0">
                <a:solidFill>
                  <a:schemeClr val="bg1"/>
                </a:solidFill>
                <a:latin typeface="Calibri Light" panose="020F0302020204030204" pitchFamily="34" charset="0"/>
              </a:rPr>
              <a:t>at the </a:t>
            </a:r>
            <a:r>
              <a:rPr lang="en-US" sz="2000" dirty="0">
                <a:solidFill>
                  <a:schemeClr val="bg1"/>
                </a:solidFill>
                <a:latin typeface="Calibri Light" panose="020F0302020204030204" pitchFamily="34" charset="0"/>
              </a:rPr>
              <a:t>terminal for high (2</a:t>
            </a:r>
            <a:r>
              <a:rPr lang="en-US" sz="2000" baseline="30000" dirty="0">
                <a:solidFill>
                  <a:schemeClr val="bg1"/>
                </a:solidFill>
                <a:latin typeface="Calibri Light" panose="020F0302020204030204" pitchFamily="34" charset="0"/>
              </a:rPr>
              <a:t>+</a:t>
            </a:r>
            <a:r>
              <a:rPr lang="en-US" sz="2000" dirty="0">
                <a:solidFill>
                  <a:schemeClr val="bg1"/>
                </a:solidFill>
                <a:latin typeface="Calibri Light" panose="020F0302020204030204" pitchFamily="34" charset="0"/>
              </a:rPr>
              <a:t>-3</a:t>
            </a:r>
            <a:r>
              <a:rPr lang="en-US" sz="2000" baseline="30000" dirty="0">
                <a:solidFill>
                  <a:schemeClr val="bg1"/>
                </a:solidFill>
                <a:latin typeface="Calibri Light" panose="020F0302020204030204" pitchFamily="34" charset="0"/>
              </a:rPr>
              <a:t>+</a:t>
            </a:r>
            <a:r>
              <a:rPr lang="en-US" sz="2000" dirty="0">
                <a:solidFill>
                  <a:schemeClr val="bg1"/>
                </a:solidFill>
                <a:latin typeface="Calibri Light" panose="020F0302020204030204" pitchFamily="34" charset="0"/>
              </a:rPr>
              <a:t>) charge state </a:t>
            </a:r>
            <a:r>
              <a:rPr lang="en-US" sz="2000" dirty="0" smtClean="0">
                <a:solidFill>
                  <a:schemeClr val="bg1"/>
                </a:solidFill>
                <a:latin typeface="Calibri Light" panose="020F0302020204030204" pitchFamily="34" charset="0"/>
              </a:rPr>
              <a:t>beams</a:t>
            </a:r>
            <a:endParaRPr lang="en-US" sz="20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941875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176" y="1360937"/>
            <a:ext cx="4218423" cy="237286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021" y="3962400"/>
            <a:ext cx="4218424" cy="2551075"/>
          </a:xfrm>
          <a:prstGeom prst="rect">
            <a:avLst/>
          </a:prstGeom>
        </p:spPr>
      </p:pic>
      <p:sp>
        <p:nvSpPr>
          <p:cNvPr id="8" name="TextBox 7"/>
          <p:cNvSpPr txBox="1"/>
          <p:nvPr/>
        </p:nvSpPr>
        <p:spPr>
          <a:xfrm>
            <a:off x="3928701" y="902966"/>
            <a:ext cx="5139099" cy="338554"/>
          </a:xfrm>
          <a:prstGeom prst="rect">
            <a:avLst/>
          </a:prstGeom>
          <a:noFill/>
        </p:spPr>
        <p:txBody>
          <a:bodyPr wrap="none" rtlCol="0">
            <a:spAutoFit/>
          </a:bodyPr>
          <a:lstStyle/>
          <a:p>
            <a:r>
              <a:rPr lang="en-US" sz="1600" dirty="0" smtClean="0">
                <a:latin typeface="Calibri Light" panose="020F0302020204030204" pitchFamily="34" charset="0"/>
              </a:rPr>
              <a:t>Compact Accelerator for Performing Astrophysical Research</a:t>
            </a:r>
            <a:endParaRPr lang="en-US" sz="1600" dirty="0">
              <a:latin typeface="Calibri Light" panose="020F0302020204030204" pitchFamily="34" charset="0"/>
            </a:endParaRPr>
          </a:p>
        </p:txBody>
      </p:sp>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615" t="16829" r="5900" b="5918"/>
          <a:stretch/>
        </p:blipFill>
        <p:spPr>
          <a:xfrm>
            <a:off x="-54060" y="762000"/>
            <a:ext cx="5560465" cy="3467686"/>
          </a:xfrm>
          <a:prstGeom prst="rect">
            <a:avLst/>
          </a:prstGeom>
        </p:spPr>
      </p:pic>
      <p:sp>
        <p:nvSpPr>
          <p:cNvPr id="10" name="Title 1"/>
          <p:cNvSpPr>
            <a:spLocks noGrp="1"/>
          </p:cNvSpPr>
          <p:nvPr>
            <p:ph type="title"/>
          </p:nvPr>
        </p:nvSpPr>
        <p:spPr>
          <a:xfrm>
            <a:off x="185802" y="31287"/>
            <a:ext cx="8805797" cy="1143000"/>
          </a:xfrm>
        </p:spPr>
        <p:txBody>
          <a:bodyPr>
            <a:noAutofit/>
          </a:bodyPr>
          <a:lstStyle/>
          <a:p>
            <a:r>
              <a:rPr lang="en-US" dirty="0" smtClean="0">
                <a:latin typeface="Calibri Light" panose="020F0302020204030204" pitchFamily="34" charset="0"/>
              </a:rPr>
              <a:t>CASPAR underground accelerator</a:t>
            </a:r>
            <a:endParaRPr lang="en-US" dirty="0">
              <a:latin typeface="Calibri Light" panose="020F0302020204030204" pitchFamily="34" charset="0"/>
            </a:endParaRPr>
          </a:p>
        </p:txBody>
      </p:sp>
      <p:grpSp>
        <p:nvGrpSpPr>
          <p:cNvPr id="18" name="Group 17"/>
          <p:cNvGrpSpPr/>
          <p:nvPr/>
        </p:nvGrpSpPr>
        <p:grpSpPr>
          <a:xfrm>
            <a:off x="427554" y="3886200"/>
            <a:ext cx="3902293" cy="2751830"/>
            <a:chOff x="212507" y="1695171"/>
            <a:chExt cx="6468650" cy="4409459"/>
          </a:xfrm>
        </p:grpSpPr>
        <p:pic>
          <p:nvPicPr>
            <p:cNvPr id="19" name="Picture 20" descr="bck-comparison.jpg"/>
            <p:cNvPicPr>
              <a:picLocks noChangeAspect="1"/>
            </p:cNvPicPr>
            <p:nvPr/>
          </p:nvPicPr>
          <p:blipFill rotWithShape="1">
            <a:blip r:embed="rId5" cstate="print"/>
            <a:srcRect b="2560"/>
            <a:stretch/>
          </p:blipFill>
          <p:spPr bwMode="auto">
            <a:xfrm>
              <a:off x="212507" y="1695171"/>
              <a:ext cx="3303182" cy="2166160"/>
            </a:xfrm>
            <a:prstGeom prst="rect">
              <a:avLst/>
            </a:prstGeom>
            <a:noFill/>
            <a:ln w="9525">
              <a:noFill/>
              <a:miter lim="800000"/>
              <a:headEnd/>
              <a:tailEnd/>
            </a:ln>
          </p:spPr>
        </p:pic>
        <p:sp>
          <p:nvSpPr>
            <p:cNvPr id="20" name="Text Box 13"/>
            <p:cNvSpPr txBox="1">
              <a:spLocks noChangeArrowheads="1"/>
            </p:cNvSpPr>
            <p:nvPr/>
          </p:nvSpPr>
          <p:spPr bwMode="auto">
            <a:xfrm>
              <a:off x="1313569" y="1929622"/>
              <a:ext cx="1720638" cy="542490"/>
            </a:xfrm>
            <a:prstGeom prst="rect">
              <a:avLst/>
            </a:prstGeom>
            <a:noFill/>
            <a:ln w="9525">
              <a:noFill/>
              <a:miter lim="800000"/>
              <a:headEnd/>
              <a:tailEnd/>
            </a:ln>
          </p:spPr>
          <p:txBody>
            <a:bodyPr>
              <a:spAutoFit/>
            </a:bodyPr>
            <a:lstStyle/>
            <a:p>
              <a:pPr eaLnBrk="0" hangingPunct="0">
                <a:spcBef>
                  <a:spcPct val="50000"/>
                </a:spcBef>
              </a:pPr>
              <a:r>
                <a:rPr lang="en-US" sz="800" dirty="0">
                  <a:solidFill>
                    <a:srgbClr val="FF0F1B"/>
                  </a:solidFill>
                  <a:latin typeface="Trebuchet MS" pitchFamily="34" charset="0"/>
                </a:rPr>
                <a:t>Environmental Radioactivity</a:t>
              </a:r>
              <a:endParaRPr lang="en-US" sz="800" dirty="0">
                <a:latin typeface="Trebuchet MS" pitchFamily="34" charset="0"/>
              </a:endParaRPr>
            </a:p>
          </p:txBody>
        </p:sp>
        <p:cxnSp>
          <p:nvCxnSpPr>
            <p:cNvPr id="21" name="AutoShape 14"/>
            <p:cNvCxnSpPr>
              <a:cxnSpLocks noChangeShapeType="1"/>
            </p:cNvCxnSpPr>
            <p:nvPr/>
          </p:nvCxnSpPr>
          <p:spPr bwMode="auto">
            <a:xfrm rot="10800000" flipV="1">
              <a:off x="868909" y="2208389"/>
              <a:ext cx="444659" cy="212486"/>
            </a:xfrm>
            <a:prstGeom prst="straightConnector1">
              <a:avLst/>
            </a:prstGeom>
            <a:noFill/>
            <a:ln w="9525">
              <a:solidFill>
                <a:srgbClr val="FF0F1B"/>
              </a:solidFill>
              <a:round/>
              <a:headEnd/>
              <a:tailEnd type="triangle" w="med" len="med"/>
            </a:ln>
          </p:spPr>
        </p:cxnSp>
        <p:sp>
          <p:nvSpPr>
            <p:cNvPr id="22" name="Text Box 15"/>
            <p:cNvSpPr txBox="1">
              <a:spLocks noChangeArrowheads="1"/>
            </p:cNvSpPr>
            <p:nvPr/>
          </p:nvSpPr>
          <p:spPr bwMode="auto">
            <a:xfrm>
              <a:off x="2299781" y="2386223"/>
              <a:ext cx="1179084" cy="542490"/>
            </a:xfrm>
            <a:prstGeom prst="rect">
              <a:avLst/>
            </a:prstGeom>
            <a:noFill/>
            <a:ln w="9525">
              <a:noFill/>
              <a:miter lim="800000"/>
              <a:headEnd/>
              <a:tailEnd/>
            </a:ln>
          </p:spPr>
          <p:txBody>
            <a:bodyPr wrap="square">
              <a:spAutoFit/>
            </a:bodyPr>
            <a:lstStyle/>
            <a:p>
              <a:pPr eaLnBrk="0" hangingPunct="0">
                <a:spcBef>
                  <a:spcPct val="50000"/>
                </a:spcBef>
              </a:pPr>
              <a:r>
                <a:rPr lang="en-US" sz="800" dirty="0" smtClean="0">
                  <a:solidFill>
                    <a:srgbClr val="FF0F1B"/>
                  </a:solidFill>
                  <a:latin typeface="Trebuchet MS" pitchFamily="34" charset="0"/>
                </a:rPr>
                <a:t>CR induced </a:t>
              </a:r>
              <a:r>
                <a:rPr lang="en-US" sz="800" dirty="0" smtClean="0">
                  <a:solidFill>
                    <a:srgbClr val="FF0F1B"/>
                  </a:solidFill>
                  <a:latin typeface="Trebuchet MS" pitchFamily="34" charset="0"/>
                  <a:sym typeface="Symbol"/>
                </a:rPr>
                <a:t> </a:t>
              </a:r>
              <a:r>
                <a:rPr lang="en-US" sz="800" dirty="0" smtClean="0">
                  <a:solidFill>
                    <a:srgbClr val="FF0F1B"/>
                  </a:solidFill>
                  <a:latin typeface="Trebuchet MS" pitchFamily="34" charset="0"/>
                </a:rPr>
                <a:t>spectrum</a:t>
              </a:r>
              <a:endParaRPr lang="en-US" sz="800" dirty="0">
                <a:latin typeface="Trebuchet MS" pitchFamily="34" charset="0"/>
              </a:endParaRPr>
            </a:p>
          </p:txBody>
        </p:sp>
        <p:cxnSp>
          <p:nvCxnSpPr>
            <p:cNvPr id="23" name="AutoShape 18"/>
            <p:cNvCxnSpPr>
              <a:cxnSpLocks noChangeShapeType="1"/>
            </p:cNvCxnSpPr>
            <p:nvPr/>
          </p:nvCxnSpPr>
          <p:spPr bwMode="auto">
            <a:xfrm rot="10800000" flipV="1">
              <a:off x="1848678" y="2671996"/>
              <a:ext cx="497134" cy="397377"/>
            </a:xfrm>
            <a:prstGeom prst="straightConnector1">
              <a:avLst/>
            </a:prstGeom>
            <a:noFill/>
            <a:ln w="9525">
              <a:solidFill>
                <a:srgbClr val="FF0F1B"/>
              </a:solidFill>
              <a:round/>
              <a:headEnd/>
              <a:tailEnd type="triangle" w="med" len="med"/>
            </a:ln>
          </p:spPr>
        </p:cxnSp>
        <p:pic>
          <p:nvPicPr>
            <p:cNvPr id="24" name="Picture 16" descr="bck-shield.jpg"/>
            <p:cNvPicPr>
              <a:picLocks noChangeAspect="1"/>
            </p:cNvPicPr>
            <p:nvPr/>
          </p:nvPicPr>
          <p:blipFill>
            <a:blip r:embed="rId6" cstate="print"/>
            <a:srcRect t="2338"/>
            <a:stretch>
              <a:fillRect/>
            </a:stretch>
          </p:blipFill>
          <p:spPr bwMode="auto">
            <a:xfrm>
              <a:off x="240315" y="3928025"/>
              <a:ext cx="3275374" cy="2175883"/>
            </a:xfrm>
            <a:prstGeom prst="rect">
              <a:avLst/>
            </a:prstGeom>
            <a:noFill/>
            <a:ln w="9525">
              <a:noFill/>
              <a:miter lim="800000"/>
              <a:headEnd/>
              <a:tailEnd/>
            </a:ln>
          </p:spPr>
        </p:pic>
        <p:grpSp>
          <p:nvGrpSpPr>
            <p:cNvPr id="25" name="Group 24"/>
            <p:cNvGrpSpPr/>
            <p:nvPr/>
          </p:nvGrpSpPr>
          <p:grpSpPr>
            <a:xfrm>
              <a:off x="3602450" y="1711273"/>
              <a:ext cx="3078707" cy="2150058"/>
              <a:chOff x="3773723" y="1099795"/>
              <a:chExt cx="3409040" cy="2418592"/>
            </a:xfrm>
          </p:grpSpPr>
          <p:pic>
            <p:nvPicPr>
              <p:cNvPr id="32" name="Picture 3"/>
              <p:cNvPicPr>
                <a:picLocks noChangeAspect="1" noChangeArrowheads="1"/>
              </p:cNvPicPr>
              <p:nvPr/>
            </p:nvPicPr>
            <p:blipFill>
              <a:blip r:embed="rId7" cstate="print"/>
              <a:srcRect t="66630" r="25573"/>
              <a:stretch>
                <a:fillRect/>
              </a:stretch>
            </p:blipFill>
            <p:spPr bwMode="auto">
              <a:xfrm>
                <a:off x="3773723" y="1099795"/>
                <a:ext cx="3409040" cy="2418592"/>
              </a:xfrm>
              <a:prstGeom prst="rect">
                <a:avLst/>
              </a:prstGeom>
              <a:noFill/>
              <a:ln w="9525">
                <a:noFill/>
                <a:miter lim="800000"/>
                <a:headEnd/>
                <a:tailEnd/>
              </a:ln>
            </p:spPr>
          </p:pic>
          <p:sp>
            <p:nvSpPr>
              <p:cNvPr id="33" name="TextBox 32"/>
              <p:cNvSpPr txBox="1"/>
              <p:nvPr/>
            </p:nvSpPr>
            <p:spPr>
              <a:xfrm>
                <a:off x="4398313" y="1356107"/>
                <a:ext cx="2669284" cy="388339"/>
              </a:xfrm>
              <a:prstGeom prst="rect">
                <a:avLst/>
              </a:prstGeom>
              <a:noFill/>
            </p:spPr>
            <p:txBody>
              <a:bodyPr wrap="none" rtlCol="0">
                <a:spAutoFit/>
              </a:bodyPr>
              <a:lstStyle/>
              <a:p>
                <a:r>
                  <a:rPr lang="en-US" sz="800" dirty="0" smtClean="0">
                    <a:solidFill>
                      <a:srgbClr val="0070C0"/>
                    </a:solidFill>
                  </a:rPr>
                  <a:t>CR induced neutron spectrum </a:t>
                </a:r>
                <a:endParaRPr lang="en-US" sz="800" dirty="0">
                  <a:solidFill>
                    <a:srgbClr val="0070C0"/>
                  </a:solidFill>
                </a:endParaRPr>
              </a:p>
            </p:txBody>
          </p:sp>
        </p:grpSp>
        <p:grpSp>
          <p:nvGrpSpPr>
            <p:cNvPr id="26" name="Group 25"/>
            <p:cNvGrpSpPr/>
            <p:nvPr/>
          </p:nvGrpSpPr>
          <p:grpSpPr>
            <a:xfrm>
              <a:off x="3602449" y="3936963"/>
              <a:ext cx="3078707" cy="2167667"/>
              <a:chOff x="3773722" y="3189470"/>
              <a:chExt cx="3409040" cy="2438400"/>
            </a:xfrm>
          </p:grpSpPr>
          <p:pic>
            <p:nvPicPr>
              <p:cNvPr id="29" name="Picture 2"/>
              <p:cNvPicPr>
                <a:picLocks noChangeAspect="1" noChangeArrowheads="1"/>
              </p:cNvPicPr>
              <p:nvPr/>
            </p:nvPicPr>
            <p:blipFill rotWithShape="1">
              <a:blip r:embed="rId8" cstate="print"/>
              <a:srcRect l="-353" t="68332" r="25984"/>
              <a:stretch/>
            </p:blipFill>
            <p:spPr bwMode="auto">
              <a:xfrm>
                <a:off x="3773722" y="3189470"/>
                <a:ext cx="3409040" cy="2438400"/>
              </a:xfrm>
              <a:prstGeom prst="rect">
                <a:avLst/>
              </a:prstGeom>
              <a:noFill/>
              <a:ln w="9525">
                <a:noFill/>
                <a:miter lim="800000"/>
                <a:headEnd/>
                <a:tailEnd/>
              </a:ln>
            </p:spPr>
          </p:pic>
          <p:sp>
            <p:nvSpPr>
              <p:cNvPr id="30" name="TextBox 14"/>
              <p:cNvSpPr txBox="1"/>
              <p:nvPr/>
            </p:nvSpPr>
            <p:spPr>
              <a:xfrm>
                <a:off x="4259030" y="3340961"/>
                <a:ext cx="2778150" cy="610245"/>
              </a:xfrm>
              <a:prstGeom prst="rect">
                <a:avLst/>
              </a:prstGeom>
              <a:noFill/>
            </p:spPr>
            <p:txBody>
              <a:bodyPr wrap="none" rtlCol="0">
                <a:spAutoFit/>
              </a:bodyPr>
              <a:lstStyle/>
              <a:p>
                <a:pPr algn="r"/>
                <a:r>
                  <a:rPr lang="en-US" sz="800" dirty="0" smtClean="0">
                    <a:solidFill>
                      <a:srgbClr val="0070C0"/>
                    </a:solidFill>
                  </a:rPr>
                  <a:t>underground neutron spectrum</a:t>
                </a:r>
              </a:p>
              <a:p>
                <a:pPr algn="r"/>
                <a:r>
                  <a:rPr lang="en-US" sz="800" dirty="0" smtClean="0">
                    <a:solidFill>
                      <a:srgbClr val="0070C0"/>
                    </a:solidFill>
                  </a:rPr>
                  <a:t> (SURF, Soudan) </a:t>
                </a:r>
                <a:endParaRPr lang="en-US" sz="800" dirty="0">
                  <a:solidFill>
                    <a:srgbClr val="0070C0"/>
                  </a:solidFill>
                </a:endParaRPr>
              </a:p>
            </p:txBody>
          </p:sp>
          <p:sp>
            <p:nvSpPr>
              <p:cNvPr id="31" name="TextBox 30"/>
              <p:cNvSpPr txBox="1"/>
              <p:nvPr/>
            </p:nvSpPr>
            <p:spPr>
              <a:xfrm>
                <a:off x="4669300" y="3994506"/>
                <a:ext cx="2127312" cy="610245"/>
              </a:xfrm>
              <a:prstGeom prst="rect">
                <a:avLst/>
              </a:prstGeom>
              <a:noFill/>
            </p:spPr>
            <p:txBody>
              <a:bodyPr wrap="square" rtlCol="0">
                <a:spAutoFit/>
              </a:bodyPr>
              <a:lstStyle/>
              <a:p>
                <a:r>
                  <a:rPr lang="en-US" sz="800" dirty="0" smtClean="0">
                    <a:solidFill>
                      <a:srgbClr val="FF0000"/>
                    </a:solidFill>
                    <a:effectLst>
                      <a:outerShdw blurRad="38100" dist="38100" dir="2700000" algn="tl">
                        <a:srgbClr val="000000">
                          <a:alpha val="43137"/>
                        </a:srgbClr>
                      </a:outerShdw>
                    </a:effectLst>
                  </a:rPr>
                  <a:t> reduction by up to 5 orders of magnitude </a:t>
                </a:r>
                <a:endParaRPr lang="en-US" sz="800" dirty="0">
                  <a:solidFill>
                    <a:srgbClr val="FF0000"/>
                  </a:solidFill>
                  <a:effectLst>
                    <a:outerShdw blurRad="38100" dist="38100" dir="2700000" algn="tl">
                      <a:srgbClr val="000000">
                        <a:alpha val="43137"/>
                      </a:srgbClr>
                    </a:outerShdw>
                  </a:effectLst>
                </a:endParaRPr>
              </a:p>
            </p:txBody>
          </p:sp>
        </p:grpSp>
        <p:sp>
          <p:nvSpPr>
            <p:cNvPr id="27" name="Rectangle 26"/>
            <p:cNvSpPr/>
            <p:nvPr/>
          </p:nvSpPr>
          <p:spPr bwMode="auto">
            <a:xfrm>
              <a:off x="2267768" y="4069520"/>
              <a:ext cx="1061112" cy="3003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p:txBody>
        </p:sp>
        <p:sp>
          <p:nvSpPr>
            <p:cNvPr id="28" name="TextBox 14"/>
            <p:cNvSpPr txBox="1"/>
            <p:nvPr/>
          </p:nvSpPr>
          <p:spPr>
            <a:xfrm>
              <a:off x="897116" y="4040465"/>
              <a:ext cx="2463777" cy="542490"/>
            </a:xfrm>
            <a:prstGeom prst="rect">
              <a:avLst/>
            </a:prstGeom>
            <a:noFill/>
          </p:spPr>
          <p:txBody>
            <a:bodyPr wrap="none" rtlCol="0">
              <a:spAutoFit/>
            </a:bodyPr>
            <a:lstStyle/>
            <a:p>
              <a:pPr algn="r"/>
              <a:r>
                <a:rPr lang="en-US" sz="800" dirty="0" smtClean="0">
                  <a:solidFill>
                    <a:srgbClr val="0070C0"/>
                  </a:solidFill>
                </a:rPr>
                <a:t>underground gamma spectrum</a:t>
              </a:r>
            </a:p>
            <a:p>
              <a:pPr algn="r"/>
              <a:r>
                <a:rPr lang="en-US" sz="800" dirty="0" smtClean="0">
                  <a:solidFill>
                    <a:srgbClr val="0070C0"/>
                  </a:solidFill>
                </a:rPr>
                <a:t>(Gran Sasso) </a:t>
              </a:r>
              <a:endParaRPr lang="en-US" sz="800" dirty="0">
                <a:solidFill>
                  <a:srgbClr val="0070C0"/>
                </a:solidFill>
              </a:endParaRPr>
            </a:p>
          </p:txBody>
        </p:sp>
      </p:grpSp>
    </p:spTree>
    <p:extLst>
      <p:ext uri="{BB962C8B-B14F-4D97-AF65-F5344CB8AC3E}">
        <p14:creationId xmlns:p14="http://schemas.microsoft.com/office/powerpoint/2010/main" val="2323152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62" b="4426"/>
          <a:stretch/>
        </p:blipFill>
        <p:spPr>
          <a:xfrm>
            <a:off x="0" y="-70090"/>
            <a:ext cx="9144000" cy="6928090"/>
          </a:xfrm>
          <a:prstGeom prst="rect">
            <a:avLst/>
          </a:prstGeom>
        </p:spPr>
      </p:pic>
      <p:sp>
        <p:nvSpPr>
          <p:cNvPr id="5" name="Rectangle 3"/>
          <p:cNvSpPr>
            <a:spLocks noGrp="1" noChangeArrowheads="1"/>
          </p:cNvSpPr>
          <p:nvPr>
            <p:ph type="title"/>
          </p:nvPr>
        </p:nvSpPr>
        <p:spPr>
          <a:xfrm>
            <a:off x="228600" y="228600"/>
            <a:ext cx="8915400" cy="1143000"/>
          </a:xfrm>
        </p:spPr>
        <p:txBody>
          <a:bodyPr/>
          <a:lstStyle/>
          <a:p>
            <a:pPr eaLnBrk="1" hangingPunct="1"/>
            <a:r>
              <a:rPr lang="en-US" dirty="0" smtClean="0">
                <a:solidFill>
                  <a:srgbClr val="00CCFF"/>
                </a:solidFill>
              </a:rPr>
              <a:t>Stellar Explosions</a:t>
            </a:r>
          </a:p>
        </p:txBody>
      </p:sp>
      <p:grpSp>
        <p:nvGrpSpPr>
          <p:cNvPr id="12" name="Group 11"/>
          <p:cNvGrpSpPr/>
          <p:nvPr/>
        </p:nvGrpSpPr>
        <p:grpSpPr>
          <a:xfrm>
            <a:off x="-1" y="2618363"/>
            <a:ext cx="9144001" cy="4150931"/>
            <a:chOff x="-1" y="2618363"/>
            <a:chExt cx="9144001" cy="4150931"/>
          </a:xfrm>
        </p:grpSpPr>
        <p:sp>
          <p:nvSpPr>
            <p:cNvPr id="7" name="TextBox 6"/>
            <p:cNvSpPr txBox="1"/>
            <p:nvPr/>
          </p:nvSpPr>
          <p:spPr>
            <a:xfrm>
              <a:off x="-1" y="2621763"/>
              <a:ext cx="3150455" cy="2400657"/>
            </a:xfrm>
            <a:prstGeom prst="rect">
              <a:avLst/>
            </a:prstGeom>
            <a:noFill/>
          </p:spPr>
          <p:txBody>
            <a:bodyPr wrap="square" rtlCol="0">
              <a:spAutoFit/>
            </a:bodyPr>
            <a:lstStyle/>
            <a:p>
              <a:r>
                <a:rPr lang="en-US" sz="2400" b="1" dirty="0" smtClean="0">
                  <a:solidFill>
                    <a:schemeClr val="accent5">
                      <a:lumMod val="40000"/>
                      <a:lumOff val="60000"/>
                    </a:schemeClr>
                  </a:solidFill>
                  <a:latin typeface="+mj-lt"/>
                </a:rPr>
                <a:t>Shock driven explosion  </a:t>
              </a:r>
            </a:p>
            <a:p>
              <a:r>
                <a:rPr lang="en-US" dirty="0" smtClean="0">
                  <a:solidFill>
                    <a:schemeClr val="accent5">
                      <a:lumMod val="40000"/>
                      <a:lumOff val="60000"/>
                    </a:schemeClr>
                  </a:solidFill>
                  <a:latin typeface="+mj-lt"/>
                </a:rPr>
                <a:t>core collapse supernovae  </a:t>
              </a:r>
            </a:p>
            <a:p>
              <a:r>
                <a:rPr lang="en-US" dirty="0" smtClean="0">
                  <a:solidFill>
                    <a:schemeClr val="accent5">
                      <a:lumMod val="40000"/>
                      <a:lumOff val="60000"/>
                    </a:schemeClr>
                  </a:solidFill>
                  <a:latin typeface="+mj-lt"/>
                  <a:sym typeface="Symbol"/>
                </a:rPr>
                <a:t>p-process, r-process, </a:t>
              </a:r>
            </a:p>
            <a:p>
              <a:r>
                <a:rPr lang="en-US" dirty="0" smtClean="0">
                  <a:solidFill>
                    <a:schemeClr val="accent5">
                      <a:lumMod val="40000"/>
                      <a:lumOff val="60000"/>
                    </a:schemeClr>
                  </a:solidFill>
                  <a:latin typeface="+mj-lt"/>
                  <a:sym typeface="Symbol"/>
                </a:rPr>
                <a:t>p-process:</a:t>
              </a:r>
              <a:r>
                <a:rPr lang="en-US" dirty="0" smtClean="0">
                  <a:solidFill>
                    <a:schemeClr val="accent5">
                      <a:lumMod val="40000"/>
                      <a:lumOff val="60000"/>
                    </a:schemeClr>
                  </a:solidFill>
                  <a:latin typeface="+mj-lt"/>
                </a:rPr>
                <a:t> fuel is </a:t>
              </a:r>
            </a:p>
            <a:p>
              <a:r>
                <a:rPr lang="en-US" dirty="0" smtClean="0">
                  <a:solidFill>
                    <a:schemeClr val="accent5">
                      <a:lumMod val="40000"/>
                      <a:lumOff val="60000"/>
                    </a:schemeClr>
                  </a:solidFill>
                  <a:latin typeface="+mj-lt"/>
                </a:rPr>
                <a:t>determined by dissociation </a:t>
              </a:r>
            </a:p>
            <a:p>
              <a:r>
                <a:rPr lang="en-US" dirty="0" smtClean="0">
                  <a:solidFill>
                    <a:schemeClr val="accent5">
                      <a:lumMod val="40000"/>
                      <a:lumOff val="60000"/>
                    </a:schemeClr>
                  </a:solidFill>
                  <a:latin typeface="+mj-lt"/>
                </a:rPr>
                <a:t>and recombination processes </a:t>
              </a:r>
            </a:p>
            <a:p>
              <a:r>
                <a:rPr lang="en-US" dirty="0" smtClean="0">
                  <a:solidFill>
                    <a:schemeClr val="accent5">
                      <a:lumMod val="40000"/>
                      <a:lumOff val="60000"/>
                    </a:schemeClr>
                  </a:solidFill>
                  <a:latin typeface="+mj-lt"/>
                </a:rPr>
                <a:t>in collapse and seed abundance </a:t>
              </a:r>
            </a:p>
            <a:p>
              <a:r>
                <a:rPr lang="en-US" dirty="0" smtClean="0">
                  <a:solidFill>
                    <a:schemeClr val="accent5">
                      <a:lumMod val="40000"/>
                      <a:lumOff val="60000"/>
                    </a:schemeClr>
                  </a:solidFill>
                  <a:latin typeface="+mj-lt"/>
                </a:rPr>
                <a:t>in stellar layers!</a:t>
              </a:r>
              <a:endParaRPr lang="en-US" dirty="0">
                <a:solidFill>
                  <a:schemeClr val="accent5">
                    <a:lumMod val="40000"/>
                    <a:lumOff val="60000"/>
                  </a:schemeClr>
                </a:solidFill>
                <a:latin typeface="+mj-lt"/>
              </a:endParaRPr>
            </a:p>
          </p:txBody>
        </p:sp>
        <p:pic>
          <p:nvPicPr>
            <p:cNvPr id="10" name="Picture 9" descr="Supernova.jpg"/>
            <p:cNvPicPr>
              <a:picLocks noChangeAspect="1"/>
            </p:cNvPicPr>
            <p:nvPr/>
          </p:nvPicPr>
          <p:blipFill>
            <a:blip r:embed="rId3" cstate="print"/>
            <a:stretch>
              <a:fillRect/>
            </a:stretch>
          </p:blipFill>
          <p:spPr>
            <a:xfrm>
              <a:off x="0" y="4572000"/>
              <a:ext cx="2971800" cy="2171700"/>
            </a:xfrm>
            <a:prstGeom prst="ellipse">
              <a:avLst/>
            </a:prstGeom>
            <a:ln>
              <a:noFill/>
            </a:ln>
            <a:effectLst>
              <a:softEdge rad="317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4338666"/>
              <a:ext cx="3124200" cy="2430628"/>
            </a:xfrm>
            <a:prstGeom prst="ellipse">
              <a:avLst/>
            </a:prstGeom>
            <a:ln>
              <a:noFill/>
            </a:ln>
            <a:effectLst>
              <a:softEdge rad="317500"/>
            </a:effectLst>
          </p:spPr>
        </p:pic>
        <p:sp>
          <p:nvSpPr>
            <p:cNvPr id="8" name="TextBox 7"/>
            <p:cNvSpPr txBox="1"/>
            <p:nvPr/>
          </p:nvSpPr>
          <p:spPr>
            <a:xfrm>
              <a:off x="5524819" y="2618363"/>
              <a:ext cx="3619181" cy="2400657"/>
            </a:xfrm>
            <a:prstGeom prst="rect">
              <a:avLst/>
            </a:prstGeom>
            <a:noFill/>
          </p:spPr>
          <p:txBody>
            <a:bodyPr wrap="square" rtlCol="0">
              <a:spAutoFit/>
            </a:bodyPr>
            <a:lstStyle/>
            <a:p>
              <a:pPr algn="ctr"/>
              <a:r>
                <a:rPr lang="en-US" sz="2400" b="1" dirty="0" smtClean="0">
                  <a:solidFill>
                    <a:schemeClr val="accent5">
                      <a:lumMod val="40000"/>
                      <a:lumOff val="60000"/>
                    </a:schemeClr>
                  </a:solidFill>
                  <a:latin typeface="+mj-lt"/>
                </a:rPr>
                <a:t>Accretion driven explosion  </a:t>
              </a:r>
            </a:p>
            <a:p>
              <a:pPr algn="r"/>
              <a:r>
                <a:rPr lang="en-US" dirty="0" smtClean="0">
                  <a:solidFill>
                    <a:schemeClr val="accent5">
                      <a:lumMod val="40000"/>
                      <a:lumOff val="60000"/>
                    </a:schemeClr>
                  </a:solidFill>
                  <a:latin typeface="+mj-lt"/>
                </a:rPr>
                <a:t>- novae, type SN Ia, XR-bursts</a:t>
              </a:r>
            </a:p>
            <a:p>
              <a:pPr algn="r"/>
              <a:r>
                <a:rPr lang="en-US" dirty="0" smtClean="0">
                  <a:latin typeface="+mj-lt"/>
                </a:rPr>
                <a:t>                  </a:t>
              </a:r>
              <a:r>
                <a:rPr lang="en-US" dirty="0" smtClean="0">
                  <a:solidFill>
                    <a:schemeClr val="accent5">
                      <a:lumMod val="40000"/>
                      <a:lumOff val="60000"/>
                    </a:schemeClr>
                  </a:solidFill>
                  <a:latin typeface="+mj-lt"/>
                </a:rPr>
                <a:t>Hot CNO, </a:t>
              </a:r>
              <a:r>
                <a:rPr lang="el-GR" dirty="0" smtClean="0">
                  <a:solidFill>
                    <a:schemeClr val="accent5">
                      <a:lumMod val="40000"/>
                      <a:lumOff val="60000"/>
                    </a:schemeClr>
                  </a:solidFill>
                  <a:latin typeface="+mj-lt"/>
                  <a:ea typeface="Lucida Grande"/>
                  <a:cs typeface="Lucida Grande"/>
                </a:rPr>
                <a:t>α</a:t>
              </a:r>
              <a:r>
                <a:rPr lang="en-US" dirty="0" smtClean="0">
                  <a:solidFill>
                    <a:schemeClr val="accent5">
                      <a:lumMod val="40000"/>
                      <a:lumOff val="60000"/>
                    </a:schemeClr>
                  </a:solidFill>
                  <a:latin typeface="+mj-lt"/>
                </a:rPr>
                <a:t>p-process, </a:t>
              </a:r>
              <a:r>
                <a:rPr lang="en-US" dirty="0" err="1" smtClean="0">
                  <a:solidFill>
                    <a:schemeClr val="accent5">
                      <a:lumMod val="40000"/>
                      <a:lumOff val="60000"/>
                    </a:schemeClr>
                  </a:solidFill>
                  <a:latin typeface="+mj-lt"/>
                </a:rPr>
                <a:t>rp</a:t>
              </a:r>
              <a:r>
                <a:rPr lang="en-US" dirty="0" smtClean="0">
                  <a:solidFill>
                    <a:schemeClr val="accent5">
                      <a:lumMod val="40000"/>
                      <a:lumOff val="60000"/>
                    </a:schemeClr>
                  </a:solidFill>
                  <a:latin typeface="+mj-lt"/>
                </a:rPr>
                <a:t>-   	process, weak interaction, </a:t>
              </a:r>
              <a:r>
                <a:rPr lang="en-US" dirty="0" err="1" smtClean="0">
                  <a:solidFill>
                    <a:schemeClr val="accent5">
                      <a:lumMod val="40000"/>
                      <a:lumOff val="60000"/>
                    </a:schemeClr>
                  </a:solidFill>
                  <a:latin typeface="+mj-lt"/>
                </a:rPr>
                <a:t>pycno</a:t>
              </a:r>
              <a:r>
                <a:rPr lang="en-US" dirty="0" smtClean="0">
                  <a:solidFill>
                    <a:schemeClr val="accent5">
                      <a:lumMod val="40000"/>
                      <a:lumOff val="60000"/>
                    </a:schemeClr>
                  </a:solidFill>
                  <a:latin typeface="+mj-lt"/>
                </a:rPr>
                <a:t>-nuclear burning: fuel   </a:t>
              </a:r>
            </a:p>
            <a:p>
              <a:pPr algn="r"/>
              <a:r>
                <a:rPr lang="en-US" dirty="0">
                  <a:solidFill>
                    <a:schemeClr val="accent5">
                      <a:lumMod val="40000"/>
                      <a:lumOff val="60000"/>
                    </a:schemeClr>
                  </a:solidFill>
                  <a:latin typeface="+mj-lt"/>
                </a:rPr>
                <a:t> </a:t>
              </a:r>
              <a:r>
                <a:rPr lang="en-US" dirty="0" smtClean="0">
                  <a:solidFill>
                    <a:schemeClr val="accent5">
                      <a:lumMod val="40000"/>
                      <a:lumOff val="60000"/>
                    </a:schemeClr>
                  </a:solidFill>
                  <a:latin typeface="+mj-lt"/>
                </a:rPr>
                <a:t>      is determined by accreted matter and by seed distribution in accreted layers!</a:t>
              </a:r>
              <a:endParaRPr lang="en-US" dirty="0">
                <a:solidFill>
                  <a:schemeClr val="accent5">
                    <a:lumMod val="40000"/>
                    <a:lumOff val="60000"/>
                  </a:schemeClr>
                </a:solidFill>
                <a:latin typeface="+mj-lt"/>
              </a:endParaRPr>
            </a:p>
          </p:txBody>
        </p:sp>
      </p:grpSp>
    </p:spTree>
    <p:extLst>
      <p:ext uri="{BB962C8B-B14F-4D97-AF65-F5344CB8AC3E}">
        <p14:creationId xmlns:p14="http://schemas.microsoft.com/office/powerpoint/2010/main" val="4163801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Autofit/>
          </a:bodyPr>
          <a:lstStyle/>
          <a:p>
            <a:r>
              <a:rPr lang="en-US" sz="3600" dirty="0" smtClean="0"/>
              <a:t>RIKEN, GANIL, NSCL - cyclotrons for the production of high intensity radioactive beams</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197" y="1579466"/>
            <a:ext cx="3915403" cy="2188995"/>
          </a:xfrm>
        </p:spPr>
      </p:pic>
      <p:sp>
        <p:nvSpPr>
          <p:cNvPr id="5" name="TextBox 4"/>
          <p:cNvSpPr txBox="1"/>
          <p:nvPr/>
        </p:nvSpPr>
        <p:spPr>
          <a:xfrm>
            <a:off x="384199" y="6361702"/>
            <a:ext cx="8759801" cy="369332"/>
          </a:xfrm>
          <a:prstGeom prst="rect">
            <a:avLst/>
          </a:prstGeom>
          <a:noFill/>
        </p:spPr>
        <p:txBody>
          <a:bodyPr wrap="square" rtlCol="0">
            <a:spAutoFit/>
          </a:bodyPr>
          <a:lstStyle/>
          <a:p>
            <a:pPr algn="just"/>
            <a:r>
              <a:rPr lang="en-US" dirty="0" smtClean="0">
                <a:latin typeface="+mj-lt"/>
              </a:rPr>
              <a:t>Nuclear astrophysics experiments in inverse kinematics using recoil separator techniques!</a:t>
            </a:r>
            <a:endParaRPr lang="en-US" dirty="0">
              <a:latin typeface="+mj-lt"/>
            </a:endParaRPr>
          </a:p>
        </p:txBody>
      </p:sp>
      <p:pic>
        <p:nvPicPr>
          <p:cNvPr id="6" name="Picture 12"/>
          <p:cNvPicPr>
            <a:picLocks noChangeAspect="1"/>
          </p:cNvPicPr>
          <p:nvPr/>
        </p:nvPicPr>
        <p:blipFill>
          <a:blip r:embed="rId3">
            <a:extLst>
              <a:ext uri="{28A0092B-C50C-407E-A947-70E740481C1C}">
                <a14:useLocalDpi xmlns:a14="http://schemas.microsoft.com/office/drawing/2010/main" val="0"/>
              </a:ext>
            </a:extLst>
          </a:blip>
          <a:srcRect t="6071" r="473" b="1875"/>
          <a:stretch>
            <a:fillRect/>
          </a:stretch>
        </p:blipFill>
        <p:spPr bwMode="auto">
          <a:xfrm>
            <a:off x="231799" y="3903400"/>
            <a:ext cx="4653352" cy="240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20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197" y="3903399"/>
            <a:ext cx="3915403" cy="240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579467"/>
            <a:ext cx="2222329" cy="218899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9363" r="12615"/>
          <a:stretch/>
        </p:blipFill>
        <p:spPr>
          <a:xfrm>
            <a:off x="253188" y="1586989"/>
            <a:ext cx="2379344" cy="2188995"/>
          </a:xfrm>
          <a:prstGeom prst="rect">
            <a:avLst/>
          </a:prstGeom>
        </p:spPr>
      </p:pic>
    </p:spTree>
    <p:extLst>
      <p:ext uri="{BB962C8B-B14F-4D97-AF65-F5344CB8AC3E}">
        <p14:creationId xmlns:p14="http://schemas.microsoft.com/office/powerpoint/2010/main" val="1823590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From brute force to surrogate processes</a:t>
            </a:r>
            <a:endParaRPr lang="en-US" dirty="0"/>
          </a:p>
        </p:txBody>
      </p:sp>
      <p:sp>
        <p:nvSpPr>
          <p:cNvPr id="3" name="Content Placeholder 2"/>
          <p:cNvSpPr>
            <a:spLocks noGrp="1"/>
          </p:cNvSpPr>
          <p:nvPr>
            <p:ph idx="1"/>
          </p:nvPr>
        </p:nvSpPr>
        <p:spPr>
          <a:xfrm>
            <a:off x="304800" y="1376957"/>
            <a:ext cx="5577456" cy="2204443"/>
          </a:xfrm>
        </p:spPr>
        <p:txBody>
          <a:bodyPr>
            <a:noAutofit/>
          </a:bodyPr>
          <a:lstStyle/>
          <a:p>
            <a:pPr marL="0" indent="0">
              <a:buNone/>
            </a:pPr>
            <a:r>
              <a:rPr lang="en-US" sz="2000" dirty="0" smtClean="0"/>
              <a:t>Using small scale cyclotrons (or other machines in the 18MeV range )</a:t>
            </a:r>
            <a:r>
              <a:rPr lang="en-US" sz="2000" dirty="0"/>
              <a:t> </a:t>
            </a:r>
            <a:r>
              <a:rPr lang="en-US" sz="2000" dirty="0" smtClean="0"/>
              <a:t>for direct single particle or alpha cluster transitions studies at sub-Coulomb energies – THM method, ANC approached with the goal of determining specific reaction characteristic through surrogate reaction channels</a:t>
            </a:r>
            <a:endParaRPr lang="en-US" sz="2000" dirty="0"/>
          </a:p>
        </p:txBody>
      </p:sp>
      <p:sp>
        <p:nvSpPr>
          <p:cNvPr id="4" name="TextBox 3"/>
          <p:cNvSpPr txBox="1"/>
          <p:nvPr/>
        </p:nvSpPr>
        <p:spPr>
          <a:xfrm>
            <a:off x="338346" y="3539294"/>
            <a:ext cx="4267200" cy="923330"/>
          </a:xfrm>
          <a:prstGeom prst="rect">
            <a:avLst/>
          </a:prstGeom>
          <a:noFill/>
        </p:spPr>
        <p:txBody>
          <a:bodyPr wrap="square" rtlCol="0">
            <a:spAutoFit/>
          </a:bodyPr>
          <a:lstStyle/>
          <a:p>
            <a:r>
              <a:rPr lang="pt-BR" baseline="30000" dirty="0"/>
              <a:t>12</a:t>
            </a:r>
            <a:r>
              <a:rPr lang="pt-BR" dirty="0"/>
              <a:t>C(</a:t>
            </a:r>
            <a:r>
              <a:rPr lang="pt-BR" baseline="30000" dirty="0"/>
              <a:t>14</a:t>
            </a:r>
            <a:r>
              <a:rPr lang="pt-BR" dirty="0"/>
              <a:t>N, α</a:t>
            </a:r>
            <a:r>
              <a:rPr lang="pt-BR" baseline="30000" dirty="0"/>
              <a:t>20</a:t>
            </a:r>
            <a:r>
              <a:rPr lang="pt-BR" dirty="0"/>
              <a:t>Ne)</a:t>
            </a:r>
            <a:r>
              <a:rPr lang="pt-BR" baseline="30000" dirty="0"/>
              <a:t>2</a:t>
            </a:r>
            <a:r>
              <a:rPr lang="pt-BR" dirty="0"/>
              <a:t>H and </a:t>
            </a:r>
            <a:r>
              <a:rPr lang="pt-BR" baseline="30000" dirty="0"/>
              <a:t>12</a:t>
            </a:r>
            <a:r>
              <a:rPr lang="pt-BR" dirty="0"/>
              <a:t>C(</a:t>
            </a:r>
            <a:r>
              <a:rPr lang="pt-BR" baseline="30000" dirty="0"/>
              <a:t>14</a:t>
            </a:r>
            <a:r>
              <a:rPr lang="pt-BR" dirty="0"/>
              <a:t>N, </a:t>
            </a:r>
            <a:r>
              <a:rPr lang="pt-BR" i="1" dirty="0" smtClean="0"/>
              <a:t>p</a:t>
            </a:r>
            <a:r>
              <a:rPr lang="pt-BR" baseline="30000" dirty="0" smtClean="0"/>
              <a:t>23</a:t>
            </a:r>
            <a:r>
              <a:rPr lang="pt-BR" dirty="0" smtClean="0"/>
              <a:t>Na)</a:t>
            </a:r>
            <a:r>
              <a:rPr lang="pt-BR" baseline="30000" dirty="0" smtClean="0"/>
              <a:t>2</a:t>
            </a:r>
            <a:r>
              <a:rPr lang="pt-BR" dirty="0" smtClean="0"/>
              <a:t>H</a:t>
            </a:r>
          </a:p>
          <a:p>
            <a:r>
              <a:rPr lang="pt-BR" dirty="0" smtClean="0"/>
              <a:t>As surrogate for </a:t>
            </a:r>
            <a:r>
              <a:rPr lang="pt-BR" baseline="30000" dirty="0" smtClean="0"/>
              <a:t>12</a:t>
            </a:r>
            <a:r>
              <a:rPr lang="pt-BR" dirty="0" smtClean="0"/>
              <a:t>C+</a:t>
            </a:r>
            <a:r>
              <a:rPr lang="pt-BR" baseline="30000" dirty="0" smtClean="0"/>
              <a:t>12</a:t>
            </a:r>
            <a:r>
              <a:rPr lang="pt-BR" dirty="0" smtClean="0"/>
              <a:t>C fusion in late stellar evolution and type Ia supernova ignition.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93" y="4739001"/>
            <a:ext cx="3429000" cy="213741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239" r="13483"/>
          <a:stretch/>
        </p:blipFill>
        <p:spPr>
          <a:xfrm>
            <a:off x="6025229" y="1466212"/>
            <a:ext cx="2895601" cy="299540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183"/>
          <a:stretch/>
        </p:blipFill>
        <p:spPr>
          <a:xfrm>
            <a:off x="3764913" y="4690764"/>
            <a:ext cx="2788287" cy="216723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160"/>
          <a:stretch/>
        </p:blipFill>
        <p:spPr>
          <a:xfrm>
            <a:off x="6629400" y="4801557"/>
            <a:ext cx="2403742" cy="1835714"/>
          </a:xfrm>
          <a:prstGeom prst="rect">
            <a:avLst/>
          </a:prstGeom>
        </p:spPr>
      </p:pic>
      <p:grpSp>
        <p:nvGrpSpPr>
          <p:cNvPr id="83" name="Group 82"/>
          <p:cNvGrpSpPr/>
          <p:nvPr/>
        </p:nvGrpSpPr>
        <p:grpSpPr>
          <a:xfrm>
            <a:off x="6019800" y="1447800"/>
            <a:ext cx="2971800" cy="2995403"/>
            <a:chOff x="-1371600" y="1298369"/>
            <a:chExt cx="3276600" cy="3349831"/>
          </a:xfrm>
        </p:grpSpPr>
        <p:sp>
          <p:nvSpPr>
            <p:cNvPr id="82" name="Rectangle 81"/>
            <p:cNvSpPr/>
            <p:nvPr/>
          </p:nvSpPr>
          <p:spPr>
            <a:xfrm>
              <a:off x="-1371600" y="1298369"/>
              <a:ext cx="3276600" cy="33498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95070" y="1354876"/>
              <a:ext cx="3199739" cy="3233941"/>
              <a:chOff x="565823" y="1719059"/>
              <a:chExt cx="3199739" cy="3233941"/>
            </a:xfrm>
          </p:grpSpPr>
          <p:pic>
            <p:nvPicPr>
              <p:cNvPr id="1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5776" t="9814" r="81002" b="72979"/>
              <a:stretch/>
            </p:blipFill>
            <p:spPr bwMode="auto">
              <a:xfrm rot="9590824">
                <a:off x="3297026" y="3761765"/>
                <a:ext cx="468536" cy="406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3465" t="6558" r="6761" b="60000"/>
              <a:stretch/>
            </p:blipFill>
            <p:spPr bwMode="auto">
              <a:xfrm>
                <a:off x="2033237" y="1839741"/>
                <a:ext cx="1054976" cy="789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6188" t="36211" r="23059" b="50886"/>
              <a:stretch/>
            </p:blipFill>
            <p:spPr bwMode="auto">
              <a:xfrm>
                <a:off x="1731021" y="2241061"/>
                <a:ext cx="3810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1545" t="40213" r="4661" b="30969"/>
              <a:stretch/>
            </p:blipFill>
            <p:spPr bwMode="auto">
              <a:xfrm>
                <a:off x="1065541" y="1799101"/>
                <a:ext cx="843102" cy="680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52538" t="35753" r="31978" b="38870"/>
              <a:stretch/>
            </p:blipFill>
            <p:spPr bwMode="auto">
              <a:xfrm>
                <a:off x="1647201" y="2545861"/>
                <a:ext cx="548640" cy="59944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p:nvPr/>
            </p:nvSpPr>
            <p:spPr>
              <a:xfrm>
                <a:off x="866738" y="1727981"/>
                <a:ext cx="417533" cy="284480"/>
              </a:xfrm>
              <a:custGeom>
                <a:avLst/>
                <a:gdLst>
                  <a:gd name="connsiteX0" fmla="*/ 15923 w 417533"/>
                  <a:gd name="connsiteY0" fmla="*/ 40640 h 284480"/>
                  <a:gd name="connsiteX1" fmla="*/ 15923 w 417533"/>
                  <a:gd name="connsiteY1" fmla="*/ 40640 h 284480"/>
                  <a:gd name="connsiteX2" fmla="*/ 87043 w 417533"/>
                  <a:gd name="connsiteY2" fmla="*/ 121920 h 284480"/>
                  <a:gd name="connsiteX3" fmla="*/ 127683 w 417533"/>
                  <a:gd name="connsiteY3" fmla="*/ 152400 h 284480"/>
                  <a:gd name="connsiteX4" fmla="*/ 137843 w 417533"/>
                  <a:gd name="connsiteY4" fmla="*/ 182880 h 284480"/>
                  <a:gd name="connsiteX5" fmla="*/ 168323 w 417533"/>
                  <a:gd name="connsiteY5" fmla="*/ 203200 h 284480"/>
                  <a:gd name="connsiteX6" fmla="*/ 198803 w 417533"/>
                  <a:gd name="connsiteY6" fmla="*/ 233680 h 284480"/>
                  <a:gd name="connsiteX7" fmla="*/ 290243 w 417533"/>
                  <a:gd name="connsiteY7" fmla="*/ 284480 h 284480"/>
                  <a:gd name="connsiteX8" fmla="*/ 391843 w 417533"/>
                  <a:gd name="connsiteY8" fmla="*/ 213360 h 284480"/>
                  <a:gd name="connsiteX9" fmla="*/ 412163 w 417533"/>
                  <a:gd name="connsiteY9" fmla="*/ 152400 h 284480"/>
                  <a:gd name="connsiteX10" fmla="*/ 402003 w 417533"/>
                  <a:gd name="connsiteY10" fmla="*/ 40640 h 284480"/>
                  <a:gd name="connsiteX11" fmla="*/ 249603 w 417533"/>
                  <a:gd name="connsiteY11" fmla="*/ 30480 h 284480"/>
                  <a:gd name="connsiteX12" fmla="*/ 168323 w 417533"/>
                  <a:gd name="connsiteY12" fmla="*/ 0 h 284480"/>
                  <a:gd name="connsiteX13" fmla="*/ 5763 w 417533"/>
                  <a:gd name="connsiteY13" fmla="*/ 10160 h 284480"/>
                  <a:gd name="connsiteX14" fmla="*/ 15923 w 417533"/>
                  <a:gd name="connsiteY14" fmla="*/ 50800 h 284480"/>
                  <a:gd name="connsiteX15" fmla="*/ 15923 w 417533"/>
                  <a:gd name="connsiteY15" fmla="*/ 40640 h 28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533" h="284480">
                    <a:moveTo>
                      <a:pt x="15923" y="40640"/>
                    </a:moveTo>
                    <a:lnTo>
                      <a:pt x="15923" y="40640"/>
                    </a:lnTo>
                    <a:cubicBezTo>
                      <a:pt x="39630" y="67733"/>
                      <a:pt x="61587" y="96464"/>
                      <a:pt x="87043" y="121920"/>
                    </a:cubicBezTo>
                    <a:cubicBezTo>
                      <a:pt x="99017" y="133894"/>
                      <a:pt x="116843" y="139391"/>
                      <a:pt x="127683" y="152400"/>
                    </a:cubicBezTo>
                    <a:cubicBezTo>
                      <a:pt x="134539" y="160627"/>
                      <a:pt x="131153" y="174517"/>
                      <a:pt x="137843" y="182880"/>
                    </a:cubicBezTo>
                    <a:cubicBezTo>
                      <a:pt x="145471" y="192415"/>
                      <a:pt x="158942" y="195383"/>
                      <a:pt x="168323" y="203200"/>
                    </a:cubicBezTo>
                    <a:cubicBezTo>
                      <a:pt x="179361" y="212398"/>
                      <a:pt x="187461" y="224859"/>
                      <a:pt x="198803" y="233680"/>
                    </a:cubicBezTo>
                    <a:cubicBezTo>
                      <a:pt x="251206" y="274438"/>
                      <a:pt x="244255" y="269151"/>
                      <a:pt x="290243" y="284480"/>
                    </a:cubicBezTo>
                    <a:cubicBezTo>
                      <a:pt x="352041" y="274180"/>
                      <a:pt x="367341" y="286866"/>
                      <a:pt x="391843" y="213360"/>
                    </a:cubicBezTo>
                    <a:lnTo>
                      <a:pt x="412163" y="152400"/>
                    </a:lnTo>
                    <a:cubicBezTo>
                      <a:pt x="408776" y="115147"/>
                      <a:pt x="431929" y="63084"/>
                      <a:pt x="402003" y="40640"/>
                    </a:cubicBezTo>
                    <a:cubicBezTo>
                      <a:pt x="361273" y="10092"/>
                      <a:pt x="300236" y="35810"/>
                      <a:pt x="249603" y="30480"/>
                    </a:cubicBezTo>
                    <a:cubicBezTo>
                      <a:pt x="214558" y="26791"/>
                      <a:pt x="199446" y="15561"/>
                      <a:pt x="168323" y="0"/>
                    </a:cubicBezTo>
                    <a:lnTo>
                      <a:pt x="5763" y="10160"/>
                    </a:lnTo>
                    <a:cubicBezTo>
                      <a:pt x="-7484" y="14576"/>
                      <a:pt x="4752" y="42422"/>
                      <a:pt x="15923" y="50800"/>
                    </a:cubicBezTo>
                    <a:cubicBezTo>
                      <a:pt x="24491" y="57226"/>
                      <a:pt x="15923" y="42333"/>
                      <a:pt x="15923" y="406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294883" y="1766763"/>
                <a:ext cx="810322" cy="609600"/>
              </a:xfrm>
              <a:custGeom>
                <a:avLst/>
                <a:gdLst>
                  <a:gd name="connsiteX0" fmla="*/ 66908 w 810322"/>
                  <a:gd name="connsiteY0" fmla="*/ 14868 h 609600"/>
                  <a:gd name="connsiteX1" fmla="*/ 0 w 810322"/>
                  <a:gd name="connsiteY1" fmla="*/ 371707 h 609600"/>
                  <a:gd name="connsiteX2" fmla="*/ 304800 w 810322"/>
                  <a:gd name="connsiteY2" fmla="*/ 453483 h 609600"/>
                  <a:gd name="connsiteX3" fmla="*/ 431181 w 810322"/>
                  <a:gd name="connsiteY3" fmla="*/ 609600 h 609600"/>
                  <a:gd name="connsiteX4" fmla="*/ 810322 w 810322"/>
                  <a:gd name="connsiteY4" fmla="*/ 520390 h 609600"/>
                  <a:gd name="connsiteX5" fmla="*/ 721113 w 810322"/>
                  <a:gd name="connsiteY5" fmla="*/ 0 h 609600"/>
                  <a:gd name="connsiteX6" fmla="*/ 66908 w 810322"/>
                  <a:gd name="connsiteY6" fmla="*/ 1486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322" h="609600">
                    <a:moveTo>
                      <a:pt x="66908" y="14868"/>
                    </a:moveTo>
                    <a:lnTo>
                      <a:pt x="0" y="371707"/>
                    </a:lnTo>
                    <a:lnTo>
                      <a:pt x="304800" y="453483"/>
                    </a:lnTo>
                    <a:lnTo>
                      <a:pt x="431181" y="609600"/>
                    </a:lnTo>
                    <a:lnTo>
                      <a:pt x="810322" y="520390"/>
                    </a:lnTo>
                    <a:lnTo>
                      <a:pt x="721113" y="0"/>
                    </a:lnTo>
                    <a:lnTo>
                      <a:pt x="66908" y="1486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241826" y="1719059"/>
                <a:ext cx="1055200" cy="735980"/>
                <a:chOff x="5568175" y="1509317"/>
                <a:chExt cx="1055200" cy="735980"/>
              </a:xfrm>
            </p:grpSpPr>
            <p:grpSp>
              <p:nvGrpSpPr>
                <p:cNvPr id="78" name="Group 77"/>
                <p:cNvGrpSpPr/>
                <p:nvPr/>
              </p:nvGrpSpPr>
              <p:grpSpPr>
                <a:xfrm>
                  <a:off x="5568175" y="1509317"/>
                  <a:ext cx="1055200" cy="735980"/>
                  <a:chOff x="6958361" y="5010615"/>
                  <a:chExt cx="1055200" cy="735980"/>
                </a:xfrm>
              </p:grpSpPr>
              <p:pic>
                <p:nvPicPr>
                  <p:cNvPr id="8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4636" t="38002" b="30842"/>
                  <a:stretch/>
                </p:blipFill>
                <p:spPr bwMode="auto">
                  <a:xfrm>
                    <a:off x="7114832" y="5010615"/>
                    <a:ext cx="898729" cy="735980"/>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80"/>
                  <p:cNvSpPr/>
                  <p:nvPr/>
                </p:nvSpPr>
                <p:spPr>
                  <a:xfrm>
                    <a:off x="6958361" y="5084956"/>
                    <a:ext cx="223024" cy="193288"/>
                  </a:xfrm>
                  <a:custGeom>
                    <a:avLst/>
                    <a:gdLst>
                      <a:gd name="connsiteX0" fmla="*/ 0 w 223024"/>
                      <a:gd name="connsiteY0" fmla="*/ 14868 h 193288"/>
                      <a:gd name="connsiteX1" fmla="*/ 0 w 223024"/>
                      <a:gd name="connsiteY1" fmla="*/ 14868 h 193288"/>
                      <a:gd name="connsiteX2" fmla="*/ 29737 w 223024"/>
                      <a:gd name="connsiteY2" fmla="*/ 74342 h 193288"/>
                      <a:gd name="connsiteX3" fmla="*/ 44605 w 223024"/>
                      <a:gd name="connsiteY3" fmla="*/ 96644 h 193288"/>
                      <a:gd name="connsiteX4" fmla="*/ 52039 w 223024"/>
                      <a:gd name="connsiteY4" fmla="*/ 126381 h 193288"/>
                      <a:gd name="connsiteX5" fmla="*/ 66907 w 223024"/>
                      <a:gd name="connsiteY5" fmla="*/ 148683 h 193288"/>
                      <a:gd name="connsiteX6" fmla="*/ 89210 w 223024"/>
                      <a:gd name="connsiteY6" fmla="*/ 193288 h 193288"/>
                      <a:gd name="connsiteX7" fmla="*/ 118946 w 223024"/>
                      <a:gd name="connsiteY7" fmla="*/ 185854 h 193288"/>
                      <a:gd name="connsiteX8" fmla="*/ 156117 w 223024"/>
                      <a:gd name="connsiteY8" fmla="*/ 133815 h 193288"/>
                      <a:gd name="connsiteX9" fmla="*/ 170985 w 223024"/>
                      <a:gd name="connsiteY9" fmla="*/ 118946 h 193288"/>
                      <a:gd name="connsiteX10" fmla="*/ 193288 w 223024"/>
                      <a:gd name="connsiteY10" fmla="*/ 111512 h 193288"/>
                      <a:gd name="connsiteX11" fmla="*/ 223024 w 223024"/>
                      <a:gd name="connsiteY11" fmla="*/ 66907 h 193288"/>
                      <a:gd name="connsiteX12" fmla="*/ 208156 w 223024"/>
                      <a:gd name="connsiteY12" fmla="*/ 44605 h 193288"/>
                      <a:gd name="connsiteX13" fmla="*/ 200722 w 223024"/>
                      <a:gd name="connsiteY13" fmla="*/ 14868 h 193288"/>
                      <a:gd name="connsiteX14" fmla="*/ 178419 w 223024"/>
                      <a:gd name="connsiteY14" fmla="*/ 0 h 193288"/>
                      <a:gd name="connsiteX15" fmla="*/ 52039 w 223024"/>
                      <a:gd name="connsiteY15" fmla="*/ 7434 h 193288"/>
                      <a:gd name="connsiteX16" fmla="*/ 0 w 223024"/>
                      <a:gd name="connsiteY16" fmla="*/ 22303 h 193288"/>
                      <a:gd name="connsiteX17" fmla="*/ 0 w 223024"/>
                      <a:gd name="connsiteY17" fmla="*/ 14868 h 19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024" h="193288">
                        <a:moveTo>
                          <a:pt x="0" y="14868"/>
                        </a:moveTo>
                        <a:lnTo>
                          <a:pt x="0" y="14868"/>
                        </a:lnTo>
                        <a:cubicBezTo>
                          <a:pt x="9912" y="34693"/>
                          <a:pt x="19123" y="54884"/>
                          <a:pt x="29737" y="74342"/>
                        </a:cubicBezTo>
                        <a:cubicBezTo>
                          <a:pt x="34015" y="82186"/>
                          <a:pt x="41086" y="88432"/>
                          <a:pt x="44605" y="96644"/>
                        </a:cubicBezTo>
                        <a:cubicBezTo>
                          <a:pt x="48630" y="106035"/>
                          <a:pt x="48014" y="116990"/>
                          <a:pt x="52039" y="126381"/>
                        </a:cubicBezTo>
                        <a:cubicBezTo>
                          <a:pt x="55558" y="134593"/>
                          <a:pt x="62911" y="140692"/>
                          <a:pt x="66907" y="148683"/>
                        </a:cubicBezTo>
                        <a:cubicBezTo>
                          <a:pt x="97684" y="210237"/>
                          <a:pt x="46599" y="129373"/>
                          <a:pt x="89210" y="193288"/>
                        </a:cubicBezTo>
                        <a:cubicBezTo>
                          <a:pt x="99122" y="190810"/>
                          <a:pt x="112297" y="193611"/>
                          <a:pt x="118946" y="185854"/>
                        </a:cubicBezTo>
                        <a:cubicBezTo>
                          <a:pt x="174454" y="121095"/>
                          <a:pt x="99867" y="152565"/>
                          <a:pt x="156117" y="133815"/>
                        </a:cubicBezTo>
                        <a:cubicBezTo>
                          <a:pt x="161073" y="128859"/>
                          <a:pt x="164975" y="122552"/>
                          <a:pt x="170985" y="118946"/>
                        </a:cubicBezTo>
                        <a:cubicBezTo>
                          <a:pt x="177705" y="114914"/>
                          <a:pt x="187747" y="117053"/>
                          <a:pt x="193288" y="111512"/>
                        </a:cubicBezTo>
                        <a:cubicBezTo>
                          <a:pt x="205924" y="98876"/>
                          <a:pt x="223024" y="66907"/>
                          <a:pt x="223024" y="66907"/>
                        </a:cubicBezTo>
                        <a:cubicBezTo>
                          <a:pt x="218068" y="59473"/>
                          <a:pt x="211675" y="52817"/>
                          <a:pt x="208156" y="44605"/>
                        </a:cubicBezTo>
                        <a:cubicBezTo>
                          <a:pt x="204131" y="35214"/>
                          <a:pt x="206390" y="23369"/>
                          <a:pt x="200722" y="14868"/>
                        </a:cubicBezTo>
                        <a:cubicBezTo>
                          <a:pt x="195766" y="7434"/>
                          <a:pt x="185853" y="4956"/>
                          <a:pt x="178419" y="0"/>
                        </a:cubicBezTo>
                        <a:cubicBezTo>
                          <a:pt x="136292" y="2478"/>
                          <a:pt x="94048" y="3433"/>
                          <a:pt x="52039" y="7434"/>
                        </a:cubicBezTo>
                        <a:cubicBezTo>
                          <a:pt x="51824" y="7454"/>
                          <a:pt x="3523" y="18780"/>
                          <a:pt x="0" y="22303"/>
                        </a:cubicBezTo>
                        <a:lnTo>
                          <a:pt x="0" y="1486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Freeform 78"/>
                <p:cNvSpPr/>
                <p:nvPr/>
              </p:nvSpPr>
              <p:spPr>
                <a:xfrm>
                  <a:off x="5627649" y="2014654"/>
                  <a:ext cx="193288" cy="163551"/>
                </a:xfrm>
                <a:custGeom>
                  <a:avLst/>
                  <a:gdLst>
                    <a:gd name="connsiteX0" fmla="*/ 0 w 193288"/>
                    <a:gd name="connsiteY0" fmla="*/ 7434 h 163551"/>
                    <a:gd name="connsiteX1" fmla="*/ 0 w 193288"/>
                    <a:gd name="connsiteY1" fmla="*/ 7434 h 163551"/>
                    <a:gd name="connsiteX2" fmla="*/ 104078 w 193288"/>
                    <a:gd name="connsiteY2" fmla="*/ 7434 h 163551"/>
                    <a:gd name="connsiteX3" fmla="*/ 111512 w 193288"/>
                    <a:gd name="connsiteY3" fmla="*/ 0 h 163551"/>
                    <a:gd name="connsiteX4" fmla="*/ 193288 w 193288"/>
                    <a:gd name="connsiteY4" fmla="*/ 52039 h 163551"/>
                    <a:gd name="connsiteX5" fmla="*/ 156117 w 193288"/>
                    <a:gd name="connsiteY5" fmla="*/ 163551 h 163551"/>
                    <a:gd name="connsiteX6" fmla="*/ 52039 w 193288"/>
                    <a:gd name="connsiteY6" fmla="*/ 126380 h 163551"/>
                    <a:gd name="connsiteX7" fmla="*/ 0 w 193288"/>
                    <a:gd name="connsiteY7" fmla="*/ 7434 h 1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288" h="163551">
                      <a:moveTo>
                        <a:pt x="0" y="7434"/>
                      </a:moveTo>
                      <a:lnTo>
                        <a:pt x="0" y="7434"/>
                      </a:lnTo>
                      <a:cubicBezTo>
                        <a:pt x="47939" y="12760"/>
                        <a:pt x="62656" y="21241"/>
                        <a:pt x="104078" y="7434"/>
                      </a:cubicBezTo>
                      <a:cubicBezTo>
                        <a:pt x="107403" y="6326"/>
                        <a:pt x="109034" y="2478"/>
                        <a:pt x="111512" y="0"/>
                      </a:cubicBezTo>
                      <a:lnTo>
                        <a:pt x="193288" y="52039"/>
                      </a:lnTo>
                      <a:lnTo>
                        <a:pt x="156117" y="163551"/>
                      </a:lnTo>
                      <a:lnTo>
                        <a:pt x="52039" y="126380"/>
                      </a:lnTo>
                      <a:lnTo>
                        <a:pt x="0" y="74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057400" y="4099387"/>
                <a:ext cx="1219200" cy="853613"/>
                <a:chOff x="4973116" y="4381500"/>
                <a:chExt cx="1219200" cy="853613"/>
              </a:xfrm>
            </p:grpSpPr>
            <p:pic>
              <p:nvPicPr>
                <p:cNvPr id="6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5527468" y="4914900"/>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5847881" y="4886960"/>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5632541" y="4403090"/>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5869735" y="4488676"/>
                  <a:ext cx="304800" cy="266700"/>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p:cNvGrpSpPr/>
                <p:nvPr/>
              </p:nvGrpSpPr>
              <p:grpSpPr>
                <a:xfrm>
                  <a:off x="5400069" y="4381500"/>
                  <a:ext cx="792247" cy="816610"/>
                  <a:chOff x="8275890" y="2362478"/>
                  <a:chExt cx="792247" cy="816610"/>
                </a:xfrm>
              </p:grpSpPr>
              <p:pic>
                <p:nvPicPr>
                  <p:cNvPr id="72"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3806" t="36211" r="4661" b="32713"/>
                  <a:stretch/>
                </p:blipFill>
                <p:spPr bwMode="auto">
                  <a:xfrm>
                    <a:off x="8305165" y="2362478"/>
                    <a:ext cx="762972" cy="73406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8275890" y="2498368"/>
                    <a:ext cx="783898" cy="680720"/>
                    <a:chOff x="8275890" y="2498368"/>
                    <a:chExt cx="783898" cy="680720"/>
                  </a:xfrm>
                </p:grpSpPr>
                <p:pic>
                  <p:nvPicPr>
                    <p:cNvPr id="74"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8548377" y="2912388"/>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8315656" y="2498368"/>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8754988" y="2682518"/>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8275890" y="2832409"/>
                      <a:ext cx="290175" cy="2667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0" name="TextBox 69"/>
                <p:cNvSpPr txBox="1"/>
                <p:nvPr/>
              </p:nvSpPr>
              <p:spPr>
                <a:xfrm>
                  <a:off x="4973116" y="4927336"/>
                  <a:ext cx="511679" cy="307777"/>
                </a:xfrm>
                <a:prstGeom prst="rect">
                  <a:avLst/>
                </a:prstGeom>
                <a:noFill/>
                <a:effectLst>
                  <a:softEdge rad="31750"/>
                </a:effectLst>
              </p:spPr>
              <p:txBody>
                <a:bodyPr wrap="none" rtlCol="0">
                  <a:spAutoFit/>
                </a:bodyPr>
                <a:lstStyle/>
                <a:p>
                  <a:r>
                    <a:rPr lang="en-US" sz="1400" baseline="30000" dirty="0" smtClean="0"/>
                    <a:t>20</a:t>
                  </a:r>
                  <a:r>
                    <a:rPr lang="en-US" sz="1400" dirty="0" smtClean="0"/>
                    <a:t>Ne</a:t>
                  </a:r>
                  <a:endParaRPr lang="en-US" sz="1400" dirty="0"/>
                </a:p>
              </p:txBody>
            </p:sp>
            <p:sp>
              <p:nvSpPr>
                <p:cNvPr id="71" name="Freeform 70"/>
                <p:cNvSpPr/>
                <p:nvPr/>
              </p:nvSpPr>
              <p:spPr>
                <a:xfrm>
                  <a:off x="5345151" y="4490224"/>
                  <a:ext cx="126381" cy="148683"/>
                </a:xfrm>
                <a:custGeom>
                  <a:avLst/>
                  <a:gdLst>
                    <a:gd name="connsiteX0" fmla="*/ 0 w 126381"/>
                    <a:gd name="connsiteY0" fmla="*/ 0 h 148683"/>
                    <a:gd name="connsiteX1" fmla="*/ 0 w 126381"/>
                    <a:gd name="connsiteY1" fmla="*/ 0 h 148683"/>
                    <a:gd name="connsiteX2" fmla="*/ 14869 w 126381"/>
                    <a:gd name="connsiteY2" fmla="*/ 66908 h 148683"/>
                    <a:gd name="connsiteX3" fmla="*/ 44605 w 126381"/>
                    <a:gd name="connsiteY3" fmla="*/ 111513 h 148683"/>
                    <a:gd name="connsiteX4" fmla="*/ 66908 w 126381"/>
                    <a:gd name="connsiteY4" fmla="*/ 148683 h 148683"/>
                    <a:gd name="connsiteX5" fmla="*/ 96644 w 126381"/>
                    <a:gd name="connsiteY5" fmla="*/ 104078 h 148683"/>
                    <a:gd name="connsiteX6" fmla="*/ 111512 w 126381"/>
                    <a:gd name="connsiteY6" fmla="*/ 81776 h 148683"/>
                    <a:gd name="connsiteX7" fmla="*/ 126381 w 126381"/>
                    <a:gd name="connsiteY7" fmla="*/ 37171 h 148683"/>
                    <a:gd name="connsiteX8" fmla="*/ 111512 w 126381"/>
                    <a:gd name="connsiteY8" fmla="*/ 22303 h 148683"/>
                    <a:gd name="connsiteX9" fmla="*/ 66908 w 126381"/>
                    <a:gd name="connsiteY9" fmla="*/ 37171 h 148683"/>
                    <a:gd name="connsiteX10" fmla="*/ 0 w 126381"/>
                    <a:gd name="connsiteY10" fmla="*/ 0 h 14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81" h="148683">
                      <a:moveTo>
                        <a:pt x="0" y="0"/>
                      </a:moveTo>
                      <a:lnTo>
                        <a:pt x="0" y="0"/>
                      </a:lnTo>
                      <a:cubicBezTo>
                        <a:pt x="4956" y="22303"/>
                        <a:pt x="6384" y="45695"/>
                        <a:pt x="14869" y="66908"/>
                      </a:cubicBezTo>
                      <a:cubicBezTo>
                        <a:pt x="21505" y="83499"/>
                        <a:pt x="38954" y="94561"/>
                        <a:pt x="44605" y="111513"/>
                      </a:cubicBezTo>
                      <a:cubicBezTo>
                        <a:pt x="54255" y="140464"/>
                        <a:pt x="46498" y="128274"/>
                        <a:pt x="66908" y="148683"/>
                      </a:cubicBezTo>
                      <a:lnTo>
                        <a:pt x="96644" y="104078"/>
                      </a:lnTo>
                      <a:cubicBezTo>
                        <a:pt x="101600" y="96644"/>
                        <a:pt x="108687" y="90252"/>
                        <a:pt x="111512" y="81776"/>
                      </a:cubicBezTo>
                      <a:lnTo>
                        <a:pt x="126381" y="37171"/>
                      </a:lnTo>
                      <a:cubicBezTo>
                        <a:pt x="121425" y="32215"/>
                        <a:pt x="118521" y="22303"/>
                        <a:pt x="111512" y="22303"/>
                      </a:cubicBezTo>
                      <a:cubicBezTo>
                        <a:pt x="95840" y="22303"/>
                        <a:pt x="66908" y="37171"/>
                        <a:pt x="66908" y="37171"/>
                      </a:cubicBezTo>
                      <a:cubicBezTo>
                        <a:pt x="39348" y="27985"/>
                        <a:pt x="11151" y="6195"/>
                        <a:pt x="0" y="0"/>
                      </a:cubicBezTo>
                      <a:close/>
                    </a:path>
                  </a:pathLst>
                </a:cu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582296" y="3888476"/>
                <a:ext cx="304800" cy="2667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609600" y="4012351"/>
                <a:ext cx="1311921" cy="940649"/>
                <a:chOff x="3911079" y="5787253"/>
                <a:chExt cx="1311921" cy="940649"/>
              </a:xfrm>
            </p:grpSpPr>
            <p:pic>
              <p:nvPicPr>
                <p:cNvPr id="5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4346265" y="6257184"/>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484040" y="6420383"/>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876799" y="6075543"/>
                  <a:ext cx="346201" cy="2667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4802894" y="6410272"/>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4473664" y="6320653"/>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837854" y="6292713"/>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4578737" y="5808843"/>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815931" y="5894429"/>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3806" t="36211" r="4661" b="32713"/>
                <a:stretch/>
              </p:blipFill>
              <p:spPr bwMode="auto">
                <a:xfrm rot="20928148">
                  <a:off x="4352842" y="5787253"/>
                  <a:ext cx="762972" cy="73406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618752" y="6337163"/>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4375025" y="5990484"/>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4757026" y="6171141"/>
                  <a:ext cx="304800" cy="2667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3911079" y="6420125"/>
                  <a:ext cx="508473" cy="307777"/>
                </a:xfrm>
                <a:prstGeom prst="rect">
                  <a:avLst/>
                </a:prstGeom>
                <a:noFill/>
                <a:effectLst>
                  <a:softEdge rad="31750"/>
                </a:effectLst>
              </p:spPr>
              <p:txBody>
                <a:bodyPr wrap="none" rtlCol="0">
                  <a:spAutoFit/>
                </a:bodyPr>
                <a:lstStyle/>
                <a:p>
                  <a:r>
                    <a:rPr lang="en-US" sz="1400" baseline="30000" dirty="0" smtClean="0"/>
                    <a:t>23</a:t>
                  </a:r>
                  <a:r>
                    <a:rPr lang="en-US" sz="1400" dirty="0" smtClean="0"/>
                    <a:t>Na</a:t>
                  </a:r>
                  <a:endParaRPr lang="en-US" sz="1400" dirty="0"/>
                </a:p>
              </p:txBody>
            </p:sp>
            <p:sp>
              <p:nvSpPr>
                <p:cNvPr id="63" name="Freeform 62"/>
                <p:cNvSpPr/>
                <p:nvPr/>
              </p:nvSpPr>
              <p:spPr>
                <a:xfrm>
                  <a:off x="4291347" y="5947317"/>
                  <a:ext cx="126381" cy="148683"/>
                </a:xfrm>
                <a:custGeom>
                  <a:avLst/>
                  <a:gdLst>
                    <a:gd name="connsiteX0" fmla="*/ 0 w 126381"/>
                    <a:gd name="connsiteY0" fmla="*/ 0 h 148683"/>
                    <a:gd name="connsiteX1" fmla="*/ 0 w 126381"/>
                    <a:gd name="connsiteY1" fmla="*/ 0 h 148683"/>
                    <a:gd name="connsiteX2" fmla="*/ 14869 w 126381"/>
                    <a:gd name="connsiteY2" fmla="*/ 66908 h 148683"/>
                    <a:gd name="connsiteX3" fmla="*/ 44605 w 126381"/>
                    <a:gd name="connsiteY3" fmla="*/ 111513 h 148683"/>
                    <a:gd name="connsiteX4" fmla="*/ 66908 w 126381"/>
                    <a:gd name="connsiteY4" fmla="*/ 148683 h 148683"/>
                    <a:gd name="connsiteX5" fmla="*/ 96644 w 126381"/>
                    <a:gd name="connsiteY5" fmla="*/ 104078 h 148683"/>
                    <a:gd name="connsiteX6" fmla="*/ 111512 w 126381"/>
                    <a:gd name="connsiteY6" fmla="*/ 81776 h 148683"/>
                    <a:gd name="connsiteX7" fmla="*/ 126381 w 126381"/>
                    <a:gd name="connsiteY7" fmla="*/ 37171 h 148683"/>
                    <a:gd name="connsiteX8" fmla="*/ 111512 w 126381"/>
                    <a:gd name="connsiteY8" fmla="*/ 22303 h 148683"/>
                    <a:gd name="connsiteX9" fmla="*/ 66908 w 126381"/>
                    <a:gd name="connsiteY9" fmla="*/ 37171 h 148683"/>
                    <a:gd name="connsiteX10" fmla="*/ 0 w 126381"/>
                    <a:gd name="connsiteY10" fmla="*/ 0 h 14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81" h="148683">
                      <a:moveTo>
                        <a:pt x="0" y="0"/>
                      </a:moveTo>
                      <a:lnTo>
                        <a:pt x="0" y="0"/>
                      </a:lnTo>
                      <a:cubicBezTo>
                        <a:pt x="4956" y="22303"/>
                        <a:pt x="6384" y="45695"/>
                        <a:pt x="14869" y="66908"/>
                      </a:cubicBezTo>
                      <a:cubicBezTo>
                        <a:pt x="21505" y="83499"/>
                        <a:pt x="38954" y="94561"/>
                        <a:pt x="44605" y="111513"/>
                      </a:cubicBezTo>
                      <a:cubicBezTo>
                        <a:pt x="54255" y="140464"/>
                        <a:pt x="46498" y="128274"/>
                        <a:pt x="66908" y="148683"/>
                      </a:cubicBezTo>
                      <a:lnTo>
                        <a:pt x="96644" y="104078"/>
                      </a:lnTo>
                      <a:cubicBezTo>
                        <a:pt x="101600" y="96644"/>
                        <a:pt x="108687" y="90252"/>
                        <a:pt x="111512" y="81776"/>
                      </a:cubicBezTo>
                      <a:lnTo>
                        <a:pt x="126381" y="37171"/>
                      </a:lnTo>
                      <a:cubicBezTo>
                        <a:pt x="121425" y="32215"/>
                        <a:pt x="118521" y="22303"/>
                        <a:pt x="111512" y="22303"/>
                      </a:cubicBezTo>
                      <a:cubicBezTo>
                        <a:pt x="95840" y="22303"/>
                        <a:pt x="66908" y="37171"/>
                        <a:pt x="66908" y="37171"/>
                      </a:cubicBezTo>
                      <a:cubicBezTo>
                        <a:pt x="39348" y="27985"/>
                        <a:pt x="11151" y="6195"/>
                        <a:pt x="0" y="0"/>
                      </a:cubicBezTo>
                      <a:close/>
                    </a:path>
                  </a:pathLst>
                </a:cu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363844" y="6496185"/>
                  <a:ext cx="133815" cy="231717"/>
                </a:xfrm>
                <a:custGeom>
                  <a:avLst/>
                  <a:gdLst>
                    <a:gd name="connsiteX0" fmla="*/ 0 w 133815"/>
                    <a:gd name="connsiteY0" fmla="*/ 231717 h 231717"/>
                    <a:gd name="connsiteX1" fmla="*/ 0 w 133815"/>
                    <a:gd name="connsiteY1" fmla="*/ 231717 h 231717"/>
                    <a:gd name="connsiteX2" fmla="*/ 37171 w 133815"/>
                    <a:gd name="connsiteY2" fmla="*/ 142508 h 231717"/>
                    <a:gd name="connsiteX3" fmla="*/ 52039 w 133815"/>
                    <a:gd name="connsiteY3" fmla="*/ 97903 h 231717"/>
                    <a:gd name="connsiteX4" fmla="*/ 59473 w 133815"/>
                    <a:gd name="connsiteY4" fmla="*/ 16127 h 231717"/>
                    <a:gd name="connsiteX5" fmla="*/ 59473 w 133815"/>
                    <a:gd name="connsiteY5" fmla="*/ 16127 h 231717"/>
                    <a:gd name="connsiteX6" fmla="*/ 118946 w 133815"/>
                    <a:gd name="connsiteY6" fmla="*/ 38430 h 231717"/>
                    <a:gd name="connsiteX7" fmla="*/ 126380 w 133815"/>
                    <a:gd name="connsiteY7" fmla="*/ 16127 h 231717"/>
                    <a:gd name="connsiteX8" fmla="*/ 133815 w 133815"/>
                    <a:gd name="connsiteY8" fmla="*/ 16127 h 231717"/>
                    <a:gd name="connsiteX9" fmla="*/ 118946 w 133815"/>
                    <a:gd name="connsiteY9" fmla="*/ 187113 h 231717"/>
                    <a:gd name="connsiteX10" fmla="*/ 0 w 133815"/>
                    <a:gd name="connsiteY10" fmla="*/ 231717 h 2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15" h="231717">
                      <a:moveTo>
                        <a:pt x="0" y="231717"/>
                      </a:moveTo>
                      <a:lnTo>
                        <a:pt x="0" y="231717"/>
                      </a:lnTo>
                      <a:cubicBezTo>
                        <a:pt x="48193" y="135328"/>
                        <a:pt x="17958" y="206551"/>
                        <a:pt x="37171" y="142508"/>
                      </a:cubicBezTo>
                      <a:cubicBezTo>
                        <a:pt x="41675" y="127496"/>
                        <a:pt x="52039" y="97903"/>
                        <a:pt x="52039" y="97903"/>
                      </a:cubicBezTo>
                      <a:cubicBezTo>
                        <a:pt x="59679" y="6224"/>
                        <a:pt x="59473" y="-21147"/>
                        <a:pt x="59473" y="16127"/>
                      </a:cubicBezTo>
                      <a:lnTo>
                        <a:pt x="59473" y="16127"/>
                      </a:lnTo>
                      <a:cubicBezTo>
                        <a:pt x="79297" y="23561"/>
                        <a:pt x="97774" y="38430"/>
                        <a:pt x="118946" y="38430"/>
                      </a:cubicBezTo>
                      <a:cubicBezTo>
                        <a:pt x="126782" y="38430"/>
                        <a:pt x="122033" y="22647"/>
                        <a:pt x="126380" y="16127"/>
                      </a:cubicBezTo>
                      <a:cubicBezTo>
                        <a:pt x="127755" y="14065"/>
                        <a:pt x="131337" y="16127"/>
                        <a:pt x="133815" y="16127"/>
                      </a:cubicBezTo>
                      <a:lnTo>
                        <a:pt x="118946" y="187113"/>
                      </a:lnTo>
                      <a:lnTo>
                        <a:pt x="0" y="23171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022356" y="1958660"/>
                <a:ext cx="402674" cy="307777"/>
              </a:xfrm>
              <a:prstGeom prst="rect">
                <a:avLst/>
              </a:prstGeom>
              <a:noFill/>
              <a:effectLst>
                <a:softEdge rad="31750"/>
              </a:effectLst>
            </p:spPr>
            <p:txBody>
              <a:bodyPr wrap="none" rtlCol="0">
                <a:spAutoFit/>
              </a:bodyPr>
              <a:lstStyle/>
              <a:p>
                <a:r>
                  <a:rPr lang="en-US" sz="1400" baseline="30000" dirty="0" smtClean="0"/>
                  <a:t>12</a:t>
                </a:r>
                <a:r>
                  <a:rPr lang="en-US" sz="1400" dirty="0" smtClean="0"/>
                  <a:t>C</a:t>
                </a:r>
                <a:endParaRPr lang="en-US" sz="1400" dirty="0"/>
              </a:p>
            </p:txBody>
          </p:sp>
          <p:sp>
            <p:nvSpPr>
              <p:cNvPr id="22" name="TextBox 21"/>
              <p:cNvSpPr txBox="1"/>
              <p:nvPr/>
            </p:nvSpPr>
            <p:spPr>
              <a:xfrm>
                <a:off x="841938" y="1973009"/>
                <a:ext cx="402674" cy="307777"/>
              </a:xfrm>
              <a:prstGeom prst="rect">
                <a:avLst/>
              </a:prstGeom>
              <a:noFill/>
              <a:effectLst>
                <a:softEdge rad="31750"/>
              </a:effectLst>
            </p:spPr>
            <p:txBody>
              <a:bodyPr wrap="none" rtlCol="0">
                <a:spAutoFit/>
              </a:bodyPr>
              <a:lstStyle/>
              <a:p>
                <a:r>
                  <a:rPr lang="en-US" sz="1400" baseline="30000" dirty="0" smtClean="0"/>
                  <a:t>12</a:t>
                </a:r>
                <a:r>
                  <a:rPr lang="en-US" sz="1400" dirty="0" smtClean="0"/>
                  <a:t>C</a:t>
                </a:r>
                <a:endParaRPr lang="en-US" sz="1400" dirty="0"/>
              </a:p>
            </p:txBody>
          </p:sp>
          <p:sp>
            <p:nvSpPr>
              <p:cNvPr id="23" name="Freeform 22"/>
              <p:cNvSpPr/>
              <p:nvPr/>
            </p:nvSpPr>
            <p:spPr>
              <a:xfrm>
                <a:off x="934127" y="2199234"/>
                <a:ext cx="355181" cy="400522"/>
              </a:xfrm>
              <a:custGeom>
                <a:avLst/>
                <a:gdLst>
                  <a:gd name="connsiteX0" fmla="*/ 173812 w 355181"/>
                  <a:gd name="connsiteY0" fmla="*/ 400522 h 400522"/>
                  <a:gd name="connsiteX1" fmla="*/ 173812 w 355181"/>
                  <a:gd name="connsiteY1" fmla="*/ 400522 h 400522"/>
                  <a:gd name="connsiteX2" fmla="*/ 151141 w 355181"/>
                  <a:gd name="connsiteY2" fmla="*/ 340066 h 400522"/>
                  <a:gd name="connsiteX3" fmla="*/ 128470 w 355181"/>
                  <a:gd name="connsiteY3" fmla="*/ 324952 h 400522"/>
                  <a:gd name="connsiteX4" fmla="*/ 113356 w 355181"/>
                  <a:gd name="connsiteY4" fmla="*/ 302281 h 400522"/>
                  <a:gd name="connsiteX5" fmla="*/ 90685 w 355181"/>
                  <a:gd name="connsiteY5" fmla="*/ 272053 h 400522"/>
                  <a:gd name="connsiteX6" fmla="*/ 45343 w 355181"/>
                  <a:gd name="connsiteY6" fmla="*/ 211596 h 400522"/>
                  <a:gd name="connsiteX7" fmla="*/ 37786 w 355181"/>
                  <a:gd name="connsiteY7" fmla="*/ 188925 h 400522"/>
                  <a:gd name="connsiteX8" fmla="*/ 22672 w 355181"/>
                  <a:gd name="connsiteY8" fmla="*/ 166254 h 400522"/>
                  <a:gd name="connsiteX9" fmla="*/ 7557 w 355181"/>
                  <a:gd name="connsiteY9" fmla="*/ 120912 h 400522"/>
                  <a:gd name="connsiteX10" fmla="*/ 0 w 355181"/>
                  <a:gd name="connsiteY10" fmla="*/ 98241 h 400522"/>
                  <a:gd name="connsiteX11" fmla="*/ 7557 w 355181"/>
                  <a:gd name="connsiteY11" fmla="*/ 52899 h 400522"/>
                  <a:gd name="connsiteX12" fmla="*/ 22672 w 355181"/>
                  <a:gd name="connsiteY12" fmla="*/ 37785 h 400522"/>
                  <a:gd name="connsiteX13" fmla="*/ 128470 w 355181"/>
                  <a:gd name="connsiteY13" fmla="*/ 22671 h 400522"/>
                  <a:gd name="connsiteX14" fmla="*/ 196483 w 355181"/>
                  <a:gd name="connsiteY14" fmla="*/ 0 h 400522"/>
                  <a:gd name="connsiteX15" fmla="*/ 355181 w 355181"/>
                  <a:gd name="connsiteY15" fmla="*/ 120912 h 400522"/>
                  <a:gd name="connsiteX16" fmla="*/ 234268 w 355181"/>
                  <a:gd name="connsiteY16" fmla="*/ 377851 h 400522"/>
                  <a:gd name="connsiteX17" fmla="*/ 173812 w 355181"/>
                  <a:gd name="connsiteY17" fmla="*/ 400522 h 40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81" h="400522">
                    <a:moveTo>
                      <a:pt x="173812" y="400522"/>
                    </a:moveTo>
                    <a:lnTo>
                      <a:pt x="173812" y="400522"/>
                    </a:lnTo>
                    <a:cubicBezTo>
                      <a:pt x="166255" y="380370"/>
                      <a:pt x="162214" y="358521"/>
                      <a:pt x="151141" y="340066"/>
                    </a:cubicBezTo>
                    <a:cubicBezTo>
                      <a:pt x="146468" y="332278"/>
                      <a:pt x="134892" y="331374"/>
                      <a:pt x="128470" y="324952"/>
                    </a:cubicBezTo>
                    <a:cubicBezTo>
                      <a:pt x="122048" y="318530"/>
                      <a:pt x="118635" y="309672"/>
                      <a:pt x="113356" y="302281"/>
                    </a:cubicBezTo>
                    <a:cubicBezTo>
                      <a:pt x="106035" y="292032"/>
                      <a:pt x="97908" y="282371"/>
                      <a:pt x="90685" y="272053"/>
                    </a:cubicBezTo>
                    <a:cubicBezTo>
                      <a:pt x="50807" y="215085"/>
                      <a:pt x="75536" y="241791"/>
                      <a:pt x="45343" y="211596"/>
                    </a:cubicBezTo>
                    <a:cubicBezTo>
                      <a:pt x="42824" y="204039"/>
                      <a:pt x="41348" y="196050"/>
                      <a:pt x="37786" y="188925"/>
                    </a:cubicBezTo>
                    <a:cubicBezTo>
                      <a:pt x="33724" y="180801"/>
                      <a:pt x="26361" y="174554"/>
                      <a:pt x="22672" y="166254"/>
                    </a:cubicBezTo>
                    <a:cubicBezTo>
                      <a:pt x="16201" y="151696"/>
                      <a:pt x="12595" y="136026"/>
                      <a:pt x="7557" y="120912"/>
                    </a:cubicBezTo>
                    <a:lnTo>
                      <a:pt x="0" y="98241"/>
                    </a:lnTo>
                    <a:cubicBezTo>
                      <a:pt x="2519" y="83127"/>
                      <a:pt x="2177" y="67246"/>
                      <a:pt x="7557" y="52899"/>
                    </a:cubicBezTo>
                    <a:cubicBezTo>
                      <a:pt x="10059" y="46228"/>
                      <a:pt x="16562" y="41451"/>
                      <a:pt x="22672" y="37785"/>
                    </a:cubicBezTo>
                    <a:cubicBezTo>
                      <a:pt x="46038" y="23766"/>
                      <a:pt x="127179" y="22788"/>
                      <a:pt x="128470" y="22671"/>
                    </a:cubicBezTo>
                    <a:lnTo>
                      <a:pt x="196483" y="0"/>
                    </a:lnTo>
                    <a:lnTo>
                      <a:pt x="355181" y="120912"/>
                    </a:lnTo>
                    <a:lnTo>
                      <a:pt x="234268" y="377851"/>
                    </a:lnTo>
                    <a:lnTo>
                      <a:pt x="173812" y="40052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1629374" y="2561971"/>
                <a:ext cx="528991" cy="702803"/>
              </a:xfrm>
              <a:custGeom>
                <a:avLst/>
                <a:gdLst>
                  <a:gd name="connsiteX0" fmla="*/ 0 w 528991"/>
                  <a:gd name="connsiteY0" fmla="*/ 702803 h 702803"/>
                  <a:gd name="connsiteX1" fmla="*/ 0 w 528991"/>
                  <a:gd name="connsiteY1" fmla="*/ 702803 h 702803"/>
                  <a:gd name="connsiteX2" fmla="*/ 37785 w 528991"/>
                  <a:gd name="connsiteY2" fmla="*/ 649904 h 702803"/>
                  <a:gd name="connsiteX3" fmla="*/ 45342 w 528991"/>
                  <a:gd name="connsiteY3" fmla="*/ 627233 h 702803"/>
                  <a:gd name="connsiteX4" fmla="*/ 68013 w 528991"/>
                  <a:gd name="connsiteY4" fmla="*/ 604562 h 702803"/>
                  <a:gd name="connsiteX5" fmla="*/ 83127 w 528991"/>
                  <a:gd name="connsiteY5" fmla="*/ 581891 h 702803"/>
                  <a:gd name="connsiteX6" fmla="*/ 105798 w 528991"/>
                  <a:gd name="connsiteY6" fmla="*/ 559220 h 702803"/>
                  <a:gd name="connsiteX7" fmla="*/ 528991 w 528991"/>
                  <a:gd name="connsiteY7" fmla="*/ 226711 h 702803"/>
                  <a:gd name="connsiteX8" fmla="*/ 460978 w 528991"/>
                  <a:gd name="connsiteY8" fmla="*/ 0 h 702803"/>
                  <a:gd name="connsiteX9" fmla="*/ 105798 w 528991"/>
                  <a:gd name="connsiteY9" fmla="*/ 219154 h 702803"/>
                  <a:gd name="connsiteX10" fmla="*/ 0 w 528991"/>
                  <a:gd name="connsiteY10" fmla="*/ 702803 h 70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991" h="702803">
                    <a:moveTo>
                      <a:pt x="0" y="702803"/>
                    </a:moveTo>
                    <a:lnTo>
                      <a:pt x="0" y="702803"/>
                    </a:lnTo>
                    <a:cubicBezTo>
                      <a:pt x="12595" y="685170"/>
                      <a:pt x="26636" y="668485"/>
                      <a:pt x="37785" y="649904"/>
                    </a:cubicBezTo>
                    <a:cubicBezTo>
                      <a:pt x="41883" y="643073"/>
                      <a:pt x="40923" y="633861"/>
                      <a:pt x="45342" y="627233"/>
                    </a:cubicBezTo>
                    <a:cubicBezTo>
                      <a:pt x="51270" y="618341"/>
                      <a:pt x="61171" y="612772"/>
                      <a:pt x="68013" y="604562"/>
                    </a:cubicBezTo>
                    <a:cubicBezTo>
                      <a:pt x="73827" y="597585"/>
                      <a:pt x="77313" y="588868"/>
                      <a:pt x="83127" y="581891"/>
                    </a:cubicBezTo>
                    <a:cubicBezTo>
                      <a:pt x="89969" y="573681"/>
                      <a:pt x="172552" y="634790"/>
                      <a:pt x="105798" y="559220"/>
                    </a:cubicBezTo>
                    <a:lnTo>
                      <a:pt x="528991" y="226711"/>
                    </a:lnTo>
                    <a:lnTo>
                      <a:pt x="460978" y="0"/>
                    </a:lnTo>
                    <a:lnTo>
                      <a:pt x="105798" y="219154"/>
                    </a:lnTo>
                    <a:lnTo>
                      <a:pt x="0" y="7028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2362405" y="2274804"/>
                <a:ext cx="173812" cy="113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277553" y="2991514"/>
                <a:ext cx="1338295" cy="874962"/>
                <a:chOff x="5474458" y="5771462"/>
                <a:chExt cx="1338295" cy="874962"/>
              </a:xfrm>
            </p:grpSpPr>
            <p:pic>
              <p:nvPicPr>
                <p:cNvPr id="3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319090" y="6368919"/>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072690" y="6304862"/>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6393103" y="6276922"/>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177763" y="5793052"/>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6414957" y="5878638"/>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3806" t="36211" r="4661" b="32713"/>
                <a:stretch/>
              </p:blipFill>
              <p:spPr bwMode="auto">
                <a:xfrm>
                  <a:off x="5974566" y="5771462"/>
                  <a:ext cx="762972" cy="7340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5945291" y="6241393"/>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6217778" y="6321372"/>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5879167" y="6057900"/>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5985057" y="5907352"/>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6424389" y="6091502"/>
                  <a:ext cx="304800" cy="2667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474458" y="6172200"/>
                  <a:ext cx="545342" cy="307777"/>
                </a:xfrm>
                <a:prstGeom prst="rect">
                  <a:avLst/>
                </a:prstGeom>
                <a:noFill/>
                <a:effectLst>
                  <a:softEdge rad="31750"/>
                </a:effectLst>
              </p:spPr>
              <p:txBody>
                <a:bodyPr wrap="none" rtlCol="0">
                  <a:spAutoFit/>
                </a:bodyPr>
                <a:lstStyle/>
                <a:p>
                  <a:r>
                    <a:rPr lang="en-US" sz="1400" baseline="30000" dirty="0" smtClean="0"/>
                    <a:t>24</a:t>
                  </a:r>
                  <a:r>
                    <a:rPr lang="en-US" sz="1400" dirty="0" smtClean="0"/>
                    <a:t>Mg</a:t>
                  </a:r>
                  <a:endParaRPr lang="en-US" sz="1400" dirty="0"/>
                </a:p>
              </p:txBody>
            </p:sp>
            <p:sp>
              <p:nvSpPr>
                <p:cNvPr id="47" name="Freeform 46"/>
                <p:cNvSpPr/>
                <p:nvPr/>
              </p:nvSpPr>
              <p:spPr>
                <a:xfrm>
                  <a:off x="5890373" y="5880186"/>
                  <a:ext cx="126381" cy="148683"/>
                </a:xfrm>
                <a:custGeom>
                  <a:avLst/>
                  <a:gdLst>
                    <a:gd name="connsiteX0" fmla="*/ 0 w 126381"/>
                    <a:gd name="connsiteY0" fmla="*/ 0 h 148683"/>
                    <a:gd name="connsiteX1" fmla="*/ 0 w 126381"/>
                    <a:gd name="connsiteY1" fmla="*/ 0 h 148683"/>
                    <a:gd name="connsiteX2" fmla="*/ 14869 w 126381"/>
                    <a:gd name="connsiteY2" fmla="*/ 66908 h 148683"/>
                    <a:gd name="connsiteX3" fmla="*/ 44605 w 126381"/>
                    <a:gd name="connsiteY3" fmla="*/ 111513 h 148683"/>
                    <a:gd name="connsiteX4" fmla="*/ 66908 w 126381"/>
                    <a:gd name="connsiteY4" fmla="*/ 148683 h 148683"/>
                    <a:gd name="connsiteX5" fmla="*/ 96644 w 126381"/>
                    <a:gd name="connsiteY5" fmla="*/ 104078 h 148683"/>
                    <a:gd name="connsiteX6" fmla="*/ 111512 w 126381"/>
                    <a:gd name="connsiteY6" fmla="*/ 81776 h 148683"/>
                    <a:gd name="connsiteX7" fmla="*/ 126381 w 126381"/>
                    <a:gd name="connsiteY7" fmla="*/ 37171 h 148683"/>
                    <a:gd name="connsiteX8" fmla="*/ 111512 w 126381"/>
                    <a:gd name="connsiteY8" fmla="*/ 22303 h 148683"/>
                    <a:gd name="connsiteX9" fmla="*/ 66908 w 126381"/>
                    <a:gd name="connsiteY9" fmla="*/ 37171 h 148683"/>
                    <a:gd name="connsiteX10" fmla="*/ 0 w 126381"/>
                    <a:gd name="connsiteY10" fmla="*/ 0 h 14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81" h="148683">
                      <a:moveTo>
                        <a:pt x="0" y="0"/>
                      </a:moveTo>
                      <a:lnTo>
                        <a:pt x="0" y="0"/>
                      </a:lnTo>
                      <a:cubicBezTo>
                        <a:pt x="4956" y="22303"/>
                        <a:pt x="6384" y="45695"/>
                        <a:pt x="14869" y="66908"/>
                      </a:cubicBezTo>
                      <a:cubicBezTo>
                        <a:pt x="21505" y="83499"/>
                        <a:pt x="38954" y="94561"/>
                        <a:pt x="44605" y="111513"/>
                      </a:cubicBezTo>
                      <a:cubicBezTo>
                        <a:pt x="54255" y="140464"/>
                        <a:pt x="46498" y="128274"/>
                        <a:pt x="66908" y="148683"/>
                      </a:cubicBezTo>
                      <a:lnTo>
                        <a:pt x="96644" y="104078"/>
                      </a:lnTo>
                      <a:cubicBezTo>
                        <a:pt x="101600" y="96644"/>
                        <a:pt x="108687" y="90252"/>
                        <a:pt x="111512" y="81776"/>
                      </a:cubicBezTo>
                      <a:lnTo>
                        <a:pt x="126381" y="37171"/>
                      </a:lnTo>
                      <a:cubicBezTo>
                        <a:pt x="121425" y="32215"/>
                        <a:pt x="118521" y="22303"/>
                        <a:pt x="111512" y="22303"/>
                      </a:cubicBezTo>
                      <a:cubicBezTo>
                        <a:pt x="95840" y="22303"/>
                        <a:pt x="66908" y="37171"/>
                        <a:pt x="66908" y="37171"/>
                      </a:cubicBezTo>
                      <a:cubicBezTo>
                        <a:pt x="39348" y="27985"/>
                        <a:pt x="11151" y="6195"/>
                        <a:pt x="0" y="0"/>
                      </a:cubicBezTo>
                      <a:close/>
                    </a:path>
                  </a:pathLst>
                </a:cu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6072690" y="6379724"/>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522578" y="6091502"/>
                  <a:ext cx="290175" cy="2667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7" name="Straight Arrow Connector 26"/>
              <p:cNvCxnSpPr/>
              <p:nvPr/>
            </p:nvCxnSpPr>
            <p:spPr>
              <a:xfrm>
                <a:off x="2128137" y="2584642"/>
                <a:ext cx="7557" cy="44586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75" idx="0"/>
              </p:cNvCxnSpPr>
              <p:nvPr/>
            </p:nvCxnSpPr>
            <p:spPr>
              <a:xfrm>
                <a:off x="2449311" y="3665157"/>
                <a:ext cx="219896" cy="57012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456033" y="3665157"/>
                <a:ext cx="891729" cy="25693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8" idx="1"/>
              </p:cNvCxnSpPr>
              <p:nvPr/>
            </p:nvCxnSpPr>
            <p:spPr>
              <a:xfrm flipH="1">
                <a:off x="1586541" y="3733126"/>
                <a:ext cx="289244" cy="37837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838830" y="3658816"/>
                <a:ext cx="1091114" cy="32373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5823" y="4114800"/>
                <a:ext cx="357790" cy="307777"/>
              </a:xfrm>
              <a:prstGeom prst="rect">
                <a:avLst/>
              </a:prstGeom>
              <a:solidFill>
                <a:schemeClr val="bg1"/>
              </a:solidFill>
              <a:effectLst>
                <a:softEdge rad="31750"/>
              </a:effectLst>
            </p:spPr>
            <p:txBody>
              <a:bodyPr wrap="none" rtlCol="0">
                <a:spAutoFit/>
              </a:bodyPr>
              <a:lstStyle/>
              <a:p>
                <a:r>
                  <a:rPr lang="en-US" sz="1400" baseline="30000" dirty="0" smtClean="0"/>
                  <a:t>1</a:t>
                </a:r>
                <a:r>
                  <a:rPr lang="en-US" sz="1400" dirty="0"/>
                  <a:t>H</a:t>
                </a:r>
              </a:p>
            </p:txBody>
          </p:sp>
          <p:sp>
            <p:nvSpPr>
              <p:cNvPr id="33" name="TextBox 32"/>
              <p:cNvSpPr txBox="1"/>
              <p:nvPr/>
            </p:nvSpPr>
            <p:spPr>
              <a:xfrm>
                <a:off x="3269043" y="4165352"/>
                <a:ext cx="447558" cy="307777"/>
              </a:xfrm>
              <a:prstGeom prst="rect">
                <a:avLst/>
              </a:prstGeom>
              <a:solidFill>
                <a:schemeClr val="bg1"/>
              </a:solidFill>
              <a:effectLst>
                <a:softEdge rad="31750"/>
              </a:effectLst>
            </p:spPr>
            <p:txBody>
              <a:bodyPr wrap="none" rtlCol="0">
                <a:spAutoFit/>
              </a:bodyPr>
              <a:lstStyle/>
              <a:p>
                <a:r>
                  <a:rPr lang="en-US" sz="1400" baseline="30000" dirty="0" smtClean="0"/>
                  <a:t>4</a:t>
                </a:r>
                <a:r>
                  <a:rPr lang="en-US" sz="1400" dirty="0" smtClean="0"/>
                  <a:t>He</a:t>
                </a:r>
                <a:endParaRPr lang="en-US" sz="1400" dirty="0"/>
              </a:p>
            </p:txBody>
          </p:sp>
          <p:sp>
            <p:nvSpPr>
              <p:cNvPr id="34" name="Freeform 33"/>
              <p:cNvSpPr/>
              <p:nvPr/>
            </p:nvSpPr>
            <p:spPr>
              <a:xfrm>
                <a:off x="1114425" y="4638675"/>
                <a:ext cx="85725" cy="59531"/>
              </a:xfrm>
              <a:custGeom>
                <a:avLst/>
                <a:gdLst>
                  <a:gd name="connsiteX0" fmla="*/ 50006 w 85725"/>
                  <a:gd name="connsiteY0" fmla="*/ 59531 h 59531"/>
                  <a:gd name="connsiteX1" fmla="*/ 0 w 85725"/>
                  <a:gd name="connsiteY1" fmla="*/ 42863 h 59531"/>
                  <a:gd name="connsiteX2" fmla="*/ 28575 w 85725"/>
                  <a:gd name="connsiteY2" fmla="*/ 2381 h 59531"/>
                  <a:gd name="connsiteX3" fmla="*/ 85725 w 85725"/>
                  <a:gd name="connsiteY3" fmla="*/ 0 h 59531"/>
                  <a:gd name="connsiteX4" fmla="*/ 50006 w 85725"/>
                  <a:gd name="connsiteY4" fmla="*/ 59531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59531">
                    <a:moveTo>
                      <a:pt x="50006" y="59531"/>
                    </a:moveTo>
                    <a:lnTo>
                      <a:pt x="0" y="42863"/>
                    </a:lnTo>
                    <a:lnTo>
                      <a:pt x="28575" y="2381"/>
                    </a:lnTo>
                    <a:lnTo>
                      <a:pt x="85725" y="0"/>
                    </a:lnTo>
                    <a:lnTo>
                      <a:pt x="50006" y="59531"/>
                    </a:lnTo>
                    <a:close/>
                  </a:path>
                </a:pathLst>
              </a:cu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989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3"/>
                                        </p:tgtEl>
                                      </p:cBhvr>
                                    </p:animEffect>
                                    <p:set>
                                      <p:cBhvr>
                                        <p:cTn id="7" dur="1" fill="hold">
                                          <p:stCondLst>
                                            <p:cond delay="1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6" y="-676"/>
            <a:ext cx="9144900" cy="6858675"/>
          </a:xfrm>
          <a:prstGeom prst="rect">
            <a:avLst/>
          </a:prstGeom>
        </p:spPr>
      </p:pic>
      <p:sp>
        <p:nvSpPr>
          <p:cNvPr id="2" name="Title 1"/>
          <p:cNvSpPr>
            <a:spLocks noGrp="1"/>
          </p:cNvSpPr>
          <p:nvPr>
            <p:ph type="title"/>
          </p:nvPr>
        </p:nvSpPr>
        <p:spPr>
          <a:xfrm>
            <a:off x="381000" y="457200"/>
            <a:ext cx="8229600" cy="1143000"/>
          </a:xfrm>
        </p:spPr>
        <p:txBody>
          <a:bodyPr>
            <a:normAutofit fontScale="90000"/>
          </a:bodyPr>
          <a:lstStyle/>
          <a:p>
            <a:r>
              <a:rPr lang="en-US" dirty="0" smtClean="0">
                <a:solidFill>
                  <a:schemeClr val="bg1">
                    <a:lumMod val="75000"/>
                  </a:schemeClr>
                </a:solidFill>
              </a:rPr>
              <a:t>Transfer reactions as surrogates</a:t>
            </a:r>
            <a:r>
              <a:rPr lang="en-US" dirty="0">
                <a:solidFill>
                  <a:schemeClr val="bg1">
                    <a:lumMod val="75000"/>
                  </a:schemeClr>
                </a:solidFill>
              </a:rPr>
              <a:t/>
            </a:r>
            <a:br>
              <a:rPr lang="en-US" dirty="0">
                <a:solidFill>
                  <a:schemeClr val="bg1">
                    <a:lumMod val="75000"/>
                  </a:schemeClr>
                </a:solidFill>
              </a:rPr>
            </a:b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5077" y="1341681"/>
                <a:ext cx="5152402" cy="1275080"/>
              </a:xfrm>
            </p:spPr>
            <p:txBody>
              <a:bodyPr>
                <a:normAutofit fontScale="85000" lnSpcReduction="10000"/>
              </a:bodyPr>
              <a:lstStyle/>
              <a:p>
                <a:pPr marL="0" indent="0">
                  <a:buNone/>
                </a:pPr>
                <a:r>
                  <a:rPr lang="en-US" baseline="30000" dirty="0" smtClean="0">
                    <a:solidFill>
                      <a:schemeClr val="bg1"/>
                    </a:solidFill>
                  </a:rPr>
                  <a:t>12</a:t>
                </a:r>
                <a:r>
                  <a:rPr lang="en-US" dirty="0" smtClean="0">
                    <a:solidFill>
                      <a:schemeClr val="bg1"/>
                    </a:solidFill>
                  </a:rPr>
                  <a:t>C(</a:t>
                </a:r>
                <a:r>
                  <a:rPr lang="el-GR" dirty="0" smtClean="0">
                    <a:solidFill>
                      <a:schemeClr val="bg1"/>
                    </a:solidFill>
                  </a:rPr>
                  <a:t>α</a:t>
                </a:r>
                <a:r>
                  <a:rPr lang="en-US" dirty="0" smtClean="0">
                    <a:solidFill>
                      <a:schemeClr val="bg1"/>
                    </a:solidFill>
                  </a:rPr>
                  <a:t>,</a:t>
                </a:r>
                <a14:m>
                  <m:oMath xmlns:m="http://schemas.openxmlformats.org/officeDocument/2006/math">
                    <m:r>
                      <a:rPr lang="en-US" i="1" dirty="0" smtClean="0">
                        <a:solidFill>
                          <a:schemeClr val="bg1"/>
                        </a:solidFill>
                        <a:latin typeface="Cambria Math" panose="02040503050406030204" pitchFamily="18" charset="0"/>
                        <a:sym typeface="Symbol" panose="05050102010706020507" pitchFamily="18" charset="2"/>
                      </a:rPr>
                      <m:t></m:t>
                    </m:r>
                  </m:oMath>
                </a14:m>
                <a:r>
                  <a:rPr lang="en-US" dirty="0" smtClean="0">
                    <a:solidFill>
                      <a:schemeClr val="bg1"/>
                    </a:solidFill>
                  </a:rPr>
                  <a:t>)</a:t>
                </a:r>
                <a:r>
                  <a:rPr lang="en-US" baseline="30000" dirty="0" smtClean="0">
                    <a:solidFill>
                      <a:schemeClr val="bg1"/>
                    </a:solidFill>
                  </a:rPr>
                  <a:t>16</a:t>
                </a:r>
                <a:r>
                  <a:rPr lang="en-US" dirty="0" smtClean="0">
                    <a:solidFill>
                      <a:schemeClr val="bg1"/>
                    </a:solidFill>
                  </a:rPr>
                  <a:t>O </a:t>
                </a:r>
                <a:r>
                  <a:rPr lang="el-GR" dirty="0" smtClean="0">
                    <a:solidFill>
                      <a:schemeClr val="bg1"/>
                    </a:solidFill>
                  </a:rPr>
                  <a:t>α</a:t>
                </a:r>
                <a:r>
                  <a:rPr lang="en-US" dirty="0" smtClean="0">
                    <a:solidFill>
                      <a:schemeClr val="bg1"/>
                    </a:solidFill>
                  </a:rPr>
                  <a:t> capture replaced by </a:t>
                </a:r>
              </a:p>
              <a:p>
                <a:pPr marL="0" indent="0">
                  <a:buNone/>
                </a:pPr>
                <a:r>
                  <a:rPr lang="en-US" baseline="30000" dirty="0" smtClean="0">
                    <a:solidFill>
                      <a:schemeClr val="bg1"/>
                    </a:solidFill>
                  </a:rPr>
                  <a:t>12</a:t>
                </a:r>
                <a:r>
                  <a:rPr lang="en-US" dirty="0" smtClean="0">
                    <a:solidFill>
                      <a:schemeClr val="bg1"/>
                    </a:solidFill>
                  </a:rPr>
                  <a:t>C(</a:t>
                </a:r>
                <a:r>
                  <a:rPr lang="en-US" baseline="30000" dirty="0" smtClean="0">
                    <a:solidFill>
                      <a:schemeClr val="bg1"/>
                    </a:solidFill>
                  </a:rPr>
                  <a:t>6</a:t>
                </a:r>
                <a:r>
                  <a:rPr lang="en-US" dirty="0" smtClean="0">
                    <a:solidFill>
                      <a:schemeClr val="bg1"/>
                    </a:solidFill>
                  </a:rPr>
                  <a:t>Li,d)</a:t>
                </a:r>
                <a:r>
                  <a:rPr lang="en-US" baseline="30000" dirty="0">
                    <a:solidFill>
                      <a:schemeClr val="bg1"/>
                    </a:solidFill>
                  </a:rPr>
                  <a:t> 16</a:t>
                </a:r>
                <a:r>
                  <a:rPr lang="en-US" dirty="0">
                    <a:solidFill>
                      <a:schemeClr val="bg1"/>
                    </a:solidFill>
                  </a:rPr>
                  <a:t>O </a:t>
                </a:r>
                <a:r>
                  <a:rPr lang="el-GR" dirty="0">
                    <a:solidFill>
                      <a:schemeClr val="bg1"/>
                    </a:solidFill>
                  </a:rPr>
                  <a:t>α</a:t>
                </a:r>
                <a:r>
                  <a:rPr lang="en-US" dirty="0">
                    <a:solidFill>
                      <a:schemeClr val="bg1"/>
                    </a:solidFill>
                  </a:rPr>
                  <a:t> </a:t>
                </a:r>
                <a:r>
                  <a:rPr lang="en-US" dirty="0" smtClean="0">
                    <a:solidFill>
                      <a:schemeClr val="bg1"/>
                    </a:solidFill>
                  </a:rPr>
                  <a:t>transfer</a:t>
                </a:r>
                <a:endParaRPr lang="en-US" dirty="0">
                  <a:solidFill>
                    <a:schemeClr val="bg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5077" y="1341681"/>
                <a:ext cx="5152402" cy="1275080"/>
              </a:xfrm>
              <a:blipFill rotWithShape="0">
                <a:blip r:embed="rId3"/>
                <a:stretch>
                  <a:fillRect l="-946" t="-7656"/>
                </a:stretch>
              </a:blipFill>
            </p:spPr>
            <p:txBody>
              <a:bodyPr/>
              <a:lstStyle/>
              <a:p>
                <a:r>
                  <a:rPr lang="en-US">
                    <a:noFill/>
                  </a:rPr>
                  <a:t> </a:t>
                </a:r>
              </a:p>
            </p:txBody>
          </p:sp>
        </mc:Fallback>
      </mc:AlternateContent>
      <p:pic>
        <p:nvPicPr>
          <p:cNvPr id="4"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58" r="5371"/>
          <a:stretch/>
        </p:blipFill>
        <p:spPr bwMode="auto">
          <a:xfrm>
            <a:off x="6202948" y="3886200"/>
            <a:ext cx="2617172" cy="292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Michael Wiescher\Downloads\image (4).png"/>
          <p:cNvPicPr>
            <a:picLocks noChangeAspect="1" noChangeArrowheads="1"/>
          </p:cNvPicPr>
          <p:nvPr/>
        </p:nvPicPr>
        <p:blipFill rotWithShape="1">
          <a:blip r:embed="rId5">
            <a:extLst>
              <a:ext uri="{28A0092B-C50C-407E-A947-70E740481C1C}">
                <a14:useLocalDpi xmlns:a14="http://schemas.microsoft.com/office/drawing/2010/main" val="0"/>
              </a:ext>
            </a:extLst>
          </a:blip>
          <a:srcRect l="9617" t="4414" r="10545"/>
          <a:stretch/>
        </p:blipFill>
        <p:spPr bwMode="auto">
          <a:xfrm>
            <a:off x="5257800" y="3888872"/>
            <a:ext cx="2156133" cy="29204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96675" y="3318728"/>
            <a:ext cx="3061526" cy="584775"/>
          </a:xfrm>
          <a:prstGeom prst="rect">
            <a:avLst/>
          </a:prstGeom>
          <a:noFill/>
        </p:spPr>
        <p:txBody>
          <a:bodyPr wrap="square" rtlCol="0">
            <a:spAutoFit/>
          </a:bodyPr>
          <a:lstStyle/>
          <a:p>
            <a:r>
              <a:rPr lang="en-US" sz="1600" dirty="0" smtClean="0"/>
              <a:t>Facilitated by the cluster structure of bound and unbound </a:t>
            </a:r>
            <a:r>
              <a:rPr lang="en-US" sz="1600" baseline="30000" dirty="0" smtClean="0"/>
              <a:t>16</a:t>
            </a:r>
            <a:r>
              <a:rPr lang="en-US" sz="1600" dirty="0" smtClean="0"/>
              <a:t>O states</a:t>
            </a:r>
            <a:endParaRPr lang="en-US" sz="1600" dirty="0"/>
          </a:p>
        </p:txBody>
      </p:sp>
      <p:grpSp>
        <p:nvGrpSpPr>
          <p:cNvPr id="31" name="Group 30"/>
          <p:cNvGrpSpPr/>
          <p:nvPr/>
        </p:nvGrpSpPr>
        <p:grpSpPr>
          <a:xfrm>
            <a:off x="5830241" y="1417034"/>
            <a:ext cx="2971800" cy="2221139"/>
            <a:chOff x="8078237" y="1477854"/>
            <a:chExt cx="2971800" cy="2221139"/>
          </a:xfrm>
        </p:grpSpPr>
        <p:sp>
          <p:nvSpPr>
            <p:cNvPr id="30" name="Rectangle 29"/>
            <p:cNvSpPr/>
            <p:nvPr/>
          </p:nvSpPr>
          <p:spPr>
            <a:xfrm>
              <a:off x="8078237" y="1477854"/>
              <a:ext cx="2971800" cy="222113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305800" y="1539715"/>
              <a:ext cx="2744237" cy="1977588"/>
              <a:chOff x="5377629" y="1346220"/>
              <a:chExt cx="2744237" cy="1977588"/>
            </a:xfrm>
          </p:grpSpPr>
          <p:grpSp>
            <p:nvGrpSpPr>
              <p:cNvPr id="8" name="Group 7"/>
              <p:cNvGrpSpPr/>
              <p:nvPr/>
            </p:nvGrpSpPr>
            <p:grpSpPr>
              <a:xfrm>
                <a:off x="5377629" y="1676400"/>
                <a:ext cx="2295174" cy="1647408"/>
                <a:chOff x="5358717" y="2631440"/>
                <a:chExt cx="2295174" cy="1647408"/>
              </a:xfrm>
            </p:grpSpPr>
            <p:pic>
              <p:nvPicPr>
                <p:cNvPr id="1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3465" t="6558" r="6761" b="60000"/>
                <a:stretch/>
              </p:blipFill>
              <p:spPr bwMode="auto">
                <a:xfrm>
                  <a:off x="6525216" y="2743200"/>
                  <a:ext cx="1054976" cy="789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8821" t="36211" r="4661" b="32713"/>
                <a:stretch/>
              </p:blipFill>
              <p:spPr bwMode="auto">
                <a:xfrm>
                  <a:off x="6714269" y="3449320"/>
                  <a:ext cx="939622" cy="7340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6188" t="36211" r="23059" b="50886"/>
                <a:stretch/>
              </p:blipFill>
              <p:spPr bwMode="auto">
                <a:xfrm>
                  <a:off x="6223000" y="3144520"/>
                  <a:ext cx="3810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71545" t="40213" r="4661" b="30969"/>
                <a:stretch/>
              </p:blipFill>
              <p:spPr bwMode="auto">
                <a:xfrm>
                  <a:off x="5557520" y="2702560"/>
                  <a:ext cx="843102" cy="6807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52538" t="35753" r="31978" b="38870"/>
                <a:stretch/>
              </p:blipFill>
              <p:spPr bwMode="auto">
                <a:xfrm>
                  <a:off x="6139180" y="3449320"/>
                  <a:ext cx="548640" cy="59944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p:cNvSpPr/>
                <p:nvPr/>
              </p:nvSpPr>
              <p:spPr>
                <a:xfrm>
                  <a:off x="5358717" y="2631440"/>
                  <a:ext cx="417533" cy="284480"/>
                </a:xfrm>
                <a:custGeom>
                  <a:avLst/>
                  <a:gdLst>
                    <a:gd name="connsiteX0" fmla="*/ 15923 w 417533"/>
                    <a:gd name="connsiteY0" fmla="*/ 40640 h 284480"/>
                    <a:gd name="connsiteX1" fmla="*/ 15923 w 417533"/>
                    <a:gd name="connsiteY1" fmla="*/ 40640 h 284480"/>
                    <a:gd name="connsiteX2" fmla="*/ 87043 w 417533"/>
                    <a:gd name="connsiteY2" fmla="*/ 121920 h 284480"/>
                    <a:gd name="connsiteX3" fmla="*/ 127683 w 417533"/>
                    <a:gd name="connsiteY3" fmla="*/ 152400 h 284480"/>
                    <a:gd name="connsiteX4" fmla="*/ 137843 w 417533"/>
                    <a:gd name="connsiteY4" fmla="*/ 182880 h 284480"/>
                    <a:gd name="connsiteX5" fmla="*/ 168323 w 417533"/>
                    <a:gd name="connsiteY5" fmla="*/ 203200 h 284480"/>
                    <a:gd name="connsiteX6" fmla="*/ 198803 w 417533"/>
                    <a:gd name="connsiteY6" fmla="*/ 233680 h 284480"/>
                    <a:gd name="connsiteX7" fmla="*/ 290243 w 417533"/>
                    <a:gd name="connsiteY7" fmla="*/ 284480 h 284480"/>
                    <a:gd name="connsiteX8" fmla="*/ 391843 w 417533"/>
                    <a:gd name="connsiteY8" fmla="*/ 213360 h 284480"/>
                    <a:gd name="connsiteX9" fmla="*/ 412163 w 417533"/>
                    <a:gd name="connsiteY9" fmla="*/ 152400 h 284480"/>
                    <a:gd name="connsiteX10" fmla="*/ 402003 w 417533"/>
                    <a:gd name="connsiteY10" fmla="*/ 40640 h 284480"/>
                    <a:gd name="connsiteX11" fmla="*/ 249603 w 417533"/>
                    <a:gd name="connsiteY11" fmla="*/ 30480 h 284480"/>
                    <a:gd name="connsiteX12" fmla="*/ 168323 w 417533"/>
                    <a:gd name="connsiteY12" fmla="*/ 0 h 284480"/>
                    <a:gd name="connsiteX13" fmla="*/ 5763 w 417533"/>
                    <a:gd name="connsiteY13" fmla="*/ 10160 h 284480"/>
                    <a:gd name="connsiteX14" fmla="*/ 15923 w 417533"/>
                    <a:gd name="connsiteY14" fmla="*/ 50800 h 284480"/>
                    <a:gd name="connsiteX15" fmla="*/ 15923 w 417533"/>
                    <a:gd name="connsiteY15" fmla="*/ 40640 h 28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533" h="284480">
                      <a:moveTo>
                        <a:pt x="15923" y="40640"/>
                      </a:moveTo>
                      <a:lnTo>
                        <a:pt x="15923" y="40640"/>
                      </a:lnTo>
                      <a:cubicBezTo>
                        <a:pt x="39630" y="67733"/>
                        <a:pt x="61587" y="96464"/>
                        <a:pt x="87043" y="121920"/>
                      </a:cubicBezTo>
                      <a:cubicBezTo>
                        <a:pt x="99017" y="133894"/>
                        <a:pt x="116843" y="139391"/>
                        <a:pt x="127683" y="152400"/>
                      </a:cubicBezTo>
                      <a:cubicBezTo>
                        <a:pt x="134539" y="160627"/>
                        <a:pt x="131153" y="174517"/>
                        <a:pt x="137843" y="182880"/>
                      </a:cubicBezTo>
                      <a:cubicBezTo>
                        <a:pt x="145471" y="192415"/>
                        <a:pt x="158942" y="195383"/>
                        <a:pt x="168323" y="203200"/>
                      </a:cubicBezTo>
                      <a:cubicBezTo>
                        <a:pt x="179361" y="212398"/>
                        <a:pt x="187461" y="224859"/>
                        <a:pt x="198803" y="233680"/>
                      </a:cubicBezTo>
                      <a:cubicBezTo>
                        <a:pt x="251206" y="274438"/>
                        <a:pt x="244255" y="269151"/>
                        <a:pt x="290243" y="284480"/>
                      </a:cubicBezTo>
                      <a:cubicBezTo>
                        <a:pt x="352041" y="274180"/>
                        <a:pt x="367341" y="286866"/>
                        <a:pt x="391843" y="213360"/>
                      </a:cubicBezTo>
                      <a:lnTo>
                        <a:pt x="412163" y="152400"/>
                      </a:lnTo>
                      <a:cubicBezTo>
                        <a:pt x="408776" y="115147"/>
                        <a:pt x="431929" y="63084"/>
                        <a:pt x="402003" y="40640"/>
                      </a:cubicBezTo>
                      <a:cubicBezTo>
                        <a:pt x="361273" y="10092"/>
                        <a:pt x="300236" y="35810"/>
                        <a:pt x="249603" y="30480"/>
                      </a:cubicBezTo>
                      <a:cubicBezTo>
                        <a:pt x="214558" y="26791"/>
                        <a:pt x="199446" y="15561"/>
                        <a:pt x="168323" y="0"/>
                      </a:cubicBezTo>
                      <a:lnTo>
                        <a:pt x="5763" y="10160"/>
                      </a:lnTo>
                      <a:cubicBezTo>
                        <a:pt x="-7484" y="14576"/>
                        <a:pt x="4752" y="42422"/>
                        <a:pt x="15923" y="50800"/>
                      </a:cubicBezTo>
                      <a:cubicBezTo>
                        <a:pt x="24491" y="57226"/>
                        <a:pt x="15923" y="42333"/>
                        <a:pt x="15923" y="4064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53200" y="3971071"/>
                  <a:ext cx="425116" cy="307777"/>
                </a:xfrm>
                <a:prstGeom prst="rect">
                  <a:avLst/>
                </a:prstGeom>
                <a:solidFill>
                  <a:schemeClr val="bg1"/>
                </a:solidFill>
                <a:effectLst>
                  <a:softEdge rad="31750"/>
                </a:effectLst>
              </p:spPr>
              <p:txBody>
                <a:bodyPr wrap="none" rtlCol="0">
                  <a:spAutoFit/>
                </a:bodyPr>
                <a:lstStyle/>
                <a:p>
                  <a:r>
                    <a:rPr lang="en-US" sz="1400" baseline="30000" dirty="0" smtClean="0"/>
                    <a:t>16</a:t>
                  </a:r>
                  <a:r>
                    <a:rPr lang="en-US" sz="1400" dirty="0" smtClean="0"/>
                    <a:t>O</a:t>
                  </a:r>
                  <a:endParaRPr lang="en-US" sz="1400" dirty="0"/>
                </a:p>
              </p:txBody>
            </p:sp>
            <p:pic>
              <p:nvPicPr>
                <p:cNvPr id="18"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7142480" y="3977640"/>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909759" y="3563620"/>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0932" t="67742" r="80466" b="20967"/>
                <a:stretch/>
              </p:blipFill>
              <p:spPr bwMode="auto">
                <a:xfrm>
                  <a:off x="7349091" y="3747770"/>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thumb/5/5d/Triple-Alpha_Process.svg/750px-Triple-Alpha_Proces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11344" t="79033" r="80467" b="9677"/>
                <a:stretch/>
              </p:blipFill>
              <p:spPr bwMode="auto">
                <a:xfrm>
                  <a:off x="6899268" y="3895090"/>
                  <a:ext cx="290175" cy="2667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6505718" y="1346220"/>
                <a:ext cx="1616148" cy="369332"/>
              </a:xfrm>
              <a:prstGeom prst="rect">
                <a:avLst/>
              </a:prstGeom>
              <a:noFill/>
            </p:spPr>
            <p:txBody>
              <a:bodyPr wrap="none" rtlCol="0">
                <a:spAutoFit/>
              </a:bodyPr>
              <a:lstStyle/>
              <a:p>
                <a:r>
                  <a:rPr lang="en-US" dirty="0" smtClean="0"/>
                  <a:t>The </a:t>
                </a:r>
                <a:r>
                  <a:rPr lang="en-US" baseline="30000" dirty="0" smtClean="0"/>
                  <a:t>12</a:t>
                </a:r>
                <a:r>
                  <a:rPr lang="en-US" dirty="0" smtClean="0"/>
                  <a:t>C(</a:t>
                </a:r>
                <a:r>
                  <a:rPr lang="en-US" dirty="0" smtClean="0">
                    <a:sym typeface="Symbol"/>
                  </a:rPr>
                  <a:t>,)</a:t>
                </a:r>
                <a:r>
                  <a:rPr lang="en-US" baseline="30000" dirty="0" smtClean="0">
                    <a:sym typeface="Symbol"/>
                  </a:rPr>
                  <a:t>16</a:t>
                </a:r>
                <a:r>
                  <a:rPr lang="en-US" dirty="0" smtClean="0">
                    <a:sym typeface="Symbol"/>
                  </a:rPr>
                  <a:t>O</a:t>
                </a:r>
                <a:endParaRPr lang="en-US" dirty="0"/>
              </a:p>
            </p:txBody>
          </p:sp>
          <p:cxnSp>
            <p:nvCxnSpPr>
              <p:cNvPr id="10" name="Straight Connector 9"/>
              <p:cNvCxnSpPr/>
              <p:nvPr/>
            </p:nvCxnSpPr>
            <p:spPr>
              <a:xfrm flipH="1" flipV="1">
                <a:off x="6933420" y="3141980"/>
                <a:ext cx="145560" cy="1346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55077" y="3884395"/>
            <a:ext cx="3962400" cy="2905826"/>
            <a:chOff x="4531729" y="1524000"/>
            <a:chExt cx="4612271" cy="3505200"/>
          </a:xfrm>
        </p:grpSpPr>
        <p:pic>
          <p:nvPicPr>
            <p:cNvPr id="24" name="Picture 2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0"/>
            <a:stretch/>
          </p:blipFill>
          <p:spPr bwMode="auto">
            <a:xfrm>
              <a:off x="4531729" y="1524000"/>
              <a:ext cx="4612271" cy="3505200"/>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5105400" y="1981200"/>
              <a:ext cx="5334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p:cNvSpPr/>
            <p:nvPr/>
          </p:nvSpPr>
          <p:spPr>
            <a:xfrm>
              <a:off x="5588217" y="2971800"/>
              <a:ext cx="5334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mc:AlternateContent xmlns:mc="http://schemas.openxmlformats.org/markup-compatibility/2006" xmlns:a14="http://schemas.microsoft.com/office/drawing/2010/main">
        <mc:Choice Requires="a14">
          <p:sp>
            <p:nvSpPr>
              <p:cNvPr id="28" name="TextBox 27"/>
              <p:cNvSpPr txBox="1"/>
              <p:nvPr/>
            </p:nvSpPr>
            <p:spPr>
              <a:xfrm>
                <a:off x="144251" y="2290944"/>
                <a:ext cx="5874620" cy="1754326"/>
              </a:xfrm>
              <a:prstGeom prst="rect">
                <a:avLst/>
              </a:prstGeom>
              <a:noFill/>
            </p:spPr>
            <p:txBody>
              <a:bodyPr wrap="square" rtlCol="0">
                <a:spAutoFit/>
              </a:bodyPr>
              <a:lstStyle/>
              <a:p>
                <a:r>
                  <a:rPr lang="en-US" baseline="30000" dirty="0" smtClean="0">
                    <a:solidFill>
                      <a:schemeClr val="bg1"/>
                    </a:solidFill>
                  </a:rPr>
                  <a:t>12</a:t>
                </a:r>
                <a:r>
                  <a:rPr lang="en-US" dirty="0">
                    <a:solidFill>
                      <a:schemeClr val="bg1"/>
                    </a:solidFill>
                  </a:rPr>
                  <a:t>C(</a:t>
                </a:r>
                <a:r>
                  <a:rPr lang="el-GR" dirty="0">
                    <a:solidFill>
                      <a:schemeClr val="bg1"/>
                    </a:solidFill>
                  </a:rPr>
                  <a:t>α</a:t>
                </a:r>
                <a:r>
                  <a:rPr lang="en-US" dirty="0">
                    <a:solidFill>
                      <a:schemeClr val="bg1"/>
                    </a:solidFill>
                  </a:rPr>
                  <a:t>,</a:t>
                </a:r>
                <a14:m>
                  <m:oMath xmlns:m="http://schemas.openxmlformats.org/officeDocument/2006/math">
                    <m:r>
                      <a:rPr lang="en-US" i="1" dirty="0">
                        <a:solidFill>
                          <a:schemeClr val="bg1"/>
                        </a:solidFill>
                        <a:latin typeface="Cambria Math" panose="02040503050406030204" pitchFamily="18" charset="0"/>
                        <a:sym typeface="Symbol" panose="05050102010706020507" pitchFamily="18" charset="2"/>
                      </a:rPr>
                      <m:t></m:t>
                    </m:r>
                  </m:oMath>
                </a14:m>
                <a:r>
                  <a:rPr lang="en-US" dirty="0">
                    <a:solidFill>
                      <a:schemeClr val="bg1"/>
                    </a:solidFill>
                  </a:rPr>
                  <a:t>)</a:t>
                </a:r>
                <a:r>
                  <a:rPr lang="en-US" baseline="30000" dirty="0" smtClean="0">
                    <a:solidFill>
                      <a:schemeClr val="bg1"/>
                    </a:solidFill>
                  </a:rPr>
                  <a:t>16</a:t>
                </a:r>
                <a:r>
                  <a:rPr lang="en-US" dirty="0" smtClean="0">
                    <a:solidFill>
                      <a:schemeClr val="bg1"/>
                    </a:solidFill>
                  </a:rPr>
                  <a:t>O determines </a:t>
                </a:r>
                <a:r>
                  <a:rPr lang="en-US" baseline="30000" dirty="0" smtClean="0">
                    <a:solidFill>
                      <a:schemeClr val="bg1"/>
                    </a:solidFill>
                  </a:rPr>
                  <a:t>12</a:t>
                </a:r>
                <a:r>
                  <a:rPr lang="en-US" dirty="0" smtClean="0">
                    <a:solidFill>
                      <a:schemeClr val="bg1"/>
                    </a:solidFill>
                  </a:rPr>
                  <a:t>C/</a:t>
                </a:r>
                <a:r>
                  <a:rPr lang="en-US" baseline="30000" dirty="0" smtClean="0">
                    <a:solidFill>
                      <a:schemeClr val="bg1"/>
                    </a:solidFill>
                  </a:rPr>
                  <a:t>16</a:t>
                </a:r>
                <a:r>
                  <a:rPr lang="en-US" dirty="0" smtClean="0">
                    <a:solidFill>
                      <a:schemeClr val="bg1"/>
                    </a:solidFill>
                  </a:rPr>
                  <a:t>O ratio in our universe</a:t>
                </a:r>
              </a:p>
              <a:p>
                <a:r>
                  <a:rPr lang="en-US" dirty="0" smtClean="0">
                    <a:solidFill>
                      <a:schemeClr val="bg1"/>
                    </a:solidFill>
                  </a:rPr>
                  <a:t>Other, proton induced transfer studies provide powerful tools through (</a:t>
                </a:r>
                <a:r>
                  <a:rPr lang="en-US" dirty="0" err="1" smtClean="0">
                    <a:solidFill>
                      <a:schemeClr val="bg1"/>
                    </a:solidFill>
                  </a:rPr>
                  <a:t>p,d</a:t>
                </a:r>
                <a:r>
                  <a:rPr lang="en-US" dirty="0" smtClean="0">
                    <a:solidFill>
                      <a:schemeClr val="bg1"/>
                    </a:solidFill>
                  </a:rPr>
                  <a:t>), (</a:t>
                </a:r>
                <a:r>
                  <a:rPr lang="en-US" dirty="0" err="1" smtClean="0">
                    <a:solidFill>
                      <a:schemeClr val="bg1"/>
                    </a:solidFill>
                  </a:rPr>
                  <a:t>p,p</a:t>
                </a:r>
                <a:r>
                  <a:rPr lang="en-US" dirty="0" smtClean="0">
                    <a:solidFill>
                      <a:schemeClr val="bg1"/>
                    </a:solidFill>
                  </a:rPr>
                  <a:t>’</a:t>
                </a:r>
                <a:r>
                  <a:rPr lang="en-US" dirty="0" smtClean="0">
                    <a:solidFill>
                      <a:schemeClr val="bg1"/>
                    </a:solidFill>
                    <a:sym typeface="Symbol" panose="05050102010706020507" pitchFamily="18" charset="2"/>
                  </a:rPr>
                  <a:t>) </a:t>
                </a:r>
              </a:p>
              <a:p>
                <a:r>
                  <a:rPr lang="en-US" dirty="0" smtClean="0">
                    <a:solidFill>
                      <a:schemeClr val="bg1"/>
                    </a:solidFill>
                    <a:sym typeface="Symbol" panose="05050102010706020507" pitchFamily="18" charset="2"/>
                  </a:rPr>
                  <a:t>for near threshold </a:t>
                </a:r>
                <a:r>
                  <a:rPr lang="en-US" smtClean="0">
                    <a:solidFill>
                      <a:schemeClr val="bg1"/>
                    </a:solidFill>
                    <a:sym typeface="Symbol" panose="05050102010706020507" pitchFamily="18" charset="2"/>
                  </a:rPr>
                  <a:t>studies.</a:t>
                </a:r>
              </a:p>
              <a:p>
                <a:r>
                  <a:rPr lang="en-US" smtClean="0">
                    <a:solidFill>
                      <a:srgbClr val="FFFF00"/>
                    </a:solidFill>
                    <a:sym typeface="Symbol" panose="05050102010706020507" pitchFamily="18" charset="2"/>
                  </a:rPr>
                  <a:t>New beam developments!</a:t>
                </a:r>
                <a:endParaRPr lang="en-US" dirty="0" smtClean="0">
                  <a:solidFill>
                    <a:srgbClr val="FFFF00"/>
                  </a:solidFill>
                </a:endParaRPr>
              </a:p>
              <a:p>
                <a:endParaRPr lang="en-US"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44251" y="2290944"/>
                <a:ext cx="5874620" cy="1754326"/>
              </a:xfrm>
              <a:prstGeom prst="rect">
                <a:avLst/>
              </a:prstGeom>
              <a:blipFill rotWithShape="0">
                <a:blip r:embed="rId8"/>
                <a:stretch>
                  <a:fillRect l="-935" t="-2083"/>
                </a:stretch>
              </a:blipFill>
            </p:spPr>
            <p:txBody>
              <a:bodyPr/>
              <a:lstStyle/>
              <a:p>
                <a:r>
                  <a:rPr lang="de-DE">
                    <a:noFill/>
                  </a:rPr>
                  <a:t> </a:t>
                </a:r>
              </a:p>
            </p:txBody>
          </p:sp>
        </mc:Fallback>
      </mc:AlternateContent>
      <p:sp>
        <p:nvSpPr>
          <p:cNvPr id="32" name="Oval 31"/>
          <p:cNvSpPr/>
          <p:nvPr/>
        </p:nvSpPr>
        <p:spPr>
          <a:xfrm>
            <a:off x="4019203" y="2877077"/>
            <a:ext cx="1143000" cy="1087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2" name="Picture 21"/>
          <p:cNvPicPr>
            <a:picLocks noChangeAspect="1"/>
          </p:cNvPicPr>
          <p:nvPr/>
        </p:nvPicPr>
        <p:blipFill rotWithShape="1">
          <a:blip r:embed="rId9"/>
          <a:srcRect l="1869" t="-79" r="12169" b="79"/>
          <a:stretch/>
        </p:blipFill>
        <p:spPr>
          <a:xfrm>
            <a:off x="5257800" y="3874295"/>
            <a:ext cx="3562320" cy="2949785"/>
          </a:xfrm>
          <a:prstGeom prst="rect">
            <a:avLst/>
          </a:prstGeom>
        </p:spPr>
      </p:pic>
    </p:spTree>
    <p:extLst>
      <p:ext uri="{BB962C8B-B14F-4D97-AF65-F5344CB8AC3E}">
        <p14:creationId xmlns:p14="http://schemas.microsoft.com/office/powerpoint/2010/main" val="287303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447800"/>
            <a:ext cx="8229600" cy="5105399"/>
          </a:xfrm>
        </p:spPr>
        <p:txBody>
          <a:bodyPr>
            <a:normAutofit fontScale="62500" lnSpcReduction="20000"/>
          </a:bodyPr>
          <a:lstStyle/>
          <a:p>
            <a:r>
              <a:rPr lang="en-US" dirty="0" smtClean="0"/>
              <a:t>A few key reactions determine the origin of the elements, mostly dictated by nuclear structure  as reflected in the characteristic features of the abundance distribution in our universe.</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Low energy nuclear physics experiments, using direct and indirect techniques provide the key to many of the associated questions</a:t>
            </a:r>
          </a:p>
          <a:p>
            <a:r>
              <a:rPr lang="en-US" dirty="0" smtClean="0"/>
              <a:t>Better theories are needed to provide intellectual and technical guidance for interpreting the data and deriving the nuclear reaction rates.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52" y="2454909"/>
            <a:ext cx="4343400" cy="26060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8" y="2454909"/>
            <a:ext cx="4175052" cy="260604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3120"/>
          <a:stretch/>
        </p:blipFill>
        <p:spPr>
          <a:xfrm>
            <a:off x="396948" y="2285999"/>
            <a:ext cx="4175052" cy="283016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5918"/>
          <a:stretch/>
        </p:blipFill>
        <p:spPr>
          <a:xfrm>
            <a:off x="4619552" y="2285999"/>
            <a:ext cx="4343400" cy="2817464"/>
          </a:xfrm>
          <a:prstGeom prst="rect">
            <a:avLst/>
          </a:prstGeom>
        </p:spPr>
      </p:pic>
      <p:sp>
        <p:nvSpPr>
          <p:cNvPr id="10" name="TextBox 9"/>
          <p:cNvSpPr txBox="1"/>
          <p:nvPr/>
        </p:nvSpPr>
        <p:spPr>
          <a:xfrm>
            <a:off x="556881" y="3921757"/>
            <a:ext cx="3948517" cy="369332"/>
          </a:xfrm>
          <a:prstGeom prst="rect">
            <a:avLst/>
          </a:prstGeom>
          <a:noFill/>
        </p:spPr>
        <p:txBody>
          <a:bodyPr wrap="none" rtlCol="0">
            <a:spAutoFit/>
          </a:bodyPr>
          <a:lstStyle/>
          <a:p>
            <a:r>
              <a:rPr lang="en-US" dirty="0" err="1" smtClean="0">
                <a:solidFill>
                  <a:schemeClr val="bg1"/>
                </a:solidFill>
                <a:latin typeface="Sylfaen" panose="010A0502050306030303" pitchFamily="18" charset="0"/>
              </a:rPr>
              <a:t>Երևանի</a:t>
            </a:r>
            <a:r>
              <a:rPr lang="en-US" dirty="0" smtClean="0">
                <a:solidFill>
                  <a:schemeClr val="bg1"/>
                </a:solidFill>
                <a:latin typeface="Sylfaen" panose="010A0502050306030303" pitchFamily="18" charset="0"/>
              </a:rPr>
              <a:t> </a:t>
            </a:r>
            <a:r>
              <a:rPr lang="en-US" dirty="0" err="1" smtClean="0">
                <a:solidFill>
                  <a:schemeClr val="bg1"/>
                </a:solidFill>
                <a:latin typeface="Sylfaen" panose="010A0502050306030303" pitchFamily="18" charset="0"/>
              </a:rPr>
              <a:t>երկինքը</a:t>
            </a:r>
            <a:r>
              <a:rPr lang="en-US" dirty="0" smtClean="0">
                <a:solidFill>
                  <a:schemeClr val="bg1"/>
                </a:solidFill>
                <a:latin typeface="Sylfaen" panose="010A0502050306030303" pitchFamily="18" charset="0"/>
              </a:rPr>
              <a:t> 2800 </a:t>
            </a:r>
            <a:r>
              <a:rPr lang="en-US" dirty="0" err="1" smtClean="0">
                <a:solidFill>
                  <a:schemeClr val="bg1"/>
                </a:solidFill>
                <a:latin typeface="Sylfaen" panose="010A0502050306030303" pitchFamily="18" charset="0"/>
              </a:rPr>
              <a:t>տարի</a:t>
            </a:r>
            <a:r>
              <a:rPr lang="en-US" dirty="0" smtClean="0">
                <a:solidFill>
                  <a:schemeClr val="bg1"/>
                </a:solidFill>
                <a:latin typeface="Sylfaen" panose="010A0502050306030303" pitchFamily="18" charset="0"/>
              </a:rPr>
              <a:t> </a:t>
            </a:r>
            <a:r>
              <a:rPr lang="en-US" dirty="0" err="1" smtClean="0">
                <a:solidFill>
                  <a:schemeClr val="bg1"/>
                </a:solidFill>
                <a:latin typeface="Sylfaen" panose="010A0502050306030303" pitchFamily="18" charset="0"/>
              </a:rPr>
              <a:t>առաջ</a:t>
            </a:r>
            <a:r>
              <a:rPr lang="en-US" dirty="0" smtClean="0">
                <a:solidFill>
                  <a:schemeClr val="bg1"/>
                </a:solidFill>
                <a:latin typeface="Sylfaen" panose="010A0502050306030303" pitchFamily="18" charset="0"/>
              </a:rPr>
              <a:t> </a:t>
            </a:r>
            <a:endParaRPr lang="en-US" dirty="0">
              <a:solidFill>
                <a:schemeClr val="bg1"/>
              </a:solidFill>
              <a:latin typeface="Sylfaen" panose="010A0502050306030303" pitchFamily="18" charset="0"/>
            </a:endParaRPr>
          </a:p>
        </p:txBody>
      </p:sp>
      <p:sp>
        <p:nvSpPr>
          <p:cNvPr id="11" name="TextBox 10"/>
          <p:cNvSpPr txBox="1"/>
          <p:nvPr/>
        </p:nvSpPr>
        <p:spPr>
          <a:xfrm>
            <a:off x="5527812" y="3921757"/>
            <a:ext cx="2699778" cy="369332"/>
          </a:xfrm>
          <a:prstGeom prst="rect">
            <a:avLst/>
          </a:prstGeom>
          <a:noFill/>
        </p:spPr>
        <p:txBody>
          <a:bodyPr wrap="none" rtlCol="0">
            <a:spAutoFit/>
          </a:bodyPr>
          <a:lstStyle/>
          <a:p>
            <a:r>
              <a:rPr lang="en-US" dirty="0" err="1" smtClean="0">
                <a:solidFill>
                  <a:schemeClr val="bg1"/>
                </a:solidFill>
                <a:latin typeface="Sylfaen" panose="010A0502050306030303" pitchFamily="18" charset="0"/>
              </a:rPr>
              <a:t>Երևանի</a:t>
            </a:r>
            <a:r>
              <a:rPr lang="en-US" dirty="0" smtClean="0">
                <a:solidFill>
                  <a:schemeClr val="bg1"/>
                </a:solidFill>
                <a:latin typeface="Sylfaen" panose="010A0502050306030303" pitchFamily="18" charset="0"/>
              </a:rPr>
              <a:t> </a:t>
            </a:r>
            <a:r>
              <a:rPr lang="en-US" dirty="0" err="1" smtClean="0">
                <a:solidFill>
                  <a:schemeClr val="bg1"/>
                </a:solidFill>
                <a:latin typeface="Sylfaen" panose="010A0502050306030303" pitchFamily="18" charset="0"/>
              </a:rPr>
              <a:t>երկինքը</a:t>
            </a:r>
            <a:r>
              <a:rPr lang="en-US" dirty="0" smtClean="0">
                <a:solidFill>
                  <a:schemeClr val="bg1"/>
                </a:solidFill>
                <a:latin typeface="Sylfaen" panose="010A0502050306030303" pitchFamily="18" charset="0"/>
              </a:rPr>
              <a:t> </a:t>
            </a:r>
            <a:r>
              <a:rPr lang="en-US" dirty="0" err="1" smtClean="0">
                <a:solidFill>
                  <a:schemeClr val="bg1"/>
                </a:solidFill>
                <a:latin typeface="Sylfaen" panose="010A0502050306030303" pitchFamily="18" charset="0"/>
              </a:rPr>
              <a:t>հիմա</a:t>
            </a:r>
            <a:r>
              <a:rPr lang="en-US" dirty="0" smtClean="0">
                <a:solidFill>
                  <a:schemeClr val="bg1"/>
                </a:solidFill>
                <a:latin typeface="Sylfaen" panose="010A0502050306030303" pitchFamily="18" charset="0"/>
              </a:rPr>
              <a:t> </a:t>
            </a:r>
            <a:endParaRPr lang="en-US" dirty="0">
              <a:solidFill>
                <a:schemeClr val="bg1"/>
              </a:solidFill>
              <a:latin typeface="Sylfaen" panose="010A0502050306030303" pitchFamily="18" charset="0"/>
            </a:endParaRPr>
          </a:p>
        </p:txBody>
      </p:sp>
    </p:spTree>
    <p:extLst>
      <p:ext uri="{BB962C8B-B14F-4D97-AF65-F5344CB8AC3E}">
        <p14:creationId xmlns:p14="http://schemas.microsoft.com/office/powerpoint/2010/main" val="351391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dark matter dark energy"/>
          <p:cNvPicPr>
            <a:picLocks noChangeAspect="1" noChangeArrowheads="1"/>
          </p:cNvPicPr>
          <p:nvPr/>
        </p:nvPicPr>
        <p:blipFill rotWithShape="1">
          <a:blip r:embed="rId2">
            <a:extLst>
              <a:ext uri="{28A0092B-C50C-407E-A947-70E740481C1C}">
                <a14:useLocalDpi xmlns:a14="http://schemas.microsoft.com/office/drawing/2010/main" val="0"/>
              </a:ext>
            </a:extLst>
          </a:blip>
          <a:srcRect t="7248" r="9507" b="16128"/>
          <a:stretch/>
        </p:blipFill>
        <p:spPr bwMode="auto">
          <a:xfrm>
            <a:off x="5504329" y="4724399"/>
            <a:ext cx="3639671" cy="2133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mg.purch.com/h/1400/aHR0cDovL3d3dy5zcGFjZS5jb20vaW1hZ2VzL2kvMDAwLzA3Mi8yNTcvb3JpZ2luYWwvQXJyb3dfSlBHLmpwZ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7" r="3191"/>
          <a:stretch/>
        </p:blipFill>
        <p:spPr bwMode="auto">
          <a:xfrm>
            <a:off x="5993642" y="1413355"/>
            <a:ext cx="3128904" cy="235489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6200" y="5897563"/>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800" dirty="0">
              <a:solidFill>
                <a:schemeClr val="bg1"/>
              </a:solidFill>
              <a:latin typeface="Calibri Light" panose="020F0302020204030204" pitchFamily="34" charset="0"/>
            </a:endParaRPr>
          </a:p>
        </p:txBody>
      </p:sp>
      <p:sp>
        <p:nvSpPr>
          <p:cNvPr id="8" name="Content Placeholder 2"/>
          <p:cNvSpPr>
            <a:spLocks noGrp="1"/>
          </p:cNvSpPr>
          <p:nvPr>
            <p:ph idx="1"/>
          </p:nvPr>
        </p:nvSpPr>
        <p:spPr>
          <a:xfrm>
            <a:off x="0" y="1692276"/>
            <a:ext cx="8660704" cy="4638867"/>
          </a:xfrm>
        </p:spPr>
        <p:txBody>
          <a:bodyPr>
            <a:normAutofit fontScale="92500" lnSpcReduction="20000"/>
          </a:bodyPr>
          <a:lstStyle/>
          <a:p>
            <a:pPr>
              <a:spcBef>
                <a:spcPts val="0"/>
              </a:spcBef>
              <a:spcAft>
                <a:spcPts val="1200"/>
              </a:spcAft>
            </a:pPr>
            <a:r>
              <a:rPr lang="en-US" dirty="0" smtClean="0">
                <a:solidFill>
                  <a:schemeClr val="bg1"/>
                </a:solidFill>
                <a:latin typeface="Calibri Light" panose="020F0302020204030204" pitchFamily="34" charset="0"/>
              </a:rPr>
              <a:t>Four forces govern the physical phenomena in our universe since the Big Bang</a:t>
            </a:r>
          </a:p>
          <a:p>
            <a:pPr>
              <a:spcBef>
                <a:spcPts val="0"/>
              </a:spcBef>
            </a:pPr>
            <a:r>
              <a:rPr lang="en-US" dirty="0" smtClean="0">
                <a:solidFill>
                  <a:schemeClr val="bg1"/>
                </a:solidFill>
                <a:latin typeface="Calibri Light" panose="020F0302020204030204" pitchFamily="34" charset="0"/>
              </a:rPr>
              <a:t>The balance between the four forces </a:t>
            </a:r>
          </a:p>
          <a:p>
            <a:pPr marL="0" indent="0">
              <a:spcBef>
                <a:spcPts val="0"/>
              </a:spcBef>
              <a:spcAft>
                <a:spcPts val="1200"/>
              </a:spcAft>
              <a:buNone/>
            </a:pPr>
            <a:r>
              <a:rPr lang="en-US" dirty="0">
                <a:solidFill>
                  <a:schemeClr val="bg1"/>
                </a:solidFill>
                <a:latin typeface="Calibri Light" panose="020F0302020204030204" pitchFamily="34" charset="0"/>
              </a:rPr>
              <a:t> </a:t>
            </a:r>
            <a:r>
              <a:rPr lang="en-US" dirty="0" smtClean="0">
                <a:solidFill>
                  <a:schemeClr val="bg1"/>
                </a:solidFill>
                <a:latin typeface="Calibri Light" panose="020F0302020204030204" pitchFamily="34" charset="0"/>
              </a:rPr>
              <a:t>   generates stable configurations of matter</a:t>
            </a:r>
          </a:p>
          <a:p>
            <a:pPr>
              <a:spcBef>
                <a:spcPts val="0"/>
              </a:spcBef>
              <a:spcAft>
                <a:spcPts val="1200"/>
              </a:spcAft>
            </a:pPr>
            <a:r>
              <a:rPr lang="en-US" dirty="0" smtClean="0">
                <a:solidFill>
                  <a:schemeClr val="bg1"/>
                </a:solidFill>
                <a:latin typeface="Calibri Light" panose="020F0302020204030204" pitchFamily="34" charset="0"/>
              </a:rPr>
              <a:t>We know that there are different kinds of matter, dark energy, dark matter, and baryonic matter</a:t>
            </a:r>
          </a:p>
          <a:p>
            <a:pPr>
              <a:spcBef>
                <a:spcPts val="0"/>
              </a:spcBef>
              <a:spcAft>
                <a:spcPts val="1200"/>
              </a:spcAft>
            </a:pPr>
            <a:r>
              <a:rPr lang="en-US" dirty="0" smtClean="0">
                <a:solidFill>
                  <a:schemeClr val="bg1"/>
                </a:solidFill>
                <a:latin typeface="Calibri Light" panose="020F0302020204030204" pitchFamily="34" charset="0"/>
              </a:rPr>
              <a:t>Nuclear physics considers the smallest component, the evolution of baryonic matter</a:t>
            </a:r>
          </a:p>
          <a:p>
            <a:r>
              <a:rPr lang="en-US" dirty="0">
                <a:solidFill>
                  <a:schemeClr val="bg1"/>
                </a:solidFill>
                <a:latin typeface="Calibri Light" panose="020F0302020204030204" pitchFamily="34" charset="0"/>
              </a:rPr>
              <a:t>The Micro-Cosmos drives </a:t>
            </a:r>
            <a:endParaRPr lang="en-US" dirty="0" smtClean="0">
              <a:solidFill>
                <a:schemeClr val="bg1"/>
              </a:solidFill>
              <a:latin typeface="Calibri Light" panose="020F0302020204030204" pitchFamily="34" charset="0"/>
            </a:endParaRPr>
          </a:p>
          <a:p>
            <a:pPr marL="0" indent="0">
              <a:buNone/>
            </a:pPr>
            <a:r>
              <a:rPr lang="en-US" dirty="0" smtClean="0">
                <a:solidFill>
                  <a:schemeClr val="bg1"/>
                </a:solidFill>
                <a:latin typeface="Calibri Light" panose="020F0302020204030204" pitchFamily="34" charset="0"/>
              </a:rPr>
              <a:t>    the Macro-Cosmos!</a:t>
            </a:r>
            <a:endParaRPr lang="en-US" dirty="0">
              <a:solidFill>
                <a:schemeClr val="bg1"/>
              </a:solidFill>
              <a:latin typeface="Calibri Light" panose="020F0302020204030204" pitchFamily="34" charset="0"/>
            </a:endParaRPr>
          </a:p>
        </p:txBody>
      </p:sp>
      <p:sp>
        <p:nvSpPr>
          <p:cNvPr id="2" name="Title 1"/>
          <p:cNvSpPr>
            <a:spLocks noGrp="1"/>
          </p:cNvSpPr>
          <p:nvPr>
            <p:ph type="title"/>
          </p:nvPr>
        </p:nvSpPr>
        <p:spPr/>
        <p:txBody>
          <a:bodyPr/>
          <a:lstStyle/>
          <a:p>
            <a:r>
              <a:rPr lang="en-US" dirty="0" smtClean="0">
                <a:solidFill>
                  <a:schemeClr val="bg1"/>
                </a:solidFill>
              </a:rPr>
              <a:t>Nuclear Physics and Astrophysics</a:t>
            </a:r>
            <a:endParaRPr lang="en-US" dirty="0">
              <a:solidFill>
                <a:schemeClr val="bg1"/>
              </a:solidFill>
            </a:endParaRPr>
          </a:p>
        </p:txBody>
      </p:sp>
    </p:spTree>
    <p:extLst>
      <p:ext uri="{BB962C8B-B14F-4D97-AF65-F5344CB8AC3E}">
        <p14:creationId xmlns:p14="http://schemas.microsoft.com/office/powerpoint/2010/main" val="687973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loan-zoom_Page_06"/>
          <p:cNvPicPr>
            <a:picLocks noChangeAspect="1" noChangeArrowheads="1"/>
          </p:cNvPicPr>
          <p:nvPr/>
        </p:nvPicPr>
        <p:blipFill>
          <a:blip r:embed="rId2" cstate="print"/>
          <a:srcRect/>
          <a:stretch>
            <a:fillRect/>
          </a:stretch>
        </p:blipFill>
        <p:spPr bwMode="auto">
          <a:xfrm>
            <a:off x="0" y="0"/>
            <a:ext cx="9228138" cy="6905625"/>
          </a:xfrm>
          <a:prstGeom prst="rect">
            <a:avLst/>
          </a:prstGeom>
          <a:noFill/>
          <a:ln w="9525">
            <a:noFill/>
            <a:miter lim="800000"/>
            <a:headEnd/>
            <a:tailEnd/>
          </a:ln>
        </p:spPr>
      </p:pic>
      <p:grpSp>
        <p:nvGrpSpPr>
          <p:cNvPr id="5" name="Group 13"/>
          <p:cNvGrpSpPr>
            <a:grpSpLocks/>
          </p:cNvGrpSpPr>
          <p:nvPr/>
        </p:nvGrpSpPr>
        <p:grpSpPr bwMode="auto">
          <a:xfrm>
            <a:off x="152400" y="1295400"/>
            <a:ext cx="4191000" cy="3047400"/>
            <a:chOff x="576" y="805"/>
            <a:chExt cx="4464" cy="3382"/>
          </a:xfrm>
        </p:grpSpPr>
        <p:pic>
          <p:nvPicPr>
            <p:cNvPr id="6" name="Picture 5" descr="2nd big bang"/>
            <p:cNvPicPr>
              <a:picLocks noChangeAspect="1" noChangeArrowheads="1"/>
            </p:cNvPicPr>
            <p:nvPr/>
          </p:nvPicPr>
          <p:blipFill>
            <a:blip r:embed="rId3" cstate="print">
              <a:clrChange>
                <a:clrFrom>
                  <a:srgbClr val="000000"/>
                </a:clrFrom>
                <a:clrTo>
                  <a:srgbClr val="000000">
                    <a:alpha val="0"/>
                  </a:srgbClr>
                </a:clrTo>
              </a:clrChange>
            </a:blip>
            <a:srcRect r="7396" b="1399"/>
            <a:stretch>
              <a:fillRect/>
            </a:stretch>
          </p:blipFill>
          <p:spPr bwMode="auto">
            <a:xfrm>
              <a:off x="576" y="805"/>
              <a:ext cx="4267" cy="3382"/>
            </a:xfrm>
            <a:prstGeom prst="rect">
              <a:avLst/>
            </a:prstGeom>
            <a:noFill/>
            <a:ln w="9525">
              <a:noFill/>
              <a:miter lim="800000"/>
              <a:headEnd/>
              <a:tailEnd/>
            </a:ln>
          </p:spPr>
        </p:pic>
        <p:sp>
          <p:nvSpPr>
            <p:cNvPr id="7" name="Freeform 6"/>
            <p:cNvSpPr>
              <a:spLocks/>
            </p:cNvSpPr>
            <p:nvPr/>
          </p:nvSpPr>
          <p:spPr bwMode="auto">
            <a:xfrm rot="251529">
              <a:off x="4503" y="2575"/>
              <a:ext cx="331" cy="463"/>
            </a:xfrm>
            <a:custGeom>
              <a:avLst/>
              <a:gdLst>
                <a:gd name="T0" fmla="*/ 41 w 348"/>
                <a:gd name="T1" fmla="*/ 435 h 463"/>
                <a:gd name="T2" fmla="*/ 86 w 348"/>
                <a:gd name="T3" fmla="*/ 395 h 463"/>
                <a:gd name="T4" fmla="*/ 120 w 348"/>
                <a:gd name="T5" fmla="*/ 378 h 463"/>
                <a:gd name="T6" fmla="*/ 166 w 348"/>
                <a:gd name="T7" fmla="*/ 339 h 463"/>
                <a:gd name="T8" fmla="*/ 199 w 348"/>
                <a:gd name="T9" fmla="*/ 299 h 463"/>
                <a:gd name="T10" fmla="*/ 215 w 348"/>
                <a:gd name="T11" fmla="*/ 265 h 463"/>
                <a:gd name="T12" fmla="*/ 241 w 348"/>
                <a:gd name="T13" fmla="*/ 164 h 463"/>
                <a:gd name="T14" fmla="*/ 203 w 348"/>
                <a:gd name="T15" fmla="*/ 0 h 463"/>
                <a:gd name="T16" fmla="*/ 144 w 348"/>
                <a:gd name="T17" fmla="*/ 11 h 463"/>
                <a:gd name="T18" fmla="*/ 120 w 348"/>
                <a:gd name="T19" fmla="*/ 23 h 463"/>
                <a:gd name="T20" fmla="*/ 37 w 348"/>
                <a:gd name="T21" fmla="*/ 45 h 463"/>
                <a:gd name="T22" fmla="*/ 37 w 348"/>
                <a:gd name="T23" fmla="*/ 457 h 463"/>
                <a:gd name="T24" fmla="*/ 49 w 348"/>
                <a:gd name="T25" fmla="*/ 452 h 463"/>
                <a:gd name="T26" fmla="*/ 41 w 348"/>
                <a:gd name="T27" fmla="*/ 435 h 4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8"/>
                <a:gd name="T43" fmla="*/ 0 h 463"/>
                <a:gd name="T44" fmla="*/ 348 w 348"/>
                <a:gd name="T45" fmla="*/ 463 h 4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8" h="463">
                  <a:moveTo>
                    <a:pt x="54" y="435"/>
                  </a:moveTo>
                  <a:cubicBezTo>
                    <a:pt x="76" y="424"/>
                    <a:pt x="92" y="402"/>
                    <a:pt x="116" y="395"/>
                  </a:cubicBezTo>
                  <a:cubicBezTo>
                    <a:pt x="132" y="390"/>
                    <a:pt x="147" y="387"/>
                    <a:pt x="162" y="378"/>
                  </a:cubicBezTo>
                  <a:cubicBezTo>
                    <a:pt x="188" y="363"/>
                    <a:pt x="194" y="347"/>
                    <a:pt x="224" y="339"/>
                  </a:cubicBezTo>
                  <a:cubicBezTo>
                    <a:pt x="243" y="327"/>
                    <a:pt x="255" y="321"/>
                    <a:pt x="269" y="299"/>
                  </a:cubicBezTo>
                  <a:cubicBezTo>
                    <a:pt x="276" y="288"/>
                    <a:pt x="291" y="265"/>
                    <a:pt x="291" y="265"/>
                  </a:cubicBezTo>
                  <a:cubicBezTo>
                    <a:pt x="300" y="230"/>
                    <a:pt x="305" y="194"/>
                    <a:pt x="325" y="164"/>
                  </a:cubicBezTo>
                  <a:cubicBezTo>
                    <a:pt x="335" y="95"/>
                    <a:pt x="348" y="26"/>
                    <a:pt x="274" y="0"/>
                  </a:cubicBezTo>
                  <a:cubicBezTo>
                    <a:pt x="266" y="1"/>
                    <a:pt x="210" y="7"/>
                    <a:pt x="195" y="11"/>
                  </a:cubicBezTo>
                  <a:cubicBezTo>
                    <a:pt x="184" y="14"/>
                    <a:pt x="162" y="23"/>
                    <a:pt x="162" y="23"/>
                  </a:cubicBezTo>
                  <a:cubicBezTo>
                    <a:pt x="130" y="53"/>
                    <a:pt x="97" y="42"/>
                    <a:pt x="49" y="45"/>
                  </a:cubicBezTo>
                  <a:cubicBezTo>
                    <a:pt x="0" y="184"/>
                    <a:pt x="28" y="99"/>
                    <a:pt x="49" y="457"/>
                  </a:cubicBezTo>
                  <a:cubicBezTo>
                    <a:pt x="49" y="463"/>
                    <a:pt x="65" y="458"/>
                    <a:pt x="66" y="452"/>
                  </a:cubicBezTo>
                  <a:cubicBezTo>
                    <a:pt x="68" y="445"/>
                    <a:pt x="58" y="441"/>
                    <a:pt x="54" y="435"/>
                  </a:cubicBezTo>
                  <a:close/>
                </a:path>
              </a:pathLst>
            </a:custGeom>
            <a:solidFill>
              <a:schemeClr val="tx1"/>
            </a:solidFill>
            <a:ln w="9525">
              <a:no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8" name="Freeform 7"/>
            <p:cNvSpPr>
              <a:spLocks/>
            </p:cNvSpPr>
            <p:nvPr/>
          </p:nvSpPr>
          <p:spPr bwMode="auto">
            <a:xfrm rot="245137">
              <a:off x="4333" y="2552"/>
              <a:ext cx="232" cy="363"/>
            </a:xfrm>
            <a:custGeom>
              <a:avLst/>
              <a:gdLst>
                <a:gd name="T0" fmla="*/ 89 w 232"/>
                <a:gd name="T1" fmla="*/ 255 h 363"/>
                <a:gd name="T2" fmla="*/ 66 w 232"/>
                <a:gd name="T3" fmla="*/ 226 h 363"/>
                <a:gd name="T4" fmla="*/ 4 w 232"/>
                <a:gd name="T5" fmla="*/ 159 h 363"/>
                <a:gd name="T6" fmla="*/ 27 w 232"/>
                <a:gd name="T7" fmla="*/ 23 h 363"/>
                <a:gd name="T8" fmla="*/ 100 w 232"/>
                <a:gd name="T9" fmla="*/ 0 h 363"/>
                <a:gd name="T10" fmla="*/ 128 w 232"/>
                <a:gd name="T11" fmla="*/ 6 h 363"/>
                <a:gd name="T12" fmla="*/ 134 w 232"/>
                <a:gd name="T13" fmla="*/ 29 h 363"/>
                <a:gd name="T14" fmla="*/ 173 w 232"/>
                <a:gd name="T15" fmla="*/ 34 h 363"/>
                <a:gd name="T16" fmla="*/ 100 w 232"/>
                <a:gd name="T17" fmla="*/ 277 h 363"/>
                <a:gd name="T18" fmla="*/ 89 w 232"/>
                <a:gd name="T19" fmla="*/ 255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363"/>
                <a:gd name="T32" fmla="*/ 232 w 232"/>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363">
                  <a:moveTo>
                    <a:pt x="89" y="255"/>
                  </a:moveTo>
                  <a:cubicBezTo>
                    <a:pt x="80" y="246"/>
                    <a:pt x="75" y="234"/>
                    <a:pt x="66" y="226"/>
                  </a:cubicBezTo>
                  <a:cubicBezTo>
                    <a:pt x="36" y="200"/>
                    <a:pt x="18" y="199"/>
                    <a:pt x="4" y="159"/>
                  </a:cubicBezTo>
                  <a:cubicBezTo>
                    <a:pt x="6" y="137"/>
                    <a:pt x="0" y="45"/>
                    <a:pt x="27" y="23"/>
                  </a:cubicBezTo>
                  <a:cubicBezTo>
                    <a:pt x="43" y="10"/>
                    <a:pt x="81" y="5"/>
                    <a:pt x="100" y="0"/>
                  </a:cubicBezTo>
                  <a:cubicBezTo>
                    <a:pt x="109" y="2"/>
                    <a:pt x="121" y="0"/>
                    <a:pt x="128" y="6"/>
                  </a:cubicBezTo>
                  <a:cubicBezTo>
                    <a:pt x="134" y="11"/>
                    <a:pt x="127" y="25"/>
                    <a:pt x="134" y="29"/>
                  </a:cubicBezTo>
                  <a:cubicBezTo>
                    <a:pt x="145" y="36"/>
                    <a:pt x="160" y="32"/>
                    <a:pt x="173" y="34"/>
                  </a:cubicBezTo>
                  <a:cubicBezTo>
                    <a:pt x="169" y="247"/>
                    <a:pt x="232" y="363"/>
                    <a:pt x="100" y="277"/>
                  </a:cubicBezTo>
                  <a:cubicBezTo>
                    <a:pt x="88" y="259"/>
                    <a:pt x="89" y="267"/>
                    <a:pt x="89" y="255"/>
                  </a:cubicBezTo>
                  <a:close/>
                </a:path>
              </a:pathLst>
            </a:custGeom>
            <a:solidFill>
              <a:schemeClr val="tx1"/>
            </a:solidFill>
            <a:ln w="9525">
              <a:solidFill>
                <a:schemeClr val="tx1"/>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9" name="Line 8"/>
            <p:cNvSpPr>
              <a:spLocks noChangeShapeType="1"/>
            </p:cNvSpPr>
            <p:nvPr/>
          </p:nvSpPr>
          <p:spPr bwMode="auto">
            <a:xfrm>
              <a:off x="4552" y="2581"/>
              <a:ext cx="0" cy="130"/>
            </a:xfrm>
            <a:prstGeom prst="line">
              <a:avLst/>
            </a:prstGeom>
            <a:noFill/>
            <a:ln w="76200">
              <a:solidFill>
                <a:schemeClr val="tx1"/>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10" name="Rectangle 9"/>
            <p:cNvSpPr>
              <a:spLocks noChangeArrowheads="1"/>
            </p:cNvSpPr>
            <p:nvPr/>
          </p:nvSpPr>
          <p:spPr bwMode="auto">
            <a:xfrm>
              <a:off x="4656" y="2400"/>
              <a:ext cx="384" cy="192"/>
            </a:xfrm>
            <a:prstGeom prst="rect">
              <a:avLst/>
            </a:prstGeom>
            <a:solidFill>
              <a:schemeClr val="tx1"/>
            </a:solidFill>
            <a:ln w="9525">
              <a:solidFill>
                <a:schemeClr val="tx1"/>
              </a:solidFill>
              <a:miter lim="800000"/>
              <a:headEnd/>
              <a:tailEnd/>
            </a:ln>
          </p:spPr>
          <p:txBody>
            <a:bodyPr wrap="none" anchor="ctr"/>
            <a:lstStyle/>
            <a:p>
              <a:pPr eaLnBrk="0" hangingPunct="0"/>
              <a:endParaRPr lang="en-US" dirty="0">
                <a:latin typeface="Calibri" panose="020F0502020204030204" pitchFamily="34" charset="0"/>
                <a:cs typeface="Calibri" panose="020F0502020204030204" pitchFamily="34" charset="0"/>
              </a:endParaRPr>
            </a:p>
          </p:txBody>
        </p:sp>
        <p:sp>
          <p:nvSpPr>
            <p:cNvPr id="11" name="Freeform 10"/>
            <p:cNvSpPr>
              <a:spLocks/>
            </p:cNvSpPr>
            <p:nvPr/>
          </p:nvSpPr>
          <p:spPr bwMode="auto">
            <a:xfrm>
              <a:off x="3214" y="1126"/>
              <a:ext cx="1418" cy="593"/>
            </a:xfrm>
            <a:custGeom>
              <a:avLst/>
              <a:gdLst>
                <a:gd name="T0" fmla="*/ 5 w 1418"/>
                <a:gd name="T1" fmla="*/ 153 h 609"/>
                <a:gd name="T2" fmla="*/ 101 w 1418"/>
                <a:gd name="T3" fmla="*/ 299 h 609"/>
                <a:gd name="T4" fmla="*/ 163 w 1418"/>
                <a:gd name="T5" fmla="*/ 333 h 609"/>
                <a:gd name="T6" fmla="*/ 231 w 1418"/>
                <a:gd name="T7" fmla="*/ 350 h 609"/>
                <a:gd name="T8" fmla="*/ 265 w 1418"/>
                <a:gd name="T9" fmla="*/ 362 h 609"/>
                <a:gd name="T10" fmla="*/ 366 w 1418"/>
                <a:gd name="T11" fmla="*/ 367 h 609"/>
                <a:gd name="T12" fmla="*/ 423 w 1418"/>
                <a:gd name="T13" fmla="*/ 390 h 609"/>
                <a:gd name="T14" fmla="*/ 468 w 1418"/>
                <a:gd name="T15" fmla="*/ 424 h 609"/>
                <a:gd name="T16" fmla="*/ 609 w 1418"/>
                <a:gd name="T17" fmla="*/ 446 h 609"/>
                <a:gd name="T18" fmla="*/ 671 w 1418"/>
                <a:gd name="T19" fmla="*/ 474 h 609"/>
                <a:gd name="T20" fmla="*/ 852 w 1418"/>
                <a:gd name="T21" fmla="*/ 503 h 609"/>
                <a:gd name="T22" fmla="*/ 903 w 1418"/>
                <a:gd name="T23" fmla="*/ 570 h 609"/>
                <a:gd name="T24" fmla="*/ 959 w 1418"/>
                <a:gd name="T25" fmla="*/ 587 h 609"/>
                <a:gd name="T26" fmla="*/ 965 w 1418"/>
                <a:gd name="T27" fmla="*/ 570 h 609"/>
                <a:gd name="T28" fmla="*/ 982 w 1418"/>
                <a:gd name="T29" fmla="*/ 554 h 609"/>
                <a:gd name="T30" fmla="*/ 1055 w 1418"/>
                <a:gd name="T31" fmla="*/ 537 h 609"/>
                <a:gd name="T32" fmla="*/ 1123 w 1418"/>
                <a:gd name="T33" fmla="*/ 503 h 609"/>
                <a:gd name="T34" fmla="*/ 1179 w 1418"/>
                <a:gd name="T35" fmla="*/ 458 h 609"/>
                <a:gd name="T36" fmla="*/ 1253 w 1418"/>
                <a:gd name="T37" fmla="*/ 395 h 609"/>
                <a:gd name="T38" fmla="*/ 1287 w 1418"/>
                <a:gd name="T39" fmla="*/ 373 h 609"/>
                <a:gd name="T40" fmla="*/ 1326 w 1418"/>
                <a:gd name="T41" fmla="*/ 322 h 609"/>
                <a:gd name="T42" fmla="*/ 1349 w 1418"/>
                <a:gd name="T43" fmla="*/ 282 h 609"/>
                <a:gd name="T44" fmla="*/ 1366 w 1418"/>
                <a:gd name="T45" fmla="*/ 249 h 609"/>
                <a:gd name="T46" fmla="*/ 1394 w 1418"/>
                <a:gd name="T47" fmla="*/ 181 h 609"/>
                <a:gd name="T48" fmla="*/ 1371 w 1418"/>
                <a:gd name="T49" fmla="*/ 34 h 609"/>
                <a:gd name="T50" fmla="*/ 1281 w 1418"/>
                <a:gd name="T51" fmla="*/ 11 h 609"/>
                <a:gd name="T52" fmla="*/ 1242 w 1418"/>
                <a:gd name="T53" fmla="*/ 0 h 609"/>
                <a:gd name="T54" fmla="*/ 649 w 1418"/>
                <a:gd name="T55" fmla="*/ 17 h 609"/>
                <a:gd name="T56" fmla="*/ 400 w 1418"/>
                <a:gd name="T57" fmla="*/ 45 h 609"/>
                <a:gd name="T58" fmla="*/ 225 w 1418"/>
                <a:gd name="T59" fmla="*/ 62 h 609"/>
                <a:gd name="T60" fmla="*/ 180 w 1418"/>
                <a:gd name="T61" fmla="*/ 68 h 609"/>
                <a:gd name="T62" fmla="*/ 118 w 1418"/>
                <a:gd name="T63" fmla="*/ 79 h 609"/>
                <a:gd name="T64" fmla="*/ 16 w 1418"/>
                <a:gd name="T65" fmla="*/ 158 h 609"/>
                <a:gd name="T66" fmla="*/ 5 w 1418"/>
                <a:gd name="T67" fmla="*/ 170 h 609"/>
                <a:gd name="T68" fmla="*/ 5 w 1418"/>
                <a:gd name="T69" fmla="*/ 153 h 6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8"/>
                <a:gd name="T106" fmla="*/ 0 h 609"/>
                <a:gd name="T107" fmla="*/ 1418 w 1418"/>
                <a:gd name="T108" fmla="*/ 609 h 6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8" h="609">
                  <a:moveTo>
                    <a:pt x="5" y="153"/>
                  </a:moveTo>
                  <a:cubicBezTo>
                    <a:pt x="21" y="209"/>
                    <a:pt x="37" y="280"/>
                    <a:pt x="101" y="299"/>
                  </a:cubicBezTo>
                  <a:cubicBezTo>
                    <a:pt x="119" y="319"/>
                    <a:pt x="138" y="326"/>
                    <a:pt x="163" y="333"/>
                  </a:cubicBezTo>
                  <a:cubicBezTo>
                    <a:pt x="189" y="361"/>
                    <a:pt x="162" y="337"/>
                    <a:pt x="231" y="350"/>
                  </a:cubicBezTo>
                  <a:cubicBezTo>
                    <a:pt x="243" y="352"/>
                    <a:pt x="253" y="361"/>
                    <a:pt x="265" y="362"/>
                  </a:cubicBezTo>
                  <a:cubicBezTo>
                    <a:pt x="299" y="364"/>
                    <a:pt x="332" y="365"/>
                    <a:pt x="366" y="367"/>
                  </a:cubicBezTo>
                  <a:cubicBezTo>
                    <a:pt x="385" y="379"/>
                    <a:pt x="401" y="384"/>
                    <a:pt x="423" y="390"/>
                  </a:cubicBezTo>
                  <a:cubicBezTo>
                    <a:pt x="439" y="400"/>
                    <a:pt x="452" y="414"/>
                    <a:pt x="468" y="424"/>
                  </a:cubicBezTo>
                  <a:cubicBezTo>
                    <a:pt x="501" y="444"/>
                    <a:pt x="579" y="444"/>
                    <a:pt x="609" y="446"/>
                  </a:cubicBezTo>
                  <a:cubicBezTo>
                    <a:pt x="625" y="464"/>
                    <a:pt x="648" y="467"/>
                    <a:pt x="671" y="474"/>
                  </a:cubicBezTo>
                  <a:cubicBezTo>
                    <a:pt x="737" y="495"/>
                    <a:pt x="776" y="499"/>
                    <a:pt x="852" y="503"/>
                  </a:cubicBezTo>
                  <a:cubicBezTo>
                    <a:pt x="859" y="559"/>
                    <a:pt x="852" y="561"/>
                    <a:pt x="903" y="570"/>
                  </a:cubicBezTo>
                  <a:cubicBezTo>
                    <a:pt x="910" y="603"/>
                    <a:pt x="904" y="609"/>
                    <a:pt x="959" y="587"/>
                  </a:cubicBezTo>
                  <a:cubicBezTo>
                    <a:pt x="965" y="585"/>
                    <a:pt x="962" y="575"/>
                    <a:pt x="965" y="570"/>
                  </a:cubicBezTo>
                  <a:cubicBezTo>
                    <a:pt x="969" y="564"/>
                    <a:pt x="975" y="557"/>
                    <a:pt x="982" y="554"/>
                  </a:cubicBezTo>
                  <a:cubicBezTo>
                    <a:pt x="1005" y="545"/>
                    <a:pt x="1031" y="544"/>
                    <a:pt x="1055" y="537"/>
                  </a:cubicBezTo>
                  <a:cubicBezTo>
                    <a:pt x="1074" y="516"/>
                    <a:pt x="1102" y="522"/>
                    <a:pt x="1123" y="503"/>
                  </a:cubicBezTo>
                  <a:cubicBezTo>
                    <a:pt x="1174" y="456"/>
                    <a:pt x="1142" y="469"/>
                    <a:pt x="1179" y="458"/>
                  </a:cubicBezTo>
                  <a:cubicBezTo>
                    <a:pt x="1201" y="436"/>
                    <a:pt x="1228" y="414"/>
                    <a:pt x="1253" y="395"/>
                  </a:cubicBezTo>
                  <a:cubicBezTo>
                    <a:pt x="1264" y="387"/>
                    <a:pt x="1277" y="383"/>
                    <a:pt x="1287" y="373"/>
                  </a:cubicBezTo>
                  <a:cubicBezTo>
                    <a:pt x="1302" y="358"/>
                    <a:pt x="1326" y="322"/>
                    <a:pt x="1326" y="322"/>
                  </a:cubicBezTo>
                  <a:cubicBezTo>
                    <a:pt x="1342" y="259"/>
                    <a:pt x="1318" y="337"/>
                    <a:pt x="1349" y="282"/>
                  </a:cubicBezTo>
                  <a:cubicBezTo>
                    <a:pt x="1374" y="237"/>
                    <a:pt x="1335" y="278"/>
                    <a:pt x="1366" y="249"/>
                  </a:cubicBezTo>
                  <a:cubicBezTo>
                    <a:pt x="1373" y="224"/>
                    <a:pt x="1386" y="205"/>
                    <a:pt x="1394" y="181"/>
                  </a:cubicBezTo>
                  <a:cubicBezTo>
                    <a:pt x="1392" y="129"/>
                    <a:pt x="1418" y="66"/>
                    <a:pt x="1371" y="34"/>
                  </a:cubicBezTo>
                  <a:cubicBezTo>
                    <a:pt x="1348" y="19"/>
                    <a:pt x="1307" y="18"/>
                    <a:pt x="1281" y="11"/>
                  </a:cubicBezTo>
                  <a:cubicBezTo>
                    <a:pt x="1268" y="8"/>
                    <a:pt x="1242" y="0"/>
                    <a:pt x="1242" y="0"/>
                  </a:cubicBezTo>
                  <a:cubicBezTo>
                    <a:pt x="1044" y="6"/>
                    <a:pt x="846" y="5"/>
                    <a:pt x="649" y="17"/>
                  </a:cubicBezTo>
                  <a:cubicBezTo>
                    <a:pt x="567" y="34"/>
                    <a:pt x="483" y="39"/>
                    <a:pt x="400" y="45"/>
                  </a:cubicBezTo>
                  <a:cubicBezTo>
                    <a:pt x="344" y="65"/>
                    <a:pt x="283" y="53"/>
                    <a:pt x="225" y="62"/>
                  </a:cubicBezTo>
                  <a:cubicBezTo>
                    <a:pt x="210" y="64"/>
                    <a:pt x="195" y="66"/>
                    <a:pt x="180" y="68"/>
                  </a:cubicBezTo>
                  <a:cubicBezTo>
                    <a:pt x="159" y="71"/>
                    <a:pt x="118" y="79"/>
                    <a:pt x="118" y="79"/>
                  </a:cubicBezTo>
                  <a:cubicBezTo>
                    <a:pt x="81" y="104"/>
                    <a:pt x="53" y="134"/>
                    <a:pt x="16" y="158"/>
                  </a:cubicBezTo>
                  <a:cubicBezTo>
                    <a:pt x="11" y="161"/>
                    <a:pt x="10" y="172"/>
                    <a:pt x="5" y="170"/>
                  </a:cubicBezTo>
                  <a:cubicBezTo>
                    <a:pt x="0" y="168"/>
                    <a:pt x="5" y="159"/>
                    <a:pt x="5" y="153"/>
                  </a:cubicBezTo>
                  <a:close/>
                </a:path>
              </a:pathLst>
            </a:custGeom>
            <a:solidFill>
              <a:schemeClr val="tx1"/>
            </a:solidFill>
            <a:ln w="9525">
              <a:solidFill>
                <a:schemeClr val="tx1"/>
              </a:solidFill>
              <a:round/>
              <a:headEnd/>
              <a:tailEnd/>
            </a:ln>
          </p:spPr>
          <p:txBody>
            <a:bodyPr/>
            <a:lstStyle/>
            <a:p>
              <a:endParaRPr lang="en-US" dirty="0">
                <a:latin typeface="Calibri" panose="020F0502020204030204" pitchFamily="34" charset="0"/>
                <a:cs typeface="Calibri" panose="020F0502020204030204" pitchFamily="34" charset="0"/>
              </a:endParaRPr>
            </a:p>
          </p:txBody>
        </p:sp>
      </p:grpSp>
      <p:pic>
        <p:nvPicPr>
          <p:cNvPr id="12" name="Picture 29" descr="2836510144_d61a536fd1.jpg"/>
          <p:cNvPicPr>
            <a:picLocks noChangeAspect="1"/>
          </p:cNvPicPr>
          <p:nvPr/>
        </p:nvPicPr>
        <p:blipFill>
          <a:blip r:embed="rId4" cstate="print"/>
          <a:srcRect l="29131" t="1601" r="22174" b="2400"/>
          <a:stretch>
            <a:fillRect/>
          </a:stretch>
        </p:blipFill>
        <p:spPr bwMode="auto">
          <a:xfrm>
            <a:off x="7883525" y="548535"/>
            <a:ext cx="1412875" cy="3871065"/>
          </a:xfrm>
          <a:prstGeom prst="rect">
            <a:avLst/>
          </a:prstGeom>
          <a:ln>
            <a:noFill/>
          </a:ln>
          <a:effectLst>
            <a:softEdge rad="112500"/>
          </a:effectLst>
        </p:spPr>
      </p:pic>
      <p:sp>
        <p:nvSpPr>
          <p:cNvPr id="1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1">
                    <a:lumMod val="40000"/>
                    <a:lumOff val="60000"/>
                  </a:schemeClr>
                </a:solidFill>
                <a:latin typeface="Calibri" panose="020F0502020204030204" pitchFamily="34" charset="0"/>
                <a:cs typeface="Calibri" panose="020F0502020204030204" pitchFamily="34" charset="0"/>
              </a:rPr>
              <a:t>Galactic Chemical Evolution</a:t>
            </a:r>
            <a:endParaRPr lang="en-US" dirty="0">
              <a:solidFill>
                <a:schemeClr val="accent1">
                  <a:lumMod val="40000"/>
                  <a:lumOff val="60000"/>
                </a:schemeClr>
              </a:solidFill>
              <a:latin typeface="Calibri" panose="020F0502020204030204" pitchFamily="34" charset="0"/>
              <a:cs typeface="Calibri" panose="020F0502020204030204" pitchFamily="34" charset="0"/>
            </a:endParaRPr>
          </a:p>
        </p:txBody>
      </p:sp>
      <p:pic>
        <p:nvPicPr>
          <p:cNvPr id="14" name="Picture 8" descr="cs22892_sky"/>
          <p:cNvPicPr>
            <a:picLocks noChangeAspect="1" noChangeArrowheads="1"/>
          </p:cNvPicPr>
          <p:nvPr/>
        </p:nvPicPr>
        <p:blipFill>
          <a:blip r:embed="rId5" cstate="print">
            <a:clrChange>
              <a:clrFrom>
                <a:srgbClr val="40280D"/>
              </a:clrFrom>
              <a:clrTo>
                <a:srgbClr val="40280D">
                  <a:alpha val="0"/>
                </a:srgbClr>
              </a:clrTo>
            </a:clrChange>
          </a:blip>
          <a:srcRect l="48182" t="48641" r="48986" b="48174"/>
          <a:stretch>
            <a:fillRect/>
          </a:stretch>
        </p:blipFill>
        <p:spPr bwMode="auto">
          <a:xfrm>
            <a:off x="8693537" y="4377522"/>
            <a:ext cx="304800" cy="342900"/>
          </a:xfrm>
          <a:prstGeom prst="ellipse">
            <a:avLst/>
          </a:prstGeom>
          <a:ln>
            <a:noFill/>
          </a:ln>
          <a:effectLst>
            <a:softEdge rad="12700"/>
          </a:effectLst>
        </p:spPr>
      </p:pic>
      <p:grpSp>
        <p:nvGrpSpPr>
          <p:cNvPr id="15" name="Group 14"/>
          <p:cNvGrpSpPr>
            <a:grpSpLocks/>
          </p:cNvGrpSpPr>
          <p:nvPr/>
        </p:nvGrpSpPr>
        <p:grpSpPr bwMode="auto">
          <a:xfrm>
            <a:off x="0" y="4572000"/>
            <a:ext cx="9229733" cy="2135188"/>
            <a:chOff x="0" y="2057400"/>
            <a:chExt cx="9145580" cy="2058931"/>
          </a:xfrm>
        </p:grpSpPr>
        <p:grpSp>
          <p:nvGrpSpPr>
            <p:cNvPr id="16" name="Group 15"/>
            <p:cNvGrpSpPr>
              <a:grpSpLocks/>
            </p:cNvGrpSpPr>
            <p:nvPr/>
          </p:nvGrpSpPr>
          <p:grpSpPr bwMode="auto">
            <a:xfrm>
              <a:off x="0" y="2057400"/>
              <a:ext cx="9145580" cy="2058931"/>
              <a:chOff x="10" y="1008"/>
              <a:chExt cx="5790" cy="1345"/>
            </a:xfrm>
          </p:grpSpPr>
          <p:pic>
            <p:nvPicPr>
              <p:cNvPr id="18" name="Picture 9"/>
              <p:cNvPicPr>
                <a:picLocks noChangeAspect="1" noChangeArrowheads="1"/>
              </p:cNvPicPr>
              <p:nvPr/>
            </p:nvPicPr>
            <p:blipFill>
              <a:blip r:embed="rId6" cstate="print"/>
              <a:srcRect/>
              <a:stretch>
                <a:fillRect/>
              </a:stretch>
            </p:blipFill>
            <p:spPr bwMode="auto">
              <a:xfrm>
                <a:off x="10" y="1008"/>
                <a:ext cx="1896" cy="1341"/>
              </a:xfrm>
              <a:prstGeom prst="rect">
                <a:avLst/>
              </a:prstGeom>
              <a:noFill/>
              <a:ln w="9525">
                <a:noFill/>
                <a:miter lim="800000"/>
                <a:headEnd/>
                <a:tailEnd/>
              </a:ln>
            </p:spPr>
          </p:pic>
          <p:pic>
            <p:nvPicPr>
              <p:cNvPr id="19" name="Picture 10"/>
              <p:cNvPicPr>
                <a:picLocks noChangeAspect="1" noChangeArrowheads="1"/>
              </p:cNvPicPr>
              <p:nvPr/>
            </p:nvPicPr>
            <p:blipFill>
              <a:blip r:embed="rId7" cstate="print"/>
              <a:srcRect l="2594" r="3105"/>
              <a:stretch>
                <a:fillRect/>
              </a:stretch>
            </p:blipFill>
            <p:spPr bwMode="auto">
              <a:xfrm>
                <a:off x="1901" y="1008"/>
                <a:ext cx="1827" cy="1345"/>
              </a:xfrm>
              <a:prstGeom prst="rect">
                <a:avLst/>
              </a:prstGeom>
              <a:noFill/>
              <a:ln w="9525">
                <a:noFill/>
                <a:miter lim="800000"/>
                <a:headEnd/>
                <a:tailEnd/>
              </a:ln>
            </p:spPr>
          </p:pic>
          <p:pic>
            <p:nvPicPr>
              <p:cNvPr id="20" name="Picture 14"/>
              <p:cNvPicPr>
                <a:picLocks noChangeAspect="1" noChangeArrowheads="1"/>
              </p:cNvPicPr>
              <p:nvPr/>
            </p:nvPicPr>
            <p:blipFill>
              <a:blip r:embed="rId8" cstate="print"/>
              <a:srcRect t="230" b="3290"/>
              <a:stretch>
                <a:fillRect/>
              </a:stretch>
            </p:blipFill>
            <p:spPr bwMode="auto">
              <a:xfrm>
                <a:off x="3715" y="1008"/>
                <a:ext cx="2085" cy="1344"/>
              </a:xfrm>
              <a:prstGeom prst="rect">
                <a:avLst/>
              </a:prstGeom>
              <a:noFill/>
              <a:ln w="9525">
                <a:noFill/>
                <a:miter lim="800000"/>
                <a:headEnd/>
                <a:tailEnd/>
              </a:ln>
            </p:spPr>
          </p:pic>
        </p:grpSp>
        <p:cxnSp>
          <p:nvCxnSpPr>
            <p:cNvPr id="17" name="Straight Connector 11"/>
            <p:cNvCxnSpPr>
              <a:cxnSpLocks noChangeShapeType="1"/>
            </p:cNvCxnSpPr>
            <p:nvPr/>
          </p:nvCxnSpPr>
          <p:spPr bwMode="auto">
            <a:xfrm rot="16200000" flipH="1">
              <a:off x="8817295" y="3675701"/>
              <a:ext cx="142872" cy="19046"/>
            </a:xfrm>
            <a:prstGeom prst="line">
              <a:avLst/>
            </a:prstGeom>
            <a:noFill/>
            <a:ln w="38100" algn="ctr">
              <a:solidFill>
                <a:schemeClr val="tx1"/>
              </a:solidFill>
              <a:round/>
              <a:headEnd/>
              <a:tailEnd/>
            </a:ln>
          </p:spPr>
        </p:cxnSp>
      </p:grpSp>
      <p:pic>
        <p:nvPicPr>
          <p:cNvPr id="21" name="Picture 20" descr="heic0515a.jpg"/>
          <p:cNvPicPr>
            <a:picLocks noChangeAspect="1"/>
          </p:cNvPicPr>
          <p:nvPr/>
        </p:nvPicPr>
        <p:blipFill>
          <a:blip r:embed="rId9" cstate="print">
            <a:clrChange>
              <a:clrFrom>
                <a:srgbClr val="000000"/>
              </a:clrFrom>
              <a:clrTo>
                <a:srgbClr val="000000">
                  <a:alpha val="0"/>
                </a:srgbClr>
              </a:clrTo>
            </a:clrChange>
          </a:blip>
          <a:stretch>
            <a:fillRect/>
          </a:stretch>
        </p:blipFill>
        <p:spPr>
          <a:xfrm>
            <a:off x="6047841" y="1110220"/>
            <a:ext cx="1912422" cy="1912422"/>
          </a:xfrm>
          <a:prstGeom prst="rect">
            <a:avLst/>
          </a:prstGeom>
        </p:spPr>
      </p:pic>
      <p:pic>
        <p:nvPicPr>
          <p:cNvPr id="22" name="Picture 12" descr="star"/>
          <p:cNvPicPr>
            <a:picLocks noChangeAspect="1" noChangeArrowheads="1"/>
          </p:cNvPicPr>
          <p:nvPr/>
        </p:nvPicPr>
        <p:blipFill>
          <a:blip r:embed="rId10" cstate="print">
            <a:clrChange>
              <a:clrFrom>
                <a:srgbClr val="040C10"/>
              </a:clrFrom>
              <a:clrTo>
                <a:srgbClr val="040C10">
                  <a:alpha val="0"/>
                </a:srgbClr>
              </a:clrTo>
            </a:clrChange>
            <a:lum contrast="6000"/>
          </a:blip>
          <a:srcRect l="65592" t="861" r="15165" b="68203"/>
          <a:stretch>
            <a:fillRect/>
          </a:stretch>
        </p:blipFill>
        <p:spPr bwMode="auto">
          <a:xfrm>
            <a:off x="4463248" y="1260687"/>
            <a:ext cx="1057276" cy="995083"/>
          </a:xfrm>
          <a:prstGeom prst="ellipse">
            <a:avLst/>
          </a:prstGeom>
          <a:ln>
            <a:noFill/>
          </a:ln>
          <a:effectLst>
            <a:softEdge rad="31750"/>
          </a:effectLst>
        </p:spPr>
      </p:pic>
      <p:pic>
        <p:nvPicPr>
          <p:cNvPr id="23" name="Picture 20" descr="betelgeuse-2.jpg"/>
          <p:cNvPicPr>
            <a:picLocks noChangeAspect="1"/>
          </p:cNvPicPr>
          <p:nvPr/>
        </p:nvPicPr>
        <p:blipFill>
          <a:blip r:embed="rId11" cstate="print">
            <a:clrChange>
              <a:clrFrom>
                <a:srgbClr val="000000"/>
              </a:clrFrom>
              <a:clrTo>
                <a:srgbClr val="000000">
                  <a:alpha val="0"/>
                </a:srgbClr>
              </a:clrTo>
            </a:clrChange>
          </a:blip>
          <a:srcRect l="17409" t="26969" r="23489" b="15871"/>
          <a:stretch>
            <a:fillRect/>
          </a:stretch>
        </p:blipFill>
        <p:spPr bwMode="auto">
          <a:xfrm>
            <a:off x="4758181" y="2484067"/>
            <a:ext cx="1126958" cy="1070610"/>
          </a:xfrm>
          <a:prstGeom prst="rect">
            <a:avLst/>
          </a:prstGeom>
          <a:noFill/>
          <a:ln w="9525">
            <a:noFill/>
            <a:miter lim="800000"/>
            <a:headEnd/>
            <a:tailEnd/>
          </a:ln>
        </p:spPr>
      </p:pic>
    </p:spTree>
    <p:extLst>
      <p:ext uri="{BB962C8B-B14F-4D97-AF65-F5344CB8AC3E}">
        <p14:creationId xmlns:p14="http://schemas.microsoft.com/office/powerpoint/2010/main" val="1806771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488809" cy="69054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dailygalaxy.com/.a/6a00d8341bf7f753ef01bb087eb39a97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054" y="2895600"/>
            <a:ext cx="1894699" cy="1752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8" descr="https://upload.wikimedia.org/wikipedia/commons/thumb/d/d4/Orion%27s_Big_Head_Revealed_in_Infrared.jpg/1280px-Orion%27s_Big_Head_Revealed_in_Infrar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10287000" cy="792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09600" y="838200"/>
            <a:ext cx="8229600" cy="1143000"/>
          </a:xfrm>
        </p:spPr>
        <p:txBody>
          <a:bodyPr/>
          <a:lstStyle/>
          <a:p>
            <a:r>
              <a:rPr lang="en-US" dirty="0">
                <a:solidFill>
                  <a:schemeClr val="bg1"/>
                </a:solidFill>
                <a:latin typeface="Calibri Light" panose="020F0302020204030204" pitchFamily="34" charset="0"/>
              </a:rPr>
              <a:t>The engine of stars</a:t>
            </a:r>
            <a:endParaRPr lang="en-US" dirty="0">
              <a:solidFill>
                <a:schemeClr val="bg1"/>
              </a:solidFill>
            </a:endParaRPr>
          </a:p>
        </p:txBody>
      </p:sp>
      <p:sp>
        <p:nvSpPr>
          <p:cNvPr id="8" name="TextBox 7"/>
          <p:cNvSpPr txBox="1"/>
          <p:nvPr/>
        </p:nvSpPr>
        <p:spPr>
          <a:xfrm>
            <a:off x="-76200" y="5578217"/>
            <a:ext cx="9467335" cy="646331"/>
          </a:xfrm>
          <a:prstGeom prst="rect">
            <a:avLst/>
          </a:prstGeom>
          <a:noFill/>
        </p:spPr>
        <p:txBody>
          <a:bodyPr wrap="none" rtlCol="0">
            <a:spAutoFit/>
          </a:bodyPr>
          <a:lstStyle/>
          <a:p>
            <a:r>
              <a:rPr lang="en-US" sz="3600" dirty="0" smtClean="0">
                <a:solidFill>
                  <a:schemeClr val="bg1"/>
                </a:solidFill>
                <a:latin typeface="Calibri Light" panose="020F0302020204030204" pitchFamily="34" charset="0"/>
              </a:rPr>
              <a:t>Nuclear physics determines life and death of stars</a:t>
            </a:r>
            <a:endParaRPr lang="en-US" sz="36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15238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loan-zoom_Page_06"/>
          <p:cNvPicPr>
            <a:picLocks noChangeAspect="1" noChangeArrowheads="1"/>
          </p:cNvPicPr>
          <p:nvPr/>
        </p:nvPicPr>
        <p:blipFill rotWithShape="1">
          <a:blip r:embed="rId3"/>
          <a:srcRect l="1" r="171"/>
          <a:stretch/>
        </p:blipFill>
        <p:spPr bwMode="auto">
          <a:xfrm>
            <a:off x="-3969" y="-55562"/>
            <a:ext cx="9212137" cy="6913562"/>
          </a:xfrm>
          <a:prstGeom prst="rect">
            <a:avLst/>
          </a:prstGeom>
          <a:noFill/>
          <a:ln w="9525">
            <a:noFill/>
            <a:miter lim="800000"/>
            <a:headEnd/>
            <a:tailEnd/>
          </a:ln>
        </p:spPr>
      </p:pic>
      <p:sp>
        <p:nvSpPr>
          <p:cNvPr id="5" name="Text Box 21"/>
          <p:cNvSpPr txBox="1">
            <a:spLocks noChangeArrowheads="1"/>
          </p:cNvSpPr>
          <p:nvPr/>
        </p:nvSpPr>
        <p:spPr bwMode="auto">
          <a:xfrm>
            <a:off x="2013070" y="5698501"/>
            <a:ext cx="1255431" cy="473699"/>
          </a:xfrm>
          <a:prstGeom prst="rect">
            <a:avLst/>
          </a:prstGeom>
          <a:noFill/>
          <a:ln w="9525">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solidFill>
                  <a:schemeClr val="bg1"/>
                </a:solidFill>
              </a:rPr>
              <a:t> </a:t>
            </a:r>
          </a:p>
        </p:txBody>
      </p:sp>
      <p:sp>
        <p:nvSpPr>
          <p:cNvPr id="6" name="Text Box 22"/>
          <p:cNvSpPr txBox="1">
            <a:spLocks noChangeArrowheads="1"/>
          </p:cNvSpPr>
          <p:nvPr/>
        </p:nvSpPr>
        <p:spPr bwMode="auto">
          <a:xfrm>
            <a:off x="2586284" y="2060490"/>
            <a:ext cx="986679" cy="327801"/>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O-ignition</a:t>
            </a:r>
          </a:p>
        </p:txBody>
      </p:sp>
      <p:sp>
        <p:nvSpPr>
          <p:cNvPr id="7" name="Text Box 24"/>
          <p:cNvSpPr txBox="1">
            <a:spLocks noChangeArrowheads="1"/>
          </p:cNvSpPr>
          <p:nvPr/>
        </p:nvSpPr>
        <p:spPr bwMode="auto">
          <a:xfrm>
            <a:off x="2766705" y="1787639"/>
            <a:ext cx="1005473" cy="32969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Si-ignition</a:t>
            </a:r>
          </a:p>
        </p:txBody>
      </p:sp>
      <p:sp>
        <p:nvSpPr>
          <p:cNvPr id="8" name="Freeform 25"/>
          <p:cNvSpPr>
            <a:spLocks/>
          </p:cNvSpPr>
          <p:nvPr/>
        </p:nvSpPr>
        <p:spPr bwMode="auto">
          <a:xfrm>
            <a:off x="3661294" y="2517137"/>
            <a:ext cx="390913" cy="162953"/>
          </a:xfrm>
          <a:custGeom>
            <a:avLst/>
            <a:gdLst>
              <a:gd name="T0" fmla="*/ 30 w 208"/>
              <a:gd name="T1" fmla="*/ 77 h 86"/>
              <a:gd name="T2" fmla="*/ 12 w 208"/>
              <a:gd name="T3" fmla="*/ 65 h 86"/>
              <a:gd name="T4" fmla="*/ 0 w 208"/>
              <a:gd name="T5" fmla="*/ 30 h 86"/>
              <a:gd name="T6" fmla="*/ 53 w 208"/>
              <a:gd name="T7" fmla="*/ 0 h 86"/>
              <a:gd name="T8" fmla="*/ 208 w 208"/>
              <a:gd name="T9" fmla="*/ 18 h 86"/>
              <a:gd name="T10" fmla="*/ 30 w 208"/>
              <a:gd name="T11" fmla="*/ 77 h 86"/>
              <a:gd name="T12" fmla="*/ 0 60000 65536"/>
              <a:gd name="T13" fmla="*/ 0 60000 65536"/>
              <a:gd name="T14" fmla="*/ 0 60000 65536"/>
              <a:gd name="T15" fmla="*/ 0 60000 65536"/>
              <a:gd name="T16" fmla="*/ 0 60000 65536"/>
              <a:gd name="T17" fmla="*/ 0 60000 65536"/>
              <a:gd name="T18" fmla="*/ 0 w 208"/>
              <a:gd name="T19" fmla="*/ 0 h 86"/>
              <a:gd name="T20" fmla="*/ 208 w 208"/>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208" h="86">
                <a:moveTo>
                  <a:pt x="30" y="77"/>
                </a:moveTo>
                <a:cubicBezTo>
                  <a:pt x="24" y="73"/>
                  <a:pt x="16" y="71"/>
                  <a:pt x="12" y="65"/>
                </a:cubicBezTo>
                <a:cubicBezTo>
                  <a:pt x="5" y="55"/>
                  <a:pt x="0" y="30"/>
                  <a:pt x="0" y="30"/>
                </a:cubicBezTo>
                <a:cubicBezTo>
                  <a:pt x="15" y="7"/>
                  <a:pt x="28" y="8"/>
                  <a:pt x="53" y="0"/>
                </a:cubicBezTo>
                <a:cubicBezTo>
                  <a:pt x="106" y="11"/>
                  <a:pt x="153" y="14"/>
                  <a:pt x="208" y="18"/>
                </a:cubicBezTo>
                <a:cubicBezTo>
                  <a:pt x="191" y="86"/>
                  <a:pt x="80" y="77"/>
                  <a:pt x="30" y="77"/>
                </a:cubicBezTo>
                <a:close/>
              </a:path>
            </a:pathLst>
          </a:custGeom>
          <a:solidFill>
            <a:schemeClr val="tx1"/>
          </a:solidFill>
          <a:ln w="9525">
            <a:noFill/>
            <a:round/>
            <a:headEnd/>
            <a:tailEnd/>
          </a:ln>
        </p:spPr>
        <p:txBody>
          <a:bodyPr>
            <a:prstTxWarp prst="textNoShape">
              <a:avLst/>
            </a:prstTxWarp>
          </a:bodyPr>
          <a:lstStyle/>
          <a:p>
            <a:endParaRPr lang="en-US"/>
          </a:p>
        </p:txBody>
      </p:sp>
      <p:sp>
        <p:nvSpPr>
          <p:cNvPr id="9" name="Freeform 26"/>
          <p:cNvSpPr>
            <a:spLocks/>
          </p:cNvSpPr>
          <p:nvPr/>
        </p:nvSpPr>
        <p:spPr bwMode="auto">
          <a:xfrm>
            <a:off x="4044689" y="2145756"/>
            <a:ext cx="364601" cy="270957"/>
          </a:xfrm>
          <a:custGeom>
            <a:avLst/>
            <a:gdLst>
              <a:gd name="T0" fmla="*/ 27 w 194"/>
              <a:gd name="T1" fmla="*/ 0 h 143"/>
              <a:gd name="T2" fmla="*/ 170 w 194"/>
              <a:gd name="T3" fmla="*/ 95 h 143"/>
              <a:gd name="T4" fmla="*/ 194 w 194"/>
              <a:gd name="T5" fmla="*/ 89 h 143"/>
              <a:gd name="T6" fmla="*/ 134 w 194"/>
              <a:gd name="T7" fmla="*/ 0 h 143"/>
              <a:gd name="T8" fmla="*/ 27 w 194"/>
              <a:gd name="T9" fmla="*/ 0 h 143"/>
              <a:gd name="T10" fmla="*/ 0 60000 65536"/>
              <a:gd name="T11" fmla="*/ 0 60000 65536"/>
              <a:gd name="T12" fmla="*/ 0 60000 65536"/>
              <a:gd name="T13" fmla="*/ 0 60000 65536"/>
              <a:gd name="T14" fmla="*/ 0 60000 65536"/>
              <a:gd name="T15" fmla="*/ 0 w 194"/>
              <a:gd name="T16" fmla="*/ 0 h 143"/>
              <a:gd name="T17" fmla="*/ 194 w 194"/>
              <a:gd name="T18" fmla="*/ 143 h 143"/>
            </a:gdLst>
            <a:ahLst/>
            <a:cxnLst>
              <a:cxn ang="T10">
                <a:pos x="T0" y="T1"/>
              </a:cxn>
              <a:cxn ang="T11">
                <a:pos x="T2" y="T3"/>
              </a:cxn>
              <a:cxn ang="T12">
                <a:pos x="T4" y="T5"/>
              </a:cxn>
              <a:cxn ang="T13">
                <a:pos x="T6" y="T7"/>
              </a:cxn>
              <a:cxn ang="T14">
                <a:pos x="T8" y="T9"/>
              </a:cxn>
            </a:cxnLst>
            <a:rect l="T15" t="T16" r="T17" b="T18"/>
            <a:pathLst>
              <a:path w="194" h="143">
                <a:moveTo>
                  <a:pt x="27" y="0"/>
                </a:moveTo>
                <a:cubicBezTo>
                  <a:pt x="35" y="143"/>
                  <a:pt x="0" y="108"/>
                  <a:pt x="170" y="95"/>
                </a:cubicBezTo>
                <a:cubicBezTo>
                  <a:pt x="178" y="94"/>
                  <a:pt x="186" y="91"/>
                  <a:pt x="194" y="89"/>
                </a:cubicBezTo>
                <a:cubicBezTo>
                  <a:pt x="187" y="23"/>
                  <a:pt x="192" y="19"/>
                  <a:pt x="134" y="0"/>
                </a:cubicBezTo>
                <a:cubicBezTo>
                  <a:pt x="30" y="6"/>
                  <a:pt x="57" y="30"/>
                  <a:pt x="27" y="0"/>
                </a:cubicBezTo>
                <a:close/>
              </a:path>
            </a:pathLst>
          </a:custGeom>
          <a:solidFill>
            <a:schemeClr val="tx1"/>
          </a:solidFill>
          <a:ln w="9525">
            <a:noFill/>
            <a:round/>
            <a:headEnd/>
            <a:tailEnd/>
          </a:ln>
        </p:spPr>
        <p:txBody>
          <a:bodyPr>
            <a:prstTxWarp prst="textNoShape">
              <a:avLst/>
            </a:prstTxWarp>
          </a:bodyPr>
          <a:lstStyle/>
          <a:p>
            <a:endParaRPr lang="en-US"/>
          </a:p>
        </p:txBody>
      </p:sp>
      <p:pic>
        <p:nvPicPr>
          <p:cNvPr id="10" name="Picture 29" descr="betelgeuse"/>
          <p:cNvPicPr>
            <a:picLocks noChangeAspect="1" noChangeArrowheads="1"/>
          </p:cNvPicPr>
          <p:nvPr/>
        </p:nvPicPr>
        <p:blipFill>
          <a:blip r:embed="rId4"/>
          <a:srcRect l="7292" t="13637" r="69630" b="54546"/>
          <a:stretch>
            <a:fillRect/>
          </a:stretch>
        </p:blipFill>
        <p:spPr bwMode="auto">
          <a:xfrm>
            <a:off x="1498117" y="3250540"/>
            <a:ext cx="1248071" cy="1102655"/>
          </a:xfrm>
          <a:prstGeom prst="rect">
            <a:avLst/>
          </a:prstGeom>
          <a:noFill/>
          <a:ln w="9525">
            <a:noFill/>
            <a:miter lim="800000"/>
            <a:headEnd/>
            <a:tailEnd/>
          </a:ln>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8277" t="12853" r="17743" b="20156"/>
          <a:stretch/>
        </p:blipFill>
        <p:spPr>
          <a:xfrm>
            <a:off x="2383113" y="2455200"/>
            <a:ext cx="1278181" cy="1079442"/>
          </a:xfrm>
          <a:prstGeom prst="ellipse">
            <a:avLst/>
          </a:prstGeom>
          <a:ln>
            <a:noFill/>
          </a:ln>
          <a:effectLst>
            <a:softEdge rad="112500"/>
          </a:effectLst>
        </p:spPr>
      </p:pic>
      <p:sp>
        <p:nvSpPr>
          <p:cNvPr id="12" name="Text Box 27"/>
          <p:cNvSpPr txBox="1">
            <a:spLocks noChangeArrowheads="1"/>
          </p:cNvSpPr>
          <p:nvPr/>
        </p:nvSpPr>
        <p:spPr bwMode="auto">
          <a:xfrm rot="16200000">
            <a:off x="-343191" y="3292140"/>
            <a:ext cx="1265725" cy="469847"/>
          </a:xfrm>
          <a:prstGeom prst="rect">
            <a:avLst/>
          </a:prstGeom>
          <a:noFill/>
          <a:ln w="57150">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t> </a:t>
            </a:r>
          </a:p>
        </p:txBody>
      </p:sp>
      <p:sp>
        <p:nvSpPr>
          <p:cNvPr id="13" name="Rectangle 28"/>
          <p:cNvSpPr>
            <a:spLocks noChangeArrowheads="1"/>
          </p:cNvSpPr>
          <p:nvPr/>
        </p:nvSpPr>
        <p:spPr bwMode="auto">
          <a:xfrm>
            <a:off x="667428" y="1518578"/>
            <a:ext cx="4085790" cy="4035918"/>
          </a:xfrm>
          <a:prstGeom prst="rect">
            <a:avLst/>
          </a:prstGeom>
          <a:noFill/>
          <a:ln w="19050">
            <a:solidFill>
              <a:srgbClr val="EAEAEA"/>
            </a:solidFill>
            <a:miter lim="800000"/>
            <a:headEnd/>
            <a:tailEnd/>
          </a:ln>
        </p:spPr>
        <p:txBody>
          <a:bodyPr wrap="none" anchor="ctr">
            <a:prstTxWarp prst="textNoShape">
              <a:avLst/>
            </a:prstTxWarp>
          </a:bodyPr>
          <a:lstStyle/>
          <a:p>
            <a:pPr eaLnBrk="0" hangingPunct="0"/>
            <a:endParaRPr lang="en-US"/>
          </a:p>
        </p:txBody>
      </p:sp>
      <p:pic>
        <p:nvPicPr>
          <p:cNvPr id="14" name="Picture 30" descr="star"/>
          <p:cNvPicPr>
            <a:picLocks noChangeAspect="1" noChangeArrowheads="1"/>
          </p:cNvPicPr>
          <p:nvPr/>
        </p:nvPicPr>
        <p:blipFill>
          <a:blip r:embed="rId6">
            <a:clrChange>
              <a:clrFrom>
                <a:srgbClr val="16202A"/>
              </a:clrFrom>
              <a:clrTo>
                <a:srgbClr val="16202A">
                  <a:alpha val="0"/>
                </a:srgbClr>
              </a:clrTo>
            </a:clrChange>
          </a:blip>
          <a:srcRect l="14128" t="66327" r="67822" b="1021"/>
          <a:stretch>
            <a:fillRect/>
          </a:stretch>
        </p:blipFill>
        <p:spPr bwMode="auto">
          <a:xfrm>
            <a:off x="776432" y="4220559"/>
            <a:ext cx="992317" cy="1000453"/>
          </a:xfrm>
          <a:prstGeom prst="rect">
            <a:avLst/>
          </a:prstGeom>
          <a:noFill/>
          <a:ln w="9525">
            <a:noFill/>
            <a:miter lim="800000"/>
            <a:headEnd/>
            <a:tailEnd/>
          </a:ln>
        </p:spPr>
      </p:pic>
      <p:sp>
        <p:nvSpPr>
          <p:cNvPr id="15" name="Text Box 34"/>
          <p:cNvSpPr txBox="1">
            <a:spLocks noChangeArrowheads="1"/>
          </p:cNvSpPr>
          <p:nvPr/>
        </p:nvSpPr>
        <p:spPr bwMode="auto">
          <a:xfrm>
            <a:off x="1317696" y="5039111"/>
            <a:ext cx="975403" cy="327801"/>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H-ignition</a:t>
            </a:r>
          </a:p>
        </p:txBody>
      </p:sp>
      <p:sp>
        <p:nvSpPr>
          <p:cNvPr id="16" name="Text Box 35"/>
          <p:cNvSpPr txBox="1">
            <a:spLocks noChangeArrowheads="1"/>
          </p:cNvSpPr>
          <p:nvPr/>
        </p:nvSpPr>
        <p:spPr bwMode="auto">
          <a:xfrm>
            <a:off x="2310013" y="3856758"/>
            <a:ext cx="1075010" cy="327801"/>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He-ignition</a:t>
            </a:r>
          </a:p>
        </p:txBody>
      </p:sp>
      <p:sp>
        <p:nvSpPr>
          <p:cNvPr id="17" name="Text Box 36"/>
          <p:cNvSpPr txBox="1">
            <a:spLocks noChangeArrowheads="1"/>
          </p:cNvSpPr>
          <p:nvPr/>
        </p:nvSpPr>
        <p:spPr bwMode="auto">
          <a:xfrm>
            <a:off x="1864598" y="2788092"/>
            <a:ext cx="975403" cy="327801"/>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C-ignition</a:t>
            </a:r>
          </a:p>
        </p:txBody>
      </p:sp>
      <p:sp>
        <p:nvSpPr>
          <p:cNvPr id="18" name="Text Box 37"/>
          <p:cNvSpPr txBox="1">
            <a:spLocks noChangeArrowheads="1"/>
          </p:cNvSpPr>
          <p:nvPr/>
        </p:nvSpPr>
        <p:spPr bwMode="auto">
          <a:xfrm>
            <a:off x="396796" y="5402912"/>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7</a:t>
            </a:r>
          </a:p>
        </p:txBody>
      </p:sp>
      <p:sp>
        <p:nvSpPr>
          <p:cNvPr id="19" name="Text Box 38"/>
          <p:cNvSpPr txBox="1">
            <a:spLocks noChangeArrowheads="1"/>
          </p:cNvSpPr>
          <p:nvPr/>
        </p:nvSpPr>
        <p:spPr bwMode="auto">
          <a:xfrm>
            <a:off x="396796" y="4129609"/>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20" name="Text Box 40"/>
          <p:cNvSpPr txBox="1">
            <a:spLocks noChangeArrowheads="1"/>
          </p:cNvSpPr>
          <p:nvPr/>
        </p:nvSpPr>
        <p:spPr bwMode="auto">
          <a:xfrm>
            <a:off x="396796" y="2765355"/>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9</a:t>
            </a:r>
          </a:p>
        </p:txBody>
      </p:sp>
      <p:sp>
        <p:nvSpPr>
          <p:cNvPr id="21" name="Text Box 41"/>
          <p:cNvSpPr txBox="1">
            <a:spLocks noChangeArrowheads="1"/>
          </p:cNvSpPr>
          <p:nvPr/>
        </p:nvSpPr>
        <p:spPr bwMode="auto">
          <a:xfrm>
            <a:off x="847849"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0</a:t>
            </a:r>
          </a:p>
        </p:txBody>
      </p:sp>
      <p:sp>
        <p:nvSpPr>
          <p:cNvPr id="22" name="Text Box 42"/>
          <p:cNvSpPr txBox="1">
            <a:spLocks noChangeArrowheads="1"/>
          </p:cNvSpPr>
          <p:nvPr/>
        </p:nvSpPr>
        <p:spPr bwMode="auto">
          <a:xfrm>
            <a:off x="2381430"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23" name="Text Box 43"/>
          <p:cNvSpPr txBox="1">
            <a:spLocks noChangeArrowheads="1"/>
          </p:cNvSpPr>
          <p:nvPr/>
        </p:nvSpPr>
        <p:spPr bwMode="auto">
          <a:xfrm>
            <a:off x="1659745"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2</a:t>
            </a:r>
          </a:p>
        </p:txBody>
      </p:sp>
      <p:sp>
        <p:nvSpPr>
          <p:cNvPr id="24" name="Text Box 44"/>
          <p:cNvSpPr txBox="1">
            <a:spLocks noChangeArrowheads="1"/>
          </p:cNvSpPr>
          <p:nvPr/>
        </p:nvSpPr>
        <p:spPr bwMode="auto">
          <a:xfrm>
            <a:off x="3824800"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25" name="Text Box 45"/>
          <p:cNvSpPr txBox="1">
            <a:spLocks noChangeArrowheads="1"/>
          </p:cNvSpPr>
          <p:nvPr/>
        </p:nvSpPr>
        <p:spPr bwMode="auto">
          <a:xfrm>
            <a:off x="4546485" y="5584813"/>
            <a:ext cx="383395"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26" name="Text Box 46"/>
          <p:cNvSpPr txBox="1">
            <a:spLocks noChangeArrowheads="1"/>
          </p:cNvSpPr>
          <p:nvPr/>
        </p:nvSpPr>
        <p:spPr bwMode="auto">
          <a:xfrm>
            <a:off x="2381430"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27" name="Text Box 47"/>
          <p:cNvSpPr txBox="1">
            <a:spLocks noChangeArrowheads="1"/>
          </p:cNvSpPr>
          <p:nvPr/>
        </p:nvSpPr>
        <p:spPr bwMode="auto">
          <a:xfrm>
            <a:off x="3103115" y="5584813"/>
            <a:ext cx="300702" cy="291799"/>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6</a:t>
            </a:r>
          </a:p>
        </p:txBody>
      </p:sp>
      <p:pic>
        <p:nvPicPr>
          <p:cNvPr id="28" name="Picture 51" descr="chandra-silicon"/>
          <p:cNvPicPr>
            <a:picLocks noChangeAspect="1" noChangeArrowheads="1"/>
          </p:cNvPicPr>
          <p:nvPr/>
        </p:nvPicPr>
        <p:blipFill>
          <a:blip r:embed="rId7"/>
          <a:srcRect l="7274" t="13167" r="15109" b="21698"/>
          <a:stretch>
            <a:fillRect/>
          </a:stretch>
        </p:blipFill>
        <p:spPr bwMode="auto">
          <a:xfrm>
            <a:off x="3648370" y="1354465"/>
            <a:ext cx="1353160" cy="1142563"/>
          </a:xfrm>
          <a:prstGeom prst="rect">
            <a:avLst/>
          </a:prstGeom>
          <a:noFill/>
          <a:ln w="9525">
            <a:noFill/>
            <a:miter lim="800000"/>
            <a:headEnd/>
            <a:tailEnd/>
          </a:ln>
        </p:spPr>
      </p:pic>
      <p:sp>
        <p:nvSpPr>
          <p:cNvPr id="29" name="Freeform 33"/>
          <p:cNvSpPr>
            <a:spLocks/>
          </p:cNvSpPr>
          <p:nvPr/>
        </p:nvSpPr>
        <p:spPr bwMode="auto">
          <a:xfrm>
            <a:off x="688101" y="1891854"/>
            <a:ext cx="3822676" cy="3658854"/>
          </a:xfrm>
          <a:custGeom>
            <a:avLst/>
            <a:gdLst>
              <a:gd name="T0" fmla="*/ 0 w 1668"/>
              <a:gd name="T1" fmla="*/ 2314 h 1610"/>
              <a:gd name="T2" fmla="*/ 246 w 1668"/>
              <a:gd name="T3" fmla="*/ 2015 h 1610"/>
              <a:gd name="T4" fmla="*/ 361 w 1668"/>
              <a:gd name="T5" fmla="*/ 1840 h 1610"/>
              <a:gd name="T6" fmla="*/ 411 w 1668"/>
              <a:gd name="T7" fmla="*/ 1761 h 1610"/>
              <a:gd name="T8" fmla="*/ 624 w 1668"/>
              <a:gd name="T9" fmla="*/ 1559 h 1610"/>
              <a:gd name="T10" fmla="*/ 828 w 1668"/>
              <a:gd name="T11" fmla="*/ 1386 h 1610"/>
              <a:gd name="T12" fmla="*/ 917 w 1668"/>
              <a:gd name="T13" fmla="*/ 1253 h 1610"/>
              <a:gd name="T14" fmla="*/ 963 w 1668"/>
              <a:gd name="T15" fmla="*/ 1160 h 1610"/>
              <a:gd name="T16" fmla="*/ 1124 w 1668"/>
              <a:gd name="T17" fmla="*/ 960 h 1610"/>
              <a:gd name="T18" fmla="*/ 1267 w 1668"/>
              <a:gd name="T19" fmla="*/ 842 h 1610"/>
              <a:gd name="T20" fmla="*/ 1428 w 1668"/>
              <a:gd name="T21" fmla="*/ 738 h 1610"/>
              <a:gd name="T22" fmla="*/ 1443 w 1668"/>
              <a:gd name="T23" fmla="*/ 679 h 1610"/>
              <a:gd name="T24" fmla="*/ 1517 w 1668"/>
              <a:gd name="T25" fmla="*/ 656 h 1610"/>
              <a:gd name="T26" fmla="*/ 1571 w 1668"/>
              <a:gd name="T27" fmla="*/ 676 h 1610"/>
              <a:gd name="T28" fmla="*/ 1628 w 1668"/>
              <a:gd name="T29" fmla="*/ 632 h 1610"/>
              <a:gd name="T30" fmla="*/ 1685 w 1668"/>
              <a:gd name="T31" fmla="*/ 607 h 1610"/>
              <a:gd name="T32" fmla="*/ 1782 w 1668"/>
              <a:gd name="T33" fmla="*/ 592 h 1610"/>
              <a:gd name="T34" fmla="*/ 1863 w 1668"/>
              <a:gd name="T35" fmla="*/ 548 h 1610"/>
              <a:gd name="T36" fmla="*/ 1882 w 1668"/>
              <a:gd name="T37" fmla="*/ 483 h 1610"/>
              <a:gd name="T38" fmla="*/ 1863 w 1668"/>
              <a:gd name="T39" fmla="*/ 445 h 1610"/>
              <a:gd name="T40" fmla="*/ 1815 w 1668"/>
              <a:gd name="T41" fmla="*/ 455 h 1610"/>
              <a:gd name="T42" fmla="*/ 1896 w 1668"/>
              <a:gd name="T43" fmla="*/ 471 h 1610"/>
              <a:gd name="T44" fmla="*/ 1924 w 1668"/>
              <a:gd name="T45" fmla="*/ 410 h 1610"/>
              <a:gd name="T46" fmla="*/ 1896 w 1668"/>
              <a:gd name="T47" fmla="*/ 373 h 1610"/>
              <a:gd name="T48" fmla="*/ 1896 w 1668"/>
              <a:gd name="T49" fmla="*/ 327 h 1610"/>
              <a:gd name="T50" fmla="*/ 1950 w 1668"/>
              <a:gd name="T51" fmla="*/ 320 h 1610"/>
              <a:gd name="T52" fmla="*/ 1971 w 1668"/>
              <a:gd name="T53" fmla="*/ 375 h 1610"/>
              <a:gd name="T54" fmla="*/ 2017 w 1668"/>
              <a:gd name="T55" fmla="*/ 338 h 1610"/>
              <a:gd name="T56" fmla="*/ 2078 w 1668"/>
              <a:gd name="T57" fmla="*/ 320 h 1610"/>
              <a:gd name="T58" fmla="*/ 2156 w 1668"/>
              <a:gd name="T59" fmla="*/ 247 h 1610"/>
              <a:gd name="T60" fmla="*/ 2195 w 1668"/>
              <a:gd name="T61" fmla="*/ 190 h 1610"/>
              <a:gd name="T62" fmla="*/ 2146 w 1668"/>
              <a:gd name="T63" fmla="*/ 166 h 1610"/>
              <a:gd name="T64" fmla="*/ 2085 w 1668"/>
              <a:gd name="T65" fmla="*/ 193 h 1610"/>
              <a:gd name="T66" fmla="*/ 2034 w 1668"/>
              <a:gd name="T67" fmla="*/ 158 h 1610"/>
              <a:gd name="T68" fmla="*/ 2093 w 1668"/>
              <a:gd name="T69" fmla="*/ 149 h 1610"/>
              <a:gd name="T70" fmla="*/ 2149 w 1668"/>
              <a:gd name="T71" fmla="*/ 138 h 1610"/>
              <a:gd name="T72" fmla="*/ 2221 w 1668"/>
              <a:gd name="T73" fmla="*/ 100 h 1610"/>
              <a:gd name="T74" fmla="*/ 2332 w 1668"/>
              <a:gd name="T75" fmla="*/ 79 h 1610"/>
              <a:gd name="T76" fmla="*/ 2417 w 1668"/>
              <a:gd name="T77" fmla="*/ 23 h 1610"/>
              <a:gd name="T78" fmla="*/ 2480 w 1668"/>
              <a:gd name="T79" fmla="*/ 0 h 16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68"/>
              <a:gd name="T121" fmla="*/ 0 h 1610"/>
              <a:gd name="T122" fmla="*/ 1668 w 1668"/>
              <a:gd name="T123" fmla="*/ 1610 h 16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68" h="1610">
                <a:moveTo>
                  <a:pt x="22" y="1610"/>
                </a:moveTo>
                <a:lnTo>
                  <a:pt x="0" y="1608"/>
                </a:lnTo>
                <a:cubicBezTo>
                  <a:pt x="14" y="1586"/>
                  <a:pt x="76" y="1512"/>
                  <a:pt x="104" y="1478"/>
                </a:cubicBezTo>
                <a:cubicBezTo>
                  <a:pt x="132" y="1444"/>
                  <a:pt x="148" y="1425"/>
                  <a:pt x="166" y="1401"/>
                </a:cubicBezTo>
                <a:cubicBezTo>
                  <a:pt x="184" y="1377"/>
                  <a:pt x="196" y="1354"/>
                  <a:pt x="209" y="1334"/>
                </a:cubicBezTo>
                <a:cubicBezTo>
                  <a:pt x="222" y="1314"/>
                  <a:pt x="237" y="1291"/>
                  <a:pt x="243" y="1279"/>
                </a:cubicBezTo>
                <a:cubicBezTo>
                  <a:pt x="249" y="1267"/>
                  <a:pt x="238" y="1273"/>
                  <a:pt x="243" y="1264"/>
                </a:cubicBezTo>
                <a:cubicBezTo>
                  <a:pt x="248" y="1255"/>
                  <a:pt x="258" y="1245"/>
                  <a:pt x="276" y="1224"/>
                </a:cubicBezTo>
                <a:cubicBezTo>
                  <a:pt x="294" y="1203"/>
                  <a:pt x="327" y="1163"/>
                  <a:pt x="351" y="1140"/>
                </a:cubicBezTo>
                <a:cubicBezTo>
                  <a:pt x="375" y="1117"/>
                  <a:pt x="397" y="1103"/>
                  <a:pt x="420" y="1084"/>
                </a:cubicBezTo>
                <a:cubicBezTo>
                  <a:pt x="443" y="1065"/>
                  <a:pt x="467" y="1049"/>
                  <a:pt x="490" y="1029"/>
                </a:cubicBezTo>
                <a:cubicBezTo>
                  <a:pt x="513" y="1009"/>
                  <a:pt x="537" y="987"/>
                  <a:pt x="557" y="964"/>
                </a:cubicBezTo>
                <a:cubicBezTo>
                  <a:pt x="577" y="941"/>
                  <a:pt x="600" y="903"/>
                  <a:pt x="610" y="888"/>
                </a:cubicBezTo>
                <a:cubicBezTo>
                  <a:pt x="620" y="873"/>
                  <a:pt x="617" y="877"/>
                  <a:pt x="617" y="871"/>
                </a:cubicBezTo>
                <a:cubicBezTo>
                  <a:pt x="617" y="865"/>
                  <a:pt x="607" y="860"/>
                  <a:pt x="612" y="849"/>
                </a:cubicBezTo>
                <a:cubicBezTo>
                  <a:pt x="617" y="838"/>
                  <a:pt x="630" y="829"/>
                  <a:pt x="648" y="806"/>
                </a:cubicBezTo>
                <a:cubicBezTo>
                  <a:pt x="666" y="783"/>
                  <a:pt x="702" y="735"/>
                  <a:pt x="720" y="712"/>
                </a:cubicBezTo>
                <a:cubicBezTo>
                  <a:pt x="738" y="689"/>
                  <a:pt x="739" y="684"/>
                  <a:pt x="756" y="667"/>
                </a:cubicBezTo>
                <a:cubicBezTo>
                  <a:pt x="773" y="650"/>
                  <a:pt x="808" y="621"/>
                  <a:pt x="824" y="607"/>
                </a:cubicBezTo>
                <a:cubicBezTo>
                  <a:pt x="840" y="593"/>
                  <a:pt x="835" y="598"/>
                  <a:pt x="852" y="585"/>
                </a:cubicBezTo>
                <a:cubicBezTo>
                  <a:pt x="869" y="572"/>
                  <a:pt x="909" y="544"/>
                  <a:pt x="927" y="532"/>
                </a:cubicBezTo>
                <a:cubicBezTo>
                  <a:pt x="945" y="520"/>
                  <a:pt x="953" y="519"/>
                  <a:pt x="960" y="513"/>
                </a:cubicBezTo>
                <a:cubicBezTo>
                  <a:pt x="967" y="507"/>
                  <a:pt x="966" y="501"/>
                  <a:pt x="968" y="494"/>
                </a:cubicBezTo>
                <a:cubicBezTo>
                  <a:pt x="970" y="487"/>
                  <a:pt x="966" y="478"/>
                  <a:pt x="970" y="472"/>
                </a:cubicBezTo>
                <a:cubicBezTo>
                  <a:pt x="974" y="466"/>
                  <a:pt x="981" y="459"/>
                  <a:pt x="989" y="456"/>
                </a:cubicBezTo>
                <a:cubicBezTo>
                  <a:pt x="997" y="453"/>
                  <a:pt x="1012" y="454"/>
                  <a:pt x="1020" y="456"/>
                </a:cubicBezTo>
                <a:cubicBezTo>
                  <a:pt x="1028" y="458"/>
                  <a:pt x="1034" y="468"/>
                  <a:pt x="1040" y="470"/>
                </a:cubicBezTo>
                <a:cubicBezTo>
                  <a:pt x="1046" y="472"/>
                  <a:pt x="1051" y="473"/>
                  <a:pt x="1056" y="470"/>
                </a:cubicBezTo>
                <a:cubicBezTo>
                  <a:pt x="1061" y="467"/>
                  <a:pt x="1067" y="458"/>
                  <a:pt x="1073" y="453"/>
                </a:cubicBezTo>
                <a:cubicBezTo>
                  <a:pt x="1079" y="448"/>
                  <a:pt x="1088" y="443"/>
                  <a:pt x="1095" y="439"/>
                </a:cubicBezTo>
                <a:cubicBezTo>
                  <a:pt x="1102" y="435"/>
                  <a:pt x="1108" y="432"/>
                  <a:pt x="1114" y="429"/>
                </a:cubicBezTo>
                <a:cubicBezTo>
                  <a:pt x="1120" y="426"/>
                  <a:pt x="1123" y="423"/>
                  <a:pt x="1133" y="422"/>
                </a:cubicBezTo>
                <a:cubicBezTo>
                  <a:pt x="1143" y="421"/>
                  <a:pt x="1161" y="424"/>
                  <a:pt x="1172" y="422"/>
                </a:cubicBezTo>
                <a:cubicBezTo>
                  <a:pt x="1183" y="420"/>
                  <a:pt x="1190" y="416"/>
                  <a:pt x="1198" y="412"/>
                </a:cubicBezTo>
                <a:cubicBezTo>
                  <a:pt x="1206" y="408"/>
                  <a:pt x="1213" y="403"/>
                  <a:pt x="1222" y="398"/>
                </a:cubicBezTo>
                <a:cubicBezTo>
                  <a:pt x="1231" y="393"/>
                  <a:pt x="1246" y="387"/>
                  <a:pt x="1253" y="381"/>
                </a:cubicBezTo>
                <a:cubicBezTo>
                  <a:pt x="1260" y="375"/>
                  <a:pt x="1263" y="369"/>
                  <a:pt x="1265" y="362"/>
                </a:cubicBezTo>
                <a:cubicBezTo>
                  <a:pt x="1267" y="355"/>
                  <a:pt x="1265" y="343"/>
                  <a:pt x="1265" y="336"/>
                </a:cubicBezTo>
                <a:cubicBezTo>
                  <a:pt x="1265" y="329"/>
                  <a:pt x="1267" y="323"/>
                  <a:pt x="1265" y="319"/>
                </a:cubicBezTo>
                <a:cubicBezTo>
                  <a:pt x="1263" y="315"/>
                  <a:pt x="1258" y="311"/>
                  <a:pt x="1253" y="309"/>
                </a:cubicBezTo>
                <a:cubicBezTo>
                  <a:pt x="1248" y="307"/>
                  <a:pt x="1241" y="308"/>
                  <a:pt x="1236" y="309"/>
                </a:cubicBezTo>
                <a:cubicBezTo>
                  <a:pt x="1231" y="310"/>
                  <a:pt x="1218" y="313"/>
                  <a:pt x="1220" y="316"/>
                </a:cubicBezTo>
                <a:cubicBezTo>
                  <a:pt x="1222" y="319"/>
                  <a:pt x="1237" y="326"/>
                  <a:pt x="1246" y="328"/>
                </a:cubicBezTo>
                <a:cubicBezTo>
                  <a:pt x="1255" y="330"/>
                  <a:pt x="1267" y="330"/>
                  <a:pt x="1275" y="328"/>
                </a:cubicBezTo>
                <a:cubicBezTo>
                  <a:pt x="1283" y="326"/>
                  <a:pt x="1291" y="321"/>
                  <a:pt x="1294" y="314"/>
                </a:cubicBezTo>
                <a:cubicBezTo>
                  <a:pt x="1297" y="307"/>
                  <a:pt x="1294" y="292"/>
                  <a:pt x="1294" y="285"/>
                </a:cubicBezTo>
                <a:cubicBezTo>
                  <a:pt x="1294" y="278"/>
                  <a:pt x="1297" y="275"/>
                  <a:pt x="1294" y="271"/>
                </a:cubicBezTo>
                <a:cubicBezTo>
                  <a:pt x="1291" y="267"/>
                  <a:pt x="1281" y="261"/>
                  <a:pt x="1275" y="259"/>
                </a:cubicBezTo>
                <a:cubicBezTo>
                  <a:pt x="1269" y="257"/>
                  <a:pt x="1260" y="264"/>
                  <a:pt x="1260" y="259"/>
                </a:cubicBezTo>
                <a:cubicBezTo>
                  <a:pt x="1260" y="254"/>
                  <a:pt x="1269" y="234"/>
                  <a:pt x="1275" y="228"/>
                </a:cubicBezTo>
                <a:cubicBezTo>
                  <a:pt x="1281" y="222"/>
                  <a:pt x="1290" y="224"/>
                  <a:pt x="1296" y="223"/>
                </a:cubicBezTo>
                <a:cubicBezTo>
                  <a:pt x="1302" y="222"/>
                  <a:pt x="1309" y="219"/>
                  <a:pt x="1311" y="223"/>
                </a:cubicBezTo>
                <a:cubicBezTo>
                  <a:pt x="1313" y="227"/>
                  <a:pt x="1306" y="243"/>
                  <a:pt x="1308" y="249"/>
                </a:cubicBezTo>
                <a:cubicBezTo>
                  <a:pt x="1310" y="255"/>
                  <a:pt x="1320" y="262"/>
                  <a:pt x="1325" y="261"/>
                </a:cubicBezTo>
                <a:cubicBezTo>
                  <a:pt x="1330" y="260"/>
                  <a:pt x="1335" y="248"/>
                  <a:pt x="1340" y="244"/>
                </a:cubicBezTo>
                <a:cubicBezTo>
                  <a:pt x="1345" y="240"/>
                  <a:pt x="1351" y="235"/>
                  <a:pt x="1356" y="235"/>
                </a:cubicBezTo>
                <a:cubicBezTo>
                  <a:pt x="1361" y="235"/>
                  <a:pt x="1366" y="246"/>
                  <a:pt x="1373" y="244"/>
                </a:cubicBezTo>
                <a:cubicBezTo>
                  <a:pt x="1380" y="242"/>
                  <a:pt x="1388" y="231"/>
                  <a:pt x="1397" y="223"/>
                </a:cubicBezTo>
                <a:cubicBezTo>
                  <a:pt x="1406" y="215"/>
                  <a:pt x="1417" y="204"/>
                  <a:pt x="1426" y="196"/>
                </a:cubicBezTo>
                <a:cubicBezTo>
                  <a:pt x="1435" y="188"/>
                  <a:pt x="1442" y="180"/>
                  <a:pt x="1450" y="172"/>
                </a:cubicBezTo>
                <a:cubicBezTo>
                  <a:pt x="1458" y="164"/>
                  <a:pt x="1470" y="155"/>
                  <a:pt x="1474" y="148"/>
                </a:cubicBezTo>
                <a:cubicBezTo>
                  <a:pt x="1478" y="141"/>
                  <a:pt x="1478" y="137"/>
                  <a:pt x="1476" y="132"/>
                </a:cubicBezTo>
                <a:cubicBezTo>
                  <a:pt x="1474" y="127"/>
                  <a:pt x="1465" y="118"/>
                  <a:pt x="1460" y="115"/>
                </a:cubicBezTo>
                <a:cubicBezTo>
                  <a:pt x="1455" y="112"/>
                  <a:pt x="1450" y="115"/>
                  <a:pt x="1443" y="115"/>
                </a:cubicBezTo>
                <a:cubicBezTo>
                  <a:pt x="1436" y="115"/>
                  <a:pt x="1423" y="114"/>
                  <a:pt x="1416" y="117"/>
                </a:cubicBezTo>
                <a:cubicBezTo>
                  <a:pt x="1409" y="120"/>
                  <a:pt x="1408" y="133"/>
                  <a:pt x="1402" y="134"/>
                </a:cubicBezTo>
                <a:cubicBezTo>
                  <a:pt x="1396" y="135"/>
                  <a:pt x="1384" y="126"/>
                  <a:pt x="1378" y="122"/>
                </a:cubicBezTo>
                <a:cubicBezTo>
                  <a:pt x="1372" y="118"/>
                  <a:pt x="1366" y="113"/>
                  <a:pt x="1368" y="110"/>
                </a:cubicBezTo>
                <a:cubicBezTo>
                  <a:pt x="1370" y="107"/>
                  <a:pt x="1382" y="104"/>
                  <a:pt x="1388" y="103"/>
                </a:cubicBezTo>
                <a:cubicBezTo>
                  <a:pt x="1394" y="102"/>
                  <a:pt x="1400" y="103"/>
                  <a:pt x="1407" y="103"/>
                </a:cubicBezTo>
                <a:cubicBezTo>
                  <a:pt x="1414" y="103"/>
                  <a:pt x="1422" y="104"/>
                  <a:pt x="1428" y="103"/>
                </a:cubicBezTo>
                <a:cubicBezTo>
                  <a:pt x="1434" y="102"/>
                  <a:pt x="1439" y="100"/>
                  <a:pt x="1445" y="96"/>
                </a:cubicBezTo>
                <a:cubicBezTo>
                  <a:pt x="1451" y="92"/>
                  <a:pt x="1459" y="85"/>
                  <a:pt x="1467" y="81"/>
                </a:cubicBezTo>
                <a:cubicBezTo>
                  <a:pt x="1475" y="77"/>
                  <a:pt x="1484" y="72"/>
                  <a:pt x="1493" y="69"/>
                </a:cubicBezTo>
                <a:cubicBezTo>
                  <a:pt x="1502" y="66"/>
                  <a:pt x="1508" y="66"/>
                  <a:pt x="1520" y="64"/>
                </a:cubicBezTo>
                <a:cubicBezTo>
                  <a:pt x="1532" y="62"/>
                  <a:pt x="1553" y="60"/>
                  <a:pt x="1568" y="55"/>
                </a:cubicBezTo>
                <a:cubicBezTo>
                  <a:pt x="1583" y="50"/>
                  <a:pt x="1604" y="39"/>
                  <a:pt x="1613" y="33"/>
                </a:cubicBezTo>
                <a:cubicBezTo>
                  <a:pt x="1622" y="27"/>
                  <a:pt x="1619" y="19"/>
                  <a:pt x="1625" y="16"/>
                </a:cubicBezTo>
                <a:cubicBezTo>
                  <a:pt x="1631" y="13"/>
                  <a:pt x="1642" y="17"/>
                  <a:pt x="1649" y="14"/>
                </a:cubicBezTo>
                <a:cubicBezTo>
                  <a:pt x="1656" y="11"/>
                  <a:pt x="1667" y="6"/>
                  <a:pt x="1668" y="0"/>
                </a:cubicBezTo>
              </a:path>
            </a:pathLst>
          </a:custGeom>
          <a:noFill/>
          <a:ln w="28575" cmpd="sng">
            <a:solidFill>
              <a:srgbClr val="CC0000"/>
            </a:solidFill>
            <a:round/>
            <a:headEnd/>
            <a:tailEnd/>
          </a:ln>
        </p:spPr>
        <p:txBody>
          <a:bodyPr>
            <a:prstTxWarp prst="textNoShape">
              <a:avLst/>
            </a:prstTxWarp>
          </a:bodyPr>
          <a:lstStyle/>
          <a:p>
            <a:endParaRPr lang="en-US"/>
          </a:p>
        </p:txBody>
      </p:sp>
      <p:sp>
        <p:nvSpPr>
          <p:cNvPr id="30" name="Text Box 23"/>
          <p:cNvSpPr txBox="1">
            <a:spLocks noChangeArrowheads="1"/>
          </p:cNvSpPr>
          <p:nvPr/>
        </p:nvSpPr>
        <p:spPr bwMode="auto">
          <a:xfrm>
            <a:off x="2225441" y="2424291"/>
            <a:ext cx="1075010" cy="327801"/>
          </a:xfrm>
          <a:prstGeom prst="rect">
            <a:avLst/>
          </a:prstGeom>
          <a:noFill/>
          <a:ln w="9525">
            <a:noFill/>
            <a:miter lim="800000"/>
            <a:headEnd/>
            <a:tailEnd/>
          </a:ln>
        </p:spPr>
        <p:txBody>
          <a:bodyPr wrap="none">
            <a:prstTxWarp prst="textNoShape">
              <a:avLst/>
            </a:prstTxWarp>
            <a:spAutoFit/>
          </a:bodyPr>
          <a:lstStyle/>
          <a:p>
            <a:r>
              <a:rPr lang="en-US" sz="1200" dirty="0">
                <a:solidFill>
                  <a:schemeClr val="bg1"/>
                </a:solidFill>
              </a:rPr>
              <a:t>Ne-ignition</a:t>
            </a:r>
          </a:p>
        </p:txBody>
      </p:sp>
      <p:pic>
        <p:nvPicPr>
          <p:cNvPr id="31" name="Picture 2" descr="http://images.nationalgeographic.com/wpf/media-live/photos/000/089/cache/white-dwarfs_8996_600x4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1191" y="3792742"/>
            <a:ext cx="763785" cy="5728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Freeform 31"/>
          <p:cNvSpPr/>
          <p:nvPr/>
        </p:nvSpPr>
        <p:spPr>
          <a:xfrm>
            <a:off x="2315497" y="3447479"/>
            <a:ext cx="1430593" cy="593579"/>
          </a:xfrm>
          <a:custGeom>
            <a:avLst/>
            <a:gdLst>
              <a:gd name="connsiteX0" fmla="*/ 0 w 1430593"/>
              <a:gd name="connsiteY0" fmla="*/ 114256 h 593579"/>
              <a:gd name="connsiteX1" fmla="*/ 117987 w 1430593"/>
              <a:gd name="connsiteY1" fmla="*/ 40515 h 593579"/>
              <a:gd name="connsiteX2" fmla="*/ 287593 w 1430593"/>
              <a:gd name="connsiteY2" fmla="*/ 11018 h 593579"/>
              <a:gd name="connsiteX3" fmla="*/ 589935 w 1430593"/>
              <a:gd name="connsiteY3" fmla="*/ 11018 h 593579"/>
              <a:gd name="connsiteX4" fmla="*/ 958645 w 1430593"/>
              <a:gd name="connsiteY4" fmla="*/ 143753 h 593579"/>
              <a:gd name="connsiteX5" fmla="*/ 1283109 w 1430593"/>
              <a:gd name="connsiteY5" fmla="*/ 387102 h 593579"/>
              <a:gd name="connsiteX6" fmla="*/ 1430593 w 1430593"/>
              <a:gd name="connsiteY6" fmla="*/ 593579 h 59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593" h="593579">
                <a:moveTo>
                  <a:pt x="0" y="114256"/>
                </a:moveTo>
                <a:cubicBezTo>
                  <a:pt x="35027" y="85988"/>
                  <a:pt x="70055" y="57721"/>
                  <a:pt x="117987" y="40515"/>
                </a:cubicBezTo>
                <a:cubicBezTo>
                  <a:pt x="165919" y="23309"/>
                  <a:pt x="208935" y="15934"/>
                  <a:pt x="287593" y="11018"/>
                </a:cubicBezTo>
                <a:cubicBezTo>
                  <a:pt x="366251" y="6102"/>
                  <a:pt x="478093" y="-11104"/>
                  <a:pt x="589935" y="11018"/>
                </a:cubicBezTo>
                <a:cubicBezTo>
                  <a:pt x="701777" y="33140"/>
                  <a:pt x="843116" y="81072"/>
                  <a:pt x="958645" y="143753"/>
                </a:cubicBezTo>
                <a:cubicBezTo>
                  <a:pt x="1074174" y="206434"/>
                  <a:pt x="1204451" y="312131"/>
                  <a:pt x="1283109" y="387102"/>
                </a:cubicBezTo>
                <a:cubicBezTo>
                  <a:pt x="1361767" y="462073"/>
                  <a:pt x="1408470" y="560395"/>
                  <a:pt x="1430593" y="593579"/>
                </a:cubicBez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http://kabbalahsecrets.com/wp-content/uploads/2011/02/nova-explos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7664" y="3355686"/>
            <a:ext cx="1547845" cy="15478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33" descr="http://mcdonaldobservatory.org/sites/default/files/images/news/gallery/binary2.2_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4175" y="1562096"/>
            <a:ext cx="786660" cy="62920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35" name="Title 1"/>
          <p:cNvSpPr>
            <a:spLocks noGrp="1"/>
          </p:cNvSpPr>
          <p:nvPr>
            <p:ph type="title"/>
          </p:nvPr>
        </p:nvSpPr>
        <p:spPr>
          <a:xfrm>
            <a:off x="464641" y="152878"/>
            <a:ext cx="8229600" cy="1143000"/>
          </a:xfrm>
        </p:spPr>
        <p:txBody>
          <a:bodyPr/>
          <a:lstStyle/>
          <a:p>
            <a:r>
              <a:rPr lang="en-US" dirty="0" smtClean="0">
                <a:solidFill>
                  <a:schemeClr val="bg1"/>
                </a:solidFill>
              </a:rPr>
              <a:t>Stellar Evolution</a:t>
            </a:r>
            <a:endParaRPr lang="en-US" dirty="0">
              <a:solidFill>
                <a:schemeClr val="bg1"/>
              </a:solidFill>
            </a:endParaRPr>
          </a:p>
        </p:txBody>
      </p:sp>
      <p:sp>
        <p:nvSpPr>
          <p:cNvPr id="36" name="Text Box 39"/>
          <p:cNvSpPr txBox="1">
            <a:spLocks noChangeArrowheads="1"/>
          </p:cNvSpPr>
          <p:nvPr/>
        </p:nvSpPr>
        <p:spPr bwMode="auto">
          <a:xfrm>
            <a:off x="306585" y="1401101"/>
            <a:ext cx="316112" cy="246221"/>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37" name="TextBox 36"/>
          <p:cNvSpPr txBox="1"/>
          <p:nvPr/>
        </p:nvSpPr>
        <p:spPr>
          <a:xfrm>
            <a:off x="5001530" y="1905000"/>
            <a:ext cx="4098170" cy="4031873"/>
          </a:xfrm>
          <a:prstGeom prst="rect">
            <a:avLst/>
          </a:prstGeom>
          <a:noFill/>
        </p:spPr>
        <p:txBody>
          <a:bodyPr wrap="square" rtlCol="0">
            <a:spAutoFit/>
          </a:bodyPr>
          <a:lstStyle/>
          <a:p>
            <a:r>
              <a:rPr lang="en-US" sz="1600" dirty="0">
                <a:solidFill>
                  <a:schemeClr val="bg1">
                    <a:lumMod val="50000"/>
                  </a:schemeClr>
                </a:solidFill>
                <a:latin typeface="Comic Sans MS" pitchFamily="66" charset="0"/>
              </a:rPr>
              <a:t>i</a:t>
            </a:r>
            <a:r>
              <a:rPr lang="en-US" sz="1600" dirty="0" smtClean="0">
                <a:solidFill>
                  <a:schemeClr val="bg1">
                    <a:lumMod val="50000"/>
                  </a:schemeClr>
                </a:solidFill>
                <a:latin typeface="Comic Sans MS" pitchFamily="66" charset="0"/>
              </a:rPr>
              <a:t>s characterized by low energy reaction sequences at different temperature and density conditions: </a:t>
            </a:r>
          </a:p>
          <a:p>
            <a:endParaRPr lang="en-US" sz="1600" dirty="0" smtClean="0">
              <a:solidFill>
                <a:srgbClr val="C00000"/>
              </a:solidFill>
              <a:latin typeface="Comic Sans MS" pitchFamily="66" charset="0"/>
            </a:endParaRPr>
          </a:p>
          <a:p>
            <a:pPr marL="457200" indent="-457200">
              <a:buFont typeface="Wingdings" pitchFamily="2" charset="2"/>
              <a:buChar char="Ø"/>
            </a:pPr>
            <a:r>
              <a:rPr lang="en-US" sz="1600" dirty="0" smtClean="0">
                <a:solidFill>
                  <a:srgbClr val="F64532"/>
                </a:solidFill>
                <a:latin typeface="Comic Sans MS" pitchFamily="66" charset="0"/>
              </a:rPr>
              <a:t>pp-chains, </a:t>
            </a:r>
          </a:p>
          <a:p>
            <a:pPr marL="457200" indent="-457200">
              <a:buFont typeface="Wingdings" pitchFamily="2" charset="2"/>
              <a:buChar char="Ø"/>
            </a:pPr>
            <a:r>
              <a:rPr lang="en-US" sz="1600" dirty="0" smtClean="0">
                <a:solidFill>
                  <a:srgbClr val="F64532"/>
                </a:solidFill>
                <a:latin typeface="Comic Sans MS" pitchFamily="66" charset="0"/>
              </a:rPr>
              <a:t>CNO cycles</a:t>
            </a:r>
          </a:p>
          <a:p>
            <a:pPr marL="457200" indent="-457200">
              <a:buFont typeface="Wingdings" pitchFamily="2" charset="2"/>
              <a:buChar char="Ø"/>
            </a:pPr>
            <a:r>
              <a:rPr lang="en-US" sz="1600" dirty="0" smtClean="0">
                <a:solidFill>
                  <a:srgbClr val="F64532"/>
                </a:solidFill>
                <a:latin typeface="Comic Sans MS" pitchFamily="66" charset="0"/>
              </a:rPr>
              <a:t>triple alpha process</a:t>
            </a:r>
          </a:p>
          <a:p>
            <a:pPr marL="457200" indent="-457200">
              <a:buFont typeface="Wingdings" pitchFamily="2" charset="2"/>
              <a:buChar char="Ø"/>
            </a:pPr>
            <a:r>
              <a:rPr lang="en-US" sz="1600" dirty="0" smtClean="0">
                <a:solidFill>
                  <a:srgbClr val="F64532"/>
                </a:solidFill>
                <a:latin typeface="Comic Sans MS" pitchFamily="66" charset="0"/>
              </a:rPr>
              <a:t>s-process</a:t>
            </a:r>
          </a:p>
          <a:p>
            <a:pPr marL="457200" indent="-457200">
              <a:buFont typeface="Wingdings" pitchFamily="2" charset="2"/>
              <a:buChar char="Ø"/>
            </a:pPr>
            <a:r>
              <a:rPr lang="en-US" sz="1600" dirty="0" smtClean="0">
                <a:solidFill>
                  <a:srgbClr val="F64532"/>
                </a:solidFill>
                <a:latin typeface="Comic Sans MS" pitchFamily="66" charset="0"/>
              </a:rPr>
              <a:t>Carbon/Oxygen </a:t>
            </a:r>
            <a:r>
              <a:rPr lang="en-US" sz="1600" dirty="0" smtClean="0">
                <a:solidFill>
                  <a:srgbClr val="F64532"/>
                </a:solidFill>
                <a:latin typeface="Comic Sans MS" pitchFamily="66" charset="0"/>
              </a:rPr>
              <a:t>fusion</a:t>
            </a:r>
          </a:p>
          <a:p>
            <a:pPr marL="457200" indent="-457200">
              <a:buFont typeface="Wingdings" pitchFamily="2" charset="2"/>
              <a:buChar char="Ø"/>
            </a:pPr>
            <a:r>
              <a:rPr lang="en-US" sz="1600" dirty="0" smtClean="0">
                <a:solidFill>
                  <a:srgbClr val="FFFF00"/>
                </a:solidFill>
                <a:latin typeface="Comic Sans MS" pitchFamily="66" charset="0"/>
              </a:rPr>
              <a:t>rp-process</a:t>
            </a:r>
          </a:p>
          <a:p>
            <a:pPr marL="457200" indent="-457200">
              <a:buFont typeface="Wingdings" pitchFamily="2" charset="2"/>
              <a:buChar char="Ø"/>
            </a:pPr>
            <a:r>
              <a:rPr lang="en-US" sz="1600" dirty="0">
                <a:solidFill>
                  <a:srgbClr val="FFFF00"/>
                </a:solidFill>
                <a:latin typeface="Comic Sans MS" pitchFamily="66" charset="0"/>
              </a:rPr>
              <a:t>r</a:t>
            </a:r>
            <a:r>
              <a:rPr lang="en-US" sz="1600" dirty="0" smtClean="0">
                <a:solidFill>
                  <a:srgbClr val="FFFF00"/>
                </a:solidFill>
                <a:latin typeface="Comic Sans MS" pitchFamily="66" charset="0"/>
              </a:rPr>
              <a:t>-process</a:t>
            </a:r>
            <a:endParaRPr lang="en-US" sz="1600" dirty="0" smtClean="0">
              <a:solidFill>
                <a:srgbClr val="FFFF00"/>
              </a:solidFill>
              <a:latin typeface="Comic Sans MS" pitchFamily="66" charset="0"/>
            </a:endParaRPr>
          </a:p>
          <a:p>
            <a:pPr marL="457200" indent="-457200">
              <a:buFont typeface="Wingdings" pitchFamily="2" charset="2"/>
              <a:buChar char="Ø"/>
            </a:pPr>
            <a:endParaRPr lang="en-US" sz="1600" dirty="0">
              <a:solidFill>
                <a:srgbClr val="F64532"/>
              </a:solidFill>
              <a:latin typeface="Comic Sans MS" pitchFamily="66" charset="0"/>
            </a:endParaRPr>
          </a:p>
          <a:p>
            <a:r>
              <a:rPr lang="en-US" sz="1600" dirty="0">
                <a:solidFill>
                  <a:schemeClr val="bg1">
                    <a:lumMod val="50000"/>
                  </a:schemeClr>
                </a:solidFill>
                <a:latin typeface="Comic Sans MS" pitchFamily="66" charset="0"/>
              </a:rPr>
              <a:t>producing energy for maintaining stability, and provide seed for subsequent explosion in novae, supernovae, and X-ray bursts</a:t>
            </a:r>
            <a:r>
              <a:rPr lang="en-US" sz="1600" dirty="0" smtClean="0">
                <a:solidFill>
                  <a:schemeClr val="bg1">
                    <a:lumMod val="50000"/>
                  </a:schemeClr>
                </a:solidFill>
                <a:latin typeface="Comic Sans MS" pitchFamily="66" charset="0"/>
              </a:rPr>
              <a:t>!</a:t>
            </a:r>
            <a:endParaRPr lang="en-US" sz="1600" dirty="0">
              <a:solidFill>
                <a:schemeClr val="bg1">
                  <a:lumMod val="50000"/>
                </a:schemeClr>
              </a:solidFill>
              <a:latin typeface="Comic Sans MS" pitchFamily="66" charset="0"/>
            </a:endParaRPr>
          </a:p>
        </p:txBody>
      </p:sp>
      <p:sp>
        <p:nvSpPr>
          <p:cNvPr id="3" name="Freeform 2"/>
          <p:cNvSpPr/>
          <p:nvPr/>
        </p:nvSpPr>
        <p:spPr>
          <a:xfrm>
            <a:off x="4781550" y="1276350"/>
            <a:ext cx="908050" cy="450850"/>
          </a:xfrm>
          <a:custGeom>
            <a:avLst/>
            <a:gdLst>
              <a:gd name="connsiteX0" fmla="*/ 0 w 908050"/>
              <a:gd name="connsiteY0" fmla="*/ 450850 h 450850"/>
              <a:gd name="connsiteX1" fmla="*/ 298450 w 908050"/>
              <a:gd name="connsiteY1" fmla="*/ 234950 h 450850"/>
              <a:gd name="connsiteX2" fmla="*/ 558800 w 908050"/>
              <a:gd name="connsiteY2" fmla="*/ 95250 h 450850"/>
              <a:gd name="connsiteX3" fmla="*/ 908050 w 908050"/>
              <a:gd name="connsiteY3" fmla="*/ 0 h 450850"/>
            </a:gdLst>
            <a:ahLst/>
            <a:cxnLst>
              <a:cxn ang="0">
                <a:pos x="connsiteX0" y="connsiteY0"/>
              </a:cxn>
              <a:cxn ang="0">
                <a:pos x="connsiteX1" y="connsiteY1"/>
              </a:cxn>
              <a:cxn ang="0">
                <a:pos x="connsiteX2" y="connsiteY2"/>
              </a:cxn>
              <a:cxn ang="0">
                <a:pos x="connsiteX3" y="connsiteY3"/>
              </a:cxn>
            </a:cxnLst>
            <a:rect l="l" t="t" r="r" b="b"/>
            <a:pathLst>
              <a:path w="908050" h="450850">
                <a:moveTo>
                  <a:pt x="0" y="450850"/>
                </a:moveTo>
                <a:cubicBezTo>
                  <a:pt x="102658" y="372533"/>
                  <a:pt x="205317" y="294217"/>
                  <a:pt x="298450" y="234950"/>
                </a:cubicBezTo>
                <a:cubicBezTo>
                  <a:pt x="391583" y="175683"/>
                  <a:pt x="457200" y="134408"/>
                  <a:pt x="558800" y="95250"/>
                </a:cubicBezTo>
                <a:cubicBezTo>
                  <a:pt x="660400" y="56092"/>
                  <a:pt x="784225" y="28046"/>
                  <a:pt x="90805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5918" y="719449"/>
            <a:ext cx="2028474" cy="1375559"/>
          </a:xfrm>
          <a:prstGeom prst="ellipse">
            <a:avLst/>
          </a:prstGeom>
          <a:ln>
            <a:noFill/>
          </a:ln>
          <a:effectLst>
            <a:softEdge rad="112500"/>
          </a:effectLst>
        </p:spPr>
      </p:pic>
    </p:spTree>
    <p:extLst>
      <p:ext uri="{BB962C8B-B14F-4D97-AF65-F5344CB8AC3E}">
        <p14:creationId xmlns:p14="http://schemas.microsoft.com/office/powerpoint/2010/main" val="10925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childTnLst>
                                </p:cTn>
                              </p:par>
                              <p:par>
                                <p:cTn id="13" presetID="9" presetClass="exit" presetSubtype="0" fill="hold" nodeType="withEffect">
                                  <p:stCondLst>
                                    <p:cond delay="0"/>
                                  </p:stCondLst>
                                  <p:childTnLst>
                                    <p:animEffect transition="out" filter="dissolv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3500"/>
                            </p:stCondLst>
                            <p:childTnLst>
                              <p:par>
                                <p:cTn id="21" presetID="6" presetClass="entr" presetSubtype="16" fill="hold" nodeType="after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8/8d/Stellar_Evolution_%280.8-8_M%E2%98%89%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85" t="8297" r="-30" b="2071"/>
          <a:stretch/>
        </p:blipFill>
        <p:spPr bwMode="auto">
          <a:xfrm>
            <a:off x="-115165" y="-76200"/>
            <a:ext cx="9362045"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73484" y="4175"/>
            <a:ext cx="8229600" cy="1143000"/>
          </a:xfrm>
        </p:spPr>
        <p:txBody>
          <a:bodyPr>
            <a:normAutofit fontScale="90000"/>
          </a:bodyPr>
          <a:lstStyle/>
          <a:p>
            <a:r>
              <a:rPr lang="en-US" dirty="0" smtClean="0">
                <a:solidFill>
                  <a:schemeClr val="bg1"/>
                </a:solidFill>
                <a:latin typeface="Calibri Light" panose="020F0302020204030204" pitchFamily="34" charset="0"/>
              </a:rPr>
              <a:t>The nuclear physics of stellar evolution</a:t>
            </a:r>
            <a:endParaRPr lang="en-US" dirty="0">
              <a:solidFill>
                <a:schemeClr val="bg1"/>
              </a:solidFill>
              <a:latin typeface="Calibri Light" panose="020F0302020204030204" pitchFamily="34" charset="0"/>
            </a:endParaRPr>
          </a:p>
        </p:txBody>
      </p:sp>
      <p:pic>
        <p:nvPicPr>
          <p:cNvPr id="7" name="Picture 6" descr="http://images.slideplayer.com/14/4458863/slides/slide_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278" t="25317" r="24793" b="54504"/>
          <a:stretch/>
        </p:blipFill>
        <p:spPr bwMode="auto">
          <a:xfrm>
            <a:off x="5715000" y="1615868"/>
            <a:ext cx="790401" cy="54902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773437" y="2053706"/>
            <a:ext cx="210256" cy="10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4868" t="27840" r="23245" b="2918"/>
          <a:stretch/>
        </p:blipFill>
        <p:spPr bwMode="auto">
          <a:xfrm>
            <a:off x="4531814" y="990600"/>
            <a:ext cx="1335586" cy="12787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55" t="29424" r="67448" b="6435"/>
          <a:stretch/>
        </p:blipFill>
        <p:spPr bwMode="auto">
          <a:xfrm>
            <a:off x="3560677" y="2666999"/>
            <a:ext cx="1233868" cy="12412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419428" y="2979839"/>
            <a:ext cx="420308" cy="307777"/>
          </a:xfrm>
          <a:prstGeom prst="rect">
            <a:avLst/>
          </a:prstGeom>
          <a:noFill/>
        </p:spPr>
        <p:txBody>
          <a:bodyPr wrap="none" rtlCol="0">
            <a:spAutoFit/>
          </a:bodyPr>
          <a:lstStyle/>
          <a:p>
            <a:r>
              <a:rPr lang="en-US" sz="1400" baseline="30000" dirty="0" smtClean="0">
                <a:solidFill>
                  <a:srgbClr val="FFFF00"/>
                </a:solidFill>
                <a:latin typeface="Comic Sans MS" panose="030F0702030302020204" pitchFamily="66" charset="0"/>
              </a:rPr>
              <a:t>12</a:t>
            </a:r>
            <a:r>
              <a:rPr lang="en-US" sz="1400" dirty="0" smtClean="0">
                <a:solidFill>
                  <a:srgbClr val="FFFF00"/>
                </a:solidFill>
                <a:latin typeface="Comic Sans MS" panose="030F0702030302020204" pitchFamily="66" charset="0"/>
              </a:rPr>
              <a:t>C</a:t>
            </a:r>
            <a:endParaRPr lang="en-US" sz="1400" dirty="0">
              <a:solidFill>
                <a:srgbClr val="FFFF00"/>
              </a:solidFill>
              <a:latin typeface="Comic Sans MS" panose="030F0702030302020204" pitchFamily="66" charset="0"/>
            </a:endParaRPr>
          </a:p>
        </p:txBody>
      </p:sp>
      <p:sp>
        <p:nvSpPr>
          <p:cNvPr id="12" name="TextBox 11"/>
          <p:cNvSpPr txBox="1"/>
          <p:nvPr/>
        </p:nvSpPr>
        <p:spPr>
          <a:xfrm>
            <a:off x="5228830" y="1143000"/>
            <a:ext cx="867170" cy="461665"/>
          </a:xfrm>
          <a:prstGeom prst="rect">
            <a:avLst/>
          </a:prstGeom>
          <a:noFill/>
        </p:spPr>
        <p:txBody>
          <a:bodyPr wrap="square" rtlCol="0">
            <a:spAutoFit/>
          </a:bodyPr>
          <a:lstStyle/>
          <a:p>
            <a:r>
              <a:rPr lang="en-US" sz="1200" baseline="30000" dirty="0" smtClean="0">
                <a:solidFill>
                  <a:srgbClr val="FFFF00"/>
                </a:solidFill>
                <a:latin typeface="Comic Sans MS" panose="030F0702030302020204" pitchFamily="66" charset="0"/>
              </a:rPr>
              <a:t>12</a:t>
            </a:r>
            <a:r>
              <a:rPr lang="en-US" sz="1200" dirty="0" smtClean="0">
                <a:solidFill>
                  <a:srgbClr val="FFFF00"/>
                </a:solidFill>
                <a:latin typeface="Comic Sans MS" panose="030F0702030302020204" pitchFamily="66" charset="0"/>
              </a:rPr>
              <a:t>C Hoyle </a:t>
            </a:r>
          </a:p>
          <a:p>
            <a:pPr algn="r"/>
            <a:r>
              <a:rPr lang="en-US" sz="1200" dirty="0" smtClean="0">
                <a:solidFill>
                  <a:srgbClr val="FFFF00"/>
                </a:solidFill>
                <a:latin typeface="Comic Sans MS" panose="030F0702030302020204" pitchFamily="66" charset="0"/>
              </a:rPr>
              <a:t>State</a:t>
            </a:r>
            <a:endParaRPr lang="en-US" sz="1200" dirty="0">
              <a:solidFill>
                <a:srgbClr val="FFFF00"/>
              </a:solidFill>
              <a:latin typeface="Comic Sans MS" panose="030F0702030302020204" pitchFamily="66" charset="0"/>
            </a:endParaRPr>
          </a:p>
        </p:txBody>
      </p:sp>
      <p:pic>
        <p:nvPicPr>
          <p:cNvPr id="1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8295" y="3883708"/>
            <a:ext cx="1294707" cy="102417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107310" y="3899370"/>
            <a:ext cx="455574" cy="307777"/>
          </a:xfrm>
          <a:prstGeom prst="rect">
            <a:avLst/>
          </a:prstGeom>
          <a:noFill/>
        </p:spPr>
        <p:txBody>
          <a:bodyPr wrap="none" rtlCol="0">
            <a:spAutoFit/>
          </a:bodyPr>
          <a:lstStyle/>
          <a:p>
            <a:r>
              <a:rPr lang="en-US" sz="1400" baseline="30000" dirty="0" smtClean="0">
                <a:solidFill>
                  <a:srgbClr val="FFFF00"/>
                </a:solidFill>
                <a:latin typeface="Comic Sans MS" panose="030F0702030302020204" pitchFamily="66" charset="0"/>
              </a:rPr>
              <a:t>16</a:t>
            </a:r>
            <a:r>
              <a:rPr lang="en-US" sz="1400" dirty="0">
                <a:solidFill>
                  <a:srgbClr val="FFFF00"/>
                </a:solidFill>
                <a:latin typeface="Comic Sans MS" panose="030F0702030302020204" pitchFamily="66" charset="0"/>
              </a:rPr>
              <a:t>O</a:t>
            </a:r>
          </a:p>
        </p:txBody>
      </p:sp>
      <p:pic>
        <p:nvPicPr>
          <p:cNvPr id="15" name="Picture 6" descr="http://images.slideplayer.com/14/4458863/slides/slide_10.jpg"/>
          <p:cNvPicPr>
            <a:picLocks noChangeAspect="1" noChangeArrowheads="1"/>
          </p:cNvPicPr>
          <p:nvPr/>
        </p:nvPicPr>
        <p:blipFill rotWithShape="1">
          <a:blip r:embed="rId3">
            <a:extLst>
              <a:ext uri="{28A0092B-C50C-407E-A947-70E740481C1C}">
                <a14:useLocalDpi xmlns:a14="http://schemas.microsoft.com/office/drawing/2010/main" val="0"/>
              </a:ext>
            </a:extLst>
          </a:blip>
          <a:srcRect l="54066" t="19187" r="38929" b="75342"/>
          <a:stretch/>
        </p:blipFill>
        <p:spPr bwMode="auto">
          <a:xfrm>
            <a:off x="6481409" y="1704168"/>
            <a:ext cx="353466" cy="2283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6"/>
          <a:srcRect l="10374" t="48058" r="71472" b="18739"/>
          <a:stretch/>
        </p:blipFill>
        <p:spPr>
          <a:xfrm>
            <a:off x="2554657" y="5060950"/>
            <a:ext cx="1066800" cy="990600"/>
          </a:xfrm>
          <a:prstGeom prst="ellipse">
            <a:avLst/>
          </a:prstGeom>
          <a:ln>
            <a:noFill/>
          </a:ln>
          <a:effectLst>
            <a:softEdge rad="112500"/>
          </a:effectLst>
        </p:spPr>
      </p:pic>
      <p:sp>
        <p:nvSpPr>
          <p:cNvPr id="17" name="TextBox 16"/>
          <p:cNvSpPr txBox="1"/>
          <p:nvPr/>
        </p:nvSpPr>
        <p:spPr>
          <a:xfrm>
            <a:off x="3374470" y="5056558"/>
            <a:ext cx="585417" cy="307777"/>
          </a:xfrm>
          <a:prstGeom prst="rect">
            <a:avLst/>
          </a:prstGeom>
          <a:noFill/>
        </p:spPr>
        <p:txBody>
          <a:bodyPr wrap="none" rtlCol="0">
            <a:spAutoFit/>
          </a:bodyPr>
          <a:lstStyle/>
          <a:p>
            <a:r>
              <a:rPr lang="en-US" sz="1400" baseline="30000" dirty="0" smtClean="0">
                <a:solidFill>
                  <a:srgbClr val="FFFF00"/>
                </a:solidFill>
                <a:latin typeface="Comic Sans MS" panose="030F0702030302020204" pitchFamily="66" charset="0"/>
              </a:rPr>
              <a:t>24</a:t>
            </a:r>
            <a:r>
              <a:rPr lang="en-US" sz="1400" dirty="0" smtClean="0">
                <a:solidFill>
                  <a:srgbClr val="FFFF00"/>
                </a:solidFill>
                <a:latin typeface="Comic Sans MS" panose="030F0702030302020204" pitchFamily="66" charset="0"/>
              </a:rPr>
              <a:t>Mg</a:t>
            </a:r>
            <a:endParaRPr lang="en-US" sz="1400" dirty="0">
              <a:solidFill>
                <a:srgbClr val="FFFF00"/>
              </a:solidFill>
              <a:latin typeface="Comic Sans MS" panose="030F0702030302020204" pitchFamily="66" charset="0"/>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5833" t="24816" r="33335" b="21851"/>
          <a:stretch/>
        </p:blipFill>
        <p:spPr>
          <a:xfrm>
            <a:off x="7315200" y="2046241"/>
            <a:ext cx="638001" cy="620758"/>
          </a:xfrm>
          <a:prstGeom prst="ellipse">
            <a:avLst/>
          </a:prstGeom>
          <a:ln>
            <a:noFill/>
          </a:ln>
          <a:effectLst>
            <a:softEdge rad="127000"/>
          </a:effectLst>
        </p:spPr>
      </p:pic>
      <p:sp>
        <p:nvSpPr>
          <p:cNvPr id="19" name="TextBox 18"/>
          <p:cNvSpPr txBox="1"/>
          <p:nvPr/>
        </p:nvSpPr>
        <p:spPr>
          <a:xfrm>
            <a:off x="7164349" y="2184502"/>
            <a:ext cx="396262" cy="307777"/>
          </a:xfrm>
          <a:prstGeom prst="rect">
            <a:avLst/>
          </a:prstGeom>
          <a:noFill/>
        </p:spPr>
        <p:txBody>
          <a:bodyPr wrap="none" rtlCol="0">
            <a:spAutoFit/>
          </a:bodyPr>
          <a:lstStyle/>
          <a:p>
            <a:r>
              <a:rPr lang="en-US" sz="1400" baseline="30000" dirty="0" smtClean="0">
                <a:solidFill>
                  <a:srgbClr val="FFFF00"/>
                </a:solidFill>
                <a:latin typeface="Comic Sans MS" panose="030F0702030302020204" pitchFamily="66" charset="0"/>
              </a:rPr>
              <a:t>2</a:t>
            </a:r>
            <a:r>
              <a:rPr lang="en-US" sz="1400" dirty="0" smtClean="0">
                <a:solidFill>
                  <a:srgbClr val="FFFF00"/>
                </a:solidFill>
                <a:latin typeface="Comic Sans MS" panose="030F0702030302020204" pitchFamily="66" charset="0"/>
              </a:rPr>
              <a:t>H</a:t>
            </a:r>
            <a:endParaRPr lang="en-US" sz="14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4293924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c/c9/Sirius_A_and_B_artwork.jpg/640px-Sirius_A_and_B_art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2" y="0"/>
            <a:ext cx="92011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184" t="28802" r="10286" b="3282"/>
          <a:stretch/>
        </p:blipFill>
        <p:spPr>
          <a:xfrm rot="5400000">
            <a:off x="5334983" y="1942639"/>
            <a:ext cx="3058558" cy="4033381"/>
          </a:xfrm>
          <a:prstGeom prst="rect">
            <a:avLst/>
          </a:prstGeom>
          <a:ln>
            <a:noFill/>
          </a:ln>
          <a:effectLst>
            <a:softEdge rad="635000"/>
          </a:effectLst>
        </p:spPr>
      </p:pic>
      <p:pic>
        <p:nvPicPr>
          <p:cNvPr id="6" name="Picture 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932" r="65753" b="65068"/>
          <a:stretch/>
        </p:blipFill>
        <p:spPr>
          <a:xfrm>
            <a:off x="2163224" y="2275503"/>
            <a:ext cx="1842106" cy="2082169"/>
          </a:xfrm>
          <a:prstGeom prst="rect">
            <a:avLst/>
          </a:prstGeom>
          <a:ln>
            <a:noFill/>
          </a:ln>
          <a:effectLst>
            <a:softEdge rad="112500"/>
          </a:effectLst>
        </p:spPr>
      </p:pic>
      <p:sp>
        <p:nvSpPr>
          <p:cNvPr id="7" name="Title 9"/>
          <p:cNvSpPr>
            <a:spLocks noGrp="1"/>
          </p:cNvSpPr>
          <p:nvPr>
            <p:ph type="title"/>
          </p:nvPr>
        </p:nvSpPr>
        <p:spPr>
          <a:xfrm>
            <a:off x="600074" y="432665"/>
            <a:ext cx="7886700" cy="1325563"/>
          </a:xfrm>
        </p:spPr>
        <p:txBody>
          <a:bodyPr>
            <a:normAutofit fontScale="90000"/>
          </a:bodyPr>
          <a:lstStyle/>
          <a:p>
            <a:pPr algn="ctr"/>
            <a:r>
              <a:rPr lang="en-US" dirty="0" smtClean="0">
                <a:solidFill>
                  <a:schemeClr val="bg1"/>
                </a:solidFill>
              </a:rPr>
              <a:t>Mapping nucleosynthesis at </a:t>
            </a:r>
            <a:r>
              <a:rPr lang="en-US" dirty="0">
                <a:solidFill>
                  <a:schemeClr val="bg1"/>
                </a:solidFill>
              </a:rPr>
              <a:t>a multitude of stellar environments</a:t>
            </a:r>
            <a:br>
              <a:rPr lang="en-US" dirty="0">
                <a:solidFill>
                  <a:schemeClr val="bg1"/>
                </a:solidFill>
              </a:rPr>
            </a:br>
            <a:endParaRPr lang="en-US" dirty="0">
              <a:solidFill>
                <a:schemeClr val="bg1"/>
              </a:solidFill>
            </a:endParaRPr>
          </a:p>
        </p:txBody>
      </p:sp>
      <p:pic>
        <p:nvPicPr>
          <p:cNvPr id="8" name="Picture 4" descr="Image result for supernova"/>
          <p:cNvPicPr>
            <a:picLocks noChangeAspect="1" noChangeArrowheads="1"/>
          </p:cNvPicPr>
          <p:nvPr/>
        </p:nvPicPr>
        <p:blipFill rotWithShape="1">
          <a:blip r:embed="rId5">
            <a:extLst>
              <a:ext uri="{28A0092B-C50C-407E-A947-70E740481C1C}">
                <a14:useLocalDpi xmlns:a14="http://schemas.microsoft.com/office/drawing/2010/main" val="0"/>
              </a:ext>
            </a:extLst>
          </a:blip>
          <a:srcRect l="15665" t="5274" r="12449"/>
          <a:stretch/>
        </p:blipFill>
        <p:spPr bwMode="auto">
          <a:xfrm>
            <a:off x="-57151" y="1596979"/>
            <a:ext cx="5119984" cy="5057367"/>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500" fill="hold"/>
                                        <p:tgtEl>
                                          <p:spTgt spid="8"/>
                                        </p:tgtEl>
                                        <p:attrNameLst>
                                          <p:attrName>ppt_w</p:attrName>
                                        </p:attrNameLst>
                                      </p:cBhvr>
                                      <p:tavLst>
                                        <p:tav tm="0">
                                          <p:val>
                                            <p:fltVal val="0"/>
                                          </p:val>
                                        </p:tav>
                                        <p:tav tm="100000">
                                          <p:val>
                                            <p:strVal val="#ppt_w"/>
                                          </p:val>
                                        </p:tav>
                                      </p:tavLst>
                                    </p:anim>
                                    <p:anim calcmode="lin" valueType="num">
                                      <p:cBhvr>
                                        <p:cTn id="13" dur="1500" fill="hold"/>
                                        <p:tgtEl>
                                          <p:spTgt spid="8"/>
                                        </p:tgtEl>
                                        <p:attrNameLst>
                                          <p:attrName>ppt_h</p:attrName>
                                        </p:attrNameLst>
                                      </p:cBhvr>
                                      <p:tavLst>
                                        <p:tav tm="0">
                                          <p:val>
                                            <p:fltVal val="0"/>
                                          </p:val>
                                        </p:tav>
                                        <p:tav tm="100000">
                                          <p:val>
                                            <p:strVal val="#ppt_h"/>
                                          </p:val>
                                        </p:tav>
                                      </p:tavLst>
                                    </p:anim>
                                    <p:animEffect transition="in" filter="fade">
                                      <p:cBhvr>
                                        <p:cTn id="14"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0415" y="365126"/>
            <a:ext cx="9306839" cy="1325563"/>
          </a:xfrm>
        </p:spPr>
        <p:txBody>
          <a:bodyPr>
            <a:normAutofit/>
          </a:bodyPr>
          <a:lstStyle/>
          <a:p>
            <a:r>
              <a:rPr lang="en-US" sz="4200" dirty="0" smtClean="0"/>
              <a:t>Nuclear reaction and reaction sequences</a:t>
            </a:r>
            <a:endParaRPr lang="en-US" sz="4200" dirty="0"/>
          </a:p>
        </p:txBody>
      </p:sp>
      <p:pic>
        <p:nvPicPr>
          <p:cNvPr id="5" name="Picture 2" descr="Nuclidic chart, showing the different nucleosynthesis processes like the r-process, the s-process, or the fusion processes in stars together with contour lines of the new fission–fusion process for producing very neutron-rich nuclei close to N = 126 waiting point of the r-proces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8281"/>
            <a:ext cx="9155004" cy="45775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1145" y="1578281"/>
            <a:ext cx="3919278" cy="1323439"/>
          </a:xfrm>
          <a:prstGeom prst="rect">
            <a:avLst/>
          </a:prstGeom>
          <a:noFill/>
        </p:spPr>
        <p:txBody>
          <a:bodyPr wrap="none" rtlCol="0">
            <a:spAutoFit/>
          </a:bodyPr>
          <a:lstStyle/>
          <a:p>
            <a:r>
              <a:rPr lang="en-US" sz="2000" dirty="0" smtClean="0"/>
              <a:t>More than 60,000 nuclear reactions</a:t>
            </a:r>
          </a:p>
          <a:p>
            <a:r>
              <a:rPr lang="en-US" sz="2000" dirty="0" smtClean="0"/>
              <a:t>On nearly 6000 isotopes, </a:t>
            </a:r>
          </a:p>
          <a:p>
            <a:r>
              <a:rPr lang="en-US" sz="2000" dirty="0" smtClean="0"/>
              <a:t>Most of them based on models</a:t>
            </a:r>
          </a:p>
          <a:p>
            <a:r>
              <a:rPr lang="en-US" sz="2000" dirty="0" smtClean="0"/>
              <a:t>Challenge of experiment</a:t>
            </a:r>
            <a:endParaRPr lang="en-US" sz="2000" dirty="0"/>
          </a:p>
        </p:txBody>
      </p:sp>
      <p:sp>
        <p:nvSpPr>
          <p:cNvPr id="7" name="TextBox 6"/>
          <p:cNvSpPr txBox="1"/>
          <p:nvPr/>
        </p:nvSpPr>
        <p:spPr>
          <a:xfrm>
            <a:off x="463463" y="6168309"/>
            <a:ext cx="3131306" cy="307777"/>
          </a:xfrm>
          <a:prstGeom prst="rect">
            <a:avLst/>
          </a:prstGeom>
          <a:noFill/>
        </p:spPr>
        <p:txBody>
          <a:bodyPr wrap="none" rtlCol="0">
            <a:spAutoFit/>
          </a:bodyPr>
          <a:lstStyle/>
          <a:p>
            <a:r>
              <a:rPr lang="en-US" sz="1400" b="1" dirty="0" smtClean="0">
                <a:solidFill>
                  <a:srgbClr val="C00000"/>
                </a:solidFill>
              </a:rPr>
              <a:t>Light ion capture of protons and alphas </a:t>
            </a:r>
            <a:endParaRPr lang="en-US" sz="1400" b="1" dirty="0">
              <a:solidFill>
                <a:srgbClr val="C00000"/>
              </a:solidFill>
            </a:endParaRPr>
          </a:p>
        </p:txBody>
      </p:sp>
      <p:sp>
        <p:nvSpPr>
          <p:cNvPr id="8" name="TextBox 7"/>
          <p:cNvSpPr txBox="1"/>
          <p:nvPr/>
        </p:nvSpPr>
        <p:spPr>
          <a:xfrm>
            <a:off x="6100175" y="4133589"/>
            <a:ext cx="2473626" cy="307777"/>
          </a:xfrm>
          <a:prstGeom prst="rect">
            <a:avLst/>
          </a:prstGeom>
          <a:noFill/>
        </p:spPr>
        <p:txBody>
          <a:bodyPr wrap="none" rtlCol="0">
            <a:spAutoFit/>
          </a:bodyPr>
          <a:lstStyle/>
          <a:p>
            <a:r>
              <a:rPr lang="en-US" sz="1400" b="1" dirty="0" smtClean="0">
                <a:solidFill>
                  <a:srgbClr val="C00000"/>
                </a:solidFill>
              </a:rPr>
              <a:t>Slow and rapid </a:t>
            </a:r>
            <a:r>
              <a:rPr lang="en-US" sz="1400" b="1" dirty="0" err="1" smtClean="0">
                <a:solidFill>
                  <a:srgbClr val="C00000"/>
                </a:solidFill>
              </a:rPr>
              <a:t>neuton</a:t>
            </a:r>
            <a:r>
              <a:rPr lang="en-US" sz="1400" b="1" dirty="0" smtClean="0">
                <a:solidFill>
                  <a:srgbClr val="C00000"/>
                </a:solidFill>
              </a:rPr>
              <a:t> capture</a:t>
            </a:r>
            <a:endParaRPr lang="en-US" sz="1400" b="1" dirty="0">
              <a:solidFill>
                <a:srgbClr val="C00000"/>
              </a:solidFill>
            </a:endParaRPr>
          </a:p>
        </p:txBody>
      </p:sp>
      <p:cxnSp>
        <p:nvCxnSpPr>
          <p:cNvPr id="3" name="Straight Arrow Connector 2"/>
          <p:cNvCxnSpPr/>
          <p:nvPr/>
        </p:nvCxnSpPr>
        <p:spPr>
          <a:xfrm flipV="1">
            <a:off x="685800" y="5334000"/>
            <a:ext cx="4572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143000" y="5029200"/>
            <a:ext cx="4572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600200" y="4133589"/>
            <a:ext cx="990600" cy="8956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94251" y="4287477"/>
            <a:ext cx="963149" cy="307777"/>
          </a:xfrm>
          <a:prstGeom prst="rect">
            <a:avLst/>
          </a:prstGeom>
          <a:noFill/>
        </p:spPr>
        <p:txBody>
          <a:bodyPr wrap="none" rtlCol="0">
            <a:spAutoFit/>
          </a:bodyPr>
          <a:lstStyle/>
          <a:p>
            <a:r>
              <a:rPr lang="en-US" sz="1400" b="1" dirty="0">
                <a:solidFill>
                  <a:srgbClr val="FF0000"/>
                </a:solidFill>
              </a:rPr>
              <a:t>r</a:t>
            </a:r>
            <a:r>
              <a:rPr lang="en-US" sz="1400" b="1" dirty="0" smtClean="0">
                <a:solidFill>
                  <a:srgbClr val="FF0000"/>
                </a:solidFill>
              </a:rPr>
              <a:t>p-process</a:t>
            </a:r>
            <a:endParaRPr lang="en-US" sz="1400" b="1" dirty="0">
              <a:solidFill>
                <a:srgbClr val="FF0000"/>
              </a:solidFill>
            </a:endParaRPr>
          </a:p>
        </p:txBody>
      </p:sp>
    </p:spTree>
    <p:extLst>
      <p:ext uri="{BB962C8B-B14F-4D97-AF65-F5344CB8AC3E}">
        <p14:creationId xmlns:p14="http://schemas.microsoft.com/office/powerpoint/2010/main" val="2469186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048"/>
          <a:stretch/>
        </p:blipFill>
        <p:spPr>
          <a:xfrm>
            <a:off x="0" y="0"/>
            <a:ext cx="9144000" cy="6858000"/>
          </a:xfrm>
          <a:prstGeom prst="rect">
            <a:avLst/>
          </a:prstGeom>
        </p:spPr>
      </p:pic>
      <p:sp>
        <p:nvSpPr>
          <p:cNvPr id="2" name="Title 1"/>
          <p:cNvSpPr>
            <a:spLocks noGrp="1"/>
          </p:cNvSpPr>
          <p:nvPr>
            <p:ph type="title"/>
          </p:nvPr>
        </p:nvSpPr>
        <p:spPr>
          <a:xfrm>
            <a:off x="457200" y="138006"/>
            <a:ext cx="8229600" cy="1143000"/>
          </a:xfrm>
        </p:spPr>
        <p:txBody>
          <a:bodyPr>
            <a:normAutofit fontScale="90000"/>
          </a:bodyPr>
          <a:lstStyle/>
          <a:p>
            <a:r>
              <a:rPr lang="en-US" dirty="0">
                <a:solidFill>
                  <a:schemeClr val="bg1">
                    <a:lumMod val="75000"/>
                  </a:schemeClr>
                </a:solidFill>
              </a:rPr>
              <a:t>Theoretical questions and experimental response</a:t>
            </a:r>
            <a:endParaRPr lang="en-US" dirty="0"/>
          </a:p>
        </p:txBody>
      </p:sp>
      <p:sp>
        <p:nvSpPr>
          <p:cNvPr id="3" name="Content Placeholder 2"/>
          <p:cNvSpPr>
            <a:spLocks noGrp="1"/>
          </p:cNvSpPr>
          <p:nvPr>
            <p:ph idx="1"/>
          </p:nvPr>
        </p:nvSpPr>
        <p:spPr>
          <a:xfrm>
            <a:off x="4114800" y="3005149"/>
            <a:ext cx="4864081" cy="3396921"/>
          </a:xfrm>
        </p:spPr>
        <p:txBody>
          <a:bodyPr>
            <a:normAutofit fontScale="62500" lnSpcReduction="20000"/>
          </a:bodyPr>
          <a:lstStyle/>
          <a:p>
            <a:r>
              <a:rPr lang="en-US" dirty="0" smtClean="0">
                <a:solidFill>
                  <a:schemeClr val="bg1"/>
                </a:solidFill>
              </a:rPr>
              <a:t>Gamow range defines the energy range</a:t>
            </a:r>
          </a:p>
          <a:p>
            <a:r>
              <a:rPr lang="en-US" dirty="0" smtClean="0">
                <a:solidFill>
                  <a:schemeClr val="bg1"/>
                </a:solidFill>
              </a:rPr>
              <a:t>Reaction complexities such as threshold and subthreshold resonances with complex interference patterns</a:t>
            </a:r>
          </a:p>
          <a:p>
            <a:r>
              <a:rPr lang="en-US" dirty="0" smtClean="0">
                <a:solidFill>
                  <a:schemeClr val="bg1"/>
                </a:solidFill>
              </a:rPr>
              <a:t>Phenomenological models, preferably multi-channel, multi-level R-matrix</a:t>
            </a:r>
          </a:p>
          <a:p>
            <a:r>
              <a:rPr lang="en-US" dirty="0" smtClean="0">
                <a:solidFill>
                  <a:schemeClr val="bg1"/>
                </a:solidFill>
              </a:rPr>
              <a:t>Statistical models, preferably Hauser-</a:t>
            </a:r>
            <a:r>
              <a:rPr lang="en-US" dirty="0" err="1" smtClean="0">
                <a:solidFill>
                  <a:schemeClr val="bg1"/>
                </a:solidFill>
              </a:rPr>
              <a:t>Feshbach</a:t>
            </a:r>
            <a:r>
              <a:rPr lang="en-US" dirty="0" smtClean="0">
                <a:solidFill>
                  <a:schemeClr val="bg1"/>
                </a:solidFill>
              </a:rPr>
              <a:t> approach,</a:t>
            </a:r>
          </a:p>
          <a:p>
            <a:r>
              <a:rPr lang="en-US" dirty="0" smtClean="0">
                <a:solidFill>
                  <a:schemeClr val="bg1"/>
                </a:solidFill>
              </a:rPr>
              <a:t>First principle models, are not developed far enough to get beyond reactions with A&gt;12.</a:t>
            </a:r>
            <a:endParaRPr lang="en-US" dirty="0">
              <a:solidFill>
                <a:schemeClr val="bg1"/>
              </a:solidFill>
            </a:endParaRPr>
          </a:p>
        </p:txBody>
      </p:sp>
      <p:sp>
        <p:nvSpPr>
          <p:cNvPr id="15" name="TextBox 14"/>
          <p:cNvSpPr txBox="1"/>
          <p:nvPr/>
        </p:nvSpPr>
        <p:spPr>
          <a:xfrm>
            <a:off x="268549" y="1385887"/>
            <a:ext cx="8763000" cy="1323439"/>
          </a:xfrm>
          <a:prstGeom prst="rect">
            <a:avLst/>
          </a:prstGeom>
          <a:noFill/>
        </p:spPr>
        <p:txBody>
          <a:bodyPr wrap="square" rtlCol="0">
            <a:spAutoFit/>
          </a:bodyPr>
          <a:lstStyle/>
          <a:p>
            <a:r>
              <a:rPr lang="en-US" sz="2000" dirty="0" smtClean="0">
                <a:solidFill>
                  <a:schemeClr val="bg1"/>
                </a:solidFill>
              </a:rPr>
              <a:t>Nuclear reactions at stellar energies is a quantum mechanical threshold problem, which depends sensitively on nuclear potentials and the wave functions of very low energy particles. Neither one is determined with sufficient accuracy! Also experiments are extremely challenging because of sub-pico-barn cross sections. </a:t>
            </a:r>
            <a:endParaRPr lang="en-US" sz="2000" dirty="0">
              <a:solidFill>
                <a:schemeClr val="bg1"/>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71" y="2700063"/>
            <a:ext cx="2638486" cy="263848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999" r="5065"/>
          <a:stretch/>
        </p:blipFill>
        <p:spPr>
          <a:xfrm rot="5460000">
            <a:off x="1015942" y="4657729"/>
            <a:ext cx="1392573" cy="2638554"/>
          </a:xfrm>
          <a:prstGeom prst="rect">
            <a:avLst/>
          </a:prstGeom>
        </p:spPr>
      </p:pic>
    </p:spTree>
    <p:extLst>
      <p:ext uri="{BB962C8B-B14F-4D97-AF65-F5344CB8AC3E}">
        <p14:creationId xmlns:p14="http://schemas.microsoft.com/office/powerpoint/2010/main" val="2065111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On-screen Show (4:3)</PresentationFormat>
  <Paragraphs>152</Paragraphs>
  <Slides>19</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1" baseType="lpstr">
      <vt:lpstr>Arial</vt:lpstr>
      <vt:lpstr>Calibri</vt:lpstr>
      <vt:lpstr>Calibri Light</vt:lpstr>
      <vt:lpstr>Cambria Math</vt:lpstr>
      <vt:lpstr>Comic Sans MS</vt:lpstr>
      <vt:lpstr>Lucida Grande</vt:lpstr>
      <vt:lpstr>Sylfaen</vt:lpstr>
      <vt:lpstr>Symbol</vt:lpstr>
      <vt:lpstr>Trebuchet MS</vt:lpstr>
      <vt:lpstr>Wingdings</vt:lpstr>
      <vt:lpstr>Office Theme</vt:lpstr>
      <vt:lpstr>Equation</vt:lpstr>
      <vt:lpstr>Nuclear Astrophysics in Armenia</vt:lpstr>
      <vt:lpstr>Nuclear Physics and Astrophysics</vt:lpstr>
      <vt:lpstr>PowerPoint Presentation</vt:lpstr>
      <vt:lpstr>The engine of stars</vt:lpstr>
      <vt:lpstr>Stellar Evolution</vt:lpstr>
      <vt:lpstr>The nuclear physics of stellar evolution</vt:lpstr>
      <vt:lpstr>Mapping nucleosynthesis at a multitude of stellar environments </vt:lpstr>
      <vt:lpstr>Nuclear reaction and reaction sequences</vt:lpstr>
      <vt:lpstr>Theoretical questions and experimental response</vt:lpstr>
      <vt:lpstr>Transition from bound to continuum states</vt:lpstr>
      <vt:lpstr>Coupling microphysics to 3d simulation</vt:lpstr>
      <vt:lpstr>Experimental Techniques</vt:lpstr>
      <vt:lpstr>The NSL at Notre Dame</vt:lpstr>
      <vt:lpstr>CASPAR underground accelerator</vt:lpstr>
      <vt:lpstr>Stellar Explosions</vt:lpstr>
      <vt:lpstr>RIKEN, GANIL, NSCL - cyclotrons for the production of high intensity radioactive beams</vt:lpstr>
      <vt:lpstr>From brute force to surrogate processes</vt:lpstr>
      <vt:lpstr>Transfer reactions as surrogates </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in Armenia</dc:title>
  <dc:creator>Michael Wiescher</dc:creator>
  <cp:lastModifiedBy>Michael Wiescher</cp:lastModifiedBy>
  <cp:revision>50</cp:revision>
  <dcterms:created xsi:type="dcterms:W3CDTF">2006-08-16T00:00:00Z</dcterms:created>
  <dcterms:modified xsi:type="dcterms:W3CDTF">2018-09-28T04:08:20Z</dcterms:modified>
</cp:coreProperties>
</file>