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88" r:id="rId2"/>
    <p:sldId id="670" r:id="rId3"/>
    <p:sldId id="686" r:id="rId4"/>
    <p:sldId id="724" r:id="rId5"/>
    <p:sldId id="637" r:id="rId6"/>
    <p:sldId id="689" r:id="rId7"/>
    <p:sldId id="638" r:id="rId8"/>
    <p:sldId id="639" r:id="rId9"/>
    <p:sldId id="642" r:id="rId10"/>
    <p:sldId id="643" r:id="rId11"/>
    <p:sldId id="640" r:id="rId12"/>
    <p:sldId id="641" r:id="rId13"/>
    <p:sldId id="734" r:id="rId14"/>
    <p:sldId id="732" r:id="rId15"/>
    <p:sldId id="644" r:id="rId16"/>
    <p:sldId id="645" r:id="rId17"/>
    <p:sldId id="725" r:id="rId18"/>
    <p:sldId id="726" r:id="rId19"/>
    <p:sldId id="727" r:id="rId20"/>
    <p:sldId id="729" r:id="rId21"/>
    <p:sldId id="730" r:id="rId22"/>
    <p:sldId id="731" r:id="rId23"/>
    <p:sldId id="723" r:id="rId24"/>
    <p:sldId id="524" r:id="rId25"/>
    <p:sldId id="525" r:id="rId26"/>
    <p:sldId id="661" r:id="rId27"/>
    <p:sldId id="733" r:id="rId28"/>
    <p:sldId id="648" r:id="rId29"/>
    <p:sldId id="649" r:id="rId30"/>
    <p:sldId id="662" r:id="rId31"/>
    <p:sldId id="651" r:id="rId32"/>
    <p:sldId id="652" r:id="rId33"/>
    <p:sldId id="653" r:id="rId34"/>
    <p:sldId id="654" r:id="rId35"/>
    <p:sldId id="600" r:id="rId36"/>
    <p:sldId id="663" r:id="rId37"/>
    <p:sldId id="665" r:id="rId38"/>
    <p:sldId id="664" r:id="rId39"/>
    <p:sldId id="657" r:id="rId40"/>
    <p:sldId id="666" r:id="rId41"/>
    <p:sldId id="668" r:id="rId42"/>
    <p:sldId id="667" r:id="rId43"/>
    <p:sldId id="669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80"/>
    <a:srgbClr val="0000FF"/>
    <a:srgbClr val="004080"/>
    <a:srgbClr val="800040"/>
    <a:srgbClr val="008040"/>
    <a:srgbClr val="CD34E6"/>
    <a:srgbClr val="E138F4"/>
    <a:srgbClr val="CD3D9B"/>
    <a:srgbClr val="EA3EF2"/>
    <a:srgbClr val="C3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5" autoAdjust="0"/>
    <p:restoredTop sz="98704" autoAdjust="0"/>
  </p:normalViewPr>
  <p:slideViewPr>
    <p:cSldViewPr snapToGrid="0" snapToObjects="1">
      <p:cViewPr>
        <p:scale>
          <a:sx n="125" d="100"/>
          <a:sy n="125" d="100"/>
        </p:scale>
        <p:origin x="-152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8EFF3-B12A-534E-9786-EDC03FA3AAC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29314-762E-604A-BFFA-76080E58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3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1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2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9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69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7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2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1913-0D10-F649-BC75-0354B5081E8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3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7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7" Type="http://schemas.openxmlformats.org/officeDocument/2006/relationships/image" Target="../media/image69.emf"/><Relationship Id="rId8" Type="http://schemas.openxmlformats.org/officeDocument/2006/relationships/image" Target="../media/image70.emf"/><Relationship Id="rId9" Type="http://schemas.openxmlformats.org/officeDocument/2006/relationships/image" Target="../media/image71.emf"/><Relationship Id="rId10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9.png"/><Relationship Id="rId5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91.emf"/><Relationship Id="rId7" Type="http://schemas.openxmlformats.org/officeDocument/2006/relationships/image" Target="../media/image92.emf"/><Relationship Id="rId8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4" Type="http://schemas.openxmlformats.org/officeDocument/2006/relationships/image" Target="../media/image95.emf"/><Relationship Id="rId5" Type="http://schemas.openxmlformats.org/officeDocument/2006/relationships/image" Target="../media/image88.emf"/><Relationship Id="rId6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6" Type="http://schemas.openxmlformats.org/officeDocument/2006/relationships/image" Target="../media/image98.emf"/><Relationship Id="rId7" Type="http://schemas.openxmlformats.org/officeDocument/2006/relationships/image" Target="../media/image99.emf"/><Relationship Id="rId8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4" Type="http://schemas.openxmlformats.org/officeDocument/2006/relationships/image" Target="../media/image97.emf"/><Relationship Id="rId5" Type="http://schemas.openxmlformats.org/officeDocument/2006/relationships/image" Target="../media/image98.emf"/><Relationship Id="rId6" Type="http://schemas.openxmlformats.org/officeDocument/2006/relationships/image" Target="../media/image99.emf"/><Relationship Id="rId7" Type="http://schemas.openxmlformats.org/officeDocument/2006/relationships/image" Target="../media/image101.emf"/><Relationship Id="rId8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4" Type="http://schemas.openxmlformats.org/officeDocument/2006/relationships/image" Target="../media/image10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8.emf"/><Relationship Id="rId5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73112" y="1568065"/>
            <a:ext cx="5017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                      Misak Sargsian</a:t>
            </a:r>
          </a:p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Florida International University, Miami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800" y="280192"/>
            <a:ext cx="8572500" cy="1015663"/>
          </a:xfrm>
          <a:prstGeom prst="rect">
            <a:avLst/>
          </a:prstGeom>
          <a:solidFill>
            <a:srgbClr val="00009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Overview of Studies of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   Short Range Correlations in Nuclei</a:t>
            </a:r>
            <a:endParaRPr lang="en-US" sz="3200" b="1" dirty="0" smtClean="0">
              <a:solidFill>
                <a:srgbClr val="5BE0FA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853" y="2825573"/>
            <a:ext cx="1320800" cy="1031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604" y="4403213"/>
            <a:ext cx="794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       Correlations in </a:t>
            </a:r>
            <a:r>
              <a:rPr lang="en-US" dirty="0" err="1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Partonic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 and </a:t>
            </a:r>
            <a:r>
              <a:rPr lang="en-US" dirty="0" err="1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Hadronic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 interactions</a:t>
            </a:r>
          </a:p>
          <a:p>
            <a:r>
              <a:rPr lang="en-US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             September 24 –28 2018</a:t>
            </a:r>
            <a:r>
              <a:rPr lang="en-US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, Yerevan, 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Armenia</a:t>
            </a:r>
          </a:p>
        </p:txBody>
      </p:sp>
    </p:spTree>
    <p:extLst>
      <p:ext uri="{BB962C8B-B14F-4D97-AF65-F5344CB8AC3E}">
        <p14:creationId xmlns:p14="http://schemas.microsoft.com/office/powerpoint/2010/main" val="20124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640080" y="317185"/>
            <a:ext cx="7452360" cy="4654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5" y="676160"/>
            <a:ext cx="5120640" cy="38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0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2628900" y="377191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4257675" y="1187294"/>
            <a:ext cx="537210" cy="22288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434340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2903220" y="1834516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285750" y="1611645"/>
            <a:ext cx="914400" cy="522923"/>
          </a:xfrm>
          <a:prstGeom prst="roundRect">
            <a:avLst>
              <a:gd name="adj" fmla="val 2458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3754755" y="1075848"/>
            <a:ext cx="1177290" cy="445770"/>
          </a:xfrm>
          <a:prstGeom prst="roundRect">
            <a:avLst>
              <a:gd name="adj" fmla="val 2884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6097905" y="1118716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198882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3" name="Rectangle 9"/>
          <p:cNvSpPr>
            <a:spLocks/>
          </p:cNvSpPr>
          <p:nvPr/>
        </p:nvSpPr>
        <p:spPr bwMode="auto">
          <a:xfrm>
            <a:off x="527210" y="195841"/>
            <a:ext cx="3090590" cy="276999"/>
          </a:xfrm>
          <a:prstGeom prst="rect">
            <a:avLst/>
          </a:prstGeom>
          <a:solidFill>
            <a:srgbClr val="FD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25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Meaning of the scaling values </a:t>
            </a:r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04427"/>
            <a:ext cx="3200400" cy="54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42" y="1735932"/>
            <a:ext cx="4150518" cy="44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8" name="AutoShape 14"/>
          <p:cNvSpPr>
            <a:spLocks/>
          </p:cNvSpPr>
          <p:nvPr/>
        </p:nvSpPr>
        <p:spPr bwMode="auto">
          <a:xfrm>
            <a:off x="3571881" y="745811"/>
            <a:ext cx="3354705" cy="775812"/>
          </a:xfrm>
          <a:prstGeom prst="roundRect">
            <a:avLst>
              <a:gd name="adj" fmla="val 19477"/>
            </a:avLst>
          </a:prstGeom>
          <a:noFill/>
          <a:ln w="254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9" name="Rectangle 15"/>
          <p:cNvSpPr>
            <a:spLocks/>
          </p:cNvSpPr>
          <p:nvPr/>
        </p:nvSpPr>
        <p:spPr bwMode="auto">
          <a:xfrm>
            <a:off x="2861797" y="4937765"/>
            <a:ext cx="2040255" cy="1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Egiyan</a:t>
            </a:r>
            <a:r>
              <a:rPr lang="en-US" sz="11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et al PRL </a:t>
            </a:r>
            <a:r>
              <a:rPr lang="en-US" sz="1100" dirty="0" smtClean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2006, PRC 2004</a:t>
            </a:r>
            <a:endParaRPr lang="en-US" sz="1100" dirty="0">
              <a:solidFill>
                <a:srgbClr val="00955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47121" name="Rectangle 17"/>
          <p:cNvSpPr>
            <a:spLocks/>
          </p:cNvSpPr>
          <p:nvPr/>
        </p:nvSpPr>
        <p:spPr bwMode="auto">
          <a:xfrm>
            <a:off x="5947887" y="111443"/>
            <a:ext cx="1508760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">
                <a:solidFill>
                  <a:srgbClr val="009550"/>
                </a:solidFill>
                <a:ea typeface="ＭＳ Ｐゴシック" charset="0"/>
                <a:cs typeface="Gill Sans" charset="0"/>
              </a:rPr>
              <a:t>Day, Frankfurt, MS, Strikman, PRC 1993</a:t>
            </a:r>
          </a:p>
        </p:txBody>
      </p:sp>
      <p:sp>
        <p:nvSpPr>
          <p:cNvPr id="47122" name="Rectangle 18"/>
          <p:cNvSpPr>
            <a:spLocks/>
          </p:cNvSpPr>
          <p:nvPr/>
        </p:nvSpPr>
        <p:spPr bwMode="auto">
          <a:xfrm>
            <a:off x="7399497" y="111443"/>
            <a:ext cx="1508760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Frankfurt, MS, </a:t>
            </a:r>
            <a:r>
              <a:rPr lang="en-US" sz="10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0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IJMP A 2008</a:t>
            </a:r>
          </a:p>
        </p:txBody>
      </p:sp>
      <p:pic>
        <p:nvPicPr>
          <p:cNvPr id="4712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1" y="2065975"/>
            <a:ext cx="3479007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8"/>
          <p:cNvSpPr>
            <a:spLocks/>
          </p:cNvSpPr>
          <p:nvPr/>
        </p:nvSpPr>
        <p:spPr bwMode="auto">
          <a:xfrm>
            <a:off x="7353978" y="600074"/>
            <a:ext cx="1508760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" dirty="0" err="1" smtClean="0">
                <a:solidFill>
                  <a:srgbClr val="0000C2"/>
                </a:solidFill>
                <a:ea typeface="ＭＳ Ｐゴシック" charset="0"/>
                <a:cs typeface="Gill Sans" charset="0"/>
              </a:rPr>
              <a:t>Fomin</a:t>
            </a:r>
            <a:r>
              <a:rPr lang="en-US" sz="1000" dirty="0" smtClean="0">
                <a:solidFill>
                  <a:srgbClr val="0000C2"/>
                </a:solidFill>
                <a:ea typeface="ＭＳ Ｐゴシック" charset="0"/>
                <a:cs typeface="Gill Sans" charset="0"/>
              </a:rPr>
              <a:t> et al  PRL 2011</a:t>
            </a:r>
            <a:endParaRPr lang="en-US" sz="1000" dirty="0">
              <a:solidFill>
                <a:srgbClr val="0000C2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/>
          </p:cNvSpPr>
          <p:nvPr/>
        </p:nvSpPr>
        <p:spPr bwMode="auto">
          <a:xfrm>
            <a:off x="3120390" y="1311605"/>
            <a:ext cx="422910" cy="900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5246370" y="1397318"/>
            <a:ext cx="514350" cy="857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1448066" y="102875"/>
            <a:ext cx="7943850" cy="3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a2’s as relative probability of 2N SRCs</a:t>
            </a:r>
            <a:endParaRPr lang="en-US" sz="2400" dirty="0">
              <a:solidFill>
                <a:srgbClr val="FF0000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468"/>
            <a:ext cx="9144000" cy="25941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538433" y="1032855"/>
            <a:ext cx="914400" cy="3088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2628900" y="377191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2503170" y="1345883"/>
            <a:ext cx="537210" cy="22288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434340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2903220" y="1834516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285750" y="1611657"/>
            <a:ext cx="914400" cy="522923"/>
          </a:xfrm>
          <a:prstGeom prst="roundRect">
            <a:avLst>
              <a:gd name="adj" fmla="val 2458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2000250" y="1234440"/>
            <a:ext cx="1177290" cy="445770"/>
          </a:xfrm>
          <a:prstGeom prst="roundRect">
            <a:avLst>
              <a:gd name="adj" fmla="val 2884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4343400" y="1277303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198882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2" y="1683086"/>
            <a:ext cx="4150518" cy="44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91" y="1697360"/>
            <a:ext cx="4309110" cy="4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928818"/>
            <a:ext cx="7101840" cy="300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Rectangle 15"/>
          <p:cNvSpPr>
            <a:spLocks/>
          </p:cNvSpPr>
          <p:nvPr/>
        </p:nvSpPr>
        <p:spPr bwMode="auto">
          <a:xfrm>
            <a:off x="5157947" y="4843472"/>
            <a:ext cx="1520190" cy="1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Egiyan</a:t>
            </a:r>
            <a:r>
              <a:rPr lang="en-US" sz="12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et al PRL 2006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817" y="100192"/>
            <a:ext cx="8138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Towards Three Nucleon Short Range Correlations </a:t>
            </a:r>
            <a:endParaRPr lang="en-US" sz="28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1450" y="798216"/>
            <a:ext cx="8685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Looking for the Plateau in Inclusive Cross Section Ratios </a:t>
            </a:r>
            <a:r>
              <a:rPr lang="en-US" sz="2400" u="sng" dirty="0" smtClean="0">
                <a:solidFill>
                  <a:srgbClr val="0000FF"/>
                </a:solidFill>
                <a:latin typeface="Chalkboard"/>
                <a:cs typeface="Chalkboard"/>
              </a:rPr>
              <a:t>x&gt;2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endParaRPr lang="en-US" sz="2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473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2628900" y="377191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2503170" y="1345883"/>
            <a:ext cx="537210" cy="22288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434340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2903220" y="1834516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285750" y="1611648"/>
            <a:ext cx="914400" cy="522923"/>
          </a:xfrm>
          <a:prstGeom prst="roundRect">
            <a:avLst>
              <a:gd name="adj" fmla="val 2458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2000250" y="1234440"/>
            <a:ext cx="1177290" cy="445770"/>
          </a:xfrm>
          <a:prstGeom prst="roundRect">
            <a:avLst>
              <a:gd name="adj" fmla="val 2884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4343400" y="1277303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198882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9" name="Rectangle 15"/>
          <p:cNvSpPr>
            <a:spLocks/>
          </p:cNvSpPr>
          <p:nvPr/>
        </p:nvSpPr>
        <p:spPr bwMode="auto">
          <a:xfrm>
            <a:off x="2861787" y="4937765"/>
            <a:ext cx="1520190" cy="1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>
                <a:solidFill>
                  <a:srgbClr val="009550"/>
                </a:solidFill>
                <a:ea typeface="ＭＳ Ｐゴシック" charset="0"/>
                <a:cs typeface="Gill Sans" charset="0"/>
              </a:rPr>
              <a:t>Egiyan, et al PRL 2006</a:t>
            </a:r>
          </a:p>
        </p:txBody>
      </p:sp>
      <p:sp>
        <p:nvSpPr>
          <p:cNvPr id="47120" name="Rectangle 16"/>
          <p:cNvSpPr>
            <a:spLocks/>
          </p:cNvSpPr>
          <p:nvPr/>
        </p:nvSpPr>
        <p:spPr bwMode="auto">
          <a:xfrm>
            <a:off x="5330667" y="4937765"/>
            <a:ext cx="1520190" cy="1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>
                <a:solidFill>
                  <a:srgbClr val="009550"/>
                </a:solidFill>
                <a:ea typeface="ＭＳ Ｐゴシック" charset="0"/>
                <a:cs typeface="Gill Sans" charset="0"/>
              </a:rPr>
              <a:t>Egiyan, et al PRC 2004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817" y="100192"/>
            <a:ext cx="1155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/>
                <a:cs typeface="Chalkboard"/>
              </a:rPr>
              <a:t>3N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cs typeface="Chalkboard"/>
              </a:rPr>
              <a:t>SRCs </a:t>
            </a:r>
            <a:endParaRPr lang="en-US" sz="20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750" y="413684"/>
            <a:ext cx="7268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Looking for the Plateau in Inclusive Cross Section Ratios x&gt;2 </a:t>
            </a:r>
            <a:endParaRPr lang="en-US" sz="20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pic>
        <p:nvPicPr>
          <p:cNvPr id="4" name="Picture 3" descr="He4_He3_XS_Rati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4559" y="-934723"/>
            <a:ext cx="3802379" cy="7515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1040" y="205740"/>
            <a:ext cx="17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Z. Ye, at al, 2017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66587" y="733439"/>
            <a:ext cx="5448506" cy="506415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8" y="839788"/>
            <a:ext cx="2573867" cy="314325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20" y="809623"/>
            <a:ext cx="4353278" cy="342900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9" y="1293956"/>
            <a:ext cx="3051529" cy="367415"/>
          </a:xfrm>
          <a:prstGeom prst="rect">
            <a:avLst/>
          </a:prstGeom>
          <a:solidFill>
            <a:srgbClr val="0000C2"/>
          </a:solidFill>
          <a:ln>
            <a:noFill/>
          </a:ln>
          <a:extLst/>
        </p:spPr>
      </p:pic>
      <p:sp>
        <p:nvSpPr>
          <p:cNvPr id="16" name="Rectangle 2"/>
          <p:cNvSpPr>
            <a:spLocks/>
          </p:cNvSpPr>
          <p:nvPr/>
        </p:nvSpPr>
        <p:spPr bwMode="auto">
          <a:xfrm>
            <a:off x="3954987" y="1793003"/>
            <a:ext cx="24810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E. </a:t>
            </a:r>
            <a:r>
              <a:rPr lang="en-US" sz="1400" dirty="0" err="1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Piasetzky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, MS, L. Frankfurt, </a:t>
            </a:r>
          </a:p>
          <a:p>
            <a:r>
              <a:rPr lang="en-US" sz="1400" dirty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M. </a:t>
            </a:r>
            <a:r>
              <a:rPr lang="en-US" sz="1400" dirty="0" err="1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Strikman,J.Watson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PRL , 2006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6" y="1890749"/>
            <a:ext cx="3219449" cy="456859"/>
          </a:xfrm>
          <a:prstGeom prst="rect">
            <a:avLst/>
          </a:prstGeom>
          <a:solidFill>
            <a:srgbClr val="0000C2"/>
          </a:solidFill>
          <a:ln>
            <a:noFill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3811169" y="1278679"/>
            <a:ext cx="318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2"/>
                </a:solidFill>
              </a:rPr>
              <a:t>Theoretical analysis of BNL Data</a:t>
            </a:r>
            <a:endParaRPr lang="en-US" dirty="0">
              <a:solidFill>
                <a:srgbClr val="0000C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2123" y="2530870"/>
            <a:ext cx="282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2"/>
                </a:solidFill>
              </a:rPr>
              <a:t>Direct Measurement at </a:t>
            </a:r>
            <a:r>
              <a:rPr lang="en-US" dirty="0" err="1" smtClean="0">
                <a:solidFill>
                  <a:srgbClr val="0000C2"/>
                </a:solidFill>
              </a:rPr>
              <a:t>JLab</a:t>
            </a:r>
            <a:endParaRPr lang="en-US" dirty="0">
              <a:solidFill>
                <a:srgbClr val="0000C2"/>
              </a:solidFill>
            </a:endParaRPr>
          </a:p>
        </p:txBody>
      </p:sp>
      <p:sp>
        <p:nvSpPr>
          <p:cNvPr id="26" name="Rectangle 2"/>
          <p:cNvSpPr>
            <a:spLocks/>
          </p:cNvSpPr>
          <p:nvPr/>
        </p:nvSpPr>
        <p:spPr bwMode="auto">
          <a:xfrm>
            <a:off x="6565815" y="2603032"/>
            <a:ext cx="2161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  <a:ea typeface="ＭＳ Ｐゴシック" charset="0"/>
                <a:cs typeface="Gill Sans" charset="0"/>
              </a:rPr>
              <a:t>R.Subdei</a:t>
            </a:r>
            <a:r>
              <a:rPr lang="en-US" sz="1400" dirty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, et al  Science , 2008</a:t>
            </a:r>
          </a:p>
        </p:txBody>
      </p:sp>
      <p:pic>
        <p:nvPicPr>
          <p:cNvPr id="27" name="Picture 26" descr="1156675fig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5191" y="1620857"/>
            <a:ext cx="2109099" cy="48007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14005" y="29319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3020" y="4146873"/>
            <a:ext cx="58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249" y="3524867"/>
            <a:ext cx="146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Factor of 20</a:t>
            </a:r>
            <a:endParaRPr lang="en-US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6597" y="4175648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Expected 4</a:t>
            </a:r>
          </a:p>
          <a:p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(Wigner counting)</a:t>
            </a:r>
            <a:endParaRPr lang="en-US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7" y="2544518"/>
            <a:ext cx="2970393" cy="3568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7005" y="56068"/>
            <a:ext cx="67576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Chalkboard"/>
                <a:cs typeface="Chalkboard"/>
              </a:rPr>
              <a:t>2. Dominance of the (</a:t>
            </a:r>
            <a:r>
              <a:rPr lang="en-US" sz="2600" dirty="0" err="1" smtClean="0">
                <a:solidFill>
                  <a:srgbClr val="FF0000"/>
                </a:solidFill>
                <a:latin typeface="Chalkboard"/>
                <a:cs typeface="Chalkboard"/>
              </a:rPr>
              <a:t>pn</a:t>
            </a:r>
            <a:r>
              <a:rPr lang="en-US" sz="2600" dirty="0" smtClean="0">
                <a:solidFill>
                  <a:srgbClr val="FF0000"/>
                </a:solidFill>
                <a:latin typeface="Chalkboard"/>
                <a:cs typeface="Chalkboard"/>
              </a:rPr>
              <a:t>) component of SRC</a:t>
            </a:r>
            <a:endParaRPr lang="en-US" sz="26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1372872"/>
            <a:ext cx="18796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2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" y="1436119"/>
            <a:ext cx="4841415" cy="278384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4" y="4432311"/>
            <a:ext cx="280896" cy="107951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83" y="2671788"/>
            <a:ext cx="285750" cy="153989"/>
          </a:xfrm>
          <a:prstGeom prst="rect">
            <a:avLst/>
          </a:prstGeom>
        </p:spPr>
      </p:pic>
      <p:pic>
        <p:nvPicPr>
          <p:cNvPr id="19" name="Picture 18" descr="centensu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4" y="1867662"/>
            <a:ext cx="6858000" cy="3148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4560" y="13151"/>
            <a:ext cx="5206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Theoretical Interpretation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9" y="615189"/>
            <a:ext cx="5880029" cy="53457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67" y="705101"/>
            <a:ext cx="1270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2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3117" y="85634"/>
            <a:ext cx="78406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Implication of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pn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SRC Dominance in Different</a:t>
            </a:r>
          </a:p>
          <a:p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Nuclear Phenomena</a:t>
            </a:r>
            <a:endParaRPr lang="en-US" sz="28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557" y="1037434"/>
            <a:ext cx="6089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1. Momentum sharing in asymmetric nuclei</a:t>
            </a:r>
            <a:endParaRPr lang="en-US" sz="2400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837" y="1329724"/>
            <a:ext cx="8114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Two New Properties of High Momentum Component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5651" y="1715400"/>
            <a:ext cx="5209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- Energetic Protons in Neutron Rich Nuclei  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9298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2" y="1038754"/>
            <a:ext cx="1431356" cy="22731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39" y="954911"/>
            <a:ext cx="5181600" cy="400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8356" y="1929143"/>
            <a:ext cx="55345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 -</a:t>
            </a:r>
            <a:r>
              <a:rPr lang="en-US" sz="2800" dirty="0">
                <a:solidFill>
                  <a:srgbClr val="0000FF"/>
                </a:solidFill>
                <a:latin typeface="Chalkboard"/>
                <a:cs typeface="Chalkboard"/>
              </a:rPr>
              <a:t>- Dominance of </a:t>
            </a:r>
            <a:r>
              <a:rPr lang="en-US" sz="2800" dirty="0" err="1" smtClean="0">
                <a:solidFill>
                  <a:srgbClr val="0000FF"/>
                </a:solidFill>
                <a:latin typeface="Chalkboard"/>
                <a:cs typeface="Chalkboard"/>
              </a:rPr>
              <a:t>pn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Correlations </a:t>
            </a:r>
          </a:p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   (neglecting </a:t>
            </a:r>
            <a:r>
              <a:rPr lang="en-US" sz="2800" dirty="0" err="1" smtClean="0">
                <a:solidFill>
                  <a:srgbClr val="FF0000"/>
                </a:solidFill>
                <a:latin typeface="Chalkboard"/>
                <a:cs typeface="Chalkboard"/>
              </a:rPr>
              <a:t>pp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  <a:latin typeface="Chalkboard"/>
                <a:cs typeface="Chalkboard"/>
              </a:rPr>
              <a:t>nn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SRCs)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9" y="2865665"/>
            <a:ext cx="5346700" cy="39052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61003" y="845016"/>
            <a:ext cx="5448506" cy="669761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19" y="4692652"/>
            <a:ext cx="4363156" cy="28680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4" y="3998387"/>
            <a:ext cx="4483100" cy="4191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1503" y="3960286"/>
            <a:ext cx="5448506" cy="56592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56052"/>
            <a:ext cx="92017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Chalkboard"/>
                <a:cs typeface="Chalkboard"/>
              </a:rPr>
              <a:t>3. Two New Properties of Nuclear High Momentum Component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965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2819" y="128921"/>
            <a:ext cx="7377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First Property: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Approximate Scaling Relation</a:t>
            </a:r>
            <a:endParaRPr lang="en-US" sz="28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8" y="1648926"/>
            <a:ext cx="3379504" cy="267767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6" y="2612714"/>
            <a:ext cx="4737365" cy="447675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95" y="3732675"/>
            <a:ext cx="3653059" cy="2842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2912" y="647113"/>
            <a:ext cx="6866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Chalkboard"/>
              </a:rPr>
              <a:t>-if contributions by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Chalkboard"/>
              </a:rPr>
              <a:t>pp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Chalkboard"/>
              </a:rPr>
              <a:t> and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Chalkboard"/>
              </a:rPr>
              <a:t>nn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Chalkboard"/>
              </a:rPr>
              <a:t> SRCs are neglected and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Chalkboard"/>
              </a:rPr>
              <a:t> the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Chalkboard"/>
              </a:rPr>
              <a:t>pn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Chalkboard"/>
              </a:rPr>
              <a:t> SRC is assumed at rest 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3120" y="2504713"/>
            <a:ext cx="5067299" cy="82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6926846" y="1054913"/>
            <a:ext cx="1282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MSargsian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Phys. Rev. C 2014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832" y="139511"/>
            <a:ext cx="2568737" cy="507601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2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8161" y="4419015"/>
            <a:ext cx="482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Astrophysical </a:t>
            </a:r>
            <a:r>
              <a:rPr lang="en-US" sz="28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Im</a:t>
            </a:r>
            <a:r>
              <a:rPr lang="en-US" sz="2800" dirty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p</a:t>
            </a:r>
            <a:r>
              <a:rPr lang="en-US" sz="28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lications</a:t>
            </a:r>
            <a:endParaRPr lang="en-US" sz="2800" dirty="0" smtClean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676" y="144270"/>
            <a:ext cx="2772964" cy="584776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#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motivations:</a:t>
            </a:r>
            <a:endParaRPr lang="en-US" sz="2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898" y="3991835"/>
            <a:ext cx="287771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Chalkboard"/>
                <a:cs typeface="Chalkboard"/>
              </a:rPr>
              <a:t>Nature of 3N forces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2882" y="3543712"/>
            <a:ext cx="378986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Chalkboard"/>
                <a:cs typeface="Chalkboard"/>
              </a:rPr>
              <a:t>Nature of the nuclear core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682" y="2128501"/>
            <a:ext cx="852534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smtClean="0">
                <a:solidFill>
                  <a:srgbClr val="FFFF00"/>
                </a:solidFill>
                <a:latin typeface="Chalkboard"/>
                <a:cs typeface="Chalkboard"/>
              </a:rPr>
              <a:t>What they tell us about the nuclear forces at short distances</a:t>
            </a:r>
            <a:endParaRPr lang="en-US" sz="23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687" y="954549"/>
            <a:ext cx="6096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High Density Fluctuations in Nuclei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5676" y="1569701"/>
            <a:ext cx="667362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smtClean="0">
                <a:solidFill>
                  <a:srgbClr val="FFFF00"/>
                </a:solidFill>
                <a:latin typeface="Chalkboard"/>
                <a:cs typeface="Chalkboard"/>
              </a:rPr>
              <a:t>Can such fluctuations be probed? – 2N, 3N SRCs </a:t>
            </a:r>
            <a:endParaRPr lang="en-US" sz="23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3362" y="2646762"/>
            <a:ext cx="345479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Chalkboard"/>
                <a:cs typeface="Chalkboard"/>
              </a:rPr>
              <a:t>QCD/ Hadron transitions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3202" y="3077116"/>
            <a:ext cx="596890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err="1" smtClean="0">
                <a:solidFill>
                  <a:schemeClr val="bg1"/>
                </a:solidFill>
                <a:latin typeface="Chalkboard"/>
                <a:cs typeface="Chalkboard"/>
              </a:rPr>
              <a:t>Partons</a:t>
            </a:r>
            <a:r>
              <a:rPr lang="en-US" sz="2300" dirty="0" smtClean="0">
                <a:solidFill>
                  <a:schemeClr val="bg1"/>
                </a:solidFill>
                <a:latin typeface="Chalkboard"/>
                <a:cs typeface="Chalkboard"/>
              </a:rPr>
              <a:t> in the nuclear </a:t>
            </a:r>
            <a:r>
              <a:rPr lang="en-US" sz="2300" dirty="0" err="1" smtClean="0">
                <a:solidFill>
                  <a:schemeClr val="bg1"/>
                </a:solidFill>
                <a:latin typeface="Chalkboard"/>
                <a:cs typeface="Chalkboard"/>
              </a:rPr>
              <a:t>medum</a:t>
            </a:r>
            <a:r>
              <a:rPr lang="en-US" sz="2300" dirty="0" smtClean="0">
                <a:solidFill>
                  <a:schemeClr val="bg1"/>
                </a:solidFill>
                <a:latin typeface="Chalkboard"/>
                <a:cs typeface="Chalkboard"/>
              </a:rPr>
              <a:t>/EMC effects</a:t>
            </a:r>
            <a:endParaRPr lang="en-US" sz="2300" dirty="0" smtClean="0">
              <a:solidFill>
                <a:schemeClr val="bg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1729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7182" y="127918"/>
            <a:ext cx="7390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Be9  </a:t>
            </a:r>
            <a:r>
              <a:rPr lang="en-US" sz="2800" dirty="0" err="1" smtClean="0">
                <a:solidFill>
                  <a:srgbClr val="FF0000"/>
                </a:solidFill>
                <a:latin typeface="Chalkboard"/>
                <a:cs typeface="Chalkboard"/>
              </a:rPr>
              <a:t>Variational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Monte Carlo Calculation: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 Robert </a:t>
            </a:r>
            <a:r>
              <a:rPr lang="en-US" sz="2000" dirty="0" err="1" smtClean="0">
                <a:solidFill>
                  <a:srgbClr val="0000FF"/>
                </a:solidFill>
                <a:latin typeface="Chalkboard"/>
                <a:cs typeface="Chalkboard"/>
              </a:rPr>
              <a:t>Wiringa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 2014 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 descr="Plo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" y="600332"/>
            <a:ext cx="8875059" cy="4543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12" y="4838801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1500" y="543402"/>
            <a:ext cx="5691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40"/>
                </a:solidFill>
              </a:rPr>
              <a:t>http://</a:t>
            </a:r>
            <a:r>
              <a:rPr lang="en-US" sz="1600" dirty="0" err="1">
                <a:solidFill>
                  <a:srgbClr val="008040"/>
                </a:solidFill>
              </a:rPr>
              <a:t>www.phy.anl.gov</a:t>
            </a:r>
            <a:r>
              <a:rPr lang="en-US" sz="1600" dirty="0">
                <a:solidFill>
                  <a:srgbClr val="008040"/>
                </a:solidFill>
              </a:rPr>
              <a:t>/theory/research/momenta/</a:t>
            </a:r>
          </a:p>
        </p:txBody>
      </p:sp>
    </p:spTree>
    <p:extLst>
      <p:ext uri="{BB962C8B-B14F-4D97-AF65-F5344CB8AC3E}">
        <p14:creationId xmlns:p14="http://schemas.microsoft.com/office/powerpoint/2010/main" val="422751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2807" y="128944"/>
            <a:ext cx="78289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Second Property: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Fractional Dependence of </a:t>
            </a:r>
          </a:p>
          <a:p>
            <a:r>
              <a:rPr lang="en-US" sz="2800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                     High Momentum Component</a:t>
            </a:r>
            <a:endParaRPr lang="en-US" sz="28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" y="1198367"/>
            <a:ext cx="3821898" cy="342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8942" y="1210091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02" y="1253933"/>
            <a:ext cx="3609907" cy="26776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" y="1861883"/>
            <a:ext cx="7064034" cy="4678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7447" y="2584416"/>
            <a:ext cx="1315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In the limit </a:t>
            </a:r>
            <a:endParaRPr lang="en-US" sz="2000" dirty="0">
              <a:solidFill>
                <a:srgbClr val="FF6600"/>
              </a:solidFill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55" y="2599383"/>
            <a:ext cx="2299869" cy="3917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85031" y="2584416"/>
            <a:ext cx="495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Momentum distributions  of p &amp; n are inverse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roportional to their fractions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74" y="3824435"/>
            <a:ext cx="6083300" cy="50482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7400" y="3586670"/>
            <a:ext cx="6462154" cy="82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4953" y="219628"/>
            <a:ext cx="2988158" cy="3802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5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795" y="111596"/>
            <a:ext cx="6340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Predictions: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High Momentum Fractions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7" y="824033"/>
            <a:ext cx="7784624" cy="819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8164" y="2251416"/>
            <a:ext cx="3940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 A    </a:t>
            </a:r>
            <a:r>
              <a:rPr lang="en-US" sz="3600" dirty="0" err="1"/>
              <a:t>Pp</a:t>
            </a:r>
            <a:r>
              <a:rPr lang="en-US" sz="3600" dirty="0"/>
              <a:t>(%)   </a:t>
            </a:r>
            <a:r>
              <a:rPr lang="en-US" sz="3600" dirty="0" err="1"/>
              <a:t>Pn</a:t>
            </a:r>
            <a:r>
              <a:rPr lang="en-US" sz="3600" dirty="0"/>
              <a:t>(%)</a:t>
            </a:r>
          </a:p>
          <a:p>
            <a:r>
              <a:rPr lang="en-US" sz="3600" dirty="0"/>
              <a:t>12      20      20</a:t>
            </a:r>
          </a:p>
          <a:p>
            <a:r>
              <a:rPr lang="en-US" sz="3600" dirty="0" smtClean="0"/>
              <a:t>27      23      22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56      27      23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197    31      </a:t>
            </a:r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4342" y="2159002"/>
            <a:ext cx="3657012" cy="2860038"/>
          </a:xfrm>
          <a:prstGeom prst="roundRect">
            <a:avLst>
              <a:gd name="adj" fmla="val 12573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659583" y="3880878"/>
            <a:ext cx="23870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O. Hen</a:t>
            </a:r>
            <a:r>
              <a:rPr lang="en-US" sz="1400" dirty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et.al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.  </a:t>
            </a:r>
            <a:r>
              <a:rPr lang="en-US" sz="1400" dirty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Science,  2014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9241" y="3217341"/>
            <a:ext cx="3140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Requires dominance of </a:t>
            </a:r>
            <a:r>
              <a:rPr lang="en-US" dirty="0" err="1" smtClean="0">
                <a:solidFill>
                  <a:srgbClr val="FF0000"/>
                </a:solidFill>
              </a:rPr>
              <a:t>pn</a:t>
            </a:r>
            <a:r>
              <a:rPr lang="en-US" dirty="0" smtClean="0">
                <a:solidFill>
                  <a:srgbClr val="FF0000"/>
                </a:solidFill>
              </a:rPr>
              <a:t> SRCs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heavy neutron reach nuclei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6762447" y="285521"/>
            <a:ext cx="1282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MSargsian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Phys. Rev. C 2014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7795" y="206635"/>
            <a:ext cx="1971215" cy="488231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29" y="1903733"/>
            <a:ext cx="1913099" cy="255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9239" y="424636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Direct Measurement</a:t>
            </a:r>
            <a:endParaRPr lang="en-US" dirty="0"/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5624213" y="4615455"/>
            <a:ext cx="23870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M. </a:t>
            </a:r>
            <a:r>
              <a:rPr lang="en-US" sz="1400" dirty="0" err="1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Duer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et al. Nature 2018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1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821" y="169322"/>
            <a:ext cx="5061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Spectral Function Calculations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1" y="2013367"/>
            <a:ext cx="8861778" cy="369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12" y="719667"/>
            <a:ext cx="4546600" cy="113241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8" y="2603709"/>
            <a:ext cx="6180667" cy="24331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4" y="4196207"/>
            <a:ext cx="8113889" cy="561109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4" y="3293948"/>
            <a:ext cx="7831667" cy="46064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088" y="3208022"/>
            <a:ext cx="8272525" cy="655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825" y="104963"/>
            <a:ext cx="2465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2N SRC model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22" y="497384"/>
            <a:ext cx="4241800" cy="941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16120" y="3170409"/>
            <a:ext cx="2740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40"/>
                </a:solidFill>
              </a:rPr>
              <a:t>O. </a:t>
            </a:r>
            <a:r>
              <a:rPr lang="en-US" sz="1400" dirty="0" err="1" smtClean="0">
                <a:solidFill>
                  <a:srgbClr val="008040"/>
                </a:solidFill>
              </a:rPr>
              <a:t>Artiles</a:t>
            </a:r>
            <a:r>
              <a:rPr lang="en-US" sz="1400" dirty="0" smtClean="0">
                <a:solidFill>
                  <a:srgbClr val="008040"/>
                </a:solidFill>
              </a:rPr>
              <a:t> &amp; M.S.  Phys. Rev. C 2016</a:t>
            </a:r>
            <a:endParaRPr lang="en-US" sz="1400" dirty="0">
              <a:solidFill>
                <a:srgbClr val="00804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39307"/>
            <a:ext cx="8940800" cy="196191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562351"/>
            <a:ext cx="3931920" cy="203835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082777"/>
            <a:ext cx="6817360" cy="336825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4610103"/>
            <a:ext cx="7975600" cy="35318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03200" y="4610100"/>
            <a:ext cx="8209280" cy="411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350000" y="3401213"/>
            <a:ext cx="2733040" cy="4316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193280" y="3832860"/>
            <a:ext cx="701040" cy="373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800" y="3992885"/>
            <a:ext cx="7051040" cy="426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3489984"/>
            <a:ext cx="2529840" cy="27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9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604" y="8843"/>
            <a:ext cx="2465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2N SRC model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01231" y="63879"/>
            <a:ext cx="4545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Non Relativistic Approximation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" name="Picture 7" descr="momdist_n_c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77"/>
            <a:ext cx="4699000" cy="3386667"/>
          </a:xfrm>
          <a:prstGeom prst="rect">
            <a:avLst/>
          </a:prstGeom>
        </p:spPr>
      </p:pic>
      <p:pic>
        <p:nvPicPr>
          <p:cNvPr id="10" name="Picture 9" descr="be9_momd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84" y="666755"/>
            <a:ext cx="5065889" cy="32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7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724" y="664112"/>
            <a:ext cx="8447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Chalkboard"/>
                <a:cs typeface="Chalkboard"/>
              </a:rPr>
              <a:t>Proper Variables of 2N SRC are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the Light Front Momentum Fraction: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ransverse  momentum:  </a:t>
            </a:r>
          </a:p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    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70" y="1690691"/>
            <a:ext cx="520700" cy="228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20" y="1029977"/>
            <a:ext cx="1701800" cy="657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8708" y="104963"/>
            <a:ext cx="1632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2N SRCs: </a:t>
            </a:r>
          </a:p>
        </p:txBody>
      </p:sp>
    </p:spTree>
    <p:extLst>
      <p:ext uri="{BB962C8B-B14F-4D97-AF65-F5344CB8AC3E}">
        <p14:creationId xmlns:p14="http://schemas.microsoft.com/office/powerpoint/2010/main" val="360501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/>
          </p:cNvSpPr>
          <p:nvPr/>
        </p:nvSpPr>
        <p:spPr bwMode="auto">
          <a:xfrm>
            <a:off x="664325" y="4826318"/>
            <a:ext cx="1520190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Day, Frankfurt, MS, </a:t>
            </a:r>
            <a:r>
              <a:rPr lang="en-US" sz="10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0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 PRC 1993</a:t>
            </a:r>
          </a:p>
        </p:txBody>
      </p:sp>
      <p:pic>
        <p:nvPicPr>
          <p:cNvPr id="2" name="Picture 1" descr="x_pmin_2nsrc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2802"/>
            <a:ext cx="4205111" cy="378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832" y="-79749"/>
            <a:ext cx="9290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Nuclear Scaling in QE Inclusive A(</a:t>
            </a:r>
            <a:r>
              <a:rPr lang="en-US" sz="2400" dirty="0" err="1" smtClean="0">
                <a:solidFill>
                  <a:srgbClr val="FF0000"/>
                </a:solidFill>
                <a:latin typeface="Chalkboard"/>
                <a:cs typeface="Chalkboard"/>
              </a:rPr>
              <a:t>e,e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’)X reaction </a:t>
            </a:r>
            <a:r>
              <a:rPr lang="en-US" sz="2600" dirty="0" smtClean="0">
                <a:solidFill>
                  <a:srgbClr val="FF0000"/>
                </a:solidFill>
                <a:latin typeface="Chalkboard"/>
                <a:cs typeface="Chalkboard"/>
              </a:rPr>
              <a:t>at x&gt;1 region</a:t>
            </a:r>
            <a:endParaRPr lang="en-US" sz="2600" dirty="0"/>
          </a:p>
        </p:txBody>
      </p:sp>
      <p:pic>
        <p:nvPicPr>
          <p:cNvPr id="7" name="Picture 6" descr="xal2nsrc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22" y="183066"/>
            <a:ext cx="6350000" cy="53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604" y="8843"/>
            <a:ext cx="596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Back to inclusive A(</a:t>
            </a:r>
            <a:r>
              <a:rPr lang="en-US" sz="2800" dirty="0" err="1" smtClean="0">
                <a:solidFill>
                  <a:srgbClr val="FF0000"/>
                </a:solidFill>
                <a:latin typeface="Chalkboard"/>
                <a:cs typeface="Chalkboard"/>
              </a:rPr>
              <a:t>e,e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’)X scattering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519192"/>
            <a:ext cx="7386320" cy="234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0" y="11201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fs_pub_fig6-mo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20" y="-662940"/>
            <a:ext cx="5299364" cy="5143500"/>
          </a:xfrm>
          <a:prstGeom prst="rect">
            <a:avLst/>
          </a:prstGeom>
        </p:spPr>
      </p:pic>
      <p:pic>
        <p:nvPicPr>
          <p:cNvPr id="6" name="Picture 5" descr="fs_pub_fig3-mo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360" y="-678180"/>
            <a:ext cx="5657042" cy="5143500"/>
          </a:xfrm>
          <a:prstGeom prst="rect">
            <a:avLst/>
          </a:prstGeom>
        </p:spPr>
      </p:pic>
      <p:pic>
        <p:nvPicPr>
          <p:cNvPr id="7" name="Picture 6" descr="ratio_3he_12C_rebinned_alpha_multiplo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7605" y="635833"/>
            <a:ext cx="2804161" cy="7279880"/>
          </a:xfrm>
          <a:prstGeom prst="rect">
            <a:avLst/>
          </a:prstGeom>
        </p:spPr>
      </p:pic>
      <p:pic>
        <p:nvPicPr>
          <p:cNvPr id="9" name="Picture 8" descr="ratio_3he_12C_rebinned_x_multiplo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335" y="862491"/>
            <a:ext cx="2772728" cy="68580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20" y="915617"/>
            <a:ext cx="3297930" cy="34813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916322"/>
            <a:ext cx="2747010" cy="203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5401" y="2518593"/>
            <a:ext cx="210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8000"/>
                </a:solidFill>
              </a:rPr>
              <a:t>J.Arrington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D.Higinbotham</a:t>
            </a:r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1200" dirty="0" err="1" smtClean="0">
                <a:solidFill>
                  <a:srgbClr val="008000"/>
                </a:solidFill>
              </a:rPr>
              <a:t>G.Rosner</a:t>
            </a:r>
            <a:r>
              <a:rPr lang="en-US" sz="1200" dirty="0" smtClean="0">
                <a:solidFill>
                  <a:srgbClr val="008000"/>
                </a:solidFill>
              </a:rPr>
              <a:t>, M.S. </a:t>
            </a:r>
            <a:r>
              <a:rPr lang="en-US" sz="1200" dirty="0" err="1" smtClean="0">
                <a:solidFill>
                  <a:srgbClr val="008000"/>
                </a:solidFill>
              </a:rPr>
              <a:t>Prog</a:t>
            </a:r>
            <a:r>
              <a:rPr lang="en-US" sz="1200" dirty="0" smtClean="0">
                <a:solidFill>
                  <a:srgbClr val="008000"/>
                </a:solidFill>
              </a:rPr>
              <a:t>. PNP 2012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6248" y="3211062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8000"/>
                </a:solidFill>
              </a:rPr>
              <a:t>N.Fomin</a:t>
            </a:r>
            <a:r>
              <a:rPr lang="en-US" sz="1200" dirty="0">
                <a:solidFill>
                  <a:srgbClr val="008000"/>
                </a:solidFill>
              </a:rPr>
              <a:t>,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D.Higinbotham</a:t>
            </a:r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1200" dirty="0" smtClean="0">
                <a:solidFill>
                  <a:srgbClr val="008000"/>
                </a:solidFill>
              </a:rPr>
              <a:t>M.S., </a:t>
            </a:r>
            <a:r>
              <a:rPr lang="en-US" sz="1200" dirty="0" err="1" smtClean="0">
                <a:solidFill>
                  <a:srgbClr val="008000"/>
                </a:solidFill>
              </a:rPr>
              <a:t>P.Sovignon</a:t>
            </a:r>
            <a:r>
              <a:rPr lang="en-US" sz="1200" dirty="0" smtClean="0">
                <a:solidFill>
                  <a:srgbClr val="008000"/>
                </a:solidFill>
              </a:rPr>
              <a:t>  ARNPS, 2017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89682" y="862565"/>
            <a:ext cx="3465546" cy="4316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80" y="2084070"/>
            <a:ext cx="1935480" cy="29337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0" y="1689737"/>
            <a:ext cx="2216305" cy="37147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184941" y="1683086"/>
            <a:ext cx="2490625" cy="7562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3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2628900" y="377191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2503170" y="1345883"/>
            <a:ext cx="537210" cy="22288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434340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2903220" y="1834516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285750" y="1611657"/>
            <a:ext cx="914400" cy="522923"/>
          </a:xfrm>
          <a:prstGeom prst="roundRect">
            <a:avLst>
              <a:gd name="adj" fmla="val 2458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2000250" y="1234440"/>
            <a:ext cx="1177290" cy="445770"/>
          </a:xfrm>
          <a:prstGeom prst="roundRect">
            <a:avLst>
              <a:gd name="adj" fmla="val 2884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4343400" y="1277303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198882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817" y="100192"/>
            <a:ext cx="4861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halkboard"/>
                <a:cs typeface="Chalkboard"/>
              </a:rPr>
              <a:t>Three Nucleon Short Range Correlations </a:t>
            </a:r>
            <a:endParaRPr lang="en-US" sz="20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750" y="413684"/>
            <a:ext cx="7268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Looking for the Plateau in Inclusive Cross Section Ratios x&gt;2 </a:t>
            </a:r>
            <a:endParaRPr lang="en-US" sz="20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pic>
        <p:nvPicPr>
          <p:cNvPr id="4" name="Picture 3" descr="He4_He3_XS_Rati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6612" y="-1062989"/>
            <a:ext cx="3782062" cy="7752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1040" y="205740"/>
            <a:ext cx="17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Z. Ye, at al, 2017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0494" y="345846"/>
            <a:ext cx="59698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Conceptually: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How to probe nuclei</a:t>
            </a:r>
          </a:p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at short nucleon separations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80" y="1914721"/>
            <a:ext cx="7190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- Probe bound nucleons at 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large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internal momenta</a:t>
            </a:r>
            <a:endParaRPr lang="en-US" sz="2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76" y="3291288"/>
            <a:ext cx="91420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Need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high energy probes to resolve such nucleons</a:t>
            </a:r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in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nuclei</a:t>
            </a:r>
          </a:p>
          <a:p>
            <a:r>
              <a:rPr lang="en-US" sz="2400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  </a:t>
            </a:r>
            <a:r>
              <a:rPr lang="en-US" sz="2400" i="1" dirty="0" smtClean="0">
                <a:solidFill>
                  <a:srgbClr val="0000FF"/>
                </a:solidFill>
                <a:latin typeface="Chalkboard"/>
                <a:cs typeface="Chalkboard"/>
              </a:rPr>
              <a:t>first such measurements have been done with 2GeV e beams</a:t>
            </a:r>
          </a:p>
          <a:p>
            <a:r>
              <a:rPr lang="en-US" sz="2400" i="1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Chalkboard"/>
                <a:cs typeface="Chalkboard"/>
              </a:rPr>
              <a:t>  in Yerevan in 1980s</a:t>
            </a:r>
            <a:endParaRPr lang="en-US" sz="2400" i="1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6551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97781"/>
            <a:ext cx="8447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Chalkboard"/>
                <a:cs typeface="Chalkboard"/>
              </a:rPr>
              <a:t>Proper Variables of 3N SRC are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the Light Front Momentum Fraction: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ransverse  momentum:  </a:t>
            </a:r>
          </a:p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    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930" y="1861186"/>
            <a:ext cx="520700" cy="228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8708" y="104963"/>
            <a:ext cx="1632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N SRCs: 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50" y="1265142"/>
            <a:ext cx="1587500" cy="555308"/>
          </a:xfrm>
          <a:prstGeom prst="rect">
            <a:avLst/>
          </a:prstGeom>
        </p:spPr>
      </p:pic>
      <p:pic>
        <p:nvPicPr>
          <p:cNvPr id="7" name="Picture 6" descr="3Nsrc_grams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98" y="2436841"/>
            <a:ext cx="4534665" cy="224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5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2628900" y="377191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2503170" y="1345883"/>
            <a:ext cx="537210" cy="22288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434340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2903220" y="1834516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285750" y="1611657"/>
            <a:ext cx="914400" cy="522923"/>
          </a:xfrm>
          <a:prstGeom prst="roundRect">
            <a:avLst>
              <a:gd name="adj" fmla="val 2458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2000250" y="1234440"/>
            <a:ext cx="1177290" cy="445770"/>
          </a:xfrm>
          <a:prstGeom prst="roundRect">
            <a:avLst>
              <a:gd name="adj" fmla="val 2884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4343400" y="1277303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198882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818" y="100192"/>
            <a:ext cx="165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/>
                <a:cs typeface="Chalkboard"/>
              </a:rPr>
              <a:t>3N SRC model 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75" y="140226"/>
            <a:ext cx="6235223" cy="234701"/>
          </a:xfrm>
          <a:prstGeom prst="rect">
            <a:avLst/>
          </a:prstGeom>
        </p:spPr>
      </p:pic>
      <p:pic>
        <p:nvPicPr>
          <p:cNvPr id="3" name="Picture 2" descr="3Nsrc_grams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" y="444792"/>
            <a:ext cx="2658686" cy="166504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590087"/>
            <a:ext cx="2350770" cy="16906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40" y="941291"/>
            <a:ext cx="6350000" cy="52937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20" y="565785"/>
            <a:ext cx="2324100" cy="164784"/>
          </a:xfrm>
          <a:prstGeom prst="rect">
            <a:avLst/>
          </a:prstGeom>
        </p:spPr>
      </p:pic>
      <p:pic>
        <p:nvPicPr>
          <p:cNvPr id="11" name="Picture 10" descr="fig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680210"/>
            <a:ext cx="6858000" cy="346329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546860" y="585001"/>
            <a:ext cx="1412240" cy="12230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0380" y="482948"/>
            <a:ext cx="2547620" cy="290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994400" y="531526"/>
            <a:ext cx="2547620" cy="290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flipV="1">
            <a:off x="2763520" y="887258"/>
            <a:ext cx="6380480" cy="5834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2628900" y="377191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2503170" y="1345883"/>
            <a:ext cx="537210" cy="22288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434340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2903220" y="1834516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285750" y="1611657"/>
            <a:ext cx="914400" cy="522923"/>
          </a:xfrm>
          <a:prstGeom prst="roundRect">
            <a:avLst>
              <a:gd name="adj" fmla="val 2458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2000250" y="1234440"/>
            <a:ext cx="1177290" cy="445770"/>
          </a:xfrm>
          <a:prstGeom prst="roundRect">
            <a:avLst>
              <a:gd name="adj" fmla="val 2884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4343400" y="1277303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198882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818" y="100192"/>
            <a:ext cx="165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/>
                <a:cs typeface="Chalkboard"/>
              </a:rPr>
              <a:t>3N SRC model 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75" y="140226"/>
            <a:ext cx="6235223" cy="23470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32448"/>
            <a:ext cx="1925320" cy="153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5831"/>
            <a:ext cx="9144000" cy="3796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442" y="571500"/>
            <a:ext cx="412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Donal</a:t>
            </a:r>
            <a:r>
              <a:rPr lang="en-US" dirty="0" smtClean="0">
                <a:solidFill>
                  <a:srgbClr val="008000"/>
                </a:solidFill>
              </a:rPr>
              <a:t> Day, M.S., Frankfurt, </a:t>
            </a:r>
            <a:r>
              <a:rPr lang="en-US" dirty="0" err="1" smtClean="0">
                <a:solidFill>
                  <a:srgbClr val="008000"/>
                </a:solidFill>
              </a:rPr>
              <a:t>Strikman</a:t>
            </a:r>
            <a:r>
              <a:rPr lang="en-US" dirty="0" smtClean="0">
                <a:solidFill>
                  <a:srgbClr val="008000"/>
                </a:solidFill>
              </a:rPr>
              <a:t> 2018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95520" y="1295400"/>
            <a:ext cx="10160" cy="13487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70" y="4709187"/>
            <a:ext cx="564388" cy="1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2628900" y="377191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2503170" y="1345883"/>
            <a:ext cx="537210" cy="22288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434340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2903220" y="1834516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285750" y="1611657"/>
            <a:ext cx="914400" cy="522923"/>
          </a:xfrm>
          <a:prstGeom prst="roundRect">
            <a:avLst>
              <a:gd name="adj" fmla="val 2458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2000250" y="1234440"/>
            <a:ext cx="1177290" cy="445770"/>
          </a:xfrm>
          <a:prstGeom prst="roundRect">
            <a:avLst>
              <a:gd name="adj" fmla="val 2884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4343400" y="1277303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198882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817" y="100192"/>
            <a:ext cx="105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/>
                <a:cs typeface="Chalkboard"/>
              </a:rPr>
              <a:t>3N </a:t>
            </a:r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SRCs </a:t>
            </a:r>
            <a:endParaRPr lang="en-US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75" y="140226"/>
            <a:ext cx="6235223" cy="23470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32448"/>
            <a:ext cx="1925320" cy="153354"/>
          </a:xfrm>
          <a:prstGeom prst="rect">
            <a:avLst/>
          </a:prstGeom>
        </p:spPr>
      </p:pic>
      <p:pic>
        <p:nvPicPr>
          <p:cNvPr id="3" name="Picture 2" descr="ratio_He4_He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989666"/>
            <a:ext cx="7871460" cy="361283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23280" y="1402085"/>
            <a:ext cx="0" cy="2773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32035" y="4693921"/>
            <a:ext cx="207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JLab</a:t>
            </a:r>
            <a:r>
              <a:rPr lang="en-US" dirty="0" smtClean="0">
                <a:solidFill>
                  <a:srgbClr val="FF0000"/>
                </a:solidFill>
              </a:rPr>
              <a:t> - E02019 - Data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2628900" y="377191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2503170" y="1345883"/>
            <a:ext cx="537210" cy="22288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434340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2903220" y="1834516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285750" y="1611657"/>
            <a:ext cx="914400" cy="522923"/>
          </a:xfrm>
          <a:prstGeom prst="roundRect">
            <a:avLst>
              <a:gd name="adj" fmla="val 2458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2000250" y="1234440"/>
            <a:ext cx="1177290" cy="445770"/>
          </a:xfrm>
          <a:prstGeom prst="roundRect">
            <a:avLst>
              <a:gd name="adj" fmla="val 2884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4343400" y="1277303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198882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818" y="100192"/>
            <a:ext cx="165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/>
                <a:cs typeface="Chalkboard"/>
              </a:rPr>
              <a:t>3N SRC model 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75" y="140226"/>
            <a:ext cx="6235223" cy="23470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32448"/>
            <a:ext cx="1925320" cy="153354"/>
          </a:xfrm>
          <a:prstGeom prst="rect">
            <a:avLst/>
          </a:prstGeom>
        </p:spPr>
      </p:pic>
      <p:pic>
        <p:nvPicPr>
          <p:cNvPr id="4" name="Picture 3" descr="ratio_A_He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9" y="469535"/>
            <a:ext cx="7696200" cy="400018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126480" y="1117602"/>
            <a:ext cx="0" cy="3030220"/>
          </a:xfrm>
          <a:prstGeom prst="line">
            <a:avLst/>
          </a:prstGeom>
          <a:ln w="12700">
            <a:solidFill>
              <a:schemeClr val="accent1">
                <a:alpha val="52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32035" y="4693921"/>
            <a:ext cx="207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JLab</a:t>
            </a:r>
            <a:r>
              <a:rPr lang="en-US" dirty="0" smtClean="0">
                <a:solidFill>
                  <a:srgbClr val="FF0000"/>
                </a:solidFill>
              </a:rPr>
              <a:t> - E02019 - Data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420" y="88008"/>
            <a:ext cx="1305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N SRC:  </a:t>
            </a:r>
          </a:p>
        </p:txBody>
      </p:sp>
      <p:pic>
        <p:nvPicPr>
          <p:cNvPr id="8" name="Picture 7" descr="3nSpectr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8" y="691080"/>
            <a:ext cx="4373736" cy="15034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13916" y="518537"/>
            <a:ext cx="3867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</a:rPr>
              <a:t>A.Freese</a:t>
            </a:r>
            <a:r>
              <a:rPr lang="en-US" sz="1400" dirty="0" smtClean="0">
                <a:solidFill>
                  <a:srgbClr val="008000"/>
                </a:solidFill>
              </a:rPr>
              <a:t>, M.S., </a:t>
            </a:r>
            <a:r>
              <a:rPr lang="en-US" sz="1400" dirty="0" err="1" smtClean="0">
                <a:solidFill>
                  <a:srgbClr val="008000"/>
                </a:solidFill>
              </a:rPr>
              <a:t>M.Strikman</a:t>
            </a:r>
            <a:r>
              <a:rPr lang="en-US" sz="1400" dirty="0" smtClean="0">
                <a:solidFill>
                  <a:srgbClr val="008000"/>
                </a:solidFill>
              </a:rPr>
              <a:t>, Eur. Phys. J 2015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3905" y="772316"/>
            <a:ext cx="2624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8040"/>
                </a:solidFill>
              </a:rPr>
              <a:t>O. </a:t>
            </a:r>
            <a:r>
              <a:rPr lang="en-US" sz="1400" dirty="0" err="1" smtClean="0">
                <a:solidFill>
                  <a:srgbClr val="008040"/>
                </a:solidFill>
              </a:rPr>
              <a:t>Artiles</a:t>
            </a:r>
            <a:r>
              <a:rPr lang="en-US" sz="1400" dirty="0" smtClean="0">
                <a:solidFill>
                  <a:srgbClr val="008040"/>
                </a:solidFill>
              </a:rPr>
              <a:t> M.S. Phys. Rev. C   2016</a:t>
            </a:r>
            <a:endParaRPr lang="en-US" sz="1400" dirty="0">
              <a:solidFill>
                <a:srgbClr val="00804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0778" y="126092"/>
            <a:ext cx="6295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Light-Cone Momentum Fraction Distribution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1" y="2118364"/>
            <a:ext cx="8514749" cy="1921748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8" y="4191000"/>
            <a:ext cx="7569200" cy="60807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638124" y="4213860"/>
            <a:ext cx="2315636" cy="3429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180" y="93588"/>
            <a:ext cx="1305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N SRC:  </a:t>
            </a:r>
          </a:p>
        </p:txBody>
      </p:sp>
      <p:pic>
        <p:nvPicPr>
          <p:cNvPr id="8" name="Picture 7" descr="3nSpectr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062"/>
            <a:ext cx="4373736" cy="17550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0778" y="126092"/>
            <a:ext cx="6295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Light-Cone Momentum Fraction Distribution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2468878"/>
            <a:ext cx="8829040" cy="146304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10560" y="2590805"/>
            <a:ext cx="1859280" cy="28194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621280" y="3230885"/>
            <a:ext cx="1752456" cy="28194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70" y="4351022"/>
            <a:ext cx="3765550" cy="2895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649908" y="4290060"/>
            <a:ext cx="4152972" cy="411480"/>
          </a:xfrm>
          <a:prstGeom prst="roundRect">
            <a:avLst/>
          </a:prstGeom>
          <a:noFill/>
          <a:ln w="31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180" y="93588"/>
            <a:ext cx="1305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N SRC:  </a:t>
            </a:r>
          </a:p>
        </p:txBody>
      </p:sp>
      <p:pic>
        <p:nvPicPr>
          <p:cNvPr id="8" name="Picture 7" descr="3nSpectr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4" y="508202"/>
            <a:ext cx="3197574" cy="10666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0778" y="126092"/>
            <a:ext cx="6295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Light-Cone Momentum Fraction Distribution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7" y="947423"/>
            <a:ext cx="3276600" cy="304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78" y="3036419"/>
            <a:ext cx="7307862" cy="10515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612" y="1700627"/>
            <a:ext cx="2938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- For A(</a:t>
            </a:r>
            <a:r>
              <a:rPr lang="en-US" sz="2200" dirty="0" err="1" smtClean="0">
                <a:solidFill>
                  <a:srgbClr val="0000FF"/>
                </a:solidFill>
              </a:rPr>
              <a:t>e,e</a:t>
            </a:r>
            <a:r>
              <a:rPr lang="en-US" sz="2200" dirty="0" smtClean="0">
                <a:solidFill>
                  <a:srgbClr val="0000FF"/>
                </a:solidFill>
              </a:rPr>
              <a:t>’) X reactions: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10" name="Picture 9" descr="latex-image-1.pd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91" y="1745279"/>
            <a:ext cx="4175069" cy="4308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612" y="2381377"/>
            <a:ext cx="1367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- Defining: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78" y="2362200"/>
            <a:ext cx="5071392" cy="4978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8963" y="3131322"/>
            <a:ext cx="16792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- We predict: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987" y="4223594"/>
            <a:ext cx="1188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- Where: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42" y="4262330"/>
            <a:ext cx="4874738" cy="4022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62481" y="4285123"/>
            <a:ext cx="842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here:</a:t>
            </a:r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97" y="4436996"/>
            <a:ext cx="151384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2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180" y="93588"/>
            <a:ext cx="1305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N SRC:  </a:t>
            </a:r>
          </a:p>
        </p:txBody>
      </p:sp>
      <p:pic>
        <p:nvPicPr>
          <p:cNvPr id="8" name="Picture 7" descr="3nSpectr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4" y="508198"/>
            <a:ext cx="4373736" cy="137394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" y="2278985"/>
            <a:ext cx="8321040" cy="309489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" y="2656064"/>
            <a:ext cx="7995920" cy="2928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0778" y="126092"/>
            <a:ext cx="6295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Light-Cone Momentum Fraction Distribution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8" y="1882145"/>
            <a:ext cx="3276600" cy="304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4" y="3358224"/>
            <a:ext cx="9144000" cy="13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2628900" y="377191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2503170" y="1345883"/>
            <a:ext cx="537210" cy="22288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434340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2903220" y="1834516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285750" y="1611657"/>
            <a:ext cx="914400" cy="522923"/>
          </a:xfrm>
          <a:prstGeom prst="roundRect">
            <a:avLst>
              <a:gd name="adj" fmla="val 2458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2000250" y="1234440"/>
            <a:ext cx="1177290" cy="445770"/>
          </a:xfrm>
          <a:prstGeom prst="roundRect">
            <a:avLst>
              <a:gd name="adj" fmla="val 2884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4343400" y="1277303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198882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818" y="100192"/>
            <a:ext cx="165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/>
                <a:cs typeface="Chalkboard"/>
              </a:rPr>
              <a:t>3N SRC model 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32448"/>
            <a:ext cx="1925320" cy="153354"/>
          </a:xfrm>
          <a:prstGeom prst="rect">
            <a:avLst/>
          </a:prstGeom>
        </p:spPr>
      </p:pic>
      <p:pic>
        <p:nvPicPr>
          <p:cNvPr id="4" name="Picture 3" descr="ratio_A_He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7" y="1345905"/>
            <a:ext cx="7696200" cy="3669031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532452"/>
            <a:ext cx="2042160" cy="36163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0" y="987751"/>
            <a:ext cx="2165353" cy="35813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10" y="532463"/>
            <a:ext cx="3136900" cy="28194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987755"/>
            <a:ext cx="3149616" cy="26669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26" y="1443392"/>
            <a:ext cx="2984478" cy="22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156600"/>
            <a:ext cx="8800966" cy="770522"/>
          </a:xfrm>
        </p:spPr>
        <p:txBody>
          <a:bodyPr>
            <a:noAutofit/>
          </a:bodyPr>
          <a:lstStyle/>
          <a:p>
            <a:pPr marL="342900" indent="-342900"/>
            <a:r>
              <a:rPr lang="en-US" sz="3200" dirty="0" smtClean="0">
                <a:solidFill>
                  <a:srgbClr val="FF0000"/>
                </a:solidFill>
                <a:latin typeface="Chalkboard"/>
                <a:cs typeface="Chalkboard"/>
              </a:rPr>
              <a:t>Emergence of Short-Range Correlations </a:t>
            </a:r>
            <a:endParaRPr lang="en-US" sz="32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" y="498934"/>
            <a:ext cx="9423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 -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- Back to Lipmann-Schwinger Equation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2414" y="1116017"/>
            <a:ext cx="9423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Chalkboard"/>
                <a:cs typeface="Chalkboard"/>
              </a:rPr>
              <a:t>               </a:t>
            </a:r>
            <a:endParaRPr lang="en-US" sz="2000" i="1" dirty="0">
              <a:solidFill>
                <a:srgbClr val="3366FF"/>
              </a:solidFill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1" y="871286"/>
            <a:ext cx="8113060" cy="5710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" y="1535274"/>
            <a:ext cx="9423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 -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- Assume: 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system is dilute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" y="1905871"/>
            <a:ext cx="9423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 -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- Assume: </a:t>
            </a:r>
            <a:endParaRPr lang="en-US" sz="2400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58" y="1927456"/>
            <a:ext cx="2889084" cy="346249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1" y="2252113"/>
            <a:ext cx="7192471" cy="266072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7" y="2643636"/>
            <a:ext cx="8184444" cy="633136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9" y="3276775"/>
            <a:ext cx="5922299" cy="4963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2414" y="4179109"/>
            <a:ext cx="9423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 -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- For large  </a:t>
            </a:r>
            <a:endParaRPr lang="en-US" sz="2400" dirty="0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02" y="4267233"/>
            <a:ext cx="393700" cy="258114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24" y="4250519"/>
            <a:ext cx="3848100" cy="274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28142" y="4040598"/>
            <a:ext cx="143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Amado, 1976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00392" y="4386847"/>
            <a:ext cx="2525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Frankfurt, </a:t>
            </a:r>
            <a:r>
              <a:rPr lang="en-US" dirty="0" err="1" smtClean="0">
                <a:solidFill>
                  <a:srgbClr val="008000"/>
                </a:solidFill>
              </a:rPr>
              <a:t>Strikman</a:t>
            </a:r>
            <a:r>
              <a:rPr lang="en-US" dirty="0" smtClean="0">
                <a:solidFill>
                  <a:srgbClr val="008000"/>
                </a:solidFill>
              </a:rPr>
              <a:t> 1981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8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2628900" y="377191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2503170" y="1345883"/>
            <a:ext cx="537210" cy="22288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434340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2903220" y="1834516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285750" y="1611656"/>
            <a:ext cx="914400" cy="522923"/>
          </a:xfrm>
          <a:prstGeom prst="roundRect">
            <a:avLst>
              <a:gd name="adj" fmla="val 2458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2000250" y="1234440"/>
            <a:ext cx="1177290" cy="445770"/>
          </a:xfrm>
          <a:prstGeom prst="roundRect">
            <a:avLst>
              <a:gd name="adj" fmla="val 2884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4343400" y="1277303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198882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818" y="100192"/>
            <a:ext cx="165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/>
                <a:cs typeface="Chalkboard"/>
              </a:rPr>
              <a:t>3N SRC model 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32455"/>
            <a:ext cx="1925320" cy="153353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532450"/>
            <a:ext cx="2042160" cy="28194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0" y="987749"/>
            <a:ext cx="2165353" cy="27813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10" y="609601"/>
            <a:ext cx="3136900" cy="20478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106806"/>
            <a:ext cx="3149616" cy="14763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10" y="866777"/>
            <a:ext cx="2242820" cy="259080"/>
          </a:xfrm>
          <a:prstGeom prst="rect">
            <a:avLst/>
          </a:prstGeom>
        </p:spPr>
      </p:pic>
      <p:pic>
        <p:nvPicPr>
          <p:cNvPr id="4" name="Picture 3" descr="R2sqWTavg_vsAclip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568772"/>
            <a:ext cx="7856220" cy="35613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30306" y="1170010"/>
            <a:ext cx="297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</a:rPr>
              <a:t>D.Day</a:t>
            </a:r>
            <a:r>
              <a:rPr lang="en-US" sz="1400" dirty="0" smtClean="0">
                <a:solidFill>
                  <a:srgbClr val="008000"/>
                </a:solidFill>
              </a:rPr>
              <a:t>, </a:t>
            </a:r>
            <a:r>
              <a:rPr lang="en-US" sz="1400" dirty="0" err="1" smtClean="0">
                <a:solidFill>
                  <a:srgbClr val="008000"/>
                </a:solidFill>
              </a:rPr>
              <a:t>L.Frankfurt,M.S</a:t>
            </a:r>
            <a:r>
              <a:rPr lang="en-US" sz="1400" dirty="0" smtClean="0">
                <a:solidFill>
                  <a:srgbClr val="008000"/>
                </a:solidFill>
              </a:rPr>
              <a:t>, </a:t>
            </a:r>
            <a:r>
              <a:rPr lang="en-US" sz="1400" dirty="0" err="1" smtClean="0">
                <a:solidFill>
                  <a:srgbClr val="008000"/>
                </a:solidFill>
              </a:rPr>
              <a:t>M.Strikman</a:t>
            </a:r>
            <a:endParaRPr lang="en-US" sz="1400" dirty="0" smtClean="0">
              <a:solidFill>
                <a:srgbClr val="008000"/>
              </a:solidFill>
            </a:endParaRPr>
          </a:p>
          <a:p>
            <a:r>
              <a:rPr lang="en-US" sz="1400" dirty="0" err="1" smtClean="0">
                <a:solidFill>
                  <a:srgbClr val="008000"/>
                </a:solidFill>
              </a:rPr>
              <a:t>ArXiv</a:t>
            </a:r>
            <a:r>
              <a:rPr lang="en-US" sz="1400" dirty="0" smtClean="0">
                <a:solidFill>
                  <a:srgbClr val="008000"/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0703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2628900" y="377191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2503170" y="1345883"/>
            <a:ext cx="537210" cy="22288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4343400" y="1885951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2903220" y="1834516"/>
            <a:ext cx="914400" cy="437198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285750" y="1611656"/>
            <a:ext cx="914400" cy="522923"/>
          </a:xfrm>
          <a:prstGeom prst="roundRect">
            <a:avLst>
              <a:gd name="adj" fmla="val 2458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2000250" y="1234440"/>
            <a:ext cx="1177290" cy="445770"/>
          </a:xfrm>
          <a:prstGeom prst="roundRect">
            <a:avLst>
              <a:gd name="adj" fmla="val 2884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4343400" y="1277303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3040380" y="1667353"/>
            <a:ext cx="674370" cy="334328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818" y="100203"/>
            <a:ext cx="213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3N SRC model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91233" y="4329780"/>
            <a:ext cx="297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8000"/>
                </a:solidFill>
              </a:rPr>
              <a:t>D.Day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L.Frankfurt,M.S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M.Strikman</a:t>
            </a:r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1200" dirty="0" err="1" smtClean="0">
                <a:solidFill>
                  <a:srgbClr val="008000"/>
                </a:solidFill>
              </a:rPr>
              <a:t>ArXiv</a:t>
            </a:r>
            <a:r>
              <a:rPr lang="en-US" sz="1200" dirty="0" smtClean="0">
                <a:solidFill>
                  <a:srgbClr val="008000"/>
                </a:solidFill>
              </a:rPr>
              <a:t>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91" y="537401"/>
            <a:ext cx="1311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Defining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30" y="566756"/>
            <a:ext cx="3749040" cy="4010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4988" y="1323267"/>
            <a:ext cx="1710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One relates: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345885"/>
            <a:ext cx="5019040" cy="334328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340328"/>
            <a:ext cx="8070064" cy="19381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34080" y="2271716"/>
            <a:ext cx="909320" cy="279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86320" y="2811781"/>
            <a:ext cx="1171424" cy="1466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38" y="55812"/>
            <a:ext cx="3480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/>
                <a:cs typeface="Chalkboard"/>
              </a:rPr>
              <a:t>3N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cs typeface="Chalkboard"/>
              </a:rPr>
              <a:t>SRC Summary &amp; Outlook </a:t>
            </a:r>
            <a:endParaRPr lang="en-US" sz="20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222" y="688273"/>
            <a:ext cx="6327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-  Proper variable for studies of 2N and 3N SRS are </a:t>
            </a:r>
          </a:p>
          <a:p>
            <a:r>
              <a:rPr lang="en-US" sz="2000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  Light-Cone momentum fractions:  </a:t>
            </a:r>
            <a:endParaRPr lang="en-US" sz="20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pic>
        <p:nvPicPr>
          <p:cNvPr id="3" name="Picture 2" descr="latex-image-1.pd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83" y="1142986"/>
            <a:ext cx="1784604" cy="180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222" y="1968443"/>
            <a:ext cx="904606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Chalkboard"/>
                <a:cs typeface="Chalkboard"/>
              </a:rPr>
              <a:t>- It seems we observed first signatures of 3N SRCs in the form of the “scaling” </a:t>
            </a:r>
            <a:endParaRPr lang="en-US" sz="1900" dirty="0"/>
          </a:p>
        </p:txBody>
      </p:sp>
      <p:sp>
        <p:nvSpPr>
          <p:cNvPr id="11" name="Rectangle 10"/>
          <p:cNvSpPr/>
          <p:nvPr/>
        </p:nvSpPr>
        <p:spPr>
          <a:xfrm>
            <a:off x="109235" y="2745683"/>
            <a:ext cx="591989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Chalkboard"/>
                <a:cs typeface="Chalkboard"/>
              </a:rPr>
              <a:t>- Existing data in agreement with the prediction of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: 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22" y="2804166"/>
            <a:ext cx="2921845" cy="2240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9222" y="3347666"/>
            <a:ext cx="794320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Chalkboard"/>
                <a:cs typeface="Chalkboard"/>
              </a:rPr>
              <a:t>- Unambiguous verification will require larger Q2 data to cover larger  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36" y="3491609"/>
            <a:ext cx="587494" cy="1916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738562" y="3649184"/>
            <a:ext cx="82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region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4695" y="4147751"/>
            <a:ext cx="48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- 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Reaching Q2 &gt; 5 GeV2 will allow to reach:  </a:t>
            </a:r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46" y="4236721"/>
            <a:ext cx="1306405" cy="1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41" y="55824"/>
            <a:ext cx="239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3N 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SRC Outlook </a:t>
            </a:r>
            <a:endParaRPr lang="en-US" sz="24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4" name="Picture 3" descr="q2veralpha3clip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824871"/>
            <a:ext cx="7378700" cy="36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1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/>
          </p:cNvSpPr>
          <p:nvPr/>
        </p:nvSpPr>
        <p:spPr bwMode="auto">
          <a:xfrm>
            <a:off x="6511349" y="2219866"/>
            <a:ext cx="197312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Frankfurt, </a:t>
            </a:r>
            <a:r>
              <a:rPr lang="en-US" sz="1400" dirty="0" err="1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 Phys. Rep, 1988</a:t>
            </a:r>
          </a:p>
          <a:p>
            <a:r>
              <a:rPr lang="en-US" sz="1400" dirty="0" err="1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Day,Frankfurt</a:t>
            </a:r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, </a:t>
            </a:r>
            <a:r>
              <a:rPr lang="en-US" sz="1400" dirty="0" err="1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, MS, Phys. Rev. C 1993</a:t>
            </a:r>
            <a:endParaRPr lang="en-US" sz="1400" dirty="0">
              <a:solidFill>
                <a:srgbClr val="00804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7022" y="3212925"/>
            <a:ext cx="42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- Experimental observations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Rectangle 6"/>
          <p:cNvSpPr>
            <a:spLocks/>
          </p:cNvSpPr>
          <p:nvPr/>
        </p:nvSpPr>
        <p:spPr bwMode="auto">
          <a:xfrm>
            <a:off x="6172681" y="3182159"/>
            <a:ext cx="1973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400" dirty="0" err="1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Egiyan</a:t>
            </a:r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 et al, 2002,2006</a:t>
            </a:r>
          </a:p>
          <a:p>
            <a:r>
              <a:rPr lang="en-US" sz="1400" dirty="0" err="1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Fomin</a:t>
            </a:r>
            <a:r>
              <a:rPr lang="en-US" sz="1400" dirty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et al, 2011</a:t>
            </a:r>
            <a:endParaRPr lang="en-US" sz="1400" dirty="0">
              <a:solidFill>
                <a:srgbClr val="00804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87022" y="2381277"/>
            <a:ext cx="5448506" cy="59266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8" y="1758425"/>
            <a:ext cx="3688645" cy="314325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2495550"/>
            <a:ext cx="4889500" cy="3429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" y="-156600"/>
            <a:ext cx="8800966" cy="770522"/>
          </a:xfrm>
        </p:spPr>
        <p:txBody>
          <a:bodyPr>
            <a:noAutofit/>
          </a:bodyPr>
          <a:lstStyle/>
          <a:p>
            <a:pPr marL="342900" indent="-342900"/>
            <a:r>
              <a:rPr lang="en-US" sz="3200" dirty="0" smtClean="0">
                <a:solidFill>
                  <a:srgbClr val="FF0000"/>
                </a:solidFill>
                <a:latin typeface="Chalkboard"/>
                <a:cs typeface="Chalkboard"/>
              </a:rPr>
              <a:t>1.Short</a:t>
            </a:r>
            <a:r>
              <a:rPr lang="en-US" sz="3200" dirty="0" smtClean="0">
                <a:solidFill>
                  <a:srgbClr val="FF0000"/>
                </a:solidFill>
                <a:latin typeface="Chalkboard"/>
                <a:cs typeface="Chalkboard"/>
              </a:rPr>
              <a:t>-Range Correlations </a:t>
            </a:r>
            <a:endParaRPr lang="en-US" sz="32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7718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/>
          </p:cNvSpPr>
          <p:nvPr/>
        </p:nvSpPr>
        <p:spPr bwMode="auto">
          <a:xfrm>
            <a:off x="664325" y="4826318"/>
            <a:ext cx="1520190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Day, Frankfurt, MS, </a:t>
            </a:r>
            <a:r>
              <a:rPr lang="en-US" sz="10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0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 PRC 1993</a:t>
            </a:r>
          </a:p>
        </p:txBody>
      </p:sp>
      <p:pic>
        <p:nvPicPr>
          <p:cNvPr id="2" name="Picture 1" descr="x_pmin_2nsrc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2802"/>
            <a:ext cx="4205111" cy="378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832" y="-79749"/>
            <a:ext cx="9290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Nuclear Scaling in QE Inclusive A(</a:t>
            </a:r>
            <a:r>
              <a:rPr lang="en-US" sz="2400" dirty="0" err="1" smtClean="0">
                <a:solidFill>
                  <a:srgbClr val="FF0000"/>
                </a:solidFill>
                <a:latin typeface="Chalkboard"/>
                <a:cs typeface="Chalkboard"/>
              </a:rPr>
              <a:t>e,e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’)X reaction </a:t>
            </a:r>
            <a:r>
              <a:rPr lang="en-US" sz="2600" dirty="0" smtClean="0">
                <a:solidFill>
                  <a:srgbClr val="FF0000"/>
                </a:solidFill>
                <a:latin typeface="Chalkboard"/>
                <a:cs typeface="Chalkboard"/>
              </a:rPr>
              <a:t>at x&gt;1 region</a:t>
            </a:r>
            <a:endParaRPr lang="en-US" sz="2600" dirty="0"/>
          </a:p>
        </p:txBody>
      </p:sp>
      <p:pic>
        <p:nvPicPr>
          <p:cNvPr id="7" name="Picture 6" descr="xal2nsrc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22" y="183066"/>
            <a:ext cx="6350000" cy="53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594360" y="77153"/>
            <a:ext cx="7783830" cy="50406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46079"/>
            <a:ext cx="6183630" cy="51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/>
          </p:cNvSpPr>
          <p:nvPr/>
        </p:nvSpPr>
        <p:spPr bwMode="auto">
          <a:xfrm>
            <a:off x="664325" y="4826318"/>
            <a:ext cx="1520190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Day, Frankfurt, MS, </a:t>
            </a:r>
            <a:r>
              <a:rPr lang="en-US" sz="12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2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 PRC 1993</a:t>
            </a:r>
          </a:p>
        </p:txBody>
      </p:sp>
    </p:spTree>
    <p:extLst>
      <p:ext uri="{BB962C8B-B14F-4D97-AF65-F5344CB8AC3E}">
        <p14:creationId xmlns:p14="http://schemas.microsoft.com/office/powerpoint/2010/main" val="36341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594360" y="77153"/>
            <a:ext cx="7783830" cy="50406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30" y="30005"/>
            <a:ext cx="6149340" cy="507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/>
          </p:cNvSpPr>
          <p:nvPr/>
        </p:nvSpPr>
        <p:spPr bwMode="auto">
          <a:xfrm>
            <a:off x="712947" y="4894898"/>
            <a:ext cx="1520190" cy="1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Egiyan</a:t>
            </a:r>
            <a:r>
              <a:rPr lang="en-US" sz="12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et al PRC 2004</a:t>
            </a:r>
          </a:p>
        </p:txBody>
      </p:sp>
    </p:spTree>
    <p:extLst>
      <p:ext uri="{BB962C8B-B14F-4D97-AF65-F5344CB8AC3E}">
        <p14:creationId xmlns:p14="http://schemas.microsoft.com/office/powerpoint/2010/main" val="30585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594360" y="77153"/>
            <a:ext cx="7783830" cy="50406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6" name="Rectangle 18"/>
          <p:cNvSpPr>
            <a:spLocks/>
          </p:cNvSpPr>
          <p:nvPr/>
        </p:nvSpPr>
        <p:spPr bwMode="auto">
          <a:xfrm>
            <a:off x="7343818" y="4576127"/>
            <a:ext cx="1508760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" dirty="0" err="1" smtClean="0">
                <a:solidFill>
                  <a:srgbClr val="0000C2"/>
                </a:solidFill>
                <a:ea typeface="ＭＳ Ｐゴシック" charset="0"/>
                <a:cs typeface="Gill Sans" charset="0"/>
              </a:rPr>
              <a:t>Fomin</a:t>
            </a:r>
            <a:r>
              <a:rPr lang="en-US" sz="1000" dirty="0" smtClean="0">
                <a:solidFill>
                  <a:srgbClr val="0000C2"/>
                </a:solidFill>
                <a:ea typeface="ＭＳ Ｐゴシック" charset="0"/>
                <a:cs typeface="Gill Sans" charset="0"/>
              </a:rPr>
              <a:t> et al  PRL 2011</a:t>
            </a:r>
            <a:endParaRPr lang="en-US" sz="1000" dirty="0">
              <a:solidFill>
                <a:srgbClr val="0000C2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2" name="Picture 1" descr="fig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3138" y="-1521440"/>
            <a:ext cx="4576127" cy="87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13627</TotalTime>
  <Words>1004</Words>
  <Application>Microsoft Macintosh PowerPoint</Application>
  <PresentationFormat>On-screen Show (16:9)</PresentationFormat>
  <Paragraphs>166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Emergence of Short-Range Correlations </vt:lpstr>
      <vt:lpstr>1.Short-Range Correlations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International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Misak Sargsian</dc:creator>
  <cp:lastModifiedBy>Misak Sargsian</cp:lastModifiedBy>
  <cp:revision>392</cp:revision>
  <cp:lastPrinted>2016-12-02T21:39:43Z</cp:lastPrinted>
  <dcterms:created xsi:type="dcterms:W3CDTF">2013-06-11T04:22:18Z</dcterms:created>
  <dcterms:modified xsi:type="dcterms:W3CDTF">2018-09-26T06:12:17Z</dcterms:modified>
</cp:coreProperties>
</file>