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61" r:id="rId2"/>
    <p:sldId id="341" r:id="rId3"/>
    <p:sldId id="298" r:id="rId4"/>
    <p:sldId id="340" r:id="rId5"/>
    <p:sldId id="277" r:id="rId6"/>
    <p:sldId id="342" r:id="rId7"/>
    <p:sldId id="311" r:id="rId8"/>
    <p:sldId id="343" r:id="rId9"/>
    <p:sldId id="344" r:id="rId10"/>
    <p:sldId id="345" r:id="rId11"/>
    <p:sldId id="316" r:id="rId12"/>
    <p:sldId id="317" r:id="rId13"/>
    <p:sldId id="346" r:id="rId14"/>
    <p:sldId id="347" r:id="rId15"/>
    <p:sldId id="331" r:id="rId16"/>
    <p:sldId id="336" r:id="rId17"/>
    <p:sldId id="348" r:id="rId1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48D3"/>
    <a:srgbClr val="FF66C7"/>
    <a:srgbClr val="1913E4"/>
    <a:srgbClr val="FF6A26"/>
    <a:srgbClr val="FF4D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0" autoAdjust="0"/>
    <p:restoredTop sz="86418" autoAdjust="0"/>
  </p:normalViewPr>
  <p:slideViewPr>
    <p:cSldViewPr snapToGrid="0" snapToObjects="1">
      <p:cViewPr varScale="1">
        <p:scale>
          <a:sx n="82" d="100"/>
          <a:sy n="82" d="100"/>
        </p:scale>
        <p:origin x="184" y="264"/>
      </p:cViewPr>
      <p:guideLst>
        <p:guide orient="horz" pos="2160"/>
        <p:guide pos="2880"/>
      </p:guideLst>
    </p:cSldViewPr>
  </p:slideViewPr>
  <p:outlineViewPr>
    <p:cViewPr>
      <p:scale>
        <a:sx n="33" d="100"/>
        <a:sy n="33" d="100"/>
      </p:scale>
      <p:origin x="0" y="-16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D1B6AB2E-B9F1-784B-A36C-43EA9915200E}" type="datetimeFigureOut">
              <a:rPr lang="en-US" smtClean="0"/>
              <a:t>9/23/18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B725B437-61C5-4C43-BF08-90AF4014165D}" type="slidenum">
              <a:rPr lang="en-US" smtClean="0"/>
              <a:t>‹#›</a:t>
            </a:fld>
            <a:endParaRPr lang="en-US" dirty="0"/>
          </a:p>
        </p:txBody>
      </p:sp>
    </p:spTree>
    <p:extLst>
      <p:ext uri="{BB962C8B-B14F-4D97-AF65-F5344CB8AC3E}">
        <p14:creationId xmlns:p14="http://schemas.microsoft.com/office/powerpoint/2010/main" val="46244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Morning…It is my great pleasure to welcome you to Armenia for this international conference on Correlations in Partonic and Hadronic Interactions…</a:t>
            </a:r>
          </a:p>
          <a:p>
            <a:r>
              <a:rPr lang="en-US" dirty="0"/>
              <a:t>It is an exciting time for your field and I hope you will have a very successful meeting.</a:t>
            </a:r>
          </a:p>
        </p:txBody>
      </p:sp>
      <p:sp>
        <p:nvSpPr>
          <p:cNvPr id="4" name="Slide Number Placeholder 3"/>
          <p:cNvSpPr>
            <a:spLocks noGrp="1"/>
          </p:cNvSpPr>
          <p:nvPr>
            <p:ph type="sldNum" sz="quarter" idx="10"/>
          </p:nvPr>
        </p:nvSpPr>
        <p:spPr/>
        <p:txBody>
          <a:bodyPr/>
          <a:lstStyle/>
          <a:p>
            <a:fld id="{B725B437-61C5-4C43-BF08-90AF4014165D}" type="slidenum">
              <a:rPr lang="en-US" smtClean="0"/>
              <a:t>1</a:t>
            </a:fld>
            <a:endParaRPr lang="en-US" dirty="0"/>
          </a:p>
        </p:txBody>
      </p:sp>
    </p:spTree>
    <p:extLst>
      <p:ext uri="{BB962C8B-B14F-4D97-AF65-F5344CB8AC3E}">
        <p14:creationId xmlns:p14="http://schemas.microsoft.com/office/powerpoint/2010/main" val="151872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National Science Academy just released its report in August of 2018 on the science of the electron ion collider….and this chart for the general enthusiast….but for your group ..the more technical aspects of the questions as a function of COM energy and luminosity</a:t>
            </a:r>
          </a:p>
        </p:txBody>
      </p:sp>
      <p:sp>
        <p:nvSpPr>
          <p:cNvPr id="4" name="Slide Number Placeholder 3"/>
          <p:cNvSpPr>
            <a:spLocks noGrp="1"/>
          </p:cNvSpPr>
          <p:nvPr>
            <p:ph type="sldNum" sz="quarter" idx="5"/>
          </p:nvPr>
        </p:nvSpPr>
        <p:spPr/>
        <p:txBody>
          <a:bodyPr/>
          <a:lstStyle/>
          <a:p>
            <a:fld id="{B725B437-61C5-4C43-BF08-90AF4014165D}" type="slidenum">
              <a:rPr lang="en-US" smtClean="0"/>
              <a:t>2</a:t>
            </a:fld>
            <a:endParaRPr lang="en-US" dirty="0"/>
          </a:p>
        </p:txBody>
      </p:sp>
    </p:spTree>
    <p:extLst>
      <p:ext uri="{BB962C8B-B14F-4D97-AF65-F5344CB8AC3E}">
        <p14:creationId xmlns:p14="http://schemas.microsoft.com/office/powerpoint/2010/main" val="268355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last piece in understanding the nature of matter….visible matter in the universe…and the emergent interaction of gluonic matter</a:t>
            </a:r>
          </a:p>
        </p:txBody>
      </p:sp>
      <p:sp>
        <p:nvSpPr>
          <p:cNvPr id="4" name="Slide Number Placeholder 3"/>
          <p:cNvSpPr>
            <a:spLocks noGrp="1"/>
          </p:cNvSpPr>
          <p:nvPr>
            <p:ph type="sldNum" sz="quarter" idx="10"/>
          </p:nvPr>
        </p:nvSpPr>
        <p:spPr/>
        <p:txBody>
          <a:bodyPr/>
          <a:lstStyle/>
          <a:p>
            <a:fld id="{792C4BB5-7B9C-4B31-9978-97D9CC44FBCD}" type="slidenum">
              <a:rPr lang="en-US" smtClean="0"/>
              <a:pPr/>
              <a:t>3</a:t>
            </a:fld>
            <a:endParaRPr lang="en-US" dirty="0"/>
          </a:p>
        </p:txBody>
      </p:sp>
    </p:spTree>
    <p:extLst>
      <p:ext uri="{BB962C8B-B14F-4D97-AF65-F5344CB8AC3E}">
        <p14:creationId xmlns:p14="http://schemas.microsoft.com/office/powerpoint/2010/main" val="1512977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Yerevan is now celebrating its 2800</a:t>
            </a:r>
            <a:r>
              <a:rPr lang="en-US" baseline="30000" dirty="0"/>
              <a:t>th</a:t>
            </a:r>
            <a:r>
              <a:rPr lang="en-US" dirty="0"/>
              <a:t> anniversary…but there are artifacts here dating back to 8000BC…it is one of the longest continuously occupied cities in the world…..I was very fond of telling my nieces and nephews…that “we are the ancient ones”…..</a:t>
            </a:r>
          </a:p>
          <a:p>
            <a:endParaRPr lang="en-US" dirty="0"/>
          </a:p>
        </p:txBody>
      </p:sp>
      <p:sp>
        <p:nvSpPr>
          <p:cNvPr id="4" name="Slide Number Placeholder 3"/>
          <p:cNvSpPr>
            <a:spLocks noGrp="1"/>
          </p:cNvSpPr>
          <p:nvPr>
            <p:ph type="sldNum" sz="quarter" idx="5"/>
          </p:nvPr>
        </p:nvSpPr>
        <p:spPr/>
        <p:txBody>
          <a:bodyPr/>
          <a:lstStyle/>
          <a:p>
            <a:fld id="{B725B437-61C5-4C43-BF08-90AF4014165D}" type="slidenum">
              <a:rPr lang="en-US" smtClean="0"/>
              <a:t>4</a:t>
            </a:fld>
            <a:endParaRPr lang="en-US" dirty="0"/>
          </a:p>
        </p:txBody>
      </p:sp>
    </p:spTree>
    <p:extLst>
      <p:ext uri="{BB962C8B-B14F-4D97-AF65-F5344CB8AC3E}">
        <p14:creationId xmlns:p14="http://schemas.microsoft.com/office/powerpoint/2010/main" val="406130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Armenia had the highest energy electron synchrotron (6 GeV) in the Soviet Union. With the construction of the CEBAF accelerator at 6 GeV at Thomas Jefferson National Laboratory in Newport News, the team of physicists from Armenia became one of the most important external collaborating groups at that laboratory. Particle physicists from Armenia designed, tested and performed the commissioning of the TOF system for the OLYMPUS spectrometer at DESY and continue with the data analysis from the HERMES and H1 experiments. There are also robust groups from </a:t>
            </a:r>
            <a:r>
              <a:rPr lang="en-US" sz="1200" b="0" i="0" kern="1200" dirty="0" err="1">
                <a:solidFill>
                  <a:schemeClr val="tx1"/>
                </a:solidFill>
                <a:effectLst/>
                <a:latin typeface="+mn-lt"/>
                <a:ea typeface="+mn-ea"/>
                <a:cs typeface="+mn-cs"/>
              </a:rPr>
              <a:t>YerPhi</a:t>
            </a:r>
            <a:r>
              <a:rPr lang="en-US" sz="1200" b="0" i="0" kern="1200" dirty="0">
                <a:solidFill>
                  <a:schemeClr val="tx1"/>
                </a:solidFill>
                <a:effectLst/>
                <a:latin typeface="+mn-lt"/>
                <a:ea typeface="+mn-ea"/>
                <a:cs typeface="+mn-cs"/>
              </a:rPr>
              <a:t> on the CMS, ALICE, and ATLAS experiments located at the LHC. The groups from Armenia work on the construction, performance optimization, and calibration of various ATLAS and CMS systems.</a:t>
            </a:r>
            <a:endParaRPr lang="en-US" dirty="0"/>
          </a:p>
        </p:txBody>
      </p:sp>
      <p:sp>
        <p:nvSpPr>
          <p:cNvPr id="4" name="Slide Number Placeholder 3"/>
          <p:cNvSpPr>
            <a:spLocks noGrp="1"/>
          </p:cNvSpPr>
          <p:nvPr>
            <p:ph type="sldNum" sz="quarter" idx="5"/>
          </p:nvPr>
        </p:nvSpPr>
        <p:spPr/>
        <p:txBody>
          <a:bodyPr/>
          <a:lstStyle/>
          <a:p>
            <a:fld id="{B725B437-61C5-4C43-BF08-90AF4014165D}" type="slidenum">
              <a:rPr lang="en-US" smtClean="0"/>
              <a:t>6</a:t>
            </a:fld>
            <a:endParaRPr lang="en-US" dirty="0"/>
          </a:p>
        </p:txBody>
      </p:sp>
    </p:spTree>
    <p:extLst>
      <p:ext uri="{BB962C8B-B14F-4D97-AF65-F5344CB8AC3E}">
        <p14:creationId xmlns:p14="http://schemas.microsoft.com/office/powerpoint/2010/main" val="708394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cosmic ray physics in Armenia;;</a:t>
            </a:r>
          </a:p>
        </p:txBody>
      </p:sp>
      <p:sp>
        <p:nvSpPr>
          <p:cNvPr id="4" name="Slide Number Placeholder 3"/>
          <p:cNvSpPr>
            <a:spLocks noGrp="1"/>
          </p:cNvSpPr>
          <p:nvPr>
            <p:ph type="sldNum" sz="quarter" idx="10"/>
          </p:nvPr>
        </p:nvSpPr>
        <p:spPr/>
        <p:txBody>
          <a:bodyPr/>
          <a:lstStyle/>
          <a:p>
            <a:fld id="{B725B437-61C5-4C43-BF08-90AF4014165D}" type="slidenum">
              <a:rPr lang="en-US" smtClean="0"/>
              <a:t>7</a:t>
            </a:fld>
            <a:endParaRPr lang="en-US"/>
          </a:p>
        </p:txBody>
      </p:sp>
    </p:spTree>
    <p:extLst>
      <p:ext uri="{BB962C8B-B14F-4D97-AF65-F5344CB8AC3E}">
        <p14:creationId xmlns:p14="http://schemas.microsoft.com/office/powerpoint/2010/main" val="341589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0848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5B437-61C5-4C43-BF08-90AF4014165D}" type="slidenum">
              <a:rPr lang="en-US" smtClean="0"/>
              <a:t>17</a:t>
            </a:fld>
            <a:endParaRPr lang="en-US" dirty="0"/>
          </a:p>
        </p:txBody>
      </p:sp>
    </p:spTree>
    <p:extLst>
      <p:ext uri="{BB962C8B-B14F-4D97-AF65-F5344CB8AC3E}">
        <p14:creationId xmlns:p14="http://schemas.microsoft.com/office/powerpoint/2010/main" val="36013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1AEDC2-0B6E-2947-AB39-2EFEA2140607}" type="datetimeFigureOut">
              <a:rPr lang="en-US" smtClean="0"/>
              <a:t>9/23/18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33057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AEDC2-0B6E-2947-AB39-2EFEA2140607}" type="datetimeFigureOut">
              <a:rPr lang="en-US" smtClean="0"/>
              <a:t>9/23/18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121506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AEDC2-0B6E-2947-AB39-2EFEA2140607}" type="datetimeFigureOut">
              <a:rPr lang="en-US" smtClean="0"/>
              <a:t>9/23/18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273555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AEDC2-0B6E-2947-AB39-2EFEA2140607}" type="datetimeFigureOut">
              <a:rPr lang="en-US" smtClean="0"/>
              <a:t>9/23/18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241745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1AEDC2-0B6E-2947-AB39-2EFEA2140607}" type="datetimeFigureOut">
              <a:rPr lang="en-US" smtClean="0"/>
              <a:t>9/23/18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4225342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1AEDC2-0B6E-2947-AB39-2EFEA2140607}" type="datetimeFigureOut">
              <a:rPr lang="en-US" smtClean="0"/>
              <a:t>9/23/18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316674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1AEDC2-0B6E-2947-AB39-2EFEA2140607}" type="datetimeFigureOut">
              <a:rPr lang="en-US" smtClean="0"/>
              <a:t>9/23/18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264585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1AEDC2-0B6E-2947-AB39-2EFEA2140607}" type="datetimeFigureOut">
              <a:rPr lang="en-US" smtClean="0"/>
              <a:t>9/23/18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66145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1AEDC2-0B6E-2947-AB39-2EFEA2140607}" type="datetimeFigureOut">
              <a:rPr lang="en-US" smtClean="0"/>
              <a:t>9/23/18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232489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1AEDC2-0B6E-2947-AB39-2EFEA2140607}" type="datetimeFigureOut">
              <a:rPr lang="en-US" smtClean="0"/>
              <a:t>9/23/18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1018357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1AEDC2-0B6E-2947-AB39-2EFEA2140607}" type="datetimeFigureOut">
              <a:rPr lang="en-US" smtClean="0"/>
              <a:t>9/23/18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4BF8D4-9D0A-6C44-83D3-FC4DBB932964}" type="slidenum">
              <a:rPr lang="en-US" smtClean="0"/>
              <a:t>‹#›</a:t>
            </a:fld>
            <a:endParaRPr lang="en-US" dirty="0"/>
          </a:p>
        </p:txBody>
      </p:sp>
    </p:spTree>
    <p:extLst>
      <p:ext uri="{BB962C8B-B14F-4D97-AF65-F5344CB8AC3E}">
        <p14:creationId xmlns:p14="http://schemas.microsoft.com/office/powerpoint/2010/main" val="57612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AEDC2-0B6E-2947-AB39-2EFEA2140607}" type="datetimeFigureOut">
              <a:rPr lang="en-US" smtClean="0"/>
              <a:t>9/23/18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BF8D4-9D0A-6C44-83D3-FC4DBB932964}" type="slidenum">
              <a:rPr lang="en-US" smtClean="0"/>
              <a:t>‹#›</a:t>
            </a:fld>
            <a:endParaRPr lang="en-US" dirty="0"/>
          </a:p>
        </p:txBody>
      </p:sp>
    </p:spTree>
    <p:extLst>
      <p:ext uri="{BB962C8B-B14F-4D97-AF65-F5344CB8AC3E}">
        <p14:creationId xmlns:p14="http://schemas.microsoft.com/office/powerpoint/2010/main" val="334793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8.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3ciframe%20width=%22560%22%20height=%22315%22%20src=%22https:/www.youtube.com/embed/qSfi8OaxrIA%22%20frameborder=%220%22%20allow=%22autoplay%3B%20encrypted-media%22%20allowfullscreen%3e%3c/iframe%3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2.tif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0ECB96-442A-384C-9AB0-CE2407E6FEC5}"/>
              </a:ext>
            </a:extLst>
          </p:cNvPr>
          <p:cNvPicPr>
            <a:picLocks noChangeAspect="1"/>
          </p:cNvPicPr>
          <p:nvPr/>
        </p:nvPicPr>
        <p:blipFill>
          <a:blip r:embed="rId3">
            <a:alphaModFix amt="35000"/>
          </a:blip>
          <a:stretch>
            <a:fillRect/>
          </a:stretch>
        </p:blipFill>
        <p:spPr>
          <a:xfrm>
            <a:off x="-251671" y="1"/>
            <a:ext cx="10062606" cy="6694714"/>
          </a:xfrm>
          <a:prstGeom prst="rect">
            <a:avLst/>
          </a:prstGeom>
        </p:spPr>
      </p:pic>
      <p:pic>
        <p:nvPicPr>
          <p:cNvPr id="2" name="Picture 1"/>
          <p:cNvPicPr>
            <a:picLocks noChangeAspect="1"/>
          </p:cNvPicPr>
          <p:nvPr/>
        </p:nvPicPr>
        <p:blipFill>
          <a:blip r:embed="rId4">
            <a:alphaModFix amt="35000"/>
          </a:blip>
          <a:stretch>
            <a:fillRect/>
          </a:stretch>
        </p:blipFill>
        <p:spPr>
          <a:xfrm>
            <a:off x="-175846" y="5498123"/>
            <a:ext cx="9707994" cy="1523999"/>
          </a:xfrm>
          <a:prstGeom prst="rect">
            <a:avLst/>
          </a:prstGeom>
          <a:ln>
            <a:noFill/>
          </a:ln>
          <a:effectLst>
            <a:softEdge rad="112500"/>
          </a:effectLst>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945" b="89503" l="5921" r="89912"/>
                    </a14:imgEffect>
                  </a14:imgLayer>
                </a14:imgProps>
              </a:ext>
            </a:extLst>
          </a:blip>
          <a:stretch>
            <a:fillRect/>
          </a:stretch>
        </p:blipFill>
        <p:spPr>
          <a:xfrm>
            <a:off x="-175846" y="315765"/>
            <a:ext cx="5791200" cy="2298700"/>
          </a:xfrm>
          <a:prstGeom prst="rect">
            <a:avLst/>
          </a:prstGeom>
        </p:spPr>
      </p:pic>
      <p:pic>
        <p:nvPicPr>
          <p:cNvPr id="8" name="Picture 7">
            <a:extLst>
              <a:ext uri="{FF2B5EF4-FFF2-40B4-BE49-F238E27FC236}">
                <a16:creationId xmlns:a16="http://schemas.microsoft.com/office/drawing/2014/main" id="{2E8E7510-260D-B446-A2BC-65A4C2EE219F}"/>
              </a:ext>
            </a:extLst>
          </p:cNvPr>
          <p:cNvPicPr>
            <a:picLocks noChangeAspect="1"/>
          </p:cNvPicPr>
          <p:nvPr/>
        </p:nvPicPr>
        <p:blipFill rotWithShape="1">
          <a:blip r:embed="rId7">
            <a:alphaModFix amt="70000"/>
          </a:blip>
          <a:srcRect l="36641" t="65516" r="33531" b="5995"/>
          <a:stretch/>
        </p:blipFill>
        <p:spPr>
          <a:xfrm rot="10800000">
            <a:off x="5746912" y="4005494"/>
            <a:ext cx="3397088" cy="2433451"/>
          </a:xfrm>
          <a:prstGeom prst="rect">
            <a:avLst/>
          </a:prstGeom>
          <a:effectLst>
            <a:softEdge rad="114300"/>
          </a:effectLst>
        </p:spPr>
      </p:pic>
      <p:sp>
        <p:nvSpPr>
          <p:cNvPr id="9" name="TextBox 8">
            <a:extLst>
              <a:ext uri="{FF2B5EF4-FFF2-40B4-BE49-F238E27FC236}">
                <a16:creationId xmlns:a16="http://schemas.microsoft.com/office/drawing/2014/main" id="{14E170C4-144D-6049-8B84-236997AD3B04}"/>
              </a:ext>
            </a:extLst>
          </p:cNvPr>
          <p:cNvSpPr txBox="1"/>
          <p:nvPr/>
        </p:nvSpPr>
        <p:spPr>
          <a:xfrm>
            <a:off x="495237" y="2259329"/>
            <a:ext cx="7386766" cy="3416320"/>
          </a:xfrm>
          <a:prstGeom prst="rect">
            <a:avLst/>
          </a:prstGeom>
          <a:noFill/>
        </p:spPr>
        <p:txBody>
          <a:bodyPr wrap="none" rtlCol="0">
            <a:spAutoFit/>
          </a:bodyPr>
          <a:lstStyle/>
          <a:p>
            <a:r>
              <a:rPr lang="en-US" sz="4000" dirty="0">
                <a:solidFill>
                  <a:srgbClr val="C00000"/>
                </a:solidFill>
              </a:rPr>
              <a:t>Correlations </a:t>
            </a:r>
          </a:p>
          <a:p>
            <a:r>
              <a:rPr lang="en-US" sz="4000" dirty="0">
                <a:solidFill>
                  <a:srgbClr val="C00000"/>
                </a:solidFill>
              </a:rPr>
              <a:t>in  </a:t>
            </a:r>
          </a:p>
          <a:p>
            <a:r>
              <a:rPr lang="en-US" sz="4000" dirty="0">
                <a:solidFill>
                  <a:srgbClr val="C00000"/>
                </a:solidFill>
              </a:rPr>
              <a:t>Hadronic and Partonic Interactions</a:t>
            </a:r>
          </a:p>
          <a:p>
            <a:endParaRPr lang="en-US" sz="4000" dirty="0">
              <a:solidFill>
                <a:srgbClr val="C00000"/>
              </a:solidFill>
            </a:endParaRPr>
          </a:p>
          <a:p>
            <a:r>
              <a:rPr lang="en-US" sz="2800" dirty="0">
                <a:solidFill>
                  <a:srgbClr val="C00000"/>
                </a:solidFill>
              </a:rPr>
              <a:t>Sept 24-28, 2018</a:t>
            </a:r>
          </a:p>
          <a:p>
            <a:r>
              <a:rPr lang="en-US" sz="2800" dirty="0">
                <a:solidFill>
                  <a:srgbClr val="C00000"/>
                </a:solidFill>
              </a:rPr>
              <a:t>Armenia</a:t>
            </a:r>
          </a:p>
        </p:txBody>
      </p:sp>
    </p:spTree>
    <p:extLst>
      <p:ext uri="{BB962C8B-B14F-4D97-AF65-F5344CB8AC3E}">
        <p14:creationId xmlns:p14="http://schemas.microsoft.com/office/powerpoint/2010/main" val="83784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EE5902-9B2A-DD46-AC2D-1E0B739EBE36}"/>
              </a:ext>
            </a:extLst>
          </p:cNvPr>
          <p:cNvSpPr/>
          <p:nvPr/>
        </p:nvSpPr>
        <p:spPr>
          <a:xfrm>
            <a:off x="609600" y="564233"/>
            <a:ext cx="7112000" cy="1938992"/>
          </a:xfrm>
          <a:prstGeom prst="rect">
            <a:avLst/>
          </a:prstGeom>
        </p:spPr>
        <p:txBody>
          <a:bodyPr wrap="square">
            <a:spAutoFit/>
          </a:bodyPr>
          <a:lstStyle/>
          <a:p>
            <a:r>
              <a:rPr lang="en-US" sz="2400" dirty="0">
                <a:solidFill>
                  <a:srgbClr val="C00000"/>
                </a:solidFill>
                <a:latin typeface="Helvetica Neue" panose="02000503000000020004" pitchFamily="2" charset="0"/>
              </a:rPr>
              <a:t>FERMILAB: September 18, 2018</a:t>
            </a:r>
          </a:p>
          <a:p>
            <a:endParaRPr lang="en-US" sz="2400" dirty="0">
              <a:latin typeface="Helvetica Neue" panose="02000503000000020004" pitchFamily="2" charset="0"/>
            </a:endParaRPr>
          </a:p>
          <a:p>
            <a:endParaRPr lang="en-US" sz="2400" dirty="0">
              <a:latin typeface="Helvetica Neue" panose="02000503000000020004" pitchFamily="2" charset="0"/>
            </a:endParaRPr>
          </a:p>
          <a:p>
            <a:r>
              <a:rPr lang="en-US" sz="2400" dirty="0">
                <a:latin typeface="Helvetica Neue" panose="02000503000000020004" pitchFamily="2" charset="0"/>
              </a:rPr>
              <a:t>First particle tracks seen in prototype for international neutrino experiment</a:t>
            </a:r>
          </a:p>
        </p:txBody>
      </p:sp>
      <p:sp>
        <p:nvSpPr>
          <p:cNvPr id="3" name="Rectangle 2">
            <a:extLst>
              <a:ext uri="{FF2B5EF4-FFF2-40B4-BE49-F238E27FC236}">
                <a16:creationId xmlns:a16="http://schemas.microsoft.com/office/drawing/2014/main" id="{48FBD93E-5586-E248-9AB4-F0EB3379B636}"/>
              </a:ext>
            </a:extLst>
          </p:cNvPr>
          <p:cNvSpPr/>
          <p:nvPr/>
        </p:nvSpPr>
        <p:spPr>
          <a:xfrm>
            <a:off x="609600" y="2656364"/>
            <a:ext cx="8066741" cy="923330"/>
          </a:xfrm>
          <a:prstGeom prst="rect">
            <a:avLst/>
          </a:prstGeom>
        </p:spPr>
        <p:txBody>
          <a:bodyPr wrap="square">
            <a:spAutoFit/>
          </a:bodyPr>
          <a:lstStyle/>
          <a:p>
            <a:r>
              <a:rPr lang="en-US" dirty="0">
                <a:solidFill>
                  <a:srgbClr val="444444"/>
                </a:solidFill>
                <a:latin typeface="Helvetica Neue" panose="02000503000000020004" pitchFamily="2" charset="0"/>
              </a:rPr>
              <a:t>The Long-Baseline Neutrino Facility and Deep Underground Neutrino Experiment is the largest particle physics project ever built in the United States.</a:t>
            </a:r>
            <a:endParaRPr lang="en-US" dirty="0"/>
          </a:p>
        </p:txBody>
      </p:sp>
      <p:pic>
        <p:nvPicPr>
          <p:cNvPr id="4" name="Picture 3">
            <a:extLst>
              <a:ext uri="{FF2B5EF4-FFF2-40B4-BE49-F238E27FC236}">
                <a16:creationId xmlns:a16="http://schemas.microsoft.com/office/drawing/2014/main" id="{BBA4D0C6-F548-A448-95A7-373A17796B5E}"/>
              </a:ext>
            </a:extLst>
          </p:cNvPr>
          <p:cNvPicPr>
            <a:picLocks noChangeAspect="1"/>
          </p:cNvPicPr>
          <p:nvPr/>
        </p:nvPicPr>
        <p:blipFill>
          <a:blip r:embed="rId2"/>
          <a:stretch>
            <a:fillRect/>
          </a:stretch>
        </p:blipFill>
        <p:spPr>
          <a:xfrm>
            <a:off x="609600" y="925623"/>
            <a:ext cx="4953000" cy="812800"/>
          </a:xfrm>
          <a:prstGeom prst="rect">
            <a:avLst/>
          </a:prstGeom>
        </p:spPr>
      </p:pic>
      <p:pic>
        <p:nvPicPr>
          <p:cNvPr id="5" name="Picture 4">
            <a:extLst>
              <a:ext uri="{FF2B5EF4-FFF2-40B4-BE49-F238E27FC236}">
                <a16:creationId xmlns:a16="http://schemas.microsoft.com/office/drawing/2014/main" id="{AB36F5F5-045D-9F48-BD50-B63A26F0BD89}"/>
              </a:ext>
            </a:extLst>
          </p:cNvPr>
          <p:cNvPicPr>
            <a:picLocks noChangeAspect="1"/>
          </p:cNvPicPr>
          <p:nvPr/>
        </p:nvPicPr>
        <p:blipFill>
          <a:blip r:embed="rId3"/>
          <a:stretch>
            <a:fillRect/>
          </a:stretch>
        </p:blipFill>
        <p:spPr>
          <a:xfrm>
            <a:off x="340284" y="3732833"/>
            <a:ext cx="8605371" cy="3125167"/>
          </a:xfrm>
          <a:prstGeom prst="rect">
            <a:avLst/>
          </a:prstGeom>
        </p:spPr>
      </p:pic>
      <p:sp>
        <p:nvSpPr>
          <p:cNvPr id="6" name="TextBox 5">
            <a:extLst>
              <a:ext uri="{FF2B5EF4-FFF2-40B4-BE49-F238E27FC236}">
                <a16:creationId xmlns:a16="http://schemas.microsoft.com/office/drawing/2014/main" id="{FF3268F4-4B15-CF40-BBF9-D85D3095D239}"/>
              </a:ext>
            </a:extLst>
          </p:cNvPr>
          <p:cNvSpPr txBox="1"/>
          <p:nvPr/>
        </p:nvSpPr>
        <p:spPr>
          <a:xfrm>
            <a:off x="7175617" y="3395028"/>
            <a:ext cx="1091966" cy="369332"/>
          </a:xfrm>
          <a:prstGeom prst="rect">
            <a:avLst/>
          </a:prstGeom>
          <a:noFill/>
        </p:spPr>
        <p:txBody>
          <a:bodyPr wrap="none" rtlCol="0">
            <a:spAutoFit/>
          </a:bodyPr>
          <a:lstStyle/>
          <a:p>
            <a:r>
              <a:rPr lang="en-US" dirty="0"/>
              <a:t>ARMENIA</a:t>
            </a:r>
          </a:p>
        </p:txBody>
      </p:sp>
    </p:spTree>
    <p:extLst>
      <p:ext uri="{BB962C8B-B14F-4D97-AF65-F5344CB8AC3E}">
        <p14:creationId xmlns:p14="http://schemas.microsoft.com/office/powerpoint/2010/main" val="36318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AN2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2" y="1923764"/>
            <a:ext cx="9234292" cy="4607665"/>
          </a:xfrm>
          <a:prstGeom prst="rect">
            <a:avLst/>
          </a:prstGeom>
        </p:spPr>
      </p:pic>
      <p:sp>
        <p:nvSpPr>
          <p:cNvPr id="7" name="Title 6"/>
          <p:cNvSpPr>
            <a:spLocks noGrp="1"/>
          </p:cNvSpPr>
          <p:nvPr>
            <p:ph type="title"/>
          </p:nvPr>
        </p:nvSpPr>
        <p:spPr>
          <a:xfrm>
            <a:off x="457200" y="467918"/>
            <a:ext cx="8229600" cy="1143000"/>
          </a:xfrm>
        </p:spPr>
        <p:txBody>
          <a:bodyPr>
            <a:noAutofit/>
          </a:bodyPr>
          <a:lstStyle/>
          <a:p>
            <a:r>
              <a:rPr lang="en-US" sz="2400" b="1" dirty="0">
                <a:solidFill>
                  <a:srgbClr val="FF0000"/>
                </a:solidFill>
              </a:rPr>
              <a:t>“Space Environment Viewing and Analysis Network” (SEVAN) aims to improve the fundamental research on particle acceleration in the vicinity of sun, Space Weather environments, high-energy physics in atmosphere and lightning initiation. </a:t>
            </a:r>
          </a:p>
        </p:txBody>
      </p:sp>
      <p:pic>
        <p:nvPicPr>
          <p:cNvPr id="4" name="Picture 3"/>
          <p:cNvPicPr>
            <a:picLocks noChangeAspect="1"/>
          </p:cNvPicPr>
          <p:nvPr/>
        </p:nvPicPr>
        <p:blipFill>
          <a:blip r:embed="rId3"/>
          <a:stretch>
            <a:fillRect/>
          </a:stretch>
        </p:blipFill>
        <p:spPr>
          <a:xfrm>
            <a:off x="-175846" y="5498123"/>
            <a:ext cx="9707994" cy="1523999"/>
          </a:xfrm>
          <a:prstGeom prst="rect">
            <a:avLst/>
          </a:prstGeom>
          <a:ln>
            <a:noFill/>
          </a:ln>
          <a:effectLst>
            <a:softEdge rad="112500"/>
          </a:effectLst>
        </p:spPr>
      </p:pic>
    </p:spTree>
    <p:extLst>
      <p:ext uri="{BB962C8B-B14F-4D97-AF65-F5344CB8AC3E}">
        <p14:creationId xmlns:p14="http://schemas.microsoft.com/office/powerpoint/2010/main" val="398491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an Networ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6"/>
            <a:ext cx="9144000" cy="7406226"/>
          </a:xfrm>
          <a:prstGeom prst="rect">
            <a:avLst/>
          </a:prstGeom>
        </p:spPr>
      </p:pic>
      <p:pic>
        <p:nvPicPr>
          <p:cNvPr id="4" name="Picture 3"/>
          <p:cNvPicPr>
            <a:picLocks noChangeAspect="1"/>
          </p:cNvPicPr>
          <p:nvPr/>
        </p:nvPicPr>
        <p:blipFill>
          <a:blip r:embed="rId3"/>
          <a:stretch>
            <a:fillRect/>
          </a:stretch>
        </p:blipFill>
        <p:spPr>
          <a:xfrm>
            <a:off x="-118712" y="5802086"/>
            <a:ext cx="9707994" cy="1523999"/>
          </a:xfrm>
          <a:prstGeom prst="rect">
            <a:avLst/>
          </a:prstGeom>
          <a:ln>
            <a:noFill/>
          </a:ln>
          <a:effectLst>
            <a:softEdge rad="112500"/>
          </a:effectLst>
        </p:spPr>
      </p:pic>
      <p:sp>
        <p:nvSpPr>
          <p:cNvPr id="2" name="TextBox 1"/>
          <p:cNvSpPr txBox="1"/>
          <p:nvPr/>
        </p:nvSpPr>
        <p:spPr>
          <a:xfrm>
            <a:off x="87086" y="5526393"/>
            <a:ext cx="3146952" cy="369332"/>
          </a:xfrm>
          <a:prstGeom prst="rect">
            <a:avLst/>
          </a:prstGeom>
          <a:noFill/>
        </p:spPr>
        <p:txBody>
          <a:bodyPr wrap="none" rtlCol="0">
            <a:spAutoFit/>
          </a:bodyPr>
          <a:lstStyle/>
          <a:p>
            <a:r>
              <a:rPr lang="en-US" dirty="0">
                <a:solidFill>
                  <a:srgbClr val="002060"/>
                </a:solidFill>
              </a:rPr>
              <a:t>Armenian </a:t>
            </a:r>
            <a:r>
              <a:rPr lang="en-US">
                <a:solidFill>
                  <a:srgbClr val="002060"/>
                </a:solidFill>
              </a:rPr>
              <a:t>Geophysical Network</a:t>
            </a:r>
          </a:p>
        </p:txBody>
      </p:sp>
    </p:spTree>
    <p:extLst>
      <p:ext uri="{BB962C8B-B14F-4D97-AF65-F5344CB8AC3E}">
        <p14:creationId xmlns:p14="http://schemas.microsoft.com/office/powerpoint/2010/main" val="1220965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3AA4B-1E9D-8D42-B5FD-B323AD282B0E}"/>
              </a:ext>
            </a:extLst>
          </p:cNvPr>
          <p:cNvPicPr>
            <a:picLocks noChangeAspect="1"/>
          </p:cNvPicPr>
          <p:nvPr/>
        </p:nvPicPr>
        <p:blipFill>
          <a:blip r:embed="rId2"/>
          <a:stretch>
            <a:fillRect/>
          </a:stretch>
        </p:blipFill>
        <p:spPr>
          <a:xfrm>
            <a:off x="483346" y="1264023"/>
            <a:ext cx="8529571" cy="4315759"/>
          </a:xfrm>
          <a:prstGeom prst="rect">
            <a:avLst/>
          </a:prstGeom>
        </p:spPr>
      </p:pic>
      <p:pic>
        <p:nvPicPr>
          <p:cNvPr id="4" name="Picture 3">
            <a:extLst>
              <a:ext uri="{FF2B5EF4-FFF2-40B4-BE49-F238E27FC236}">
                <a16:creationId xmlns:a16="http://schemas.microsoft.com/office/drawing/2014/main" id="{650AF7DD-680F-844C-BC6E-0BB878CFD312}"/>
              </a:ext>
            </a:extLst>
          </p:cNvPr>
          <p:cNvPicPr>
            <a:picLocks noChangeAspect="1"/>
          </p:cNvPicPr>
          <p:nvPr/>
        </p:nvPicPr>
        <p:blipFill>
          <a:blip r:embed="rId3"/>
          <a:stretch>
            <a:fillRect/>
          </a:stretch>
        </p:blipFill>
        <p:spPr>
          <a:xfrm>
            <a:off x="-118712" y="5802086"/>
            <a:ext cx="9707994" cy="1523999"/>
          </a:xfrm>
          <a:prstGeom prst="rect">
            <a:avLst/>
          </a:prstGeom>
          <a:ln>
            <a:noFill/>
          </a:ln>
          <a:effectLst>
            <a:softEdge rad="112500"/>
          </a:effectLst>
        </p:spPr>
      </p:pic>
    </p:spTree>
    <p:extLst>
      <p:ext uri="{BB962C8B-B14F-4D97-AF65-F5344CB8AC3E}">
        <p14:creationId xmlns:p14="http://schemas.microsoft.com/office/powerpoint/2010/main" val="80952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ce and societ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919" y="-412805"/>
            <a:ext cx="5367130" cy="6858000"/>
          </a:xfrm>
          <a:prstGeom prst="rect">
            <a:avLst/>
          </a:prstGeom>
        </p:spPr>
      </p:pic>
      <p:sp>
        <p:nvSpPr>
          <p:cNvPr id="5" name="TextBox 4"/>
          <p:cNvSpPr txBox="1"/>
          <p:nvPr/>
        </p:nvSpPr>
        <p:spPr>
          <a:xfrm>
            <a:off x="7057292" y="1488831"/>
            <a:ext cx="1605119" cy="369332"/>
          </a:xfrm>
          <a:prstGeom prst="rect">
            <a:avLst/>
          </a:prstGeom>
          <a:noFill/>
        </p:spPr>
        <p:txBody>
          <a:bodyPr wrap="none" rtlCol="0">
            <a:spAutoFit/>
          </a:bodyPr>
          <a:lstStyle/>
          <a:p>
            <a:r>
              <a:rPr lang="en-US" dirty="0">
                <a:solidFill>
                  <a:srgbClr val="FF0000"/>
                </a:solidFill>
              </a:rPr>
              <a:t>Nuclear Energy</a:t>
            </a:r>
          </a:p>
        </p:txBody>
      </p:sp>
      <p:sp>
        <p:nvSpPr>
          <p:cNvPr id="6" name="TextBox 5"/>
          <p:cNvSpPr txBox="1"/>
          <p:nvPr/>
        </p:nvSpPr>
        <p:spPr>
          <a:xfrm>
            <a:off x="85044" y="5038410"/>
            <a:ext cx="2978379" cy="646331"/>
          </a:xfrm>
          <a:prstGeom prst="rect">
            <a:avLst/>
          </a:prstGeom>
          <a:noFill/>
        </p:spPr>
        <p:txBody>
          <a:bodyPr wrap="none" rtlCol="0">
            <a:spAutoFit/>
          </a:bodyPr>
          <a:lstStyle/>
          <a:p>
            <a:r>
              <a:rPr lang="en-US" dirty="0">
                <a:solidFill>
                  <a:srgbClr val="FF0000"/>
                </a:solidFill>
              </a:rPr>
              <a:t>Nuclear Methods for studying</a:t>
            </a:r>
          </a:p>
          <a:p>
            <a:r>
              <a:rPr lang="en-US" dirty="0">
                <a:solidFill>
                  <a:srgbClr val="FF0000"/>
                </a:solidFill>
              </a:rPr>
              <a:t>Art &amp; Cultural Heritage</a:t>
            </a:r>
          </a:p>
        </p:txBody>
      </p:sp>
      <p:sp>
        <p:nvSpPr>
          <p:cNvPr id="7" name="TextBox 6"/>
          <p:cNvSpPr txBox="1"/>
          <p:nvPr/>
        </p:nvSpPr>
        <p:spPr>
          <a:xfrm>
            <a:off x="319505" y="3975015"/>
            <a:ext cx="1840568" cy="369332"/>
          </a:xfrm>
          <a:prstGeom prst="rect">
            <a:avLst/>
          </a:prstGeom>
          <a:noFill/>
        </p:spPr>
        <p:txBody>
          <a:bodyPr wrap="none" rtlCol="0">
            <a:spAutoFit/>
          </a:bodyPr>
          <a:lstStyle/>
          <a:p>
            <a:r>
              <a:rPr lang="en-US" dirty="0">
                <a:solidFill>
                  <a:srgbClr val="FF0000"/>
                </a:solidFill>
              </a:rPr>
              <a:t>Nuclear Medicine</a:t>
            </a:r>
          </a:p>
        </p:txBody>
      </p:sp>
      <p:sp>
        <p:nvSpPr>
          <p:cNvPr id="8" name="TextBox 7"/>
          <p:cNvSpPr txBox="1"/>
          <p:nvPr/>
        </p:nvSpPr>
        <p:spPr>
          <a:xfrm>
            <a:off x="3493477" y="140005"/>
            <a:ext cx="2801857" cy="369332"/>
          </a:xfrm>
          <a:prstGeom prst="rect">
            <a:avLst/>
          </a:prstGeom>
          <a:noFill/>
        </p:spPr>
        <p:txBody>
          <a:bodyPr wrap="none" rtlCol="0">
            <a:spAutoFit/>
          </a:bodyPr>
          <a:lstStyle/>
          <a:p>
            <a:r>
              <a:rPr lang="en-US" dirty="0">
                <a:solidFill>
                  <a:srgbClr val="FF0000"/>
                </a:solidFill>
              </a:rPr>
              <a:t>Low Energy </a:t>
            </a:r>
            <a:r>
              <a:rPr lang="en-US">
                <a:solidFill>
                  <a:srgbClr val="FF0000"/>
                </a:solidFill>
              </a:rPr>
              <a:t>Nuclear Science</a:t>
            </a:r>
            <a:endParaRPr lang="en-US" dirty="0">
              <a:solidFill>
                <a:srgbClr val="FF0000"/>
              </a:solidFill>
            </a:endParaRPr>
          </a:p>
        </p:txBody>
      </p:sp>
      <p:sp>
        <p:nvSpPr>
          <p:cNvPr id="9" name="TextBox 8"/>
          <p:cNvSpPr txBox="1"/>
          <p:nvPr/>
        </p:nvSpPr>
        <p:spPr>
          <a:xfrm>
            <a:off x="269756" y="2035561"/>
            <a:ext cx="2361096" cy="523220"/>
          </a:xfrm>
          <a:prstGeom prst="rect">
            <a:avLst/>
          </a:prstGeom>
          <a:noFill/>
        </p:spPr>
        <p:txBody>
          <a:bodyPr wrap="none" rtlCol="0">
            <a:spAutoFit/>
          </a:bodyPr>
          <a:lstStyle/>
          <a:p>
            <a:r>
              <a:rPr lang="en-US" sz="2800" b="1">
                <a:solidFill>
                  <a:srgbClr val="8648D3"/>
                </a:solidFill>
              </a:rPr>
              <a:t>New Programs</a:t>
            </a:r>
          </a:p>
        </p:txBody>
      </p:sp>
      <p:sp>
        <p:nvSpPr>
          <p:cNvPr id="4" name="TextBox 3"/>
          <p:cNvSpPr txBox="1"/>
          <p:nvPr/>
        </p:nvSpPr>
        <p:spPr>
          <a:xfrm>
            <a:off x="6750106" y="2089847"/>
            <a:ext cx="2590004" cy="2677656"/>
          </a:xfrm>
          <a:prstGeom prst="rect">
            <a:avLst/>
          </a:prstGeom>
          <a:noFill/>
        </p:spPr>
        <p:txBody>
          <a:bodyPr wrap="none" rtlCol="0">
            <a:spAutoFit/>
          </a:bodyPr>
          <a:lstStyle/>
          <a:p>
            <a:r>
              <a:rPr lang="en-US" dirty="0">
                <a:solidFill>
                  <a:srgbClr val="1913E4"/>
                </a:solidFill>
              </a:rPr>
              <a:t>+ Areas of </a:t>
            </a:r>
            <a:r>
              <a:rPr lang="en-US" sz="2400" b="1" dirty="0">
                <a:solidFill>
                  <a:srgbClr val="1913E4"/>
                </a:solidFill>
              </a:rPr>
              <a:t>traditional </a:t>
            </a:r>
          </a:p>
          <a:p>
            <a:r>
              <a:rPr lang="en-US" dirty="0">
                <a:solidFill>
                  <a:srgbClr val="1913E4"/>
                </a:solidFill>
              </a:rPr>
              <a:t>expertise</a:t>
            </a:r>
          </a:p>
          <a:p>
            <a:endParaRPr lang="en-US" dirty="0">
              <a:solidFill>
                <a:srgbClr val="1913E4"/>
              </a:solidFill>
            </a:endParaRPr>
          </a:p>
          <a:p>
            <a:r>
              <a:rPr lang="en-US" dirty="0">
                <a:solidFill>
                  <a:srgbClr val="1913E4"/>
                </a:solidFill>
              </a:rPr>
              <a:t>Cosmic Ray Physics</a:t>
            </a:r>
          </a:p>
          <a:p>
            <a:r>
              <a:rPr lang="en-US" dirty="0">
                <a:solidFill>
                  <a:srgbClr val="1913E4"/>
                </a:solidFill>
              </a:rPr>
              <a:t>High Energy Physics</a:t>
            </a:r>
          </a:p>
          <a:p>
            <a:r>
              <a:rPr lang="en-US" dirty="0">
                <a:solidFill>
                  <a:srgbClr val="1913E4"/>
                </a:solidFill>
              </a:rPr>
              <a:t>Collaborations </a:t>
            </a:r>
          </a:p>
          <a:p>
            <a:r>
              <a:rPr lang="en-US" dirty="0">
                <a:solidFill>
                  <a:srgbClr val="1913E4"/>
                </a:solidFill>
              </a:rPr>
              <a:t>JLAB, DESY, CERN, DUBNA</a:t>
            </a:r>
          </a:p>
          <a:p>
            <a:r>
              <a:rPr lang="en-US" dirty="0">
                <a:solidFill>
                  <a:srgbClr val="C00000"/>
                </a:solidFill>
              </a:rPr>
              <a:t>BELLE-2, DUNE</a:t>
            </a:r>
          </a:p>
          <a:p>
            <a:endParaRPr lang="en-US" dirty="0">
              <a:solidFill>
                <a:srgbClr val="1913E4"/>
              </a:solidFill>
            </a:endParaRPr>
          </a:p>
        </p:txBody>
      </p:sp>
      <p:pic>
        <p:nvPicPr>
          <p:cNvPr id="11" name="Picture 10"/>
          <p:cNvPicPr>
            <a:picLocks noChangeAspect="1"/>
          </p:cNvPicPr>
          <p:nvPr/>
        </p:nvPicPr>
        <p:blipFill>
          <a:blip r:embed="rId3">
            <a:alphaModFix amt="70000"/>
          </a:blip>
          <a:stretch>
            <a:fillRect/>
          </a:stretch>
        </p:blipFill>
        <p:spPr>
          <a:xfrm>
            <a:off x="-243580" y="5646015"/>
            <a:ext cx="9097317" cy="1428133"/>
          </a:xfrm>
          <a:prstGeom prst="rect">
            <a:avLst/>
          </a:prstGeom>
          <a:ln>
            <a:noFill/>
          </a:ln>
          <a:effectLst>
            <a:softEdge rad="112500"/>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9945" b="89503" l="5921" r="89912"/>
                    </a14:imgEffect>
                  </a14:imgLayer>
                </a14:imgProps>
              </a:ext>
            </a:extLst>
          </a:blip>
          <a:stretch>
            <a:fillRect/>
          </a:stretch>
        </p:blipFill>
        <p:spPr>
          <a:xfrm>
            <a:off x="6024592" y="5625757"/>
            <a:ext cx="4288953" cy="1702413"/>
          </a:xfrm>
          <a:prstGeom prst="rect">
            <a:avLst/>
          </a:prstGeom>
        </p:spPr>
      </p:pic>
      <p:sp>
        <p:nvSpPr>
          <p:cNvPr id="10" name="TextBox 9"/>
          <p:cNvSpPr txBox="1"/>
          <p:nvPr/>
        </p:nvSpPr>
        <p:spPr>
          <a:xfrm>
            <a:off x="3321025" y="6205673"/>
            <a:ext cx="3146759" cy="369332"/>
          </a:xfrm>
          <a:prstGeom prst="rect">
            <a:avLst/>
          </a:prstGeom>
          <a:noFill/>
        </p:spPr>
        <p:txBody>
          <a:bodyPr wrap="none" rtlCol="0">
            <a:spAutoFit/>
          </a:bodyPr>
          <a:lstStyle/>
          <a:p>
            <a:r>
              <a:rPr lang="en-US" dirty="0">
                <a:solidFill>
                  <a:srgbClr val="FF0000"/>
                </a:solidFill>
              </a:rPr>
              <a:t>National Laboratory of Armenia</a:t>
            </a:r>
          </a:p>
        </p:txBody>
      </p:sp>
    </p:spTree>
    <p:extLst>
      <p:ext uri="{BB962C8B-B14F-4D97-AF65-F5344CB8AC3E}">
        <p14:creationId xmlns:p14="http://schemas.microsoft.com/office/powerpoint/2010/main" val="1996773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MV Cyclotron from IBA </a:t>
            </a:r>
          </a:p>
        </p:txBody>
      </p:sp>
      <p:pic>
        <p:nvPicPr>
          <p:cNvPr id="4" name="Picture 3"/>
          <p:cNvPicPr>
            <a:picLocks noChangeAspect="1"/>
          </p:cNvPicPr>
          <p:nvPr/>
        </p:nvPicPr>
        <p:blipFill>
          <a:blip r:embed="rId2"/>
          <a:stretch>
            <a:fillRect/>
          </a:stretch>
        </p:blipFill>
        <p:spPr>
          <a:xfrm>
            <a:off x="1994807" y="1570809"/>
            <a:ext cx="5154386" cy="3741702"/>
          </a:xfrm>
          <a:prstGeom prst="rect">
            <a:avLst/>
          </a:prstGeom>
        </p:spPr>
      </p:pic>
      <p:pic>
        <p:nvPicPr>
          <p:cNvPr id="8" name="Picture 7"/>
          <p:cNvPicPr>
            <a:picLocks noChangeAspect="1"/>
          </p:cNvPicPr>
          <p:nvPr/>
        </p:nvPicPr>
        <p:blipFill>
          <a:blip r:embed="rId3"/>
          <a:stretch>
            <a:fillRect/>
          </a:stretch>
        </p:blipFill>
        <p:spPr>
          <a:xfrm>
            <a:off x="-175846" y="5498123"/>
            <a:ext cx="9707994" cy="1523999"/>
          </a:xfrm>
          <a:prstGeom prst="rect">
            <a:avLst/>
          </a:prstGeom>
          <a:ln>
            <a:noFill/>
          </a:ln>
          <a:effectLst>
            <a:softEdge rad="112500"/>
          </a:effectLst>
        </p:spPr>
      </p:pic>
    </p:spTree>
    <p:extLst>
      <p:ext uri="{BB962C8B-B14F-4D97-AF65-F5344CB8AC3E}">
        <p14:creationId xmlns:p14="http://schemas.microsoft.com/office/powerpoint/2010/main" val="161940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8"/>
          <p:cNvSpPr txBox="1">
            <a:spLocks noChangeArrowheads="1"/>
          </p:cNvSpPr>
          <p:nvPr/>
        </p:nvSpPr>
        <p:spPr bwMode="auto">
          <a:xfrm>
            <a:off x="4259263" y="792163"/>
            <a:ext cx="4959035" cy="523220"/>
          </a:xfrm>
          <a:prstGeom prst="rect">
            <a:avLst/>
          </a:prstGeom>
          <a:noFill/>
          <a:ln w="9525">
            <a:noFill/>
            <a:miter lim="800000"/>
            <a:headEnd/>
            <a:tailEnd/>
          </a:ln>
        </p:spPr>
        <p:txBody>
          <a:bodyPr wrap="none">
            <a:spAutoFit/>
          </a:bodyPr>
          <a:lstStyle/>
          <a:p>
            <a:r>
              <a:rPr lang="en-US" sz="2800" dirty="0">
                <a:latin typeface="Comic Sans MS"/>
                <a:cs typeface="Comic Sans MS"/>
              </a:rPr>
              <a:t>Nuclear Physics Applications</a:t>
            </a:r>
          </a:p>
        </p:txBody>
      </p:sp>
      <p:pic>
        <p:nvPicPr>
          <p:cNvPr id="17417" name="Picture 9" descr="nupecc2"/>
          <p:cNvPicPr>
            <a:picLocks noChangeAspect="1" noChangeArrowheads="1"/>
          </p:cNvPicPr>
          <p:nvPr/>
        </p:nvPicPr>
        <p:blipFill>
          <a:blip r:embed="rId3"/>
          <a:srcRect r="3186"/>
          <a:stretch>
            <a:fillRect/>
          </a:stretch>
        </p:blipFill>
        <p:spPr bwMode="auto">
          <a:xfrm>
            <a:off x="-9525" y="735013"/>
            <a:ext cx="4100513" cy="6122987"/>
          </a:xfrm>
          <a:prstGeom prst="rect">
            <a:avLst/>
          </a:prstGeom>
          <a:noFill/>
        </p:spPr>
      </p:pic>
      <p:sp>
        <p:nvSpPr>
          <p:cNvPr id="17418" name="Text Box 10"/>
          <p:cNvSpPr txBox="1">
            <a:spLocks noChangeArrowheads="1"/>
          </p:cNvSpPr>
          <p:nvPr/>
        </p:nvSpPr>
        <p:spPr bwMode="auto">
          <a:xfrm>
            <a:off x="4114800" y="1524000"/>
            <a:ext cx="2343150" cy="1616075"/>
          </a:xfrm>
          <a:prstGeom prst="rect">
            <a:avLst/>
          </a:prstGeom>
          <a:noFill/>
          <a:ln w="9525">
            <a:noFill/>
            <a:miter lim="800000"/>
            <a:headEnd/>
            <a:tailEnd/>
          </a:ln>
          <a:effectLst/>
        </p:spPr>
        <p:txBody>
          <a:bodyPr wrap="none">
            <a:spAutoFit/>
          </a:bodyPr>
          <a:lstStyle/>
          <a:p>
            <a:r>
              <a:rPr lang="en-US" sz="2400" dirty="0">
                <a:solidFill>
                  <a:srgbClr val="FF0000"/>
                </a:solidFill>
                <a:latin typeface="Comic Sans MS"/>
                <a:cs typeface="Comic Sans MS"/>
              </a:rPr>
              <a:t>Energy</a:t>
            </a:r>
          </a:p>
          <a:p>
            <a:endParaRPr lang="en-US" sz="400" dirty="0"/>
          </a:p>
          <a:p>
            <a:pPr>
              <a:buFontTx/>
              <a:buBlip>
                <a:blip r:embed="rId4"/>
              </a:buBlip>
            </a:pPr>
            <a:r>
              <a:rPr lang="en-US" dirty="0"/>
              <a:t>ADS systems</a:t>
            </a:r>
          </a:p>
          <a:p>
            <a:pPr>
              <a:buFontTx/>
              <a:buBlip>
                <a:blip r:embed="rId4"/>
              </a:buBlip>
            </a:pPr>
            <a:r>
              <a:rPr lang="en-US" dirty="0"/>
              <a:t>Fusion confinement</a:t>
            </a:r>
          </a:p>
          <a:p>
            <a:pPr>
              <a:buFontTx/>
              <a:buBlip>
                <a:blip r:embed="rId4"/>
              </a:buBlip>
            </a:pPr>
            <a:r>
              <a:rPr lang="en-US" dirty="0"/>
              <a:t>Nuclear Waste</a:t>
            </a:r>
          </a:p>
          <a:p>
            <a:pPr>
              <a:buFontTx/>
              <a:buBlip>
                <a:blip r:embed="rId4"/>
              </a:buBlip>
            </a:pPr>
            <a:r>
              <a:rPr lang="en-US" dirty="0"/>
              <a:t>Nuclear Data</a:t>
            </a:r>
          </a:p>
        </p:txBody>
      </p:sp>
      <p:sp>
        <p:nvSpPr>
          <p:cNvPr id="17419" name="Text Box 11"/>
          <p:cNvSpPr txBox="1">
            <a:spLocks noChangeArrowheads="1"/>
          </p:cNvSpPr>
          <p:nvPr/>
        </p:nvSpPr>
        <p:spPr bwMode="auto">
          <a:xfrm>
            <a:off x="4106863" y="3267075"/>
            <a:ext cx="2381250" cy="1616075"/>
          </a:xfrm>
          <a:prstGeom prst="rect">
            <a:avLst/>
          </a:prstGeom>
          <a:noFill/>
          <a:ln w="9525">
            <a:noFill/>
            <a:miter lim="800000"/>
            <a:headEnd/>
            <a:tailEnd/>
          </a:ln>
          <a:effectLst/>
        </p:spPr>
        <p:txBody>
          <a:bodyPr wrap="none">
            <a:spAutoFit/>
          </a:bodyPr>
          <a:lstStyle/>
          <a:p>
            <a:r>
              <a:rPr lang="en-US" sz="2400" dirty="0">
                <a:solidFill>
                  <a:srgbClr val="0000FF"/>
                </a:solidFill>
                <a:latin typeface="Comic Sans MS"/>
                <a:cs typeface="Comic Sans MS"/>
              </a:rPr>
              <a:t>Life Sciences</a:t>
            </a:r>
          </a:p>
          <a:p>
            <a:endParaRPr lang="en-US" sz="400" dirty="0"/>
          </a:p>
          <a:p>
            <a:pPr>
              <a:buFontTx/>
              <a:buBlip>
                <a:blip r:embed="rId5"/>
              </a:buBlip>
            </a:pPr>
            <a:r>
              <a:rPr lang="en-US" dirty="0"/>
              <a:t>Medical Diagnostics</a:t>
            </a:r>
          </a:p>
          <a:p>
            <a:pPr>
              <a:buFontTx/>
              <a:buBlip>
                <a:blip r:embed="rId5"/>
              </a:buBlip>
            </a:pPr>
            <a:r>
              <a:rPr lang="en-US" dirty="0"/>
              <a:t>Medical Therapy</a:t>
            </a:r>
          </a:p>
          <a:p>
            <a:pPr>
              <a:buFontTx/>
              <a:buBlip>
                <a:blip r:embed="rId5"/>
              </a:buBlip>
            </a:pPr>
            <a:r>
              <a:rPr lang="en-US" dirty="0"/>
              <a:t>Radiobiology</a:t>
            </a:r>
          </a:p>
          <a:p>
            <a:pPr>
              <a:buFontTx/>
              <a:buBlip>
                <a:blip r:embed="rId5"/>
              </a:buBlip>
            </a:pPr>
            <a:r>
              <a:rPr lang="en-US" dirty="0"/>
              <a:t>Biomedical tracers</a:t>
            </a:r>
          </a:p>
        </p:txBody>
      </p:sp>
      <p:sp>
        <p:nvSpPr>
          <p:cNvPr id="17420" name="Text Box 12"/>
          <p:cNvSpPr txBox="1">
            <a:spLocks noChangeArrowheads="1"/>
          </p:cNvSpPr>
          <p:nvPr/>
        </p:nvSpPr>
        <p:spPr bwMode="auto">
          <a:xfrm>
            <a:off x="6500813" y="1524000"/>
            <a:ext cx="2768606" cy="1631216"/>
          </a:xfrm>
          <a:prstGeom prst="rect">
            <a:avLst/>
          </a:prstGeom>
          <a:noFill/>
          <a:ln w="9525">
            <a:noFill/>
            <a:miter lim="800000"/>
            <a:headEnd/>
            <a:tailEnd/>
          </a:ln>
          <a:effectLst/>
        </p:spPr>
        <p:txBody>
          <a:bodyPr wrap="none">
            <a:spAutoFit/>
          </a:bodyPr>
          <a:lstStyle/>
          <a:p>
            <a:r>
              <a:rPr lang="en-US" sz="2400" dirty="0">
                <a:latin typeface="Comic Sans MS"/>
                <a:cs typeface="Comic Sans MS"/>
              </a:rPr>
              <a:t>Nuclear Forensics</a:t>
            </a:r>
          </a:p>
          <a:p>
            <a:endParaRPr lang="en-US" sz="400" dirty="0"/>
          </a:p>
          <a:p>
            <a:pPr>
              <a:buFontTx/>
              <a:buBlip>
                <a:blip r:embed="rId4"/>
              </a:buBlip>
            </a:pPr>
            <a:r>
              <a:rPr lang="en-US" dirty="0"/>
              <a:t>Homeland Security</a:t>
            </a:r>
          </a:p>
          <a:p>
            <a:pPr>
              <a:buFontTx/>
              <a:buBlip>
                <a:blip r:embed="rId4"/>
              </a:buBlip>
            </a:pPr>
            <a:r>
              <a:rPr lang="en-US" dirty="0"/>
              <a:t>Risk Assessments</a:t>
            </a:r>
          </a:p>
          <a:p>
            <a:pPr>
              <a:buFontTx/>
              <a:buBlip>
                <a:blip r:embed="rId4"/>
              </a:buBlip>
            </a:pPr>
            <a:r>
              <a:rPr lang="en-US" dirty="0"/>
              <a:t>Nuclear Trafficking</a:t>
            </a:r>
          </a:p>
          <a:p>
            <a:pPr>
              <a:buFontTx/>
              <a:buBlip>
                <a:blip r:embed="rId4"/>
              </a:buBlip>
            </a:pPr>
            <a:r>
              <a:rPr lang="en-US" dirty="0"/>
              <a:t>Proliferation </a:t>
            </a:r>
          </a:p>
        </p:txBody>
      </p:sp>
      <p:sp>
        <p:nvSpPr>
          <p:cNvPr id="17421" name="Text Box 13"/>
          <p:cNvSpPr txBox="1">
            <a:spLocks noChangeArrowheads="1"/>
          </p:cNvSpPr>
          <p:nvPr/>
        </p:nvSpPr>
        <p:spPr bwMode="auto">
          <a:xfrm>
            <a:off x="6545263" y="3267075"/>
            <a:ext cx="2669571" cy="1908215"/>
          </a:xfrm>
          <a:prstGeom prst="rect">
            <a:avLst/>
          </a:prstGeom>
          <a:noFill/>
          <a:ln w="9525">
            <a:noFill/>
            <a:miter lim="800000"/>
            <a:headEnd/>
            <a:tailEnd/>
          </a:ln>
          <a:effectLst/>
        </p:spPr>
        <p:txBody>
          <a:bodyPr wrap="none">
            <a:spAutoFit/>
          </a:bodyPr>
          <a:lstStyle/>
          <a:p>
            <a:r>
              <a:rPr lang="en-US" sz="2400" dirty="0">
                <a:solidFill>
                  <a:srgbClr val="008000"/>
                </a:solidFill>
                <a:latin typeface="Comic Sans MS"/>
                <a:cs typeface="Comic Sans MS"/>
              </a:rPr>
              <a:t>Material Analysis</a:t>
            </a:r>
          </a:p>
          <a:p>
            <a:endParaRPr lang="en-US" sz="400" dirty="0"/>
          </a:p>
          <a:p>
            <a:pPr>
              <a:buFontTx/>
              <a:buBlip>
                <a:blip r:embed="rId5"/>
              </a:buBlip>
            </a:pPr>
            <a:r>
              <a:rPr lang="en-US" dirty="0"/>
              <a:t>Ion Implantation </a:t>
            </a:r>
          </a:p>
          <a:p>
            <a:pPr>
              <a:buFontTx/>
              <a:buBlip>
                <a:blip r:embed="rId5"/>
              </a:buBlip>
            </a:pPr>
            <a:r>
              <a:rPr lang="en-US" dirty="0"/>
              <a:t>Material Structure</a:t>
            </a:r>
          </a:p>
          <a:p>
            <a:pPr>
              <a:buFontTx/>
              <a:buBlip>
                <a:blip r:embed="rId5"/>
              </a:buBlip>
            </a:pPr>
            <a:r>
              <a:rPr lang="en-US" dirty="0"/>
              <a:t>Geology &amp; Climate</a:t>
            </a:r>
          </a:p>
          <a:p>
            <a:pPr>
              <a:buFontTx/>
              <a:buBlip>
                <a:blip r:embed="rId5"/>
              </a:buBlip>
            </a:pPr>
            <a:r>
              <a:rPr lang="en-US" dirty="0"/>
              <a:t>Environment</a:t>
            </a:r>
          </a:p>
          <a:p>
            <a:pPr>
              <a:buFontTx/>
              <a:buBlip>
                <a:blip r:embed="rId5"/>
              </a:buBlip>
            </a:pPr>
            <a:r>
              <a:rPr lang="en-US" dirty="0"/>
              <a:t>Art &amp; Archaeology</a:t>
            </a:r>
          </a:p>
        </p:txBody>
      </p:sp>
      <p:grpSp>
        <p:nvGrpSpPr>
          <p:cNvPr id="17431" name="Group 23"/>
          <p:cNvGrpSpPr>
            <a:grpSpLocks/>
          </p:cNvGrpSpPr>
          <p:nvPr/>
        </p:nvGrpSpPr>
        <p:grpSpPr bwMode="auto">
          <a:xfrm>
            <a:off x="4021138" y="4976812"/>
            <a:ext cx="2762250" cy="1571624"/>
            <a:chOff x="2533" y="3041"/>
            <a:chExt cx="1740" cy="990"/>
          </a:xfrm>
        </p:grpSpPr>
        <p:sp>
          <p:nvSpPr>
            <p:cNvPr id="17427" name="Text Box 19"/>
            <p:cNvSpPr txBox="1">
              <a:spLocks noChangeArrowheads="1"/>
            </p:cNvSpPr>
            <p:nvPr/>
          </p:nvSpPr>
          <p:spPr bwMode="auto">
            <a:xfrm>
              <a:off x="2533" y="3041"/>
              <a:ext cx="1740" cy="845"/>
            </a:xfrm>
            <a:prstGeom prst="rect">
              <a:avLst/>
            </a:prstGeom>
            <a:noFill/>
            <a:ln w="9525">
              <a:noFill/>
              <a:miter lim="800000"/>
              <a:headEnd/>
              <a:tailEnd/>
            </a:ln>
            <a:effectLst/>
          </p:spPr>
          <p:txBody>
            <a:bodyPr wrap="none">
              <a:spAutoFit/>
            </a:bodyPr>
            <a:lstStyle/>
            <a:p>
              <a:r>
                <a:rPr lang="en-US" sz="2400" dirty="0">
                  <a:latin typeface="Comic Sans MS"/>
                  <a:cs typeface="Comic Sans MS"/>
                </a:rPr>
                <a:t>Nuclear Defense</a:t>
              </a:r>
            </a:p>
            <a:p>
              <a:endParaRPr lang="en-US" sz="400" dirty="0"/>
            </a:p>
            <a:p>
              <a:pPr>
                <a:buFont typeface="Wingdings" pitchFamily="2" charset="2"/>
                <a:buBlip>
                  <a:blip r:embed="rId6"/>
                </a:buBlip>
              </a:pPr>
              <a:r>
                <a:rPr lang="en-US" dirty="0"/>
                <a:t>Weapon Analysis </a:t>
              </a:r>
            </a:p>
            <a:p>
              <a:pPr>
                <a:buFont typeface="Wingdings" pitchFamily="2" charset="2"/>
                <a:buBlip>
                  <a:blip r:embed="rId6"/>
                </a:buBlip>
              </a:pPr>
              <a:r>
                <a:rPr lang="en-US" dirty="0"/>
                <a:t>Functionality Simulation</a:t>
              </a:r>
            </a:p>
            <a:p>
              <a:pPr>
                <a:buFont typeface="Wingdings" pitchFamily="2" charset="2"/>
                <a:buBlip>
                  <a:blip r:embed="rId6"/>
                </a:buBlip>
              </a:pPr>
              <a:r>
                <a:rPr lang="en-US" dirty="0"/>
                <a:t>Long-Term Storage</a:t>
              </a:r>
            </a:p>
          </p:txBody>
        </p:sp>
        <p:sp>
          <p:nvSpPr>
            <p:cNvPr id="17428" name="Rectangle 20"/>
            <p:cNvSpPr>
              <a:spLocks noChangeArrowheads="1"/>
            </p:cNvSpPr>
            <p:nvPr/>
          </p:nvSpPr>
          <p:spPr bwMode="auto">
            <a:xfrm>
              <a:off x="2671" y="3601"/>
              <a:ext cx="83" cy="83"/>
            </a:xfrm>
            <a:prstGeom prst="rect">
              <a:avLst/>
            </a:prstGeom>
            <a:gradFill rotWithShape="1">
              <a:gsLst>
                <a:gs pos="0">
                  <a:srgbClr val="FFFF00"/>
                </a:gs>
                <a:gs pos="100000">
                  <a:schemeClr val="bg1"/>
                </a:gs>
              </a:gsLst>
              <a:lin ang="0" scaled="1"/>
            </a:gradFill>
            <a:ln w="9525">
              <a:noFill/>
              <a:miter lim="800000"/>
              <a:headEnd/>
              <a:tailEnd/>
            </a:ln>
            <a:effectLst/>
          </p:spPr>
          <p:txBody>
            <a:bodyPr wrap="none" anchor="ctr"/>
            <a:lstStyle/>
            <a:p>
              <a:endParaRPr lang="en-US"/>
            </a:p>
          </p:txBody>
        </p:sp>
        <p:sp>
          <p:nvSpPr>
            <p:cNvPr id="17429" name="Rectangle 21"/>
            <p:cNvSpPr>
              <a:spLocks noChangeArrowheads="1"/>
            </p:cNvSpPr>
            <p:nvPr/>
          </p:nvSpPr>
          <p:spPr bwMode="auto">
            <a:xfrm>
              <a:off x="2670" y="3773"/>
              <a:ext cx="86" cy="85"/>
            </a:xfrm>
            <a:prstGeom prst="rect">
              <a:avLst/>
            </a:prstGeom>
            <a:gradFill rotWithShape="1">
              <a:gsLst>
                <a:gs pos="0">
                  <a:srgbClr val="FFFF00"/>
                </a:gs>
                <a:gs pos="100000">
                  <a:schemeClr val="bg1"/>
                </a:gs>
              </a:gsLst>
              <a:lin ang="0" scaled="1"/>
            </a:gradFill>
            <a:ln w="9525">
              <a:noFill/>
              <a:miter lim="800000"/>
              <a:headEnd/>
              <a:tailEnd/>
            </a:ln>
            <a:effectLst/>
          </p:spPr>
          <p:txBody>
            <a:bodyPr wrap="none" anchor="ctr"/>
            <a:lstStyle/>
            <a:p>
              <a:endParaRPr lang="en-US"/>
            </a:p>
          </p:txBody>
        </p:sp>
        <p:sp>
          <p:nvSpPr>
            <p:cNvPr id="17430" name="Rectangle 22"/>
            <p:cNvSpPr>
              <a:spLocks noChangeArrowheads="1"/>
            </p:cNvSpPr>
            <p:nvPr/>
          </p:nvSpPr>
          <p:spPr bwMode="auto">
            <a:xfrm>
              <a:off x="2669" y="3945"/>
              <a:ext cx="88" cy="86"/>
            </a:xfrm>
            <a:prstGeom prst="rect">
              <a:avLst/>
            </a:prstGeom>
            <a:gradFill rotWithShape="1">
              <a:gsLst>
                <a:gs pos="0">
                  <a:srgbClr val="FFFF00"/>
                </a:gs>
                <a:gs pos="100000">
                  <a:schemeClr val="bg1"/>
                </a:gs>
              </a:gsLst>
              <a:lin ang="0" scaled="1"/>
            </a:gradFill>
            <a:ln w="9525">
              <a:noFill/>
              <a:miter lim="800000"/>
              <a:headEnd/>
              <a:tailEnd/>
            </a:ln>
            <a:effectLst/>
          </p:spPr>
          <p:txBody>
            <a:bodyPr wrap="none" anchor="ctr"/>
            <a:lstStyle/>
            <a:p>
              <a:endParaRPr lang="en-US"/>
            </a:p>
          </p:txBody>
        </p:sp>
      </p:grpSp>
      <p:grpSp>
        <p:nvGrpSpPr>
          <p:cNvPr id="17443" name="Group 35"/>
          <p:cNvGrpSpPr>
            <a:grpSpLocks/>
          </p:cNvGrpSpPr>
          <p:nvPr/>
        </p:nvGrpSpPr>
        <p:grpSpPr bwMode="auto">
          <a:xfrm>
            <a:off x="0" y="-15875"/>
            <a:ext cx="9172575" cy="758825"/>
            <a:chOff x="0" y="-10"/>
            <a:chExt cx="5778" cy="478"/>
          </a:xfrm>
        </p:grpSpPr>
        <p:pic>
          <p:nvPicPr>
            <p:cNvPr id="17442" name="Picture 34" descr="multilayerstack-med"/>
            <p:cNvPicPr>
              <a:picLocks noChangeAspect="1" noChangeArrowheads="1"/>
            </p:cNvPicPr>
            <p:nvPr/>
          </p:nvPicPr>
          <p:blipFill>
            <a:blip r:embed="rId7"/>
            <a:srcRect l="3600" t="19725" r="66850" b="24181"/>
            <a:stretch>
              <a:fillRect/>
            </a:stretch>
          </p:blipFill>
          <p:spPr bwMode="auto">
            <a:xfrm>
              <a:off x="2289" y="0"/>
              <a:ext cx="325" cy="460"/>
            </a:xfrm>
            <a:prstGeom prst="rect">
              <a:avLst/>
            </a:prstGeom>
            <a:noFill/>
          </p:spPr>
        </p:pic>
        <p:pic>
          <p:nvPicPr>
            <p:cNvPr id="17432" name="Picture 24" descr="image011"/>
            <p:cNvPicPr>
              <a:picLocks noChangeAspect="1" noChangeArrowheads="1"/>
            </p:cNvPicPr>
            <p:nvPr/>
          </p:nvPicPr>
          <p:blipFill>
            <a:blip r:embed="rId8"/>
            <a:srcRect l="19788" t="11765" r="4575" b="64706"/>
            <a:stretch>
              <a:fillRect/>
            </a:stretch>
          </p:blipFill>
          <p:spPr bwMode="auto">
            <a:xfrm>
              <a:off x="0" y="0"/>
              <a:ext cx="1402" cy="462"/>
            </a:xfrm>
            <a:prstGeom prst="rect">
              <a:avLst/>
            </a:prstGeom>
            <a:noFill/>
          </p:spPr>
        </p:pic>
        <p:pic>
          <p:nvPicPr>
            <p:cNvPr id="17433" name="Picture 25" descr="lum-lab1"/>
            <p:cNvPicPr>
              <a:picLocks noChangeAspect="1" noChangeArrowheads="1"/>
            </p:cNvPicPr>
            <p:nvPr/>
          </p:nvPicPr>
          <p:blipFill>
            <a:blip r:embed="rId9"/>
            <a:srcRect l="11237"/>
            <a:stretch>
              <a:fillRect/>
            </a:stretch>
          </p:blipFill>
          <p:spPr bwMode="auto">
            <a:xfrm>
              <a:off x="5146" y="-10"/>
              <a:ext cx="632" cy="475"/>
            </a:xfrm>
            <a:prstGeom prst="rect">
              <a:avLst/>
            </a:prstGeom>
            <a:noFill/>
          </p:spPr>
        </p:pic>
        <p:pic>
          <p:nvPicPr>
            <p:cNvPr id="17434" name="Picture 26" descr="SSFinAMSlab_20371"/>
            <p:cNvPicPr>
              <a:picLocks noChangeAspect="1" noChangeArrowheads="1"/>
            </p:cNvPicPr>
            <p:nvPr/>
          </p:nvPicPr>
          <p:blipFill>
            <a:blip r:embed="rId10" cstate="print"/>
            <a:srcRect l="6250"/>
            <a:stretch>
              <a:fillRect/>
            </a:stretch>
          </p:blipFill>
          <p:spPr bwMode="auto">
            <a:xfrm>
              <a:off x="3686" y="-8"/>
              <a:ext cx="685" cy="476"/>
            </a:xfrm>
            <a:prstGeom prst="rect">
              <a:avLst/>
            </a:prstGeom>
            <a:noFill/>
          </p:spPr>
        </p:pic>
        <p:pic>
          <p:nvPicPr>
            <p:cNvPr id="17435" name="Picture 27" descr="mic-b2"/>
            <p:cNvPicPr>
              <a:picLocks noChangeAspect="1" noChangeArrowheads="1"/>
            </p:cNvPicPr>
            <p:nvPr/>
          </p:nvPicPr>
          <p:blipFill>
            <a:blip r:embed="rId11" cstate="print"/>
            <a:srcRect l="19872"/>
            <a:stretch>
              <a:fillRect/>
            </a:stretch>
          </p:blipFill>
          <p:spPr bwMode="auto">
            <a:xfrm>
              <a:off x="4704" y="-10"/>
              <a:ext cx="493" cy="475"/>
            </a:xfrm>
            <a:prstGeom prst="rect">
              <a:avLst/>
            </a:prstGeom>
            <a:noFill/>
          </p:spPr>
        </p:pic>
        <p:pic>
          <p:nvPicPr>
            <p:cNvPr id="17436" name="Picture 28" descr="multilayerstack-med"/>
            <p:cNvPicPr>
              <a:picLocks noChangeAspect="1" noChangeArrowheads="1"/>
            </p:cNvPicPr>
            <p:nvPr/>
          </p:nvPicPr>
          <p:blipFill>
            <a:blip r:embed="rId7"/>
            <a:srcRect l="50035" t="19725" r="24635" b="24181"/>
            <a:stretch>
              <a:fillRect/>
            </a:stretch>
          </p:blipFill>
          <p:spPr bwMode="auto">
            <a:xfrm>
              <a:off x="3403" y="-7"/>
              <a:ext cx="288" cy="473"/>
            </a:xfrm>
            <a:prstGeom prst="rect">
              <a:avLst/>
            </a:prstGeom>
            <a:noFill/>
          </p:spPr>
        </p:pic>
        <p:pic>
          <p:nvPicPr>
            <p:cNvPr id="17437" name="Picture 29" descr="image008"/>
            <p:cNvPicPr>
              <a:picLocks noChangeAspect="1" noChangeArrowheads="1"/>
            </p:cNvPicPr>
            <p:nvPr/>
          </p:nvPicPr>
          <p:blipFill>
            <a:blip r:embed="rId12"/>
            <a:srcRect r="13959" b="15790"/>
            <a:stretch>
              <a:fillRect/>
            </a:stretch>
          </p:blipFill>
          <p:spPr bwMode="auto">
            <a:xfrm>
              <a:off x="2596" y="-3"/>
              <a:ext cx="809" cy="463"/>
            </a:xfrm>
            <a:prstGeom prst="rect">
              <a:avLst/>
            </a:prstGeom>
            <a:noFill/>
          </p:spPr>
        </p:pic>
        <p:pic>
          <p:nvPicPr>
            <p:cNvPr id="17439" name="Picture 31" descr="nuclear-reactor-core"/>
            <p:cNvPicPr>
              <a:picLocks noChangeAspect="1" noChangeArrowheads="1"/>
            </p:cNvPicPr>
            <p:nvPr/>
          </p:nvPicPr>
          <p:blipFill>
            <a:blip r:embed="rId13" cstate="print"/>
            <a:srcRect/>
            <a:stretch>
              <a:fillRect/>
            </a:stretch>
          </p:blipFill>
          <p:spPr bwMode="auto">
            <a:xfrm>
              <a:off x="1875" y="0"/>
              <a:ext cx="439" cy="462"/>
            </a:xfrm>
            <a:prstGeom prst="rect">
              <a:avLst/>
            </a:prstGeom>
            <a:noFill/>
          </p:spPr>
        </p:pic>
        <p:pic>
          <p:nvPicPr>
            <p:cNvPr id="17440" name="Picture 32" descr="beauty of Loulan2"/>
            <p:cNvPicPr>
              <a:picLocks noChangeAspect="1" noChangeArrowheads="1"/>
            </p:cNvPicPr>
            <p:nvPr/>
          </p:nvPicPr>
          <p:blipFill>
            <a:blip r:embed="rId14" cstate="print"/>
            <a:srcRect/>
            <a:stretch>
              <a:fillRect/>
            </a:stretch>
          </p:blipFill>
          <p:spPr bwMode="auto">
            <a:xfrm>
              <a:off x="4355" y="-2"/>
              <a:ext cx="351" cy="470"/>
            </a:xfrm>
            <a:prstGeom prst="rect">
              <a:avLst/>
            </a:prstGeom>
            <a:noFill/>
          </p:spPr>
        </p:pic>
        <p:pic>
          <p:nvPicPr>
            <p:cNvPr id="17441" name="Picture 33" descr="holo1-bal-sh"/>
            <p:cNvPicPr>
              <a:picLocks noChangeAspect="1" noChangeArrowheads="1"/>
            </p:cNvPicPr>
            <p:nvPr/>
          </p:nvPicPr>
          <p:blipFill>
            <a:blip r:embed="rId15" cstate="print"/>
            <a:srcRect/>
            <a:stretch>
              <a:fillRect/>
            </a:stretch>
          </p:blipFill>
          <p:spPr bwMode="auto">
            <a:xfrm>
              <a:off x="1365" y="0"/>
              <a:ext cx="523" cy="462"/>
            </a:xfrm>
            <a:prstGeom prst="rect">
              <a:avLst/>
            </a:prstGeom>
            <a:noFill/>
          </p:spPr>
        </p:pic>
      </p:grpSp>
      <p:pic>
        <p:nvPicPr>
          <p:cNvPr id="24" name="Picture 23"/>
          <p:cNvPicPr>
            <a:picLocks noChangeAspect="1"/>
          </p:cNvPicPr>
          <p:nvPr/>
        </p:nvPicPr>
        <p:blipFill>
          <a:blip r:embed="rId16"/>
          <a:stretch>
            <a:fillRect/>
          </a:stretch>
        </p:blipFill>
        <p:spPr>
          <a:xfrm>
            <a:off x="-175846" y="6273798"/>
            <a:ext cx="9707994" cy="748324"/>
          </a:xfrm>
          <a:prstGeom prst="rect">
            <a:avLst/>
          </a:prstGeom>
          <a:ln>
            <a:noFill/>
          </a:ln>
          <a:effectLst>
            <a:softEdge rad="112500"/>
          </a:effectLst>
        </p:spPr>
      </p:pic>
      <p:sp>
        <p:nvSpPr>
          <p:cNvPr id="2" name="TextBox 1">
            <a:extLst>
              <a:ext uri="{FF2B5EF4-FFF2-40B4-BE49-F238E27FC236}">
                <a16:creationId xmlns:a16="http://schemas.microsoft.com/office/drawing/2014/main" id="{1DDF0768-E2A5-D749-819A-26AC14AF7761}"/>
              </a:ext>
            </a:extLst>
          </p:cNvPr>
          <p:cNvSpPr txBox="1"/>
          <p:nvPr/>
        </p:nvSpPr>
        <p:spPr>
          <a:xfrm rot="19345065">
            <a:off x="3615501" y="2911010"/>
            <a:ext cx="5029262" cy="2800767"/>
          </a:xfrm>
          <a:prstGeom prst="rect">
            <a:avLst/>
          </a:prstGeom>
          <a:solidFill>
            <a:schemeClr val="bg1"/>
          </a:solidFill>
        </p:spPr>
        <p:txBody>
          <a:bodyPr wrap="none" rtlCol="0">
            <a:spAutoFit/>
          </a:bodyPr>
          <a:lstStyle/>
          <a:p>
            <a:r>
              <a:rPr lang="en-US" sz="4400" dirty="0">
                <a:solidFill>
                  <a:srgbClr val="FF0000"/>
                </a:solidFill>
              </a:rPr>
              <a:t>Climate Change</a:t>
            </a:r>
          </a:p>
          <a:p>
            <a:r>
              <a:rPr lang="en-US" sz="4400" dirty="0">
                <a:solidFill>
                  <a:srgbClr val="FF0000"/>
                </a:solidFill>
              </a:rPr>
              <a:t>Mining- Environment</a:t>
            </a:r>
          </a:p>
          <a:p>
            <a:r>
              <a:rPr lang="en-US" sz="4400" dirty="0">
                <a:solidFill>
                  <a:srgbClr val="FF0000"/>
                </a:solidFill>
              </a:rPr>
              <a:t>Electronics</a:t>
            </a:r>
          </a:p>
          <a:p>
            <a:r>
              <a:rPr lang="en-US" sz="4400" dirty="0">
                <a:solidFill>
                  <a:srgbClr val="FF0000"/>
                </a:solidFill>
              </a:rPr>
              <a:t>Health</a:t>
            </a:r>
          </a:p>
        </p:txBody>
      </p:sp>
    </p:spTree>
    <p:extLst>
      <p:ext uri="{BB962C8B-B14F-4D97-AF65-F5344CB8AC3E}">
        <p14:creationId xmlns:p14="http://schemas.microsoft.com/office/powerpoint/2010/main" val="26470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9A8F65-0464-9443-BA56-6CBA31BBF46F}"/>
              </a:ext>
            </a:extLst>
          </p:cNvPr>
          <p:cNvSpPr txBox="1"/>
          <p:nvPr/>
        </p:nvSpPr>
        <p:spPr>
          <a:xfrm>
            <a:off x="1659467" y="1761067"/>
            <a:ext cx="2167773" cy="923330"/>
          </a:xfrm>
          <a:prstGeom prst="rect">
            <a:avLst/>
          </a:prstGeom>
          <a:noFill/>
        </p:spPr>
        <p:txBody>
          <a:bodyPr wrap="none" rtlCol="0">
            <a:spAutoFit/>
          </a:bodyPr>
          <a:lstStyle/>
          <a:p>
            <a:r>
              <a:rPr lang="en-US" dirty="0"/>
              <a:t>Welcome to Armenia</a:t>
            </a:r>
          </a:p>
          <a:p>
            <a:endParaRPr lang="en-US" dirty="0"/>
          </a:p>
          <a:p>
            <a:r>
              <a:rPr lang="en-US" dirty="0"/>
              <a:t>…..</a:t>
            </a:r>
          </a:p>
        </p:txBody>
      </p:sp>
      <p:pic>
        <p:nvPicPr>
          <p:cNvPr id="4" name="Picture 3">
            <a:extLst>
              <a:ext uri="{FF2B5EF4-FFF2-40B4-BE49-F238E27FC236}">
                <a16:creationId xmlns:a16="http://schemas.microsoft.com/office/drawing/2014/main" id="{E57531E8-D48D-9E4D-A87A-71635B0DA649}"/>
              </a:ext>
            </a:extLst>
          </p:cNvPr>
          <p:cNvPicPr>
            <a:picLocks noChangeAspect="1"/>
          </p:cNvPicPr>
          <p:nvPr/>
        </p:nvPicPr>
        <p:blipFill rotWithShape="1">
          <a:blip r:embed="rId3"/>
          <a:srcRect b="27287"/>
          <a:stretch/>
        </p:blipFill>
        <p:spPr>
          <a:xfrm>
            <a:off x="1828800" y="0"/>
            <a:ext cx="7440331" cy="3249083"/>
          </a:xfrm>
          <a:prstGeom prst="rect">
            <a:avLst/>
          </a:prstGeom>
        </p:spPr>
      </p:pic>
      <p:pic>
        <p:nvPicPr>
          <p:cNvPr id="5" name="Picture 4">
            <a:hlinkClick r:id="rId4"/>
            <a:extLst>
              <a:ext uri="{FF2B5EF4-FFF2-40B4-BE49-F238E27FC236}">
                <a16:creationId xmlns:a16="http://schemas.microsoft.com/office/drawing/2014/main" id="{116DFC90-F27F-584C-B2A9-F353A09F2B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5" b="89503" l="5921" r="89912"/>
                    </a14:imgEffect>
                  </a14:imgLayer>
                </a14:imgProps>
              </a:ext>
            </a:extLst>
          </a:blip>
          <a:stretch>
            <a:fillRect/>
          </a:stretch>
        </p:blipFill>
        <p:spPr>
          <a:xfrm>
            <a:off x="-242235" y="2146764"/>
            <a:ext cx="5791200" cy="2298700"/>
          </a:xfrm>
          <a:prstGeom prst="rect">
            <a:avLst/>
          </a:prstGeom>
        </p:spPr>
      </p:pic>
      <p:sp>
        <p:nvSpPr>
          <p:cNvPr id="9" name="TextBox 8">
            <a:extLst>
              <a:ext uri="{FF2B5EF4-FFF2-40B4-BE49-F238E27FC236}">
                <a16:creationId xmlns:a16="http://schemas.microsoft.com/office/drawing/2014/main" id="{F50B839C-2E3F-E84D-81B5-863E5ACF2C44}"/>
              </a:ext>
            </a:extLst>
          </p:cNvPr>
          <p:cNvSpPr txBox="1"/>
          <p:nvPr/>
        </p:nvSpPr>
        <p:spPr>
          <a:xfrm>
            <a:off x="681925" y="4065639"/>
            <a:ext cx="7975197" cy="3046988"/>
          </a:xfrm>
          <a:prstGeom prst="rect">
            <a:avLst/>
          </a:prstGeom>
          <a:noFill/>
        </p:spPr>
        <p:txBody>
          <a:bodyPr wrap="none" rtlCol="0">
            <a:spAutoFit/>
          </a:bodyPr>
          <a:lstStyle/>
          <a:p>
            <a:r>
              <a:rPr lang="en-US" sz="3200" dirty="0">
                <a:solidFill>
                  <a:srgbClr val="8648D3"/>
                </a:solidFill>
              </a:rPr>
              <a:t>75</a:t>
            </a:r>
            <a:r>
              <a:rPr lang="en-US" sz="3200" baseline="30000" dirty="0">
                <a:solidFill>
                  <a:srgbClr val="8648D3"/>
                </a:solidFill>
              </a:rPr>
              <a:t>th</a:t>
            </a:r>
            <a:r>
              <a:rPr lang="en-US" sz="3200" dirty="0">
                <a:solidFill>
                  <a:srgbClr val="8648D3"/>
                </a:solidFill>
              </a:rPr>
              <a:t> Anniversary of Founding of the Laboratory</a:t>
            </a:r>
          </a:p>
          <a:p>
            <a:endParaRPr lang="en-US" sz="3200" dirty="0">
              <a:solidFill>
                <a:srgbClr val="8648D3"/>
              </a:solidFill>
            </a:endParaRPr>
          </a:p>
          <a:p>
            <a:r>
              <a:rPr lang="en-US" sz="3200" dirty="0">
                <a:solidFill>
                  <a:srgbClr val="8648D3"/>
                </a:solidFill>
              </a:rPr>
              <a:t>Hands-on Outreach event</a:t>
            </a:r>
          </a:p>
          <a:p>
            <a:r>
              <a:rPr lang="en-US" sz="3200" dirty="0">
                <a:solidFill>
                  <a:srgbClr val="8648D3"/>
                </a:solidFill>
              </a:rPr>
              <a:t>Saturday Sept. 29, 2018</a:t>
            </a:r>
          </a:p>
          <a:p>
            <a:r>
              <a:rPr lang="en-US" sz="3200" dirty="0">
                <a:solidFill>
                  <a:srgbClr val="8648D3"/>
                </a:solidFill>
              </a:rPr>
              <a:t>10:20am</a:t>
            </a:r>
          </a:p>
          <a:p>
            <a:endParaRPr lang="en-US" sz="3200" dirty="0">
              <a:solidFill>
                <a:srgbClr val="8648D3"/>
              </a:solidFill>
            </a:endParaRPr>
          </a:p>
        </p:txBody>
      </p:sp>
    </p:spTree>
    <p:extLst>
      <p:ext uri="{BB962C8B-B14F-4D97-AF65-F5344CB8AC3E}">
        <p14:creationId xmlns:p14="http://schemas.microsoft.com/office/powerpoint/2010/main" val="514269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1D348-AFE4-AB47-B54D-53C908248EB8}"/>
              </a:ext>
            </a:extLst>
          </p:cNvPr>
          <p:cNvPicPr>
            <a:picLocks noChangeAspect="1"/>
          </p:cNvPicPr>
          <p:nvPr/>
        </p:nvPicPr>
        <p:blipFill rotWithShape="1">
          <a:blip r:embed="rId3"/>
          <a:srcRect l="50926" t="3151" r="1852" b="2892"/>
          <a:stretch/>
        </p:blipFill>
        <p:spPr>
          <a:xfrm>
            <a:off x="-1" y="-17063"/>
            <a:ext cx="4842933" cy="6875064"/>
          </a:xfrm>
          <a:prstGeom prst="rect">
            <a:avLst/>
          </a:prstGeom>
        </p:spPr>
      </p:pic>
      <p:pic>
        <p:nvPicPr>
          <p:cNvPr id="5" name="Picture 4">
            <a:extLst>
              <a:ext uri="{FF2B5EF4-FFF2-40B4-BE49-F238E27FC236}">
                <a16:creationId xmlns:a16="http://schemas.microsoft.com/office/drawing/2014/main" id="{4F976A14-F1EB-8246-9BE7-261AE43F4D67}"/>
              </a:ext>
            </a:extLst>
          </p:cNvPr>
          <p:cNvPicPr>
            <a:picLocks noChangeAspect="1"/>
          </p:cNvPicPr>
          <p:nvPr/>
        </p:nvPicPr>
        <p:blipFill>
          <a:blip r:embed="rId4"/>
          <a:stretch>
            <a:fillRect/>
          </a:stretch>
        </p:blipFill>
        <p:spPr>
          <a:xfrm>
            <a:off x="4842932" y="1000806"/>
            <a:ext cx="4301068" cy="2903221"/>
          </a:xfrm>
          <a:prstGeom prst="rect">
            <a:avLst/>
          </a:prstGeom>
        </p:spPr>
      </p:pic>
      <p:pic>
        <p:nvPicPr>
          <p:cNvPr id="6" name="Picture 5">
            <a:extLst>
              <a:ext uri="{FF2B5EF4-FFF2-40B4-BE49-F238E27FC236}">
                <a16:creationId xmlns:a16="http://schemas.microsoft.com/office/drawing/2014/main" id="{837361AA-41F3-CE45-9777-D3919465183B}"/>
              </a:ext>
            </a:extLst>
          </p:cNvPr>
          <p:cNvPicPr>
            <a:picLocks noChangeAspect="1"/>
          </p:cNvPicPr>
          <p:nvPr/>
        </p:nvPicPr>
        <p:blipFill>
          <a:blip r:embed="rId5"/>
          <a:stretch>
            <a:fillRect/>
          </a:stretch>
        </p:blipFill>
        <p:spPr>
          <a:xfrm>
            <a:off x="4885398" y="844773"/>
            <a:ext cx="4258602" cy="3059254"/>
          </a:xfrm>
          <a:prstGeom prst="rect">
            <a:avLst/>
          </a:prstGeom>
        </p:spPr>
      </p:pic>
      <p:sp>
        <p:nvSpPr>
          <p:cNvPr id="7" name="TextBox 6">
            <a:extLst>
              <a:ext uri="{FF2B5EF4-FFF2-40B4-BE49-F238E27FC236}">
                <a16:creationId xmlns:a16="http://schemas.microsoft.com/office/drawing/2014/main" id="{2ABBD694-7A22-D345-9E6D-91457068F35B}"/>
              </a:ext>
            </a:extLst>
          </p:cNvPr>
          <p:cNvSpPr txBox="1"/>
          <p:nvPr/>
        </p:nvSpPr>
        <p:spPr>
          <a:xfrm>
            <a:off x="4842932" y="5657671"/>
            <a:ext cx="4097084" cy="1015663"/>
          </a:xfrm>
          <a:prstGeom prst="rect">
            <a:avLst/>
          </a:prstGeom>
          <a:noFill/>
        </p:spPr>
        <p:txBody>
          <a:bodyPr wrap="none" rtlCol="0">
            <a:spAutoFit/>
          </a:bodyPr>
          <a:lstStyle/>
          <a:p>
            <a:r>
              <a:rPr lang="en-US" sz="2000" dirty="0">
                <a:solidFill>
                  <a:srgbClr val="C00000"/>
                </a:solidFill>
              </a:rPr>
              <a:t>US NAS study Co-chairs: August, 2018</a:t>
            </a:r>
          </a:p>
          <a:p>
            <a:pPr algn="r"/>
            <a:r>
              <a:rPr lang="en-US" sz="2000" dirty="0">
                <a:solidFill>
                  <a:srgbClr val="0070C0"/>
                </a:solidFill>
              </a:rPr>
              <a:t>Ani </a:t>
            </a:r>
            <a:r>
              <a:rPr lang="en-US" sz="2000" dirty="0" err="1">
                <a:solidFill>
                  <a:srgbClr val="0070C0"/>
                </a:solidFill>
              </a:rPr>
              <a:t>Aprahamian</a:t>
            </a:r>
            <a:endParaRPr lang="en-US" sz="2000" dirty="0">
              <a:solidFill>
                <a:srgbClr val="0070C0"/>
              </a:solidFill>
            </a:endParaRPr>
          </a:p>
          <a:p>
            <a:pPr algn="r"/>
            <a:r>
              <a:rPr lang="en-US" sz="2000" dirty="0">
                <a:solidFill>
                  <a:srgbClr val="0070C0"/>
                </a:solidFill>
              </a:rPr>
              <a:t>Gordon </a:t>
            </a:r>
            <a:r>
              <a:rPr lang="en-US" sz="2000" dirty="0" err="1">
                <a:solidFill>
                  <a:srgbClr val="0070C0"/>
                </a:solidFill>
              </a:rPr>
              <a:t>Baym</a:t>
            </a:r>
            <a:endParaRPr lang="en-US" sz="2000" dirty="0">
              <a:solidFill>
                <a:srgbClr val="0070C0"/>
              </a:solidFill>
            </a:endParaRPr>
          </a:p>
        </p:txBody>
      </p:sp>
    </p:spTree>
    <p:extLst>
      <p:ext uri="{BB962C8B-B14F-4D97-AF65-F5344CB8AC3E}">
        <p14:creationId xmlns:p14="http://schemas.microsoft.com/office/powerpoint/2010/main" val="22183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37B250-DD62-AF49-A0B3-E817CFFFB336}"/>
              </a:ext>
            </a:extLst>
          </p:cNvPr>
          <p:cNvSpPr txBox="1"/>
          <p:nvPr/>
        </p:nvSpPr>
        <p:spPr>
          <a:xfrm>
            <a:off x="1424819" y="1841243"/>
            <a:ext cx="7881258" cy="5016758"/>
          </a:xfrm>
          <a:prstGeom prst="rect">
            <a:avLst/>
          </a:prstGeom>
          <a:noFill/>
        </p:spPr>
        <p:txBody>
          <a:bodyPr wrap="square" rtlCol="0">
            <a:spAutoFit/>
          </a:bodyPr>
          <a:lstStyle/>
          <a:p>
            <a:pPr algn="ctr"/>
            <a:r>
              <a:rPr lang="en-US" sz="3600" dirty="0">
                <a:solidFill>
                  <a:srgbClr val="7030A0"/>
                </a:solidFill>
                <a:effectLst>
                  <a:outerShdw blurRad="38100" dist="38100" dir="2700000" algn="tl">
                    <a:srgbClr val="000000">
                      <a:alpha val="43137"/>
                    </a:srgbClr>
                  </a:outerShdw>
                </a:effectLst>
              </a:rPr>
              <a:t>Bottom Line</a:t>
            </a:r>
          </a:p>
          <a:p>
            <a:pPr algn="ctr"/>
            <a:endParaRPr lang="en-US" sz="2400" dirty="0">
              <a:solidFill>
                <a:srgbClr val="7030A0"/>
              </a:solidFill>
              <a:effectLst>
                <a:outerShdw blurRad="38100" dist="38100" dir="2700000" algn="tl">
                  <a:srgbClr val="000000">
                    <a:alpha val="43137"/>
                  </a:srgbClr>
                </a:outerShdw>
              </a:effectLst>
            </a:endParaRPr>
          </a:p>
          <a:p>
            <a:pPr algn="ctr"/>
            <a:endParaRPr lang="en-US" sz="2000" dirty="0"/>
          </a:p>
          <a:p>
            <a:r>
              <a:rPr lang="en-US" sz="2000" dirty="0"/>
              <a:t>The committee unanimously finds that the science that can be addressed by an </a:t>
            </a:r>
            <a:r>
              <a:rPr lang="en-US" sz="2000" b="1" dirty="0">
                <a:solidFill>
                  <a:srgbClr val="C00000"/>
                </a:solidFill>
              </a:rPr>
              <a:t>EIC is compelling, fundamental, and timely</a:t>
            </a:r>
            <a:r>
              <a:rPr lang="en-US" sz="2000" dirty="0"/>
              <a:t>.</a:t>
            </a:r>
          </a:p>
          <a:p>
            <a:endParaRPr lang="en-US" sz="2000" dirty="0"/>
          </a:p>
          <a:p>
            <a:r>
              <a:rPr lang="en-US" sz="2000" dirty="0"/>
              <a:t>The unanimous conclusion of the Committee is that an EIC, as envisioned in this report, </a:t>
            </a:r>
            <a:r>
              <a:rPr lang="en-US" sz="2000" b="1" dirty="0">
                <a:solidFill>
                  <a:srgbClr val="C00000"/>
                </a:solidFill>
              </a:rPr>
              <a:t>would be a unique facility in the world…</a:t>
            </a:r>
          </a:p>
          <a:p>
            <a:endParaRPr lang="en-US" sz="2000" dirty="0"/>
          </a:p>
          <a:p>
            <a:r>
              <a:rPr lang="en-US" sz="2000" dirty="0"/>
              <a:t>The project is strongly supported by the nuclear physics community.</a:t>
            </a:r>
          </a:p>
          <a:p>
            <a:endParaRPr lang="en-US" sz="2000" dirty="0"/>
          </a:p>
          <a:p>
            <a:r>
              <a:rPr lang="en-US" sz="2000" dirty="0"/>
              <a:t>The technological benefits of meeting the accelerator challenges are enormous, both for basic science and for applied areas that use accelerators, including material science and medicine.</a:t>
            </a:r>
          </a:p>
          <a:p>
            <a:endParaRPr lang="en-US" sz="2000" dirty="0"/>
          </a:p>
        </p:txBody>
      </p:sp>
      <p:pic>
        <p:nvPicPr>
          <p:cNvPr id="3" name="Picture 2">
            <a:extLst>
              <a:ext uri="{FF2B5EF4-FFF2-40B4-BE49-F238E27FC236}">
                <a16:creationId xmlns:a16="http://schemas.microsoft.com/office/drawing/2014/main" id="{E6A0F267-7D48-B441-A81B-113B97F1B9F1}"/>
              </a:ext>
            </a:extLst>
          </p:cNvPr>
          <p:cNvPicPr>
            <a:picLocks noChangeAspect="1"/>
          </p:cNvPicPr>
          <p:nvPr/>
        </p:nvPicPr>
        <p:blipFill rotWithShape="1">
          <a:blip r:embed="rId3">
            <a:alphaModFix amt="20000"/>
          </a:blip>
          <a:srcRect l="50926" t="3151" r="1852" b="2892"/>
          <a:stretch/>
        </p:blipFill>
        <p:spPr>
          <a:xfrm>
            <a:off x="-1" y="-17063"/>
            <a:ext cx="4842933" cy="6875064"/>
          </a:xfrm>
          <a:prstGeom prst="rect">
            <a:avLst/>
          </a:prstGeom>
        </p:spPr>
      </p:pic>
    </p:spTree>
    <p:extLst>
      <p:ext uri="{BB962C8B-B14F-4D97-AF65-F5344CB8AC3E}">
        <p14:creationId xmlns:p14="http://schemas.microsoft.com/office/powerpoint/2010/main" val="3982786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303B1-A837-7347-9F66-387ABC546F0A}"/>
              </a:ext>
            </a:extLst>
          </p:cNvPr>
          <p:cNvPicPr>
            <a:picLocks noChangeAspect="1"/>
          </p:cNvPicPr>
          <p:nvPr/>
        </p:nvPicPr>
        <p:blipFill>
          <a:blip r:embed="rId3"/>
          <a:stretch>
            <a:fillRect/>
          </a:stretch>
        </p:blipFill>
        <p:spPr>
          <a:xfrm>
            <a:off x="2496" y="2880"/>
            <a:ext cx="11430000" cy="7620000"/>
          </a:xfrm>
          <a:prstGeom prst="rect">
            <a:avLst/>
          </a:prstGeom>
        </p:spPr>
      </p:pic>
      <p:sp>
        <p:nvSpPr>
          <p:cNvPr id="3" name="TextBox 2">
            <a:extLst>
              <a:ext uri="{FF2B5EF4-FFF2-40B4-BE49-F238E27FC236}">
                <a16:creationId xmlns:a16="http://schemas.microsoft.com/office/drawing/2014/main" id="{8327FF7F-0D34-D84E-821B-8EED2FB7A347}"/>
              </a:ext>
            </a:extLst>
          </p:cNvPr>
          <p:cNvSpPr txBox="1"/>
          <p:nvPr/>
        </p:nvSpPr>
        <p:spPr>
          <a:xfrm>
            <a:off x="965201" y="728133"/>
            <a:ext cx="7895238" cy="830997"/>
          </a:xfrm>
          <a:prstGeom prst="rect">
            <a:avLst/>
          </a:prstGeom>
          <a:noFill/>
        </p:spPr>
        <p:txBody>
          <a:bodyPr wrap="none" rtlCol="0">
            <a:spAutoFit/>
          </a:bodyPr>
          <a:lstStyle/>
          <a:p>
            <a:r>
              <a:rPr lang="en-US" sz="4800" b="1" dirty="0">
                <a:solidFill>
                  <a:srgbClr val="FFFF00"/>
                </a:solidFill>
              </a:rPr>
              <a:t>Welcome to Yerevan, Armenia</a:t>
            </a:r>
          </a:p>
        </p:txBody>
      </p:sp>
    </p:spTree>
    <p:extLst>
      <p:ext uri="{BB962C8B-B14F-4D97-AF65-F5344CB8AC3E}">
        <p14:creationId xmlns:p14="http://schemas.microsoft.com/office/powerpoint/2010/main" val="252077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846" y="5523564"/>
            <a:ext cx="9707994" cy="1523999"/>
          </a:xfrm>
          <a:prstGeom prst="rect">
            <a:avLst/>
          </a:prstGeom>
          <a:ln>
            <a:noFill/>
          </a:ln>
          <a:effectLst>
            <a:softEdge rad="112500"/>
          </a:effectLst>
        </p:spPr>
      </p:pic>
      <p:grpSp>
        <p:nvGrpSpPr>
          <p:cNvPr id="11" name="Group 10"/>
          <p:cNvGrpSpPr/>
          <p:nvPr/>
        </p:nvGrpSpPr>
        <p:grpSpPr>
          <a:xfrm>
            <a:off x="538233" y="2269796"/>
            <a:ext cx="4519886" cy="2119923"/>
            <a:chOff x="958827" y="0"/>
            <a:chExt cx="4519886" cy="2119923"/>
          </a:xfrm>
        </p:grpSpPr>
        <p:pic>
          <p:nvPicPr>
            <p:cNvPr id="7" name="Picture 6"/>
            <p:cNvPicPr>
              <a:picLocks noChangeAspect="1"/>
            </p:cNvPicPr>
            <p:nvPr/>
          </p:nvPicPr>
          <p:blipFill>
            <a:blip r:embed="rId3"/>
            <a:stretch>
              <a:fillRect/>
            </a:stretch>
          </p:blipFill>
          <p:spPr>
            <a:xfrm>
              <a:off x="958827" y="0"/>
              <a:ext cx="2543908" cy="2119923"/>
            </a:xfrm>
            <a:prstGeom prst="rect">
              <a:avLst/>
            </a:prstGeom>
          </p:spPr>
        </p:pic>
        <p:pic>
          <p:nvPicPr>
            <p:cNvPr id="8" name="Picture 7"/>
            <p:cNvPicPr>
              <a:picLocks noChangeAspect="1"/>
            </p:cNvPicPr>
            <p:nvPr/>
          </p:nvPicPr>
          <p:blipFill rotWithShape="1">
            <a:blip r:embed="rId4"/>
            <a:srcRect l="19936" t="11955" r="16126" b="19472"/>
            <a:stretch/>
          </p:blipFill>
          <p:spPr>
            <a:xfrm>
              <a:off x="3502735" y="1"/>
              <a:ext cx="1975978" cy="2119922"/>
            </a:xfrm>
            <a:prstGeom prst="ellipse">
              <a:avLst/>
            </a:prstGeom>
            <a:ln>
              <a:noFill/>
            </a:ln>
            <a:effectLst>
              <a:softEdge rad="112500"/>
            </a:effectLst>
          </p:spPr>
        </p:pic>
      </p:gr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9945" b="89503" l="5921" r="89912"/>
                    </a14:imgEffect>
                  </a14:imgLayer>
                </a14:imgProps>
              </a:ext>
            </a:extLst>
          </a:blip>
          <a:stretch>
            <a:fillRect/>
          </a:stretch>
        </p:blipFill>
        <p:spPr>
          <a:xfrm>
            <a:off x="-175846" y="153895"/>
            <a:ext cx="5791200" cy="2298700"/>
          </a:xfrm>
          <a:prstGeom prst="rect">
            <a:avLst/>
          </a:prstGeom>
        </p:spPr>
      </p:pic>
      <p:sp>
        <p:nvSpPr>
          <p:cNvPr id="16" name="TextBox 15">
            <a:extLst>
              <a:ext uri="{FF2B5EF4-FFF2-40B4-BE49-F238E27FC236}">
                <a16:creationId xmlns:a16="http://schemas.microsoft.com/office/drawing/2014/main" id="{689F2C54-CCE3-FA43-910E-A04247391AF5}"/>
              </a:ext>
            </a:extLst>
          </p:cNvPr>
          <p:cNvSpPr txBox="1"/>
          <p:nvPr/>
        </p:nvSpPr>
        <p:spPr>
          <a:xfrm>
            <a:off x="493362" y="4646401"/>
            <a:ext cx="8650638" cy="1754326"/>
          </a:xfrm>
          <a:prstGeom prst="rect">
            <a:avLst/>
          </a:prstGeom>
          <a:noFill/>
        </p:spPr>
        <p:txBody>
          <a:bodyPr wrap="none" rtlCol="0">
            <a:spAutoFit/>
          </a:bodyPr>
          <a:lstStyle/>
          <a:p>
            <a:r>
              <a:rPr lang="en-US" sz="3600" dirty="0">
                <a:solidFill>
                  <a:srgbClr val="1913E4"/>
                </a:solidFill>
              </a:rPr>
              <a:t>1943 as Yerevan Physics Institute</a:t>
            </a:r>
          </a:p>
          <a:p>
            <a:r>
              <a:rPr lang="en-US" sz="3600" dirty="0">
                <a:solidFill>
                  <a:srgbClr val="1913E4"/>
                </a:solidFill>
              </a:rPr>
              <a:t>2011 National Science Laboratory of Armenia</a:t>
            </a:r>
          </a:p>
          <a:p>
            <a:endParaRPr lang="en-US" sz="3600" dirty="0">
              <a:solidFill>
                <a:srgbClr val="1913E4"/>
              </a:solidFill>
            </a:endParaRPr>
          </a:p>
        </p:txBody>
      </p:sp>
    </p:spTree>
    <p:extLst>
      <p:ext uri="{BB962C8B-B14F-4D97-AF65-F5344CB8AC3E}">
        <p14:creationId xmlns:p14="http://schemas.microsoft.com/office/powerpoint/2010/main" val="32832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588F-E233-594E-A5EB-119E9D0CB3A5}"/>
              </a:ext>
            </a:extLst>
          </p:cNvPr>
          <p:cNvPicPr>
            <a:picLocks noChangeAspect="1"/>
          </p:cNvPicPr>
          <p:nvPr/>
        </p:nvPicPr>
        <p:blipFill>
          <a:blip r:embed="rId3"/>
          <a:stretch>
            <a:fillRect/>
          </a:stretch>
        </p:blipFill>
        <p:spPr>
          <a:xfrm>
            <a:off x="0" y="-359664"/>
            <a:ext cx="9144000" cy="7217664"/>
          </a:xfrm>
          <a:prstGeom prst="rect">
            <a:avLst/>
          </a:prstGeom>
        </p:spPr>
      </p:pic>
      <p:sp>
        <p:nvSpPr>
          <p:cNvPr id="2" name="Rectangle 1">
            <a:extLst>
              <a:ext uri="{FF2B5EF4-FFF2-40B4-BE49-F238E27FC236}">
                <a16:creationId xmlns:a16="http://schemas.microsoft.com/office/drawing/2014/main" id="{521D2208-7927-FF46-BB75-77CC4F0E16B5}"/>
              </a:ext>
            </a:extLst>
          </p:cNvPr>
          <p:cNvSpPr/>
          <p:nvPr/>
        </p:nvSpPr>
        <p:spPr>
          <a:xfrm>
            <a:off x="135466" y="3373947"/>
            <a:ext cx="9313333" cy="3970318"/>
          </a:xfrm>
          <a:prstGeom prst="rect">
            <a:avLst/>
          </a:prstGeom>
        </p:spPr>
        <p:txBody>
          <a:bodyPr wrap="square">
            <a:spAutoFit/>
          </a:bodyPr>
          <a:lstStyle/>
          <a:p>
            <a:r>
              <a:rPr lang="en-US" sz="2800" dirty="0">
                <a:solidFill>
                  <a:srgbClr val="FFFF00"/>
                </a:solidFill>
                <a:latin typeface="+mj-lt"/>
              </a:rPr>
              <a:t>Armenia had the highest energy electron synchrotron (6 GeV) in the Soviet Union. In 1967, Armenia had built a 6 GeV electron accelerator.</a:t>
            </a:r>
          </a:p>
          <a:p>
            <a:endParaRPr lang="en-US" sz="2800" dirty="0">
              <a:solidFill>
                <a:schemeClr val="bg1"/>
              </a:solidFill>
              <a:latin typeface="+mj-lt"/>
            </a:endParaRPr>
          </a:p>
          <a:p>
            <a:r>
              <a:rPr lang="en-US" sz="2800" b="1" dirty="0">
                <a:solidFill>
                  <a:srgbClr val="FFFF00"/>
                </a:solidFill>
                <a:latin typeface="+mj-lt"/>
              </a:rPr>
              <a:t>CEBAF accelerator at 6 GeV</a:t>
            </a:r>
            <a:r>
              <a:rPr lang="en-US" sz="2800" dirty="0">
                <a:solidFill>
                  <a:srgbClr val="FFFF00"/>
                </a:solidFill>
                <a:latin typeface="+mj-lt"/>
              </a:rPr>
              <a:t> at Thomas Jefferson National Laboratory in Newport News, the team of physicists from Armenia became one of the most important external collaborating groups at that laboratory. </a:t>
            </a:r>
          </a:p>
          <a:p>
            <a:endParaRPr lang="en-US" sz="2800" dirty="0">
              <a:solidFill>
                <a:schemeClr val="bg1"/>
              </a:solidFill>
              <a:latin typeface="+mj-lt"/>
            </a:endParaRPr>
          </a:p>
        </p:txBody>
      </p:sp>
      <p:sp>
        <p:nvSpPr>
          <p:cNvPr id="4" name="TextBox 3">
            <a:extLst>
              <a:ext uri="{FF2B5EF4-FFF2-40B4-BE49-F238E27FC236}">
                <a16:creationId xmlns:a16="http://schemas.microsoft.com/office/drawing/2014/main" id="{606C848D-2095-4B41-BA3A-8AC8D91DC409}"/>
              </a:ext>
            </a:extLst>
          </p:cNvPr>
          <p:cNvSpPr txBox="1"/>
          <p:nvPr/>
        </p:nvSpPr>
        <p:spPr>
          <a:xfrm>
            <a:off x="5233835" y="122146"/>
            <a:ext cx="3772956" cy="1384995"/>
          </a:xfrm>
          <a:prstGeom prst="rect">
            <a:avLst/>
          </a:prstGeom>
          <a:noFill/>
        </p:spPr>
        <p:txBody>
          <a:bodyPr wrap="none" rtlCol="0">
            <a:spAutoFit/>
          </a:bodyPr>
          <a:lstStyle/>
          <a:p>
            <a:r>
              <a:rPr lang="en-US" sz="2800" dirty="0">
                <a:solidFill>
                  <a:srgbClr val="C00000"/>
                </a:solidFill>
              </a:rPr>
              <a:t>DESY</a:t>
            </a:r>
          </a:p>
          <a:p>
            <a:r>
              <a:rPr lang="en-US" sz="2800" dirty="0">
                <a:solidFill>
                  <a:srgbClr val="C00000"/>
                </a:solidFill>
              </a:rPr>
              <a:t>HERMES</a:t>
            </a:r>
          </a:p>
          <a:p>
            <a:r>
              <a:rPr lang="en-US" sz="2800" dirty="0">
                <a:solidFill>
                  <a:srgbClr val="C00000"/>
                </a:solidFill>
              </a:rPr>
              <a:t>CERN – ATLAS, CMS, LHC</a:t>
            </a:r>
          </a:p>
        </p:txBody>
      </p:sp>
    </p:spTree>
    <p:extLst>
      <p:ext uri="{BB962C8B-B14F-4D97-AF65-F5344CB8AC3E}">
        <p14:creationId xmlns:p14="http://schemas.microsoft.com/office/powerpoint/2010/main" val="145280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3366FF"/>
                </a:solidFill>
              </a:rPr>
              <a:t>Present Science Areas</a:t>
            </a:r>
          </a:p>
        </p:txBody>
      </p:sp>
      <p:sp>
        <p:nvSpPr>
          <p:cNvPr id="4" name="Content Placeholder 2"/>
          <p:cNvSpPr>
            <a:spLocks noGrp="1"/>
          </p:cNvSpPr>
          <p:nvPr>
            <p:ph idx="1"/>
          </p:nvPr>
        </p:nvSpPr>
        <p:spPr>
          <a:xfrm>
            <a:off x="338417" y="1552291"/>
            <a:ext cx="8229600" cy="4525963"/>
          </a:xfrm>
        </p:spPr>
        <p:txBody>
          <a:bodyPr>
            <a:normAutofit/>
          </a:bodyPr>
          <a:lstStyle/>
          <a:p>
            <a:r>
              <a:rPr lang="en-US" sz="2800" dirty="0"/>
              <a:t>High Energy Physics &amp; </a:t>
            </a:r>
            <a:r>
              <a:rPr lang="en-US" sz="2800" b="1" dirty="0">
                <a:solidFill>
                  <a:srgbClr val="C00000"/>
                </a:solidFill>
              </a:rPr>
              <a:t>Astrophysics</a:t>
            </a:r>
          </a:p>
          <a:p>
            <a:r>
              <a:rPr lang="en-US" sz="2800" dirty="0"/>
              <a:t>Medium Energy Nuclear Physics</a:t>
            </a:r>
          </a:p>
          <a:p>
            <a:r>
              <a:rPr lang="en-US" sz="2800" dirty="0">
                <a:solidFill>
                  <a:srgbClr val="C00000"/>
                </a:solidFill>
              </a:rPr>
              <a:t>Cosmic Ray Physics, High Energy Physics in Atmosphere </a:t>
            </a:r>
          </a:p>
          <a:p>
            <a:r>
              <a:rPr lang="en-US" sz="2800" dirty="0"/>
              <a:t>Instrumentation Development (Applications)</a:t>
            </a:r>
          </a:p>
          <a:p>
            <a:r>
              <a:rPr lang="en-US" sz="2800" dirty="0">
                <a:solidFill>
                  <a:srgbClr val="C00000"/>
                </a:solidFill>
              </a:rPr>
              <a:t>Center of Theoretical  physics named after </a:t>
            </a:r>
            <a:r>
              <a:rPr lang="en-US" sz="2800" dirty="0" err="1">
                <a:solidFill>
                  <a:srgbClr val="C00000"/>
                </a:solidFill>
              </a:rPr>
              <a:t>Matinyan</a:t>
            </a:r>
            <a:endParaRPr lang="en-US" sz="2800" dirty="0">
              <a:solidFill>
                <a:srgbClr val="C00000"/>
              </a:solidFill>
            </a:endParaRPr>
          </a:p>
          <a:p>
            <a:r>
              <a:rPr lang="en-US" sz="2800" dirty="0"/>
              <a:t>Solid state Physics</a:t>
            </a:r>
          </a:p>
          <a:p>
            <a:endParaRPr lang="en-US" sz="2800" dirty="0"/>
          </a:p>
        </p:txBody>
      </p:sp>
      <p:sp>
        <p:nvSpPr>
          <p:cNvPr id="5" name="Rectangle 4"/>
          <p:cNvSpPr/>
          <p:nvPr/>
        </p:nvSpPr>
        <p:spPr>
          <a:xfrm>
            <a:off x="4453217" y="3244334"/>
            <a:ext cx="237566" cy="369332"/>
          </a:xfrm>
          <a:prstGeom prst="rect">
            <a:avLst/>
          </a:prstGeom>
        </p:spPr>
        <p:txBody>
          <a:bodyPr wrap="none">
            <a:spAutoFit/>
          </a:bodyPr>
          <a:lstStyle/>
          <a:p>
            <a:r>
              <a:rPr lang="sk-SK" dirty="0"/>
              <a:t> </a:t>
            </a:r>
            <a:endParaRPr lang="en-US" dirty="0"/>
          </a:p>
        </p:txBody>
      </p:sp>
      <p:pic>
        <p:nvPicPr>
          <p:cNvPr id="6" name="Picture 5"/>
          <p:cNvPicPr>
            <a:picLocks noChangeAspect="1"/>
          </p:cNvPicPr>
          <p:nvPr/>
        </p:nvPicPr>
        <p:blipFill>
          <a:blip r:embed="rId3"/>
          <a:stretch>
            <a:fillRect/>
          </a:stretch>
        </p:blipFill>
        <p:spPr>
          <a:xfrm>
            <a:off x="-175846" y="5498123"/>
            <a:ext cx="9707994" cy="1523999"/>
          </a:xfrm>
          <a:prstGeom prst="rect">
            <a:avLst/>
          </a:prstGeom>
          <a:ln>
            <a:noFill/>
          </a:ln>
          <a:effectLst>
            <a:softEdge rad="112500"/>
          </a:effectLst>
        </p:spPr>
      </p:pic>
    </p:spTree>
    <p:extLst>
      <p:ext uri="{BB962C8B-B14F-4D97-AF65-F5344CB8AC3E}">
        <p14:creationId xmlns:p14="http://schemas.microsoft.com/office/powerpoint/2010/main" val="217341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B4ABA1-D6C7-7441-8A9E-E867CF5B1930}"/>
              </a:ext>
            </a:extLst>
          </p:cNvPr>
          <p:cNvSpPr/>
          <p:nvPr/>
        </p:nvSpPr>
        <p:spPr>
          <a:xfrm>
            <a:off x="829733" y="717493"/>
            <a:ext cx="6858000" cy="5733173"/>
          </a:xfrm>
          <a:prstGeom prst="rect">
            <a:avLst/>
          </a:prstGeom>
        </p:spPr>
        <p:txBody>
          <a:bodyPr wrap="square">
            <a:spAutoFit/>
          </a:bodyPr>
          <a:lstStyle/>
          <a:p>
            <a:pPr algn="just">
              <a:lnSpc>
                <a:spcPct val="115000"/>
              </a:lnSpc>
              <a:spcAft>
                <a:spcPts val="1000"/>
              </a:spcAft>
            </a:pP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US Patent received by Prof. </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V.G. </a:t>
            </a:r>
            <a:r>
              <a:rPr lang="en-US"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Gurzadyan</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on an invented method of study of human genome</a:t>
            </a:r>
            <a:endParaRPr lang="en-US" sz="2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Patent number: 10068050; Date of Patent: Sep 4, 2018</a:t>
            </a:r>
            <a:endParaRPr lang="en-US" sz="20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2400"/>
              </a:spcBef>
            </a:pPr>
            <a:r>
              <a:rPr lang="en-US"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US patent entitled “</a:t>
            </a:r>
            <a:r>
              <a:rPr lang="en-US"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Revealing </a:t>
            </a:r>
            <a:r>
              <a:rPr lang="en-US" kern="18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somatic sequences in human genome via Kolmogorov-Arnold technique” is received by inventors </a:t>
            </a:r>
            <a:r>
              <a:rPr lang="en-US" kern="1800" dirty="0" err="1">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Vahagn</a:t>
            </a:r>
            <a:r>
              <a:rPr lang="en-US" kern="18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dirty="0" err="1">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Gurzadyan</a:t>
            </a:r>
            <a:r>
              <a:rPr lang="en-US" kern="18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and </a:t>
            </a:r>
            <a:r>
              <a:rPr lang="en-US" kern="1800" dirty="0" err="1">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Branislav</a:t>
            </a:r>
            <a:r>
              <a:rPr lang="en-US" kern="18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kern="1800" dirty="0" err="1">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Vlahovic</a:t>
            </a:r>
            <a:r>
              <a:rPr lang="en-US" kern="18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 (Chapel Hill, NC, USA). The document states that </a:t>
            </a:r>
            <a:r>
              <a:rPr lang="en-US" kern="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rPr>
              <a:t>Kolmogorov-Arnold analysis is invented as a tool for the study of tumor and normal coding in human genomics sequencing to identify tumor-specific (somatic) sequences and copy number alterations. The technique enables to reveal quantitatively somatic sequences in the dataset of the genomic DNA purified from tumor and normal specimens. The computer power requirements for an analysis are modest ones.</a:t>
            </a:r>
            <a:endParaRPr lang="en-US" sz="20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Prof. </a:t>
            </a:r>
            <a:r>
              <a:rPr lang="en-US" dirty="0" err="1">
                <a:latin typeface="Times New Roman" panose="02020603050405020304" pitchFamily="18" charset="0"/>
                <a:ea typeface="Calibri" panose="020F0502020204030204" pitchFamily="34" charset="0"/>
                <a:cs typeface="Times New Roman" panose="02020603050405020304" pitchFamily="18" charset="0"/>
              </a:rPr>
              <a:t>Gurzadyan</a:t>
            </a:r>
            <a:r>
              <a:rPr lang="en-US" dirty="0">
                <a:latin typeface="Times New Roman" panose="02020603050405020304" pitchFamily="18" charset="0"/>
                <a:ea typeface="Calibri" panose="020F0502020204030204" pitchFamily="34" charset="0"/>
                <a:cs typeface="Times New Roman" panose="02020603050405020304" pitchFamily="18" charset="0"/>
              </a:rPr>
              <a:t> with students and collaborators have previously used that method for the analysis of the Cosmic Background radiation.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870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F0084-546F-E740-9530-7C8BB1783678}"/>
              </a:ext>
            </a:extLst>
          </p:cNvPr>
          <p:cNvPicPr>
            <a:picLocks noChangeAspect="1"/>
          </p:cNvPicPr>
          <p:nvPr/>
        </p:nvPicPr>
        <p:blipFill>
          <a:blip r:embed="rId2"/>
          <a:stretch>
            <a:fillRect/>
          </a:stretch>
        </p:blipFill>
        <p:spPr>
          <a:xfrm>
            <a:off x="486833" y="215900"/>
            <a:ext cx="8001000" cy="6642100"/>
          </a:xfrm>
          <a:prstGeom prst="rect">
            <a:avLst/>
          </a:prstGeom>
        </p:spPr>
      </p:pic>
      <p:sp>
        <p:nvSpPr>
          <p:cNvPr id="3" name="TextBox 2">
            <a:extLst>
              <a:ext uri="{FF2B5EF4-FFF2-40B4-BE49-F238E27FC236}">
                <a16:creationId xmlns:a16="http://schemas.microsoft.com/office/drawing/2014/main" id="{1F673262-DC29-BB4A-A80E-7A7BA8B845FE}"/>
              </a:ext>
            </a:extLst>
          </p:cNvPr>
          <p:cNvSpPr txBox="1"/>
          <p:nvPr/>
        </p:nvSpPr>
        <p:spPr>
          <a:xfrm>
            <a:off x="5827553" y="194733"/>
            <a:ext cx="2999860" cy="400110"/>
          </a:xfrm>
          <a:prstGeom prst="rect">
            <a:avLst/>
          </a:prstGeom>
          <a:noFill/>
        </p:spPr>
        <p:txBody>
          <a:bodyPr wrap="none" rtlCol="0">
            <a:spAutoFit/>
          </a:bodyPr>
          <a:lstStyle/>
          <a:p>
            <a:r>
              <a:rPr lang="en-US" sz="2000" b="1" dirty="0" err="1">
                <a:solidFill>
                  <a:srgbClr val="C00000"/>
                </a:solidFill>
              </a:rPr>
              <a:t>Gurzadyan</a:t>
            </a:r>
            <a:r>
              <a:rPr lang="en-US" sz="2000" b="1" dirty="0">
                <a:solidFill>
                  <a:srgbClr val="C00000"/>
                </a:solidFill>
              </a:rPr>
              <a:t> and </a:t>
            </a:r>
            <a:r>
              <a:rPr lang="en-US" sz="2000" b="1" dirty="0" err="1">
                <a:solidFill>
                  <a:srgbClr val="C00000"/>
                </a:solidFill>
              </a:rPr>
              <a:t>Margaryan</a:t>
            </a:r>
            <a:endParaRPr lang="en-US" sz="2000" b="1" dirty="0">
              <a:solidFill>
                <a:srgbClr val="C00000"/>
              </a:solidFill>
            </a:endParaRPr>
          </a:p>
        </p:txBody>
      </p:sp>
    </p:spTree>
    <p:extLst>
      <p:ext uri="{BB962C8B-B14F-4D97-AF65-F5344CB8AC3E}">
        <p14:creationId xmlns:p14="http://schemas.microsoft.com/office/powerpoint/2010/main" val="856221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3876</TotalTime>
  <Words>909</Words>
  <Application>Microsoft Macintosh PowerPoint</Application>
  <PresentationFormat>On-screen Show (4:3)</PresentationFormat>
  <Paragraphs>122</Paragraphs>
  <Slides>17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Cambria</vt:lpstr>
      <vt:lpstr>Comic Sans MS</vt:lpstr>
      <vt:lpstr>Helvetica Neue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Present Science Areas</vt:lpstr>
      <vt:lpstr>PowerPoint Presentation</vt:lpstr>
      <vt:lpstr>PowerPoint Presentation</vt:lpstr>
      <vt:lpstr>PowerPoint Presentation</vt:lpstr>
      <vt:lpstr>“Space Environment Viewing and Analysis Network” (SEVAN) aims to improve the fundamental research on particle acceleration in the vicinity of sun, Space Weather environments, high-energy physics in atmosphere and lightning initiation. </vt:lpstr>
      <vt:lpstr>PowerPoint Presentation</vt:lpstr>
      <vt:lpstr>PowerPoint Presentation</vt:lpstr>
      <vt:lpstr>PowerPoint Presentation</vt:lpstr>
      <vt:lpstr>18 MV Cyclotron from IBA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Ref Referee</dc:creator>
  <cp:lastModifiedBy>Microsoft Office User</cp:lastModifiedBy>
  <cp:revision>133</cp:revision>
  <cp:lastPrinted>2018-02-13T10:35:05Z</cp:lastPrinted>
  <dcterms:created xsi:type="dcterms:W3CDTF">2018-02-05T21:55:21Z</dcterms:created>
  <dcterms:modified xsi:type="dcterms:W3CDTF">2018-09-23T19:40:19Z</dcterms:modified>
</cp:coreProperties>
</file>