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417" r:id="rId3"/>
    <p:sldId id="474" r:id="rId4"/>
    <p:sldId id="450" r:id="rId5"/>
    <p:sldId id="451" r:id="rId6"/>
    <p:sldId id="452" r:id="rId7"/>
    <p:sldId id="453" r:id="rId8"/>
    <p:sldId id="455" r:id="rId9"/>
    <p:sldId id="418" r:id="rId10"/>
    <p:sldId id="398" r:id="rId11"/>
    <p:sldId id="457" r:id="rId12"/>
    <p:sldId id="419" r:id="rId13"/>
    <p:sldId id="458" r:id="rId14"/>
    <p:sldId id="459" r:id="rId15"/>
    <p:sldId id="460" r:id="rId16"/>
    <p:sldId id="461" r:id="rId17"/>
    <p:sldId id="462" r:id="rId18"/>
    <p:sldId id="463" r:id="rId19"/>
    <p:sldId id="411" r:id="rId20"/>
    <p:sldId id="467" r:id="rId21"/>
    <p:sldId id="477" r:id="rId22"/>
    <p:sldId id="400" r:id="rId23"/>
    <p:sldId id="468" r:id="rId24"/>
    <p:sldId id="485" r:id="rId25"/>
    <p:sldId id="470" r:id="rId26"/>
    <p:sldId id="471" r:id="rId27"/>
    <p:sldId id="384" r:id="rId28"/>
    <p:sldId id="395" r:id="rId29"/>
    <p:sldId id="472" r:id="rId30"/>
    <p:sldId id="486" r:id="rId31"/>
    <p:sldId id="489" r:id="rId32"/>
    <p:sldId id="488" r:id="rId33"/>
    <p:sldId id="478" r:id="rId34"/>
    <p:sldId id="456" r:id="rId35"/>
    <p:sldId id="428" r:id="rId36"/>
    <p:sldId id="481" r:id="rId37"/>
    <p:sldId id="397" r:id="rId3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15FD41"/>
    <a:srgbClr val="42C2D0"/>
    <a:srgbClr val="190DB3"/>
    <a:srgbClr val="009900"/>
    <a:srgbClr val="3B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 autoAdjust="0"/>
    <p:restoredTop sz="94673" autoAdjust="0"/>
  </p:normalViewPr>
  <p:slideViewPr>
    <p:cSldViewPr>
      <p:cViewPr varScale="1">
        <p:scale>
          <a:sx n="66" d="100"/>
          <a:sy n="66" d="100"/>
        </p:scale>
        <p:origin x="19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9.xml"/><Relationship Id="rId18" Type="http://schemas.openxmlformats.org/officeDocument/2006/relationships/slide" Target="slides/slide32.xml"/><Relationship Id="rId3" Type="http://schemas.openxmlformats.org/officeDocument/2006/relationships/slide" Target="slides/slide4.xml"/><Relationship Id="rId21" Type="http://schemas.openxmlformats.org/officeDocument/2006/relationships/slide" Target="slides/slide37.xml"/><Relationship Id="rId7" Type="http://schemas.openxmlformats.org/officeDocument/2006/relationships/slide" Target="slides/slide10.xml"/><Relationship Id="rId12" Type="http://schemas.openxmlformats.org/officeDocument/2006/relationships/slide" Target="slides/slide18.xml"/><Relationship Id="rId17" Type="http://schemas.openxmlformats.org/officeDocument/2006/relationships/slide" Target="slides/slide31.xml"/><Relationship Id="rId2" Type="http://schemas.openxmlformats.org/officeDocument/2006/relationships/slide" Target="slides/slide3.xml"/><Relationship Id="rId16" Type="http://schemas.openxmlformats.org/officeDocument/2006/relationships/slide" Target="slides/slide30.xml"/><Relationship Id="rId20" Type="http://schemas.openxmlformats.org/officeDocument/2006/relationships/slide" Target="slides/slide36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6.xml"/><Relationship Id="rId15" Type="http://schemas.openxmlformats.org/officeDocument/2006/relationships/slide" Target="slides/slide29.xml"/><Relationship Id="rId10" Type="http://schemas.openxmlformats.org/officeDocument/2006/relationships/slide" Target="slides/slide13.xml"/><Relationship Id="rId19" Type="http://schemas.openxmlformats.org/officeDocument/2006/relationships/slide" Target="slides/slide34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07CB498-CBB1-42B0-827E-793382115EE2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C0D0203-4B91-4912-832F-F11AEEFD2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FC51-C391-417F-A6C8-A0F1E52F1E1E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CBE-E7D3-42B3-BA35-E5FB81F236D2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7399-3C97-4F33-ACE1-27C179C32955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9EB4-976A-42F8-81F0-DE8590937721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60B-F608-4A57-A4B5-B9CFD476E2DD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B2B-63E5-4F1B-91B2-8BCB304D2BEF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5AF7-8FE8-4940-B698-7F175F1DC8AE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652-F7A3-49D2-BBCA-2ED4591CEFF3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339-4862-4BC5-9A89-80290AE27024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8A3A-5085-4175-B713-5E1ADEC23F69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CA87-3AE2-4FF0-84A0-540824C35073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E436-3737-4FA7-908F-53D35B82E419}" type="datetime1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0" y="2082225"/>
            <a:ext cx="7850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ector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esons off Nuclei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14400" y="3048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048000" y="4278868"/>
            <a:ext cx="2298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 AC 46,  July 17, 2018 </a:t>
            </a:r>
            <a:endParaRPr lang="de-DE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2798723"/>
            <a:ext cx="8231484" cy="10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A.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Gasparyan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(NC A&amp;T),  L.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(UNCW),  S.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Gevorkyan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(JINR),  I.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Larin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UMas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ITEP)</a:t>
            </a:r>
          </a:p>
          <a:p>
            <a:pPr>
              <a:lnSpc>
                <a:spcPts val="1000"/>
              </a:lnSpc>
            </a:pPr>
            <a:endParaRPr lang="en-US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and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3897868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 12 -18 -001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4953000"/>
            <a:ext cx="36760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Physics motivation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Theoretical predictions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Reconstruction of vector mesons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Projected errors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Run conditions and beam request  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2" name="Picture 26" descr="JLab_logo_whi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162580"/>
            <a:ext cx="50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Theoretical Calculations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3891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52700"/>
            <a:ext cx="7744952" cy="3619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6851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( N)  cross sections predicted in a color dipole model using  different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parameterizations of wave functions: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429000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352800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8288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/ QCD holographic wave function  (FS)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J.Forshaw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Sandopen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Phys.Rev.Let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109, 2012                                                                               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1828800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Boosted Gaussian  (BG)  wave function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B.Kopeliovich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et al.,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C65, 2002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76200"/>
            <a:ext cx="690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759053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Color Transparency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181600"/>
            <a:ext cx="8153400" cy="103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baseline="30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Nuclear transparency depends on the polarization of the meson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           - different absorption if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  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somov\Desktop\Documents\omega_proposal\pac46\CLAS_rho_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810000" cy="4150502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191000" y="3352799"/>
            <a:ext cx="381000" cy="152400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2733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</a:rPr>
              <a:t>Recent theoretical calculations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        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1600" baseline="-25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= 10 </a:t>
            </a:r>
            <a:r>
              <a:rPr lang="en-US" sz="1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sz="1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</a:t>
            </a:r>
            <a:r>
              <a:rPr lang="en-US" sz="1600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  =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26 </a:t>
            </a:r>
            <a:r>
              <a:rPr lang="en-US" sz="1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418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 At large Q 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photon couples to a  </a:t>
            </a:r>
            <a:r>
              <a:rPr lang="en-US" dirty="0" err="1">
                <a:cs typeface="Times New Roman" pitchFamily="18" charset="0"/>
              </a:rPr>
              <a:t>qq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r>
              <a:rPr lang="en-US" dirty="0" smtClean="0">
                <a:cs typeface="Times New Roman" pitchFamily="18" charset="0"/>
              </a:rPr>
              <a:t>    configuration </a:t>
            </a:r>
            <a:r>
              <a:rPr lang="en-US" dirty="0">
                <a:cs typeface="Times New Roman" pitchFamily="18" charset="0"/>
              </a:rPr>
              <a:t>with a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small transverse size </a:t>
            </a:r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  The small-size configuration interacts </a:t>
            </a:r>
            <a:r>
              <a:rPr lang="en-US" dirty="0" smtClean="0">
                <a:cs typeface="Times New Roman" pitchFamily="18" charset="0"/>
              </a:rPr>
              <a:t>less   </a:t>
            </a: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with </a:t>
            </a:r>
            <a:r>
              <a:rPr lang="en-US" dirty="0">
                <a:cs typeface="Times New Roman" pitchFamily="18" charset="0"/>
              </a:rPr>
              <a:t>the nuclear </a:t>
            </a:r>
            <a:r>
              <a:rPr lang="en-US" dirty="0" smtClean="0">
                <a:cs typeface="Times New Roman" pitchFamily="18" charset="0"/>
              </a:rPr>
              <a:t>medium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856202"/>
            <a:ext cx="799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The fraction of longitudinally polarized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 </a:t>
            </a:r>
            <a:r>
              <a:rPr lang="en-US" sz="2000" dirty="0" smtClean="0">
                <a:solidFill>
                  <a:srgbClr val="0000FF"/>
                </a:solidFill>
              </a:rPr>
              <a:t> mesons  increases at  larger Q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</a:p>
          <a:p>
            <a:pPr>
              <a:lnSpc>
                <a:spcPts val="1200"/>
              </a:lnSpc>
              <a:buFontTx/>
              <a:buChar char="-"/>
            </a:pP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714456"/>
            <a:ext cx="201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measurements at CLAS  </a:t>
            </a:r>
            <a:endParaRPr lang="en-US" sz="1400" dirty="0" smtClean="0"/>
          </a:p>
          <a:p>
            <a:r>
              <a:rPr lang="en-US" sz="1400" dirty="0" smtClean="0"/>
              <a:t>Phys</a:t>
            </a:r>
            <a:r>
              <a:rPr lang="en-US" sz="1400" dirty="0"/>
              <a:t>. Lett. B 712 (2012)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8851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The Color Transparency effect is ‘screened ‘  if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 &gt;  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044" y="300335"/>
            <a:ext cx="877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Polarization-Dependent Interactions: Experimental Observations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5647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Hints from the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mesons: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where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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 0.7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Nucl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. Phys. B113, 53  (1976)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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0.33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Phys. Rev. Let. 39, 516 (1977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371600"/>
          <a:ext cx="229011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3" imgW="1765080" imgH="469800" progId="">
                  <p:embed/>
                </p:oleObj>
              </mc:Choice>
              <mc:Fallback>
                <p:oleObj name="Equation" r:id="rId3" imgW="1765080" imgH="46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29011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86200" y="1447800"/>
          <a:ext cx="9715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5" imgW="749160" imgH="431640" progId="">
                  <p:embed/>
                </p:oleObj>
              </mc:Choice>
              <mc:Fallback>
                <p:oleObj name="Equation" r:id="rId5" imgW="74916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97155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327737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Similar observations of the polarization-dependent 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interactions of deuterons with Carbon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targer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measured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Juelich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8" y="4572000"/>
            <a:ext cx="646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Measurements in the charge exchange process at Argonne: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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Ne   + Ne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3352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Phys. Part.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7, 27, 2010                                                                                     Phys. Rev.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104, 2010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7025" y="6125517"/>
            <a:ext cx="82459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propose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using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nuclei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5922" y="4614446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Phys. B67, 333 (1973)</a:t>
            </a:r>
            <a:endParaRPr lang="en-US" sz="1600" dirty="0"/>
          </a:p>
        </p:txBody>
      </p:sp>
      <p:pic>
        <p:nvPicPr>
          <p:cNvPr id="2052" name="Picture 4" descr="C:\Users\somov\Desktop\Documents\omega_proposal\plots_proposal\ksi_epro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990600"/>
            <a:ext cx="3200400" cy="20118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5334000"/>
            <a:ext cx="773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 </a:t>
            </a:r>
            <a:r>
              <a:rPr lang="en-US" dirty="0" smtClean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  are </a:t>
            </a:r>
            <a:r>
              <a:rPr lang="en-US" dirty="0" smtClean="0">
                <a:solidFill>
                  <a:srgbClr val="0000FF"/>
                </a:solidFill>
              </a:rPr>
              <a:t>proposed for  </a:t>
            </a:r>
            <a:r>
              <a:rPr lang="en-US" dirty="0" smtClean="0">
                <a:solidFill>
                  <a:srgbClr val="0000FF"/>
                </a:solidFill>
              </a:rPr>
              <a:t>COMPASS </a:t>
            </a:r>
            <a:r>
              <a:rPr lang="en-US" dirty="0" smtClean="0">
                <a:solidFill>
                  <a:srgbClr val="0000FF"/>
                </a:solidFill>
              </a:rPr>
              <a:t> experiments using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/K beams </a:t>
            </a:r>
            <a:endParaRPr lang="en-US" dirty="0" smtClean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                                      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beyond 2020), letter of intent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Coherent and Incoherent Production of  Mesons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08375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In the coherent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 + A   + A production at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JLab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energies the essential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 contribution of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exchange cancels out. From the absorption of ’s one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 can extract </a:t>
            </a:r>
            <a:r>
              <a:rPr lang="en-US" sz="2000" baseline="-25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( N)</a:t>
            </a:r>
          </a:p>
          <a:p>
            <a:pPr>
              <a:lnSpc>
                <a:spcPts val="600"/>
              </a:lnSpc>
            </a:pPr>
            <a:endParaRPr lang="en-US" dirty="0" smtClean="0">
              <a:cs typeface="Times New Roman" pitchFamily="18" charset="0"/>
              <a:sym typeface="Symbol"/>
            </a:endParaRP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- it has been measured by several experiments  (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T  </a:t>
            </a:r>
            <a:r>
              <a:rPr lang="en-US" dirty="0" smtClean="0">
                <a:cs typeface="Times New Roman" pitchFamily="18" charset="0"/>
                <a:sym typeface="Symbol"/>
              </a:rPr>
              <a:t>~ 26 </a:t>
            </a:r>
            <a:r>
              <a:rPr lang="en-US" dirty="0" err="1" smtClean="0">
                <a:cs typeface="Times New Roman" pitchFamily="18" charset="0"/>
                <a:sym typeface="Symbol"/>
              </a:rPr>
              <a:t>mb</a:t>
            </a:r>
            <a:r>
              <a:rPr lang="en-US" dirty="0" smtClean="0">
                <a:cs typeface="Times New Roman" pitchFamily="18" charset="0"/>
                <a:sym typeface="Symbol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2819400"/>
            <a:ext cx="8153400" cy="3276600"/>
            <a:chOff x="304800" y="2819400"/>
            <a:chExt cx="8153400" cy="3276600"/>
          </a:xfrm>
        </p:grpSpPr>
        <p:sp>
          <p:nvSpPr>
            <p:cNvPr id="6" name="Rectangle 5"/>
            <p:cNvSpPr/>
            <p:nvPr/>
          </p:nvSpPr>
          <p:spPr>
            <a:xfrm>
              <a:off x="304800" y="2819400"/>
              <a:ext cx="815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 In the incoherent process  + A   + A the cross section is given by</a:t>
              </a:r>
            </a:p>
          </p:txBody>
        </p:sp>
        <p:graphicFrame>
          <p:nvGraphicFramePr>
            <p:cNvPr id="49153" name="Object 1"/>
            <p:cNvGraphicFramePr>
              <a:graphicFrameLocks noChangeAspect="1"/>
            </p:cNvGraphicFramePr>
            <p:nvPr/>
          </p:nvGraphicFramePr>
          <p:xfrm>
            <a:off x="914400" y="3505200"/>
            <a:ext cx="5486400" cy="640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40" name="Equation" r:id="rId3" imgW="3365280" imgH="393480" progId="">
                    <p:embed/>
                  </p:oleObj>
                </mc:Choice>
                <mc:Fallback>
                  <p:oleObj name="Equation" r:id="rId3" imgW="3365280" imgH="393480" progId="">
                    <p:embed/>
                    <p:pic>
                      <p:nvPicPr>
                        <p:cNvPr id="4915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505200"/>
                          <a:ext cx="5486400" cy="6403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685800" y="4357062"/>
              <a:ext cx="7696200" cy="1738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- N (0, </a:t>
              </a:r>
              <a:r>
                <a:rPr lang="en-US" i="1" dirty="0" smtClean="0">
                  <a:sym typeface="Symbol"/>
                </a:rPr>
                <a:t></a:t>
              </a:r>
              <a:r>
                <a:rPr lang="en-US" i="1" baseline="-25000" dirty="0" smtClean="0">
                  <a:sym typeface="Symbol"/>
                </a:rPr>
                <a:t>L</a:t>
              </a:r>
              <a:r>
                <a:rPr lang="en-US" i="1" dirty="0" smtClean="0">
                  <a:sym typeface="Symbol"/>
                </a:rPr>
                <a:t>)  </a:t>
              </a:r>
              <a:r>
                <a:rPr lang="en-US" dirty="0" smtClean="0">
                  <a:sym typeface="Symbol"/>
                </a:rPr>
                <a:t>and</a:t>
              </a:r>
              <a:r>
                <a:rPr lang="en-US" i="1" dirty="0" smtClean="0">
                  <a:sym typeface="Symbol"/>
                </a:rPr>
                <a:t> </a:t>
              </a:r>
              <a:r>
                <a:rPr lang="en-US" i="1" dirty="0" smtClean="0"/>
                <a:t>N (E, </a:t>
              </a:r>
              <a:r>
                <a:rPr lang="en-US" i="1" dirty="0" smtClean="0">
                  <a:sym typeface="Symbol"/>
                </a:rPr>
                <a:t></a:t>
              </a:r>
              <a:r>
                <a:rPr lang="en-US" i="1" baseline="-25000" dirty="0" smtClean="0">
                  <a:sym typeface="Symbol"/>
                </a:rPr>
                <a:t>T</a:t>
              </a:r>
              <a:r>
                <a:rPr lang="en-US" i="1" dirty="0" smtClean="0">
                  <a:sym typeface="Symbol"/>
                </a:rPr>
                <a:t>) </a:t>
              </a:r>
              <a:r>
                <a:rPr lang="en-US" dirty="0" smtClean="0"/>
                <a:t>are absorptions of the longitudinally and transversely </a:t>
              </a:r>
            </a:p>
            <a:p>
              <a:r>
                <a:rPr lang="en-US" dirty="0" smtClean="0"/>
                <a:t>  polarized mesons predicted by theoretical models</a:t>
              </a:r>
            </a:p>
            <a:p>
              <a:endParaRPr lang="en-US" dirty="0" smtClean="0"/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- Sensitivity to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b="1" baseline="-25000" dirty="0" smtClean="0">
                  <a:solidFill>
                    <a:srgbClr val="FF0000"/>
                  </a:solidFill>
                  <a:sym typeface="Symbol"/>
                </a:rPr>
                <a:t>L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through the absorption </a:t>
              </a:r>
              <a:r>
                <a:rPr lang="en-US" b="1" i="1" dirty="0" smtClean="0">
                  <a:solidFill>
                    <a:srgbClr val="FF0000"/>
                  </a:solidFill>
                </a:rPr>
                <a:t>N (0, </a:t>
              </a:r>
              <a:r>
                <a:rPr lang="en-US" b="1" i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b="1" i="1" baseline="-25000" dirty="0" smtClean="0">
                  <a:solidFill>
                    <a:srgbClr val="FF0000"/>
                  </a:solidFill>
                  <a:sym typeface="Symbol"/>
                </a:rPr>
                <a:t>L</a:t>
              </a:r>
              <a:r>
                <a:rPr lang="en-US" b="1" i="1" dirty="0" smtClean="0">
                  <a:solidFill>
                    <a:srgbClr val="FF0000"/>
                  </a:solidFill>
                  <a:sym typeface="Symbol"/>
                </a:rPr>
                <a:t>) </a:t>
              </a:r>
            </a:p>
            <a:p>
              <a:endParaRPr lang="en-US" baseline="-25000" dirty="0" smtClean="0"/>
            </a:p>
            <a:p>
              <a:pPr>
                <a:lnSpc>
                  <a:spcPts val="600"/>
                </a:lnSpc>
              </a:pPr>
              <a:endParaRPr lang="en-US" dirty="0" smtClean="0"/>
            </a:p>
            <a:p>
              <a:r>
                <a:rPr lang="en-US" dirty="0" smtClean="0">
                  <a:sym typeface="Symbol"/>
                </a:rPr>
                <a:t>- </a:t>
              </a:r>
              <a:r>
                <a:rPr lang="en-US" baseline="-25000" dirty="0" smtClean="0">
                  <a:sym typeface="Symbol"/>
                </a:rPr>
                <a:t>00 </a:t>
              </a:r>
              <a:r>
                <a:rPr lang="en-US" dirty="0" smtClean="0">
                  <a:sym typeface="Symbol"/>
                </a:rPr>
                <a:t> is the spin density matrix element measured in  p   p reaction</a:t>
              </a:r>
              <a:endParaRPr lang="en-US" dirty="0" smtClean="0"/>
            </a:p>
          </p:txBody>
        </p:sp>
        <p:graphicFrame>
          <p:nvGraphicFramePr>
            <p:cNvPr id="49154" name="Object 2"/>
            <p:cNvGraphicFramePr>
              <a:graphicFrameLocks noChangeAspect="1"/>
            </p:cNvGraphicFramePr>
            <p:nvPr/>
          </p:nvGraphicFramePr>
          <p:xfrm>
            <a:off x="6858000" y="3505200"/>
            <a:ext cx="98742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41" name="Equation" r:id="rId5" imgW="622080" imgH="431640" progId="">
                    <p:embed/>
                  </p:oleObj>
                </mc:Choice>
                <mc:Fallback>
                  <p:oleObj name="Equation" r:id="rId5" imgW="622080" imgH="431640" progId="">
                    <p:embed/>
                    <p:pic>
                      <p:nvPicPr>
                        <p:cNvPr id="4915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3505200"/>
                          <a:ext cx="987425" cy="684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3276600" y="3429000"/>
              <a:ext cx="990600" cy="762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Why  Mesons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761097"/>
            <a:ext cx="8763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Unlike 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 and  mesons, 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ome fraction of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mesons is produced longitudinally </a:t>
            </a:r>
          </a:p>
          <a:p>
            <a:r>
              <a:rPr lang="en-US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polarized at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energies (6-9 GeV) </a:t>
            </a:r>
          </a:p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        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measured  by SLAC  is 0.2  0.07    </a:t>
            </a:r>
          </a:p>
        </p:txBody>
      </p:sp>
      <p:pic>
        <p:nvPicPr>
          <p:cNvPr id="162822" name="Picture 6" descr="C:\Users\somov\Desktop\Documents\conferences\korea_2018\staib_omega_p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06226"/>
            <a:ext cx="4572000" cy="32897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86600" y="2907268"/>
            <a:ext cx="1922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GlueX</a:t>
            </a:r>
            <a:r>
              <a:rPr lang="en-US" dirty="0" smtClean="0"/>
              <a:t> preliminary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49519" y="6062246"/>
            <a:ext cx="3113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Staib</a:t>
            </a:r>
            <a:r>
              <a:rPr lang="en-US" sz="1600" dirty="0" smtClean="0"/>
              <a:t>, PhD </a:t>
            </a:r>
            <a:r>
              <a:rPr lang="en-US" sz="1600" dirty="0" err="1" smtClean="0"/>
              <a:t>tesis</a:t>
            </a:r>
            <a:r>
              <a:rPr lang="en-US" sz="1600" dirty="0" smtClean="0"/>
              <a:t> </a:t>
            </a:r>
            <a:r>
              <a:rPr lang="en-US" sz="1600" dirty="0" err="1" smtClean="0"/>
              <a:t>GlueX</a:t>
            </a:r>
            <a:r>
              <a:rPr lang="en-US" sz="1600" dirty="0" smtClean="0"/>
              <a:t>-doc-3357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4876800" y="35814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82511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Preliminary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results indicate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that 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is relatively large ( 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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0.2 )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2209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Spin density matrix elements measured  by </a:t>
            </a:r>
          </a:p>
          <a:p>
            <a:r>
              <a:rPr lang="en-US" dirty="0" smtClean="0">
                <a:sym typeface="Symbol"/>
              </a:rPr>
              <a:t>         </a:t>
            </a:r>
            <a:r>
              <a:rPr lang="en-US" dirty="0" err="1" smtClean="0">
                <a:sym typeface="Symbol"/>
              </a:rPr>
              <a:t>GlueX</a:t>
            </a:r>
            <a:r>
              <a:rPr lang="en-US" dirty="0" smtClean="0">
                <a:sym typeface="Symbol"/>
              </a:rPr>
              <a:t>  using a pp reaction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3171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measured in the energy range </a:t>
            </a:r>
          </a:p>
          <a:p>
            <a:r>
              <a:rPr lang="en-US" dirty="0" smtClean="0"/>
              <a:t>         8.4 – 9.1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-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can be larger at smaller</a:t>
            </a:r>
          </a:p>
          <a:p>
            <a:r>
              <a:rPr lang="en-US" dirty="0" smtClean="0"/>
              <a:t>   energies (larger contribution</a:t>
            </a:r>
          </a:p>
          <a:p>
            <a:r>
              <a:rPr lang="en-US" dirty="0" smtClean="0"/>
              <a:t>   from </a:t>
            </a:r>
            <a:r>
              <a:rPr lang="en-US" dirty="0" err="1" smtClean="0"/>
              <a:t>pion</a:t>
            </a:r>
            <a:r>
              <a:rPr lang="en-US" dirty="0" smtClean="0"/>
              <a:t> exchange)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1676400"/>
            <a:ext cx="361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J.Ballam</a:t>
            </a:r>
            <a:r>
              <a:rPr lang="en-US" sz="1600" dirty="0" smtClean="0"/>
              <a:t> et al., Phys. Rev. D7, 3150 (1973)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Extract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526548" cy="1456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002060"/>
                </a:solidFill>
                <a:sym typeface="Symbol"/>
              </a:rPr>
              <a:t>L 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(N) can be extracted from the measurements of: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sym typeface="Symbol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                Method 1:    Nuclear transparency  ( </a:t>
            </a:r>
            <a:r>
              <a:rPr lang="en-US" sz="2400" b="1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400" b="1" baseline="-25000" dirty="0" err="1" smtClean="0">
                <a:solidFill>
                  <a:srgbClr val="C00000"/>
                </a:solidFill>
                <a:sym typeface="Symbol"/>
              </a:rPr>
              <a:t>eff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) </a:t>
            </a:r>
          </a:p>
          <a:p>
            <a:pPr>
              <a:lnSpc>
                <a:spcPts val="1000"/>
              </a:lnSpc>
            </a:pP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                Method 2:    Spin density matrix element  (</a:t>
            </a:r>
            <a:r>
              <a:rPr lang="en-US" sz="2400" b="1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C0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886200"/>
            <a:ext cx="7139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Make use of the different absorption predicted for interactions of</a:t>
            </a:r>
          </a:p>
          <a:p>
            <a:r>
              <a:rPr lang="en-US" sz="2000" dirty="0" smtClean="0"/>
              <a:t>                   longitudinally and transversely polarized mesons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7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8780"/>
            <a:ext cx="515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Extraction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(N):    Method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somov\Desktop\Documents\omega_proposal\plots_proposal\a_e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9473"/>
            <a:ext cx="7162800" cy="34234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990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nuclear transparency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nuclear target              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3421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(see plot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419600" y="1524000"/>
          <a:ext cx="3886200" cy="37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7" name="Equation" r:id="rId4" imgW="2489040" imgH="241200" progId="">
                  <p:embed/>
                </p:oleObj>
              </mc:Choice>
              <mc:Fallback>
                <p:oleObj name="Equation" r:id="rId4" imgW="2489040" imgH="241200" progId="">
                  <p:embed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3886200" cy="376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2057400"/>
            <a:ext cx="594360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- N (0,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L</a:t>
            </a:r>
            <a:r>
              <a:rPr lang="en-US" i="1" dirty="0" smtClean="0">
                <a:sym typeface="Symbol"/>
              </a:rPr>
              <a:t>)  </a:t>
            </a:r>
            <a:r>
              <a:rPr lang="en-US" dirty="0" smtClean="0">
                <a:sym typeface="Symbol"/>
              </a:rPr>
              <a:t>and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smtClean="0"/>
              <a:t>N (E,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/>
              <a:t>are predicted by theoretical models. </a:t>
            </a:r>
          </a:p>
          <a:p>
            <a:pPr>
              <a:lnSpc>
                <a:spcPts val="1000"/>
              </a:lnSpc>
            </a:pPr>
            <a:endParaRPr lang="en-US" i="1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- N (E, 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00FF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independently  measured for  mesons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971800"/>
            <a:ext cx="216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dirty="0" smtClean="0">
                <a:sym typeface="Symbol"/>
              </a:rPr>
              <a:t> </a:t>
            </a:r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886200"/>
            <a:ext cx="205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Calculations for </a:t>
            </a:r>
            <a:r>
              <a:rPr lang="en-US" sz="1600" dirty="0" err="1" smtClean="0"/>
              <a:t>GlueX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by S. </a:t>
            </a:r>
            <a:r>
              <a:rPr lang="en-US" sz="1600" dirty="0" err="1" smtClean="0"/>
              <a:t>Gevorkyan</a:t>
            </a:r>
            <a:r>
              <a:rPr lang="en-US" sz="1600" dirty="0" smtClean="0"/>
              <a:t>  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400" dirty="0" smtClean="0"/>
              <a:t>Phys. Rev. C 93, 015203    </a:t>
            </a:r>
          </a:p>
          <a:p>
            <a:r>
              <a:rPr lang="en-US" sz="1400" dirty="0" smtClean="0"/>
              <a:t>                   (2016)</a:t>
            </a:r>
          </a:p>
        </p:txBody>
      </p:sp>
    </p:spTree>
    <p:extLst>
      <p:ext uri="{BB962C8B-B14F-4D97-AF65-F5344CB8AC3E}">
        <p14:creationId xmlns:p14="http://schemas.microsoft.com/office/powerpoint/2010/main" val="41607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10402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target from the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fit to  the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</a:t>
            </a:r>
            <a:r>
              <a:rPr lang="en-US" sz="2000" dirty="0" smtClean="0">
                <a:solidFill>
                  <a:srgbClr val="0000FF"/>
                </a:solidFill>
              </a:rPr>
              <a:t>decay angular distribution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baseline="-25000" dirty="0" smtClean="0">
              <a:sym typeface="Symbol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990600" y="2536825"/>
          <a:ext cx="4191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9" name="Equation" r:id="rId3" imgW="2730240" imgH="431640" progId="">
                  <p:embed/>
                </p:oleObj>
              </mc:Choice>
              <mc:Fallback>
                <p:oleObj name="Equation" r:id="rId3" imgW="2730240" imgH="431640" progId="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36825"/>
                        <a:ext cx="4191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rho_lim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3702310"/>
            <a:ext cx="6477001" cy="30512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68640" y="4596825"/>
            <a:ext cx="2446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 </a:t>
            </a:r>
          </a:p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/>
              <a:t>Phys. Rev. C 93, 015203 (2016)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3200" y="5421868"/>
            <a:ext cx="23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Input value:  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/>
              <a:t>  = 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238780"/>
            <a:ext cx="515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Extraction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(N):    Method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638800" y="1532108"/>
            <a:ext cx="3276600" cy="2433776"/>
            <a:chOff x="685800" y="2888002"/>
            <a:chExt cx="3581400" cy="2660175"/>
          </a:xfrm>
        </p:grpSpPr>
        <p:pic>
          <p:nvPicPr>
            <p:cNvPr id="20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cos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0" y="3429000"/>
            <a:ext cx="130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- extract </a:t>
            </a:r>
            <a:r>
              <a:rPr lang="en-US" baseline="-25000" dirty="0" smtClean="0">
                <a:sym typeface="Symbol"/>
              </a:rPr>
              <a:t>L 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78357"/>
              </p:ext>
            </p:extLst>
          </p:nvPr>
        </p:nvGraphicFramePr>
        <p:xfrm>
          <a:off x="4953000" y="970538"/>
          <a:ext cx="3962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0" name="Equation" r:id="rId7" imgW="2628720" imgH="393480" progId="">
                  <p:embed/>
                </p:oleObj>
              </mc:Choice>
              <mc:Fallback>
                <p:oleObj name="Equation" r:id="rId7" imgW="2628720" imgH="393480" progId="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70538"/>
                        <a:ext cx="39624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28600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Beamline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Conditions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2" name="Picture 4" descr="C:\Users\somov\Desktop\Documents\omega_proposal\plots_proposal\beamline_cond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28" y="2286000"/>
            <a:ext cx="8010144" cy="2971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5238690"/>
            <a:ext cx="7767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four nuclear targets:  C, SI,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with the thickness of 7 % R.L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804" y="5638800"/>
            <a:ext cx="7803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small electromagnetic background compared with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background will not exceed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level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(JLAB-TN-11-005, 2011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978694"/>
            <a:ext cx="7543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Energy range of interest 6 GeV &lt; E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 12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amorphous radiator (incoherent bremsstrahlung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Decrease the flux (factor of 12 compared with the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flux at high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lumi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983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381000"/>
            <a:ext cx="3352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 Time Request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C:\Users\somov\Desktop\Documents\omega_proposal\plots_proposal\beam_requ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42733" cy="304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52565" y="2307103"/>
            <a:ext cx="3624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Propose to take data for 28 days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(one run)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modifications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detector except for the target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installation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9589" y="391180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Goals of the Experiment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" y="12703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Measure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photoproduction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cross sections  of vector mesons  ,  ,  and  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on  C,  Si, 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targets  in the energy  range  of  6-9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with  the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detector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2599095"/>
            <a:ext cx="7244291" cy="3344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Extract nuclear transparency  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= </a:t>
            </a:r>
            <a:r>
              <a:rPr lang="en-US" sz="2000" dirty="0" smtClean="0">
                <a:sym typeface="Symbol"/>
              </a:rPr>
              <a:t></a:t>
            </a:r>
            <a:r>
              <a:rPr lang="en-US" sz="2000" baseline="-25000" dirty="0" smtClean="0"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 / </a:t>
            </a:r>
            <a:r>
              <a:rPr lang="en-US" sz="2000" baseline="-25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) </a:t>
            </a:r>
            <a:r>
              <a:rPr lang="en-US" sz="2000" dirty="0" smtClean="0"/>
              <a:t>at different energies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spin density matrix elements </a:t>
            </a: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 cross section  of  longitudinally polarized </a:t>
            </a:r>
            <a:r>
              <a:rPr lang="en-US" sz="2000" dirty="0">
                <a:cs typeface="Times New Roman" pitchFamily="18" charset="0"/>
                <a:sym typeface="Symbol"/>
              </a:rPr>
              <a:t> </a:t>
            </a:r>
            <a:r>
              <a:rPr lang="en-US" sz="2000" dirty="0" smtClean="0">
                <a:cs typeface="Times New Roman" pitchFamily="18" charset="0"/>
                <a:sym typeface="Symbol"/>
              </a:rPr>
              <a:t>mesons  on </a:t>
            </a:r>
          </a:p>
          <a:p>
            <a:r>
              <a:rPr lang="en-US" sz="2000" dirty="0"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cs typeface="Times New Roman" pitchFamily="18" charset="0"/>
                <a:sym typeface="Symbol"/>
              </a:rPr>
              <a:t>  nucleon, 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cs typeface="Times New Roman" pitchFamily="18" charset="0"/>
                <a:sym typeface="Symbol"/>
              </a:rPr>
              <a:t> ( N),  using two measurements:</a:t>
            </a:r>
          </a:p>
          <a:p>
            <a:pPr>
              <a:buFontTx/>
              <a:buChar char="-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cs typeface="Times New Roman" pitchFamily="18" charset="0"/>
                <a:sym typeface="Symbol"/>
              </a:rPr>
              <a:t>             - </a:t>
            </a:r>
            <a:r>
              <a:rPr lang="en-US" sz="2000" dirty="0" smtClean="0">
                <a:cs typeface="Times New Roman" pitchFamily="18" charset="0"/>
              </a:rPr>
              <a:t>nuclear  transparency </a:t>
            </a:r>
            <a:r>
              <a:rPr lang="en-US" sz="2000" dirty="0" err="1" smtClean="0"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cs typeface="Times New Roman" pitchFamily="18" charset="0"/>
              </a:rPr>
              <a:t>eff</a:t>
            </a:r>
            <a:endParaRPr lang="en-US" sz="2000" baseline="-25000" dirty="0" smtClean="0">
              <a:cs typeface="Times New Roman" pitchFamily="18" charset="0"/>
            </a:endParaRPr>
          </a:p>
          <a:p>
            <a:endParaRPr lang="en-US" sz="2000" baseline="-25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             - spin density matrix element  </a:t>
            </a:r>
            <a:r>
              <a:rPr lang="en-US" sz="2000" dirty="0" smtClean="0">
                <a:cs typeface="Times New Roman" pitchFamily="18" charset="0"/>
                <a:sym typeface="Symbol"/>
              </a:rPr>
              <a:t></a:t>
            </a:r>
            <a:r>
              <a:rPr lang="en-US" sz="2000" baseline="30000" dirty="0" smtClean="0"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00</a:t>
            </a:r>
            <a:endParaRPr lang="en-US" sz="20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334" y="314980"/>
            <a:ext cx="533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Yields of Vector Mesons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8609" name="Picture 1" descr="C:\Users\somov\Desktop\Documents\omega_proposal\pac46\plots\proposal18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674" y="914400"/>
            <a:ext cx="7386268" cy="396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35345" y="5156021"/>
            <a:ext cx="718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number of reconstructed </a:t>
            </a:r>
            <a:r>
              <a:rPr lang="en-US" dirty="0" smtClean="0">
                <a:sym typeface="Symbol" panose="05050102010706020507" pitchFamily="18" charset="2"/>
              </a:rPr>
              <a:t>, , and  </a:t>
            </a:r>
            <a:r>
              <a:rPr lang="en-US" dirty="0" smtClean="0"/>
              <a:t>mesons in the proposed </a:t>
            </a:r>
          </a:p>
          <a:p>
            <a:r>
              <a:rPr lang="en-US" dirty="0" smtClean="0"/>
              <a:t>      experiment  (0.1 &lt; |t| &lt; 0.5 GeV </a:t>
            </a:r>
            <a:r>
              <a:rPr lang="en-US" baseline="30000" dirty="0" smtClean="0"/>
              <a:t>2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Statistical uncertainties on nuclear transparency better than 2 %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717" y="233625"/>
            <a:ext cx="523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of Vector Mesons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8610" name="Picture 2" descr="C:\Users\somov\Desktop\Documents\omega_proposal\pac46\plots\proposal18_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105400" cy="34358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4286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Reconstruction properties of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, , and  mesons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1440970"/>
            <a:ext cx="3480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Reconstruction efficiency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 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 decays as a function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the polar angle in the helicity frame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0930" y="4945052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Uniform angular acceptance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- important for polarization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7" y="2496255"/>
            <a:ext cx="327785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034" y="108583"/>
            <a:ext cx="7105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Production of Vector Mesons on Target Walls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Data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04800" y="2040679"/>
            <a:ext cx="5509773" cy="3521921"/>
            <a:chOff x="0" y="1959440"/>
            <a:chExt cx="6858000" cy="4201092"/>
          </a:xfrm>
        </p:grpSpPr>
        <p:pic>
          <p:nvPicPr>
            <p:cNvPr id="23554" name="Picture 2" descr="C:\Users\somov\Desktop\Documents\linux\proposal_new\plots\omega_3pi_vert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33600"/>
              <a:ext cx="6858000" cy="3142294"/>
            </a:xfrm>
            <a:prstGeom prst="rect">
              <a:avLst/>
            </a:prstGeom>
            <a:noFill/>
          </p:spPr>
        </p:pic>
        <p:grpSp>
          <p:nvGrpSpPr>
            <p:cNvPr id="32" name="Group 31"/>
            <p:cNvGrpSpPr/>
            <p:nvPr/>
          </p:nvGrpSpPr>
          <p:grpSpPr>
            <a:xfrm>
              <a:off x="686562" y="1959440"/>
              <a:ext cx="5642880" cy="4201092"/>
              <a:chOff x="686562" y="1959440"/>
              <a:chExt cx="5642880" cy="420109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876800" y="5178623"/>
                <a:ext cx="145264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Z   (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1400" b="1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1400" b="1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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   (cm)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24841" y="1959440"/>
                <a:ext cx="3981925" cy="39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Production vertex for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  </a:t>
                </a:r>
                <a:r>
                  <a:rPr lang="en-US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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en-US" sz="20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6562" y="2433858"/>
                <a:ext cx="2063971" cy="440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cell walls</a:t>
                </a:r>
              </a:p>
            </p:txBody>
          </p:sp>
          <p:cxnSp>
            <p:nvCxnSpPr>
              <p:cNvPr id="15" name="Straight Arrow Connector 14"/>
              <p:cNvCxnSpPr>
                <a:stCxn id="13" idx="2"/>
              </p:cNvCxnSpPr>
              <p:nvPr/>
            </p:nvCxnSpPr>
            <p:spPr>
              <a:xfrm flipH="1">
                <a:off x="1676400" y="2874412"/>
                <a:ext cx="42148" cy="859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828800" y="2971800"/>
                <a:ext cx="7620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124200" y="2514600"/>
                <a:ext cx="190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Vacuum window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124200" y="2971800"/>
                <a:ext cx="5334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676400" y="4572000"/>
                <a:ext cx="1053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Cold H</a:t>
                </a:r>
                <a:r>
                  <a:rPr lang="en-US" sz="1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gas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62400" y="4114800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Air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524000" y="5638800"/>
                <a:ext cx="5334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362200" y="5638800"/>
                <a:ext cx="6858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124200" y="5638800"/>
                <a:ext cx="25908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295400" y="5791200"/>
                <a:ext cx="903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Kapton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62200" y="5791200"/>
                <a:ext cx="903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Kapton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38600" y="579120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Air</a:t>
                </a:r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856389" y="1542461"/>
            <a:ext cx="2922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uns with empty target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6" y="1066800"/>
            <a:ext cx="2702734" cy="261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43" y="3917953"/>
            <a:ext cx="2624474" cy="244853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478873" y="977606"/>
            <a:ext cx="161294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7586891" y="382410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4267200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Uncertainties on the extracted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for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 16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678269"/>
            <a:ext cx="13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Measued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SLAC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0200" y="5867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2387917"/>
            <a:ext cx="5143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Systematic uncertainties dominate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- conservatively assume that S/B = 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- measure the ratio of cross section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some uncertainties related to reconstruction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efficiencies will be canceled out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7935"/>
            <a:ext cx="883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 on Measurements of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79693"/>
              </p:ext>
            </p:extLst>
          </p:nvPr>
        </p:nvGraphicFramePr>
        <p:xfrm>
          <a:off x="5257800" y="2453640"/>
          <a:ext cx="380982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thickness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1.2 %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Photon flux determination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Total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measured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5.4 %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6200" y="813435"/>
            <a:ext cx="441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Statistical errors 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 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/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=  1.4 %   (6 – 9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=  1.8 %   (9 -12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79145"/>
              </p:ext>
            </p:extLst>
          </p:nvPr>
        </p:nvGraphicFramePr>
        <p:xfrm>
          <a:off x="2057400" y="5013960"/>
          <a:ext cx="61721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Polarization of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  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0.9 (stat)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3.4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(stat)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3.1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(stat)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4.6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(stat) 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.2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534321" y="1981200"/>
            <a:ext cx="33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systematic uncertainties 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08813" y="824280"/>
            <a:ext cx="361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smallest data sample of   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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reconstructed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decays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2092" y="414864"/>
            <a:ext cx="890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 on Measurements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491870"/>
            <a:ext cx="8534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Obtain  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2000" baseline="30000" dirty="0" smtClean="0">
                <a:sym typeface="Symbol"/>
              </a:rPr>
              <a:t>A</a:t>
            </a:r>
            <a:r>
              <a:rPr lang="en-US" sz="2000" baseline="-25000" dirty="0" smtClean="0">
                <a:sym typeface="Symbol"/>
              </a:rPr>
              <a:t>00 </a:t>
            </a:r>
            <a:r>
              <a:rPr lang="en-US" sz="2000" dirty="0" smtClean="0">
                <a:sym typeface="Symbol"/>
              </a:rPr>
              <a:t>from the fit to the decay angular distribution</a:t>
            </a:r>
            <a:r>
              <a:rPr lang="en-US" sz="2000" dirty="0" smtClean="0"/>
              <a:t>  in the helicity frame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sz="2000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sz="2000" dirty="0" smtClean="0">
              <a:solidFill>
                <a:srgbClr val="C00000"/>
              </a:solidFill>
              <a:sym typeface="Symbol"/>
            </a:endParaRPr>
          </a:p>
          <a:p>
            <a:pPr marL="285750" indent="-285750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sym typeface="Symbol"/>
              </a:rPr>
              <a:t>Statistical  errors :</a:t>
            </a:r>
            <a:r>
              <a:rPr lang="en-US" sz="2000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         (</a:t>
            </a:r>
            <a:r>
              <a:rPr lang="en-US" sz="2000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sym typeface="Symbol"/>
              </a:rPr>
              <a:t>00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)    =   0.011     (6 – 9 GeV)</a:t>
            </a:r>
          </a:p>
          <a:p>
            <a:r>
              <a:rPr lang="en-US" sz="2000" dirty="0" smtClean="0">
                <a:solidFill>
                  <a:srgbClr val="C00000"/>
                </a:solidFill>
                <a:sym typeface="Symbol"/>
              </a:rPr>
              <a:t>      (from the fit)                                   =   0.014     (9 -12 GeV)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800600" y="2795553"/>
          <a:ext cx="396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0.008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Acceptance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determination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81000" y="3015108"/>
            <a:ext cx="393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ystematic uncertainties on 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2000" baseline="30000" dirty="0" smtClean="0">
                <a:sym typeface="Symbol"/>
              </a:rPr>
              <a:t>A</a:t>
            </a:r>
            <a:r>
              <a:rPr lang="en-US" sz="2000" baseline="-25000" dirty="0" smtClean="0">
                <a:sym typeface="Symbol"/>
              </a:rPr>
              <a:t>00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981200" y="4877435"/>
          <a:ext cx="43815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 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3.7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3.6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0.14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4.8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4.7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22394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  <a:sym typeface="Symbol"/>
              </a:rPr>
              <a:t>Uncertainties on the extracted 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cs typeface="Times New Roman" pitchFamily="18" charset="0"/>
                <a:sym typeface="Symbol"/>
              </a:rPr>
              <a:t>  (</a:t>
            </a:r>
            <a:r>
              <a:rPr lang="en-US" sz="2000" dirty="0">
                <a:cs typeface="Times New Roman" pitchFamily="18" charset="0"/>
                <a:sym typeface="Symbol"/>
              </a:rPr>
              <a:t>for 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cs typeface="Times New Roman" pitchFamily="18" charset="0"/>
                <a:sym typeface="Symbol"/>
              </a:rPr>
              <a:t>= 16 </a:t>
            </a:r>
            <a:r>
              <a:rPr lang="en-US" sz="2000" dirty="0" err="1" smtClean="0">
                <a:cs typeface="Times New Roman" pitchFamily="18" charset="0"/>
                <a:sym typeface="Symbol"/>
              </a:rPr>
              <a:t>mb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for 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 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 decays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6507"/>
            <a:ext cx="4272809" cy="3742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1597"/>
            <a:ext cx="4267199" cy="3737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2729" y="238780"/>
            <a:ext cx="7003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 on Measured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21" y="10847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Projected errors on measurements of </a:t>
            </a:r>
            <a:r>
              <a:rPr lang="en-US" dirty="0" err="1" smtClean="0">
                <a:solidFill>
                  <a:srgbClr val="002060"/>
                </a:solidFill>
              </a:rPr>
              <a:t>A</a:t>
            </a:r>
            <a:r>
              <a:rPr lang="en-US" baseline="-25000" dirty="0" err="1" smtClean="0">
                <a:solidFill>
                  <a:srgbClr val="002060"/>
                </a:solidFill>
              </a:rPr>
              <a:t>eff</a:t>
            </a:r>
            <a:r>
              <a:rPr lang="en-US" baseline="-25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for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 decays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                          (input values: 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T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= 26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  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4847" y="1883946"/>
            <a:ext cx="48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861170" y="2448601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9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6914" y="187095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endParaRPr lang="en-US" baseline="-25000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1" y="940802"/>
            <a:ext cx="6638051" cy="3210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159" y="152400"/>
            <a:ext cx="461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 on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660" y="4475426"/>
            <a:ext cx="8513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L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extracted from the combined measurement  of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eff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for two </a:t>
            </a:r>
            <a:r>
              <a:rPr lang="en-US" dirty="0" smtClean="0">
                <a:solidFill>
                  <a:srgbClr val="0000FF"/>
                </a:solidFill>
              </a:rPr>
              <a:t>decay </a:t>
            </a:r>
            <a:r>
              <a:rPr lang="en-US" dirty="0">
                <a:solidFill>
                  <a:srgbClr val="0000FF"/>
                </a:solidFill>
              </a:rPr>
              <a:t>channels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  and     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           -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for 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00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= 0.14 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uncertainty on the extraction of </a:t>
            </a:r>
            <a:r>
              <a:rPr lang="en-US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 is  3.5 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mb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  ( 9-12 GeV )</a:t>
            </a:r>
            <a:endParaRPr lang="en-US" dirty="0" smtClean="0"/>
          </a:p>
          <a:p>
            <a:endParaRPr lang="en-US" dirty="0" smtClean="0">
              <a:sym typeface="Symbol"/>
            </a:endParaRPr>
          </a:p>
          <a:p>
            <a:endParaRPr lang="en-US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L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separately extracted  from the measurement of 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00</a:t>
            </a:r>
            <a:endParaRPr lang="en-US" dirty="0">
              <a:sym typeface="Symbo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1040368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9960" y="855702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8951" y="855702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44537" y="2041758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ym typeface="Symbol"/>
              </a:rPr>
              <a:t>Predicted cross section </a:t>
            </a:r>
            <a:r>
              <a:rPr lang="en-US" sz="1400" baseline="-25000" dirty="0">
                <a:sym typeface="Symbol"/>
              </a:rPr>
              <a:t>T</a:t>
            </a:r>
            <a:r>
              <a:rPr lang="en-US" sz="1400" dirty="0">
                <a:sym typeface="Symbol"/>
              </a:rPr>
              <a:t> </a:t>
            </a:r>
            <a:endParaRPr lang="en-US" sz="1400" dirty="0" smtClean="0">
              <a:sym typeface="Symbol"/>
            </a:endParaRPr>
          </a:p>
          <a:p>
            <a:r>
              <a:rPr lang="en-US" sz="1400" dirty="0" smtClean="0">
                <a:sym typeface="Symbol"/>
              </a:rPr>
              <a:t>is </a:t>
            </a:r>
            <a:r>
              <a:rPr lang="en-US" sz="1400" dirty="0">
                <a:sym typeface="Symbol"/>
              </a:rPr>
              <a:t>consistent </a:t>
            </a:r>
            <a:r>
              <a:rPr lang="en-US" sz="1400" dirty="0" smtClean="0">
                <a:sym typeface="Symbol"/>
              </a:rPr>
              <a:t>with experimental </a:t>
            </a:r>
          </a:p>
          <a:p>
            <a:r>
              <a:rPr lang="en-US" sz="1400" dirty="0" smtClean="0">
                <a:sym typeface="Symbol"/>
              </a:rPr>
              <a:t>measurements  (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T </a:t>
            </a:r>
            <a:r>
              <a:rPr lang="en-US" sz="1400" dirty="0" smtClean="0">
                <a:sym typeface="Symbol" panose="05050102010706020507" pitchFamily="18" charset="2"/>
              </a:rPr>
              <a:t> 26 </a:t>
            </a:r>
            <a:r>
              <a:rPr lang="en-US" sz="1400" dirty="0" err="1" smtClean="0">
                <a:sym typeface="Symbol" panose="05050102010706020507" pitchFamily="18" charset="2"/>
              </a:rPr>
              <a:t>mb</a:t>
            </a:r>
            <a:r>
              <a:rPr lang="en-US" sz="1400" dirty="0" smtClean="0">
                <a:sym typeface="Symbol" panose="05050102010706020507" pitchFamily="18" charset="2"/>
              </a:rPr>
              <a:t>)</a:t>
            </a:r>
            <a:endParaRPr lang="en-US" sz="1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8567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200" y="914400"/>
            <a:ext cx="9116598" cy="50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We propose to use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detector to study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of light mesons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on nuclear targets: C, Si,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in the large beam energy range between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6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and 12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. The primary goal  is:</a:t>
            </a:r>
          </a:p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nuclear transparency of light mesons such as , , . Study the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dependency of the nuclear transparency on the beam energy, predicted by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theoretical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models. The results will provide a sensitive probe to the degree of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photon shadowing in nuclear matter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8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Measure nuclear transparency and the SDME for omega mesons in incoherent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extract the total cross section of the longitudinally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polarized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mesons with nucleon. The knowledge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is important for many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theoretical models.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Measurements are important in interpreting color transparency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effects.</a:t>
            </a:r>
          </a:p>
          <a:p>
            <a:pPr>
              <a:lnSpc>
                <a:spcPts val="800"/>
              </a:lnSpc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The expected length of the experiment is 28 days of taking data. The detector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will be operated at small luminosity. No modifications of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is required   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514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 descr="C:\Users\somov\Desktop\Documents\omega_proposal\pac46\PAC45_final_report 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011" y="304800"/>
            <a:ext cx="6158589" cy="590922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438400" y="4648200"/>
            <a:ext cx="6248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1905000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PAC45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22905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is it Important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089499"/>
            <a:ext cx="82608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There are experimental indications that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  &lt;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(VN),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but  there have been  no direct measurements of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 so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far.  Measurements  of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are important for:</a:t>
            </a:r>
          </a:p>
          <a:p>
            <a:pPr>
              <a:lnSpc>
                <a:spcPts val="12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comparison  between different theoretical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approaches</a:t>
            </a:r>
          </a:p>
          <a:p>
            <a:pPr>
              <a:lnSpc>
                <a:spcPts val="12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interpretation of  the  color transparency in  vector meson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066800"/>
            <a:ext cx="8915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According to theoretical predictions, hadronic structure of 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photon leads to the decrease of the nuclear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 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baseline="-25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with energy  (increase of the coherence length               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- observed decrease of the nuclear transparency in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mesons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smaller than  theoretically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predicted.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same discrepancy takes place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 meson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photoproduction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where experimental data are scarce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29400" y="1855689"/>
                <a:ext cx="1295400" cy="4303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l</a:t>
                </a:r>
                <a:r>
                  <a:rPr lang="en-US" b="1" i="1" baseline="-25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55689"/>
                <a:ext cx="1295400" cy="430311"/>
              </a:xfrm>
              <a:prstGeom prst="rect">
                <a:avLst/>
              </a:prstGeom>
              <a:blipFill>
                <a:blip r:embed="rId2"/>
                <a:stretch>
                  <a:fillRect l="-7075" t="-2817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7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2255"/>
            <a:ext cx="4878335" cy="66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4866"/>
            <a:ext cx="6934200" cy="64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2" y="0"/>
            <a:ext cx="516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/>
              </a:rPr>
              <a:t>Reconstruction of Vector Mesons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762000"/>
            <a:ext cx="8534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We studied reconstruction capabilities  for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, , and  mesons  using  detailed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detector simulation </a:t>
            </a:r>
          </a:p>
          <a:p>
            <a:pPr>
              <a:lnSpc>
                <a:spcPts val="600"/>
              </a:lnSpc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Signal events were generated by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Pythia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(with the Fermi motion  taken into  account)  in 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the energy range between 6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12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0764" y="2286000"/>
            <a:ext cx="6097636" cy="4226479"/>
            <a:chOff x="226964" y="2402921"/>
            <a:chExt cx="6097636" cy="4226479"/>
          </a:xfrm>
        </p:grpSpPr>
        <p:pic>
          <p:nvPicPr>
            <p:cNvPr id="24578" name="Picture 2" descr="C:\Users\somov\Desktop\Documents\omega_proposal\plots_proposal\omega_ki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402921"/>
              <a:ext cx="5961228" cy="422647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43000" y="2819400"/>
              <a:ext cx="1828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Momentum transfer 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2816423"/>
              <a:ext cx="1066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 t  = 0.017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964" y="4648200"/>
              <a:ext cx="1484702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  invariant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4648200"/>
              <a:ext cx="145584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3 invariant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5029200"/>
              <a:ext cx="13292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 (m)  -  7.7  </a:t>
              </a:r>
              <a:r>
                <a:rPr lang="en-US" sz="1200" b="1" dirty="0" err="1" smtClean="0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37068" y="5029200"/>
              <a:ext cx="12875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 (m)  -  33  </a:t>
              </a:r>
              <a:r>
                <a:rPr lang="en-US" sz="1200" b="1" dirty="0" err="1" smtClean="0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3800" y="50292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24601" y="3868554"/>
          <a:ext cx="2666999" cy="138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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+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 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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7.7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 t  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GeV</a:t>
                      </a:r>
                      <a:r>
                        <a:rPr lang="en-US" sz="1400" baseline="300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2738735"/>
            <a:ext cx="13276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 rot="10800000" flipV="1">
            <a:off x="6172200" y="2895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3200" y="5562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  ~  190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28600"/>
            <a:ext cx="690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omov\Desktop\Documents\sergey\herm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698177" cy="33111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2401669"/>
            <a:ext cx="4229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dependence of the longitudinal-to-</a:t>
            </a:r>
          </a:p>
          <a:p>
            <a:r>
              <a:rPr lang="en-US" dirty="0" smtClean="0"/>
              <a:t> transverse cross section ratio for </a:t>
            </a:r>
            <a:r>
              <a:rPr lang="en-US" dirty="0" smtClean="0">
                <a:sym typeface="Symbol"/>
              </a:rPr>
              <a:t> mesons</a:t>
            </a:r>
          </a:p>
          <a:p>
            <a:r>
              <a:rPr lang="en-US" dirty="0" smtClean="0">
                <a:sym typeface="Symbol"/>
              </a:rPr>
              <a:t>         </a:t>
            </a:r>
            <a:r>
              <a:rPr lang="en-US" sz="1600" dirty="0" smtClean="0">
                <a:sym typeface="Symbol"/>
              </a:rPr>
              <a:t>Eur. Phys. J. C 62, 659-695  (2009)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029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Larger fraction of longitudinally polarized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 </a:t>
            </a:r>
            <a:r>
              <a:rPr lang="en-US" dirty="0" smtClean="0">
                <a:solidFill>
                  <a:srgbClr val="0000FF"/>
                </a:solidFill>
              </a:rPr>
              <a:t> mesons produced at  larger 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pPr>
              <a:lnSpc>
                <a:spcPts val="1200"/>
              </a:lnSpc>
              <a:buFontTx/>
              <a:buChar char="-"/>
            </a:pP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522255" cy="5328077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667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Spectrometer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52400" y="823238"/>
            <a:ext cx="4343400" cy="2072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B02BE"/>
                </a:solidFill>
              </a:rPr>
              <a:t>• </a:t>
            </a:r>
            <a:r>
              <a:rPr lang="en-US" sz="1600" dirty="0" smtClean="0">
                <a:solidFill>
                  <a:srgbClr val="0B02BE"/>
                </a:solidFill>
              </a:rPr>
              <a:t>Optimized to detect multi-particle final states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0B02BE"/>
                </a:solidFill>
              </a:rPr>
              <a:t>• Hermetic,  large/uniform acceptance for  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charged and neutral particles, </a:t>
            </a:r>
            <a:r>
              <a:rPr lang="en-US" sz="1600" dirty="0">
                <a:solidFill>
                  <a:srgbClr val="0B02BE"/>
                </a:solidFill>
              </a:rPr>
              <a:t>g</a:t>
            </a:r>
            <a:r>
              <a:rPr lang="en-US" sz="1600" dirty="0" smtClean="0">
                <a:solidFill>
                  <a:srgbClr val="0B02BE"/>
                </a:solidFill>
              </a:rPr>
              <a:t>ood  energy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and </a:t>
            </a:r>
            <a:r>
              <a:rPr lang="en-US" sz="1600" dirty="0">
                <a:solidFill>
                  <a:srgbClr val="0B02BE"/>
                </a:solidFill>
              </a:rPr>
              <a:t>momentum </a:t>
            </a:r>
            <a:r>
              <a:rPr lang="en-US" sz="1600" dirty="0" smtClean="0">
                <a:solidFill>
                  <a:srgbClr val="0B02BE"/>
                </a:solidFill>
              </a:rPr>
              <a:t> resolution 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r>
              <a:rPr lang="en-US" sz="1600" dirty="0" smtClean="0"/>
              <a:t>    Tracks:  </a:t>
            </a:r>
            <a:r>
              <a:rPr lang="en-US" sz="1600" dirty="0" smtClean="0">
                <a:sym typeface="Symbol" pitchFamily="18" charset="2"/>
              </a:rPr>
              <a:t>          </a:t>
            </a:r>
            <a:r>
              <a:rPr lang="en-US" sz="1600" baseline="-25000" dirty="0">
                <a:sym typeface="Symbol" pitchFamily="18" charset="2"/>
              </a:rPr>
              <a:t>p </a:t>
            </a:r>
            <a:r>
              <a:rPr lang="en-US" sz="1600" dirty="0">
                <a:sym typeface="Symbol" pitchFamily="18" charset="2"/>
              </a:rPr>
              <a:t>/ p </a:t>
            </a:r>
            <a:r>
              <a:rPr lang="en-US" sz="1600" dirty="0" smtClean="0">
                <a:sym typeface="Symbol" pitchFamily="18" charset="2"/>
              </a:rPr>
              <a:t>   ~ </a:t>
            </a:r>
            <a:r>
              <a:rPr lang="en-US" sz="1600" dirty="0">
                <a:sym typeface="Symbol" pitchFamily="18" charset="2"/>
              </a:rPr>
              <a:t>2 – 5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Photons:          </a:t>
            </a:r>
            <a:r>
              <a:rPr lang="en-US" sz="1600" baseline="-25000" dirty="0">
                <a:sym typeface="Symbol" pitchFamily="18" charset="2"/>
              </a:rPr>
              <a:t>E</a:t>
            </a:r>
            <a:r>
              <a:rPr lang="en-US" sz="1600" dirty="0">
                <a:sym typeface="Symbol" pitchFamily="18" charset="2"/>
              </a:rPr>
              <a:t> / </a:t>
            </a:r>
            <a:r>
              <a:rPr lang="en-US" sz="1600" dirty="0" smtClean="0">
                <a:sym typeface="Symbol" pitchFamily="18" charset="2"/>
              </a:rPr>
              <a:t>E   </a:t>
            </a:r>
            <a:r>
              <a:rPr lang="en-US" sz="1600" dirty="0">
                <a:sym typeface="Symbol" pitchFamily="18" charset="2"/>
              </a:rPr>
              <a:t>=  6 % /E    1.6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Acceptance:    1 &lt;  &lt; 120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2704715" cy="1200329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Proposed experiment:</a:t>
            </a:r>
          </a:p>
          <a:p>
            <a:r>
              <a:rPr lang="en-US" dirty="0" smtClean="0"/>
              <a:t>    - install nuclear targets</a:t>
            </a:r>
          </a:p>
          <a:p>
            <a:r>
              <a:rPr lang="en-US" dirty="0" smtClean="0"/>
              <a:t>    - no modifications to the</a:t>
            </a:r>
          </a:p>
          <a:p>
            <a:r>
              <a:rPr lang="en-US" dirty="0" smtClean="0"/>
              <a:t>      existing detector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705600" y="1371600"/>
            <a:ext cx="1447800" cy="990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7152" y="990600"/>
            <a:ext cx="13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PID (k/</a:t>
            </a:r>
            <a:r>
              <a:rPr lang="en-US" sz="1600" b="1" dirty="0" smtClean="0">
                <a:sym typeface="Symbol"/>
              </a:rPr>
              <a:t>)</a:t>
            </a:r>
            <a:endParaRPr lang="en-US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15240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S/B   Estimates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2057400"/>
            <a:ext cx="8886675" cy="4286310"/>
            <a:chOff x="76200" y="1581090"/>
            <a:chExt cx="8886675" cy="4286310"/>
          </a:xfrm>
        </p:grpSpPr>
        <p:grpSp>
          <p:nvGrpSpPr>
            <p:cNvPr id="34" name="Group 33"/>
            <p:cNvGrpSpPr/>
            <p:nvPr/>
          </p:nvGrpSpPr>
          <p:grpSpPr>
            <a:xfrm>
              <a:off x="76200" y="1581090"/>
              <a:ext cx="6705600" cy="4286310"/>
              <a:chOff x="0" y="1959440"/>
              <a:chExt cx="6858000" cy="4201092"/>
            </a:xfrm>
          </p:grpSpPr>
          <p:pic>
            <p:nvPicPr>
              <p:cNvPr id="23554" name="Picture 2" descr="C:\Users\somov\Desktop\Documents\linux\proposal_new\plots\omega_3pi_vert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6858000" cy="3142294"/>
              </a:xfrm>
              <a:prstGeom prst="rect">
                <a:avLst/>
              </a:prstGeom>
              <a:noFill/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762000" y="1959440"/>
                <a:ext cx="5567442" cy="4201092"/>
                <a:chOff x="762000" y="1959440"/>
                <a:chExt cx="5567442" cy="4201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76800" y="5178623"/>
                  <a:ext cx="145264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Z   (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)    (cm)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24841" y="1959440"/>
                  <a:ext cx="3981925" cy="392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Production vertex for 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 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endParaRPr lang="en-US" sz="2000" dirty="0" smtClean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62000" y="2590800"/>
                  <a:ext cx="18250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Target cell walls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3" idx="2"/>
                </p:cNvCxnSpPr>
                <p:nvPr/>
              </p:nvCxnSpPr>
              <p:spPr>
                <a:xfrm>
                  <a:off x="1674526" y="2990910"/>
                  <a:ext cx="1874" cy="8190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828800" y="2971800"/>
                  <a:ext cx="7620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3124200" y="2514600"/>
                  <a:ext cx="19085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Vacuum window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124200" y="2971800"/>
                  <a:ext cx="533400" cy="762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76400" y="4572000"/>
                  <a:ext cx="10534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Cold H</a:t>
                  </a:r>
                  <a:r>
                    <a:rPr lang="en-US" sz="14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gas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62400" y="4114800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Air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524000" y="5638800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362200" y="5638800"/>
                  <a:ext cx="685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3124200" y="5638800"/>
                  <a:ext cx="2590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12954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622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038600" y="5791200"/>
                  <a:ext cx="45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Air</a:t>
                  </a:r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381014" y="1981200"/>
              <a:ext cx="258186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 cell and window:</a:t>
              </a:r>
            </a:p>
            <a:p>
              <a:r>
                <a:rPr lang="en-US" dirty="0" smtClean="0"/>
                <a:t>    75 , 100 </a:t>
              </a:r>
              <a:r>
                <a:rPr lang="en-US" dirty="0" smtClean="0">
                  <a:sym typeface="Symbol"/>
                </a:rPr>
                <a:t>m </a:t>
              </a:r>
              <a:r>
                <a:rPr lang="en-US" dirty="0" err="1" smtClean="0">
                  <a:sym typeface="Symbol"/>
                </a:rPr>
                <a:t>Kapton</a:t>
              </a:r>
              <a:endParaRPr lang="en-US" dirty="0" smtClean="0">
                <a:sym typeface="Symbol"/>
              </a:endParaRPr>
            </a:p>
            <a:p>
              <a:endParaRPr lang="en-US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Cold H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 gas: </a:t>
              </a:r>
            </a:p>
            <a:p>
              <a:r>
                <a:rPr lang="en-US" dirty="0" smtClean="0">
                  <a:sym typeface="Symbol"/>
                </a:rPr>
                <a:t>     = 1.8 10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Air: </a:t>
              </a:r>
            </a:p>
            <a:p>
              <a:r>
                <a:rPr lang="en-US" dirty="0" smtClean="0">
                  <a:sym typeface="Symbol"/>
                </a:rPr>
                <a:t>     = 1.2  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9922" y="921603"/>
            <a:ext cx="7860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Estimate background using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target walls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and air  ( runs with empty target )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7473" y="304800"/>
            <a:ext cx="15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205" y="1146750"/>
            <a:ext cx="87943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Nuclear </a:t>
            </a:r>
            <a:r>
              <a:rPr lang="en-US" sz="2000" dirty="0" err="1" smtClean="0">
                <a:solidFill>
                  <a:srgbClr val="190DB3"/>
                </a:solidFill>
              </a:rPr>
              <a:t>Photoproduction</a:t>
            </a:r>
            <a:r>
              <a:rPr lang="en-US" sz="2000" dirty="0" smtClean="0">
                <a:solidFill>
                  <a:srgbClr val="190DB3"/>
                </a:solidFill>
              </a:rPr>
              <a:t> with </a:t>
            </a:r>
            <a:r>
              <a:rPr lang="en-US" sz="2000" dirty="0" err="1" smtClean="0">
                <a:solidFill>
                  <a:srgbClr val="190DB3"/>
                </a:solidFill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</a:rPr>
              <a:t> Workshop, Jefferson Lab, April 28 - 29, 2016</a:t>
            </a:r>
          </a:p>
          <a:p>
            <a:r>
              <a:rPr lang="en-US" sz="2000" dirty="0" smtClean="0"/>
              <a:t>                     https://www.jlab.org/conferences/photoproduction16/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- interesting discussions, motivated further theoretical studies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</a:t>
            </a:r>
            <a:r>
              <a:rPr lang="en-US" sz="2000" dirty="0" err="1" smtClean="0">
                <a:solidFill>
                  <a:srgbClr val="190DB3"/>
                </a:solidFill>
              </a:rPr>
              <a:t>Photoprodiction</a:t>
            </a:r>
            <a:r>
              <a:rPr lang="en-US" sz="2000" dirty="0" smtClean="0">
                <a:solidFill>
                  <a:srgbClr val="190DB3"/>
                </a:solidFill>
              </a:rPr>
              <a:t> of </a:t>
            </a:r>
            <a:r>
              <a:rPr lang="en-US" sz="2000" dirty="0" smtClean="0">
                <a:solidFill>
                  <a:srgbClr val="190DB3"/>
                </a:solidFill>
                <a:sym typeface="Symbol"/>
              </a:rPr>
              <a:t> mesons of nuclei and impact of polarization on the </a:t>
            </a:r>
          </a:p>
          <a:p>
            <a:r>
              <a:rPr lang="en-US" sz="2000" dirty="0" smtClean="0">
                <a:solidFill>
                  <a:srgbClr val="190DB3"/>
                </a:solidFill>
                <a:sym typeface="Symbol"/>
              </a:rPr>
              <a:t>    meson-nucleon interactions, Phys. Rev. C93, 1, 015203, 2016</a:t>
            </a:r>
          </a:p>
          <a:p>
            <a:endParaRPr lang="en-US" sz="2000" dirty="0" smtClean="0">
              <a:solidFill>
                <a:srgbClr val="190DB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Topic presented at several conferences / workshops</a:t>
            </a:r>
            <a:endParaRPr lang="en-US" sz="2000" dirty="0" smtClean="0">
              <a:solidFill>
                <a:srgbClr val="190DB3"/>
              </a:solidFill>
              <a:sym typeface="Symbol"/>
            </a:endParaRPr>
          </a:p>
          <a:p>
            <a:endParaRPr lang="en-US" sz="2000" b="1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r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6322006" cy="4191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86399" y="3811758"/>
            <a:ext cx="3657601" cy="164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87038"/>
            <a:ext cx="873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 Part of Photon:  Dependence on the Coherence Length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07118" y="637366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762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Dependence of the nuclear transparency on the  coherence length in </a:t>
            </a:r>
            <a:r>
              <a:rPr lang="en-US" dirty="0" err="1" smtClean="0"/>
              <a:t>electroproduction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37031" y="3075036"/>
            <a:ext cx="79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 A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0" y="1089642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K.Ackerstaff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et al.,</a:t>
            </a:r>
            <a:r>
              <a:rPr lang="en-US" sz="10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Phys. Rev.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Lett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.,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aseline="0" dirty="0" smtClean="0">
                <a:latin typeface="Arial Unicode MS" pitchFamily="34" charset="-128"/>
                <a:cs typeface="Arial" pitchFamily="34" charset="0"/>
              </a:rPr>
              <a:t>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82, 3025 (1999)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4989" y="5345668"/>
            <a:ext cx="2446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Coherence length  (</a:t>
            </a:r>
            <a:r>
              <a:rPr lang="en-US" dirty="0" err="1" smtClean="0"/>
              <a:t>fm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147282"/>
              </p:ext>
            </p:extLst>
          </p:nvPr>
        </p:nvGraphicFramePr>
        <p:xfrm>
          <a:off x="7013914" y="1435555"/>
          <a:ext cx="1143000" cy="5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4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604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14" y="1435555"/>
                        <a:ext cx="1143000" cy="5536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0006" y="1807684"/>
            <a:ext cx="914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3400" y="5943600"/>
            <a:ext cx="790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Hadronic structure of photon appears in </a:t>
            </a:r>
            <a:r>
              <a:rPr lang="en-US" sz="240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00800" y="2438400"/>
            <a:ext cx="2438400" cy="1500554"/>
            <a:chOff x="6400800" y="2667000"/>
            <a:chExt cx="2438400" cy="1500554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6400800" y="2667000"/>
              <a:ext cx="2438400" cy="1500554"/>
              <a:chOff x="5562600" y="2362200"/>
              <a:chExt cx="2971800" cy="18288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324600" y="2508401"/>
                <a:ext cx="1600200" cy="1682599"/>
              </a:xfrm>
              <a:prstGeom prst="ellipse">
                <a:avLst/>
              </a:prstGeom>
              <a:solidFill>
                <a:srgbClr val="15FD41">
                  <a:alpha val="26000"/>
                </a:srgb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5841588" y="2668124"/>
                <a:ext cx="2692812" cy="1327112"/>
                <a:chOff x="860812" y="1505468"/>
                <a:chExt cx="11115114" cy="556861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46053" y="1505468"/>
                  <a:ext cx="1847533" cy="189662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860812" y="3446959"/>
                  <a:ext cx="1882387" cy="160639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>
                  <a:off x="2743201" y="3200400"/>
                  <a:ext cx="2209799" cy="515458"/>
                </a:xfrm>
                <a:custGeom>
                  <a:avLst/>
                  <a:gdLst>
                    <a:gd name="connsiteX0" fmla="*/ 0 w 5495925"/>
                    <a:gd name="connsiteY0" fmla="*/ 600153 h 1181343"/>
                    <a:gd name="connsiteX1" fmla="*/ 447675 w 5495925"/>
                    <a:gd name="connsiteY1" fmla="*/ 114378 h 1181343"/>
                    <a:gd name="connsiteX2" fmla="*/ 904875 w 5495925"/>
                    <a:gd name="connsiteY2" fmla="*/ 609678 h 1181343"/>
                    <a:gd name="connsiteX3" fmla="*/ 1409700 w 5495925"/>
                    <a:gd name="connsiteY3" fmla="*/ 1181178 h 1181343"/>
                    <a:gd name="connsiteX4" fmla="*/ 1857375 w 5495925"/>
                    <a:gd name="connsiteY4" fmla="*/ 552528 h 1181343"/>
                    <a:gd name="connsiteX5" fmla="*/ 2238375 w 5495925"/>
                    <a:gd name="connsiteY5" fmla="*/ 47703 h 1181343"/>
                    <a:gd name="connsiteX6" fmla="*/ 2762250 w 5495925"/>
                    <a:gd name="connsiteY6" fmla="*/ 600153 h 1181343"/>
                    <a:gd name="connsiteX7" fmla="*/ 3219450 w 5495925"/>
                    <a:gd name="connsiteY7" fmla="*/ 1124028 h 1181343"/>
                    <a:gd name="connsiteX8" fmla="*/ 3686175 w 5495925"/>
                    <a:gd name="connsiteY8" fmla="*/ 562053 h 1181343"/>
                    <a:gd name="connsiteX9" fmla="*/ 4019550 w 5495925"/>
                    <a:gd name="connsiteY9" fmla="*/ 78 h 1181343"/>
                    <a:gd name="connsiteX10" fmla="*/ 4524375 w 5495925"/>
                    <a:gd name="connsiteY10" fmla="*/ 600153 h 1181343"/>
                    <a:gd name="connsiteX11" fmla="*/ 5057775 w 5495925"/>
                    <a:gd name="connsiteY11" fmla="*/ 1181178 h 1181343"/>
                    <a:gd name="connsiteX12" fmla="*/ 5495925 w 5495925"/>
                    <a:gd name="connsiteY12" fmla="*/ 562053 h 1181343"/>
                    <a:gd name="connsiteX13" fmla="*/ 5495925 w 5495925"/>
                    <a:gd name="connsiteY13" fmla="*/ 562053 h 1181343"/>
                    <a:gd name="connsiteX14" fmla="*/ 5495925 w 5495925"/>
                    <a:gd name="connsiteY14" fmla="*/ 562053 h 1181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95925" h="1181343">
                      <a:moveTo>
                        <a:pt x="0" y="600153"/>
                      </a:moveTo>
                      <a:cubicBezTo>
                        <a:pt x="148431" y="356472"/>
                        <a:pt x="296863" y="112791"/>
                        <a:pt x="447675" y="114378"/>
                      </a:cubicBezTo>
                      <a:cubicBezTo>
                        <a:pt x="598487" y="115965"/>
                        <a:pt x="744538" y="431878"/>
                        <a:pt x="904875" y="609678"/>
                      </a:cubicBezTo>
                      <a:cubicBezTo>
                        <a:pt x="1065213" y="787478"/>
                        <a:pt x="1250950" y="1190703"/>
                        <a:pt x="1409700" y="1181178"/>
                      </a:cubicBezTo>
                      <a:cubicBezTo>
                        <a:pt x="1568450" y="1171653"/>
                        <a:pt x="1719263" y="741440"/>
                        <a:pt x="1857375" y="552528"/>
                      </a:cubicBezTo>
                      <a:cubicBezTo>
                        <a:pt x="1995487" y="363616"/>
                        <a:pt x="2087563" y="39766"/>
                        <a:pt x="2238375" y="47703"/>
                      </a:cubicBezTo>
                      <a:cubicBezTo>
                        <a:pt x="2389187" y="55640"/>
                        <a:pt x="2598738" y="420766"/>
                        <a:pt x="2762250" y="600153"/>
                      </a:cubicBezTo>
                      <a:cubicBezTo>
                        <a:pt x="2925762" y="779540"/>
                        <a:pt x="3065463" y="1130378"/>
                        <a:pt x="3219450" y="1124028"/>
                      </a:cubicBezTo>
                      <a:cubicBezTo>
                        <a:pt x="3373438" y="1117678"/>
                        <a:pt x="3552825" y="749378"/>
                        <a:pt x="3686175" y="562053"/>
                      </a:cubicBezTo>
                      <a:cubicBezTo>
                        <a:pt x="3819525" y="374728"/>
                        <a:pt x="3879850" y="-6272"/>
                        <a:pt x="4019550" y="78"/>
                      </a:cubicBezTo>
                      <a:cubicBezTo>
                        <a:pt x="4159250" y="6428"/>
                        <a:pt x="4351338" y="403303"/>
                        <a:pt x="4524375" y="600153"/>
                      </a:cubicBezTo>
                      <a:cubicBezTo>
                        <a:pt x="4697413" y="797003"/>
                        <a:pt x="4895850" y="1187528"/>
                        <a:pt x="5057775" y="1181178"/>
                      </a:cubicBezTo>
                      <a:cubicBezTo>
                        <a:pt x="5219700" y="1174828"/>
                        <a:pt x="5495925" y="562053"/>
                        <a:pt x="5495925" y="562053"/>
                      </a:cubicBezTo>
                      <a:lnTo>
                        <a:pt x="5495925" y="562053"/>
                      </a:lnTo>
                      <a:lnTo>
                        <a:pt x="5495925" y="562053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ight Arrow 29"/>
                <p:cNvSpPr/>
                <p:nvPr/>
              </p:nvSpPr>
              <p:spPr>
                <a:xfrm>
                  <a:off x="7572498" y="3316865"/>
                  <a:ext cx="4403428" cy="336829"/>
                </a:xfrm>
                <a:prstGeom prst="rightArrow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968177" y="3200404"/>
                  <a:ext cx="552682" cy="2286473"/>
                </a:xfrm>
                <a:prstGeom prst="ellipse">
                  <a:avLst/>
                </a:prstGeom>
                <a:solidFill>
                  <a:srgbClr val="0000FF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307644" y="5492936"/>
                  <a:ext cx="1472841" cy="15811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4943110" y="5513761"/>
                  <a:ext cx="1345861" cy="156032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ounded Rectangle 48"/>
              <p:cNvSpPr/>
              <p:nvPr/>
            </p:nvSpPr>
            <p:spPr>
              <a:xfrm>
                <a:off x="6857277" y="3075177"/>
                <a:ext cx="609600" cy="13156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62600" y="2362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62600" y="3352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634118" y="3657600"/>
                <a:ext cx="303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469112" y="3654623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</a:t>
                </a:r>
                <a:r>
                  <a:rPr lang="en-US" sz="1400" b="1" dirty="0" smtClean="0">
                    <a:sym typeface="Symbol" panose="05050102010706020507" pitchFamily="18" charset="2"/>
                  </a:rPr>
                  <a:t></a:t>
                </a:r>
                <a:endParaRPr lang="en-US" sz="14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40823" y="273153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ym typeface="Symbol" panose="05050102010706020507" pitchFamily="18" charset="2"/>
                  </a:rPr>
                  <a:t></a:t>
                </a:r>
                <a:endParaRPr lang="en-US" sz="1400" b="1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02030" y="274320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l</a:t>
              </a:r>
              <a:r>
                <a:rPr lang="en-US" sz="2400" i="1" baseline="-25000" dirty="0" err="1" smtClean="0"/>
                <a:t>c</a:t>
              </a:r>
              <a:endParaRPr lang="en-US" sz="2400" i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97379" y="4192758"/>
            <a:ext cx="3218021" cy="1522242"/>
            <a:chOff x="5697379" y="3811758"/>
            <a:chExt cx="3218021" cy="1522242"/>
          </a:xfrm>
        </p:grpSpPr>
        <p:sp>
          <p:nvSpPr>
            <p:cNvPr id="41" name="TextBox 40"/>
            <p:cNvSpPr txBox="1"/>
            <p:nvPr/>
          </p:nvSpPr>
          <p:spPr>
            <a:xfrm>
              <a:off x="5697379" y="3811758"/>
              <a:ext cx="246221" cy="303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15000" y="3909646"/>
              <a:ext cx="3200400" cy="1424354"/>
              <a:chOff x="5715000" y="3657600"/>
              <a:chExt cx="3200400" cy="142435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102231" y="3701360"/>
                <a:ext cx="1312985" cy="1380594"/>
              </a:xfrm>
              <a:prstGeom prst="ellipse">
                <a:avLst/>
              </a:prstGeom>
              <a:solidFill>
                <a:srgbClr val="15FD41">
                  <a:alpha val="26000"/>
                </a:srgb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>
              <a:xfrm>
                <a:off x="5943600" y="3820126"/>
                <a:ext cx="2971800" cy="1101202"/>
                <a:chOff x="-2974103" y="1442622"/>
                <a:chExt cx="14950029" cy="563146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2974103" y="1442622"/>
                  <a:ext cx="1847534" cy="189662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-2974103" y="3291571"/>
                  <a:ext cx="1882387" cy="160639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reeform 49"/>
                <p:cNvSpPr/>
                <p:nvPr/>
              </p:nvSpPr>
              <p:spPr>
                <a:xfrm>
                  <a:off x="-1350562" y="3213466"/>
                  <a:ext cx="2209800" cy="515458"/>
                </a:xfrm>
                <a:custGeom>
                  <a:avLst/>
                  <a:gdLst>
                    <a:gd name="connsiteX0" fmla="*/ 0 w 5495925"/>
                    <a:gd name="connsiteY0" fmla="*/ 600153 h 1181343"/>
                    <a:gd name="connsiteX1" fmla="*/ 447675 w 5495925"/>
                    <a:gd name="connsiteY1" fmla="*/ 114378 h 1181343"/>
                    <a:gd name="connsiteX2" fmla="*/ 904875 w 5495925"/>
                    <a:gd name="connsiteY2" fmla="*/ 609678 h 1181343"/>
                    <a:gd name="connsiteX3" fmla="*/ 1409700 w 5495925"/>
                    <a:gd name="connsiteY3" fmla="*/ 1181178 h 1181343"/>
                    <a:gd name="connsiteX4" fmla="*/ 1857375 w 5495925"/>
                    <a:gd name="connsiteY4" fmla="*/ 552528 h 1181343"/>
                    <a:gd name="connsiteX5" fmla="*/ 2238375 w 5495925"/>
                    <a:gd name="connsiteY5" fmla="*/ 47703 h 1181343"/>
                    <a:gd name="connsiteX6" fmla="*/ 2762250 w 5495925"/>
                    <a:gd name="connsiteY6" fmla="*/ 600153 h 1181343"/>
                    <a:gd name="connsiteX7" fmla="*/ 3219450 w 5495925"/>
                    <a:gd name="connsiteY7" fmla="*/ 1124028 h 1181343"/>
                    <a:gd name="connsiteX8" fmla="*/ 3686175 w 5495925"/>
                    <a:gd name="connsiteY8" fmla="*/ 562053 h 1181343"/>
                    <a:gd name="connsiteX9" fmla="*/ 4019550 w 5495925"/>
                    <a:gd name="connsiteY9" fmla="*/ 78 h 1181343"/>
                    <a:gd name="connsiteX10" fmla="*/ 4524375 w 5495925"/>
                    <a:gd name="connsiteY10" fmla="*/ 600153 h 1181343"/>
                    <a:gd name="connsiteX11" fmla="*/ 5057775 w 5495925"/>
                    <a:gd name="connsiteY11" fmla="*/ 1181178 h 1181343"/>
                    <a:gd name="connsiteX12" fmla="*/ 5495925 w 5495925"/>
                    <a:gd name="connsiteY12" fmla="*/ 562053 h 1181343"/>
                    <a:gd name="connsiteX13" fmla="*/ 5495925 w 5495925"/>
                    <a:gd name="connsiteY13" fmla="*/ 562053 h 1181343"/>
                    <a:gd name="connsiteX14" fmla="*/ 5495925 w 5495925"/>
                    <a:gd name="connsiteY14" fmla="*/ 562053 h 1181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95925" h="1181343">
                      <a:moveTo>
                        <a:pt x="0" y="600153"/>
                      </a:moveTo>
                      <a:cubicBezTo>
                        <a:pt x="148431" y="356472"/>
                        <a:pt x="296863" y="112791"/>
                        <a:pt x="447675" y="114378"/>
                      </a:cubicBezTo>
                      <a:cubicBezTo>
                        <a:pt x="598487" y="115965"/>
                        <a:pt x="744538" y="431878"/>
                        <a:pt x="904875" y="609678"/>
                      </a:cubicBezTo>
                      <a:cubicBezTo>
                        <a:pt x="1065213" y="787478"/>
                        <a:pt x="1250950" y="1190703"/>
                        <a:pt x="1409700" y="1181178"/>
                      </a:cubicBezTo>
                      <a:cubicBezTo>
                        <a:pt x="1568450" y="1171653"/>
                        <a:pt x="1719263" y="741440"/>
                        <a:pt x="1857375" y="552528"/>
                      </a:cubicBezTo>
                      <a:cubicBezTo>
                        <a:pt x="1995487" y="363616"/>
                        <a:pt x="2087563" y="39766"/>
                        <a:pt x="2238375" y="47703"/>
                      </a:cubicBezTo>
                      <a:cubicBezTo>
                        <a:pt x="2389187" y="55640"/>
                        <a:pt x="2598738" y="420766"/>
                        <a:pt x="2762250" y="600153"/>
                      </a:cubicBezTo>
                      <a:cubicBezTo>
                        <a:pt x="2925762" y="779540"/>
                        <a:pt x="3065463" y="1130378"/>
                        <a:pt x="3219450" y="1124028"/>
                      </a:cubicBezTo>
                      <a:cubicBezTo>
                        <a:pt x="3373438" y="1117678"/>
                        <a:pt x="3552825" y="749378"/>
                        <a:pt x="3686175" y="562053"/>
                      </a:cubicBezTo>
                      <a:cubicBezTo>
                        <a:pt x="3819525" y="374728"/>
                        <a:pt x="3879850" y="-6272"/>
                        <a:pt x="4019550" y="78"/>
                      </a:cubicBezTo>
                      <a:cubicBezTo>
                        <a:pt x="4159250" y="6428"/>
                        <a:pt x="4351338" y="403303"/>
                        <a:pt x="4524375" y="600153"/>
                      </a:cubicBezTo>
                      <a:cubicBezTo>
                        <a:pt x="4697413" y="797003"/>
                        <a:pt x="4895850" y="1187528"/>
                        <a:pt x="5057775" y="1181178"/>
                      </a:cubicBezTo>
                      <a:cubicBezTo>
                        <a:pt x="5219700" y="1174828"/>
                        <a:pt x="5495925" y="562053"/>
                        <a:pt x="5495925" y="562053"/>
                      </a:cubicBezTo>
                      <a:lnTo>
                        <a:pt x="5495925" y="562053"/>
                      </a:lnTo>
                      <a:lnTo>
                        <a:pt x="5495925" y="562053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>
                  <a:off x="7572498" y="3316865"/>
                  <a:ext cx="4403428" cy="336829"/>
                </a:xfrm>
                <a:prstGeom prst="rightArrow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968177" y="3200404"/>
                  <a:ext cx="552682" cy="2286473"/>
                </a:xfrm>
                <a:prstGeom prst="ellipse">
                  <a:avLst/>
                </a:prstGeom>
                <a:solidFill>
                  <a:srgbClr val="0000FF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307644" y="5492936"/>
                  <a:ext cx="1472841" cy="15811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943110" y="5513761"/>
                  <a:ext cx="1345861" cy="156032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ounded Rectangle 39"/>
              <p:cNvSpPr/>
              <p:nvPr/>
            </p:nvSpPr>
            <p:spPr>
              <a:xfrm>
                <a:off x="6714416" y="4181679"/>
                <a:ext cx="1325069" cy="8552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715000" y="4319954"/>
                <a:ext cx="246221" cy="303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56194" y="4644292"/>
                <a:ext cx="248852" cy="25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041318" y="4641850"/>
                <a:ext cx="285680" cy="25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</a:t>
                </a:r>
                <a:r>
                  <a:rPr lang="en-US" sz="1400" b="1" dirty="0" smtClean="0">
                    <a:sym typeface="Symbol" panose="05050102010706020507" pitchFamily="18" charset="2"/>
                  </a:rPr>
                  <a:t></a:t>
                </a:r>
                <a:endParaRPr lang="en-US" sz="14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674516" y="3884442"/>
                <a:ext cx="233068" cy="25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ym typeface="Symbol" panose="05050102010706020507" pitchFamily="18" charset="2"/>
                  </a:rPr>
                  <a:t></a:t>
                </a:r>
                <a:endParaRPr lang="en-US" sz="14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78230" y="3657600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/>
                  <a:t>l</a:t>
                </a:r>
                <a:r>
                  <a:rPr lang="en-US" sz="2400" i="1" baseline="-25000" dirty="0" err="1" smtClean="0"/>
                  <a:t>c</a:t>
                </a:r>
                <a:endParaRPr lang="en-US" sz="2400" i="1" baseline="-25000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6629400" y="1002268"/>
            <a:ext cx="184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Coherence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3" y="904867"/>
            <a:ext cx="4603177" cy="5800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23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042" y="621268"/>
            <a:ext cx="483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 experiment  </a:t>
            </a:r>
            <a:r>
              <a:rPr lang="en-US" sz="1400" dirty="0" smtClean="0"/>
              <a:t>Meyer , et al. Phys. Rev. Let.  28, 1972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14773" y="6443246"/>
            <a:ext cx="12987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  (</a:t>
            </a:r>
            <a:r>
              <a:rPr lang="en-US" sz="1600" dirty="0" smtClean="0">
                <a:sym typeface="Symbol" panose="05050102010706020507" pitchFamily="18" charset="2"/>
              </a:rPr>
              <a:t></a:t>
            </a:r>
            <a:r>
              <a:rPr lang="en-US" sz="1600" baseline="30000" dirty="0" smtClean="0">
                <a:sym typeface="Symbol" panose="05050102010706020507" pitchFamily="18" charset="2"/>
              </a:rPr>
              <a:t>0</a:t>
            </a:r>
            <a:r>
              <a:rPr lang="en-US" sz="1600" dirty="0" smtClean="0">
                <a:sym typeface="Symbol" panose="05050102010706020507" pitchFamily="18" charset="2"/>
              </a:rPr>
              <a:t>)   (GeV)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11306" y="3317869"/>
            <a:ext cx="362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Incoherent production of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0.1 &lt; | t | &lt; 0.25 </a:t>
            </a:r>
            <a:r>
              <a:rPr lang="en-US" dirty="0" err="1" smtClean="0"/>
              <a:t>GeV</a:t>
            </a:r>
            <a:r>
              <a:rPr lang="en-US" baseline="30000" dirty="0" err="1" smtClean="0"/>
              <a:t>2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123852" y="1194840"/>
            <a:ext cx="242572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Point-like photon </a:t>
            </a:r>
          </a:p>
          <a:p>
            <a:r>
              <a:rPr lang="en-US" dirty="0" smtClean="0"/>
              <a:t> (no photon shadowing)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8670" y="2362200"/>
            <a:ext cx="31995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Hadronic component of photon </a:t>
            </a:r>
          </a:p>
          <a:p>
            <a:r>
              <a:rPr lang="en-US" dirty="0"/>
              <a:t> </a:t>
            </a:r>
            <a:r>
              <a:rPr lang="en-US" dirty="0" smtClean="0"/>
              <a:t>        (photon shadowing)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572000"/>
            <a:ext cx="37932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indicate shadowing of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photon </a:t>
            </a:r>
          </a:p>
          <a:p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 dependence weaker than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predicted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64666" y="3391487"/>
            <a:ext cx="2734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A </a:t>
            </a:r>
            <a:r>
              <a:rPr lang="en-US" sz="2400" baseline="-25000" dirty="0" smtClean="0"/>
              <a:t>eff                     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990600"/>
            <a:ext cx="620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7151" y="1002268"/>
            <a:ext cx="8414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4724400" y="1524001"/>
            <a:ext cx="351971" cy="152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4753428" y="2569029"/>
            <a:ext cx="351971" cy="174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7297"/>
            <a:ext cx="5481471" cy="5868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"/>
            <a:ext cx="823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924580"/>
            <a:ext cx="393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Cornell:  McClellan, et al. Phys. Rev. Let.  554, 1969</a:t>
            </a:r>
          </a:p>
          <a:p>
            <a:r>
              <a:rPr lang="en-US" sz="1400" dirty="0" smtClean="0"/>
              <a:t>DESY: Asbury, et al. Phys. Rev. Let. 19,  1968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76247" y="2339876"/>
            <a:ext cx="39677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data indicate shadowing </a:t>
            </a:r>
          </a:p>
          <a:p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energy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need more data to study energy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dependence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64666" y="3391487"/>
            <a:ext cx="2734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A </a:t>
            </a:r>
            <a:r>
              <a:rPr lang="en-US" sz="2400" baseline="-25000" dirty="0" smtClean="0"/>
              <a:t>eff                     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   2.7 GeV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    4.0 GeV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 8.0 GeV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4724400"/>
            <a:ext cx="1905000" cy="7686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1739514"/>
            <a:ext cx="1161392" cy="1772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11880" y="2057400"/>
            <a:ext cx="838200" cy="19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2286000"/>
            <a:ext cx="838200" cy="19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00880" y="15240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GeV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00880" y="199286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00880" y="2438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00880" y="2983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5421423" cy="4455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42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Measurements Proposed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44714"/>
            <a:ext cx="624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Predicted energy dependence of the nuclear transparency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2000" dirty="0">
                <a:sym typeface="Symbol"/>
              </a:rPr>
              <a:t> </a:t>
            </a:r>
            <a:r>
              <a:rPr lang="en-US" sz="2000" dirty="0" smtClean="0">
                <a:sym typeface="Symbol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mesons  </a:t>
            </a:r>
            <a:r>
              <a:rPr lang="en-US" sz="2000" dirty="0"/>
              <a:t>Phys. Rev. C 93, 015203 (2016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72145" y="2932810"/>
            <a:ext cx="747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096116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       -mesons  (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00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0 )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7295" y="1997075"/>
            <a:ext cx="3416705" cy="360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 energy dependence </a:t>
            </a:r>
          </a:p>
          <a:p>
            <a:r>
              <a:rPr lang="en-US" sz="2000" dirty="0" smtClean="0"/>
              <a:t>of the nuclear transparency for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,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 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 mesons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on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28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120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and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208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targets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ncoherent production: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0.1 &lt; |t| &lt; 0.5 </a:t>
            </a:r>
            <a:r>
              <a:rPr lang="en-US" dirty="0" err="1" smtClean="0"/>
              <a:t>GeV</a:t>
            </a:r>
            <a:r>
              <a:rPr lang="en-US" baseline="30000" dirty="0" err="1" smtClean="0"/>
              <a:t>2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3033" y="4583668"/>
            <a:ext cx="747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90600"/>
            <a:ext cx="7679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Extraction of 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N) from the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Mesons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2514600"/>
            <a:ext cx="800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There are no beams of , , and 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mesons. Studying interactions with nuclear matter provides a unique possibility to measure meson-nucleon cross sections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We propose to extract for the first time the -nucleon cross section of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longitudinally  polarized  mesons using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photoproduction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on nuclei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836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424" y="238780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Distribution of Quarks in Vector Meson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627" y="1219200"/>
            <a:ext cx="822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Different distributions of quarks in the transversely and longitudinally polarized  </a:t>
            </a:r>
          </a:p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mesons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2057400"/>
            <a:ext cx="8801100" cy="2590801"/>
            <a:chOff x="0" y="3251335"/>
            <a:chExt cx="9264317" cy="2546555"/>
          </a:xfrm>
        </p:grpSpPr>
        <p:pic>
          <p:nvPicPr>
            <p:cNvPr id="10" name="Picture 9" descr="light_co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5199"/>
              <a:ext cx="5486400" cy="2292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74106" y="3528988"/>
              <a:ext cx="3890211" cy="2268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AdS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/QCD (Brodsky &amp;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G.Teramond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) 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light-cone wave functions  depend on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meson polarization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Light-cone wave functions for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 mesons: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J.Forshaw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R.Sandapen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Phys.Rev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109,081601,2012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Color dipole model of strong interaction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27535"/>
              <a:ext cx="39621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L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0147" y="3251335"/>
              <a:ext cx="40805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T</a:t>
              </a:r>
              <a:endParaRPr lang="en-US" baseline="-25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52578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different cross sections for interactions of transversely and longitudinally  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polarized mesons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13316</TotalTime>
  <Words>3032</Words>
  <Application>Microsoft Office PowerPoint</Application>
  <PresentationFormat>On-screen Show (4:3)</PresentationFormat>
  <Paragraphs>519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 Unicode MS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Backup Slides</vt:lpstr>
      <vt:lpstr>PowerPoint Presentation</vt:lpstr>
      <vt:lpstr>PowerPoint Presentation</vt:lpstr>
      <vt:lpstr>PowerPoint Presentation</vt:lpstr>
      <vt:lpstr>PowerPoint Presentation</vt:lpstr>
      <vt:lpstr>Reconstruction of Vector Mesons</vt:lpstr>
      <vt:lpstr>PowerPoint Presentation</vt:lpstr>
      <vt:lpstr>GlueX Spectrometer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1035</cp:revision>
  <cp:lastPrinted>2018-07-16T22:43:55Z</cp:lastPrinted>
  <dcterms:created xsi:type="dcterms:W3CDTF">2006-08-16T00:00:00Z</dcterms:created>
  <dcterms:modified xsi:type="dcterms:W3CDTF">2018-07-17T14:35:29Z</dcterms:modified>
</cp:coreProperties>
</file>