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8" r:id="rId2"/>
    <p:sldId id="431" r:id="rId3"/>
    <p:sldId id="383" r:id="rId4"/>
    <p:sldId id="630" r:id="rId5"/>
    <p:sldId id="1262" r:id="rId6"/>
    <p:sldId id="1263" r:id="rId7"/>
    <p:sldId id="260" r:id="rId8"/>
    <p:sldId id="442" r:id="rId9"/>
    <p:sldId id="262" r:id="rId10"/>
    <p:sldId id="1265" r:id="rId11"/>
    <p:sldId id="1266" r:id="rId12"/>
    <p:sldId id="1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23A9C8E-D009-734E-A3BD-DA81081582AA}" type="datetime1">
              <a:rPr lang="en-US" b="1">
                <a:solidFill>
                  <a:prstClr val="black"/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7/16/2018</a:t>
            </a:fld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Times New Roman" pitchFamily="-110" charset="0"/>
              </a:rPr>
              <a:t>Hall B Status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>
                <a:solidFill>
                  <a:prstClr val="black"/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7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7618F-952F-8E45-8E24-C091788A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n12posterpicture"/>
          <p:cNvPicPr>
            <a:picLocks noChangeAspect="1" noChangeArrowheads="1"/>
          </p:cNvPicPr>
          <p:nvPr/>
        </p:nvPicPr>
        <p:blipFill>
          <a:blip r:embed="rId3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12420" y="5530549"/>
            <a:ext cx="4171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Rolf 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65806" y="793840"/>
            <a:ext cx="3530633" cy="3188898"/>
            <a:chOff x="4852927" y="2543885"/>
            <a:chExt cx="3749678" cy="3386741"/>
          </a:xfrm>
        </p:grpSpPr>
        <p:grpSp>
          <p:nvGrpSpPr>
            <p:cNvPr id="11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4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28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2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4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5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6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9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3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9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9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10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11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3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7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48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3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4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5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1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49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0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1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2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0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31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5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06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7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8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3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3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4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5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8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6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312420" y="6153448"/>
            <a:ext cx="499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PAC46 Meeting</a:t>
            </a:r>
          </a:p>
          <a:p>
            <a:pPr defTabSz="914400"/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July 16, 2017</a:t>
            </a:r>
          </a:p>
        </p:txBody>
      </p:sp>
      <p:sp>
        <p:nvSpPr>
          <p:cNvPr id="311" name="Text Box 5"/>
          <p:cNvSpPr txBox="1">
            <a:spLocks noChangeArrowheads="1"/>
          </p:cNvSpPr>
          <p:nvPr/>
        </p:nvSpPr>
        <p:spPr bwMode="auto">
          <a:xfrm>
            <a:off x="65749" y="690627"/>
            <a:ext cx="7801573" cy="47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12 GeV Program Overview</a:t>
            </a: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ts val="1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You already heard about:</a:t>
            </a:r>
          </a:p>
          <a:p>
            <a:pPr lvl="2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12-GeV project completion</a:t>
            </a:r>
          </a:p>
          <a:p>
            <a:pPr lvl="2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Accelerator operations progress</a:t>
            </a:r>
          </a:p>
          <a:p>
            <a:pPr lvl="2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Hall A</a:t>
            </a:r>
          </a:p>
          <a:p>
            <a:pPr lvl="2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Hall B</a:t>
            </a:r>
          </a:p>
          <a:p>
            <a:pPr lvl="2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Hall C</a:t>
            </a:r>
          </a:p>
          <a:p>
            <a:pPr lvl="2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Hall D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So, here more about:</a:t>
            </a:r>
          </a:p>
          <a:p>
            <a:pPr marL="742950" lvl="1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12 GeV Schedule</a:t>
            </a:r>
          </a:p>
          <a:p>
            <a:pPr marL="742950" lvl="1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JLEIC progress and activities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305A5E9C-6F07-4C9A-AAC1-FBC6C174E63A}"/>
              </a:ext>
            </a:extLst>
          </p:cNvPr>
          <p:cNvGrpSpPr/>
          <p:nvPr/>
        </p:nvGrpSpPr>
        <p:grpSpPr>
          <a:xfrm>
            <a:off x="5620186" y="4346193"/>
            <a:ext cx="3429000" cy="1620203"/>
            <a:chOff x="5620186" y="4346193"/>
            <a:chExt cx="3429000" cy="1620203"/>
          </a:xfrm>
        </p:grpSpPr>
        <p:pic>
          <p:nvPicPr>
            <p:cNvPr id="314" name="Picture 313">
              <a:extLst>
                <a:ext uri="{FF2B5EF4-FFF2-40B4-BE49-F238E27FC236}">
                  <a16:creationId xmlns:a16="http://schemas.microsoft.com/office/drawing/2014/main" id="{28C3A456-EECE-4D50-AD47-2C80980C5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0186" y="4346193"/>
              <a:ext cx="3429000" cy="1620203"/>
            </a:xfrm>
            <a:prstGeom prst="rect">
              <a:avLst/>
            </a:prstGeom>
          </p:spPr>
        </p:pic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19326900-1E28-452B-AF1E-C11E0FD7DD62}"/>
                </a:ext>
              </a:extLst>
            </p:cNvPr>
            <p:cNvSpPr txBox="1"/>
            <p:nvPr/>
          </p:nvSpPr>
          <p:spPr>
            <a:xfrm>
              <a:off x="7129617" y="4524649"/>
              <a:ext cx="5661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JLEIC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867A-16E7-4A5F-B1C6-48E570F17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Next up: EIC Users Group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62336-D012-482A-A57C-A2AA90E0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36" y="858417"/>
            <a:ext cx="3560159" cy="5533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8C295-C4BD-439B-8185-298C22A9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892" y="858417"/>
            <a:ext cx="3567495" cy="553354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121C831-7BE6-4166-925F-92BEC457704B}"/>
              </a:ext>
            </a:extLst>
          </p:cNvPr>
          <p:cNvSpPr/>
          <p:nvPr/>
        </p:nvSpPr>
        <p:spPr>
          <a:xfrm>
            <a:off x="4087895" y="3429000"/>
            <a:ext cx="903997" cy="3979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867A-16E7-4A5F-B1C6-48E570F17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1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Streaming Readout Consortium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894586-82FA-49A7-BDDD-CB62C5F81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>
            <a:normAutofit lnSpcReduction="10000"/>
          </a:bodyPr>
          <a:lstStyle/>
          <a:p>
            <a:r>
              <a:rPr lang="en-US" sz="1500" i="1" dirty="0"/>
              <a:t>Catholic University of America  - S. Ali, V. </a:t>
            </a:r>
            <a:r>
              <a:rPr lang="en-US" sz="1500" i="1" dirty="0" err="1"/>
              <a:t>Berdnikov</a:t>
            </a:r>
            <a:r>
              <a:rPr lang="en-US" sz="1500" i="1" dirty="0"/>
              <a:t>, T. Horn, I. </a:t>
            </a:r>
            <a:r>
              <a:rPr lang="en-US" sz="1500" i="1" dirty="0" err="1"/>
              <a:t>Pegg</a:t>
            </a:r>
            <a:r>
              <a:rPr lang="en-US" sz="1500" i="1" dirty="0"/>
              <a:t>, R. Trotta</a:t>
            </a:r>
          </a:p>
          <a:p>
            <a:r>
              <a:rPr lang="en-US" sz="1500" i="1" dirty="0"/>
              <a:t>INFN - M. </a:t>
            </a:r>
            <a:r>
              <a:rPr lang="en-US" sz="1500" i="1" dirty="0" err="1"/>
              <a:t>Battaglieri</a:t>
            </a:r>
            <a:r>
              <a:rPr lang="en-US" sz="1500" i="1" dirty="0"/>
              <a:t> (Co-PI), A. Celentano</a:t>
            </a:r>
          </a:p>
          <a:p>
            <a:r>
              <a:rPr lang="en-US" sz="1500" i="1" dirty="0"/>
              <a:t>MIT - J.C. </a:t>
            </a:r>
            <a:r>
              <a:rPr lang="en-US" sz="1500" i="1" dirty="0" err="1"/>
              <a:t>Bernauer</a:t>
            </a:r>
            <a:r>
              <a:rPr lang="en-US" sz="1500" i="1" dirty="0"/>
              <a:t>* (Co-PI), D.K. </a:t>
            </a:r>
            <a:r>
              <a:rPr lang="en-US" sz="1500" i="1" dirty="0" err="1"/>
              <a:t>Hasell</a:t>
            </a:r>
            <a:r>
              <a:rPr lang="en-US" sz="1500" i="1" dirty="0"/>
              <a:t>, R. Milner</a:t>
            </a:r>
          </a:p>
          <a:p>
            <a:pPr marL="914400" lvl="2" indent="0">
              <a:buNone/>
            </a:pPr>
            <a:r>
              <a:rPr lang="en-US" sz="1500" i="1" dirty="0"/>
              <a:t>* Also Stony Brook University, Stony Brook, NY 	</a:t>
            </a:r>
          </a:p>
          <a:p>
            <a:r>
              <a:rPr lang="en-US" sz="1500" i="1" dirty="0"/>
              <a:t>Jefferson Lab - C. Cuevas, M. </a:t>
            </a:r>
            <a:r>
              <a:rPr lang="en-US" sz="1500" i="1" dirty="0" err="1"/>
              <a:t>Diefenthaler</a:t>
            </a:r>
            <a:r>
              <a:rPr lang="en-US" sz="1500" i="1" dirty="0"/>
              <a:t>, R. Ent, G. Heyes, B. </a:t>
            </a:r>
            <a:r>
              <a:rPr lang="en-US" sz="1500" i="1" dirty="0" err="1"/>
              <a:t>Raydo</a:t>
            </a:r>
            <a:r>
              <a:rPr lang="en-US" sz="1500" i="1" dirty="0"/>
              <a:t>, R. Yoshida </a:t>
            </a:r>
          </a:p>
          <a:p>
            <a:r>
              <a:rPr lang="en-US" sz="1700" dirty="0"/>
              <a:t>Proposal for streaming readout R&amp;D targeted at EIC</a:t>
            </a:r>
          </a:p>
          <a:p>
            <a:pPr lvl="1"/>
            <a:r>
              <a:rPr lang="en-US" sz="1600" dirty="0"/>
              <a:t>Deliverable is a document/publication containing: </a:t>
            </a:r>
          </a:p>
          <a:p>
            <a:pPr lvl="2"/>
            <a:r>
              <a:rPr lang="en-US" sz="1500" dirty="0"/>
              <a:t>Reports on the relevant aspects of the performance of the prototypes studied. </a:t>
            </a:r>
          </a:p>
          <a:p>
            <a:pPr lvl="2"/>
            <a:r>
              <a:rPr lang="en-US" sz="1500" dirty="0"/>
              <a:t>A list and definition of streaming-readout parameters relevant to the EIC. </a:t>
            </a:r>
          </a:p>
          <a:p>
            <a:pPr lvl="2"/>
            <a:r>
              <a:rPr lang="en-US" sz="1500" dirty="0"/>
              <a:t>Initial estimates of some of the parameters with current technology as well as extrapolations to the time period of EIC detector construction phase. </a:t>
            </a:r>
          </a:p>
          <a:p>
            <a:pPr lvl="2"/>
            <a:r>
              <a:rPr lang="en-US" sz="1500" dirty="0"/>
              <a:t>A list and definitions of relevant parameters for detector technologies (e.g. TPC, Crystal Calorimeter..</a:t>
            </a:r>
            <a:r>
              <a:rPr lang="en-US" sz="1500" dirty="0" err="1"/>
              <a:t>etc</a:t>
            </a:r>
            <a:r>
              <a:rPr lang="en-US" sz="1500" dirty="0"/>
              <a:t>.) when considering streaming readout. </a:t>
            </a:r>
          </a:p>
          <a:p>
            <a:pPr lvl="2"/>
            <a:r>
              <a:rPr lang="en-US" sz="1500" dirty="0"/>
              <a:t>Initial estimates of some of these parameters. </a:t>
            </a:r>
          </a:p>
          <a:p>
            <a:pPr lvl="1"/>
            <a:r>
              <a:rPr lang="en-US" sz="1600" dirty="0"/>
              <a:t>Projects</a:t>
            </a:r>
          </a:p>
          <a:p>
            <a:pPr lvl="2"/>
            <a:r>
              <a:rPr lang="en-US" sz="1500" dirty="0"/>
              <a:t>TPC in streaming-readout at JLab </a:t>
            </a:r>
          </a:p>
          <a:p>
            <a:pPr lvl="2"/>
            <a:r>
              <a:rPr lang="en-US" sz="1500" dirty="0" err="1"/>
              <a:t>Crateless</a:t>
            </a:r>
            <a:r>
              <a:rPr lang="en-US" sz="1500" dirty="0"/>
              <a:t>-Streaming at JLab </a:t>
            </a:r>
          </a:p>
          <a:p>
            <a:pPr lvl="2"/>
            <a:r>
              <a:rPr lang="en-US" sz="1500" dirty="0"/>
              <a:t>FEE and Circuit Designs for Streaming Readout at MIT </a:t>
            </a:r>
          </a:p>
          <a:p>
            <a:pPr lvl="2"/>
            <a:r>
              <a:rPr lang="en-US" sz="1500" dirty="0"/>
              <a:t>Streaming readout for an EIC Calorimeter at INFN Genoa and CUA </a:t>
            </a:r>
          </a:p>
          <a:p>
            <a:pPr lvl="2"/>
            <a:r>
              <a:rPr lang="en-US" sz="1500" dirty="0"/>
              <a:t>Multilayered Architecture for Streaming Readout at Stony Brook </a:t>
            </a:r>
          </a:p>
          <a:p>
            <a:pPr lvl="2"/>
            <a:r>
              <a:rPr lang="en-US" sz="1500" dirty="0"/>
              <a:t>Growing list…</a:t>
            </a:r>
          </a:p>
          <a:p>
            <a:pPr lvl="2"/>
            <a:endParaRPr lang="en-US" sz="1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6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5FF1FD-8FAC-49A0-A831-E7B57C13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989"/>
            <a:ext cx="9144000" cy="365040"/>
          </a:xfrm>
        </p:spPr>
        <p:txBody>
          <a:bodyPr>
            <a:noAutofit/>
          </a:bodyPr>
          <a:lstStyle/>
          <a:p>
            <a:r>
              <a:rPr lang="en-US" dirty="0"/>
              <a:t>FY18-FY20 </a:t>
            </a:r>
            <a:r>
              <a:rPr lang="en-US" dirty="0" err="1"/>
              <a:t>JLab</a:t>
            </a:r>
            <a:r>
              <a:rPr lang="en-US" dirty="0"/>
              <a:t> Physics Priorities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1BE07-05EC-454D-B65F-299764C6340B}"/>
              </a:ext>
            </a:extLst>
          </p:cNvPr>
          <p:cNvSpPr txBox="1"/>
          <p:nvPr/>
        </p:nvSpPr>
        <p:spPr>
          <a:xfrm>
            <a:off x="256232" y="788708"/>
            <a:ext cx="8817430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the first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run in Hall D to search for hybrids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-II run in Hall D with increased DAQ/photon flux and DIRC-based Cherenkov for Particle Identification – strange quark spectroscopy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Resolve if the LHC-B observed state is a hidden-charm pentaquark in Hall C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(or perhaps in Hall B)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Initiate SBS Science Program to map Nucleon Form Factors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Aim for resolution of ratio of down to up quark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distributions at large x, by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of isospin symmetric 3H and 3He nuclei, in Hall A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detecting spectator proton to tag DIS e-n process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Hall 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Initiate GPD and TMD imaging program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basic reaction mechanism test for DVCS in Hall A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basic reaction mechanism tests for SIDIS/TMDs and DVMP in Hall C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large-acceptance survey of GPDs (DVCS) and of TMDs in Hall 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the neutron skin in Lead and Calcium, by PREX-II/CREX in Hall 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the short-range tensor correlations in asymmetric nuclei in Hall 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the High-Impact part of the Heavy-Photon Search in Hall 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hope to include APEX in Hall A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E2E804F-324A-46E2-9ED8-7AE679559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4407" y="6459713"/>
            <a:ext cx="4244102" cy="365125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PAC46 Meeting  July 16 2018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3717F5B-3DBF-4709-9FB5-AD66F97BD490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6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989"/>
            <a:ext cx="9144000" cy="365040"/>
          </a:xfrm>
        </p:spPr>
        <p:txBody>
          <a:bodyPr>
            <a:noAutofit/>
          </a:bodyPr>
          <a:lstStyle/>
          <a:p>
            <a:r>
              <a:rPr lang="en-US" dirty="0"/>
              <a:t>Projected Schedule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18" y="935368"/>
            <a:ext cx="6409944" cy="480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485" y="5808729"/>
            <a:ext cx="901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Note: Summer 2020 a long ~6-month down for CHL-2K installation and commissioning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Still studying if Summer 2020 low-energy running is a possibility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D75B151-A444-4A1E-8B7C-F22C46BA8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4407" y="6459713"/>
            <a:ext cx="4244102" cy="365125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PAC46 Meeting  July 16 2018</a:t>
            </a:r>
          </a:p>
        </p:txBody>
      </p:sp>
    </p:spTree>
    <p:extLst>
      <p:ext uri="{BB962C8B-B14F-4D97-AF65-F5344CB8AC3E}">
        <p14:creationId xmlns:p14="http://schemas.microsoft.com/office/powerpoint/2010/main" val="200409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3315"/>
          </a:xfrm>
        </p:spPr>
        <p:txBody>
          <a:bodyPr>
            <a:normAutofit/>
          </a:bodyPr>
          <a:lstStyle/>
          <a:p>
            <a:r>
              <a:rPr lang="en-US" cap="none" dirty="0"/>
              <a:t>Near Term CEBAF Schedule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32601"/>
            <a:ext cx="8008145" cy="566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have released a schedule of experiments to be run during the next 18 months that includes many “high impact” nuclear physics topics:</a:t>
            </a:r>
            <a:endParaRPr lang="en-US" sz="800" b="1" dirty="0"/>
          </a:p>
          <a:p>
            <a:pPr marL="0" indent="0">
              <a:buNone/>
            </a:pPr>
            <a:endParaRPr lang="en-US" sz="1000" dirty="0"/>
          </a:p>
          <a:p>
            <a:pPr marL="400050" indent="-400050">
              <a:buSzPct val="80000"/>
            </a:pPr>
            <a:r>
              <a:rPr lang="en-US" sz="2000" dirty="0"/>
              <a:t>Completion of first phase of </a:t>
            </a:r>
            <a:r>
              <a:rPr lang="en-US" sz="2000" dirty="0" err="1"/>
              <a:t>GlueX</a:t>
            </a:r>
            <a:r>
              <a:rPr lang="en-US" sz="2000" dirty="0"/>
              <a:t> (search for exotic mesons)</a:t>
            </a:r>
          </a:p>
          <a:p>
            <a:pPr marL="400050" indent="-400050">
              <a:buSzPct val="80000"/>
            </a:pPr>
            <a:r>
              <a:rPr lang="en-US" sz="2000" dirty="0"/>
              <a:t>PREX-II/CREX neutron skin radius (relevant to LIGO/VIRGO studies of neutron star mergers)</a:t>
            </a:r>
          </a:p>
          <a:p>
            <a:pPr marL="400050" indent="-400050">
              <a:buSzPct val="80000"/>
            </a:pPr>
            <a:r>
              <a:rPr lang="en-US" sz="2000" dirty="0"/>
              <a:t>Heavy Photon Search (HEP detectors and electronics) and APEX, searches for dark photons</a:t>
            </a:r>
          </a:p>
          <a:p>
            <a:pPr marL="400050" indent="-400050">
              <a:buSzPct val="80000"/>
            </a:pPr>
            <a:r>
              <a:rPr lang="en-US" sz="2000" dirty="0"/>
              <a:t>Search for </a:t>
            </a:r>
            <a:r>
              <a:rPr lang="en-US" sz="2000" dirty="0" err="1">
                <a:latin typeface="Symbol" panose="05050102010706020507" pitchFamily="18" charset="2"/>
              </a:rPr>
              <a:t>L</a:t>
            </a:r>
            <a:r>
              <a:rPr lang="en-US" sz="2000" dirty="0" err="1">
                <a:latin typeface="Arial" panose="020B0604020202020204" pitchFamily="34" charset="0"/>
              </a:rPr>
              <a:t>nn</a:t>
            </a:r>
            <a:r>
              <a:rPr lang="en-US" sz="2000" dirty="0">
                <a:latin typeface="Arial" panose="020B0604020202020204" pitchFamily="34" charset="0"/>
              </a:rPr>
              <a:t> resonance</a:t>
            </a:r>
            <a:r>
              <a:rPr lang="en-US" sz="2000" dirty="0"/>
              <a:t> (evidence from GSI)</a:t>
            </a:r>
          </a:p>
          <a:p>
            <a:pPr marL="400050" indent="-400050">
              <a:buSzPct val="80000"/>
            </a:pPr>
            <a:r>
              <a:rPr lang="en-US" sz="2000" dirty="0"/>
              <a:t>Search for charmed pentaquark (evidence from </a:t>
            </a:r>
            <a:r>
              <a:rPr lang="en-US" sz="2000" dirty="0" err="1"/>
              <a:t>LHCb</a:t>
            </a:r>
            <a:r>
              <a:rPr lang="en-US" sz="2000" dirty="0"/>
              <a:t>)</a:t>
            </a:r>
          </a:p>
          <a:p>
            <a:pPr marL="400050" indent="-400050">
              <a:buSzPct val="80000"/>
            </a:pPr>
            <a:r>
              <a:rPr lang="en-US" sz="2000" dirty="0"/>
              <a:t>Quark dynamics: transverse polarization  of  quarks  inside  an  unpolarized  nucleon (3D/TMD)</a:t>
            </a:r>
          </a:p>
          <a:p>
            <a:pPr marL="400050" indent="-400050">
              <a:buSzPct val="80000"/>
            </a:pPr>
            <a:r>
              <a:rPr lang="en-US" sz="2000" dirty="0"/>
              <a:t>Neutron Spin Structure (precision study)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69755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z="800" smtClean="0">
                <a:solidFill>
                  <a:srgbClr val="000000"/>
                </a:solidFill>
              </a:rPr>
              <a:pPr/>
              <a:t>4</a:t>
            </a:fld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EAA0C15-148E-40C3-95C4-422C55AB3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4407" y="6459713"/>
            <a:ext cx="4244102" cy="365125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PAC46 Meeting  July 16 2018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273641E-3252-4D2A-88D1-FFF08008A635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5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012" y="776034"/>
            <a:ext cx="84070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GEM development and testing (with UVA, INFN) for SBS, but also TDIS,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beyond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SBS TDIS/general high rate GEM test stand (with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DAQ &amp; FE groups) to: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candidate “SAMPA” chip front end response to detector signals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utilize the complex SAMPA functionality to reduce data volume </a:t>
            </a:r>
          </a:p>
          <a:p>
            <a:pPr marL="1200150" lvl="2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demonstrate with a continuous readout data stream and link it with triggered data streams from other 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17" y="3852624"/>
            <a:ext cx="4503761" cy="2542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3833" y="5561612"/>
            <a:ext cx="3394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ALICE TPC Upgrade Front End Card  with SAMPA chips - will modify slightly for testing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Towards Streaming and Advanced Computing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779" y="3664855"/>
            <a:ext cx="415574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last point goes beyond the SAMPA chip alone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readout systems are expected to be used in future experiments at </a:t>
            </a:r>
            <a:r>
              <a:rPr lang="en-US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EIC, and elsewhere.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82EE2EC-3E38-478B-A8B4-6F91C67F1738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0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182" y="798280"/>
            <a:ext cx="476139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power target development for MOLLER,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possibly SBS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target group)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magnet static tests and common instrumentation (I&amp;C, CCR) development, and as needed preparation for cold test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Parity quality beam instrumentation (polarimetry, charge monitoring, DAQ,..)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accelerator)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MOLLER magnet development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magnet group)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3" y="790022"/>
            <a:ext cx="4046560" cy="3126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94" y="4070832"/>
            <a:ext cx="4053899" cy="2277946"/>
          </a:xfrm>
          <a:prstGeom prst="rect">
            <a:avLst/>
          </a:prstGeom>
        </p:spPr>
      </p:pic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8" y="4161362"/>
            <a:ext cx="3754778" cy="2280330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Towards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and MOLLER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FAC8613-C78E-4D12-A2B2-65771E8BFEA6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1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</a:t>
            </a:r>
            <a:r>
              <a:rPr lang="en-US" baseline="30000" dirty="0"/>
              <a:t>2</a:t>
            </a:r>
            <a:r>
              <a:rPr lang="en-US" dirty="0"/>
              <a:t>@JLab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687" y="1321426"/>
            <a:ext cx="5006895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1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 Electron-Ion Collider Center (EIC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@JLab) is an organization to advance and promote the science program at a future electron-ion collider (EIC) facility.</a:t>
            </a:r>
          </a:p>
          <a:p>
            <a:pPr defTabSz="914400">
              <a:spcBef>
                <a:spcPts val="1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Particular emphasis is on the close connection of EIC  science to the current Jefferson Lab 12 GeV CEBAF science program.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48" y="1564670"/>
            <a:ext cx="3749100" cy="20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90582" y="648088"/>
            <a:ext cx="3969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400"/>
            <a:r>
              <a:rPr lang="en-US" sz="5400" b="1" dirty="0">
                <a:ln w="12700">
                  <a:solidFill>
                    <a:srgbClr val="5E5E5E">
                      <a:satMod val="1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eiccenter.org</a:t>
            </a:r>
            <a:endParaRPr lang="en-US" sz="5400" b="1" cap="all" dirty="0">
              <a:ln/>
              <a:solidFill>
                <a:srgbClr val="0000FF"/>
              </a:solidFill>
              <a:effectLst>
                <a:outerShdw blurRad="19685" dist="12700" dir="5400000" algn="tl" rotWithShape="0">
                  <a:srgbClr val="BE1D1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  <p:pic>
        <p:nvPicPr>
          <p:cNvPr id="9" name="Picture 8" descr="Screen Shot 2018-05-18 at 9.07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" y="3934769"/>
            <a:ext cx="3513572" cy="20890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0582" y="3747288"/>
            <a:ext cx="3596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themed seminars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EIC content in HUGS summer school.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Fellowships</a:t>
            </a:r>
          </a:p>
          <a:p>
            <a:pPr marL="742950" lvl="1" indent="-285750" defTabSz="914400">
              <a:buFontTx/>
              <a:buChar char="-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selected CUA &amp; ODU</a:t>
            </a:r>
          </a:p>
          <a:p>
            <a:pPr marL="742950" lvl="1" indent="-285750" defTabSz="914400">
              <a:buFontTx/>
              <a:buChar char="-"/>
            </a:pPr>
            <a:r>
              <a:rPr lang="en-US" b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 structure &amp; Pol.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Post-doc Fellowships</a:t>
            </a:r>
          </a:p>
          <a:p>
            <a:pPr marL="742950" lvl="1" indent="-285750" defTabSz="914400">
              <a:buFontTx/>
              <a:buChar char="-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selected MIT &amp; SMU</a:t>
            </a:r>
          </a:p>
          <a:p>
            <a:pPr marL="742950" lvl="1" indent="-285750" defTabSz="914400">
              <a:buFontTx/>
              <a:buChar char="-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&amp; pdfs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10E099C-B681-48F9-99D4-D1A1CD98B43E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53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Space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909736"/>
            <a:ext cx="2543560" cy="2066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Space at CEBAF Center F-wing 3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Floor:  Plan to complete end of July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EICRev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1"/>
          <a:stretch/>
        </p:blipFill>
        <p:spPr>
          <a:xfrm>
            <a:off x="3338073" y="864719"/>
            <a:ext cx="5715000" cy="3388534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4620EDE-43A6-4449-A091-DAFE72C154B7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2D7EE-D52D-4367-98B9-706399E0B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6" r="33469"/>
          <a:stretch/>
        </p:blipFill>
        <p:spPr>
          <a:xfrm>
            <a:off x="170484" y="3537775"/>
            <a:ext cx="3650157" cy="271558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E83DA2-AEC9-4F74-8F0A-7D48474910D0}"/>
              </a:ext>
            </a:extLst>
          </p:cNvPr>
          <p:cNvSpPr txBox="1">
            <a:spLocks/>
          </p:cNvSpPr>
          <p:nvPr/>
        </p:nvSpPr>
        <p:spPr>
          <a:xfrm>
            <a:off x="3903769" y="5042580"/>
            <a:ext cx="5240231" cy="1320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Space at CEBAF Center F-wing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Floor for DAQ/Streaming Lab:  Plan to complete in ~2 months</a:t>
            </a:r>
          </a:p>
        </p:txBody>
      </p:sp>
    </p:spTree>
    <p:extLst>
      <p:ext uri="{BB962C8B-B14F-4D97-AF65-F5344CB8AC3E}">
        <p14:creationId xmlns:p14="http://schemas.microsoft.com/office/powerpoint/2010/main" val="274176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EIC related workshops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8233" y="878765"/>
            <a:ext cx="8872395" cy="5712911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Polarized Light Ion Physics with EIC</a:t>
            </a:r>
          </a:p>
          <a:p>
            <a:pPr lvl="1"/>
            <a:r>
              <a:rPr lang="en-US" dirty="0"/>
              <a:t>5-9 February, 2018, Ghent University</a:t>
            </a:r>
          </a:p>
          <a:p>
            <a:pPr lvl="1"/>
            <a:r>
              <a:rPr lang="en-US" dirty="0"/>
              <a:t>Organizers: W. </a:t>
            </a:r>
            <a:r>
              <a:rPr lang="en-US" dirty="0" err="1"/>
              <a:t>Cosyn</a:t>
            </a:r>
            <a:r>
              <a:rPr lang="en-US" dirty="0"/>
              <a:t>, A. Deshpande, J. </a:t>
            </a:r>
            <a:r>
              <a:rPr lang="en-US" dirty="0" err="1"/>
              <a:t>Ryckebusch</a:t>
            </a:r>
            <a:r>
              <a:rPr lang="en-US" dirty="0"/>
              <a:t>, C. Weiss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Importance of polarized deuteron emphasized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Whitepaper in preparation</a:t>
            </a:r>
          </a:p>
          <a:p>
            <a:r>
              <a:rPr lang="en-US" u="sng" dirty="0"/>
              <a:t>Pion and </a:t>
            </a:r>
            <a:r>
              <a:rPr lang="en-US" u="sng" dirty="0" err="1"/>
              <a:t>Kaon</a:t>
            </a:r>
            <a:r>
              <a:rPr lang="en-US" u="sng" dirty="0"/>
              <a:t> structure at an EIC</a:t>
            </a:r>
          </a:p>
          <a:p>
            <a:pPr lvl="1"/>
            <a:r>
              <a:rPr lang="en-US" dirty="0"/>
              <a:t>24-25 May, 2018, CUA</a:t>
            </a:r>
          </a:p>
          <a:p>
            <a:pPr lvl="1"/>
            <a:r>
              <a:rPr lang="en-US" dirty="0"/>
              <a:t>Organizers: I. </a:t>
            </a:r>
            <a:r>
              <a:rPr lang="en-US" dirty="0" err="1"/>
              <a:t>Cloet</a:t>
            </a:r>
            <a:r>
              <a:rPr lang="en-US" dirty="0"/>
              <a:t>, T. Horn, C. Keppel, C. Roberts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origin of mass, connection to LQCD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Whitepaper in preparation</a:t>
            </a:r>
          </a:p>
          <a:p>
            <a:r>
              <a:rPr lang="en-US" u="sng" dirty="0"/>
              <a:t>Streaming readout workshop</a:t>
            </a:r>
          </a:p>
          <a:p>
            <a:pPr lvl="1"/>
            <a:r>
              <a:rPr lang="en-US" dirty="0"/>
              <a:t>29-30 January, 2018, MIT</a:t>
            </a:r>
          </a:p>
          <a:p>
            <a:pPr lvl="1"/>
            <a:r>
              <a:rPr lang="en-US" dirty="0"/>
              <a:t>Led to monthly meetings organized by MIT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Formation of streaming-readout consortium</a:t>
            </a:r>
            <a:r>
              <a:rPr lang="en-US" dirty="0"/>
              <a:t> (MIT, SBU, CUA, INFN Genova,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Submission to the EIC Detector R&amp;D committee (accepted for presentation in July R&amp;D meeting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Also: </a:t>
            </a:r>
            <a:r>
              <a:rPr lang="en-US" u="sng" dirty="0" smtClean="0"/>
              <a:t>Next Generation </a:t>
            </a:r>
            <a:r>
              <a:rPr lang="en-US" u="sng" dirty="0"/>
              <a:t>of  GPD studies with exclusive meson production at </a:t>
            </a:r>
            <a:r>
              <a:rPr lang="en-US" u="sng" dirty="0" smtClean="0"/>
              <a:t>EIC</a:t>
            </a:r>
          </a:p>
          <a:p>
            <a:pPr lvl="1"/>
            <a:r>
              <a:rPr lang="en-US" dirty="0" smtClean="0"/>
              <a:t>June 4-6, 2018, CFNS Stony Brook</a:t>
            </a:r>
          </a:p>
          <a:p>
            <a:pPr lvl="1"/>
            <a:r>
              <a:rPr lang="en-US" dirty="0" smtClean="0"/>
              <a:t>Organizers: C. Weiss, L. </a:t>
            </a:r>
            <a:r>
              <a:rPr lang="en-US" dirty="0" err="1" smtClean="0"/>
              <a:t>Szymanowski</a:t>
            </a:r>
            <a:r>
              <a:rPr lang="en-US" dirty="0" smtClean="0"/>
              <a:t>, M. Boer, S. Fazio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4C73F91-DCF3-4F11-8F4B-0E1758CDB970}"/>
              </a:ext>
            </a:extLst>
          </p:cNvPr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A5DFB4-3D23-4866-8D46-AE36D04BFD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889395"/>
      </p:ext>
    </p:extLst>
  </p:cSld>
  <p:clrMapOvr>
    <a:masterClrMapping/>
  </p:clrMapOvr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</TotalTime>
  <Words>956</Words>
  <Application>Microsoft Office PowerPoint</Application>
  <PresentationFormat>On-screen Show (4:3)</PresentationFormat>
  <Paragraphs>124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Minion Pro</vt:lpstr>
      <vt:lpstr>Symbol</vt:lpstr>
      <vt:lpstr>Times New Roman</vt:lpstr>
      <vt:lpstr>1_JLabPowerpointMain</vt:lpstr>
      <vt:lpstr>PowerPoint Presentation</vt:lpstr>
      <vt:lpstr>FY18-FY20 JLab Physics Priorities</vt:lpstr>
      <vt:lpstr>Projected Schedule</vt:lpstr>
      <vt:lpstr>Near Term CEBAF Schedule</vt:lpstr>
      <vt:lpstr>Towards Streaming and Advanced Computing</vt:lpstr>
      <vt:lpstr>Towards SoLID and MOLLER</vt:lpstr>
      <vt:lpstr>EIC2@JLab</vt:lpstr>
      <vt:lpstr>EIC2 Space </vt:lpstr>
      <vt:lpstr>Recent EIC related workshops</vt:lpstr>
      <vt:lpstr>Next up: EIC Users Group Meeting</vt:lpstr>
      <vt:lpstr>PowerPoint Presentation</vt:lpstr>
      <vt:lpstr>EIC Streaming Readout Consortium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Susan Brown</cp:lastModifiedBy>
  <cp:revision>153</cp:revision>
  <dcterms:created xsi:type="dcterms:W3CDTF">2013-08-22T19:51:08Z</dcterms:created>
  <dcterms:modified xsi:type="dcterms:W3CDTF">2018-07-16T13:50:47Z</dcterms:modified>
</cp:coreProperties>
</file>