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theme/theme6.xml" ContentType="application/vnd.openxmlformats-officedocument.them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Default Extension="wmf" ContentType="image/x-wmf"/>
  <Override PartName="/ppt/theme/theme5.xml" ContentType="application/vnd.openxmlformats-officedocument.them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841" r:id="rId1"/>
    <p:sldMasterId id="2147483843" r:id="rId2"/>
    <p:sldMasterId id="2147483880" r:id="rId3"/>
    <p:sldMasterId id="2147483891" r:id="rId4"/>
  </p:sldMasterIdLst>
  <p:notesMasterIdLst>
    <p:notesMasterId r:id="rId26"/>
  </p:notesMasterIdLst>
  <p:handoutMasterIdLst>
    <p:handoutMasterId r:id="rId27"/>
  </p:handoutMasterIdLst>
  <p:sldIdLst>
    <p:sldId id="2545" r:id="rId5"/>
    <p:sldId id="2554" r:id="rId6"/>
    <p:sldId id="2561" r:id="rId7"/>
    <p:sldId id="2571" r:id="rId8"/>
    <p:sldId id="2559" r:id="rId9"/>
    <p:sldId id="2560" r:id="rId10"/>
    <p:sldId id="2558" r:id="rId11"/>
    <p:sldId id="2562" r:id="rId12"/>
    <p:sldId id="2360" r:id="rId13"/>
    <p:sldId id="2489" r:id="rId14"/>
    <p:sldId id="2563" r:id="rId15"/>
    <p:sldId id="2564" r:id="rId16"/>
    <p:sldId id="2573" r:id="rId17"/>
    <p:sldId id="2566" r:id="rId18"/>
    <p:sldId id="2557" r:id="rId19"/>
    <p:sldId id="2574" r:id="rId20"/>
    <p:sldId id="2567" r:id="rId21"/>
    <p:sldId id="2568" r:id="rId22"/>
    <p:sldId id="2569" r:id="rId23"/>
    <p:sldId id="2556" r:id="rId24"/>
    <p:sldId id="2555" r:id="rId25"/>
  </p:sldIdLst>
  <p:sldSz cx="9144000" cy="6858000" type="screen4x3"/>
  <p:notesSz cx="7010400" cy="9396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3EFF24"/>
    <a:srgbClr val="0CFF4B"/>
    <a:srgbClr val="F128BA"/>
    <a:srgbClr val="EC3733"/>
    <a:srgbClr val="EC3620"/>
    <a:srgbClr val="AC0000"/>
    <a:srgbClr val="FFF363"/>
    <a:srgbClr val="00BB00"/>
    <a:srgbClr val="E7DE40"/>
    <a:srgbClr val="0000E1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 showComments="0">
  <p:normalViewPr>
    <p:restoredLeft sz="20747" autoAdjust="0"/>
    <p:restoredTop sz="99302" autoAdjust="0"/>
  </p:normalViewPr>
  <p:slideViewPr>
    <p:cSldViewPr>
      <p:cViewPr>
        <p:scale>
          <a:sx n="100" d="100"/>
          <a:sy n="100" d="100"/>
        </p:scale>
        <p:origin x="-880" y="-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28" y="9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1262" y="-58"/>
      </p:cViewPr>
      <p:guideLst>
        <p:guide orient="horz" pos="2960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t" anchorCtr="0" compatLnSpc="1">
            <a:prstTxWarp prst="textNoShape">
              <a:avLst/>
            </a:prstTxWarp>
          </a:bodyPr>
          <a:lstStyle>
            <a:lvl1pPr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49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b" anchorCtr="0" compatLnSpc="1">
            <a:prstTxWarp prst="textNoShape">
              <a:avLst/>
            </a:prstTxWarp>
          </a:bodyPr>
          <a:lstStyle>
            <a:lvl1pPr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924925"/>
            <a:ext cx="303688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fld id="{927F352D-58D3-924D-AB79-E6DC2BC94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444364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t" anchorCtr="0" compatLnSpc="1">
            <a:prstTxWarp prst="textNoShape">
              <a:avLst/>
            </a:prstTxWarp>
          </a:bodyPr>
          <a:lstStyle>
            <a:lvl1pPr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6850" y="0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696913"/>
            <a:ext cx="4757738" cy="3568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497388"/>
            <a:ext cx="5162550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6988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b" anchorCtr="0" compatLnSpc="1">
            <a:prstTxWarp prst="textNoShape">
              <a:avLst/>
            </a:prstTxWarp>
          </a:bodyPr>
          <a:lstStyle>
            <a:lvl1pPr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850" y="8916988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fld id="{345B9781-D0F7-3F4C-B6F0-F4225B4E4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385753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27282-825A-3841-AC03-6DB456144D27}" type="slidenum">
              <a:rPr lang="en-US">
                <a:solidFill>
                  <a:prstClr val="black"/>
                </a:solidFill>
                <a:latin typeface="Tahoma" pitchFamily="-110" charset="0"/>
              </a:rPr>
              <a:pPr/>
              <a:t>1</a:t>
            </a:fld>
            <a:endParaRPr lang="en-US">
              <a:solidFill>
                <a:prstClr val="black"/>
              </a:solidFill>
              <a:latin typeface="Tahoma" pitchFamily="-110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96913"/>
            <a:ext cx="4757738" cy="35687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slides shows</a:t>
            </a:r>
            <a:r>
              <a:rPr lang="en-US" baseline="0" dirty="0" smtClean="0"/>
              <a:t> a summary of the results</a:t>
            </a:r>
            <a:r>
              <a:rPr lang="en-US" dirty="0" smtClean="0"/>
              <a:t> </a:t>
            </a:r>
            <a:r>
              <a:rPr lang="en-US" baseline="0" dirty="0" smtClean="0"/>
              <a:t>in this analysis. The green column shows the rating by the PDG. The two columns show the importance of the strangeness channel in this results.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3E564-DB54-9B44-B6B0-B17C03A40BB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6E090C-B39C-9A4C-8436-1B6D646E3FCB}" type="slidenum">
              <a:rPr lang="en-US">
                <a:ea typeface="ＭＳ Ｐゴシック" pitchFamily="-102" charset="-128"/>
                <a:cs typeface="ＭＳ Ｐゴシック" pitchFamily="-102" charset="-128"/>
              </a:rPr>
              <a:pPr/>
              <a:t>7</a:t>
            </a:fld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0300" y="696913"/>
            <a:ext cx="4757738" cy="356870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1085" y="8925311"/>
            <a:ext cx="3037735" cy="469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95" tIns="46048" rIns="92095" bIns="46048"/>
          <a:lstStyle/>
          <a:p>
            <a:pPr algn="ctr" eaLnBrk="0" hangingPunct="0"/>
            <a:fld id="{6BB2F47E-F193-4D70-B546-24E07DA967B7}" type="slidenum">
              <a:rPr lang="en-US">
                <a:solidFill>
                  <a:prstClr val="black"/>
                </a:solidFill>
              </a:rPr>
              <a:pPr algn="ctr" eaLnBrk="0" hangingPunct="0"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F421D-94D7-834B-8756-E8491E5E87D6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53B3B6-2D11-244B-B5D5-0357A7EE59BE}" type="slidenum">
              <a:rPr lang="en-US">
                <a:latin typeface="Tahoma" pitchFamily="-110" charset="0"/>
              </a:rPr>
              <a:pPr/>
              <a:t>19</a:t>
            </a:fld>
            <a:endParaRPr lang="en-US">
              <a:latin typeface="Tahoma" pitchFamily="-110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96913"/>
            <a:ext cx="4757738" cy="35687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8"/>
            <a:ext cx="3413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58F48A6-A3E1-4848-9AC3-B43F560BE4FE}" type="slidenum">
              <a:rPr lang="en-US" sz="1000" b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0" kern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949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3F0336E-79DD-C844-A689-BDE4AEDD4D25}" type="datetime1">
              <a:rPr lang="en-US" b="0" smtClean="0">
                <a:solidFill>
                  <a:prstClr val="black"/>
                </a:solidFill>
                <a:latin typeface="Garamond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7/15/18</a:t>
            </a:fld>
            <a:endParaRPr lang="en-US" b="0">
              <a:solidFill>
                <a:prstClr val="black"/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7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/>
                </a:solidFill>
                <a:latin typeface="Garamond"/>
              </a:rPr>
              <a:t>Volker Burkert</a:t>
            </a:r>
            <a:endParaRPr lang="en-US" b="0">
              <a:solidFill>
                <a:prstClr val="black"/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691B448-D881-4C06-8E31-715F81B52A15}" type="slidenum">
              <a:rPr lang="en-US" b="0" smtClean="0">
                <a:solidFill>
                  <a:prstClr val="black"/>
                </a:solidFill>
                <a:latin typeface="Garamond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877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DF3B762-527D-8D4E-B8C7-3918FAF1FA94}" type="datetime1">
              <a:rPr lang="en-US" b="0" smtClean="0">
                <a:solidFill>
                  <a:prstClr val="black"/>
                </a:solidFill>
                <a:latin typeface="Garamond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7/15/18</a:t>
            </a:fld>
            <a:endParaRPr lang="en-US" b="0">
              <a:solidFill>
                <a:prstClr val="black"/>
              </a:solidFill>
              <a:latin typeface="Garamon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5877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/>
                </a:solidFill>
                <a:latin typeface="Garamond"/>
              </a:rPr>
              <a:t>Volker Burkert</a:t>
            </a:r>
            <a:endParaRPr lang="en-US" b="0">
              <a:solidFill>
                <a:prstClr val="black"/>
              </a:solidFill>
              <a:latin typeface="Garamon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5877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79577F5-4CBB-1B4A-A4E3-F09C5D46D8A7}" type="slidenum">
              <a:rPr lang="en-US" b="0" smtClean="0">
                <a:solidFill>
                  <a:prstClr val="black"/>
                </a:solidFill>
                <a:latin typeface="Garamond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762F35-D42A-B549-932E-94EA783D38D2}" type="datetimeFigureOut">
              <a:rPr lang="en-US" smtClean="0"/>
              <a:pPr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8BD059-2706-704F-9408-ECC5630E2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2BAAD6C9-FE1D-2643-A6D6-4F38EA1AA9A3}" type="datetime1">
              <a:rPr lang="en-US" smtClean="0"/>
              <a:pPr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6691B448-D881-4C06-8E31-715F81B52A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5FEF7F9A-4527-4845-8A18-9437AD01F5DC}" type="datetime1">
              <a:rPr lang="en-US" smtClean="0"/>
              <a:pPr/>
              <a:t>7/15/18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3F0336E-79DD-C844-A689-BDE4AEDD4D25}" type="datetime1">
              <a:rPr lang="en-US" b="0" smtClean="0">
                <a:solidFill>
                  <a:prstClr val="black"/>
                </a:solidFill>
                <a:latin typeface="Garamond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7/15/18</a:t>
            </a:fld>
            <a:endParaRPr lang="en-US" b="0">
              <a:solidFill>
                <a:prstClr val="black"/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7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/>
                </a:solidFill>
                <a:latin typeface="Garamond"/>
              </a:rPr>
              <a:t>Volker Burkert</a:t>
            </a:r>
            <a:endParaRPr lang="en-US" b="0">
              <a:solidFill>
                <a:prstClr val="black"/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691B448-D881-4C06-8E31-715F81B52A15}" type="slidenum">
              <a:rPr lang="en-US" b="0" smtClean="0">
                <a:solidFill>
                  <a:prstClr val="black"/>
                </a:solidFill>
                <a:latin typeface="Garamond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3.xml"/><Relationship Id="rId3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2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52974" y="6542648"/>
            <a:ext cx="3413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58F48A6-A3E1-4848-9AC3-B43F560BE4FE}" type="slidenum">
              <a:rPr lang="en-US" sz="1000" b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0" kern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92" r:id="rId2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2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52974" y="6542648"/>
            <a:ext cx="3413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58F48A6-A3E1-4848-9AC3-B43F560BE4FE}" type="slidenum">
              <a:rPr lang="en-US" sz="1000" b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0" kern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88" r:id="rId2"/>
    <p:sldLayoutId id="2147483889" r:id="rId3"/>
    <p:sldLayoutId id="2147483890" r:id="rId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2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52974" y="6542648"/>
            <a:ext cx="3413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58F48A6-A3E1-4848-9AC3-B43F560BE4FE}" type="slidenum">
              <a:rPr lang="en-US" sz="100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58F48A6-A3E1-4848-9AC3-B43F560BE4FE}" type="slidenum">
              <a:rPr lang="en-US" sz="100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740238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emf"/><Relationship Id="rId6" Type="http://schemas.openxmlformats.org/officeDocument/2006/relationships/image" Target="../media/image52.png"/><Relationship Id="rId7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7.emf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1" y="3505200"/>
            <a:ext cx="4514257" cy="838200"/>
          </a:xfrm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900" b="1" i="1" dirty="0" smtClean="0">
                <a:solidFill>
                  <a:srgbClr val="000000"/>
                </a:solidFill>
              </a:rPr>
              <a:t>Status of Hall B</a:t>
            </a:r>
            <a:endParaRPr lang="en-US" sz="4900" b="1" i="1" dirty="0">
              <a:solidFill>
                <a:srgbClr val="000000"/>
              </a:solidFill>
            </a:endParaRPr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1338187" y="4552890"/>
            <a:ext cx="21092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>
                <a:solidFill>
                  <a:srgbClr val="000000"/>
                </a:solidFill>
                <a:latin typeface="Tahoma"/>
                <a:cs typeface="Tahoma"/>
              </a:rPr>
              <a:t>Volker D. </a:t>
            </a:r>
            <a:r>
              <a:rPr lang="en-US" sz="2000" b="0" dirty="0" smtClean="0">
                <a:solidFill>
                  <a:srgbClr val="000000"/>
                </a:solidFill>
                <a:latin typeface="Tahoma"/>
                <a:cs typeface="Tahoma"/>
              </a:rPr>
              <a:t>Burkert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000000"/>
                </a:solidFill>
                <a:latin typeface="Tahoma"/>
                <a:cs typeface="Tahoma"/>
              </a:rPr>
              <a:t>Jefferson Lab</a:t>
            </a:r>
            <a:endParaRPr lang="en-US" sz="2000" b="0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pic>
        <p:nvPicPr>
          <p:cNvPr id="15" name="Picture 14" descr="HPS_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8919"/>
          <a:stretch>
            <a:fillRect/>
          </a:stretch>
        </p:blipFill>
        <p:spPr>
          <a:xfrm>
            <a:off x="457200" y="304801"/>
            <a:ext cx="2987897" cy="153295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334000" y="3868341"/>
            <a:ext cx="34290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Calibri"/>
                <a:cs typeface="Calibri"/>
              </a:rPr>
              <a:t> Hall B Publications &amp; impact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Calibri"/>
                <a:cs typeface="Calibri"/>
              </a:rPr>
              <a:t> CLAS12 status 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Calibri"/>
                <a:cs typeface="Calibri"/>
              </a:rPr>
              <a:t> Spring 2018 run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Calibri"/>
                <a:cs typeface="Calibri"/>
              </a:rPr>
              <a:t> Preliminary data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Calibri"/>
                <a:cs typeface="Calibri"/>
              </a:rPr>
              <a:t> Future run groups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Calibri"/>
                <a:cs typeface="Calibri"/>
              </a:rPr>
              <a:t> Summary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57200" y="5562600"/>
            <a:ext cx="41909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000000"/>
                </a:solidFill>
                <a:latin typeface="Tahoma" pitchFamily="-110" charset="0"/>
              </a:rPr>
              <a:t>PAC46 Meeting 07/16/2018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81000"/>
            <a:ext cx="487680" cy="298450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" name="TextBox 12"/>
          <p:cNvSpPr txBox="1"/>
          <p:nvPr/>
        </p:nvSpPr>
        <p:spPr>
          <a:xfrm>
            <a:off x="2667000" y="1459468"/>
            <a:ext cx="61703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libri"/>
                <a:cs typeface="Calibri"/>
              </a:rPr>
              <a:t>HPS</a:t>
            </a:r>
            <a:endParaRPr lang="en-US" i="1" dirty="0">
              <a:latin typeface="Calibri"/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1" y="304800"/>
            <a:ext cx="4572000" cy="3048000"/>
          </a:xfrm>
          <a:prstGeom prst="rect">
            <a:avLst/>
          </a:prstGeom>
          <a:effectLst>
            <a:outerShdw blurRad="50800" dist="50800" dir="3420000">
              <a:srgbClr val="000000"/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7661008" y="2590800"/>
            <a:ext cx="1022485" cy="40011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libri"/>
                <a:cs typeface="Calibri"/>
              </a:rPr>
              <a:t>CLAS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libri"/>
                <a:cs typeface="Calibri"/>
              </a:rPr>
              <a:t>12</a:t>
            </a:r>
            <a:endParaRPr lang="en-US" i="1" dirty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lc="http://schemas.openxmlformats.org/drawingml/2006/lockedCanvas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7788546" y="430407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rcRect l="14520" t="31945" r="21591" b="32719"/>
          <a:stretch>
            <a:fillRect/>
          </a:stretch>
        </p:blipFill>
        <p:spPr>
          <a:xfrm>
            <a:off x="457200" y="1981200"/>
            <a:ext cx="3054073" cy="12493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" dir="2700000">
              <a:srgbClr val="000000"/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00" y="1981203"/>
            <a:ext cx="584200" cy="24828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8519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2667000"/>
          <a:ext cx="7940808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4761"/>
                <a:gridCol w="2816141"/>
                <a:gridCol w="1025013"/>
                <a:gridCol w="608025"/>
                <a:gridCol w="667390"/>
                <a:gridCol w="794081"/>
                <a:gridCol w="995397"/>
              </a:tblGrid>
              <a:tr h="228713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Physics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Contact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Rating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Days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% complete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comment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Hard exclusive electro-production  of  </a:t>
                      </a: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π</a:t>
                      </a:r>
                      <a:r>
                        <a:rPr lang="en-US" sz="10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0</a:t>
                      </a:r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, </a:t>
                      </a:r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η</a:t>
                      </a:r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Stoler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24</a:t>
                      </a:r>
                      <a:endParaRPr lang="en-US" sz="10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E12-06-108A</a:t>
                      </a:r>
                      <a:endParaRPr lang="en-US" sz="10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Exclusive N*-&gt;KY Studies with CLAS12 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Carman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NR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35</a:t>
                      </a:r>
                      <a:endParaRPr lang="en-US" sz="10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E12-06-108B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Transition Form Factor of the </a:t>
                      </a:r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η</a:t>
                      </a:r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’ Meson</a:t>
                      </a: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with CLAS12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Kunkel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NR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(80)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24</a:t>
                      </a:r>
                      <a:endParaRPr lang="en-US" sz="10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E12-06-112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Proton’s quark dynamics in SIDIS</a:t>
                      </a: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pion production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  <a:endParaRPr lang="en-US" sz="10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 LTCC, 1 RICH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E12-06-112A</a:t>
                      </a:r>
                      <a:endParaRPr lang="en-US" sz="10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SIDIS</a:t>
                      </a: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0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Λ</a:t>
                      </a:r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 </a:t>
                      </a:r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productiuon</a:t>
                      </a:r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 in target fragmentation region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Mirazita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NR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  <a:endParaRPr lang="en-US" sz="10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 LTCC, 1 RICH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E12-06-112B</a:t>
                      </a:r>
                      <a:endParaRPr lang="en-US" sz="10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Colinear</a:t>
                      </a:r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nucleon structure at twist-3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Pisano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NR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  <a:endParaRPr lang="en-US" sz="10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 LTCC, 1 RICH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E12-06-119(a)</a:t>
                      </a:r>
                      <a:endParaRPr lang="en-US" sz="10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Deeply Virtual Compton</a:t>
                      </a: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Scattering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Sabatie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24</a:t>
                      </a:r>
                      <a:endParaRPr lang="en-US" sz="10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E12-09-003</a:t>
                      </a:r>
                      <a:endParaRPr lang="en-US" sz="10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Excitation of nucleon resonances at high Q</a:t>
                      </a:r>
                      <a:r>
                        <a:rPr lang="en-US" sz="10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endParaRPr lang="en-US" sz="1000" b="0" i="0" baseline="30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Gothe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48</a:t>
                      </a:r>
                      <a:endParaRPr lang="en-US" sz="10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E12-11-005</a:t>
                      </a:r>
                      <a:endParaRPr lang="en-US" sz="10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</a:t>
                      </a:r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spectroscopy with forward tagger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Battaglieri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119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19</a:t>
                      </a:r>
                      <a:endParaRPr lang="en-US" sz="10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E12-11-005A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Photoproduction of the very strangest baryon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Guo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NR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(120)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19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</a:tr>
              <a:tr h="1461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E12-12-001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Timelike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Compton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Scatt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. &amp; J/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ψ production in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e+e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Nadel-Turonski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A-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120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19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E12-12-001A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J/ψ Photoproduction &amp; study of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LHCb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pentaquarks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Stepanyan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NR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(120)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19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E12-12-007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Exclusive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φ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meson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electroproduction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with CLAS12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Girod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B+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60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31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</a:tr>
              <a:tr h="228713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                                                                                                                                                          Average completion (%)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 22.7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44859" y="99809"/>
            <a:ext cx="44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Calibri"/>
                <a:cs typeface="Calibri"/>
              </a:rPr>
              <a:t>RG-A </a:t>
            </a:r>
            <a:r>
              <a:rPr lang="en-US" sz="3600" dirty="0" smtClean="0">
                <a:solidFill>
                  <a:prstClr val="black"/>
                </a:solidFill>
                <a:latin typeface="Calibri"/>
                <a:cs typeface="Calibri"/>
              </a:rPr>
              <a:t> 2018 Spring Run   </a:t>
            </a:r>
            <a:endParaRPr lang="en-US" sz="36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1255693"/>
            <a:ext cx="3962400" cy="954107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cs typeface="Calibri"/>
              </a:rPr>
              <a:t>118mCb collected charge of high luminosity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Calibri"/>
                <a:cs typeface="Calibri"/>
              </a:rPr>
              <a:t>At L = 10</a:t>
            </a:r>
            <a:r>
              <a:rPr lang="en-US" sz="1400" b="0" baseline="30000" dirty="0" smtClean="0">
                <a:solidFill>
                  <a:prstClr val="black"/>
                </a:solidFill>
                <a:latin typeface="Calibri"/>
                <a:cs typeface="Calibri"/>
              </a:rPr>
              <a:t>35</a:t>
            </a:r>
            <a:r>
              <a:rPr lang="en-US" sz="1400" b="0" dirty="0" smtClean="0">
                <a:solidFill>
                  <a:prstClr val="black"/>
                </a:solidFill>
                <a:latin typeface="Calibri"/>
                <a:cs typeface="Calibri"/>
              </a:rPr>
              <a:t>cm</a:t>
            </a:r>
            <a:r>
              <a:rPr lang="en-US" sz="1400" b="0" baseline="30000" dirty="0" smtClean="0">
                <a:solidFill>
                  <a:prstClr val="black"/>
                </a:solidFill>
                <a:latin typeface="Calibri"/>
                <a:cs typeface="Calibri"/>
              </a:rPr>
              <a:t>-2</a:t>
            </a:r>
            <a:r>
              <a:rPr lang="en-US" sz="1400" b="0" dirty="0" smtClean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lang="en-US" sz="1400" b="0" baseline="30000" dirty="0" smtClean="0">
                <a:solidFill>
                  <a:prstClr val="black"/>
                </a:solidFill>
                <a:latin typeface="Calibri"/>
                <a:cs typeface="Calibri"/>
              </a:rPr>
              <a:t>-1</a:t>
            </a:r>
            <a:r>
              <a:rPr lang="en-US" sz="1400" b="0" dirty="0" smtClean="0">
                <a:solidFill>
                  <a:prstClr val="black"/>
                </a:solidFill>
                <a:latin typeface="Calibri"/>
                <a:cs typeface="Calibri"/>
              </a:rPr>
              <a:t> this corresponds to: 18.2 PAC days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Calibri"/>
                <a:cs typeface="Calibri"/>
              </a:rPr>
              <a:t>Low luminosity for 7 scheduled days: 	  3.5 PAC days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Calibri"/>
                <a:cs typeface="Calibri"/>
              </a:rPr>
              <a:t>				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Calibri"/>
              </a:rPr>
              <a:t> Total: 	21.7 PAC days</a:t>
            </a:r>
            <a:endParaRPr lang="en-US" sz="1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580" y="58255"/>
            <a:ext cx="1050220" cy="561454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TextBox 9"/>
          <p:cNvSpPr txBox="1"/>
          <p:nvPr/>
        </p:nvSpPr>
        <p:spPr>
          <a:xfrm>
            <a:off x="38233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CLAS</a:t>
            </a:r>
            <a:r>
              <a:rPr lang="en-US" sz="3600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12</a:t>
            </a:r>
            <a:endParaRPr lang="en-US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14399"/>
            <a:ext cx="4211056" cy="1524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1123891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Beam energy at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10.6 GeV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Torus current 3770 A, electrons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out-bending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,  Solenoid magnet at 2416 A. 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60397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alibri"/>
                <a:cs typeface="Calibri"/>
              </a:rPr>
              <a:t>Kinematic reach  </a:t>
            </a:r>
            <a:endParaRPr lang="en-US" sz="4000" dirty="0">
              <a:latin typeface="Calibri"/>
              <a:cs typeface="Calibri"/>
            </a:endParaRPr>
          </a:p>
        </p:txBody>
      </p:sp>
      <p:grpSp>
        <p:nvGrpSpPr>
          <p:cNvPr id="2" name="Group 30"/>
          <p:cNvGrpSpPr>
            <a:grpSpLocks noChangeAspect="1"/>
          </p:cNvGrpSpPr>
          <p:nvPr/>
        </p:nvGrpSpPr>
        <p:grpSpPr>
          <a:xfrm>
            <a:off x="601509" y="1997202"/>
            <a:ext cx="8161491" cy="4174998"/>
            <a:chOff x="748083" y="1981200"/>
            <a:chExt cx="7772848" cy="397618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rcRect l="2001" t="3818" b="3772"/>
            <a:stretch>
              <a:fillRect/>
            </a:stretch>
          </p:blipFill>
          <p:spPr>
            <a:xfrm>
              <a:off x="1058277" y="1981200"/>
              <a:ext cx="7462654" cy="37338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 rot="16200000">
              <a:off x="357689" y="3392141"/>
              <a:ext cx="1161846" cy="3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libri"/>
                  <a:cs typeface="Calibri"/>
                </a:rPr>
                <a:t>Q</a:t>
              </a:r>
              <a:r>
                <a:rPr lang="en-US" sz="2000" baseline="30000" dirty="0" smtClean="0">
                  <a:latin typeface="Calibri"/>
                  <a:cs typeface="Calibri"/>
                </a:rPr>
                <a:t>2 </a:t>
              </a:r>
              <a:r>
                <a:rPr lang="en-US" sz="2000" dirty="0" smtClean="0">
                  <a:latin typeface="Calibri"/>
                  <a:cs typeface="Calibri"/>
                </a:rPr>
                <a:t>(GeV</a:t>
              </a:r>
              <a:r>
                <a:rPr lang="en-US" sz="2000" baseline="30000" dirty="0" smtClean="0">
                  <a:latin typeface="Calibri"/>
                  <a:cs typeface="Calibri"/>
                </a:rPr>
                <a:t>2</a:t>
              </a:r>
              <a:r>
                <a:rPr lang="en-US" sz="2000" dirty="0" smtClean="0">
                  <a:latin typeface="Calibri"/>
                  <a:cs typeface="Calibri"/>
                </a:rPr>
                <a:t>)</a:t>
              </a:r>
              <a:endParaRPr lang="en-US" sz="2000" dirty="0">
                <a:latin typeface="Calibri"/>
                <a:cs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639677" y="3581400"/>
              <a:ext cx="304800" cy="45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16077" y="5576332"/>
              <a:ext cx="1030808" cy="3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libri"/>
                  <a:cs typeface="Calibri"/>
                </a:rPr>
                <a:t>W (GeV)</a:t>
              </a:r>
              <a:endParaRPr lang="en-US" sz="2000" dirty="0">
                <a:latin typeface="Calibri"/>
                <a:cs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10877" y="5558132"/>
              <a:ext cx="379389" cy="3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Calibri"/>
                  <a:cs typeface="Calibri"/>
                </a:rPr>
                <a:t>x</a:t>
              </a:r>
              <a:r>
                <a:rPr lang="en-US" sz="2000" baseline="-25000" dirty="0" err="1" smtClean="0">
                  <a:latin typeface="Calibri"/>
                  <a:cs typeface="Calibri"/>
                </a:rPr>
                <a:t>B</a:t>
              </a:r>
              <a:endParaRPr lang="en-US" sz="2000" baseline="-25000" dirty="0">
                <a:latin typeface="Calibri"/>
                <a:cs typeface="Calibri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0" y="-22086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CLAS</a:t>
            </a:r>
            <a:r>
              <a:rPr lang="en-US" sz="36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12</a:t>
            </a:r>
            <a:r>
              <a:rPr lang="en-US" sz="40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 </a:t>
            </a:r>
            <a:endParaRPr lang="en-US" sz="4000" dirty="0"/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7115145" y="3838545"/>
            <a:ext cx="2076508" cy="1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124200" y="2571691"/>
            <a:ext cx="914400" cy="1588"/>
          </a:xfrm>
          <a:prstGeom prst="straightConnector1">
            <a:avLst/>
          </a:prstGeom>
          <a:ln w="38100" cap="flat" cmpd="dbl" algn="ctr">
            <a:solidFill>
              <a:srgbClr val="FF0000"/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7733505" y="4513998"/>
            <a:ext cx="838200" cy="1588"/>
          </a:xfrm>
          <a:prstGeom prst="straightConnector1">
            <a:avLst/>
          </a:prstGeom>
          <a:ln w="38100" cap="flat" cmpd="dbl" algn="ctr">
            <a:solidFill>
              <a:srgbClr val="FF0000"/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52600" y="2571691"/>
            <a:ext cx="1981200" cy="158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580" y="58255"/>
            <a:ext cx="1050220" cy="561454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" name="TextBox 16"/>
          <p:cNvSpPr txBox="1"/>
          <p:nvPr/>
        </p:nvSpPr>
        <p:spPr>
          <a:xfrm>
            <a:off x="7083032" y="2190691"/>
            <a:ext cx="1146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e’ minimum energy threshold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14800" y="1500426"/>
            <a:ext cx="1179680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8000"/>
                </a:solidFill>
                <a:latin typeface="Calibri"/>
                <a:cs typeface="Calibri"/>
              </a:rPr>
              <a:t>p(e,e’)X</a:t>
            </a:r>
            <a:endParaRPr lang="en-US" sz="24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000" y="219069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Θ</a:t>
            </a:r>
            <a:r>
              <a:rPr lang="en-US" baseline="-25000" dirty="0" err="1" smtClean="0">
                <a:solidFill>
                  <a:srgbClr val="000000"/>
                </a:solidFill>
                <a:latin typeface="Calibri"/>
                <a:cs typeface="Calibri"/>
              </a:rPr>
              <a:t>max</a:t>
            </a:r>
            <a:endParaRPr lang="en-US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685800" y="76200"/>
            <a:ext cx="8001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latin typeface="ArialMT" charset="0"/>
              </a:rPr>
              <a:t>First </a:t>
            </a:r>
            <a:r>
              <a:rPr lang="en-US" sz="3200" dirty="0">
                <a:latin typeface="ArialMT" charset="0"/>
              </a:rPr>
              <a:t>SIDIS</a:t>
            </a:r>
            <a:r>
              <a:rPr lang="en-US" sz="3200" dirty="0" smtClean="0">
                <a:latin typeface="ArialMT" charset="0"/>
              </a:rPr>
              <a:t> results  </a:t>
            </a:r>
            <a:r>
              <a:rPr lang="en-US" sz="3200" dirty="0" err="1" smtClean="0">
                <a:solidFill>
                  <a:srgbClr val="333399"/>
                </a:solidFill>
                <a:latin typeface="Times New Roman"/>
                <a:cs typeface="Times New Roman"/>
              </a:rPr>
              <a:t>e</a:t>
            </a:r>
            <a:r>
              <a:rPr lang="en-US" altLang="ja-JP" sz="3200" baseline="30000" dirty="0" err="1" smtClean="0">
                <a:solidFill>
                  <a:srgbClr val="333399"/>
                </a:solidFill>
                <a:latin typeface="Times New Roman"/>
                <a:cs typeface="Times New Roman"/>
              </a:rPr>
              <a:t>’</a:t>
            </a:r>
            <a:r>
              <a:rPr lang="en-US" altLang="ja-JP" sz="3200" dirty="0" err="1" smtClean="0">
                <a:solidFill>
                  <a:srgbClr val="333399"/>
                </a:solidFill>
                <a:latin typeface="Times New Roman"/>
                <a:cs typeface="Times New Roman"/>
              </a:rPr>
              <a:t>π</a:t>
            </a:r>
            <a:r>
              <a:rPr lang="en-US" altLang="ja-JP" sz="3200" baseline="30000" dirty="0" err="1" smtClean="0">
                <a:solidFill>
                  <a:srgbClr val="333399"/>
                </a:solidFill>
                <a:latin typeface="Times New Roman"/>
                <a:cs typeface="Times New Roman"/>
              </a:rPr>
              <a:t>o</a:t>
            </a:r>
            <a:r>
              <a:rPr lang="en-US" altLang="ja-JP" sz="3200" dirty="0" err="1" smtClean="0">
                <a:solidFill>
                  <a:srgbClr val="333399"/>
                </a:solidFill>
                <a:latin typeface="Times New Roman"/>
                <a:cs typeface="Times New Roman"/>
              </a:rPr>
              <a:t>X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381000" y="914400"/>
            <a:ext cx="388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0" dirty="0">
                <a:latin typeface="Calibri"/>
                <a:cs typeface="Calibri"/>
              </a:rPr>
              <a:t>Extraction of </a:t>
            </a:r>
            <a:r>
              <a:rPr lang="en-US" b="0" dirty="0" smtClean="0">
                <a:latin typeface="Calibri"/>
                <a:cs typeface="Calibri"/>
              </a:rPr>
              <a:t>e</a:t>
            </a:r>
            <a:r>
              <a:rPr lang="en-US" b="0" baseline="30000" dirty="0" smtClean="0">
                <a:latin typeface="Calibri"/>
                <a:cs typeface="Calibri"/>
              </a:rPr>
              <a:t>’</a:t>
            </a:r>
            <a:r>
              <a:rPr lang="en-US" altLang="ja-JP" b="0" dirty="0" smtClean="0">
                <a:latin typeface="Calibri"/>
                <a:cs typeface="Calibri"/>
              </a:rPr>
              <a:t>π</a:t>
            </a:r>
            <a:r>
              <a:rPr lang="en-US" altLang="ja-JP" b="0" baseline="30000" dirty="0" smtClean="0">
                <a:latin typeface="Calibri"/>
                <a:cs typeface="Calibri"/>
              </a:rPr>
              <a:t>0</a:t>
            </a:r>
            <a:r>
              <a:rPr lang="en-US" altLang="ja-JP" b="0" dirty="0" smtClean="0">
                <a:latin typeface="Calibri"/>
                <a:cs typeface="Calibri"/>
              </a:rPr>
              <a:t>X</a:t>
            </a:r>
            <a:r>
              <a:rPr lang="en-US" altLang="ja-JP" b="0" dirty="0">
                <a:latin typeface="Calibri"/>
                <a:cs typeface="Calibri"/>
              </a:rPr>
              <a:t>/ </a:t>
            </a:r>
            <a:r>
              <a:rPr lang="en-US" altLang="ja-JP" b="0" dirty="0" err="1">
                <a:latin typeface="Calibri"/>
                <a:cs typeface="Calibri"/>
              </a:rPr>
              <a:t>e'X</a:t>
            </a:r>
            <a:r>
              <a:rPr lang="en-US" altLang="ja-JP" b="0" dirty="0">
                <a:latin typeface="Calibri"/>
                <a:cs typeface="Calibri"/>
              </a:rPr>
              <a:t> ratio (ratio of semi-inclusive pi0 to inclusive electron) requires good control over the acceptance of </a:t>
            </a:r>
            <a:r>
              <a:rPr lang="en-US" altLang="ja-JP" b="0" dirty="0" smtClean="0">
                <a:latin typeface="Calibri"/>
                <a:cs typeface="Calibri"/>
              </a:rPr>
              <a:t>photons. 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15366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63174"/>
            <a:ext cx="3962400" cy="2385026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15369" name="TextBox 6"/>
          <p:cNvSpPr txBox="1">
            <a:spLocks noChangeArrowheads="1"/>
          </p:cNvSpPr>
          <p:nvPr/>
        </p:nvSpPr>
        <p:spPr bwMode="auto">
          <a:xfrm>
            <a:off x="152400" y="4772561"/>
            <a:ext cx="441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Calibri"/>
                <a:cs typeface="Calibri"/>
              </a:rPr>
              <a:t>At large </a:t>
            </a:r>
            <a:r>
              <a:rPr lang="en-US" sz="2000" b="0" dirty="0" err="1">
                <a:latin typeface="Calibri"/>
                <a:cs typeface="Calibri"/>
              </a:rPr>
              <a:t>x</a:t>
            </a:r>
            <a:r>
              <a:rPr lang="en-US" sz="2000" b="0" dirty="0">
                <a:latin typeface="Calibri"/>
                <a:cs typeface="Calibri"/>
              </a:rPr>
              <a:t>, when sea contribution can be </a:t>
            </a:r>
            <a:r>
              <a:rPr lang="en-US" sz="2000" b="0" dirty="0" smtClean="0">
                <a:latin typeface="Calibri"/>
                <a:cs typeface="Calibri"/>
              </a:rPr>
              <a:t>neglected </a:t>
            </a:r>
            <a:r>
              <a:rPr lang="en-US" sz="2000" b="0" u="sng" dirty="0">
                <a:latin typeface="Calibri"/>
                <a:cs typeface="Calibri"/>
              </a:rPr>
              <a:t>e’</a:t>
            </a:r>
            <a:r>
              <a:rPr lang="en-US" altLang="ja-JP" sz="2000" b="0" u="sng" dirty="0">
                <a:latin typeface="Calibri"/>
                <a:cs typeface="Calibri"/>
              </a:rPr>
              <a:t>π</a:t>
            </a:r>
            <a:r>
              <a:rPr lang="en-US" altLang="ja-JP" sz="2000" b="0" u="sng" baseline="30000" dirty="0">
                <a:latin typeface="Calibri"/>
                <a:cs typeface="Calibri"/>
              </a:rPr>
              <a:t>0</a:t>
            </a:r>
            <a:r>
              <a:rPr lang="en-US" altLang="ja-JP" sz="2000" b="0" u="sng" dirty="0">
                <a:latin typeface="Calibri"/>
                <a:cs typeface="Calibri"/>
              </a:rPr>
              <a:t>X/ </a:t>
            </a:r>
            <a:r>
              <a:rPr lang="en-US" altLang="ja-JP" sz="2000" b="0" u="sng" dirty="0" err="1">
                <a:latin typeface="Calibri"/>
                <a:cs typeface="Calibri"/>
              </a:rPr>
              <a:t>e'X</a:t>
            </a:r>
            <a:r>
              <a:rPr lang="en-US" altLang="ja-JP" sz="2000" b="0" u="sng" dirty="0">
                <a:latin typeface="Calibri"/>
                <a:cs typeface="Calibri"/>
              </a:rPr>
              <a:t>  </a:t>
            </a:r>
            <a:r>
              <a:rPr lang="en-US" altLang="ja-JP" sz="2000" b="0" dirty="0">
                <a:latin typeface="Calibri"/>
                <a:cs typeface="Calibri"/>
              </a:rPr>
              <a:t>should follow</a:t>
            </a:r>
            <a:r>
              <a:rPr lang="en-US" altLang="ja-JP" sz="2000" b="0" dirty="0" smtClean="0">
                <a:latin typeface="Calibri"/>
                <a:cs typeface="Calibri"/>
              </a:rPr>
              <a:t> the </a:t>
            </a:r>
            <a:r>
              <a:rPr lang="en-US" altLang="ja-JP" sz="2000" b="0" dirty="0" err="1" smtClean="0">
                <a:latin typeface="Calibri"/>
                <a:cs typeface="Calibri"/>
              </a:rPr>
              <a:t>z</a:t>
            </a:r>
            <a:r>
              <a:rPr lang="en-US" altLang="ja-JP" sz="2000" b="0" dirty="0">
                <a:latin typeface="Calibri"/>
                <a:cs typeface="Calibri"/>
              </a:rPr>
              <a:t>-dependence of the fragmentation function</a:t>
            </a:r>
            <a:r>
              <a:rPr lang="en-US" altLang="ja-JP" sz="2000" b="0" dirty="0" smtClean="0">
                <a:latin typeface="Calibri"/>
                <a:cs typeface="Calibri"/>
              </a:rPr>
              <a:t> (</a:t>
            </a:r>
            <a:r>
              <a:rPr lang="en-US" altLang="ja-JP" sz="2000" b="0" dirty="0">
                <a:latin typeface="Calibri"/>
                <a:cs typeface="Calibri"/>
              </a:rPr>
              <a:t>after integration over P</a:t>
            </a:r>
            <a:r>
              <a:rPr lang="en-US" altLang="ja-JP" sz="2000" b="0" baseline="-25000" dirty="0">
                <a:latin typeface="Calibri"/>
                <a:cs typeface="Calibri"/>
              </a:rPr>
              <a:t>T</a:t>
            </a:r>
            <a:r>
              <a:rPr lang="en-US" altLang="ja-JP" sz="2000" b="0" dirty="0" smtClean="0">
                <a:latin typeface="Calibri"/>
                <a:cs typeface="Calibri"/>
              </a:rPr>
              <a:t>)</a:t>
            </a:r>
            <a:r>
              <a:rPr lang="en-US" sz="2000" b="0" dirty="0" smtClean="0">
                <a:latin typeface="Calibri"/>
                <a:cs typeface="Calibri"/>
              </a:rPr>
              <a:t> 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22086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CLAS</a:t>
            </a:r>
            <a:r>
              <a:rPr lang="en-US" sz="32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12</a:t>
            </a:r>
            <a:r>
              <a:rPr lang="en-US" sz="40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 </a:t>
            </a:r>
            <a:endParaRPr lang="en-US" sz="4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580" y="58255"/>
            <a:ext cx="1050220" cy="561454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2" name="Group 23"/>
          <p:cNvGrpSpPr/>
          <p:nvPr/>
        </p:nvGrpSpPr>
        <p:grpSpPr>
          <a:xfrm>
            <a:off x="5867400" y="819689"/>
            <a:ext cx="3048000" cy="2698313"/>
            <a:chOff x="5334000" y="819689"/>
            <a:chExt cx="2743200" cy="2468624"/>
          </a:xfrm>
        </p:grpSpPr>
        <p:pic>
          <p:nvPicPr>
            <p:cNvPr id="21" name="Picture 2" descr="Screen Shot 2018-06-19 at 8.27.23 AM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34000" y="819689"/>
              <a:ext cx="2743200" cy="245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11"/>
            <p:cNvSpPr txBox="1">
              <a:spLocks noChangeArrowheads="1"/>
            </p:cNvSpPr>
            <p:nvPr/>
          </p:nvSpPr>
          <p:spPr bwMode="auto">
            <a:xfrm>
              <a:off x="5760260" y="931772"/>
              <a:ext cx="876760" cy="253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smtClean="0">
                  <a:latin typeface="Calibri"/>
                  <a:cs typeface="Calibri"/>
                </a:rPr>
                <a:t>Eγ &gt; 0.7 </a:t>
              </a:r>
              <a:r>
                <a:rPr lang="en-US" sz="1200" dirty="0">
                  <a:latin typeface="Calibri"/>
                  <a:cs typeface="Calibri"/>
                </a:rPr>
                <a:t>GeV</a:t>
              </a:r>
            </a:p>
          </p:txBody>
        </p:sp>
        <p:pic>
          <p:nvPicPr>
            <p:cNvPr id="23" name="Picture 1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056628" y="3067460"/>
              <a:ext cx="883412" cy="2208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Rectangle 18"/>
          <p:cNvSpPr/>
          <p:nvPr/>
        </p:nvSpPr>
        <p:spPr>
          <a:xfrm>
            <a:off x="6477000" y="2590800"/>
            <a:ext cx="91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/>
            <a:r>
              <a:rPr lang="en-US" sz="1200" b="0" dirty="0" smtClean="0">
                <a:solidFill>
                  <a:srgbClr val="008000"/>
                </a:solidFill>
                <a:latin typeface="Calibri"/>
                <a:cs typeface="Calibri"/>
              </a:rPr>
              <a:t>Background</a:t>
            </a:r>
          </a:p>
          <a:p>
            <a:pPr marL="342900" indent="-342900" eaLnBrk="1" hangingPunct="1"/>
            <a:r>
              <a:rPr lang="en-US" sz="1200" b="0" dirty="0" smtClean="0">
                <a:solidFill>
                  <a:srgbClr val="008000"/>
                </a:solidFill>
                <a:latin typeface="Calibri"/>
                <a:cs typeface="Calibri"/>
              </a:rPr>
              <a:t>in SIDIS MC</a:t>
            </a:r>
            <a:endParaRPr lang="en-US" sz="1200" b="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grpSp>
        <p:nvGrpSpPr>
          <p:cNvPr id="3" name="Group 29"/>
          <p:cNvGrpSpPr/>
          <p:nvPr/>
        </p:nvGrpSpPr>
        <p:grpSpPr>
          <a:xfrm>
            <a:off x="4953000" y="3505200"/>
            <a:ext cx="4038600" cy="2866948"/>
            <a:chOff x="4953000" y="3505200"/>
            <a:chExt cx="4038600" cy="286694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3000" y="3505200"/>
              <a:ext cx="4038600" cy="2866948"/>
            </a:xfrm>
            <a:prstGeom prst="rect">
              <a:avLst/>
            </a:prstGeom>
          </p:spPr>
        </p:pic>
        <p:sp>
          <p:nvSpPr>
            <p:cNvPr id="15370" name="TextBox 4"/>
            <p:cNvSpPr txBox="1">
              <a:spLocks noChangeArrowheads="1"/>
            </p:cNvSpPr>
            <p:nvPr/>
          </p:nvSpPr>
          <p:spPr bwMode="auto">
            <a:xfrm>
              <a:off x="5379546" y="5257800"/>
              <a:ext cx="1326054" cy="2769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/>
                <a:t>FF(DSS2007,LO)</a:t>
              </a:r>
            </a:p>
          </p:txBody>
        </p:sp>
        <p:cxnSp>
          <p:nvCxnSpPr>
            <p:cNvPr id="15" name="Straight Arrow Connector 14"/>
            <p:cNvCxnSpPr>
              <a:cxnSpLocks noChangeShapeType="1"/>
            </p:cNvCxnSpPr>
            <p:nvPr/>
          </p:nvCxnSpPr>
          <p:spPr bwMode="auto">
            <a:xfrm flipV="1">
              <a:off x="6705600" y="4953000"/>
              <a:ext cx="685800" cy="45720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  <a:noFill/>
                </a14:hiddenFill>
              </a:ext>
            </a:extLst>
          </p:spPr>
        </p:cxnSp>
      </p:grpSp>
      <p:sp>
        <p:nvSpPr>
          <p:cNvPr id="26" name="TextBox 25"/>
          <p:cNvSpPr txBox="1"/>
          <p:nvPr/>
        </p:nvSpPr>
        <p:spPr>
          <a:xfrm>
            <a:off x="4419600" y="1143000"/>
            <a:ext cx="1371599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~0.5% of spring 10.6 GeV data.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 rot="19401855">
            <a:off x="3691771" y="3759076"/>
            <a:ext cx="2813591" cy="4001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VERY PRELIMINARY 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B 12 GeV Publication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7886700" cy="304799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000" dirty="0" smtClean="0"/>
              <a:t>Heavy Photon Search (HPS) 	2015 data - expect in one month</a:t>
            </a:r>
          </a:p>
          <a:p>
            <a:pPr>
              <a:buNone/>
            </a:pPr>
            <a:r>
              <a:rPr lang="en-US" sz="2000" dirty="0" smtClean="0"/>
              <a:t>					</a:t>
            </a:r>
            <a:r>
              <a:rPr lang="en-US" sz="2000" dirty="0" smtClean="0"/>
              <a:t>2016 data  - end of 2019 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Proton Radius (PRAD) 	End of 2018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RG-A (13 proposals)		Release first results at DNP 2019 </a:t>
            </a:r>
          </a:p>
          <a:p>
            <a:pPr>
              <a:buNone/>
            </a:pPr>
            <a:r>
              <a:rPr lang="en-US" sz="2000" dirty="0" smtClean="0"/>
              <a:t>					First publication after that.  </a:t>
            </a:r>
            <a:endParaRPr lang="en-US" sz="20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62F35-D42A-B549-932E-94EA783D38D2}" type="datetimeFigureOut">
              <a:rPr lang="en-US" smtClean="0"/>
              <a:pPr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BD059-2706-704F-9408-ECC5630E2A5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"/>
            <a:ext cx="7886700" cy="74565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Future Run Groups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953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endParaRPr lang="en-US" sz="800" dirty="0" smtClean="0">
              <a:solidFill>
                <a:srgbClr val="00009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162" b="1" dirty="0" smtClean="0">
                <a:solidFill>
                  <a:srgbClr val="000000"/>
                </a:solidFill>
              </a:rPr>
              <a:t>RG-A (RG-K) - </a:t>
            </a:r>
            <a:r>
              <a:rPr lang="en-US" sz="2162" dirty="0" smtClean="0">
                <a:solidFill>
                  <a:srgbClr val="000000"/>
                </a:solidFill>
              </a:rPr>
              <a:t>to continue this fall until end of </a:t>
            </a:r>
            <a:r>
              <a:rPr lang="en-US" sz="2162" dirty="0" smtClean="0">
                <a:solidFill>
                  <a:srgbClr val="000000"/>
                </a:solidFill>
              </a:rPr>
              <a:t>2018</a:t>
            </a:r>
            <a:endParaRPr lang="en-US" sz="2162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endParaRPr lang="en-US" sz="2162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endParaRPr lang="en-US" sz="1730" b="1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162" b="1" dirty="0" smtClean="0">
                <a:solidFill>
                  <a:srgbClr val="000000"/>
                </a:solidFill>
              </a:rPr>
              <a:t>RG</a:t>
            </a:r>
            <a:r>
              <a:rPr lang="en-US" sz="2162" b="1" dirty="0" smtClean="0">
                <a:solidFill>
                  <a:srgbClr val="000000"/>
                </a:solidFill>
              </a:rPr>
              <a:t>-B  </a:t>
            </a:r>
            <a:r>
              <a:rPr lang="en-US" sz="2162" dirty="0" smtClean="0">
                <a:solidFill>
                  <a:srgbClr val="000000"/>
                </a:solidFill>
              </a:rPr>
              <a:t>- scheduled to run during the spring and the fall of 2019 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 smtClean="0">
                <a:solidFill>
                  <a:srgbClr val="000000"/>
                </a:solidFill>
              </a:rPr>
              <a:t>	</a:t>
            </a:r>
            <a:r>
              <a:rPr lang="en-US" sz="1730" dirty="0" smtClean="0">
                <a:solidFill>
                  <a:srgbClr val="000000"/>
                </a:solidFill>
              </a:rPr>
              <a:t>    -</a:t>
            </a:r>
            <a:r>
              <a:rPr lang="en-US" sz="1730" dirty="0" smtClean="0">
                <a:solidFill>
                  <a:srgbClr val="000000"/>
                </a:solidFill>
              </a:rPr>
              <a:t>   </a:t>
            </a:r>
            <a:r>
              <a:rPr lang="en-US" sz="1730" dirty="0" smtClean="0">
                <a:solidFill>
                  <a:srgbClr val="000000"/>
                </a:solidFill>
              </a:rPr>
              <a:t>Liquid deuterium target 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30" dirty="0" smtClean="0">
                <a:solidFill>
                  <a:srgbClr val="000000"/>
                </a:solidFill>
              </a:rPr>
              <a:t>	    -  BAND detector for</a:t>
            </a:r>
            <a:r>
              <a:rPr lang="en-US" sz="1730" dirty="0" smtClean="0">
                <a:solidFill>
                  <a:srgbClr val="000000"/>
                </a:solidFill>
              </a:rPr>
              <a:t> </a:t>
            </a:r>
            <a:r>
              <a:rPr lang="en-US" sz="1730" dirty="0" smtClean="0">
                <a:solidFill>
                  <a:srgbClr val="000000"/>
                </a:solidFill>
              </a:rPr>
              <a:t>backward</a:t>
            </a:r>
            <a:r>
              <a:rPr lang="en-US" sz="1730" dirty="0" smtClean="0">
                <a:solidFill>
                  <a:srgbClr val="000000"/>
                </a:solidFill>
              </a:rPr>
              <a:t> </a:t>
            </a:r>
            <a:r>
              <a:rPr lang="en-US" sz="1730" dirty="0" smtClean="0">
                <a:solidFill>
                  <a:srgbClr val="000000"/>
                </a:solidFill>
              </a:rPr>
              <a:t>angle neutron detection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endParaRPr lang="en-US" sz="600" b="1" dirty="0" smtClean="0">
              <a:solidFill>
                <a:srgbClr val="000000"/>
              </a:solidFill>
            </a:endParaRPr>
          </a:p>
          <a:p>
            <a:endParaRPr lang="en-US" sz="1600" b="1" dirty="0" smtClean="0">
              <a:solidFill>
                <a:srgbClr val="000000"/>
              </a:solidFill>
            </a:endParaRPr>
          </a:p>
          <a:p>
            <a:r>
              <a:rPr lang="en-US" sz="2162" b="1" dirty="0" smtClean="0">
                <a:solidFill>
                  <a:srgbClr val="000000"/>
                </a:solidFill>
              </a:rPr>
              <a:t>HPS</a:t>
            </a:r>
            <a:r>
              <a:rPr lang="en-US" sz="2162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- scheduled to run summer of 2019 with upgraded detector and 	trigger system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162" b="1" dirty="0" smtClean="0">
                <a:solidFill>
                  <a:srgbClr val="000000"/>
                </a:solidFill>
              </a:rPr>
              <a:t>BONuS12</a:t>
            </a:r>
            <a:r>
              <a:rPr lang="en-US" sz="2000" dirty="0" smtClean="0">
                <a:solidFill>
                  <a:srgbClr val="000000"/>
                </a:solidFill>
              </a:rPr>
              <a:t> - projected to run spring/fall of 2020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.AppleSystemUIFont" charset="-120"/>
              <a:buChar char="-"/>
            </a:pPr>
            <a:r>
              <a:rPr lang="en-US" sz="1730" dirty="0" smtClean="0">
                <a:solidFill>
                  <a:srgbClr val="000000"/>
                </a:solidFill>
              </a:rPr>
              <a:t>A new low energy recoil detector based on GEM technology, to replace SVT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946" b="1" dirty="0" smtClean="0">
                <a:solidFill>
                  <a:srgbClr val="000000"/>
                </a:solidFill>
              </a:rPr>
              <a:t>R</a:t>
            </a:r>
            <a:r>
              <a:rPr lang="en-US" sz="2162" b="1" dirty="0" smtClean="0">
                <a:solidFill>
                  <a:srgbClr val="000000"/>
                </a:solidFill>
              </a:rPr>
              <a:t>G-</a:t>
            </a:r>
            <a:r>
              <a:rPr lang="en-US" sz="2162" b="1" dirty="0" smtClean="0">
                <a:solidFill>
                  <a:srgbClr val="000000"/>
                </a:solidFill>
              </a:rPr>
              <a:t>C - </a:t>
            </a:r>
            <a:r>
              <a:rPr lang="en-US" sz="1946" dirty="0" smtClean="0">
                <a:solidFill>
                  <a:srgbClr val="000000"/>
                </a:solidFill>
              </a:rPr>
              <a:t>Polarized </a:t>
            </a:r>
            <a:r>
              <a:rPr lang="en-US" sz="1946" dirty="0" smtClean="0">
                <a:solidFill>
                  <a:srgbClr val="000000"/>
                </a:solidFill>
              </a:rPr>
              <a:t>target for CLAS12 </a:t>
            </a:r>
            <a:r>
              <a:rPr lang="en-US" sz="1946" dirty="0" smtClean="0">
                <a:solidFill>
                  <a:srgbClr val="000000"/>
                </a:solidFill>
                <a:latin typeface="Calibri"/>
                <a:cs typeface="Calibri"/>
              </a:rPr>
              <a:t>-  on track for installation to </a:t>
            </a:r>
            <a:r>
              <a:rPr lang="en-US" sz="1946" dirty="0" smtClean="0">
                <a:solidFill>
                  <a:srgbClr val="000000"/>
                </a:solidFill>
                <a:latin typeface="Calibri"/>
                <a:cs typeface="Calibri"/>
              </a:rPr>
              <a:t>support </a:t>
            </a:r>
            <a:r>
              <a:rPr lang="en-US" sz="1946" dirty="0" smtClean="0">
                <a:solidFill>
                  <a:srgbClr val="000000"/>
                </a:solidFill>
                <a:latin typeface="Calibri"/>
                <a:cs typeface="Calibri"/>
              </a:rPr>
              <a:t>spin program in 2020/21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822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915400" cy="5029200"/>
          </a:xfrm>
        </p:spPr>
        <p:txBody>
          <a:bodyPr>
            <a:noAutofit/>
          </a:bodyPr>
          <a:lstStyle/>
          <a:p>
            <a:r>
              <a:rPr lang="en-US" sz="2000" dirty="0" smtClean="0"/>
              <a:t>Continuous flow of data from CLAS lead to discovery of new baryon states and first insight into the nucleon gravitational properties.</a:t>
            </a:r>
          </a:p>
          <a:p>
            <a:endParaRPr lang="en-US" sz="1000" dirty="0" smtClean="0"/>
          </a:p>
          <a:p>
            <a:r>
              <a:rPr lang="en-US" sz="2000" dirty="0" smtClean="0"/>
              <a:t>The data mining initiative has been very successful leading to several publications, including publication in Science and Nature Journals.  </a:t>
            </a:r>
          </a:p>
          <a:p>
            <a:endParaRPr lang="en-US" sz="1000" dirty="0" smtClean="0"/>
          </a:p>
          <a:p>
            <a:r>
              <a:rPr lang="en-US" sz="2000" dirty="0" smtClean="0"/>
              <a:t>Several dedicated experiments addressing fundamental properties of hadrons (π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LT, proton charge radius) and search for the  messengers of dark matter. </a:t>
            </a:r>
          </a:p>
          <a:p>
            <a:endParaRPr lang="en-US" sz="1000" dirty="0" smtClean="0"/>
          </a:p>
          <a:p>
            <a:r>
              <a:rPr lang="en-US" sz="2000" dirty="0" smtClean="0"/>
              <a:t>CLAS12 had successful first production run achieving projected luminosity and providing data for 13 individual proposals. </a:t>
            </a:r>
          </a:p>
          <a:p>
            <a:endParaRPr lang="en-US" sz="1000" dirty="0" smtClean="0"/>
          </a:p>
          <a:p>
            <a:r>
              <a:rPr lang="en-US" sz="2000" dirty="0" smtClean="0"/>
              <a:t>Data r</a:t>
            </a:r>
            <a:r>
              <a:rPr lang="en-US" sz="2000" dirty="0" smtClean="0"/>
              <a:t>uns after 2018 focus </a:t>
            </a:r>
            <a:r>
              <a:rPr lang="en-US" sz="2000" dirty="0" smtClean="0"/>
              <a:t>of neutron structure properties RG-B (7 experiments),</a:t>
            </a:r>
            <a:r>
              <a:rPr lang="en-US" sz="2000" dirty="0" smtClean="0"/>
              <a:t> </a:t>
            </a:r>
            <a:r>
              <a:rPr lang="en-US" sz="2000" dirty="0" smtClean="0"/>
              <a:t>HPS,</a:t>
            </a:r>
            <a:r>
              <a:rPr lang="en-US" sz="2000" dirty="0" smtClean="0"/>
              <a:t> BoNuS12</a:t>
            </a:r>
            <a:r>
              <a:rPr lang="en-US" sz="2000" dirty="0" smtClean="0"/>
              <a:t>,</a:t>
            </a:r>
            <a:r>
              <a:rPr lang="en-US" sz="2000" dirty="0" smtClean="0"/>
              <a:t> </a:t>
            </a:r>
            <a:r>
              <a:rPr lang="en-US" sz="2000" dirty="0" smtClean="0"/>
              <a:t>and spin physics with  RG-C (6 experiments).    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BD059-2706-704F-9408-ECC5630E2A5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3054353"/>
              </p:ext>
            </p:extLst>
          </p:nvPr>
        </p:nvGraphicFramePr>
        <p:xfrm>
          <a:off x="69488" y="751836"/>
          <a:ext cx="9068239" cy="562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347"/>
                <a:gridCol w="2572565"/>
                <a:gridCol w="914400"/>
                <a:gridCol w="551959"/>
                <a:gridCol w="743441"/>
                <a:gridCol w="564335"/>
                <a:gridCol w="849531"/>
                <a:gridCol w="533400"/>
                <a:gridCol w="762000"/>
                <a:gridCol w="637261"/>
              </a:tblGrid>
              <a:tr h="228713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Physics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Contact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Rating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Days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Group </a:t>
                      </a:r>
                      <a:endParaRPr lang="en-US" sz="10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baseline="0" dirty="0" smtClean="0">
                          <a:latin typeface="Arial Narrow"/>
                          <a:cs typeface="Arial Narrow"/>
                        </a:rPr>
                        <a:t> Equipment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Energy</a:t>
                      </a: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Run Group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Target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Hard exclusive electro-production  of  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π</a:t>
                      </a:r>
                      <a:r>
                        <a:rPr lang="en-US" sz="9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0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,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η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Stoler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139</a:t>
                      </a:r>
                    </a:p>
                    <a:p>
                      <a:pPr algn="ctr"/>
                      <a:endParaRPr lang="en-US" sz="9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Forward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</a:p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F.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Sabatié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H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E12-06-108A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Exclusive N*-&gt;KY Studies with CLAS12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Carman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E12-06-108B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Transition Form Factor of the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η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’ Meson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with CLAS12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Kunkel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(80)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E12-06-112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Proton’s quark dynamics in SIDIS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pion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E12-06-112A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SIDIS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Λ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productiuon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 in target fragmentation region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Mirazita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E12-06-112B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Colinear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nucleon structure at twist-3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Pisano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E12-06-119(a)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Deeply Virtual Compton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Scattering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E12-09-003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Excitation of nucleon resonances at high Q</a:t>
                      </a:r>
                      <a:r>
                        <a:rPr lang="en-US" sz="9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30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Gothe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E12-11-005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spectroscopy with forward tagger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Battaglieri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119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E12-11-005A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Photoproduction of the very strangest baryon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Guo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(120)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1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E12-12-001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Timelike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Compton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Scatt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. &amp; J/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ψ production in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e+e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Nadel-Turonski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A-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120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E12-12-001A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J/ψ Photoproduction &amp; study of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LHCb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pentaquarks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Stepanyan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(120)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E12-12-007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Exclusive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φ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meson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electroproduction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with CLAS12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Girod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B+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60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E12-07-104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Neutron magnetic form factor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Gilfoyle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90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Neutron detector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orward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S.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Niccolai</a:t>
                      </a:r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1659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E12-09-007(a)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Study of partonic distributions in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SIDIS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kaon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71659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Boer-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Mulders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asymmetry in K SIDIS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H and D targets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Contalbrigo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56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 production in target fragmentation region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Mirazita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E12-09-008B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Colinear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nucleon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structuer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at twist-3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Pisano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E12-11-003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on neutron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Niccolai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90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49739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E12-11-003A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In medium structure functions, SRC, and the EMC effect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Hen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(90)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49739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E12-11-003B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J/Psi Photoproduction off the Deuteron 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Ilieva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(80)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7271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Beam time partial  sum 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765 (1475)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229</a:t>
                      </a:r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Run </a:t>
            </a:r>
            <a:r>
              <a:rPr lang="en-US" sz="4000" b="1" dirty="0">
                <a:solidFill>
                  <a:srgbClr val="000090"/>
                </a:solidFill>
                <a:latin typeface="Arial"/>
                <a:cs typeface="Arial"/>
              </a:rPr>
              <a:t>Groups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49500" y="6985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28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52387" y="1005750"/>
            <a:ext cx="3702557" cy="2537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759660" y="1005750"/>
            <a:ext cx="3708679" cy="25371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" y="5943600"/>
            <a:ext cx="832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Avenir Book" charset="0"/>
                <a:cs typeface="Calibri"/>
              </a:rPr>
              <a:t>Construction of the 1K refrigerator anticipated completion date: Sept. 30, 2018</a:t>
            </a:r>
            <a:endParaRPr lang="en-US" dirty="0">
              <a:solidFill>
                <a:prstClr val="black"/>
              </a:solidFill>
              <a:latin typeface="Calibri"/>
              <a:ea typeface="Avenir Book" charset="0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48196" y="1199447"/>
            <a:ext cx="1370306" cy="523220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i="1" dirty="0" smtClean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Courtesy of J. Brock</a:t>
            </a:r>
            <a:endParaRPr lang="en-US" sz="1400" b="0" i="1" dirty="0">
              <a:solidFill>
                <a:prstClr val="black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7604" y="3986818"/>
            <a:ext cx="1918527" cy="1488186"/>
          </a:xfrm>
          <a:prstGeom prst="rect">
            <a:avLst/>
          </a:prstGeom>
        </p:spPr>
      </p:pic>
      <p:grpSp>
        <p:nvGrpSpPr>
          <p:cNvPr id="2" name="Group 30"/>
          <p:cNvGrpSpPr/>
          <p:nvPr/>
        </p:nvGrpSpPr>
        <p:grpSpPr>
          <a:xfrm>
            <a:off x="1221304" y="3447532"/>
            <a:ext cx="685192" cy="2311358"/>
            <a:chOff x="1569170" y="3464646"/>
            <a:chExt cx="913588" cy="2311358"/>
          </a:xfrm>
        </p:grpSpPr>
        <p:sp>
          <p:nvSpPr>
            <p:cNvPr id="14" name="Arc 13"/>
            <p:cNvSpPr/>
            <p:nvPr/>
          </p:nvSpPr>
          <p:spPr>
            <a:xfrm rot="268872" flipH="1">
              <a:off x="1667968" y="3845973"/>
              <a:ext cx="272870" cy="1867154"/>
            </a:xfrm>
            <a:prstGeom prst="arc">
              <a:avLst>
                <a:gd name="adj1" fmla="val 15605618"/>
                <a:gd name="adj2" fmla="val 6155047"/>
              </a:avLst>
            </a:prstGeom>
            <a:ln w="69850" cap="sq">
              <a:solidFill>
                <a:srgbClr val="00B0F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black"/>
                </a:solidFill>
              </a:endParaRPr>
            </a:p>
          </p:txBody>
        </p:sp>
        <p:sp>
          <p:nvSpPr>
            <p:cNvPr id="15" name="Arc 14"/>
            <p:cNvSpPr/>
            <p:nvPr/>
          </p:nvSpPr>
          <p:spPr>
            <a:xfrm rot="268872" flipH="1">
              <a:off x="2316261" y="3915528"/>
              <a:ext cx="125614" cy="1860476"/>
            </a:xfrm>
            <a:prstGeom prst="arc">
              <a:avLst>
                <a:gd name="adj1" fmla="val 15911229"/>
                <a:gd name="adj2" fmla="val 5728172"/>
              </a:avLst>
            </a:prstGeom>
            <a:ln w="69850" cap="sq">
              <a:solidFill>
                <a:srgbClr val="00B0F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black"/>
                </a:solidFill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 rot="297023" flipH="1" flipV="1">
              <a:off x="1842394" y="4769363"/>
              <a:ext cx="366256" cy="351297"/>
            </a:xfrm>
            <a:prstGeom prst="rightArrow">
              <a:avLst/>
            </a:prstGeom>
            <a:solidFill>
              <a:srgbClr val="00B0F0">
                <a:alpha val="33000"/>
              </a:srgbClr>
            </a:solidFill>
            <a:ln w="28575">
              <a:solidFill>
                <a:schemeClr val="tx1">
                  <a:alpha val="38000"/>
                </a:schemeClr>
              </a:solidFill>
            </a:ln>
            <a:effectLst>
              <a:glow rad="63500">
                <a:schemeClr val="bg1">
                  <a:alpha val="2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294082">
              <a:off x="1569170" y="4837095"/>
              <a:ext cx="9105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0" dirty="0" smtClean="0">
                  <a:solidFill>
                    <a:prstClr val="white"/>
                  </a:solidFill>
                  <a:latin typeface="Calibri"/>
                </a:rPr>
                <a:t>negative</a:t>
              </a:r>
              <a:endParaRPr lang="en-US" sz="1000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294082">
              <a:off x="1669557" y="4157210"/>
              <a:ext cx="664029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0" dirty="0">
                  <a:solidFill>
                    <a:prstClr val="white"/>
                  </a:solidFill>
                  <a:latin typeface="Calibri"/>
                  <a:cs typeface="Calibri"/>
                </a:rPr>
                <a:t>-</a:t>
              </a:r>
              <a:r>
                <a:rPr lang="en-US" sz="1000" b="0" dirty="0" smtClean="0">
                  <a:solidFill>
                    <a:prstClr val="white"/>
                  </a:solidFill>
                  <a:latin typeface="Calibri"/>
                  <a:cs typeface="Calibri"/>
                </a:rPr>
                <a:t>80 gauss</a:t>
              </a:r>
              <a:endParaRPr lang="en-US" sz="1000" b="0" dirty="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294082">
              <a:off x="1875389" y="3464646"/>
              <a:ext cx="607369" cy="50783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 smtClean="0">
                  <a:solidFill>
                    <a:prstClr val="white"/>
                  </a:solidFill>
                  <a:latin typeface="Calibri"/>
                  <a:cs typeface="Calibri"/>
                </a:rPr>
                <a:t>Coils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 smtClean="0">
                  <a:solidFill>
                    <a:prstClr val="white"/>
                  </a:solidFill>
                  <a:latin typeface="Calibri"/>
                  <a:cs typeface="Calibri"/>
                </a:rPr>
                <a:t>1A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 smtClean="0">
                  <a:solidFill>
                    <a:prstClr val="white"/>
                  </a:solidFill>
                  <a:latin typeface="Calibri"/>
                  <a:cs typeface="Calibri"/>
                </a:rPr>
                <a:t>&amp; 1B</a:t>
              </a:r>
              <a:endParaRPr lang="en-US" sz="900" dirty="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4" name="Right Arrow 14"/>
          <p:cNvSpPr/>
          <p:nvPr/>
        </p:nvSpPr>
        <p:spPr>
          <a:xfrm rot="297023">
            <a:off x="697906" y="4599283"/>
            <a:ext cx="501602" cy="519015"/>
          </a:xfrm>
          <a:custGeom>
            <a:avLst/>
            <a:gdLst>
              <a:gd name="connsiteX0" fmla="*/ 0 w 1331432"/>
              <a:gd name="connsiteY0" fmla="*/ 220994 h 883975"/>
              <a:gd name="connsiteX1" fmla="*/ 889445 w 1331432"/>
              <a:gd name="connsiteY1" fmla="*/ 220994 h 883975"/>
              <a:gd name="connsiteX2" fmla="*/ 889445 w 1331432"/>
              <a:gd name="connsiteY2" fmla="*/ 0 h 883975"/>
              <a:gd name="connsiteX3" fmla="*/ 1331432 w 1331432"/>
              <a:gd name="connsiteY3" fmla="*/ 441988 h 883975"/>
              <a:gd name="connsiteX4" fmla="*/ 889445 w 1331432"/>
              <a:gd name="connsiteY4" fmla="*/ 883975 h 883975"/>
              <a:gd name="connsiteX5" fmla="*/ 889445 w 1331432"/>
              <a:gd name="connsiteY5" fmla="*/ 662981 h 883975"/>
              <a:gd name="connsiteX6" fmla="*/ 0 w 1331432"/>
              <a:gd name="connsiteY6" fmla="*/ 662981 h 883975"/>
              <a:gd name="connsiteX7" fmla="*/ 0 w 1331432"/>
              <a:gd name="connsiteY7" fmla="*/ 220994 h 883975"/>
              <a:gd name="connsiteX0" fmla="*/ 0 w 1333522"/>
              <a:gd name="connsiteY0" fmla="*/ 239754 h 883975"/>
              <a:gd name="connsiteX1" fmla="*/ 891535 w 1333522"/>
              <a:gd name="connsiteY1" fmla="*/ 220994 h 883975"/>
              <a:gd name="connsiteX2" fmla="*/ 891535 w 1333522"/>
              <a:gd name="connsiteY2" fmla="*/ 0 h 883975"/>
              <a:gd name="connsiteX3" fmla="*/ 1333522 w 1333522"/>
              <a:gd name="connsiteY3" fmla="*/ 441988 h 883975"/>
              <a:gd name="connsiteX4" fmla="*/ 891535 w 1333522"/>
              <a:gd name="connsiteY4" fmla="*/ 883975 h 883975"/>
              <a:gd name="connsiteX5" fmla="*/ 891535 w 1333522"/>
              <a:gd name="connsiteY5" fmla="*/ 662981 h 883975"/>
              <a:gd name="connsiteX6" fmla="*/ 2090 w 1333522"/>
              <a:gd name="connsiteY6" fmla="*/ 662981 h 883975"/>
              <a:gd name="connsiteX7" fmla="*/ 0 w 1333522"/>
              <a:gd name="connsiteY7" fmla="*/ 239754 h 883975"/>
              <a:gd name="connsiteX0" fmla="*/ 0 w 1333522"/>
              <a:gd name="connsiteY0" fmla="*/ 239754 h 883975"/>
              <a:gd name="connsiteX1" fmla="*/ 891535 w 1333522"/>
              <a:gd name="connsiteY1" fmla="*/ 220994 h 883975"/>
              <a:gd name="connsiteX2" fmla="*/ 891535 w 1333522"/>
              <a:gd name="connsiteY2" fmla="*/ 0 h 883975"/>
              <a:gd name="connsiteX3" fmla="*/ 1333522 w 1333522"/>
              <a:gd name="connsiteY3" fmla="*/ 441988 h 883975"/>
              <a:gd name="connsiteX4" fmla="*/ 891535 w 1333522"/>
              <a:gd name="connsiteY4" fmla="*/ 883975 h 883975"/>
              <a:gd name="connsiteX5" fmla="*/ 891535 w 1333522"/>
              <a:gd name="connsiteY5" fmla="*/ 662981 h 883975"/>
              <a:gd name="connsiteX6" fmla="*/ 3223 w 1333522"/>
              <a:gd name="connsiteY6" fmla="*/ 633155 h 883975"/>
              <a:gd name="connsiteX7" fmla="*/ 0 w 1333522"/>
              <a:gd name="connsiteY7" fmla="*/ 239754 h 883975"/>
              <a:gd name="connsiteX0" fmla="*/ 0 w 1335913"/>
              <a:gd name="connsiteY0" fmla="*/ 212148 h 883975"/>
              <a:gd name="connsiteX1" fmla="*/ 893926 w 1335913"/>
              <a:gd name="connsiteY1" fmla="*/ 220994 h 883975"/>
              <a:gd name="connsiteX2" fmla="*/ 893926 w 1335913"/>
              <a:gd name="connsiteY2" fmla="*/ 0 h 883975"/>
              <a:gd name="connsiteX3" fmla="*/ 1335913 w 1335913"/>
              <a:gd name="connsiteY3" fmla="*/ 441988 h 883975"/>
              <a:gd name="connsiteX4" fmla="*/ 893926 w 1335913"/>
              <a:gd name="connsiteY4" fmla="*/ 883975 h 883975"/>
              <a:gd name="connsiteX5" fmla="*/ 893926 w 1335913"/>
              <a:gd name="connsiteY5" fmla="*/ 662981 h 883975"/>
              <a:gd name="connsiteX6" fmla="*/ 5614 w 1335913"/>
              <a:gd name="connsiteY6" fmla="*/ 633155 h 883975"/>
              <a:gd name="connsiteX7" fmla="*/ 0 w 1335913"/>
              <a:gd name="connsiteY7" fmla="*/ 212148 h 883975"/>
              <a:gd name="connsiteX0" fmla="*/ 202 w 1336115"/>
              <a:gd name="connsiteY0" fmla="*/ 212148 h 883975"/>
              <a:gd name="connsiteX1" fmla="*/ 894128 w 1336115"/>
              <a:gd name="connsiteY1" fmla="*/ 220994 h 883975"/>
              <a:gd name="connsiteX2" fmla="*/ 894128 w 1336115"/>
              <a:gd name="connsiteY2" fmla="*/ 0 h 883975"/>
              <a:gd name="connsiteX3" fmla="*/ 1336115 w 1336115"/>
              <a:gd name="connsiteY3" fmla="*/ 441988 h 883975"/>
              <a:gd name="connsiteX4" fmla="*/ 894128 w 1336115"/>
              <a:gd name="connsiteY4" fmla="*/ 883975 h 883975"/>
              <a:gd name="connsiteX5" fmla="*/ 894128 w 1336115"/>
              <a:gd name="connsiteY5" fmla="*/ 662981 h 883975"/>
              <a:gd name="connsiteX6" fmla="*/ 201 w 1336115"/>
              <a:gd name="connsiteY6" fmla="*/ 675360 h 883975"/>
              <a:gd name="connsiteX7" fmla="*/ 202 w 1336115"/>
              <a:gd name="connsiteY7" fmla="*/ 212148 h 883975"/>
              <a:gd name="connsiteX0" fmla="*/ 563 w 1336476"/>
              <a:gd name="connsiteY0" fmla="*/ 212148 h 883975"/>
              <a:gd name="connsiteX1" fmla="*/ 894489 w 1336476"/>
              <a:gd name="connsiteY1" fmla="*/ 220994 h 883975"/>
              <a:gd name="connsiteX2" fmla="*/ 894489 w 1336476"/>
              <a:gd name="connsiteY2" fmla="*/ 0 h 883975"/>
              <a:gd name="connsiteX3" fmla="*/ 1336476 w 1336476"/>
              <a:gd name="connsiteY3" fmla="*/ 441988 h 883975"/>
              <a:gd name="connsiteX4" fmla="*/ 894489 w 1336476"/>
              <a:gd name="connsiteY4" fmla="*/ 883975 h 883975"/>
              <a:gd name="connsiteX5" fmla="*/ 894489 w 1336476"/>
              <a:gd name="connsiteY5" fmla="*/ 662981 h 883975"/>
              <a:gd name="connsiteX6" fmla="*/ 164 w 1336476"/>
              <a:gd name="connsiteY6" fmla="*/ 670759 h 883975"/>
              <a:gd name="connsiteX7" fmla="*/ 563 w 1336476"/>
              <a:gd name="connsiteY7" fmla="*/ 212148 h 88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6476" h="883975">
                <a:moveTo>
                  <a:pt x="563" y="212148"/>
                </a:moveTo>
                <a:lnTo>
                  <a:pt x="894489" y="220994"/>
                </a:lnTo>
                <a:lnTo>
                  <a:pt x="894489" y="0"/>
                </a:lnTo>
                <a:lnTo>
                  <a:pt x="1336476" y="441988"/>
                </a:lnTo>
                <a:lnTo>
                  <a:pt x="894489" y="883975"/>
                </a:lnTo>
                <a:lnTo>
                  <a:pt x="894489" y="662981"/>
                </a:lnTo>
                <a:lnTo>
                  <a:pt x="164" y="670759"/>
                </a:lnTo>
                <a:cubicBezTo>
                  <a:pt x="-533" y="529683"/>
                  <a:pt x="1260" y="353224"/>
                  <a:pt x="563" y="212148"/>
                </a:cubicBezTo>
                <a:close/>
              </a:path>
            </a:pathLst>
          </a:custGeom>
          <a:solidFill>
            <a:srgbClr val="FFFF00">
              <a:alpha val="36000"/>
            </a:srgbClr>
          </a:solidFill>
          <a:ln w="28575">
            <a:solidFill>
              <a:srgbClr val="C00000">
                <a:alpha val="34000"/>
              </a:srgbClr>
            </a:solidFill>
          </a:ln>
          <a:effectLst>
            <a:glow rad="165100">
              <a:schemeClr val="bg1">
                <a:alpha val="1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294082">
            <a:off x="606398" y="4728115"/>
            <a:ext cx="620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BEAM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9"/>
          <p:cNvGrpSpPr/>
          <p:nvPr/>
        </p:nvGrpSpPr>
        <p:grpSpPr>
          <a:xfrm>
            <a:off x="1984895" y="3608132"/>
            <a:ext cx="685315" cy="2271353"/>
            <a:chOff x="2646524" y="3608127"/>
            <a:chExt cx="913752" cy="2271353"/>
          </a:xfrm>
        </p:grpSpPr>
        <p:sp>
          <p:nvSpPr>
            <p:cNvPr id="16" name="Arc 15"/>
            <p:cNvSpPr/>
            <p:nvPr/>
          </p:nvSpPr>
          <p:spPr>
            <a:xfrm rot="268872" flipV="1">
              <a:off x="2707635" y="3958221"/>
              <a:ext cx="116543" cy="1863632"/>
            </a:xfrm>
            <a:prstGeom prst="arc">
              <a:avLst>
                <a:gd name="adj1" fmla="val 15887067"/>
                <a:gd name="adj2" fmla="val 5647871"/>
              </a:avLst>
            </a:prstGeom>
            <a:noFill/>
            <a:ln w="69850" cap="sq">
              <a:solidFill>
                <a:srgbClr val="FF3859"/>
              </a:solidFill>
              <a:headEnd type="arrow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black"/>
                </a:solidFill>
              </a:endParaRPr>
            </a:p>
          </p:txBody>
        </p:sp>
        <p:sp>
          <p:nvSpPr>
            <p:cNvPr id="17" name="Arc 16"/>
            <p:cNvSpPr/>
            <p:nvPr/>
          </p:nvSpPr>
          <p:spPr>
            <a:xfrm rot="268872" flipV="1">
              <a:off x="3212019" y="4000403"/>
              <a:ext cx="272870" cy="1879077"/>
            </a:xfrm>
            <a:prstGeom prst="arc">
              <a:avLst>
                <a:gd name="adj1" fmla="val 15457985"/>
                <a:gd name="adj2" fmla="val 5969191"/>
              </a:avLst>
            </a:prstGeom>
            <a:noFill/>
            <a:ln w="69850" cap="sq">
              <a:solidFill>
                <a:srgbClr val="FF3859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black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294082">
              <a:off x="2646524" y="4281589"/>
              <a:ext cx="786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0" dirty="0" smtClean="0">
                  <a:solidFill>
                    <a:prstClr val="white"/>
                  </a:solidFill>
                  <a:latin typeface="Calibri"/>
                </a:rPr>
                <a:t>+80 gauss</a:t>
              </a:r>
              <a:endParaRPr lang="en-US" sz="1000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294082">
              <a:off x="2881995" y="3608127"/>
              <a:ext cx="571479" cy="553998"/>
            </a:xfrm>
            <a:prstGeom prst="rect">
              <a:avLst/>
            </a:prstGeom>
            <a:solidFill>
              <a:srgbClr val="FF385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0" dirty="0" smtClean="0">
                  <a:solidFill>
                    <a:prstClr val="white"/>
                  </a:solidFill>
                  <a:latin typeface="Calibri"/>
                  <a:cs typeface="Calibri"/>
                </a:rPr>
                <a:t>Coils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0" dirty="0">
                  <a:solidFill>
                    <a:prstClr val="white"/>
                  </a:solidFill>
                  <a:latin typeface="Calibri"/>
                  <a:cs typeface="Calibri"/>
                </a:rPr>
                <a:t>2</a:t>
              </a:r>
              <a:r>
                <a:rPr lang="en-US" sz="1000" b="0" dirty="0" smtClean="0">
                  <a:solidFill>
                    <a:prstClr val="white"/>
                  </a:solidFill>
                  <a:latin typeface="Calibri"/>
                  <a:cs typeface="Calibri"/>
                </a:rPr>
                <a:t>A &amp; 2B</a:t>
              </a:r>
              <a:endParaRPr lang="en-US" sz="1000" b="0" dirty="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Right Arrow 25"/>
            <p:cNvSpPr/>
            <p:nvPr/>
          </p:nvSpPr>
          <p:spPr>
            <a:xfrm rot="297023">
              <a:off x="2885280" y="4880938"/>
              <a:ext cx="366256" cy="351297"/>
            </a:xfrm>
            <a:prstGeom prst="rightArrow">
              <a:avLst/>
            </a:prstGeom>
            <a:solidFill>
              <a:srgbClr val="FF3859">
                <a:alpha val="33000"/>
              </a:srgbClr>
            </a:solidFill>
            <a:ln w="28575">
              <a:solidFill>
                <a:schemeClr val="tx1">
                  <a:alpha val="38000"/>
                </a:schemeClr>
              </a:solidFill>
            </a:ln>
            <a:effectLst>
              <a:glow rad="63500">
                <a:schemeClr val="bg1">
                  <a:alpha val="3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294082">
              <a:off x="2741768" y="4931712"/>
              <a:ext cx="8185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0" dirty="0" smtClean="0">
                  <a:solidFill>
                    <a:prstClr val="white"/>
                  </a:solidFill>
                  <a:latin typeface="Calibri"/>
                  <a:cs typeface="Calibri"/>
                </a:rPr>
                <a:t>positive</a:t>
              </a:r>
              <a:endParaRPr lang="en-US" sz="1000" b="0" dirty="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103460" y="3685617"/>
            <a:ext cx="3007755" cy="220331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172382" y="3516795"/>
            <a:ext cx="2743200" cy="2377440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852384" y="196757"/>
            <a:ext cx="7910616" cy="4890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Avenir Book" charset="0"/>
                <a:cs typeface="Calibri"/>
              </a:rPr>
              <a:t>Longitudinally Polarized Target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Avenir Book" charset="0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-22086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CLAS</a:t>
            </a:r>
            <a:r>
              <a:rPr lang="en-US" sz="32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12</a:t>
            </a:r>
            <a:r>
              <a:rPr lang="en-US" sz="40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655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3408" y="152400"/>
            <a:ext cx="7391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i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e+HD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studies at the UITF – a prelude to </a:t>
            </a:r>
            <a:r>
              <a:rPr lang="en-US" sz="2400" i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e+H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transverse</a:t>
            </a:r>
            <a:endParaRPr lang="en-US" sz="2400" i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2400" y="152400"/>
            <a:ext cx="706438" cy="457200"/>
            <a:chOff x="152400" y="152400"/>
            <a:chExt cx="707146" cy="457200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H="1" flipV="1">
              <a:off x="478164" y="152400"/>
              <a:ext cx="0" cy="457200"/>
            </a:xfrm>
            <a:prstGeom prst="line">
              <a:avLst/>
            </a:prstGeom>
            <a:ln>
              <a:headEnd/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lIns="113517" tIns="56758" rIns="113517" bIns="5675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H="1" flipV="1">
              <a:off x="260458" y="152400"/>
              <a:ext cx="0" cy="457200"/>
            </a:xfrm>
            <a:prstGeom prst="line">
              <a:avLst/>
            </a:prstGeom>
            <a:ln>
              <a:headEnd/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lIns="113517" tIns="56758" rIns="113517" bIns="5675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152400" y="264741"/>
              <a:ext cx="218181" cy="227294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orthographicFront"/>
              <a:lightRig rig="harsh" dir="t"/>
            </a:scene3d>
            <a:sp3d prstMaterial="dkEdge">
              <a:bevelT/>
              <a:bevelB/>
            </a:sp3d>
          </p:spPr>
          <p:txBody>
            <a:bodyPr wrap="none" lIns="113517" tIns="56758" rIns="113517" bIns="56758" anchor="ctr"/>
            <a:lstStyle>
              <a:lvl1pPr defTabSz="101917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101917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600" smtClean="0"/>
                <a:t>H</a:t>
              </a:r>
              <a:r>
                <a:rPr lang="en-US" sz="800" smtClean="0">
                  <a:solidFill>
                    <a:srgbClr val="FFFFFF"/>
                  </a:solidFill>
                </a:rPr>
                <a:t>.</a:t>
              </a:r>
              <a:endParaRPr lang="en-US" sz="1600" smtClean="0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370580" y="264741"/>
              <a:ext cx="218181" cy="227294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txBody>
            <a:bodyPr wrap="none" lIns="113517" tIns="56758" rIns="113517" bIns="56758" anchor="ctr"/>
            <a:lstStyle>
              <a:lvl1pPr defTabSz="101917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101917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600" dirty="0" smtClean="0"/>
                <a:t>D</a:t>
              </a:r>
              <a:r>
                <a:rPr lang="en-US" sz="800" dirty="0" smtClean="0">
                  <a:solidFill>
                    <a:srgbClr val="FFFFFF"/>
                  </a:solidFill>
                </a:rPr>
                <a:t>. </a:t>
              </a:r>
              <a:endParaRPr lang="en-US" sz="1600" dirty="0" smtClean="0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533407" y="266511"/>
              <a:ext cx="326139" cy="228223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113517" tIns="56758" rIns="113517" bIns="56758" anchor="ctr">
              <a:scene3d>
                <a:camera prst="orthographicFront"/>
                <a:lightRig rig="sunset" dir="t"/>
              </a:scene3d>
            </a:bodyPr>
            <a:lstStyle/>
            <a:p>
              <a:pPr algn="ctr" defTabSz="1019175">
                <a:defRPr/>
              </a:pPr>
              <a:r>
                <a:rPr lang="en-US" sz="1600" i="1" dirty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  ice  </a:t>
              </a: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LAS-col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175389" y="152400"/>
            <a:ext cx="854311" cy="4572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6898302" y="292978"/>
            <a:ext cx="222838" cy="0"/>
          </a:xfrm>
          <a:prstGeom prst="straightConnector1">
            <a:avLst/>
          </a:prstGeom>
          <a:ln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82700" y="3728328"/>
            <a:ext cx="3367765" cy="80899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uniformBeam1mmTo14mm_7pt86MeV_normIBC_HDrad10pt5mmLength12.5mm_mediu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804" t="21395" r="55882" b="2963"/>
          <a:stretch/>
        </p:blipFill>
        <p:spPr>
          <a:xfrm rot="20820000" flipV="1">
            <a:off x="5181600" y="4154682"/>
            <a:ext cx="3745872" cy="232237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888640" y="5762671"/>
            <a:ext cx="630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HD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6411848" y="5671285"/>
            <a:ext cx="519365" cy="29387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8322733" y="6020032"/>
            <a:ext cx="685800" cy="192617"/>
          </a:xfrm>
          <a:custGeom>
            <a:avLst/>
            <a:gdLst>
              <a:gd name="connsiteX0" fmla="*/ 0 w 685800"/>
              <a:gd name="connsiteY0" fmla="*/ 148167 h 148167"/>
              <a:gd name="connsiteX1" fmla="*/ 685800 w 685800"/>
              <a:gd name="connsiteY1" fmla="*/ 148167 h 148167"/>
              <a:gd name="connsiteX2" fmla="*/ 685800 w 685800"/>
              <a:gd name="connsiteY2" fmla="*/ 0 h 148167"/>
              <a:gd name="connsiteX3" fmla="*/ 0 w 685800"/>
              <a:gd name="connsiteY3" fmla="*/ 148167 h 14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148167">
                <a:moveTo>
                  <a:pt x="0" y="148167"/>
                </a:moveTo>
                <a:lnTo>
                  <a:pt x="685800" y="148167"/>
                </a:lnTo>
                <a:lnTo>
                  <a:pt x="685800" y="0"/>
                </a:lnTo>
                <a:lnTo>
                  <a:pt x="0" y="148167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269089" y="6207737"/>
            <a:ext cx="3681376" cy="6580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754533" y="4374125"/>
            <a:ext cx="386147" cy="184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582700" y="3728328"/>
            <a:ext cx="3520165" cy="96139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331131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46" t="5691" r="721" b="8031"/>
          <a:stretch/>
        </p:blipFill>
        <p:spPr bwMode="auto">
          <a:xfrm>
            <a:off x="85790" y="4208560"/>
            <a:ext cx="5496910" cy="2059152"/>
          </a:xfrm>
          <a:prstGeom prst="rect">
            <a:avLst/>
          </a:prstGeom>
          <a:noFill/>
          <a:ln w="28575" cmpd="sng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 rot="600000">
            <a:off x="1515854" y="4602858"/>
            <a:ext cx="1270000" cy="369332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Cave 1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 rot="600000">
            <a:off x="4115720" y="5018012"/>
            <a:ext cx="1270000" cy="369332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Cave 2</a:t>
            </a:r>
            <a:endParaRPr lang="en-US" b="1" dirty="0"/>
          </a:p>
        </p:txBody>
      </p:sp>
      <p:cxnSp>
        <p:nvCxnSpPr>
          <p:cNvPr id="34" name="Straight Arrow Connector 33"/>
          <p:cNvCxnSpPr>
            <a:stCxn id="29" idx="1"/>
          </p:cNvCxnSpPr>
          <p:nvPr/>
        </p:nvCxnSpPr>
        <p:spPr>
          <a:xfrm flipH="1" flipV="1">
            <a:off x="5087669" y="5671285"/>
            <a:ext cx="800971" cy="322219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399" y="783955"/>
            <a:ext cx="8934413" cy="3067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 smtClean="0">
                <a:latin typeface="Calibri"/>
                <a:cs typeface="Calibri"/>
              </a:rPr>
              <a:t>UITF</a:t>
            </a:r>
            <a:r>
              <a:rPr lang="en-US" sz="2000" b="0" dirty="0">
                <a:latin typeface="Calibri"/>
                <a:cs typeface="Calibri"/>
              </a:rPr>
              <a:t> </a:t>
            </a:r>
            <a:r>
              <a:rPr lang="en-US" sz="2000" b="0" dirty="0" smtClean="0">
                <a:latin typeface="Calibri"/>
                <a:cs typeface="Calibri"/>
              </a:rPr>
              <a:t> </a:t>
            </a:r>
            <a:r>
              <a:rPr lang="en-US" sz="2000" b="0" dirty="0" smtClean="0">
                <a:latin typeface="Calibri"/>
                <a:cs typeface="Calibri"/>
                <a:sym typeface="Wingdings"/>
              </a:rPr>
              <a:t></a:t>
            </a:r>
            <a:r>
              <a:rPr lang="en-US" sz="2000" b="0" dirty="0" smtClean="0">
                <a:latin typeface="Calibri"/>
                <a:cs typeface="Calibri"/>
              </a:rPr>
              <a:t>  10 MeV accelerator in the </a:t>
            </a:r>
            <a:r>
              <a:rPr lang="en-US" sz="2000" b="0" i="1" dirty="0" err="1" smtClean="0">
                <a:latin typeface="Calibri"/>
                <a:cs typeface="Calibri"/>
              </a:rPr>
              <a:t>TestLab</a:t>
            </a:r>
            <a:endParaRPr lang="en-US" sz="2000" b="0" i="1" dirty="0"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000" b="0" i="1" dirty="0" smtClean="0">
                <a:latin typeface="Calibri"/>
                <a:cs typeface="Calibri"/>
              </a:rPr>
              <a:t>•   energy </a:t>
            </a:r>
            <a:r>
              <a:rPr lang="en-US" sz="2000" b="0" i="1" dirty="0">
                <a:latin typeface="Calibri"/>
                <a:cs typeface="Calibri"/>
              </a:rPr>
              <a:t>deposition in </a:t>
            </a:r>
            <a:r>
              <a:rPr lang="en-US" sz="2000" b="0" i="1" dirty="0" smtClean="0">
                <a:latin typeface="Calibri"/>
                <a:cs typeface="Calibri"/>
              </a:rPr>
              <a:t>HD </a:t>
            </a:r>
            <a:r>
              <a:rPr lang="en-US" sz="2000" b="0" dirty="0">
                <a:latin typeface="Calibri"/>
                <a:cs typeface="Calibri"/>
              </a:rPr>
              <a:t>~</a:t>
            </a:r>
            <a:r>
              <a:rPr lang="en-US" sz="2000" b="0" i="1" dirty="0" smtClean="0">
                <a:latin typeface="Calibri"/>
                <a:cs typeface="Calibri"/>
              </a:rPr>
              <a:t> as with 10 </a:t>
            </a:r>
            <a:r>
              <a:rPr lang="en-US" sz="2000" b="0" i="1" dirty="0" err="1" smtClean="0">
                <a:latin typeface="Calibri"/>
                <a:cs typeface="Calibri"/>
              </a:rPr>
              <a:t>GeV</a:t>
            </a:r>
            <a:r>
              <a:rPr lang="en-US" sz="2000" b="0" i="1" dirty="0">
                <a:latin typeface="Calibri"/>
                <a:cs typeface="Calibri"/>
              </a:rPr>
              <a:t> </a:t>
            </a:r>
            <a:r>
              <a:rPr lang="en-US" sz="2000" b="0" i="1" dirty="0" smtClean="0">
                <a:latin typeface="Calibri"/>
                <a:cs typeface="Calibri"/>
              </a:rPr>
              <a:t>  </a:t>
            </a:r>
            <a:r>
              <a:rPr lang="en-US" sz="2000" b="0" dirty="0" smtClean="0">
                <a:latin typeface="Calibri"/>
                <a:cs typeface="Calibri"/>
                <a:sym typeface="Wingdings"/>
              </a:rPr>
              <a:t> </a:t>
            </a:r>
            <a:r>
              <a:rPr lang="en-US" sz="2000" b="0" i="1" dirty="0" smtClean="0">
                <a:latin typeface="Calibri"/>
                <a:cs typeface="Calibri"/>
                <a:sym typeface="Wingdings"/>
              </a:rPr>
              <a:t> </a:t>
            </a:r>
            <a:r>
              <a:rPr lang="en-US" sz="2000" b="0" i="1" dirty="0" err="1" smtClean="0">
                <a:latin typeface="Calibri"/>
                <a:cs typeface="Calibri"/>
              </a:rPr>
              <a:t>testbed</a:t>
            </a:r>
            <a:r>
              <a:rPr lang="en-US" sz="2000" b="0" i="1" dirty="0" smtClean="0">
                <a:latin typeface="Calibri"/>
                <a:cs typeface="Calibri"/>
              </a:rPr>
              <a:t> for transverse </a:t>
            </a:r>
            <a:r>
              <a:rPr lang="en-US" sz="2000" b="0" i="1" dirty="0" err="1" smtClean="0">
                <a:latin typeface="Calibri"/>
                <a:cs typeface="Calibri"/>
              </a:rPr>
              <a:t>e+HD</a:t>
            </a:r>
            <a:r>
              <a:rPr lang="en-US" sz="2000" b="0" i="1" dirty="0" smtClean="0">
                <a:latin typeface="Calibri"/>
                <a:cs typeface="Calibri"/>
              </a:rPr>
              <a:t> </a:t>
            </a:r>
            <a:endParaRPr lang="en-US" sz="2000" b="0" i="1" dirty="0"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000" b="0" i="1" dirty="0" smtClean="0">
                <a:latin typeface="Calibri"/>
                <a:cs typeface="Calibri"/>
              </a:rPr>
              <a:t>•   </a:t>
            </a:r>
            <a:r>
              <a:rPr lang="en-US" sz="2000" b="0" i="1" dirty="0" err="1" smtClean="0">
                <a:latin typeface="Calibri"/>
                <a:cs typeface="Calibri"/>
              </a:rPr>
              <a:t>keV</a:t>
            </a:r>
            <a:r>
              <a:rPr lang="en-US" sz="2000" b="0" i="1" dirty="0" smtClean="0">
                <a:latin typeface="Calibri"/>
                <a:cs typeface="Calibri"/>
              </a:rPr>
              <a:t> beams in cave 1 in Dec/17 </a:t>
            </a:r>
            <a:r>
              <a:rPr lang="en-US" sz="2000" b="0" i="1" dirty="0" smtClean="0">
                <a:latin typeface="Calibri"/>
                <a:ea typeface="Zapf Dingbats"/>
                <a:cs typeface="Calibri"/>
                <a:sym typeface="Zapf Dingbats"/>
              </a:rPr>
              <a:t>✓</a:t>
            </a:r>
            <a:r>
              <a:rPr lang="en-US" sz="2000" b="0" i="1" dirty="0" smtClean="0">
                <a:latin typeface="Calibri"/>
                <a:cs typeface="Calibri"/>
              </a:rPr>
              <a:t>     •  </a:t>
            </a:r>
            <a:r>
              <a:rPr lang="en-US" sz="2000" b="0" i="1" dirty="0" smtClean="0">
                <a:latin typeface="Calibri"/>
                <a:cs typeface="Calibri"/>
                <a:sym typeface="Wingdings"/>
              </a:rPr>
              <a:t>¼ CM cooled in Apr/18 </a:t>
            </a:r>
            <a:r>
              <a:rPr lang="en-US" sz="2000" b="0" i="1" dirty="0">
                <a:latin typeface="Calibri"/>
                <a:ea typeface="Zapf Dingbats"/>
                <a:cs typeface="Calibri"/>
                <a:sym typeface="Zapf Dingbats"/>
              </a:rPr>
              <a:t>✓</a:t>
            </a:r>
            <a:endParaRPr lang="en-US" sz="2000" b="0" i="1" dirty="0" smtClean="0"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000" b="0" i="1" dirty="0" smtClean="0">
                <a:latin typeface="Calibri"/>
                <a:cs typeface="Calibri"/>
              </a:rPr>
              <a:t>•   PSS-</a:t>
            </a:r>
            <a:r>
              <a:rPr lang="en-US" sz="2000" b="0" i="1" dirty="0" err="1" smtClean="0">
                <a:latin typeface="Calibri"/>
                <a:cs typeface="Calibri"/>
              </a:rPr>
              <a:t>RadCon</a:t>
            </a:r>
            <a:r>
              <a:rPr lang="en-US" sz="2000" b="0" i="1" dirty="0" smtClean="0">
                <a:latin typeface="Calibri"/>
                <a:cs typeface="Calibri"/>
              </a:rPr>
              <a:t> under construction</a:t>
            </a:r>
            <a:endParaRPr lang="en-US" sz="2000" b="0" i="1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000" b="0" i="1" dirty="0" smtClean="0">
                <a:latin typeface="Calibri"/>
                <a:cs typeface="Calibri"/>
              </a:rPr>
              <a:t>Next Steps: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000" b="0" i="1" dirty="0" smtClean="0">
                <a:latin typeface="Calibri"/>
                <a:cs typeface="Calibri"/>
              </a:rPr>
              <a:t>Klystron installation &amp; commissioning ~ Fall/18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000" b="0" i="1" dirty="0" err="1" smtClean="0">
                <a:latin typeface="Calibri"/>
                <a:cs typeface="Calibri"/>
              </a:rPr>
              <a:t>beamline</a:t>
            </a:r>
            <a:r>
              <a:rPr lang="en-US" sz="2000" b="0" i="1" dirty="0" smtClean="0">
                <a:latin typeface="Calibri"/>
                <a:cs typeface="Calibri"/>
              </a:rPr>
              <a:t> to </a:t>
            </a:r>
            <a:r>
              <a:rPr lang="en-US" sz="2000" b="0" i="1" dirty="0" err="1" smtClean="0">
                <a:latin typeface="Calibri"/>
                <a:cs typeface="Calibri"/>
              </a:rPr>
              <a:t>HDice</a:t>
            </a:r>
            <a:r>
              <a:rPr lang="en-US" sz="2000" b="0" i="1" dirty="0" smtClean="0">
                <a:latin typeface="Calibri"/>
                <a:cs typeface="Calibri"/>
              </a:rPr>
              <a:t> under construction; 1</a:t>
            </a:r>
            <a:r>
              <a:rPr lang="en-US" sz="2000" b="0" i="1" baseline="30000" dirty="0" smtClean="0">
                <a:latin typeface="Calibri"/>
                <a:cs typeface="Calibri"/>
              </a:rPr>
              <a:t>st</a:t>
            </a:r>
            <a:r>
              <a:rPr lang="en-US" sz="2000" b="0" i="1" dirty="0" smtClean="0">
                <a:latin typeface="Calibri"/>
                <a:cs typeface="Calibri"/>
              </a:rPr>
              <a:t> beam studies in cave-2 ~ Spring/19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000" b="0" i="1" dirty="0" smtClean="0">
                <a:latin typeface="Calibri"/>
                <a:cs typeface="Calibri"/>
              </a:rPr>
              <a:t>1</a:t>
            </a:r>
            <a:r>
              <a:rPr lang="en-US" sz="2000" b="0" i="1" baseline="30000" dirty="0" smtClean="0">
                <a:latin typeface="Calibri"/>
                <a:cs typeface="Calibri"/>
              </a:rPr>
              <a:t>st</a:t>
            </a:r>
            <a:r>
              <a:rPr lang="en-US" sz="2000" b="0" i="1" dirty="0" smtClean="0">
                <a:latin typeface="Calibri"/>
                <a:cs typeface="Calibri"/>
              </a:rPr>
              <a:t> </a:t>
            </a:r>
            <a:r>
              <a:rPr lang="en-US" sz="2000" b="0" i="1" dirty="0" err="1" smtClean="0">
                <a:latin typeface="Calibri"/>
                <a:cs typeface="Calibri"/>
              </a:rPr>
              <a:t>eHD</a:t>
            </a:r>
            <a:r>
              <a:rPr lang="en-US" sz="2000" b="0" i="1" dirty="0" smtClean="0">
                <a:latin typeface="Calibri"/>
                <a:cs typeface="Calibri"/>
              </a:rPr>
              <a:t> test with polarized targets </a:t>
            </a:r>
            <a:r>
              <a:rPr lang="en-US" sz="2000" b="0" i="1" dirty="0">
                <a:latin typeface="Calibri"/>
                <a:cs typeface="Calibri"/>
              </a:rPr>
              <a:t>~ </a:t>
            </a:r>
            <a:r>
              <a:rPr lang="en-US" sz="2000" b="0" i="1" dirty="0" smtClean="0">
                <a:latin typeface="Calibri"/>
                <a:cs typeface="Calibri"/>
              </a:rPr>
              <a:t>Summer/19</a:t>
            </a:r>
          </a:p>
        </p:txBody>
      </p:sp>
      <p:pic>
        <p:nvPicPr>
          <p:cNvPr id="3" name="Picture 2" descr="Beam spot at ITVK403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1373" t="43702" r="17014" b="2773"/>
          <a:stretch/>
        </p:blipFill>
        <p:spPr>
          <a:xfrm>
            <a:off x="7298893" y="1607592"/>
            <a:ext cx="1609124" cy="1325256"/>
          </a:xfrm>
          <a:prstGeom prst="rect">
            <a:avLst/>
          </a:prstGeom>
        </p:spPr>
      </p:pic>
      <p:pic>
        <p:nvPicPr>
          <p:cNvPr id="39" name="Picture 38" descr="800px-Elevated_beamline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7">
                    <a14:imgEffect>
                      <a14:backgroundRemoval t="513" b="98718" l="502" r="99122">
                        <a14:foregroundMark x1="74404" y1="513" x2="74404" y2="513"/>
                        <a14:backgroundMark x1="99749" y1="28205" x2="99749" y2="28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1800000">
            <a:off x="3109941" y="5049086"/>
            <a:ext cx="2085663" cy="102058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311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451" name="Group 331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4650448"/>
              </p:ext>
            </p:extLst>
          </p:nvPr>
        </p:nvGraphicFramePr>
        <p:xfrm>
          <a:off x="76200" y="762008"/>
          <a:ext cx="5410200" cy="5562593"/>
        </p:xfrm>
        <a:graphic>
          <a:graphicData uri="http://schemas.openxmlformats.org/drawingml/2006/table">
            <a:tbl>
              <a:tblPr/>
              <a:tblGrid>
                <a:gridCol w="990600"/>
                <a:gridCol w="1295400"/>
                <a:gridCol w="1219200"/>
                <a:gridCol w="1066800"/>
                <a:gridCol w="838200"/>
              </a:tblGrid>
              <a:tr h="252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HSWG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DPWG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NPWG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12 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15 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 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 12 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 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2012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  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12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7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a"/>
                          <a:cs typeface="Calibra"/>
                        </a:rPr>
                        <a:t>2018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10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a"/>
                          <a:cs typeface="Calibra"/>
                        </a:rPr>
                        <a:t> + 4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SUM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103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 209+4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  <p:sp>
        <p:nvSpPr>
          <p:cNvPr id="46175" name="Line 316"/>
          <p:cNvSpPr>
            <a:spLocks noChangeShapeType="1"/>
          </p:cNvSpPr>
          <p:nvPr/>
        </p:nvSpPr>
        <p:spPr bwMode="auto">
          <a:xfrm flipH="1">
            <a:off x="5486400" y="1219200"/>
            <a:ext cx="0" cy="563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82" name="Text Box 327"/>
          <p:cNvSpPr txBox="1">
            <a:spLocks noChangeArrowheads="1"/>
          </p:cNvSpPr>
          <p:nvPr/>
        </p:nvSpPr>
        <p:spPr bwMode="auto">
          <a:xfrm>
            <a:off x="1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Calibri"/>
                <a:cs typeface="Calibri"/>
              </a:rPr>
              <a:t>Physics Publications</a:t>
            </a:r>
            <a:endParaRPr lang="en-US" sz="4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6183" name="Text Box 328"/>
          <p:cNvSpPr txBox="1">
            <a:spLocks noChangeArrowheads="1"/>
          </p:cNvSpPr>
          <p:nvPr/>
        </p:nvSpPr>
        <p:spPr bwMode="auto">
          <a:xfrm>
            <a:off x="7376386" y="0"/>
            <a:ext cx="17676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008000"/>
                </a:solidFill>
                <a:latin typeface="Times New Roman"/>
                <a:cs typeface="Times New Roman"/>
              </a:rPr>
              <a:t>Hall B</a:t>
            </a:r>
          </a:p>
        </p:txBody>
      </p:sp>
      <p:grpSp>
        <p:nvGrpSpPr>
          <p:cNvPr id="2" name="Group 45"/>
          <p:cNvGrpSpPr/>
          <p:nvPr/>
        </p:nvGrpSpPr>
        <p:grpSpPr>
          <a:xfrm>
            <a:off x="5562600" y="685799"/>
            <a:ext cx="3610610" cy="5715001"/>
            <a:chOff x="5634990" y="835518"/>
            <a:chExt cx="3610610" cy="6269441"/>
          </a:xfrm>
        </p:grpSpPr>
        <p:sp>
          <p:nvSpPr>
            <p:cNvPr id="41" name="Rectangle 314" descr="30%"/>
            <p:cNvSpPr>
              <a:spLocks noChangeArrowheads="1"/>
            </p:cNvSpPr>
            <p:nvPr/>
          </p:nvSpPr>
          <p:spPr bwMode="auto">
            <a:xfrm rot="5400000">
              <a:off x="6243033" y="3702138"/>
              <a:ext cx="315532" cy="152400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62" name="Rectangle 302" descr="30%"/>
            <p:cNvSpPr>
              <a:spLocks noChangeArrowheads="1"/>
            </p:cNvSpPr>
            <p:nvPr/>
          </p:nvSpPr>
          <p:spPr bwMode="auto">
            <a:xfrm rot="5400000">
              <a:off x="8035462" y="2146300"/>
              <a:ext cx="355600" cy="228600"/>
            </a:xfrm>
            <a:prstGeom prst="rect">
              <a:avLst/>
            </a:prstGeom>
            <a:pattFill prst="pct30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63" name="Rectangle 303"/>
            <p:cNvSpPr>
              <a:spLocks noChangeArrowheads="1"/>
            </p:cNvSpPr>
            <p:nvPr/>
          </p:nvSpPr>
          <p:spPr bwMode="auto">
            <a:xfrm rot="5400000">
              <a:off x="8013700" y="1689100"/>
              <a:ext cx="3556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64" name="Text Box 304"/>
            <p:cNvSpPr txBox="1">
              <a:spLocks noChangeArrowheads="1"/>
            </p:cNvSpPr>
            <p:nvPr/>
          </p:nvSpPr>
          <p:spPr bwMode="auto">
            <a:xfrm>
              <a:off x="8349787" y="1962090"/>
              <a:ext cx="743413" cy="438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0" dirty="0" err="1" smtClean="0">
                  <a:latin typeface="Arial" pitchFamily="-110" charset="0"/>
                </a:rPr>
                <a:t>subm</a:t>
              </a:r>
              <a:r>
                <a:rPr lang="en-US" sz="1600" b="0" dirty="0" smtClean="0">
                  <a:latin typeface="Arial" pitchFamily="-110" charset="0"/>
                </a:rPr>
                <a:t>.</a:t>
              </a:r>
              <a:r>
                <a:rPr lang="en-US" sz="2000" b="0" dirty="0" smtClean="0">
                  <a:latin typeface="Arial" pitchFamily="-110" charset="0"/>
                </a:rPr>
                <a:t> </a:t>
              </a:r>
              <a:endParaRPr lang="en-US" sz="2000" b="0" dirty="0">
                <a:latin typeface="Arial" pitchFamily="-110" charset="0"/>
              </a:endParaRPr>
            </a:p>
          </p:txBody>
        </p:sp>
        <p:sp>
          <p:nvSpPr>
            <p:cNvPr id="46165" name="Text Box 305"/>
            <p:cNvSpPr txBox="1">
              <a:spLocks noChangeArrowheads="1"/>
            </p:cNvSpPr>
            <p:nvPr/>
          </p:nvSpPr>
          <p:spPr bwMode="auto">
            <a:xfrm>
              <a:off x="8388813" y="1280757"/>
              <a:ext cx="254000" cy="438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0">
                  <a:latin typeface="Arial" pitchFamily="-110" charset="0"/>
                </a:rPr>
                <a:t> </a:t>
              </a:r>
            </a:p>
          </p:txBody>
        </p:sp>
        <p:sp>
          <p:nvSpPr>
            <p:cNvPr id="46166" name="Text Box 306"/>
            <p:cNvSpPr txBox="1">
              <a:spLocks noChangeArrowheads="1"/>
            </p:cNvSpPr>
            <p:nvPr/>
          </p:nvSpPr>
          <p:spPr bwMode="auto">
            <a:xfrm>
              <a:off x="8305800" y="1566446"/>
              <a:ext cx="572593" cy="371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0" dirty="0" err="1" smtClean="0">
                  <a:latin typeface="Arial" pitchFamily="-110" charset="0"/>
                </a:rPr>
                <a:t>publ</a:t>
              </a:r>
              <a:endParaRPr lang="en-US" sz="2000" b="0" dirty="0">
                <a:latin typeface="Arial" pitchFamily="-110" charset="0"/>
              </a:endParaRPr>
            </a:p>
          </p:txBody>
        </p:sp>
        <p:sp>
          <p:nvSpPr>
            <p:cNvPr id="46167" name="Rectangle 308"/>
            <p:cNvSpPr>
              <a:spLocks noChangeArrowheads="1"/>
            </p:cNvSpPr>
            <p:nvPr/>
          </p:nvSpPr>
          <p:spPr bwMode="auto">
            <a:xfrm rot="5400000">
              <a:off x="5952076" y="1176229"/>
              <a:ext cx="292608" cy="91916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68" name="Rectangle 309"/>
            <p:cNvSpPr>
              <a:spLocks noChangeArrowheads="1"/>
            </p:cNvSpPr>
            <p:nvPr/>
          </p:nvSpPr>
          <p:spPr bwMode="auto">
            <a:xfrm rot="5400000">
              <a:off x="5865305" y="1553514"/>
              <a:ext cx="292608" cy="74980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69" name="Rectangle 310"/>
            <p:cNvSpPr>
              <a:spLocks noChangeArrowheads="1"/>
            </p:cNvSpPr>
            <p:nvPr/>
          </p:nvSpPr>
          <p:spPr bwMode="auto">
            <a:xfrm rot="5400000">
              <a:off x="6537434" y="1120123"/>
              <a:ext cx="336326" cy="213360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70" name="Rectangle 311"/>
            <p:cNvSpPr>
              <a:spLocks noChangeArrowheads="1"/>
            </p:cNvSpPr>
            <p:nvPr/>
          </p:nvSpPr>
          <p:spPr bwMode="auto">
            <a:xfrm rot="5400000">
              <a:off x="6405309" y="1587537"/>
              <a:ext cx="292608" cy="18319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71" name="Rectangle 312"/>
            <p:cNvSpPr>
              <a:spLocks noChangeArrowheads="1"/>
            </p:cNvSpPr>
            <p:nvPr/>
          </p:nvSpPr>
          <p:spPr bwMode="auto">
            <a:xfrm rot="5400000">
              <a:off x="6559294" y="1729332"/>
              <a:ext cx="292608" cy="213360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72" name="Rectangle 313"/>
            <p:cNvSpPr>
              <a:spLocks noChangeArrowheads="1"/>
            </p:cNvSpPr>
            <p:nvPr/>
          </p:nvSpPr>
          <p:spPr bwMode="auto">
            <a:xfrm rot="5400000">
              <a:off x="6840184" y="1723948"/>
              <a:ext cx="289632" cy="2692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74" name="Rectangle 315"/>
            <p:cNvSpPr>
              <a:spLocks noChangeArrowheads="1"/>
            </p:cNvSpPr>
            <p:nvPr/>
          </p:nvSpPr>
          <p:spPr bwMode="auto">
            <a:xfrm rot="5400000">
              <a:off x="6549409" y="2291399"/>
              <a:ext cx="312377" cy="213360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317"/>
            <p:cNvGrpSpPr>
              <a:grpSpLocks/>
            </p:cNvGrpSpPr>
            <p:nvPr/>
          </p:nvGrpSpPr>
          <p:grpSpPr bwMode="auto">
            <a:xfrm>
              <a:off x="5638800" y="1219200"/>
              <a:ext cx="2895600" cy="247650"/>
              <a:chOff x="3661" y="1536"/>
              <a:chExt cx="1824" cy="96"/>
            </a:xfrm>
          </p:grpSpPr>
          <p:sp>
            <p:nvSpPr>
              <p:cNvPr id="46188" name="Line 318"/>
              <p:cNvSpPr>
                <a:spLocks noChangeShapeType="1"/>
              </p:cNvSpPr>
              <p:nvPr/>
            </p:nvSpPr>
            <p:spPr bwMode="auto">
              <a:xfrm>
                <a:off x="3661" y="1536"/>
                <a:ext cx="18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89" name="Line 319"/>
              <p:cNvSpPr>
                <a:spLocks noChangeShapeType="1"/>
              </p:cNvSpPr>
              <p:nvPr/>
            </p:nvSpPr>
            <p:spPr bwMode="auto">
              <a:xfrm>
                <a:off x="4237" y="153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90" name="Line 320"/>
              <p:cNvSpPr>
                <a:spLocks noChangeShapeType="1"/>
              </p:cNvSpPr>
              <p:nvPr/>
            </p:nvSpPr>
            <p:spPr bwMode="auto">
              <a:xfrm>
                <a:off x="4813" y="153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91" name="Line 321"/>
              <p:cNvSpPr>
                <a:spLocks noChangeShapeType="1"/>
              </p:cNvSpPr>
              <p:nvPr/>
            </p:nvSpPr>
            <p:spPr bwMode="auto">
              <a:xfrm>
                <a:off x="5341" y="153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6177" name="Text Box 322"/>
            <p:cNvSpPr txBox="1">
              <a:spLocks noChangeArrowheads="1"/>
            </p:cNvSpPr>
            <p:nvPr/>
          </p:nvSpPr>
          <p:spPr bwMode="auto">
            <a:xfrm rot="5400000">
              <a:off x="6396038" y="878214"/>
              <a:ext cx="2730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5</a:t>
              </a:r>
            </a:p>
          </p:txBody>
        </p:sp>
        <p:sp>
          <p:nvSpPr>
            <p:cNvPr id="46178" name="Text Box 323"/>
            <p:cNvSpPr txBox="1">
              <a:spLocks noChangeArrowheads="1"/>
            </p:cNvSpPr>
            <p:nvPr/>
          </p:nvSpPr>
          <p:spPr bwMode="auto">
            <a:xfrm rot="5400000">
              <a:off x="7226548" y="902045"/>
              <a:ext cx="44083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10</a:t>
              </a:r>
            </a:p>
          </p:txBody>
        </p:sp>
        <p:sp>
          <p:nvSpPr>
            <p:cNvPr id="46179" name="Text Box 324"/>
            <p:cNvSpPr txBox="1">
              <a:spLocks noChangeArrowheads="1"/>
            </p:cNvSpPr>
            <p:nvPr/>
          </p:nvSpPr>
          <p:spPr bwMode="auto">
            <a:xfrm rot="5400000">
              <a:off x="8064748" y="902047"/>
              <a:ext cx="4408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15</a:t>
              </a:r>
            </a:p>
          </p:txBody>
        </p:sp>
        <p:sp>
          <p:nvSpPr>
            <p:cNvPr id="46180" name="Rectangle 325"/>
            <p:cNvSpPr>
              <a:spLocks noChangeArrowheads="1"/>
            </p:cNvSpPr>
            <p:nvPr/>
          </p:nvSpPr>
          <p:spPr bwMode="auto">
            <a:xfrm>
              <a:off x="5638800" y="1219200"/>
              <a:ext cx="381000" cy="3048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86" name="Rectangle 312"/>
            <p:cNvSpPr>
              <a:spLocks noChangeArrowheads="1"/>
            </p:cNvSpPr>
            <p:nvPr/>
          </p:nvSpPr>
          <p:spPr bwMode="auto">
            <a:xfrm rot="5400000">
              <a:off x="6554142" y="2523316"/>
              <a:ext cx="302911" cy="21335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14" descr="30%"/>
            <p:cNvSpPr>
              <a:spLocks noChangeArrowheads="1"/>
            </p:cNvSpPr>
            <p:nvPr/>
          </p:nvSpPr>
          <p:spPr bwMode="auto">
            <a:xfrm rot="5400000">
              <a:off x="6397011" y="3281539"/>
              <a:ext cx="312377" cy="18288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313"/>
            <p:cNvSpPr>
              <a:spLocks noChangeArrowheads="1"/>
            </p:cNvSpPr>
            <p:nvPr/>
          </p:nvSpPr>
          <p:spPr bwMode="auto">
            <a:xfrm rot="5400000">
              <a:off x="7120908" y="2265772"/>
              <a:ext cx="312377" cy="327660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481663" y="6767323"/>
              <a:ext cx="1763937" cy="337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updated 07 July 2018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35" name="Rectangle 303"/>
            <p:cNvSpPr>
              <a:spLocks noChangeArrowheads="1"/>
            </p:cNvSpPr>
            <p:nvPr/>
          </p:nvSpPr>
          <p:spPr bwMode="auto">
            <a:xfrm rot="5400000">
              <a:off x="6892311" y="3605043"/>
              <a:ext cx="312377" cy="281940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302" descr="30%"/>
            <p:cNvSpPr>
              <a:spLocks noChangeArrowheads="1"/>
            </p:cNvSpPr>
            <p:nvPr/>
          </p:nvSpPr>
          <p:spPr bwMode="auto">
            <a:xfrm rot="5400000">
              <a:off x="6122827" y="5318211"/>
              <a:ext cx="312377" cy="128625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302" descr="30%"/>
            <p:cNvSpPr>
              <a:spLocks noChangeArrowheads="1"/>
            </p:cNvSpPr>
            <p:nvPr/>
          </p:nvSpPr>
          <p:spPr bwMode="auto">
            <a:xfrm rot="5400000">
              <a:off x="7206329" y="4549348"/>
              <a:ext cx="315532" cy="345821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302" descr="30%"/>
            <p:cNvSpPr>
              <a:spLocks noChangeArrowheads="1"/>
            </p:cNvSpPr>
            <p:nvPr/>
          </p:nvSpPr>
          <p:spPr bwMode="auto">
            <a:xfrm rot="5400000">
              <a:off x="6397216" y="5674803"/>
              <a:ext cx="334370" cy="185719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 rot="5400000">
              <a:off x="5480043" y="4030601"/>
              <a:ext cx="5632558" cy="1133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8" name="Rectangle 303"/>
            <p:cNvSpPr>
              <a:spLocks noChangeArrowheads="1"/>
            </p:cNvSpPr>
            <p:nvPr/>
          </p:nvSpPr>
          <p:spPr bwMode="auto">
            <a:xfrm rot="5400000">
              <a:off x="6549406" y="4263477"/>
              <a:ext cx="312377" cy="21335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325"/>
            <p:cNvSpPr>
              <a:spLocks noChangeArrowheads="1"/>
            </p:cNvSpPr>
            <p:nvPr/>
          </p:nvSpPr>
          <p:spPr bwMode="auto">
            <a:xfrm>
              <a:off x="5638800" y="4621906"/>
              <a:ext cx="1981200" cy="31237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03"/>
            <p:cNvSpPr>
              <a:spLocks noChangeArrowheads="1"/>
            </p:cNvSpPr>
            <p:nvPr/>
          </p:nvSpPr>
          <p:spPr bwMode="auto">
            <a:xfrm rot="5400000">
              <a:off x="6549411" y="4579010"/>
              <a:ext cx="312377" cy="2133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302" descr="30%"/>
            <p:cNvSpPr>
              <a:spLocks noChangeArrowheads="1"/>
            </p:cNvSpPr>
            <p:nvPr/>
          </p:nvSpPr>
          <p:spPr bwMode="auto">
            <a:xfrm rot="5400000">
              <a:off x="7668715" y="6260503"/>
              <a:ext cx="334370" cy="685800"/>
            </a:xfrm>
            <a:prstGeom prst="rect">
              <a:avLst/>
            </a:prstGeom>
            <a:pattFill prst="pct30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495" y="166143"/>
            <a:ext cx="8229600" cy="437877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Calibri"/>
                <a:cs typeface="Calibri"/>
              </a:rPr>
              <a:t>Evidence for Nucleon &amp; Delta</a:t>
            </a:r>
            <a:r>
              <a:rPr lang="en-US" sz="3600" b="1" dirty="0" smtClean="0">
                <a:latin typeface="Calibri"/>
                <a:cs typeface="Calibri"/>
              </a:rPr>
              <a:t> </a:t>
            </a:r>
            <a:r>
              <a:rPr lang="en-US" sz="3600" dirty="0" smtClean="0">
                <a:latin typeface="Calibri"/>
                <a:cs typeface="Calibri"/>
              </a:rPr>
              <a:t>States</a:t>
            </a:r>
            <a:endParaRPr lang="en-US" sz="3600" b="1" dirty="0">
              <a:latin typeface="Calibri"/>
              <a:cs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1281309"/>
              </p:ext>
            </p:extLst>
          </p:nvPr>
        </p:nvGraphicFramePr>
        <p:xfrm>
          <a:off x="304800" y="1600200"/>
          <a:ext cx="3508612" cy="44958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22612"/>
                <a:gridCol w="1219200"/>
                <a:gridCol w="1066800"/>
              </a:tblGrid>
              <a:tr h="61453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State</a:t>
                      </a:r>
                    </a:p>
                    <a:p>
                      <a:r>
                        <a:rPr lang="en-US" sz="1600" dirty="0" err="1" smtClean="0">
                          <a:latin typeface="Calibri"/>
                          <a:cs typeface="Calibri"/>
                        </a:rPr>
                        <a:t>N((mass)J</a:t>
                      </a:r>
                      <a:r>
                        <a:rPr lang="en-US" sz="1600" baseline="30000" dirty="0" err="1" smtClean="0">
                          <a:latin typeface="Calibri"/>
                          <a:cs typeface="Calibri"/>
                        </a:rPr>
                        <a:t>P</a:t>
                      </a:r>
                      <a:endParaRPr lang="en-US" sz="1600" baseline="30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RPP 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RPP 2018</a:t>
                      </a:r>
                      <a:endParaRPr lang="en-US" sz="1600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88127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N(1710)1/2</a:t>
                      </a:r>
                      <a:r>
                        <a:rPr lang="en-US" sz="1400" b="1" baseline="300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+</a:t>
                      </a:r>
                      <a:endParaRPr lang="en-US" sz="1400" b="1" baseline="30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alibri"/>
                          <a:cs typeface="Calibri"/>
                        </a:rPr>
                        <a:t>***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E00"/>
                          </a:solidFill>
                          <a:latin typeface="Calibri"/>
                          <a:cs typeface="Calibri"/>
                        </a:rPr>
                        <a:t>****</a:t>
                      </a:r>
                      <a:endParaRPr lang="en-US" sz="1600" b="1" dirty="0">
                        <a:solidFill>
                          <a:srgbClr val="00BE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881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N(1880)1/2</a:t>
                      </a:r>
                      <a:r>
                        <a:rPr lang="en-US" sz="1400" b="1" baseline="300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E00"/>
                          </a:solidFill>
                          <a:latin typeface="Calibri"/>
                          <a:cs typeface="Calibri"/>
                        </a:rPr>
                        <a:t>***</a:t>
                      </a:r>
                      <a:endParaRPr lang="en-US" sz="1600" b="1" dirty="0">
                        <a:solidFill>
                          <a:srgbClr val="00BE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881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N(2100)1/2</a:t>
                      </a:r>
                      <a:r>
                        <a:rPr lang="en-US" sz="1400" b="1" baseline="300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*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E00"/>
                          </a:solidFill>
                          <a:latin typeface="Calibri"/>
                          <a:cs typeface="Calibri"/>
                        </a:rPr>
                        <a:t>***</a:t>
                      </a:r>
                      <a:endParaRPr lang="en-US" sz="1600" b="1" dirty="0">
                        <a:solidFill>
                          <a:srgbClr val="00BE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881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N(1895)1/2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E00"/>
                          </a:solidFill>
                          <a:latin typeface="Calibri"/>
                          <a:cs typeface="Calibri"/>
                        </a:rPr>
                        <a:t>****</a:t>
                      </a:r>
                      <a:endParaRPr lang="en-US" sz="1600" b="1" dirty="0">
                        <a:solidFill>
                          <a:srgbClr val="00BE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881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N(1900)3/2</a:t>
                      </a:r>
                      <a:r>
                        <a:rPr lang="en-US" sz="1400" b="1" baseline="300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**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E00"/>
                          </a:solidFill>
                          <a:latin typeface="Calibri"/>
                          <a:cs typeface="Calibri"/>
                        </a:rPr>
                        <a:t>****</a:t>
                      </a:r>
                      <a:endParaRPr lang="en-US" sz="1600" b="1" dirty="0">
                        <a:solidFill>
                          <a:srgbClr val="00BE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881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N(1875)3/2</a:t>
                      </a:r>
                      <a:r>
                        <a:rPr lang="en-US" sz="1400" b="1" baseline="300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E00"/>
                          </a:solidFill>
                          <a:latin typeface="Calibri"/>
                          <a:cs typeface="Calibri"/>
                        </a:rPr>
                        <a:t>***</a:t>
                      </a:r>
                      <a:endParaRPr lang="en-US" sz="1600" b="1" dirty="0">
                        <a:solidFill>
                          <a:srgbClr val="00BE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881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N(2120)3/2</a:t>
                      </a:r>
                      <a:r>
                        <a:rPr lang="en-US" sz="1400" b="1" baseline="300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E00"/>
                          </a:solidFill>
                          <a:latin typeface="Calibri"/>
                          <a:cs typeface="Calibri"/>
                        </a:rPr>
                        <a:t>***</a:t>
                      </a:r>
                      <a:endParaRPr lang="en-US" sz="1600" b="1" dirty="0">
                        <a:solidFill>
                          <a:srgbClr val="00BE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881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N(2060)5/2</a:t>
                      </a:r>
                      <a:r>
                        <a:rPr lang="en-US" sz="1400" b="1" baseline="300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E00"/>
                          </a:solidFill>
                          <a:latin typeface="Calibri"/>
                          <a:cs typeface="Calibri"/>
                        </a:rPr>
                        <a:t>***</a:t>
                      </a:r>
                      <a:endParaRPr lang="en-US" sz="1600" b="1" dirty="0">
                        <a:solidFill>
                          <a:srgbClr val="00BE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881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Δ(1900)1/2-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**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E00"/>
                          </a:solidFill>
                          <a:latin typeface="Calibri"/>
                          <a:cs typeface="Calibri"/>
                        </a:rPr>
                        <a:t>***</a:t>
                      </a:r>
                      <a:endParaRPr lang="en-US" sz="1600" b="1" dirty="0">
                        <a:solidFill>
                          <a:srgbClr val="00BE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881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Δ(2200)7/2-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*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E00"/>
                          </a:solidFill>
                          <a:latin typeface="Calibri"/>
                          <a:cs typeface="Calibri"/>
                        </a:rPr>
                        <a:t>***</a:t>
                      </a:r>
                      <a:endParaRPr lang="en-US" sz="1600" b="1" dirty="0">
                        <a:solidFill>
                          <a:srgbClr val="00BE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66677" y="6339814"/>
            <a:ext cx="2083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updated: 3/17/2018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1066800"/>
            <a:ext cx="4114800" cy="1200329"/>
          </a:xfrm>
          <a:prstGeom prst="rect">
            <a:avLst/>
          </a:prstGeom>
          <a:solidFill>
            <a:srgbClr val="3EFF24">
              <a:alpha val="18824"/>
            </a:srgbClr>
          </a:solidFill>
          <a:ln w="31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Obtaining an accurate account of the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 nucleon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resonance spectrum is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  essential for connecting QCD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to the light quark sector.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A41BA4-6226-4A87-A5EB-729597AD76D2}"/>
              </a:ext>
            </a:extLst>
          </p:cNvPr>
          <p:cNvSpPr txBox="1"/>
          <p:nvPr/>
        </p:nvSpPr>
        <p:spPr>
          <a:xfrm>
            <a:off x="76201" y="885867"/>
            <a:ext cx="4267200" cy="523220"/>
          </a:xfrm>
          <a:prstGeom prst="rect">
            <a:avLst/>
          </a:prstGeom>
          <a:solidFill>
            <a:srgbClr val="0071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Multiple nucleon resonances now </a:t>
            </a:r>
            <a:r>
              <a:rPr lang="en-US" sz="14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confirmed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; highlighted </a:t>
            </a:r>
            <a:r>
              <a:rPr lang="en-US" sz="1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 Particle Data Group (PDG) tables.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5800" y="2489537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Tremendous progress in solving the “Missing Resonances” problem in employing PWA to high precision data </a:t>
            </a:r>
            <a:endParaRPr lang="en-US" sz="2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7200" y="3676471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Also </a:t>
            </a:r>
            <a:r>
              <a:rPr lang="en-US" dirty="0" err="1" smtClean="0">
                <a:latin typeface="Calibri"/>
                <a:cs typeface="Calibri"/>
              </a:rPr>
              <a:t>electroproduction</a:t>
            </a:r>
            <a:r>
              <a:rPr lang="en-US" dirty="0" smtClean="0">
                <a:latin typeface="Calibri"/>
                <a:cs typeface="Calibri"/>
              </a:rPr>
              <a:t> transition form factors</a:t>
            </a:r>
            <a:r>
              <a:rPr lang="en-US" dirty="0" smtClean="0">
                <a:latin typeface="Calibri"/>
                <a:cs typeface="Calibri"/>
              </a:rPr>
              <a:t> included </a:t>
            </a:r>
            <a:r>
              <a:rPr lang="en-US" dirty="0" smtClean="0">
                <a:latin typeface="Calibri"/>
                <a:cs typeface="Calibri"/>
              </a:rPr>
              <a:t>in N* &amp; </a:t>
            </a:r>
            <a:r>
              <a:rPr lang="en-US" dirty="0" err="1" smtClean="0">
                <a:latin typeface="Calibri"/>
                <a:cs typeface="Calibri"/>
              </a:rPr>
              <a:t>Δ</a:t>
            </a:r>
            <a:r>
              <a:rPr lang="en-US" dirty="0" smtClean="0">
                <a:latin typeface="Calibri"/>
                <a:cs typeface="Calibri"/>
              </a:rPr>
              <a:t> review.</a:t>
            </a:r>
            <a:r>
              <a:rPr lang="en-US" dirty="0" smtClean="0">
                <a:latin typeface="Calibri"/>
                <a:cs typeface="Calibri"/>
              </a:rPr>
              <a:t> </a:t>
            </a:r>
          </a:p>
          <a:p>
            <a:r>
              <a:rPr lang="en-US" b="0" i="1" dirty="0" smtClean="0">
                <a:latin typeface="Calibri"/>
                <a:cs typeface="Calibri"/>
              </a:rPr>
              <a:t>http://pdg.lbl.gov/2018/reviews/rpp2018-rev-n-delta-resonances.pdf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43400" y="5065693"/>
            <a:ext cx="3276600" cy="954107"/>
          </a:xfrm>
          <a:prstGeom prst="rect">
            <a:avLst/>
          </a:prstGeom>
          <a:noFill/>
          <a:ln w="38100" cap="flat" cmpd="sng" algn="ctr">
            <a:solidFill>
              <a:srgbClr val="E7DE4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9F00"/>
                </a:solidFill>
                <a:latin typeface="Calibri"/>
                <a:cs typeface="Calibri"/>
              </a:rPr>
              <a:t>**** </a:t>
            </a:r>
            <a:r>
              <a:rPr lang="en-US" sz="1400" dirty="0" smtClean="0">
                <a:latin typeface="Calibri"/>
                <a:cs typeface="Calibri"/>
              </a:rPr>
              <a:t>	Existence is certain </a:t>
            </a:r>
          </a:p>
          <a:p>
            <a:r>
              <a:rPr lang="en-US" sz="1400" dirty="0" smtClean="0">
                <a:solidFill>
                  <a:srgbClr val="009F00"/>
                </a:solidFill>
                <a:latin typeface="Calibri"/>
                <a:cs typeface="Calibri"/>
              </a:rPr>
              <a:t>*** </a:t>
            </a:r>
            <a:r>
              <a:rPr lang="en-US" sz="1400" dirty="0" smtClean="0">
                <a:latin typeface="Calibri"/>
                <a:cs typeface="Calibri"/>
              </a:rPr>
              <a:t>	Existence is very likely</a:t>
            </a:r>
          </a:p>
          <a:p>
            <a:r>
              <a:rPr lang="en-US" sz="1400" dirty="0" smtClean="0">
                <a:solidFill>
                  <a:srgbClr val="009F00"/>
                </a:solidFill>
                <a:latin typeface="Calibri"/>
                <a:cs typeface="Calibri"/>
              </a:rPr>
              <a:t>** </a:t>
            </a:r>
            <a:r>
              <a:rPr lang="en-US" sz="1400" dirty="0" smtClean="0">
                <a:latin typeface="Calibri"/>
                <a:cs typeface="Calibri"/>
              </a:rPr>
              <a:t>	Evidence of existence is fair</a:t>
            </a:r>
          </a:p>
          <a:p>
            <a:r>
              <a:rPr lang="en-US" sz="1400" dirty="0" smtClean="0">
                <a:solidFill>
                  <a:srgbClr val="009F00"/>
                </a:solidFill>
                <a:latin typeface="Calibri"/>
                <a:cs typeface="Calibri"/>
              </a:rPr>
              <a:t>* </a:t>
            </a:r>
            <a:r>
              <a:rPr lang="en-US" sz="1400" dirty="0" smtClean="0">
                <a:latin typeface="Calibri"/>
                <a:cs typeface="Calibri"/>
              </a:rPr>
              <a:t>	Evidence of existence is poor 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JLab Δ(1232) transition FF in RPP 2018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62F35-D42A-B549-932E-94EA783D38D2}" type="datetimeFigureOut">
              <a:rPr lang="en-US" smtClean="0"/>
              <a:pPr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BD059-2706-704F-9408-ECC5630E2A5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0"/>
            <a:ext cx="7924800" cy="5217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JLab N* transition FF in RPP 2018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62F35-D42A-B549-932E-94EA783D38D2}" type="datetimeFigureOut">
              <a:rPr lang="en-US" smtClean="0"/>
              <a:pPr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BD059-2706-704F-9408-ECC5630E2A5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r="13876" b="20284"/>
          <a:stretch>
            <a:fillRect/>
          </a:stretch>
        </p:blipFill>
        <p:spPr>
          <a:xfrm>
            <a:off x="76200" y="1219200"/>
            <a:ext cx="4191000" cy="434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2837" r="13876" b="17719"/>
          <a:stretch>
            <a:fillRect/>
          </a:stretch>
        </p:blipFill>
        <p:spPr>
          <a:xfrm>
            <a:off x="4648200" y="1295400"/>
            <a:ext cx="4038600" cy="426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2744249" y="1564518"/>
            <a:ext cx="1101433" cy="646331"/>
          </a:xfrm>
          <a:prstGeom prst="rect">
            <a:avLst/>
          </a:prstGeom>
          <a:noFill/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N(1440)</a:t>
            </a:r>
          </a:p>
          <a:p>
            <a:pPr algn="ctr"/>
            <a:r>
              <a:rPr lang="en-US" dirty="0" smtClean="0"/>
              <a:t> “Roper”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3897537" y="3135537"/>
            <a:ext cx="979593" cy="369332"/>
          </a:xfrm>
          <a:prstGeom prst="rect">
            <a:avLst/>
          </a:prstGeom>
          <a:noFill/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N(1520)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666670" y="4507137"/>
            <a:ext cx="979593" cy="369332"/>
          </a:xfrm>
          <a:prstGeom prst="rect">
            <a:avLst/>
          </a:prstGeom>
          <a:noFill/>
          <a:ln w="3175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N(1535)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8393337" y="3124531"/>
            <a:ext cx="979593" cy="369332"/>
          </a:xfrm>
          <a:prstGeom prst="rect">
            <a:avLst/>
          </a:prstGeom>
          <a:noFill/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N(1675)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8381670" y="4419931"/>
            <a:ext cx="979593" cy="369332"/>
          </a:xfrm>
          <a:prstGeom prst="rect">
            <a:avLst/>
          </a:prstGeom>
          <a:noFill/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N(1680)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7173460" y="1752931"/>
            <a:ext cx="957614" cy="369332"/>
          </a:xfrm>
          <a:prstGeom prst="rect">
            <a:avLst/>
          </a:prstGeom>
          <a:noFill/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Δ(1620)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0"/>
            <a:ext cx="8464378" cy="537529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/>
                <a:cs typeface="Calibri"/>
              </a:rPr>
              <a:t>First gravitational FF of the proton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836446"/>
            <a:ext cx="4267200" cy="3996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5248275"/>
            <a:ext cx="3019425" cy="695325"/>
          </a:xfrm>
          <a:prstGeom prst="rect">
            <a:avLst/>
          </a:prstGeom>
          <a:ln w="190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6540000">
              <a:srgbClr val="000000"/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67400" y="4724400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Calibri"/>
                <a:cs typeface="Calibri"/>
              </a:rPr>
              <a:t>V.B., L. </a:t>
            </a:r>
            <a:r>
              <a:rPr lang="en-US" sz="1400" i="1" dirty="0" err="1" smtClean="0">
                <a:latin typeface="Calibri"/>
                <a:cs typeface="Calibri"/>
              </a:rPr>
              <a:t>Elouadrhiri</a:t>
            </a:r>
            <a:r>
              <a:rPr lang="en-US" sz="1400" i="1" dirty="0" smtClean="0">
                <a:latin typeface="Calibri"/>
                <a:cs typeface="Calibri"/>
              </a:rPr>
              <a:t>, F.X. </a:t>
            </a:r>
            <a:r>
              <a:rPr lang="en-US" sz="1400" i="1" dirty="0" err="1" smtClean="0">
                <a:latin typeface="Calibri"/>
                <a:cs typeface="Calibri"/>
              </a:rPr>
              <a:t>Girod</a:t>
            </a:r>
            <a:r>
              <a:rPr lang="en-US" sz="1400" i="1" dirty="0" smtClean="0">
                <a:latin typeface="Calibri"/>
                <a:cs typeface="Calibri"/>
              </a:rPr>
              <a:t>, </a:t>
            </a:r>
          </a:p>
          <a:p>
            <a:r>
              <a:rPr lang="en-US" sz="1400" i="1" dirty="0" smtClean="0">
                <a:latin typeface="Calibri"/>
                <a:cs typeface="Calibri"/>
              </a:rPr>
              <a:t>Nature 557 (2018) 7705, 396</a:t>
            </a:r>
            <a:endParaRPr lang="en-US" sz="1400" i="1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6019800"/>
            <a:ext cx="78339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008000"/>
                </a:solidFill>
                <a:latin typeface="Calibri"/>
                <a:cs typeface="Calibri"/>
              </a:rPr>
              <a:t>The beginning of a new direction in nuclear and hadronic physics</a:t>
            </a:r>
            <a:r>
              <a:rPr lang="en-US" sz="2200" b="1" dirty="0" smtClean="0">
                <a:solidFill>
                  <a:srgbClr val="000090"/>
                </a:solidFill>
                <a:latin typeface="Calibri"/>
                <a:cs typeface="Calibri"/>
              </a:rPr>
              <a:t>.   </a:t>
            </a:r>
            <a:endParaRPr lang="en-US" sz="22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grpSp>
        <p:nvGrpSpPr>
          <p:cNvPr id="3" name="Group 20"/>
          <p:cNvGrpSpPr/>
          <p:nvPr/>
        </p:nvGrpSpPr>
        <p:grpSpPr>
          <a:xfrm>
            <a:off x="7077856" y="939800"/>
            <a:ext cx="1913744" cy="708799"/>
            <a:chOff x="7077856" y="939800"/>
            <a:chExt cx="1685144" cy="708799"/>
          </a:xfrm>
        </p:grpSpPr>
        <p:sp>
          <p:nvSpPr>
            <p:cNvPr id="15" name="Rectangle 14"/>
            <p:cNvSpPr>
              <a:spLocks/>
            </p:cNvSpPr>
            <p:nvPr/>
          </p:nvSpPr>
          <p:spPr>
            <a:xfrm>
              <a:off x="7090565" y="1066825"/>
              <a:ext cx="505407" cy="95250"/>
            </a:xfrm>
            <a:prstGeom prst="rect">
              <a:avLst/>
            </a:prstGeom>
            <a:solidFill>
              <a:srgbClr val="249BAD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077856" y="1244625"/>
              <a:ext cx="533400" cy="95250"/>
            </a:xfrm>
            <a:prstGeom prst="rect">
              <a:avLst/>
            </a:prstGeom>
            <a:solidFill>
              <a:srgbClr val="C9D63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77856" y="1435125"/>
              <a:ext cx="533400" cy="95250"/>
            </a:xfrm>
            <a:prstGeom prst="rect">
              <a:avLst/>
            </a:prstGeom>
            <a:solidFill>
              <a:srgbClr val="DD5218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87456" y="939800"/>
              <a:ext cx="8643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Calibri"/>
                  <a:cs typeface="Calibri"/>
                </a:rPr>
                <a:t>world data</a:t>
              </a:r>
              <a:endParaRPr lang="en-US" sz="1200" dirty="0">
                <a:latin typeface="Calibri"/>
                <a:cs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74756" y="1130300"/>
              <a:ext cx="8869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Calibri"/>
                  <a:cs typeface="Calibri"/>
                </a:rPr>
                <a:t>CLAS6 data</a:t>
              </a:r>
              <a:endParaRPr lang="en-US" sz="1200" dirty="0">
                <a:latin typeface="Calibri"/>
                <a:cs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74756" y="1371600"/>
              <a:ext cx="1088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Calibri"/>
                  <a:cs typeface="Calibri"/>
                </a:rPr>
                <a:t>CLAS12 </a:t>
              </a:r>
              <a:r>
                <a:rPr lang="en-US" sz="1200" dirty="0" err="1" smtClean="0">
                  <a:latin typeface="Calibri"/>
                  <a:cs typeface="Calibri"/>
                </a:rPr>
                <a:t>proj</a:t>
              </a:r>
              <a:r>
                <a:rPr lang="en-US" sz="1200" dirty="0" smtClean="0">
                  <a:latin typeface="Calibri"/>
                  <a:cs typeface="Calibri"/>
                </a:rPr>
                <a:t>.</a:t>
              </a:r>
              <a:endParaRPr lang="en-US" sz="1200" dirty="0">
                <a:latin typeface="Calibri"/>
                <a:cs typeface="Calibri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rcRect l="3563" t="3835" r="4628" b="331"/>
          <a:stretch>
            <a:fillRect/>
          </a:stretch>
        </p:blipFill>
        <p:spPr>
          <a:xfrm>
            <a:off x="381000" y="1338086"/>
            <a:ext cx="3657599" cy="373089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2400" y="914400"/>
            <a:ext cx="4495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From CLAS DVCS-BH beam spin asymmetry. 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First determination of basic proton  property.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46080" y="2175628"/>
            <a:ext cx="5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D(t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410200" y="5373469"/>
            <a:ext cx="3352800" cy="646331"/>
          </a:xfrm>
          <a:prstGeom prst="rect">
            <a:avLst/>
          </a:prstGeom>
          <a:noFill/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EC3733"/>
                </a:solidFill>
                <a:latin typeface="Calibri"/>
                <a:cs typeface="Calibri"/>
              </a:rPr>
              <a:t>PAC44 approved 12 GeV program E12-16-10B</a:t>
            </a:r>
            <a:endParaRPr lang="en-US" dirty="0">
              <a:solidFill>
                <a:srgbClr val="EC3733"/>
              </a:solidFill>
              <a:latin typeface="Calibri"/>
              <a:cs typeface="Calibri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1761"/>
          <a:stretch/>
        </p:blipFill>
        <p:spPr>
          <a:xfrm>
            <a:off x="7363910" y="228600"/>
            <a:ext cx="1483186" cy="441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News May/June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294" r="21117"/>
          <a:stretch/>
        </p:blipFill>
        <p:spPr>
          <a:xfrm>
            <a:off x="5793646" y="808612"/>
            <a:ext cx="3240549" cy="2871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14793" y="786199"/>
            <a:ext cx="3352800" cy="5181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753" t="4840" r="753" b="-1737"/>
          <a:stretch/>
        </p:blipFill>
        <p:spPr>
          <a:xfrm>
            <a:off x="2789706" y="689984"/>
            <a:ext cx="3216893" cy="33964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96342" y="3360943"/>
            <a:ext cx="3949780" cy="31787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45189" y="2020247"/>
            <a:ext cx="2503762" cy="3081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219553" y="2973725"/>
            <a:ext cx="2827062" cy="3543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2654" y="4948506"/>
            <a:ext cx="2191607" cy="1874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34261" y="4870691"/>
            <a:ext cx="1934675" cy="1905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156038" y="4509934"/>
            <a:ext cx="2127029" cy="240867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148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27CDA63-C4FC-7E4F-8EF4-04DB1043A3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9"/>
          <a:stretch/>
        </p:blipFill>
        <p:spPr>
          <a:xfrm>
            <a:off x="76200" y="2209800"/>
            <a:ext cx="4216400" cy="292755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Hall B Status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713" r="3600" b="14195"/>
          <a:stretch/>
        </p:blipFill>
        <p:spPr>
          <a:xfrm>
            <a:off x="4191000" y="1996677"/>
            <a:ext cx="4800600" cy="35659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11927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libri"/>
                <a:cs typeface="Calibri"/>
              </a:rPr>
              <a:t>Abundance of hi/lo momentum protons/neutrons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20416" y="1642646"/>
            <a:ext cx="3190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Calibri"/>
                <a:cs typeface="Calibri"/>
              </a:rPr>
              <a:t>M. </a:t>
            </a:r>
            <a:r>
              <a:rPr lang="en-US" sz="1600" i="1" dirty="0" err="1">
                <a:solidFill>
                  <a:prstClr val="black"/>
                </a:solidFill>
                <a:latin typeface="Calibri"/>
                <a:cs typeface="Calibri"/>
              </a:rPr>
              <a:t>Duer</a:t>
            </a:r>
            <a:r>
              <a:rPr lang="en-US" sz="1600" i="1" dirty="0">
                <a:solidFill>
                  <a:prstClr val="black"/>
                </a:solidFill>
                <a:latin typeface="Calibri"/>
                <a:cs typeface="Calibri"/>
              </a:rPr>
              <a:t> et 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  <a:cs typeface="Calibri"/>
              </a:rPr>
              <a:t>al.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(accepted in Nature) </a:t>
            </a:r>
            <a:endParaRPr lang="en-US" sz="16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914400"/>
            <a:ext cx="1161952" cy="621187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6"/>
          <p:cNvSpPr txBox="1"/>
          <p:nvPr/>
        </p:nvSpPr>
        <p:spPr>
          <a:xfrm>
            <a:off x="1981200" y="990600"/>
            <a:ext cx="2022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6600"/>
                </a:solidFill>
                <a:effectLst>
                  <a:innerShdw blurRad="63500" dist="114300" dir="13500000">
                    <a:srgbClr val="000000">
                      <a:alpha val="50000"/>
                    </a:srgbClr>
                  </a:innerShdw>
                </a:effectLst>
                <a:latin typeface="Calibri"/>
                <a:cs typeface="Calibri"/>
              </a:rPr>
              <a:t>EG2/Data Mining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55626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Ratio of neutron/proton abundances</a:t>
            </a:r>
            <a:r>
              <a:rPr lang="en-US" dirty="0" smtClean="0">
                <a:solidFill>
                  <a:srgbClr val="007F00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rgbClr val="F128BA"/>
                </a:solidFill>
                <a:latin typeface="Calibri"/>
                <a:cs typeface="Calibri"/>
              </a:rPr>
              <a:t>~ independent of neutron excess in SRC</a:t>
            </a:r>
            <a:r>
              <a:rPr lang="en-US" dirty="0" smtClean="0">
                <a:solidFill>
                  <a:srgbClr val="007F00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en-US" dirty="0" smtClean="0">
                <a:solidFill>
                  <a:srgbClr val="00BB00"/>
                </a:solidFill>
                <a:latin typeface="Calibri"/>
                <a:cs typeface="Calibri"/>
              </a:rPr>
              <a:t>~ linearly rising for M.F. nucleons.   </a:t>
            </a:r>
            <a:endParaRPr lang="en-US" dirty="0">
              <a:solidFill>
                <a:srgbClr val="00BB00"/>
              </a:solidFill>
              <a:latin typeface="Calibri"/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1761"/>
          <a:stretch/>
        </p:blipFill>
        <p:spPr>
          <a:xfrm>
            <a:off x="7086600" y="2209800"/>
            <a:ext cx="1227096" cy="365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1" y="137347"/>
            <a:ext cx="9144000" cy="60016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flood" dir="t"/>
            </a:scene3d>
            <a:sp3d prstMaterial="plastic">
              <a:bevelT w="215900" h="215900"/>
              <a:bevelB w="215900" h="215900"/>
              <a:extrusionClr>
                <a:srgbClr val="FF0000"/>
              </a:extrusionClr>
              <a:contourClr>
                <a:schemeClr val="bg1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i="1" dirty="0" err="1" smtClean="0">
                <a:latin typeface="Cambria"/>
                <a:cs typeface="Cambria"/>
                <a:sym typeface="Symbol"/>
              </a:rPr>
              <a:t>PrimEx</a:t>
            </a:r>
            <a:r>
              <a:rPr lang="en-US" sz="3600" i="1" dirty="0" smtClean="0">
                <a:latin typeface="Cambria"/>
                <a:cs typeface="Cambria"/>
                <a:sym typeface="Symbol"/>
              </a:rPr>
              <a:t>-</a:t>
            </a:r>
            <a:r>
              <a:rPr lang="en-US" sz="3600" b="1" i="1" dirty="0" smtClean="0">
                <a:latin typeface="Cambria"/>
                <a:cs typeface="Cambria"/>
                <a:sym typeface="Symbol"/>
              </a:rPr>
              <a:t>II  </a:t>
            </a:r>
            <a:r>
              <a:rPr lang="en-US" sz="3600" b="1" dirty="0" smtClean="0">
                <a:latin typeface="Calibri"/>
                <a:cs typeface="Calibri"/>
                <a:sym typeface="Symbol"/>
              </a:rPr>
              <a:t>results</a:t>
            </a:r>
            <a:endParaRPr lang="en-US" sz="3600" b="1" i="1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761" t="7152" r="5272" b="4106"/>
          <a:stretch>
            <a:fillRect/>
          </a:stretch>
        </p:blipFill>
        <p:spPr>
          <a:xfrm>
            <a:off x="3962400" y="1447800"/>
            <a:ext cx="4852041" cy="47926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5556" y="1888051"/>
            <a:ext cx="3429000" cy="95410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25400" dist="38100" dir="3840000">
              <a:srgbClr val="000000"/>
            </a:outerShdw>
          </a:effectLst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prstMaterial="plastic">
              <a:bevelT w="215900" h="215900"/>
              <a:bevelB w="215900" h="215900"/>
              <a:extrusionClr>
                <a:srgbClr val="FF0000"/>
              </a:extrusionClr>
              <a:contourClr>
                <a:schemeClr val="bg1"/>
              </a:contourClr>
            </a:sp3d>
          </a:bodyPr>
          <a:lstStyle/>
          <a:p>
            <a:pPr lvl="1">
              <a:buSzPct val="50000"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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 </a:t>
            </a:r>
          </a:p>
          <a:p>
            <a:pPr lvl="1">
              <a:buSzPct val="50000"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= 7.795eV ± 1.6%  </a:t>
            </a:r>
          </a:p>
        </p:txBody>
      </p:sp>
      <p:sp>
        <p:nvSpPr>
          <p:cNvPr id="12" name="Oval 11"/>
          <p:cNvSpPr/>
          <p:nvPr/>
        </p:nvSpPr>
        <p:spPr>
          <a:xfrm>
            <a:off x="7065795" y="4128700"/>
            <a:ext cx="1579761" cy="73115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343400" y="971490"/>
            <a:ext cx="4216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 err="1" smtClean="0">
                <a:latin typeface="Calibri"/>
                <a:cs typeface="Calibri"/>
              </a:rPr>
              <a:t>Primakoff</a:t>
            </a:r>
            <a:r>
              <a:rPr lang="en-US" sz="2000" dirty="0" smtClean="0">
                <a:latin typeface="Calibri"/>
                <a:cs typeface="Calibri"/>
              </a:rPr>
              <a:t> measurements of  </a:t>
            </a:r>
            <a:r>
              <a:rPr lang="en-US" sz="2000" b="1" dirty="0" smtClean="0">
                <a:solidFill>
                  <a:srgbClr val="FF5C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</a:t>
            </a:r>
            <a:r>
              <a:rPr lang="en-US" sz="2000" b="1" baseline="30000" dirty="0" smtClean="0">
                <a:solidFill>
                  <a:srgbClr val="FF5C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0</a:t>
            </a:r>
            <a:r>
              <a:rPr lang="en-US" sz="2000" b="1" dirty="0" smtClean="0">
                <a:solidFill>
                  <a:srgbClr val="FF5C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</a:t>
            </a:r>
          </a:p>
        </p:txBody>
      </p:sp>
      <p:pic>
        <p:nvPicPr>
          <p:cNvPr id="18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8200" y="3444240"/>
            <a:ext cx="2880360" cy="2880360"/>
          </a:xfrm>
          <a:prstGeom prst="rect">
            <a:avLst/>
          </a:prstGeom>
        </p:spPr>
      </p:pic>
      <p:pic>
        <p:nvPicPr>
          <p:cNvPr id="19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5291"/>
          <a:stretch>
            <a:fillRect/>
          </a:stretch>
        </p:blipFill>
        <p:spPr>
          <a:xfrm>
            <a:off x="762000" y="914400"/>
            <a:ext cx="2880360" cy="27279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86390" y="1091625"/>
            <a:ext cx="149021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prstMaterial="plastic">
              <a:bevelT w="215900" h="215900"/>
              <a:bevelB w="215900" h="215900"/>
              <a:extrusionClr>
                <a:srgbClr val="FF0000"/>
              </a:extrusionClr>
              <a:contourClr>
                <a:schemeClr val="bg1"/>
              </a:contourClr>
            </a:sp3d>
          </a:bodyPr>
          <a:lstStyle/>
          <a:p>
            <a:pPr algn="ctr"/>
            <a:r>
              <a:rPr lang="en-US" sz="3200" b="1" baseline="30000" dirty="0" smtClean="0">
                <a:solidFill>
                  <a:srgbClr val="60BB5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28</a:t>
            </a:r>
            <a:r>
              <a:rPr lang="en-US" sz="3200" b="1" dirty="0" smtClean="0">
                <a:solidFill>
                  <a:srgbClr val="60BB5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Si</a:t>
            </a:r>
            <a:endParaRPr lang="en-US" sz="3200" b="1" baseline="30000" dirty="0" smtClean="0">
              <a:solidFill>
                <a:srgbClr val="60BB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990600" y="3733800"/>
            <a:ext cx="1490218" cy="5847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prstMaterial="plastic">
              <a:bevelT w="215900" h="215900"/>
              <a:bevelB w="215900" h="215900"/>
              <a:extrusionClr>
                <a:srgbClr val="FF0000"/>
              </a:extrusionClr>
              <a:contourClr>
                <a:schemeClr val="bg1"/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12</a:t>
            </a:r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</a:t>
            </a:r>
            <a:endParaRPr lang="en-US" sz="3200" b="1" baseline="300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7730093" y="5220930"/>
            <a:ext cx="996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Cambria"/>
                <a:cs typeface="Cambria"/>
                <a:sym typeface="Symbol"/>
              </a:rPr>
              <a:t>PrimEx</a:t>
            </a:r>
            <a:r>
              <a:rPr lang="en-US" sz="1400" i="1" dirty="0" smtClean="0">
                <a:latin typeface="Cambria"/>
                <a:cs typeface="Cambria"/>
                <a:sym typeface="Symbol"/>
              </a:rPr>
              <a:t>-II 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7074931" y="5246132"/>
            <a:ext cx="934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Cambria"/>
                <a:cs typeface="Cambria"/>
                <a:sym typeface="Symbol"/>
              </a:rPr>
              <a:t>PrimEx</a:t>
            </a:r>
            <a:r>
              <a:rPr lang="en-US" sz="1400" i="1" dirty="0" smtClean="0">
                <a:latin typeface="Cambria"/>
                <a:cs typeface="Cambria"/>
                <a:sym typeface="Symbol"/>
              </a:rPr>
              <a:t>-I </a:t>
            </a:r>
            <a:endParaRPr lang="en-US" sz="1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143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0"/>
            <a:ext cx="7086600" cy="739775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pitchFamily="-102" charset="2"/>
              </a:rPr>
              <a:t>Proton Radius Experiment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6050"/>
            <a:ext cx="1270000" cy="539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6250"/>
          <a:stretch>
            <a:fillRect/>
          </a:stretch>
        </p:blipFill>
        <p:spPr>
          <a:xfrm>
            <a:off x="4648200" y="1143000"/>
            <a:ext cx="4343400" cy="381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81600" y="5334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Preliminary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G</a:t>
            </a:r>
            <a:r>
              <a:rPr lang="en-US" baseline="-25000" dirty="0"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slope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seems</a:t>
            </a:r>
          </a:p>
          <a:p>
            <a:pPr marL="285750" indent="-285750"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to favor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smaller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radius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016" r="1840"/>
          <a:stretch>
            <a:fillRect/>
          </a:stretch>
        </p:blipFill>
        <p:spPr bwMode="auto">
          <a:xfrm>
            <a:off x="685800" y="1752600"/>
            <a:ext cx="3733800" cy="31146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19749" y="2660528"/>
            <a:ext cx="13099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Atomic 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" y="2100071"/>
            <a:ext cx="1465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Elastic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e-p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scattering</a:t>
            </a:r>
          </a:p>
        </p:txBody>
      </p:sp>
      <p:sp>
        <p:nvSpPr>
          <p:cNvPr id="15" name="Left Brace 14"/>
          <p:cNvSpPr/>
          <p:nvPr/>
        </p:nvSpPr>
        <p:spPr bwMode="auto">
          <a:xfrm>
            <a:off x="2102301" y="1996814"/>
            <a:ext cx="155448" cy="768459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43549" y="3632018"/>
            <a:ext cx="133882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Muonic</a:t>
            </a:r>
            <a:r>
              <a:rPr lang="en-US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</a:t>
            </a:r>
          </a:p>
        </p:txBody>
      </p:sp>
      <p:sp>
        <p:nvSpPr>
          <p:cNvPr id="17" name="Right Brace 16"/>
          <p:cNvSpPr/>
          <p:nvPr/>
        </p:nvSpPr>
        <p:spPr bwMode="auto">
          <a:xfrm>
            <a:off x="2788101" y="3574928"/>
            <a:ext cx="155448" cy="609600"/>
          </a:xfrm>
          <a:prstGeom prst="rightBrace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838649" y="3336574"/>
            <a:ext cx="838200" cy="19352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79296" y="3065808"/>
            <a:ext cx="16436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(projected)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3248349" y="1996814"/>
            <a:ext cx="1034028" cy="7684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33749" y="3574928"/>
            <a:ext cx="9906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03453" y="3041528"/>
            <a:ext cx="4316147" cy="459785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5147" y="3065808"/>
            <a:ext cx="18315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PRad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17754" y="1230868"/>
            <a:ext cx="2416046" cy="369332"/>
          </a:xfrm>
          <a:prstGeom prst="rect">
            <a:avLst/>
          </a:prstGeom>
          <a:noFill/>
          <a:ln>
            <a:solidFill>
              <a:srgbClr val="009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Experiment ran in 2016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B Status </a:t>
            </a: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09600" y="5181600"/>
            <a:ext cx="3599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Goal: Resolve the discrepancy with </a:t>
            </a:r>
          </a:p>
          <a:p>
            <a:r>
              <a:rPr lang="en-US" dirty="0" smtClean="0">
                <a:latin typeface="Calibri"/>
                <a:cs typeface="Calibri"/>
              </a:rPr>
              <a:t>non-magnetic detection system, </a:t>
            </a:r>
          </a:p>
          <a:p>
            <a:r>
              <a:rPr lang="en-US" dirty="0" smtClean="0">
                <a:latin typeface="Calibri"/>
                <a:cs typeface="Calibri"/>
              </a:rPr>
              <a:t>higher precision and lowest min. Q</a:t>
            </a:r>
            <a:r>
              <a:rPr lang="en-US" baseline="30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 </a:t>
            </a:r>
            <a:endParaRPr lang="en-US" baseline="300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1019" y="1"/>
            <a:ext cx="9045971" cy="79248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Heavy </a:t>
            </a:r>
            <a:r>
              <a:rPr lang="en-US" sz="4000" b="1" smtClean="0">
                <a:solidFill>
                  <a:srgbClr val="000000"/>
                </a:solidFill>
                <a:latin typeface="Calibri"/>
                <a:cs typeface="Calibri"/>
              </a:rPr>
              <a:t>Photon Search (A’)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heavy_photon_log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-1" y="2"/>
            <a:ext cx="1219200" cy="746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676" y="1066800"/>
            <a:ext cx="89753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90"/>
              </a:solidFill>
              <a:latin typeface="Times New Roman" pitchFamily="-11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84" y="1905000"/>
            <a:ext cx="565461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cs typeface="Calibri"/>
              </a:rPr>
              <a:t>HPS upgrades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 ready </a:t>
            </a:r>
            <a:r>
              <a:rPr lang="en-US" dirty="0">
                <a:solidFill>
                  <a:prstClr val="black"/>
                </a:solidFill>
                <a:latin typeface="Calibri"/>
                <a:cs typeface="Calibri"/>
              </a:rPr>
              <a:t>for 2019 running.</a:t>
            </a:r>
            <a:endParaRPr lang="en-US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Times New Roman" pitchFamily="-110" charset="0"/>
                <a:sym typeface="Symbol"/>
              </a:rPr>
              <a:t/>
            </a:r>
            <a:br>
              <a:rPr lang="en-US" b="1" dirty="0" smtClean="0">
                <a:solidFill>
                  <a:prstClr val="black"/>
                </a:solidFill>
                <a:latin typeface="Times New Roman" pitchFamily="-110" charset="0"/>
                <a:sym typeface="Symbol"/>
              </a:rPr>
            </a:br>
            <a:r>
              <a:rPr lang="en-US" b="1" dirty="0">
                <a:solidFill>
                  <a:prstClr val="black"/>
                </a:solidFill>
                <a:latin typeface="Times New Roman" pitchFamily="-110" charset="0"/>
                <a:sym typeface="Symbol"/>
              </a:rPr>
              <a:t/>
            </a:r>
            <a:br>
              <a:rPr lang="en-US" b="1" dirty="0">
                <a:solidFill>
                  <a:prstClr val="black"/>
                </a:solidFill>
                <a:latin typeface="Times New Roman" pitchFamily="-110" charset="0"/>
                <a:sym typeface="Symbol"/>
              </a:rPr>
            </a:br>
            <a:r>
              <a:rPr lang="en-US" sz="2000" b="1" dirty="0">
                <a:solidFill>
                  <a:prstClr val="black"/>
                </a:solidFill>
                <a:latin typeface="Times New Roman" pitchFamily="-110" charset="0"/>
                <a:sym typeface="Symbol"/>
              </a:rPr>
              <a:t/>
            </a:r>
            <a:br>
              <a:rPr lang="en-US" sz="2000" b="1" dirty="0">
                <a:solidFill>
                  <a:prstClr val="black"/>
                </a:solidFill>
                <a:latin typeface="Times New Roman" pitchFamily="-110" charset="0"/>
                <a:sym typeface="Symbol"/>
              </a:rPr>
            </a:br>
            <a:endParaRPr lang="en-US" sz="2000" b="1" dirty="0">
              <a:solidFill>
                <a:prstClr val="black"/>
              </a:solidFill>
              <a:latin typeface="Times New Roman" pitchFamily="-110" charset="0"/>
              <a:sym typeface="Symbol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Calibri"/>
              <a:cs typeface="Calibri"/>
              <a:sym typeface="Symbol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cs typeface="Calibri"/>
                <a:sym typeface="Symbol"/>
              </a:rPr>
              <a:t>New Positron Trigger will double </a:t>
            </a:r>
            <a:r>
              <a:rPr lang="en-US" dirty="0" err="1">
                <a:solidFill>
                  <a:prstClr val="black"/>
                </a:solidFill>
                <a:latin typeface="Calibri"/>
                <a:cs typeface="Calibri"/>
                <a:sym typeface="Symbol"/>
              </a:rPr>
              <a:t>e</a:t>
            </a:r>
            <a:r>
              <a:rPr lang="en-US" baseline="30000" dirty="0" err="1">
                <a:solidFill>
                  <a:prstClr val="black"/>
                </a:solidFill>
                <a:latin typeface="Calibri"/>
                <a:cs typeface="Calibri"/>
                <a:sym typeface="Symbol"/>
              </a:rPr>
              <a:t>+</a:t>
            </a:r>
            <a:r>
              <a:rPr lang="en-US" dirty="0" err="1">
                <a:solidFill>
                  <a:prstClr val="black"/>
                </a:solidFill>
                <a:latin typeface="Calibri"/>
                <a:cs typeface="Calibri"/>
                <a:sym typeface="Symbol"/>
              </a:rPr>
              <a:t>e</a:t>
            </a:r>
            <a:r>
              <a:rPr lang="en-US" baseline="30000" dirty="0">
                <a:solidFill>
                  <a:prstClr val="black"/>
                </a:solidFill>
                <a:latin typeface="Calibri"/>
                <a:cs typeface="Calibri"/>
                <a:sym typeface="Symbol"/>
              </a:rPr>
              <a:t>-</a:t>
            </a:r>
            <a:r>
              <a:rPr lang="en-US" dirty="0">
                <a:solidFill>
                  <a:prstClr val="black"/>
                </a:solidFill>
                <a:latin typeface="Calibri"/>
                <a:cs typeface="Calibri"/>
                <a:sym typeface="Symbol"/>
              </a:rPr>
              <a:t> pairs</a:t>
            </a:r>
            <a:br>
              <a:rPr lang="en-US" dirty="0">
                <a:solidFill>
                  <a:prstClr val="black"/>
                </a:solidFill>
                <a:latin typeface="Calibri"/>
                <a:cs typeface="Calibri"/>
                <a:sym typeface="Symbol"/>
              </a:rPr>
            </a:br>
            <a:r>
              <a:rPr lang="en-US" dirty="0">
                <a:solidFill>
                  <a:prstClr val="black"/>
                </a:solidFill>
                <a:latin typeface="Calibri"/>
                <a:cs typeface="Calibri"/>
                <a:sym typeface="Symbol"/>
              </a:rPr>
              <a:t>yield and reduce backgrounds.</a:t>
            </a:r>
            <a:r>
              <a:rPr lang="en-US" b="1" dirty="0">
                <a:solidFill>
                  <a:prstClr val="black"/>
                </a:solidFill>
                <a:latin typeface="Times New Roman" pitchFamily="-110" charset="0"/>
                <a:sym typeface="Symbol"/>
              </a:rPr>
              <a:t/>
            </a:r>
            <a:br>
              <a:rPr lang="en-US" b="1" dirty="0">
                <a:solidFill>
                  <a:prstClr val="black"/>
                </a:solidFill>
                <a:latin typeface="Times New Roman" pitchFamily="-110" charset="0"/>
                <a:sym typeface="Symbol"/>
              </a:rPr>
            </a:br>
            <a:r>
              <a:rPr lang="en-US" sz="2000" b="1" dirty="0">
                <a:solidFill>
                  <a:prstClr val="black"/>
                </a:solidFill>
                <a:latin typeface="Times New Roman" pitchFamily="-110" charset="0"/>
                <a:sym typeface="Symbol"/>
              </a:rPr>
              <a:t/>
            </a:r>
            <a:br>
              <a:rPr lang="en-US" sz="2000" b="1" dirty="0">
                <a:solidFill>
                  <a:prstClr val="black"/>
                </a:solidFill>
                <a:latin typeface="Times New Roman" pitchFamily="-110" charset="0"/>
                <a:sym typeface="Symbol"/>
              </a:rPr>
            </a:br>
            <a:r>
              <a:rPr lang="en-US" sz="2000" b="1" dirty="0">
                <a:solidFill>
                  <a:prstClr val="black"/>
                </a:solidFill>
                <a:latin typeface="Times New Roman" pitchFamily="-110" charset="0"/>
                <a:sym typeface="Symbol"/>
              </a:rPr>
              <a:t/>
            </a:r>
            <a:br>
              <a:rPr lang="en-US" sz="2000" b="1" dirty="0">
                <a:solidFill>
                  <a:prstClr val="black"/>
                </a:solidFill>
                <a:latin typeface="Times New Roman" pitchFamily="-110" charset="0"/>
                <a:sym typeface="Symbol"/>
              </a:rPr>
            </a:br>
            <a:r>
              <a:rPr lang="en-US" b="1" dirty="0">
                <a:solidFill>
                  <a:prstClr val="black"/>
                </a:solidFill>
                <a:latin typeface="Times New Roman" pitchFamily="-110" charset="0"/>
                <a:sym typeface="Symbol"/>
              </a:rPr>
              <a:t/>
            </a:r>
            <a:br>
              <a:rPr lang="en-US" b="1" dirty="0">
                <a:solidFill>
                  <a:prstClr val="black"/>
                </a:solidFill>
                <a:latin typeface="Times New Roman" pitchFamily="-110" charset="0"/>
                <a:sym typeface="Symbol"/>
              </a:rPr>
            </a:br>
            <a:endParaRPr lang="en-US" b="1" dirty="0">
              <a:solidFill>
                <a:prstClr val="black"/>
              </a:solidFill>
              <a:latin typeface="Times New Roman" pitchFamily="-110" charset="0"/>
              <a:sym typeface="Symbol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Calibri"/>
              <a:cs typeface="Calibri"/>
              <a:sym typeface="Symbol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cs typeface="Calibri"/>
                <a:sym typeface="Symbol"/>
              </a:rPr>
              <a:t>HPS will resume A’ search in well-motivated, unexplored parameter space in 2019</a:t>
            </a:r>
            <a:endParaRPr lang="en-US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18" name="Picture 17" descr="HPS_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436497" y="18663"/>
            <a:ext cx="1645865" cy="7924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2717" y="2450068"/>
            <a:ext cx="2717883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Updated </a:t>
            </a:r>
            <a:r>
              <a:rPr lang="en-US" dirty="0">
                <a:solidFill>
                  <a:prstClr val="black"/>
                </a:solidFill>
                <a:latin typeface="Calibri"/>
                <a:cs typeface="Calibri"/>
              </a:rPr>
              <a:t>HPS Reach Plot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33" y="4327525"/>
            <a:ext cx="2182638" cy="1312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8110" y="4251325"/>
            <a:ext cx="2361090" cy="13600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513" y="2503859"/>
            <a:ext cx="2819013" cy="11376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399" y="838200"/>
            <a:ext cx="4724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0" dirty="0" smtClean="0">
                <a:solidFill>
                  <a:srgbClr val="008000"/>
                </a:solidFill>
                <a:latin typeface="Calibri"/>
                <a:cs typeface="Calibri"/>
              </a:rPr>
              <a:t>The final bump </a:t>
            </a:r>
            <a:r>
              <a:rPr lang="en-US" sz="2000" b="0" dirty="0">
                <a:solidFill>
                  <a:srgbClr val="008000"/>
                </a:solidFill>
                <a:latin typeface="Calibri"/>
                <a:cs typeface="Calibri"/>
              </a:rPr>
              <a:t>hunt</a:t>
            </a:r>
            <a:r>
              <a:rPr lang="en-US" sz="2000" b="0" dirty="0" smtClean="0">
                <a:solidFill>
                  <a:srgbClr val="008000"/>
                </a:solidFill>
                <a:latin typeface="Calibri"/>
                <a:cs typeface="Calibri"/>
              </a:rPr>
              <a:t> results from 2015 are close to publication. </a:t>
            </a:r>
            <a:r>
              <a:rPr lang="en-US" sz="2000" b="0" dirty="0" smtClean="0">
                <a:solidFill>
                  <a:srgbClr val="008000"/>
                </a:solidFill>
                <a:latin typeface="Calibri"/>
                <a:cs typeface="Calibri"/>
                <a:sym typeface="Symbol" panose="05050102010706020507" pitchFamily="18" charset="2"/>
              </a:rPr>
              <a:t>2016 </a:t>
            </a:r>
            <a:r>
              <a:rPr lang="en-US" sz="2000" b="0" dirty="0">
                <a:solidFill>
                  <a:srgbClr val="008000"/>
                </a:solidFill>
                <a:latin typeface="Calibri"/>
                <a:cs typeface="Calibri"/>
                <a:sym typeface="Symbol" panose="05050102010706020507" pitchFamily="18" charset="2"/>
              </a:rPr>
              <a:t>Bump hunt and vertex search analyses are under </a:t>
            </a:r>
            <a:r>
              <a:rPr lang="en-US" sz="2000" b="0" dirty="0" smtClean="0">
                <a:solidFill>
                  <a:srgbClr val="008000"/>
                </a:solidFill>
                <a:latin typeface="Calibri"/>
                <a:cs typeface="Calibri"/>
                <a:sym typeface="Symbol" panose="05050102010706020507" pitchFamily="18" charset="2"/>
              </a:rPr>
              <a:t>way. </a:t>
            </a:r>
            <a:endParaRPr lang="en-US" sz="2000" b="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97113" y="2758440"/>
            <a:ext cx="3958391" cy="3566160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914400"/>
            <a:ext cx="2209800" cy="14408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891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828801" y="-76200"/>
            <a:ext cx="5435600" cy="8509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Calibri"/>
                <a:cs typeface="Calibri"/>
              </a:rPr>
              <a:t>Detector Systems</a:t>
            </a:r>
            <a:endParaRPr lang="en-US" sz="4000" b="1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1038260"/>
            <a:ext cx="2425820" cy="5438740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Forward </a:t>
            </a:r>
            <a:r>
              <a:rPr lang="en-US" sz="1600" u="sng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Detector (FD</a:t>
            </a: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)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 TORUS magnet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HT Cherenkov Counter</a:t>
            </a: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Drift chamber system</a:t>
            </a: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LT Cherenkov </a:t>
            </a: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Counter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Forward </a:t>
            </a:r>
            <a:r>
              <a:rPr lang="en-US" sz="1200" dirty="0" err="1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ToF</a:t>
            </a:r>
            <a:r>
              <a:rPr lang="en-US" sz="1200" dirty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System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Pre-shower </a:t>
            </a: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calorimeter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E.M. calorimeter</a:t>
            </a: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 Forward Tagger 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 RICH detector </a:t>
            </a:r>
          </a:p>
          <a:p>
            <a:pPr eaLnBrk="0" hangingPunct="0">
              <a:spcBef>
                <a:spcPct val="15000"/>
              </a:spcBef>
            </a:pPr>
            <a:endParaRPr lang="en-US" sz="1600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Central </a:t>
            </a:r>
            <a:r>
              <a:rPr lang="en-US" sz="1600" u="sng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Detector (CD</a:t>
            </a: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)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b="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Solenoid magnet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Silicon </a:t>
            </a:r>
            <a:r>
              <a:rPr lang="en-US" sz="1200" dirty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Vertex </a:t>
            </a: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Tracker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Central </a:t>
            </a:r>
            <a:r>
              <a:rPr lang="en-US" sz="1200" dirty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Time-of-Flight</a:t>
            </a: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  Central Neutron Detector</a:t>
            </a:r>
          </a:p>
          <a:p>
            <a:pPr marL="0" lvl="1" eaLnBrk="0" hangingPunct="0">
              <a:spcBef>
                <a:spcPct val="15000"/>
              </a:spcBef>
            </a:pPr>
            <a:r>
              <a:rPr lang="en-US" sz="1200" b="0" dirty="0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- </a:t>
            </a:r>
            <a:r>
              <a:rPr lang="en-US" sz="1200" b="0" dirty="0" smtClean="0">
                <a:solidFill>
                  <a:srgbClr val="00BB00"/>
                </a:solidFill>
                <a:latin typeface="Calibri"/>
                <a:ea typeface="ＭＳ Ｐゴシック" pitchFamily="-110" charset="-128"/>
                <a:cs typeface="Calibri"/>
              </a:rPr>
              <a:t> </a:t>
            </a:r>
            <a:r>
              <a:rPr lang="en-US" sz="1200" dirty="0" err="1" smtClean="0">
                <a:solidFill>
                  <a:srgbClr val="00BB00"/>
                </a:solidFill>
                <a:latin typeface="Arial"/>
                <a:ea typeface="ＭＳ Ｐゴシック" pitchFamily="-110" charset="-128"/>
                <a:cs typeface="Arial"/>
              </a:rPr>
              <a:t>MicroMegas</a:t>
            </a:r>
            <a:r>
              <a:rPr lang="en-US" sz="1200" b="0" dirty="0" smtClean="0">
                <a:solidFill>
                  <a:srgbClr val="00BB00"/>
                </a:solidFill>
                <a:latin typeface="Calibri"/>
                <a:ea typeface="ＭＳ Ｐゴシック" pitchFamily="-110" charset="-128"/>
                <a:cs typeface="Calibri"/>
              </a:rPr>
              <a:t> </a:t>
            </a:r>
          </a:p>
          <a:p>
            <a:pPr eaLnBrk="0" hangingPunct="0">
              <a:spcBef>
                <a:spcPct val="15000"/>
              </a:spcBef>
            </a:pPr>
            <a:endParaRPr lang="en-US" sz="1400" dirty="0" smtClean="0">
              <a:solidFill>
                <a:srgbClr val="FFFFFF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600" u="sng" dirty="0" err="1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Beamline</a:t>
            </a:r>
            <a:endParaRPr lang="en-US" sz="1600" u="sng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B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Photon Tagger Dump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B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Shielding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B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Targets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B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</a:t>
            </a:r>
            <a:r>
              <a:rPr lang="en-US" sz="1200" dirty="0" err="1" smtClean="0">
                <a:solidFill>
                  <a:srgbClr val="00BB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Moller</a:t>
            </a:r>
            <a:r>
              <a:rPr lang="en-US" sz="1200" dirty="0" smtClean="0">
                <a:solidFill>
                  <a:srgbClr val="00BB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00BB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Polarimeter</a:t>
            </a:r>
            <a:r>
              <a:rPr lang="en-US" sz="1200" dirty="0" smtClean="0">
                <a:solidFill>
                  <a:srgbClr val="00BB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B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Faraday Cup</a:t>
            </a:r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/>
          <a:srcRect b="6381"/>
          <a:stretch>
            <a:fillRect/>
          </a:stretch>
        </p:blipFill>
        <p:spPr>
          <a:xfrm>
            <a:off x="2425821" y="945332"/>
            <a:ext cx="6741160" cy="5607869"/>
          </a:xfrm>
          <a:prstGeom prst="rect">
            <a:avLst/>
          </a:prstGeom>
        </p:spPr>
      </p:pic>
      <p:grpSp>
        <p:nvGrpSpPr>
          <p:cNvPr id="2" name="Group 25"/>
          <p:cNvGrpSpPr/>
          <p:nvPr/>
        </p:nvGrpSpPr>
        <p:grpSpPr>
          <a:xfrm>
            <a:off x="4102101" y="3352800"/>
            <a:ext cx="4408678" cy="2474468"/>
            <a:chOff x="3048000" y="3048000"/>
            <a:chExt cx="4408678" cy="2474468"/>
          </a:xfrm>
        </p:grpSpPr>
        <p:cxnSp>
          <p:nvCxnSpPr>
            <p:cNvPr id="14" name="Straight Connector 13"/>
            <p:cNvCxnSpPr>
              <a:stCxn id="11" idx="0"/>
            </p:cNvCxnSpPr>
            <p:nvPr/>
          </p:nvCxnSpPr>
          <p:spPr>
            <a:xfrm rot="5400000" flipH="1" flipV="1">
              <a:off x="3501433" y="3412534"/>
              <a:ext cx="914388" cy="337745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6" idx="0"/>
            </p:cNvCxnSpPr>
            <p:nvPr/>
          </p:nvCxnSpPr>
          <p:spPr>
            <a:xfrm rot="5400000" flipH="1" flipV="1">
              <a:off x="3485388" y="2875788"/>
              <a:ext cx="457200" cy="801624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048000" y="3505200"/>
              <a:ext cx="530352" cy="331470"/>
            </a:xfrm>
            <a:prstGeom prst="rect">
              <a:avLst/>
            </a:prstGeom>
            <a:solidFill>
              <a:srgbClr val="F8CFE4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1" dirty="0">
                  <a:solidFill>
                    <a:prstClr val="black"/>
                  </a:solidFill>
                  <a:latin typeface="Calibri"/>
                  <a:cs typeface="Calibri"/>
                </a:rPr>
                <a:t>MM</a:t>
              </a:r>
            </a:p>
          </p:txBody>
        </p:sp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3517900" y="4038600"/>
              <a:ext cx="543710" cy="350520"/>
            </a:xfrm>
            <a:prstGeom prst="rect">
              <a:avLst/>
            </a:prstGeom>
            <a:solidFill>
              <a:srgbClr val="F8CFE4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1" dirty="0">
                  <a:solidFill>
                    <a:prstClr val="black"/>
                  </a:solidFill>
                  <a:latin typeface="Calibri"/>
                  <a:cs typeface="Calibri"/>
                </a:rPr>
                <a:t>CND</a:t>
              </a:r>
            </a:p>
          </p:txBody>
        </p:sp>
        <p:sp>
          <p:nvSpPr>
            <p:cNvPr id="20" name="Rectangle 19"/>
            <p:cNvSpPr>
              <a:spLocks noChangeAspect="1"/>
            </p:cNvSpPr>
            <p:nvPr/>
          </p:nvSpPr>
          <p:spPr>
            <a:xfrm>
              <a:off x="4851400" y="4267200"/>
              <a:ext cx="542544" cy="271272"/>
            </a:xfrm>
            <a:prstGeom prst="rect">
              <a:avLst/>
            </a:prstGeom>
            <a:solidFill>
              <a:srgbClr val="F8CFE4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1" dirty="0">
                  <a:solidFill>
                    <a:prstClr val="black"/>
                  </a:solidFill>
                  <a:latin typeface="Calibri"/>
                  <a:cs typeface="Calibri"/>
                </a:rPr>
                <a:t>FT</a:t>
              </a:r>
            </a:p>
          </p:txBody>
        </p:sp>
        <p:cxnSp>
          <p:nvCxnSpPr>
            <p:cNvPr id="23" name="Straight Connector 22"/>
            <p:cNvCxnSpPr>
              <a:stCxn id="20" idx="0"/>
            </p:cNvCxnSpPr>
            <p:nvPr/>
          </p:nvCxnSpPr>
          <p:spPr>
            <a:xfrm rot="5400000" flipH="1" flipV="1">
              <a:off x="4802886" y="3672586"/>
              <a:ext cx="914400" cy="274828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6832600" y="5245100"/>
              <a:ext cx="624078" cy="277368"/>
            </a:xfrm>
            <a:prstGeom prst="rect">
              <a:avLst/>
            </a:prstGeom>
            <a:solidFill>
              <a:srgbClr val="F8CFE4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1" dirty="0">
                  <a:solidFill>
                    <a:prstClr val="black"/>
                  </a:solidFill>
                  <a:latin typeface="Calibri"/>
                  <a:cs typeface="Calibri"/>
                </a:rPr>
                <a:t>RICH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233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CLAS</a:t>
            </a:r>
            <a:r>
              <a:rPr lang="en-US" sz="3600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12</a:t>
            </a:r>
            <a:endParaRPr lang="en-US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60445" y="6137380"/>
            <a:ext cx="4047728" cy="369332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latin typeface="Calibri"/>
                <a:cs typeface="Calibri"/>
              </a:rPr>
              <a:t>https://www.jlab.org/Hall-B/clas12-web/</a:t>
            </a:r>
            <a:endParaRPr lang="en-US" b="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26914" y="5568706"/>
            <a:ext cx="3861191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latin typeface="Calibri"/>
                <a:cs typeface="Calibri"/>
              </a:rPr>
              <a:t>Number of readout channels  ~100,000</a:t>
            </a:r>
            <a:endParaRPr lang="en-US" b="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580" y="58255"/>
            <a:ext cx="1050220" cy="561454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a="http://schemas.openxmlformats.org/drawingml/2006/main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1_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a="http://schemas.openxmlformats.org/drawingml/2006/main" name="Presentation5" id="{26C26031-065E-FD4A-A754-D25CB1B4CED2}" vid="{3EBB1A7F-D3DD-604E-8741-1884666B38C8}"/>
    </a:ext>
  </a:extLst>
</a:theme>
</file>

<file path=ppt/theme/theme3.xml><?xml version="1.0" encoding="utf-8"?>
<a:theme xmlns:a="http://schemas.openxmlformats.org/drawingml/2006/main" name="2_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Presentation5" id="{26C26031-065E-FD4A-A754-D25CB1B4CED2}" vid="{3EBB1A7F-D3DD-604E-8741-1884666B38C8}"/>
    </a:ext>
  </a:extLst>
</a:theme>
</file>

<file path=ppt/theme/theme4.xml><?xml version="1.0" encoding="utf-8"?>
<a:theme xmlns:a="http://schemas.openxmlformats.org/drawingml/2006/main" name="3_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Presentation5" id="{26C26031-065E-FD4A-A754-D25CB1B4CED2}" vid="{3EBB1A7F-D3DD-604E-8741-1884666B38C8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430885</TotalTime>
  <Words>2248</Words>
  <Application>Microsoft Macintosh PowerPoint</Application>
  <PresentationFormat>On-screen Show (4:3)</PresentationFormat>
  <Paragraphs>601</Paragraphs>
  <Slides>21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JLab_presentation</vt:lpstr>
      <vt:lpstr>1_JLab_presentation</vt:lpstr>
      <vt:lpstr>2_JLab_presentation</vt:lpstr>
      <vt:lpstr>3_JLab_presentation</vt:lpstr>
      <vt:lpstr>Status of Hall B</vt:lpstr>
      <vt:lpstr>Evidence for Nucleon &amp; Delta States</vt:lpstr>
      <vt:lpstr>First gravitational FF of the proton</vt:lpstr>
      <vt:lpstr>In the News May/June 2018</vt:lpstr>
      <vt:lpstr>Slide 5</vt:lpstr>
      <vt:lpstr>PrimEx-II  results</vt:lpstr>
      <vt:lpstr>Proton Radius Experiment </vt:lpstr>
      <vt:lpstr>Heavy Photon Search (A’)</vt:lpstr>
      <vt:lpstr>Detector Systems</vt:lpstr>
      <vt:lpstr>Slide 10</vt:lpstr>
      <vt:lpstr>Kinematic reach  </vt:lpstr>
      <vt:lpstr>Slide 12</vt:lpstr>
      <vt:lpstr>Hall B 12 GeV Publication Schedule</vt:lpstr>
      <vt:lpstr>Future Run Groups </vt:lpstr>
      <vt:lpstr>Summary</vt:lpstr>
      <vt:lpstr>Slide 16</vt:lpstr>
      <vt:lpstr>Slide 17</vt:lpstr>
      <vt:lpstr>e+HD studies at the UITF – a prelude to e+Htransverse</vt:lpstr>
      <vt:lpstr>Slide 19</vt:lpstr>
      <vt:lpstr>JLab Δ(1232) transition FF in RPP 2018</vt:lpstr>
      <vt:lpstr>JLab N* transition FF in RPP 2018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Public Machine CCPUB</dc:creator>
  <cp:lastModifiedBy>Volker Burkert</cp:lastModifiedBy>
  <cp:revision>5489</cp:revision>
  <cp:lastPrinted>2018-07-16T13:55:00Z</cp:lastPrinted>
  <dcterms:created xsi:type="dcterms:W3CDTF">2018-07-16T01:44:21Z</dcterms:created>
  <dcterms:modified xsi:type="dcterms:W3CDTF">2018-07-16T14:37:16Z</dcterms:modified>
</cp:coreProperties>
</file>