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06" r:id="rId2"/>
    <p:sldMasterId id="2147483722" r:id="rId3"/>
    <p:sldMasterId id="2147483734" r:id="rId4"/>
    <p:sldMasterId id="2147483746" r:id="rId5"/>
    <p:sldMasterId id="2147483757" r:id="rId6"/>
    <p:sldMasterId id="2147483763" r:id="rId7"/>
    <p:sldMasterId id="2147483775" r:id="rId8"/>
  </p:sldMasterIdLst>
  <p:notesMasterIdLst>
    <p:notesMasterId r:id="rId23"/>
  </p:notesMasterIdLst>
  <p:handoutMasterIdLst>
    <p:handoutMasterId r:id="rId24"/>
  </p:handoutMasterIdLst>
  <p:sldIdLst>
    <p:sldId id="1293" r:id="rId9"/>
    <p:sldId id="1281" r:id="rId10"/>
    <p:sldId id="1282" r:id="rId11"/>
    <p:sldId id="1283" r:id="rId12"/>
    <p:sldId id="1284" r:id="rId13"/>
    <p:sldId id="1285" r:id="rId14"/>
    <p:sldId id="1286" r:id="rId15"/>
    <p:sldId id="1287" r:id="rId16"/>
    <p:sldId id="1288" r:id="rId17"/>
    <p:sldId id="1274" r:id="rId18"/>
    <p:sldId id="1278" r:id="rId19"/>
    <p:sldId id="1279" r:id="rId20"/>
    <p:sldId id="1280" r:id="rId21"/>
    <p:sldId id="1294" r:id="rId22"/>
  </p:sldIdLst>
  <p:sldSz cx="9144000" cy="6858000" type="screen4x3"/>
  <p:notesSz cx="6946900" cy="9220200"/>
  <p:defaultTextStyle>
    <a:defPPr>
      <a:defRPr lang="en-GB"/>
    </a:defPPr>
    <a:lvl1pPr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66">
          <p15:clr>
            <a:srgbClr val="A4A3A4"/>
          </p15:clr>
        </p15:guide>
        <p15:guide id="2" pos="20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0" autoAdjust="0"/>
    <p:restoredTop sz="94492" autoAdjust="0"/>
  </p:normalViewPr>
  <p:slideViewPr>
    <p:cSldViewPr>
      <p:cViewPr varScale="1">
        <p:scale>
          <a:sx n="80" d="100"/>
          <a:sy n="80" d="100"/>
        </p:scale>
        <p:origin x="1507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66"/>
        <p:guide pos="20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625" cy="460400"/>
          </a:xfrm>
          <a:prstGeom prst="rect">
            <a:avLst/>
          </a:prstGeom>
        </p:spPr>
        <p:txBody>
          <a:bodyPr vert="horz" lIns="87389" tIns="43695" rIns="87389" bIns="4369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68" y="1"/>
            <a:ext cx="3010625" cy="460400"/>
          </a:xfrm>
          <a:prstGeom prst="rect">
            <a:avLst/>
          </a:prstGeom>
        </p:spPr>
        <p:txBody>
          <a:bodyPr vert="horz" lIns="87389" tIns="43695" rIns="87389" bIns="43695" rtlCol="0"/>
          <a:lstStyle>
            <a:lvl1pPr algn="r">
              <a:defRPr sz="1100"/>
            </a:lvl1pPr>
          </a:lstStyle>
          <a:p>
            <a:fld id="{495A7782-1425-480F-9D92-E435F9269F48}" type="datetimeFigureOut">
              <a:rPr lang="en-US" smtClean="0"/>
              <a:pPr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10625" cy="460400"/>
          </a:xfrm>
          <a:prstGeom prst="rect">
            <a:avLst/>
          </a:prstGeom>
        </p:spPr>
        <p:txBody>
          <a:bodyPr vert="horz" lIns="87389" tIns="43695" rIns="87389" bIns="4369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68" y="8758276"/>
            <a:ext cx="3010625" cy="460400"/>
          </a:xfrm>
          <a:prstGeom prst="rect">
            <a:avLst/>
          </a:prstGeom>
        </p:spPr>
        <p:txBody>
          <a:bodyPr vert="horz" lIns="87389" tIns="43695" rIns="87389" bIns="43695" rtlCol="0" anchor="b"/>
          <a:lstStyle>
            <a:lvl1pPr algn="r">
              <a:defRPr sz="1100"/>
            </a:lvl1pPr>
          </a:lstStyle>
          <a:p>
            <a:fld id="{3690E470-E819-4CE7-8CC1-CEE9016A7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9469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389" tIns="43695" rIns="87389" bIns="43695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9469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389" tIns="43695" rIns="87389" bIns="43695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595313" y="0"/>
            <a:ext cx="4832351" cy="362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94992" y="4379901"/>
            <a:ext cx="5552394" cy="4143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7156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Suggested rework</a:t>
            </a:r>
          </a:p>
          <a:p>
            <a:r>
              <a:rPr lang="en-US" baseline="0" dirty="0" smtClean="0"/>
              <a:t>Add bullet on What we are doing</a:t>
            </a:r>
          </a:p>
          <a:p>
            <a:r>
              <a:rPr lang="en-US" baseline="0" dirty="0" smtClean="0"/>
              <a:t>Rolf to find another plot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55DF9A8-A8E8-41EA-B260-D01AD0AE4FE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ln/>
        </p:spPr>
        <p:txBody>
          <a:bodyPr/>
          <a:lstStyle/>
          <a:p>
            <a:fld id="{E2AE5BA7-309C-D545-9020-86F297314C4E}" type="slidenum">
              <a:rPr lang="en-US" altLang="x-none">
                <a:solidFill>
                  <a:prstClr val="black"/>
                </a:solidFill>
              </a:rPr>
              <a:pPr/>
              <a:t>4</a:t>
            </a:fld>
            <a:endParaRPr lang="en-US" altLang="x-none">
              <a:solidFill>
                <a:prstClr val="black"/>
              </a:solidFill>
            </a:endParaRPr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138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6CD6902B-54FE-4BAC-9D4B-9AF8B73A223E}" type="slidenum">
              <a:rPr lang="en-US" sz="1800" smtClean="0">
                <a:solidFill>
                  <a:prstClr val="black"/>
                </a:solidFill>
                <a:latin typeface="Arial" pitchFamily="34" charset="0"/>
              </a:rPr>
              <a:pPr defTabSz="457200" eaLnBrk="0" hangingPunct="0">
                <a:lnSpc>
                  <a:spcPct val="12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10</a:t>
            </a:fld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1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5D57BF-9709-4F95-A032-C1177D04A7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err="1" smtClean="0"/>
              <a:t>BMcK</a:t>
            </a:r>
            <a:r>
              <a:rPr lang="en-US" dirty="0" smtClean="0"/>
              <a:t> revised 05Feb; AL</a:t>
            </a:r>
            <a:r>
              <a:rPr lang="en-US" baseline="0" dirty="0" smtClean="0"/>
              <a:t> format edits 06Feb; Dry Run edits 12Feb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/>
          <a:lstStyle/>
          <a:p>
            <a:pPr>
              <a:defRPr/>
            </a:pPr>
            <a:fld id="{CC5D57BF-9709-4F95-A032-C1177D04A7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5F64D377-7A27-451F-9ECC-D350A1298F2B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12837703-65FB-4CDD-A333-1C9EA6CF8547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96140923-A009-4446-A6FF-BB6A59E72AD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7/16/2018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prstClr val="white"/>
                </a:solidFill>
                <a:latin typeface="Calibri"/>
              </a:rPr>
              <a:t>JSA Science Council 9/18/2014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07F726E1-8BBD-4023-9D7F-D16CB8188B8F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373CBCF-1A97-4B73-866D-BD295B761CA0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Monday, July 16, 2018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B5C88F30-B60D-4E4A-B485-B50E3161AFDB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Monday, 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>
                <a:srgbClr val="C00000"/>
              </a:buClr>
              <a:buSzTx/>
              <a:buFontTx/>
              <a:buNone/>
            </a:pPr>
            <a:endParaRPr lang="en-US" sz="2400" dirty="0">
              <a:solidFill>
                <a:srgbClr val="002060"/>
              </a:solidFill>
              <a:latin typeface="Times"/>
            </a:endParaRPr>
          </a:p>
          <a:p>
            <a:pPr defTabSz="914400">
              <a:lnSpc>
                <a:spcPct val="100000"/>
              </a:lnSpc>
              <a:buClr>
                <a:srgbClr val="C00000"/>
              </a:buClr>
              <a:buSzTx/>
              <a:buFont typeface="Arial" pitchFamily="34" charset="0"/>
              <a:buNone/>
            </a:pPr>
            <a:endParaRPr lang="en-US" sz="28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40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>
                <a:srgbClr val="C00000"/>
              </a:buClr>
              <a:buSzTx/>
              <a:buFontTx/>
              <a:buNone/>
            </a:pPr>
            <a:endParaRPr lang="en-US" sz="2400" dirty="0">
              <a:solidFill>
                <a:srgbClr val="002060"/>
              </a:solidFill>
              <a:latin typeface="Times"/>
            </a:endParaRPr>
          </a:p>
          <a:p>
            <a:pPr defTabSz="914400">
              <a:lnSpc>
                <a:spcPct val="100000"/>
              </a:lnSpc>
              <a:buClr>
                <a:srgbClr val="C00000"/>
              </a:buClr>
              <a:buSzTx/>
              <a:buFont typeface="Arial" pitchFamily="34" charset="0"/>
              <a:buNone/>
            </a:pPr>
            <a:endParaRPr lang="en-US" sz="28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4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09800" y="6519446"/>
            <a:ext cx="24112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00" i="1" dirty="0">
                <a:solidFill>
                  <a:srgbClr val="FFFFFF"/>
                </a:solidFill>
                <a:cs typeface="Arial" pitchFamily="34" charset="0"/>
              </a:rPr>
              <a:t>JLab Annual Plan Presentation to SC 7/13/2016</a:t>
            </a:r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519446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8F48A6-A3E1-4848-9AC3-B43F560BE4FE}" type="slidenum">
              <a:rPr lang="en-US" smtClean="0">
                <a:solidFill>
                  <a:prstClr val="white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>
                <a:srgbClr val="C00000"/>
              </a:buClr>
              <a:buSzTx/>
              <a:buFontTx/>
              <a:buNone/>
            </a:pPr>
            <a:endParaRPr lang="en-US" sz="2400" dirty="0">
              <a:solidFill>
                <a:srgbClr val="002060"/>
              </a:solidFill>
              <a:latin typeface="Times"/>
            </a:endParaRPr>
          </a:p>
          <a:p>
            <a:pPr defTabSz="914400">
              <a:lnSpc>
                <a:spcPct val="100000"/>
              </a:lnSpc>
              <a:buClr>
                <a:srgbClr val="C00000"/>
              </a:buClr>
              <a:buSzTx/>
              <a:buFont typeface="Arial" pitchFamily="34" charset="0"/>
              <a:buNone/>
            </a:pPr>
            <a:endParaRPr lang="en-US" sz="28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4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515100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8F48A6-A3E1-4848-9AC3-B43F560BE4FE}" type="slidenum">
              <a:rPr lang="en-US" smtClean="0">
                <a:solidFill>
                  <a:prstClr val="white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160762" y="6519446"/>
            <a:ext cx="24112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00" i="1" dirty="0">
                <a:solidFill>
                  <a:srgbClr val="FFFFFF"/>
                </a:solidFill>
                <a:cs typeface="Arial" pitchFamily="34" charset="0"/>
              </a:rPr>
              <a:t>JLab Annual Plan Presentation to SC 7/13/2016 </a:t>
            </a:r>
            <a:endParaRPr lang="en-US" sz="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B4C9843-B714-4024-A48E-0AB277962A2C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  <a:latin typeface="Time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black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6493B8-E6F1-49BF-86F6-96CAC3570931}" type="slidenum">
              <a:rPr lang="en-US">
                <a:solidFill>
                  <a:prstClr val="white"/>
                </a:solidFill>
                <a:latin typeface="Times"/>
              </a:rPr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prstClr val="white"/>
              </a:solidFill>
              <a:latin typeface="Times"/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F0163066-B555-4CC2-BDDF-20F2D4822485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30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30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65F12754-B7A8-4316-B4DC-95BD3B812C98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B1EA588D-9EED-4F10-8222-344B68C53131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H. Fenker</a:t>
            </a:r>
            <a:fld id="{5E4E3C47-DB73-488C-8062-DC9137E07EA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6000"/>
              </a:lnSpc>
              <a:spcBef>
                <a:spcPts val="350"/>
              </a:spcBef>
              <a:buFont typeface="Wingdings" charset="2"/>
              <a:buChar char=""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H. Fenker</a:t>
            </a:r>
            <a:fld id="{67D7640F-C391-4E2B-9A4B-0CC7AF9952BD}" type="slidenum">
              <a:rPr lang="en-GB" sz="1400"/>
              <a:pPr>
                <a:defRPr/>
              </a:pPr>
              <a:t>‹#›</a:t>
            </a:fld>
            <a:endParaRPr lang="en-GB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7/16/2018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8F48A6-A3E1-4848-9AC3-B43F560BE4FE}" type="slidenum">
              <a:rPr lang="en-US" smtClean="0">
                <a:solidFill>
                  <a:prstClr val="white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fld id="{FF208B29-8D1A-4143-AAAA-99117BD0B8C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7/16/2018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fld id="{5DF5AB3F-08FA-7C47-AD9B-FFFCE32C21A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87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9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Monday, July 16,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786"/>
            <a:ext cx="914400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397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66574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 kern="12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036815" indent="-207363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451541" indent="-207363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1866268" indent="-207363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280994" indent="-207363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695720" indent="-207363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110446" indent="-207363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525172" indent="-207363" algn="ctr" defTabSz="414726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91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11045" indent="-311045" algn="l" defTabSz="414726" rtl="0" fontAlgn="base" hangingPunct="0">
        <a:lnSpc>
          <a:spcPct val="94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charset="0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fontAlgn="base" hangingPunct="0">
        <a:lnSpc>
          <a:spcPct val="94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14726" rtl="0" fontAlgn="base" hangingPunct="0">
        <a:lnSpc>
          <a:spcPct val="94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14726" rtl="0" fontAlgn="base" hangingPunct="0">
        <a:lnSpc>
          <a:spcPct val="94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14726" rtl="0" fontAlgn="base" hangingPunct="0">
        <a:lnSpc>
          <a:spcPct val="94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6D41459-44A4-6E4E-83C0-9C50DCE9CE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7/16/2018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10C231B-B6E2-324F-8719-777F8211B4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47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9390743" cy="617838"/>
          </a:xfrm>
        </p:spPr>
        <p:txBody>
          <a:bodyPr/>
          <a:lstStyle/>
          <a:p>
            <a:r>
              <a:rPr lang="en-US" dirty="0" smtClean="0"/>
              <a:t>Hall A Report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7467600" y="2272257"/>
            <a:ext cx="9525000" cy="231348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PAC 46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July 2018</a:t>
            </a: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27348"/>
            <a:ext cx="2667000" cy="50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tx1"/>
                </a:solidFill>
              </a:rPr>
              <a:t>Thia</a:t>
            </a:r>
            <a:r>
              <a:rPr lang="en-US" sz="2400" i="1" dirty="0" smtClean="0">
                <a:solidFill>
                  <a:schemeClr val="tx1"/>
                </a:solidFill>
              </a:rPr>
              <a:t> Keppel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7348"/>
            <a:ext cx="6858000" cy="45489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2" y="3348860"/>
            <a:ext cx="1959168" cy="26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2" y="25400"/>
            <a:ext cx="4717922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SBS Activities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65" y="838200"/>
            <a:ext cx="87985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Currently:</a:t>
            </a:r>
          </a:p>
          <a:p>
            <a:pPr marL="108585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Supporting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HCal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, GEM,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Cdet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, GRINCH tests and development</a:t>
            </a:r>
          </a:p>
          <a:p>
            <a:pPr marL="108585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Investigating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HCal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floor plates, movement</a:t>
            </a:r>
          </a:p>
          <a:p>
            <a:pPr marL="108585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Testing beamline assembly</a:t>
            </a:r>
          </a:p>
          <a:p>
            <a:pPr marL="108585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ECal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stand and heating/cooling engineering</a:t>
            </a:r>
          </a:p>
          <a:p>
            <a:pPr marL="108585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BigBite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assembly and integration</a:t>
            </a:r>
          </a:p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DAQ development </a:t>
            </a:r>
          </a:p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Project Management </a:t>
            </a:r>
          </a:p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Quarterly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Reporting to DOE/NP on progress on dependencies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Developing high power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cryotarget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(MOLLER,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SoLID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GEp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SBS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TDIS/general high rate GEM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(SAMPA chip) test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stand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under development</a:t>
            </a: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39" y="4091613"/>
            <a:ext cx="4090844" cy="2309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562600"/>
            <a:ext cx="3125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ALICE TPC Upgrade Front End Card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with SAMPA chips - will modify slightly for testing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7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76500" y="127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MOLLER Status/Timeline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2037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9A5DFB4-3D23-4866-8D46-AE36D04BFD7D}" type="slidenum">
              <a:rPr lang="en-US" sz="1400" smtClean="0">
                <a:solidFill>
                  <a:prstClr val="white"/>
                </a:solidFill>
                <a:latin typeface="Calibri"/>
                <a:ea typeface=""/>
                <a:cs typeface="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sz="1800" dirty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499" y="69449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2014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DOE Science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Review, Strong Endorsement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December 2016: Director’s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Technical Cost and Schedule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Review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45720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“scientific case </a:t>
            </a:r>
            <a:r>
              <a:rPr lang="is-IS" sz="2000" i="1" dirty="0" smtClean="0">
                <a:solidFill>
                  <a:prstClr val="black"/>
                </a:solidFill>
                <a:latin typeface="Calibri"/>
              </a:rPr>
              <a:t>… remains as strong as ever”, “...Committee finds that the substantial progress since the last Director’s Review suggests that the experiment is ready to move to the next stage”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is-IS" sz="20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s-IS" sz="2000" b="1" i="1" dirty="0" smtClean="0">
                <a:solidFill>
                  <a:srgbClr val="01853C"/>
                </a:solidFill>
                <a:latin typeface="Calibri"/>
              </a:rPr>
              <a:t>CD-0 achieved on Dec. 21, 2016 with caveat that project is “paused” </a:t>
            </a:r>
            <a:r>
              <a:rPr lang="en-US" sz="2000" dirty="0" smtClean="0">
                <a:solidFill>
                  <a:srgbClr val="660066"/>
                </a:solidFill>
                <a:latin typeface="Calibri"/>
              </a:rPr>
              <a:t>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 Work </a:t>
            </a:r>
            <a:r>
              <a:rPr lang="en-US" sz="2000" dirty="0">
                <a:solidFill>
                  <a:srgbClr val="0000FF"/>
                </a:solidFill>
                <a:latin typeface="Calibri"/>
              </a:rPr>
              <a:t>proceeding to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address recommendations from 12/16 </a:t>
            </a:r>
            <a:r>
              <a:rPr lang="en-US" sz="2000" dirty="0">
                <a:solidFill>
                  <a:srgbClr val="0000FF"/>
                </a:solidFill>
                <a:latin typeface="Calibri"/>
              </a:rPr>
              <a:t>Director’s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Review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 Pre-R&amp;D continues to refine design choices and reduce risk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14" y="3527069"/>
            <a:ext cx="5454972" cy="3312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61386" y="3501008"/>
            <a:ext cx="4465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 typeface="Arial" charset="0"/>
              <a:buChar char="•"/>
            </a:pPr>
            <a:r>
              <a:rPr lang="en-US" sz="1900" dirty="0">
                <a:solidFill>
                  <a:srgbClr val="660066"/>
                </a:solidFill>
                <a:latin typeface="Calibri"/>
              </a:rPr>
              <a:t>Project management organization   </a:t>
            </a:r>
          </a:p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 typeface="Arial" charset="0"/>
              <a:buChar char="•"/>
            </a:pPr>
            <a:r>
              <a:rPr lang="en-US" sz="1900" dirty="0" smtClean="0">
                <a:solidFill>
                  <a:srgbClr val="660066"/>
                </a:solidFill>
                <a:latin typeface="Calibri"/>
              </a:rPr>
              <a:t>Spectrometer </a:t>
            </a:r>
            <a:r>
              <a:rPr lang="en-US" sz="1900" dirty="0">
                <a:solidFill>
                  <a:srgbClr val="660066"/>
                </a:solidFill>
                <a:latin typeface="Calibri"/>
              </a:rPr>
              <a:t>magnet and collimator systems conceptual design, coil </a:t>
            </a:r>
            <a:r>
              <a:rPr lang="en-US" sz="1900" dirty="0" smtClean="0">
                <a:solidFill>
                  <a:srgbClr val="660066"/>
                </a:solidFill>
                <a:latin typeface="Calibri"/>
              </a:rPr>
              <a:t>prototyping</a:t>
            </a:r>
          </a:p>
          <a:p>
            <a:pPr marL="45720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</a:pPr>
            <a:r>
              <a:rPr lang="en-US" sz="1900" dirty="0">
                <a:solidFill>
                  <a:srgbClr val="660066"/>
                </a:solidFill>
                <a:latin typeface="Calibri"/>
              </a:rPr>
              <a:t>	</a:t>
            </a:r>
            <a:r>
              <a:rPr lang="en-US" sz="1900" i="1" dirty="0" smtClean="0">
                <a:solidFill>
                  <a:srgbClr val="660066"/>
                </a:solidFill>
                <a:latin typeface="Calibri"/>
              </a:rPr>
              <a:t>(new </a:t>
            </a:r>
            <a:r>
              <a:rPr lang="en-US" sz="1900" i="1" dirty="0" err="1" smtClean="0">
                <a:solidFill>
                  <a:srgbClr val="660066"/>
                </a:solidFill>
                <a:latin typeface="Calibri"/>
              </a:rPr>
              <a:t>JLab</a:t>
            </a:r>
            <a:r>
              <a:rPr lang="en-US" sz="1900" i="1" dirty="0" smtClean="0">
                <a:solidFill>
                  <a:srgbClr val="660066"/>
                </a:solidFill>
                <a:latin typeface="Calibri"/>
              </a:rPr>
              <a:t> magnet group)</a:t>
            </a:r>
            <a:endParaRPr lang="en-US" sz="1900" i="1" dirty="0">
              <a:solidFill>
                <a:srgbClr val="660066"/>
              </a:solidFill>
              <a:latin typeface="Calibri"/>
            </a:endParaRPr>
          </a:p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 typeface="Arial" charset="0"/>
              <a:buChar char="•"/>
            </a:pPr>
            <a:r>
              <a:rPr lang="en-US" sz="1900" dirty="0" smtClean="0">
                <a:solidFill>
                  <a:srgbClr val="660066"/>
                </a:solidFill>
                <a:latin typeface="Calibri"/>
              </a:rPr>
              <a:t>Radiation </a:t>
            </a:r>
            <a:r>
              <a:rPr lang="en-US" sz="1900" dirty="0">
                <a:solidFill>
                  <a:srgbClr val="660066"/>
                </a:solidFill>
                <a:latin typeface="Calibri"/>
              </a:rPr>
              <a:t>shielding optimization </a:t>
            </a:r>
          </a:p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 typeface="Arial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Calibri"/>
              </a:rPr>
              <a:t>Continued detector development </a:t>
            </a:r>
            <a:endParaRPr lang="en-US" sz="1900" dirty="0">
              <a:solidFill>
                <a:schemeClr val="tx1"/>
              </a:solidFill>
              <a:latin typeface="Calibri"/>
            </a:endParaRPr>
          </a:p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 typeface="Arial" charset="0"/>
              <a:buChar char="•"/>
            </a:pPr>
            <a:r>
              <a:rPr lang="en-US" sz="1900" dirty="0" smtClean="0">
                <a:solidFill>
                  <a:srgbClr val="660066"/>
                </a:solidFill>
                <a:latin typeface="Calibri"/>
              </a:rPr>
              <a:t>Parity </a:t>
            </a:r>
            <a:r>
              <a:rPr lang="en-US" sz="1900" dirty="0">
                <a:solidFill>
                  <a:srgbClr val="660066"/>
                </a:solidFill>
                <a:latin typeface="Calibri"/>
              </a:rPr>
              <a:t>quality beam working group with parasitic studies </a:t>
            </a:r>
            <a:endParaRPr lang="en-US" sz="1900" i="1" dirty="0">
              <a:solidFill>
                <a:srgbClr val="660066"/>
              </a:solidFill>
              <a:latin typeface="Calibri"/>
            </a:endParaRPr>
          </a:p>
          <a:p>
            <a:pPr marL="800100" lvl="1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 typeface="Arial" charset="0"/>
              <a:buChar char="•"/>
            </a:pPr>
            <a:r>
              <a:rPr lang="en-US" sz="1900" dirty="0" smtClean="0">
                <a:solidFill>
                  <a:srgbClr val="660066"/>
                </a:solidFill>
                <a:latin typeface="Calibri"/>
              </a:rPr>
              <a:t>High </a:t>
            </a:r>
            <a:r>
              <a:rPr lang="en-US" sz="1900" dirty="0">
                <a:solidFill>
                  <a:srgbClr val="660066"/>
                </a:solidFill>
                <a:latin typeface="Calibri"/>
              </a:rPr>
              <a:t>power target development</a:t>
            </a:r>
          </a:p>
          <a:p>
            <a:pPr marL="342900" indent="-34290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3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576" y="3776820"/>
            <a:ext cx="1587376" cy="98931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0971"/>
            <a:ext cx="9144000" cy="914400"/>
          </a:xfrm>
        </p:spPr>
        <p:txBody>
          <a:bodyPr numCol="1"/>
          <a:lstStyle/>
          <a:p>
            <a:r>
              <a:rPr lang="en-US" sz="2800" dirty="0" smtClean="0"/>
              <a:t>Proposed QCD &amp; Fundamental Symmetries MIE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0"/>
            <a:ext cx="7772400" cy="6858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SoLID</a:t>
            </a:r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 Timeline Overview</a:t>
            </a: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8113" y="1064840"/>
            <a:ext cx="2831773" cy="17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25857" y="1118155"/>
            <a:ext cx="5826043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Unique Capability:</a:t>
            </a:r>
          </a:p>
          <a:p>
            <a:pPr marL="45720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/>
              </a:rPr>
              <a:t>H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igh luminosity (10</a:t>
            </a:r>
            <a:r>
              <a:rPr lang="en-US" sz="2000" baseline="30000" dirty="0" smtClean="0">
                <a:solidFill>
                  <a:srgbClr val="002060"/>
                </a:solidFill>
                <a:latin typeface="Calibri"/>
              </a:rPr>
              <a:t>37-39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)</a:t>
            </a:r>
          </a:p>
          <a:p>
            <a:pPr marL="45720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/>
              </a:rPr>
              <a:t>L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arge acceptance detector with full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 coverage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47800" y="2465961"/>
          <a:ext cx="6781800" cy="409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1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Director’s Review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 2015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User Meeting with DOE/NP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November 2015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29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Director’s Review 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ecommendations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affecting science reach; progress: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simulations of core measurements, DAQ rate capability, detector/magnet integration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 2016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CLEO-II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Magnet Disassembly at CESR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Summer 2016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Follow-Up Director’s Review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Late 2016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Draft MIE Submission – proposed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DOE/NP-led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Science Review – proposed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Budget Briefing – proposed budget profile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February 2018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MIE Start - proposed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FY2020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971600" y="4583575"/>
            <a:ext cx="476200" cy="623425"/>
          </a:xfrm>
          <a:prstGeom prst="straightConnector1">
            <a:avLst/>
          </a:prstGeom>
          <a:ln w="38100">
            <a:solidFill>
              <a:srgbClr val="01853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473570"/>
            <a:ext cx="1644487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DOE discussions last week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5800" y="5572890"/>
            <a:ext cx="762000" cy="1859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0140" y="5791200"/>
            <a:ext cx="850900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2019?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552289" y="-252291"/>
            <a:ext cx="4985321" cy="10801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0" dirty="0" err="1" smtClean="0">
                <a:solidFill>
                  <a:srgbClr val="002060"/>
                </a:solidFill>
              </a:rPr>
              <a:t>SoLID</a:t>
            </a:r>
            <a:r>
              <a:rPr lang="en-US" sz="3200" b="0" dirty="0" smtClean="0">
                <a:solidFill>
                  <a:srgbClr val="002060"/>
                </a:solidFill>
              </a:rPr>
              <a:t> at </a:t>
            </a:r>
            <a:r>
              <a:rPr lang="en-US" sz="3200" b="0" dirty="0" err="1" smtClean="0">
                <a:solidFill>
                  <a:srgbClr val="002060"/>
                </a:solidFill>
              </a:rPr>
              <a:t>JLab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prstClr val="black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51001" y="743173"/>
            <a:ext cx="50247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Engineering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Magnet testing (P.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Brindza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et al)</a:t>
            </a:r>
          </a:p>
          <a:p>
            <a:pPr marL="1657350" lvl="3" indent="-285750" defTabSz="914400" eaLnBrk="1" hangingPunct="1">
              <a:lnSpc>
                <a:spcPct val="100000"/>
              </a:lnSpc>
              <a:buClrTx/>
              <a:buSzTx/>
              <a:buFont typeface=".AppleSystemUIFont" charset="-120"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Looking towards cold test</a:t>
            </a:r>
          </a:p>
          <a:p>
            <a:pPr marL="1657350" lvl="3" indent="-285750" defTabSz="914400" eaLnBrk="1" hangingPunct="1">
              <a:lnSpc>
                <a:spcPct val="100000"/>
              </a:lnSpc>
              <a:buClrTx/>
              <a:buSzTx/>
              <a:buFont typeface=".AppleSystemUIFont" charset="-120"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Will begin purchasing instrumentation and controls (reduce highest schedule risk)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Data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acquisition </a:t>
            </a:r>
            <a:endParaRPr lang="en-US" sz="2000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1657350" lvl="3" indent="-285750" defTabSz="914400" eaLnBrk="1" hangingPunct="1">
              <a:lnSpc>
                <a:spcPct val="100000"/>
              </a:lnSpc>
              <a:buClrTx/>
              <a:buSzTx/>
              <a:buFont typeface=".AppleSystemUIFont" charset="-120"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High rate GEM test stand (TDIS+)</a:t>
            </a: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Slow controls </a:t>
            </a: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Software development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Polarized </a:t>
            </a:r>
            <a:r>
              <a:rPr lang="en-US" sz="2000" baseline="30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 target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	development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Polarimetry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Regular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parity quality beam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meetings</a:t>
            </a: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Magnetic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field analysis </a:t>
            </a:r>
            <a:endParaRPr lang="en-US" sz="2000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Project planning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1200150" lvl="2" indent="-285750" defTabSz="914400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472" y="3501008"/>
            <a:ext cx="478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defTabSz="914400" eaLnBrk="1" hangingPunct="1">
              <a:lnSpc>
                <a:spcPct val="100000"/>
              </a:lnSpc>
              <a:buClrTx/>
              <a:buSzTx/>
              <a:buFont typeface="Arial"/>
              <a:buChar char="•"/>
            </a:pPr>
            <a:r>
              <a:rPr lang="en-US" sz="2000" dirty="0" smtClean="0">
                <a:solidFill>
                  <a:srgbClr val="8064A2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endParaRPr lang="en-US" dirty="0" smtClean="0">
              <a:solidFill>
                <a:srgbClr val="1F497D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4044950" y="6479235"/>
            <a:ext cx="2133600" cy="190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white"/>
                </a:solidFill>
              </a:rPr>
              <a:t>10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97" y="650900"/>
            <a:ext cx="4887149" cy="2746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97" y="3397062"/>
            <a:ext cx="4887149" cy="37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3761-64BA-7146-AA8E-D5DDF60B3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352800" cy="14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9390743" cy="617838"/>
          </a:xfrm>
        </p:spPr>
        <p:txBody>
          <a:bodyPr/>
          <a:lstStyle/>
          <a:p>
            <a:r>
              <a:rPr lang="en-US" dirty="0" smtClean="0"/>
              <a:t>Hall A Status and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7103" y="1578311"/>
            <a:ext cx="8101930" cy="420862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i="1" dirty="0" smtClean="0">
                <a:solidFill>
                  <a:srgbClr val="2C5C17"/>
                </a:solidFill>
              </a:rPr>
              <a:t>Completed</a:t>
            </a:r>
            <a:r>
              <a:rPr lang="en-US" sz="2000" dirty="0" smtClean="0">
                <a:solidFill>
                  <a:schemeClr val="tx1"/>
                </a:solidFill>
              </a:rPr>
              <a:t> 5* planned experiments:</a:t>
            </a:r>
          </a:p>
          <a:p>
            <a:pPr marL="1028700" lvl="1" indent="-342900">
              <a:buFont typeface=".AppleSystemUIFont" charset="-120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DVCS, scaling test for GPD science (*50% planned)</a:t>
            </a:r>
          </a:p>
          <a:p>
            <a:pPr marL="1028700" lvl="1" indent="-342900">
              <a:buFont typeface=".AppleSystemUIFont" charset="-120"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GMp</a:t>
            </a:r>
            <a:r>
              <a:rPr lang="en-US" sz="1800" dirty="0" smtClean="0">
                <a:solidFill>
                  <a:schemeClr val="tx1"/>
                </a:solidFill>
              </a:rPr>
              <a:t>, high precision proton elastic for factor</a:t>
            </a:r>
          </a:p>
          <a:p>
            <a:pPr marL="1028700" lvl="1" indent="-342900">
              <a:buFont typeface=".AppleSystemUIFont" charset="-120"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Ar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e,e’p</a:t>
            </a:r>
            <a:r>
              <a:rPr lang="en-US" sz="1800" dirty="0" smtClean="0">
                <a:solidFill>
                  <a:schemeClr val="tx1"/>
                </a:solidFill>
              </a:rPr>
              <a:t>), fundamental nuclear input for neutrino experiments</a:t>
            </a:r>
          </a:p>
          <a:p>
            <a:pPr marL="1028700" lvl="1" indent="-342900">
              <a:buFont typeface=".AppleSystemUIFont" charset="-120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MARATHON, enabling extraction of d/u at large x</a:t>
            </a:r>
          </a:p>
          <a:p>
            <a:pPr marL="1028700" lvl="1" indent="-342900">
              <a:buFont typeface=".AppleSystemUIFont" charset="-120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Exclusive SRC, nucleon momentum distributions in A=3 nuclei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Currently using first tritium target available for electron scattering in ~30 years </a:t>
            </a:r>
            <a:r>
              <a:rPr lang="en-US" sz="2000" i="1" dirty="0" smtClean="0">
                <a:solidFill>
                  <a:srgbClr val="2C5C17"/>
                </a:solidFill>
              </a:rPr>
              <a:t>– 2 more experiments planned for Fall 2018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ear term future: septum experiments</a:t>
            </a:r>
          </a:p>
          <a:p>
            <a:pPr marL="1028700" lvl="1" indent="-342900">
              <a:buFont typeface=".AppleSystemUIFont" charset="-120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APEX Spring 2019</a:t>
            </a:r>
          </a:p>
          <a:p>
            <a:pPr marL="1028700" lvl="1" indent="-342900">
              <a:buFont typeface=".AppleSystemUIFont" charset="-120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PREX2 and CREX (common installation) Summer/Fall 2019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SBS in 2020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MOLLER, </a:t>
            </a:r>
            <a:r>
              <a:rPr lang="en-US" sz="2000" dirty="0" err="1" smtClean="0">
                <a:solidFill>
                  <a:schemeClr val="tx1"/>
                </a:solidFill>
              </a:rPr>
              <a:t>SoLID</a:t>
            </a:r>
            <a:r>
              <a:rPr lang="en-US" sz="2000" dirty="0" smtClean="0">
                <a:solidFill>
                  <a:schemeClr val="tx1"/>
                </a:solidFill>
              </a:rPr>
              <a:t> (ongoing support, not discussing below)</a:t>
            </a:r>
          </a:p>
        </p:txBody>
      </p:sp>
    </p:spTree>
    <p:extLst>
      <p:ext uri="{BB962C8B-B14F-4D97-AF65-F5344CB8AC3E}">
        <p14:creationId xmlns:p14="http://schemas.microsoft.com/office/powerpoint/2010/main" val="20612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" y="3510239"/>
            <a:ext cx="4262352" cy="2890561"/>
          </a:xfrm>
          <a:prstGeom prst="rect">
            <a:avLst/>
          </a:prstGeom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E12-06-114: Deeply Virtual Compton Scattering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286072" y="761999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Times"/>
            </a:endParaRPr>
          </a:p>
        </p:txBody>
      </p:sp>
      <p:sp>
        <p:nvSpPr>
          <p:cNvPr id="2061" name="AutoShape 19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Times"/>
            </a:endParaRPr>
          </a:p>
        </p:txBody>
      </p:sp>
      <p:sp>
        <p:nvSpPr>
          <p:cNvPr id="2062" name="AutoShape 21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Times"/>
            </a:endParaRPr>
          </a:p>
        </p:txBody>
      </p:sp>
      <p:sp>
        <p:nvSpPr>
          <p:cNvPr id="2063" name="AutoShape 23" descr="https://mail.google.com/mail/?attid=0.1&amp;disp=emb&amp;view=att&amp;th=1304ad1a3e24c20a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124" y="876685"/>
            <a:ext cx="4176464" cy="21544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Times"/>
              </a:rPr>
              <a:t>100 PAC days approved:</a:t>
            </a:r>
          </a:p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600" dirty="0">
              <a:solidFill>
                <a:srgbClr val="C00000"/>
              </a:solidFill>
              <a:latin typeface="Time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Times"/>
              </a:rPr>
              <a:t>High impact experiment for nucleon 3D imaging program</a:t>
            </a:r>
            <a:endParaRPr lang="en-US" dirty="0">
              <a:solidFill>
                <a:prstClr val="black"/>
              </a:solidFill>
              <a:latin typeface="Time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"/>
              </a:rPr>
              <a:t>High precision scaling tests of the DVCS cross section at constant </a:t>
            </a:r>
            <a:r>
              <a:rPr lang="en-US" dirty="0" err="1">
                <a:solidFill>
                  <a:prstClr val="black"/>
                </a:solidFill>
                <a:latin typeface="Times"/>
              </a:rPr>
              <a:t>x</a:t>
            </a:r>
            <a:r>
              <a:rPr lang="en-US" baseline="-25000" dirty="0" err="1">
                <a:solidFill>
                  <a:prstClr val="black"/>
                </a:solidFill>
                <a:latin typeface="Times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"/>
              </a:rPr>
              <a:t> </a:t>
            </a: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"/>
              </a:rPr>
              <a:t>CEBAF12 will allow to explore for the first time the high </a:t>
            </a:r>
            <a:r>
              <a:rPr lang="en-US" dirty="0" err="1">
                <a:solidFill>
                  <a:prstClr val="black"/>
                </a:solidFill>
                <a:latin typeface="Times"/>
              </a:rPr>
              <a:t>x</a:t>
            </a:r>
            <a:r>
              <a:rPr lang="en-US" baseline="-25000" dirty="0" err="1">
                <a:solidFill>
                  <a:prstClr val="black"/>
                </a:solidFill>
                <a:latin typeface="Times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"/>
              </a:rPr>
              <a:t> region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59668"/>
            <a:ext cx="5105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700" dirty="0" smtClean="0">
                <a:solidFill>
                  <a:srgbClr val="C00000"/>
                </a:solidFill>
                <a:latin typeface="Times"/>
              </a:rPr>
              <a:t>50% </a:t>
            </a:r>
            <a:r>
              <a:rPr lang="en-US" sz="1700" dirty="0">
                <a:solidFill>
                  <a:srgbClr val="C00000"/>
                </a:solidFill>
                <a:latin typeface="Times"/>
              </a:rPr>
              <a:t>of experiment </a:t>
            </a:r>
            <a:r>
              <a:rPr lang="en-US" sz="1700" dirty="0" smtClean="0">
                <a:solidFill>
                  <a:srgbClr val="C00000"/>
                </a:solidFill>
                <a:latin typeface="Times"/>
              </a:rPr>
              <a:t>planned &amp; completed </a:t>
            </a:r>
            <a:r>
              <a:rPr lang="en-US" sz="1700" dirty="0">
                <a:solidFill>
                  <a:srgbClr val="C00000"/>
                </a:solidFill>
                <a:latin typeface="Times"/>
              </a:rPr>
              <a:t>in 2014-2016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2642" y="4646474"/>
            <a:ext cx="4685158" cy="175432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C00000"/>
                </a:solidFill>
                <a:latin typeface="Times"/>
              </a:rPr>
              <a:t>Analysis path:</a:t>
            </a:r>
            <a:endParaRPr lang="en-US" dirty="0">
              <a:solidFill>
                <a:srgbClr val="000000"/>
              </a:solidFill>
              <a:latin typeface="Time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"/>
              </a:rPr>
              <a:t>Jun’18: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 Preliminary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results on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  <a:latin typeface="Times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 at </a:t>
            </a:r>
            <a:r>
              <a:rPr lang="en-US" i="1" dirty="0" err="1" smtClean="0">
                <a:solidFill>
                  <a:srgbClr val="000000"/>
                </a:solidFill>
                <a:latin typeface="Times"/>
              </a:rPr>
              <a:t>x</a:t>
            </a:r>
            <a:r>
              <a:rPr lang="en-US" i="1" baseline="-25000" dirty="0" err="1" smtClean="0">
                <a:solidFill>
                  <a:srgbClr val="000000"/>
                </a:solidFill>
                <a:latin typeface="Times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=0.36</a:t>
            </a:r>
            <a:endParaRPr lang="en-US" dirty="0">
              <a:solidFill>
                <a:srgbClr val="000000"/>
              </a:solidFill>
              <a:latin typeface="Time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"/>
              </a:rPr>
              <a:t>Oct’18: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Preliminary results on DVCS </a:t>
            </a:r>
            <a:endParaRPr lang="en-US" dirty="0" smtClean="0">
              <a:solidFill>
                <a:srgbClr val="000000"/>
              </a:solidFill>
              <a:latin typeface="Time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"/>
              </a:rPr>
              <a:t>Nov’18: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Short paper submitted to PRL on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  <a:latin typeface="Times"/>
              </a:rPr>
              <a:t>0</a:t>
            </a:r>
            <a:endParaRPr lang="en-US" dirty="0">
              <a:solidFill>
                <a:srgbClr val="000000"/>
              </a:solidFill>
              <a:latin typeface="Time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"/>
              </a:rPr>
              <a:t>Jan’19: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 Letter to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PRL on 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DVCS</a:t>
            </a: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"/>
              </a:rPr>
              <a:t>Jul’19: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Long 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paper </a:t>
            </a:r>
            <a:r>
              <a:rPr lang="en-US" dirty="0">
                <a:solidFill>
                  <a:srgbClr val="000000"/>
                </a:solidFill>
                <a:latin typeface="Times"/>
              </a:rPr>
              <a:t>to PRC (DVCS &amp; pi0</a:t>
            </a:r>
            <a:r>
              <a:rPr lang="en-US" dirty="0" smtClean="0">
                <a:solidFill>
                  <a:srgbClr val="000000"/>
                </a:solidFill>
                <a:latin typeface="Times"/>
              </a:rPr>
              <a:t>)</a:t>
            </a: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566" y="3742113"/>
            <a:ext cx="4782222" cy="646331"/>
          </a:xfrm>
          <a:prstGeom prst="rect">
            <a:avLst/>
          </a:prstGeom>
          <a:solidFill>
            <a:srgbClr val="ABDB77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Data under final stages of analysis</a:t>
            </a:r>
          </a:p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"/>
              </a:rPr>
              <a:t>Publication drafts expected by the end of the year</a:t>
            </a:r>
            <a:endParaRPr lang="en-US" dirty="0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05400" y="914400"/>
            <a:ext cx="3925957" cy="2644252"/>
            <a:chOff x="5105400" y="914400"/>
            <a:chExt cx="3925957" cy="2644252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"/>
            <a:stretch/>
          </p:blipFill>
          <p:spPr>
            <a:xfrm>
              <a:off x="5105400" y="914400"/>
              <a:ext cx="3925957" cy="264425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6019800" y="2590800"/>
              <a:ext cx="22860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400" smtClean="0">
                <a:solidFill>
                  <a:srgbClr val="000000"/>
                </a:solidFill>
                <a:latin typeface="Time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62600" y="114300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HRS acceptance well under control (despite the multiple hardware issues)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3872" y="256945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434CB"/>
                </a:solidFill>
                <a:latin typeface="Comic Sans MS" panose="030F0702030302020204" pitchFamily="66" charset="0"/>
                <a:cs typeface="Arial" pitchFamily="34" charset="0"/>
              </a:rPr>
              <a:t>DIS cross section within 1% of world data (E. Christy et al.)</a:t>
            </a:r>
          </a:p>
        </p:txBody>
      </p:sp>
      <p:sp>
        <p:nvSpPr>
          <p:cNvPr id="24" name="TextBox 23"/>
          <p:cNvSpPr txBox="1"/>
          <p:nvPr/>
        </p:nvSpPr>
        <p:spPr>
          <a:xfrm rot="19426790">
            <a:off x="1070255" y="4637862"/>
            <a:ext cx="197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Preliminary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" y="5666601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F434CB"/>
                </a:solidFill>
                <a:latin typeface="Symbol" panose="05050102010706020507" pitchFamily="18" charset="2"/>
                <a:cs typeface="Arial" pitchFamily="34" charset="0"/>
              </a:rPr>
              <a:t>p</a:t>
            </a:r>
            <a:r>
              <a:rPr lang="en-US" sz="1400" b="1" baseline="30000" dirty="0" smtClean="0">
                <a:solidFill>
                  <a:srgbClr val="F434CB"/>
                </a:solidFill>
                <a:latin typeface="Comic Sans MS" panose="030F0702030302020204" pitchFamily="66" charset="0"/>
                <a:cs typeface="Arial" pitchFamily="34" charset="0"/>
              </a:rPr>
              <a:t>0</a:t>
            </a:r>
            <a:r>
              <a:rPr lang="en-US" sz="1400" b="1" dirty="0" smtClean="0">
                <a:solidFill>
                  <a:srgbClr val="F434CB"/>
                </a:solidFill>
                <a:latin typeface="Comic Sans MS" panose="030F0702030302020204" pitchFamily="66" charset="0"/>
                <a:cs typeface="Arial" pitchFamily="34" charset="0"/>
              </a:rPr>
              <a:t> electroproduction cross section</a:t>
            </a:r>
          </a:p>
        </p:txBody>
      </p:sp>
    </p:spTree>
    <p:extLst>
      <p:ext uri="{BB962C8B-B14F-4D97-AF65-F5344CB8AC3E}">
        <p14:creationId xmlns:p14="http://schemas.microsoft.com/office/powerpoint/2010/main" val="5139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586401" y="273961"/>
            <a:ext cx="8228160" cy="555840"/>
          </a:xfrm>
          <a:custGeom>
            <a:avLst/>
            <a:gdLst>
              <a:gd name="G0" fmla="+- 12599 0 0"/>
              <a:gd name="G1" fmla="+- 851 0 0"/>
              <a:gd name="G2" fmla="+- 1702 0 0"/>
              <a:gd name="G3" fmla="+- 2519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8" y="0"/>
                </a:lnTo>
                <a:lnTo>
                  <a:pt x="25198" y="1702"/>
                </a:lnTo>
                <a:lnTo>
                  <a:pt x="0" y="170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x-none" sz="2903" b="1" dirty="0" err="1" smtClean="0">
                <a:latin typeface="Times New Roman" charset="0"/>
                <a:ea typeface="DejaVu Sans" charset="0"/>
                <a:cs typeface="DejaVu Sans" charset="0"/>
              </a:rPr>
              <a:t>GMp</a:t>
            </a:r>
            <a:r>
              <a:rPr lang="en-US" altLang="x-none" sz="2903" b="1" dirty="0" smtClean="0">
                <a:latin typeface="Times New Roman" charset="0"/>
                <a:ea typeface="DejaVu Sans" charset="0"/>
                <a:cs typeface="DejaVu Sans" charset="0"/>
              </a:rPr>
              <a:t> Experiment E12-07-108 </a:t>
            </a:r>
            <a:endParaRPr lang="en-US" altLang="x-none" sz="2903" b="1" dirty="0"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877281" y="539641"/>
            <a:ext cx="8127360" cy="545760"/>
          </a:xfrm>
          <a:custGeom>
            <a:avLst/>
            <a:gdLst>
              <a:gd name="G0" fmla="*/ 1 24891 2"/>
              <a:gd name="G1" fmla="+- 836 0 0"/>
              <a:gd name="G2" fmla="+- 1672 0 0"/>
              <a:gd name="G3" fmla="+- 2489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891" y="0"/>
                </a:lnTo>
                <a:lnTo>
                  <a:pt x="24891" y="1672"/>
                </a:lnTo>
                <a:lnTo>
                  <a:pt x="0" y="167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x-none" sz="2000" dirty="0">
                <a:solidFill>
                  <a:srgbClr val="002060"/>
                </a:solidFill>
                <a:latin typeface="Times New Roman" charset="0"/>
                <a:ea typeface="DejaVu Sans" charset="0"/>
                <a:cs typeface="DejaVu Sans" charset="0"/>
              </a:rPr>
              <a:t>Precision Measurement of the Proton Elastic </a:t>
            </a:r>
            <a:r>
              <a:rPr lang="en-US" altLang="x-none" sz="2000" dirty="0" smtClean="0">
                <a:solidFill>
                  <a:srgbClr val="002060"/>
                </a:solidFill>
                <a:latin typeface="Times New Roman" charset="0"/>
                <a:ea typeface="DejaVu Sans" charset="0"/>
                <a:cs typeface="DejaVu Sans" charset="0"/>
              </a:rPr>
              <a:t>Cross Section </a:t>
            </a:r>
            <a:r>
              <a:rPr lang="en-US" altLang="x-none" sz="2000" dirty="0">
                <a:solidFill>
                  <a:srgbClr val="002060"/>
                </a:solidFill>
                <a:latin typeface="Times New Roman" charset="0"/>
                <a:ea typeface="DejaVu Sans" charset="0"/>
                <a:cs typeface="DejaVu Sans" charset="0"/>
              </a:rPr>
              <a:t>at High Q</a:t>
            </a:r>
            <a:r>
              <a:rPr lang="en-US" altLang="x-none" sz="2000" baseline="33000" dirty="0">
                <a:solidFill>
                  <a:srgbClr val="002060"/>
                </a:solidFill>
                <a:latin typeface="Times New Roman" charset="0"/>
                <a:ea typeface="DejaVu Sans" charset="0"/>
                <a:cs typeface="DejaVu Sans" charset="0"/>
              </a:rPr>
              <a:t>2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31841" y="998281"/>
            <a:ext cx="8709120" cy="1224000"/>
          </a:xfrm>
          <a:custGeom>
            <a:avLst/>
            <a:gdLst>
              <a:gd name="G0" fmla="*/ 1 26669 2"/>
              <a:gd name="G1" fmla="*/ 1 3751 2"/>
              <a:gd name="G2" fmla="+- 3751 0 0"/>
              <a:gd name="G3" fmla="+- 266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6669" y="0"/>
                </a:lnTo>
                <a:lnTo>
                  <a:pt x="26669" y="3751"/>
                </a:lnTo>
                <a:lnTo>
                  <a:pt x="0" y="375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4313" indent="-21272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marL="430213" indent="-21272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287338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x-none" dirty="0">
                <a:latin typeface="Times New Roman" charset="0"/>
                <a:ea typeface="DejaVu Sans" charset="0"/>
                <a:cs typeface="DejaVu Sans" charset="0"/>
              </a:rPr>
              <a:t>Precision e-p elastic cross-section necessary for:</a:t>
            </a:r>
          </a:p>
          <a:p>
            <a:pPr marL="503238" lvl="1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charset="0"/>
              <a:buChar char="•"/>
            </a:pPr>
            <a:r>
              <a:rPr lang="en-US" altLang="x-none" sz="1600" dirty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Baseline cross section for many 12 GeV hadronic physics </a:t>
            </a:r>
            <a:r>
              <a:rPr lang="en-US" altLang="x-none" sz="1600" dirty="0" smtClean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measurements</a:t>
            </a:r>
            <a:endParaRPr lang="en-US" altLang="x-none" sz="1600" dirty="0">
              <a:solidFill>
                <a:srgbClr val="0000FF"/>
              </a:solidFill>
              <a:latin typeface="Times New Roman" charset="0"/>
              <a:ea typeface="DejaVu Sans" charset="0"/>
              <a:cs typeface="DejaVu Sans" charset="0"/>
            </a:endParaRPr>
          </a:p>
          <a:p>
            <a:pPr marL="503238" lvl="1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Arial" charset="0"/>
              <a:buChar char="•"/>
            </a:pPr>
            <a:r>
              <a:rPr lang="en-US" altLang="x-none" sz="1600" dirty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Determination of  </a:t>
            </a:r>
            <a:r>
              <a:rPr lang="en-US" altLang="x-none" sz="1600" dirty="0" err="1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G</a:t>
            </a:r>
            <a:r>
              <a:rPr lang="en-US" altLang="x-none" sz="1600" baseline="-33000" dirty="0" err="1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E</a:t>
            </a:r>
            <a:r>
              <a:rPr lang="en-US" altLang="x-none" sz="1600" baseline="33000" dirty="0" err="1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p</a:t>
            </a:r>
            <a:r>
              <a:rPr lang="en-US" altLang="x-none" sz="1600" dirty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, </a:t>
            </a:r>
            <a:r>
              <a:rPr lang="en-US" altLang="x-none" sz="1600" dirty="0" err="1" smtClean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G</a:t>
            </a:r>
            <a:r>
              <a:rPr lang="en-US" altLang="x-none" sz="1600" baseline="-33000" dirty="0" err="1" smtClean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M</a:t>
            </a:r>
            <a:r>
              <a:rPr lang="en-US" altLang="x-none" sz="1600" baseline="33000" dirty="0" err="1" smtClean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p</a:t>
            </a:r>
            <a:r>
              <a:rPr lang="en-US" altLang="x-none" sz="1600" dirty="0" smtClean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, </a:t>
            </a:r>
            <a:r>
              <a:rPr lang="en-US" altLang="x-none" sz="1600" dirty="0" smtClean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2-g </a:t>
            </a:r>
            <a:r>
              <a:rPr lang="en-US" altLang="x-none" sz="16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effects </a:t>
            </a:r>
            <a:r>
              <a:rPr lang="en-US" altLang="x-none" sz="16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at high </a:t>
            </a:r>
            <a:r>
              <a:rPr lang="en-US" altLang="x-none" sz="1600" dirty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Q</a:t>
            </a:r>
            <a:r>
              <a:rPr lang="en-US" altLang="x-none" sz="1600" baseline="33000" dirty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2 </a:t>
            </a:r>
            <a:r>
              <a:rPr lang="en-US" altLang="x-none" sz="1600" dirty="0" smtClean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in combination with  SBS </a:t>
            </a:r>
          </a:p>
          <a:p>
            <a:pPr marL="287338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x-none" dirty="0" smtClean="0">
                <a:latin typeface="Times New Roman" charset="0"/>
                <a:ea typeface="DejaVu Sans" charset="0"/>
                <a:cs typeface="DejaVu Sans" charset="0"/>
              </a:rPr>
              <a:t>Publication with all data including further reduced systematics in ~3 months</a:t>
            </a:r>
            <a:endParaRPr lang="en-US" altLang="x-none" dirty="0"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65601" y="913321"/>
            <a:ext cx="8874720" cy="1440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33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-135360" y="2305801"/>
            <a:ext cx="3672000" cy="3188160"/>
            <a:chOff x="-106" y="1909"/>
            <a:chExt cx="2550" cy="2214"/>
          </a:xfrm>
        </p:grpSpPr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78" y="1909"/>
              <a:ext cx="2366" cy="2214"/>
              <a:chOff x="78" y="1909"/>
              <a:chExt cx="2366" cy="2214"/>
            </a:xfrm>
          </p:grpSpPr>
          <p:grpSp>
            <p:nvGrpSpPr>
              <p:cNvPr id="3079" name="Group 7"/>
              <p:cNvGrpSpPr>
                <a:grpSpLocks/>
              </p:cNvGrpSpPr>
              <p:nvPr/>
            </p:nvGrpSpPr>
            <p:grpSpPr bwMode="auto">
              <a:xfrm>
                <a:off x="78" y="1909"/>
                <a:ext cx="2366" cy="2123"/>
                <a:chOff x="78" y="1909"/>
                <a:chExt cx="2366" cy="2123"/>
              </a:xfrm>
            </p:grpSpPr>
            <p:pic>
              <p:nvPicPr>
                <p:cNvPr id="308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" y="1909"/>
                  <a:ext cx="2366" cy="2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81" name="Line 9"/>
                <p:cNvSpPr>
                  <a:spLocks noChangeShapeType="1"/>
                </p:cNvSpPr>
                <p:nvPr/>
              </p:nvSpPr>
              <p:spPr bwMode="auto">
                <a:xfrm>
                  <a:off x="722" y="1944"/>
                  <a:ext cx="0" cy="187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lang="en-US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82" name="Line 10"/>
                <p:cNvSpPr>
                  <a:spLocks noChangeShapeType="1"/>
                </p:cNvSpPr>
                <p:nvPr/>
              </p:nvSpPr>
              <p:spPr bwMode="auto">
                <a:xfrm>
                  <a:off x="755" y="3575"/>
                  <a:ext cx="167" cy="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lang="en-US" sz="1633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57" y="3461"/>
                  <a:ext cx="1155" cy="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81638" tIns="50289" rIns="81638" bIns="40819"/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5pPr>
                  <a:lvl6pPr marL="25146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6pPr>
                  <a:lvl7pPr marL="29718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7pPr>
                  <a:lvl8pPr marL="34290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8pPr>
                  <a:lvl9pPr marL="38862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roid Sans Fallback" charset="0"/>
                      <a:cs typeface="Droid Sans Fallback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x-none" sz="1270"/>
                    <a:t>JLab data critical for Q</a:t>
                  </a:r>
                  <a:r>
                    <a:rPr lang="en-US" altLang="x-none" sz="1270" baseline="33000"/>
                    <a:t>2</a:t>
                  </a:r>
                  <a:r>
                    <a:rPr lang="en-US" altLang="x-none" sz="1270"/>
                    <a:t> &gt; 6 GeV</a:t>
                  </a:r>
                  <a:r>
                    <a:rPr lang="en-US" altLang="x-none" sz="1270" baseline="33000"/>
                    <a:t>2</a:t>
                  </a:r>
                </a:p>
              </p:txBody>
            </p:sp>
          </p:grp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935" y="3896"/>
                <a:ext cx="844" cy="227"/>
              </a:xfrm>
              <a:prstGeom prst="rect">
                <a:avLst/>
              </a:prstGeom>
              <a:solidFill>
                <a:srgbClr val="FFFFFF"/>
              </a:solidFill>
              <a:ln w="9360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85" name="Text Box 13"/>
              <p:cNvSpPr txBox="1">
                <a:spLocks noChangeArrowheads="1"/>
              </p:cNvSpPr>
              <p:nvPr/>
            </p:nvSpPr>
            <p:spPr bwMode="auto">
              <a:xfrm>
                <a:off x="1094" y="3885"/>
                <a:ext cx="704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8" tIns="49636" rIns="81638" bIns="40819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x-none" sz="1179"/>
                  <a:t>Q</a:t>
                </a:r>
                <a:r>
                  <a:rPr lang="en-US" altLang="x-none" sz="1179" baseline="33000"/>
                  <a:t>2</a:t>
                </a:r>
                <a:r>
                  <a:rPr lang="en-US" altLang="x-none" sz="1179"/>
                  <a:t> [(GeV/c)</a:t>
                </a:r>
                <a:r>
                  <a:rPr lang="en-US" altLang="x-none" sz="1179" baseline="33000"/>
                  <a:t>2</a:t>
                </a:r>
                <a:r>
                  <a:rPr lang="en-US" altLang="x-none" sz="1179"/>
                  <a:t>]</a:t>
                </a:r>
              </a:p>
            </p:txBody>
          </p:sp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-106" y="2728"/>
              <a:ext cx="381" cy="271"/>
              <a:chOff x="-106" y="2728"/>
              <a:chExt cx="381" cy="271"/>
            </a:xfrm>
          </p:grpSpPr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 rot="5400000">
                <a:off x="47" y="2771"/>
                <a:ext cx="170" cy="286"/>
              </a:xfrm>
              <a:prstGeom prst="rect">
                <a:avLst/>
              </a:prstGeom>
              <a:solidFill>
                <a:srgbClr val="FFFFFF"/>
              </a:solidFill>
              <a:ln w="9360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88" name="Text Box 16"/>
              <p:cNvSpPr txBox="1">
                <a:spLocks noChangeArrowheads="1"/>
              </p:cNvSpPr>
              <p:nvPr/>
            </p:nvSpPr>
            <p:spPr bwMode="auto">
              <a:xfrm>
                <a:off x="-106" y="2728"/>
                <a:ext cx="17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lIns="81638" tIns="40819" rIns="81638" bIns="40819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 fontAlgn="auto" hangingPunct="1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x-none" sz="2400" dirty="0">
                    <a:latin typeface="Symbol" charset="2"/>
                    <a:ea typeface="Symbol" charset="2"/>
                    <a:cs typeface="Symbol" charset="2"/>
                  </a:rPr>
                  <a:t>e</a:t>
                </a:r>
              </a:p>
            </p:txBody>
          </p:sp>
        </p:grpSp>
      </p:grp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03" y="2173780"/>
            <a:ext cx="5643362" cy="42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" y="5552314"/>
            <a:ext cx="4133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400" dirty="0" smtClean="0">
                <a:solidFill>
                  <a:srgbClr val="7030A0"/>
                </a:solidFill>
                <a:latin typeface="Arial"/>
              </a:rPr>
              <a:t>Prior to E12-07-108 only </a:t>
            </a:r>
            <a:r>
              <a:rPr lang="en-US" sz="1400" dirty="0">
                <a:solidFill>
                  <a:srgbClr val="7030A0"/>
                </a:solidFill>
                <a:latin typeface="Arial"/>
              </a:rPr>
              <a:t>one set of (SLAC) data above Q</a:t>
            </a:r>
            <a:r>
              <a:rPr lang="en-US" sz="140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1400" dirty="0">
                <a:solidFill>
                  <a:srgbClr val="7030A0"/>
                </a:solidFill>
                <a:latin typeface="Arial"/>
              </a:rPr>
              <a:t>&gt; 6 GeV</a:t>
            </a:r>
            <a:r>
              <a:rPr lang="en-US" sz="140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1400" dirty="0">
                <a:solidFill>
                  <a:srgbClr val="7030A0"/>
                </a:solidFill>
                <a:latin typeface="Arial"/>
              </a:rPr>
              <a:t>  </a:t>
            </a:r>
            <a:endParaRPr lang="en-US" sz="1400" dirty="0" smtClean="0">
              <a:solidFill>
                <a:srgbClr val="7030A0"/>
              </a:solidFill>
              <a:latin typeface="Arial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400" dirty="0" smtClean="0">
                <a:solidFill>
                  <a:srgbClr val="7030A0"/>
                </a:solidFill>
                <a:latin typeface="Arial"/>
              </a:rPr>
              <a:t>One epsilon, NO range for two photon checks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400" b="1" dirty="0" smtClean="0">
                <a:solidFill>
                  <a:srgbClr val="2C5C17"/>
                </a:solidFill>
                <a:latin typeface="Arial"/>
              </a:rPr>
              <a:t>Hall A </a:t>
            </a:r>
            <a:r>
              <a:rPr lang="en-US" sz="1400" b="1" dirty="0" err="1" smtClean="0">
                <a:solidFill>
                  <a:srgbClr val="2C5C17"/>
                </a:solidFill>
                <a:latin typeface="Arial"/>
              </a:rPr>
              <a:t>GMp</a:t>
            </a:r>
            <a:r>
              <a:rPr lang="en-US" sz="1400" b="1" dirty="0" smtClean="0">
                <a:solidFill>
                  <a:srgbClr val="2C5C17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2C5C17"/>
                </a:solidFill>
                <a:latin typeface="Arial"/>
              </a:rPr>
              <a:t>data </a:t>
            </a:r>
            <a:r>
              <a:rPr lang="en-US" sz="1400" b="1" dirty="0" smtClean="0">
                <a:solidFill>
                  <a:srgbClr val="2C5C17"/>
                </a:solidFill>
                <a:latin typeface="Arial"/>
              </a:rPr>
              <a:t>provides </a:t>
            </a:r>
            <a:r>
              <a:rPr lang="en-US" sz="1400" b="1" dirty="0">
                <a:solidFill>
                  <a:srgbClr val="2C5C17"/>
                </a:solidFill>
                <a:latin typeface="Arial"/>
              </a:rPr>
              <a:t>a large range of </a:t>
            </a:r>
            <a:br>
              <a:rPr lang="en-US" sz="1400" b="1" dirty="0">
                <a:solidFill>
                  <a:srgbClr val="2C5C17"/>
                </a:solidFill>
                <a:latin typeface="Arial"/>
              </a:rPr>
            </a:br>
            <a:r>
              <a:rPr lang="en-US" sz="1400" b="1" dirty="0">
                <a:solidFill>
                  <a:srgbClr val="2C5C17"/>
                </a:solidFill>
                <a:latin typeface="Arial"/>
              </a:rPr>
              <a:t>epsilon up to Q</a:t>
            </a:r>
            <a:r>
              <a:rPr lang="en-US" sz="1400" b="1" baseline="30000" dirty="0">
                <a:solidFill>
                  <a:srgbClr val="2C5C17"/>
                </a:solidFill>
                <a:latin typeface="Arial"/>
              </a:rPr>
              <a:t>2 </a:t>
            </a:r>
            <a:r>
              <a:rPr lang="en-US" sz="1400" b="1" dirty="0" smtClean="0">
                <a:solidFill>
                  <a:srgbClr val="2C5C17"/>
                </a:solidFill>
                <a:latin typeface="Arial"/>
              </a:rPr>
              <a:t>~ 16 </a:t>
            </a:r>
            <a:r>
              <a:rPr lang="en-US" sz="1400" b="1" dirty="0">
                <a:solidFill>
                  <a:srgbClr val="2C5C17"/>
                </a:solidFill>
                <a:latin typeface="Arial"/>
              </a:rPr>
              <a:t>GeV</a:t>
            </a:r>
            <a:r>
              <a:rPr lang="en-US" sz="1400" b="1" baseline="30000" dirty="0">
                <a:solidFill>
                  <a:srgbClr val="2C5C17"/>
                </a:solidFill>
                <a:latin typeface="Arial"/>
              </a:rPr>
              <a:t>2</a:t>
            </a:r>
            <a:r>
              <a:rPr lang="en-US" sz="1400" b="1" dirty="0">
                <a:solidFill>
                  <a:srgbClr val="2C5C17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851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061"/>
            <a:ext cx="9144000" cy="504598"/>
          </a:xfrm>
        </p:spPr>
        <p:txBody>
          <a:bodyPr>
            <a:noAutofit/>
          </a:bodyPr>
          <a:lstStyle/>
          <a:p>
            <a:r>
              <a:rPr lang="is-IS" sz="3200" dirty="0" smtClean="0"/>
              <a:t>E12-14-012: </a:t>
            </a:r>
            <a:r>
              <a:rPr lang="en-US" sz="3200" dirty="0" smtClean="0"/>
              <a:t>Ti and </a:t>
            </a:r>
            <a:r>
              <a:rPr lang="en-US" sz="3200" dirty="0" err="1" smtClean="0"/>
              <a:t>Ar</a:t>
            </a:r>
            <a:r>
              <a:rPr lang="en-US" sz="3200" dirty="0" smtClean="0"/>
              <a:t> (</a:t>
            </a:r>
            <a:r>
              <a:rPr lang="en-US" sz="3200" dirty="0" err="1" smtClean="0"/>
              <a:t>e,e’p</a:t>
            </a:r>
            <a:r>
              <a:rPr lang="en-US" sz="3200" dirty="0" smtClean="0"/>
              <a:t>) Measurements </a:t>
            </a:r>
            <a:r>
              <a:rPr lang="en-US" sz="2800" i="1" dirty="0" smtClean="0">
                <a:solidFill>
                  <a:srgbClr val="2F720D"/>
                </a:solidFill>
              </a:rPr>
              <a:t>– completed Spring 2017 </a:t>
            </a:r>
            <a:endParaRPr lang="en-US" sz="2800" i="1" dirty="0">
              <a:solidFill>
                <a:srgbClr val="2F720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24" y="1062924"/>
            <a:ext cx="9091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Will further our understanding of these many body systems and reduce uncertainties for neutrino science.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hree  Ph.D. students (2 Virginia Tech, 1 University of Virginia) 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Inclusive Ti and C cross sections paper </a:t>
            </a:r>
            <a:r>
              <a:rPr lang="en-US" i="1" dirty="0" smtClean="0">
                <a:solidFill>
                  <a:srgbClr val="002060"/>
                </a:solidFill>
                <a:latin typeface="Calibri"/>
              </a:rPr>
              <a:t>submitted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hys Rev. C. 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ompleted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e,e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’) analysis on Ar, paper in preparation to be circulated by middle of July.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6" y="5397192"/>
            <a:ext cx="9091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Right:  Inclusive Titanium cross sections obtained with two different methods, yield ratio and acceptance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Left:   Inclusive Argon cross sections obtained with the two different methods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Yield ratios include both statistical and systematical uncertainties.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ext steps: exclusive (e, </a:t>
            </a:r>
            <a:r>
              <a:rPr lang="en-US" sz="2000" dirty="0" err="1" smtClean="0">
                <a:solidFill>
                  <a:srgbClr val="002060"/>
                </a:solidFill>
                <a:latin typeface="Calibri"/>
              </a:rPr>
              <a:t>e’p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) analysis for Ar and Ti.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4" y="2736220"/>
            <a:ext cx="3878340" cy="2660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0922"/>
            <a:ext cx="3875170" cy="27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78734" y="4063037"/>
            <a:ext cx="3843074" cy="2637556"/>
            <a:chOff x="3322617" y="961679"/>
            <a:chExt cx="5394366" cy="38801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2617" y="961679"/>
              <a:ext cx="5394366" cy="388015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308343" y="1008570"/>
              <a:ext cx="1629103" cy="226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3E8ED7-0DF9-419A-900B-8D2D82399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97186"/>
            <a:ext cx="4592662" cy="4592662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94CD4-80E6-4B73-997E-AA3D44C74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2" y="55602"/>
            <a:ext cx="89915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MARATHON: </a:t>
            </a:r>
            <a:r>
              <a:rPr lang="en-US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Hall A tritium target 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7B2C7-CAF3-4766-8387-F5599607365A}"/>
              </a:ext>
            </a:extLst>
          </p:cNvPr>
          <p:cNvSpPr txBox="1"/>
          <p:nvPr/>
        </p:nvSpPr>
        <p:spPr>
          <a:xfrm>
            <a:off x="76199" y="6211669"/>
            <a:ext cx="520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Final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MARATHON kinematics (.15 &lt; x &lt; .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85) </a:t>
            </a:r>
            <a:r>
              <a:rPr lang="en-US" i="1">
                <a:solidFill>
                  <a:srgbClr val="2C5C17"/>
                </a:solidFill>
                <a:latin typeface="Calibri"/>
              </a:rPr>
              <a:t>– completed Spring 2018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 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5724" y="609600"/>
            <a:ext cx="4269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11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GeV beam was used with 3H, 3He and 2H targets.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Tritium 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gas target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system (and spectrometers/detectors) 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performed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to expectation </a:t>
            </a:r>
            <a:endParaRPr lang="en-US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Preliminary offline analysis 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in progress.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Current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analysis projects include tracking 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studies, beam current calibrations, beam-induced gas target density changes, radiative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corrections</a:t>
            </a:r>
            <a:endParaRPr lang="en-US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charset="0"/>
              <a:buChar char="•"/>
            </a:pPr>
            <a:r>
              <a:rPr lang="en-US" dirty="0">
                <a:solidFill>
                  <a:srgbClr val="2C5C17"/>
                </a:solidFill>
                <a:latin typeface="Calibri"/>
                <a:cs typeface="Times New Roman" pitchFamily="18" charset="0"/>
              </a:rPr>
              <a:t>Preliminary results </a:t>
            </a:r>
            <a:r>
              <a:rPr lang="en-US" dirty="0" smtClean="0">
                <a:solidFill>
                  <a:srgbClr val="2C5C17"/>
                </a:solidFill>
                <a:latin typeface="Calibri"/>
                <a:cs typeface="Times New Roman" pitchFamily="18" charset="0"/>
              </a:rPr>
              <a:t>expected by Fall 2018</a:t>
            </a:r>
            <a:endParaRPr lang="en-US" dirty="0">
              <a:solidFill>
                <a:srgbClr val="2C5C17"/>
              </a:solidFill>
              <a:latin typeface="Calibri"/>
              <a:cs typeface="Times New Roman" pitchFamily="18" charset="0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charset="0"/>
              <a:buChar char="•"/>
            </a:pPr>
            <a:r>
              <a:rPr lang="en-US" dirty="0">
                <a:solidFill>
                  <a:srgbClr val="2C5C17"/>
                </a:solidFill>
                <a:latin typeface="Calibri"/>
                <a:cs typeface="Times New Roman" pitchFamily="18" charset="0"/>
              </a:rPr>
              <a:t>MARATHON is providing Ph.D. thesis topics for six students.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12" descr="Snapshot 2013-04-22 17-05-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62" y="609600"/>
            <a:ext cx="1535569" cy="177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1768" y="699635"/>
            <a:ext cx="35893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Extract F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aseline="400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/F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from </a:t>
            </a:r>
            <a:r>
              <a:rPr lang="en-US" sz="2000" dirty="0">
                <a:solidFill>
                  <a:srgbClr val="0000FF"/>
                </a:solidFill>
                <a:latin typeface="Calibri"/>
              </a:rPr>
              <a:t>ratio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of measured 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He/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H structure functions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9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-1586680" y="2937325"/>
          <a:ext cx="9219610" cy="66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86680" y="2937325"/>
                        <a:ext cx="9219610" cy="661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-1586680" y="3932031"/>
          <a:ext cx="9219610" cy="640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Document" r:id="rId5" imgW="5486400" imgH="381000" progId="Word.Document.12">
                  <p:embed/>
                </p:oleObj>
              </mc:Choice>
              <mc:Fallback>
                <p:oleObj name="Document" r:id="rId5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86680" y="3932031"/>
                        <a:ext cx="9219610" cy="640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8-05-04 at 10.47.16 P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"/>
          <a:stretch/>
        </p:blipFill>
        <p:spPr>
          <a:xfrm>
            <a:off x="4562792" y="975931"/>
            <a:ext cx="4593313" cy="2928928"/>
          </a:xfrm>
          <a:prstGeom prst="rect">
            <a:avLst/>
          </a:prstGeom>
        </p:spPr>
      </p:pic>
      <p:pic>
        <p:nvPicPr>
          <p:cNvPr id="5" name="Picture 4" descr="Screen Shot 2018-05-04 at 10.41.52 P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r="653" b="1809"/>
          <a:stretch/>
        </p:blipFill>
        <p:spPr>
          <a:xfrm>
            <a:off x="4550687" y="3899910"/>
            <a:ext cx="4593313" cy="2958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794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Tritium (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e,e’p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) SRC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experiment </a:t>
            </a:r>
            <a:r>
              <a:rPr lang="en-US" sz="2400" i="1" dirty="0" smtClean="0">
                <a:solidFill>
                  <a:srgbClr val="2C5C17"/>
                </a:solidFill>
                <a:latin typeface="Calibri"/>
              </a:rPr>
              <a:t>– completed Spring 2018</a:t>
            </a:r>
            <a:endParaRPr lang="en-US" sz="2400" i="1" dirty="0">
              <a:solidFill>
                <a:srgbClr val="2C5C17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65" y="1028359"/>
            <a:ext cx="41508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Analysis Plan: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1) Calibrations: ~done*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beamline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detectors, timing, optics, </a:t>
            </a:r>
            <a:r>
              <a:rPr lang="is-IS" sz="20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2) Physics: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61455" y="1128832"/>
            <a:ext cx="0" cy="61142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61455" y="1445849"/>
            <a:ext cx="2360253" cy="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1061" y="113365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SRC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790025" y="5596474"/>
            <a:ext cx="0" cy="61142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90025" y="5913490"/>
            <a:ext cx="1131683" cy="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60476" y="560130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SRC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430" y="4905398"/>
            <a:ext cx="422123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* Majority of calibrations completed by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GMp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MARATHON students, allowing this experiment to move forward with the physics analysis in a short period of time.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3920" y="2880184"/>
            <a:ext cx="1686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low-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US" sz="1400" baseline="-25000" dirty="0" err="1">
                <a:solidFill>
                  <a:prstClr val="black"/>
                </a:solidFill>
                <a:latin typeface="Calibri"/>
              </a:rPr>
              <a:t>miss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kinematics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high-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US" sz="1400" baseline="-25000" dirty="0" err="1">
                <a:solidFill>
                  <a:prstClr val="black"/>
                </a:solidFill>
                <a:latin typeface="Calibri"/>
              </a:rPr>
              <a:t>miss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kinematics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97498" y="3005165"/>
            <a:ext cx="81643" cy="8164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99830" y="3211286"/>
            <a:ext cx="79311" cy="7931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77EC50-6F5C-6245-9D61-E6EC2B644A99}"/>
              </a:ext>
            </a:extLst>
          </p:cNvPr>
          <p:cNvSpPr txBox="1"/>
          <p:nvPr/>
        </p:nvSpPr>
        <p:spPr>
          <a:xfrm>
            <a:off x="0" y="3090674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u="sng" dirty="0">
                <a:solidFill>
                  <a:prstClr val="black"/>
                </a:solidFill>
                <a:latin typeface="Calibri"/>
              </a:rPr>
              <a:t>Original Goal: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D03068-7E55-9140-A92A-1382E340DB2B}"/>
              </a:ext>
            </a:extLst>
          </p:cNvPr>
          <p:cNvSpPr txBox="1"/>
          <p:nvPr/>
        </p:nvSpPr>
        <p:spPr>
          <a:xfrm>
            <a:off x="0" y="4023333"/>
            <a:ext cx="2230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u="sng" dirty="0">
                <a:solidFill>
                  <a:prstClr val="black"/>
                </a:solidFill>
                <a:latin typeface="Calibri"/>
              </a:rPr>
              <a:t>‘Bonus’ observable: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9773" y="828304"/>
            <a:ext cx="21743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7030A0"/>
                </a:solidFill>
                <a:latin typeface="Calibri"/>
              </a:rPr>
              <a:t>a</a:t>
            </a:r>
            <a:r>
              <a:rPr lang="en-US" sz="2000" dirty="0" smtClean="0">
                <a:solidFill>
                  <a:srgbClr val="7030A0"/>
                </a:solidFill>
                <a:latin typeface="Calibri"/>
              </a:rPr>
              <a:t>ctual data shown!</a:t>
            </a:r>
            <a:endParaRPr lang="en-US" sz="20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4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1188639" y="3206058"/>
            <a:ext cx="6032642" cy="3988171"/>
          </a:xfrm>
        </p:spPr>
        <p:txBody>
          <a:bodyPr>
            <a:normAutofit/>
          </a:bodyPr>
          <a:lstStyle/>
          <a:p>
            <a:pPr marL="914400" lvl="2" indent="0" algn="ctr" eaLnBrk="1" hangingPunct="1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PREX2/CREX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eaLnBrk="1" hangingPunct="1">
              <a:buFont typeface="Lucida Grande"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Combined target chamber,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eam dump modifications this summer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eaLnBrk="1" hangingPunct="1">
              <a:buFont typeface="Lucida Grande"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Substantial shielding in design/engineering/procurement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fluid dynamics for target design, target heating tests</a:t>
            </a:r>
          </a:p>
          <a:p>
            <a:pPr lvl="3" eaLnBrk="1" hangingPunct="1">
              <a:buFont typeface="Lucida Grande"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Polarimetry – Moller now removed from Hall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Lucida Grande"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parity quality beam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</a:p>
          <a:p>
            <a:pPr lvl="3">
              <a:buFont typeface="Lucida Grande"/>
              <a:buChar char="-"/>
            </a:pPr>
            <a:r>
              <a:rPr lang="en-US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Summer 2019 run</a:t>
            </a:r>
          </a:p>
          <a:p>
            <a:pPr lvl="2" eaLnBrk="1" hangingPunct="1">
              <a:buFont typeface="Lucida Grande"/>
              <a:buChar char="-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hangingPunct="1">
              <a:buNone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hangingPunct="1">
              <a:buNone/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84" y="1013073"/>
            <a:ext cx="4502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2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APEX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sz="1600" dirty="0">
                <a:solidFill>
                  <a:prstClr val="black"/>
                </a:solidFill>
                <a:ea typeface="Constantia" charset="0"/>
                <a:cs typeface="Arial" panose="020B0604020202020204" pitchFamily="34" charset="0"/>
              </a:rPr>
              <a:t>The septum magnet is in the Hall, ready to install vacuum channels and field test.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sz="1600" dirty="0">
                <a:solidFill>
                  <a:prstClr val="black"/>
                </a:solidFill>
                <a:ea typeface="Constantia" charset="0"/>
                <a:cs typeface="Arial" panose="020B0604020202020204" pitchFamily="34" charset="0"/>
              </a:rPr>
              <a:t>Nearly all equipment on site</a:t>
            </a:r>
          </a:p>
          <a:p>
            <a:pPr marL="285750" lvl="3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Target construction underway 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lvl="3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r>
              <a:rPr lang="en-US" sz="1600" b="1" i="1" dirty="0">
                <a:solidFill>
                  <a:srgbClr val="7030A0"/>
                </a:solidFill>
                <a:cs typeface="Arial" panose="020B0604020202020204" pitchFamily="34" charset="0"/>
              </a:rPr>
              <a:t>Looking towards </a:t>
            </a:r>
            <a:r>
              <a:rPr lang="en-US" sz="1600" b="1" i="1" dirty="0" smtClean="0">
                <a:solidFill>
                  <a:srgbClr val="7030A0"/>
                </a:solidFill>
                <a:cs typeface="Arial" panose="020B0604020202020204" pitchFamily="34" charset="0"/>
              </a:rPr>
              <a:t>February </a:t>
            </a:r>
            <a:r>
              <a:rPr lang="en-US" sz="1600" b="1" i="1" dirty="0">
                <a:solidFill>
                  <a:srgbClr val="7030A0"/>
                </a:solidFill>
                <a:cs typeface="Arial" panose="020B0604020202020204" pitchFamily="34" charset="0"/>
              </a:rPr>
              <a:t>2019 run (but only </a:t>
            </a:r>
            <a:r>
              <a:rPr lang="en-US" sz="1600" b="1" i="1" dirty="0" smtClean="0">
                <a:solidFill>
                  <a:srgbClr val="7030A0"/>
                </a:solidFill>
                <a:cs typeface="Arial" panose="020B0604020202020204" pitchFamily="34" charset="0"/>
              </a:rPr>
              <a:t>2.2 GeV)</a:t>
            </a:r>
            <a:endParaRPr lang="en-US" sz="1600" b="1" i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lvl="3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lvl="3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</a:pPr>
            <a:endParaRPr lang="en-US" sz="1600" dirty="0">
              <a:solidFill>
                <a:prstClr val="black"/>
              </a:solidFill>
              <a:ea typeface="Constantia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/>
          <a:stretch/>
        </p:blipFill>
        <p:spPr bwMode="auto">
          <a:xfrm>
            <a:off x="4844003" y="3559893"/>
            <a:ext cx="4166352" cy="27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7"/>
          <a:stretch/>
        </p:blipFill>
        <p:spPr>
          <a:xfrm>
            <a:off x="4870878" y="571309"/>
            <a:ext cx="4166229" cy="2919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2517" y="3052170"/>
            <a:ext cx="25657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target heating tests in LERF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1885" y="5766085"/>
            <a:ext cx="22104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combined PREX2/CREX design assembly in Hall 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E1FAE07-3C6D-494E-859F-24F1BCDC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163" y="309699"/>
            <a:ext cx="4932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>
                <a:solidFill>
                  <a:prstClr val="black"/>
                </a:solidFill>
              </a:rPr>
              <a:t> 2019 Run Preparations</a:t>
            </a:r>
          </a:p>
        </p:txBody>
      </p:sp>
    </p:spTree>
    <p:extLst>
      <p:ext uri="{BB962C8B-B14F-4D97-AF65-F5344CB8AC3E}">
        <p14:creationId xmlns:p14="http://schemas.microsoft.com/office/powerpoint/2010/main" val="5077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240"/>
            <a:ext cx="8686800" cy="6858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Looking Towards 2020: </a:t>
            </a:r>
            <a:r>
              <a:rPr lang="en-US" sz="2800" dirty="0" smtClean="0"/>
              <a:t>All Major SBS Components Now at </a:t>
            </a:r>
            <a:r>
              <a:rPr lang="en-US" sz="2800" dirty="0" err="1" smtClean="0"/>
              <a:t>JLab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/>
              <a:t>– time to integrate, test!</a:t>
            </a:r>
            <a:endParaRPr lang="en-US" sz="28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1925"/>
            <a:ext cx="2133600" cy="190125"/>
          </a:xfrm>
        </p:spPr>
        <p:txBody>
          <a:bodyPr/>
          <a:lstStyle/>
          <a:p>
            <a:fld id="{AD8C1980-126B-41DA-A596-FD34B95A99F4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749" y="846605"/>
            <a:ext cx="3719325" cy="2661195"/>
            <a:chOff x="601139" y="762000"/>
            <a:chExt cx="3048000" cy="2284239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59" y="762000"/>
              <a:ext cx="2764303" cy="196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01139" y="2729223"/>
              <a:ext cx="3048000" cy="317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Counterweight on floor plates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0" y="3544475"/>
            <a:ext cx="3874824" cy="278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497" y="579966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prstClr val="black"/>
                </a:solidFill>
                <a:latin typeface="Calibri"/>
              </a:rPr>
              <a:t>Coordinate Detector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25" y="3428477"/>
            <a:ext cx="2550992" cy="27218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6070" y="5685171"/>
            <a:ext cx="1796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GEM BT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odules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36488"/>
            <a:ext cx="4024748" cy="22639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31546" y="270143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HCal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 descr="IMG_154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71" y="3597930"/>
            <a:ext cx="3275429" cy="2456573"/>
          </a:xfrm>
          <a:prstGeom prst="rect">
            <a:avLst/>
          </a:prstGeom>
          <a:ln w="50800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7775638" y="3733800"/>
            <a:ext cx="1263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GRINCH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71800" y="914400"/>
            <a:ext cx="2697477" cy="1971704"/>
            <a:chOff x="4572000" y="664871"/>
            <a:chExt cx="4419600" cy="19842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842125"/>
              <a:ext cx="4419600" cy="180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968297" y="664871"/>
              <a:ext cx="1275436" cy="650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Beam pipe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71804">
            <a:off x="6586893" y="5558259"/>
            <a:ext cx="2377491" cy="13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6.xml><?xml version="1.0" encoding="utf-8"?>
<a:theme xmlns:a="http://schemas.openxmlformats.org/drawingml/2006/main" name="2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25889</TotalTime>
  <Words>1172</Words>
  <Application>Microsoft Office PowerPoint</Application>
  <PresentationFormat>On-screen Show (4:3)</PresentationFormat>
  <Paragraphs>195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41" baseType="lpstr">
      <vt:lpstr>ＭＳ Ｐゴシック</vt:lpstr>
      <vt:lpstr>.AppleSystemUIFont</vt:lpstr>
      <vt:lpstr>.PingFangSC-Regular</vt:lpstr>
      <vt:lpstr>Arial</vt:lpstr>
      <vt:lpstr>Calibri</vt:lpstr>
      <vt:lpstr>Calibri Light</vt:lpstr>
      <vt:lpstr>Comic Sans MS</vt:lpstr>
      <vt:lpstr>Constantia</vt:lpstr>
      <vt:lpstr>DejaVu Sans</vt:lpstr>
      <vt:lpstr>Droid Sans Fallback</vt:lpstr>
      <vt:lpstr>Lucida Grande</vt:lpstr>
      <vt:lpstr>Minion Pro</vt:lpstr>
      <vt:lpstr>msgothic</vt:lpstr>
      <vt:lpstr>PingFangSC-Regular</vt:lpstr>
      <vt:lpstr>Symbol</vt:lpstr>
      <vt:lpstr>Times</vt:lpstr>
      <vt:lpstr>Times New Roman</vt:lpstr>
      <vt:lpstr>Wingdings</vt:lpstr>
      <vt:lpstr>1_Office Theme</vt:lpstr>
      <vt:lpstr>2_JLabPowerpointMain</vt:lpstr>
      <vt:lpstr>2_Office Theme</vt:lpstr>
      <vt:lpstr>4_Office Theme</vt:lpstr>
      <vt:lpstr>3_Office Theme</vt:lpstr>
      <vt:lpstr>2_JLab_PowerPoint1</vt:lpstr>
      <vt:lpstr>5_Office Theme</vt:lpstr>
      <vt:lpstr>6_Office Theme</vt:lpstr>
      <vt:lpstr>Document</vt:lpstr>
      <vt:lpstr>Hall A Report</vt:lpstr>
      <vt:lpstr>Hall A Status and Plans</vt:lpstr>
      <vt:lpstr>PowerPoint Presentation</vt:lpstr>
      <vt:lpstr>PowerPoint Presentation</vt:lpstr>
      <vt:lpstr>E12-14-012: Ti and Ar (e,e’p) Measurements – completed Spring 2017 </vt:lpstr>
      <vt:lpstr>PowerPoint Presentation</vt:lpstr>
      <vt:lpstr>PowerPoint Presentation</vt:lpstr>
      <vt:lpstr>PowerPoint Presentation</vt:lpstr>
      <vt:lpstr>Looking Towards 2020: All Major SBS Components Now at JLab  – time to integrate, test!</vt:lpstr>
      <vt:lpstr>JLab SBS Activities</vt:lpstr>
      <vt:lpstr>PowerPoint Presentation</vt:lpstr>
      <vt:lpstr>Proposed QCD &amp; Fundamental Symmetries MIE</vt:lpstr>
      <vt:lpstr>SoLID at JLab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C Status</dc:title>
  <dc:creator>Stephen Wood</dc:creator>
  <cp:lastModifiedBy>Susan Brown</cp:lastModifiedBy>
  <cp:revision>837</cp:revision>
  <cp:lastPrinted>2018-06-21T05:45:23Z</cp:lastPrinted>
  <dcterms:created xsi:type="dcterms:W3CDTF">1601-01-01T00:00:00Z</dcterms:created>
  <dcterms:modified xsi:type="dcterms:W3CDTF">2018-07-16T13:16:20Z</dcterms:modified>
</cp:coreProperties>
</file>