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3" r:id="rId2"/>
    <p:sldMasterId id="2147483688" r:id="rId3"/>
    <p:sldMasterId id="2147483698" r:id="rId4"/>
  </p:sldMasterIdLst>
  <p:notesMasterIdLst>
    <p:notesMasterId r:id="rId27"/>
  </p:notesMasterIdLst>
  <p:handoutMasterIdLst>
    <p:handoutMasterId r:id="rId28"/>
  </p:handoutMasterIdLst>
  <p:sldIdLst>
    <p:sldId id="306" r:id="rId5"/>
    <p:sldId id="598" r:id="rId6"/>
    <p:sldId id="579" r:id="rId7"/>
    <p:sldId id="599" r:id="rId8"/>
    <p:sldId id="585" r:id="rId9"/>
    <p:sldId id="581" r:id="rId10"/>
    <p:sldId id="567" r:id="rId11"/>
    <p:sldId id="601" r:id="rId12"/>
    <p:sldId id="586" r:id="rId13"/>
    <p:sldId id="537" r:id="rId14"/>
    <p:sldId id="597" r:id="rId15"/>
    <p:sldId id="589" r:id="rId16"/>
    <p:sldId id="595" r:id="rId17"/>
    <p:sldId id="556" r:id="rId18"/>
    <p:sldId id="587" r:id="rId19"/>
    <p:sldId id="602" r:id="rId20"/>
    <p:sldId id="583" r:id="rId21"/>
    <p:sldId id="591" r:id="rId22"/>
    <p:sldId id="551" r:id="rId23"/>
    <p:sldId id="568" r:id="rId24"/>
    <p:sldId id="566" r:id="rId25"/>
    <p:sldId id="528" r:id="rId26"/>
  </p:sldIdLst>
  <p:sldSz cx="9144000" cy="6858000" type="screen4x3"/>
  <p:notesSz cx="69469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5" autoAdjust="0"/>
    <p:restoredTop sz="96421" autoAdjust="0"/>
  </p:normalViewPr>
  <p:slideViewPr>
    <p:cSldViewPr snapToGrid="0" snapToObjects="1">
      <p:cViewPr varScale="1">
        <p:scale>
          <a:sx n="128" d="100"/>
          <a:sy n="128" d="100"/>
        </p:scale>
        <p:origin x="318" y="90"/>
      </p:cViewPr>
      <p:guideLst>
        <p:guide orient="horz" pos="2160"/>
        <p:guide pos="2880"/>
      </p:guideLst>
    </p:cSldViewPr>
  </p:slideViewPr>
  <p:outlineViewPr>
    <p:cViewPr>
      <p:scale>
        <a:sx n="33" d="100"/>
        <a:sy n="33" d="100"/>
      </p:scale>
      <p:origin x="0" y="-11706"/>
    </p:cViewPr>
  </p:outlineViewPr>
  <p:notesTextViewPr>
    <p:cViewPr>
      <p:scale>
        <a:sx n="3" d="2"/>
        <a:sy n="3" d="2"/>
      </p:scale>
      <p:origin x="0" y="0"/>
    </p:cViewPr>
  </p:notesTextViewPr>
  <p:sorterViewPr>
    <p:cViewPr>
      <p:scale>
        <a:sx n="120" d="100"/>
        <a:sy n="120" d="100"/>
      </p:scale>
      <p:origin x="0" y="-3240"/>
    </p:cViewPr>
  </p:sorter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200" b="1" i="0" u="none" strike="noStrike" kern="1200" baseline="0">
                <a:solidFill>
                  <a:schemeClr val="tx1"/>
                </a:solidFill>
                <a:latin typeface="Arial" panose="020B0604020202020204" pitchFamily="34" charset="0"/>
                <a:ea typeface="+mn-ea"/>
                <a:cs typeface="Arial" panose="020B0604020202020204" pitchFamily="34" charset="0"/>
              </a:defRPr>
            </a:pPr>
            <a:r>
              <a:rPr lang="en-US" sz="2200" dirty="0">
                <a:solidFill>
                  <a:schemeClr val="tx1"/>
                </a:solidFill>
                <a:latin typeface="Arial" panose="020B0604020202020204" pitchFamily="34" charset="0"/>
                <a:cs typeface="Arial" panose="020B0604020202020204" pitchFamily="34" charset="0"/>
              </a:rPr>
              <a:t>Weeks of </a:t>
            </a:r>
            <a:r>
              <a:rPr lang="en-US" sz="2200" dirty="0" smtClean="0">
                <a:solidFill>
                  <a:schemeClr val="tx1"/>
                </a:solidFill>
                <a:latin typeface="Arial" panose="020B0604020202020204" pitchFamily="34" charset="0"/>
                <a:cs typeface="Arial" panose="020B0604020202020204" pitchFamily="34" charset="0"/>
              </a:rPr>
              <a:t>Operations </a:t>
            </a:r>
            <a:r>
              <a:rPr lang="en-US" sz="2200" dirty="0">
                <a:solidFill>
                  <a:schemeClr val="tx1"/>
                </a:solidFill>
                <a:latin typeface="Arial" panose="020B0604020202020204" pitchFamily="34" charset="0"/>
                <a:cs typeface="Arial" panose="020B0604020202020204" pitchFamily="34" charset="0"/>
              </a:rPr>
              <a:t>Delivered</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'chart data'!$C$6</c:f>
              <c:strCache>
                <c:ptCount val="1"/>
                <c:pt idx="0">
                  <c:v>Weeks of OPS Delivered</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solidFill>
                <a:schemeClr val="bg1">
                  <a:lumMod val="85000"/>
                </a:schemeClr>
              </a:solidFill>
            </a:ln>
            <a:effectLst>
              <a:outerShdw blurRad="40000" dist="23000" dir="5400000" rotWithShape="0">
                <a:srgbClr val="000000">
                  <a:alpha val="35000"/>
                </a:srgbClr>
              </a:outerShdw>
            </a:effectLst>
            <a:scene3d>
              <a:camera prst="orthographicFront"/>
              <a:lightRig rig="morning" dir="t"/>
            </a:scene3d>
            <a:sp3d prstMaterial="dkEdge">
              <a:bevelT w="63500" h="25400" prst="softRound"/>
            </a:sp3d>
          </c:spPr>
          <c:invertIfNegative val="0"/>
          <c:dPt>
            <c:idx val="12"/>
            <c:invertIfNegative val="0"/>
            <c:bubble3D val="0"/>
            <c:spPr>
              <a:noFill/>
              <a:ln>
                <a:noFill/>
              </a:ln>
              <a:effectLst/>
            </c:spPr>
            <c:extLst>
              <c:ext xmlns:c16="http://schemas.microsoft.com/office/drawing/2014/chart" uri="{C3380CC4-5D6E-409C-BE32-E72D297353CC}">
                <c16:uniqueId val="{00000001-AAFE-4CBB-A7FC-3406252A3279}"/>
              </c:ext>
            </c:extLst>
          </c:dPt>
          <c:dPt>
            <c:idx val="17"/>
            <c:invertIfNegative val="0"/>
            <c:bubble3D val="0"/>
            <c:spPr>
              <a:solidFill>
                <a:srgbClr val="5CA828"/>
              </a:solidFill>
              <a:ln>
                <a:solidFill>
                  <a:schemeClr val="bg1">
                    <a:lumMod val="85000"/>
                  </a:schemeClr>
                </a:solidFill>
              </a:ln>
              <a:effectLst>
                <a:outerShdw sx="1000" sy="1000" rotWithShape="0">
                  <a:srgbClr val="000000"/>
                </a:outerShdw>
              </a:effectLst>
              <a:scene3d>
                <a:camera prst="orthographicFront"/>
                <a:lightRig rig="morning" dir="t"/>
              </a:scene3d>
              <a:sp3d prstMaterial="dkEdge">
                <a:bevelT w="63500" h="25400" prst="softRound"/>
              </a:sp3d>
            </c:spPr>
            <c:extLst>
              <c:ext xmlns:c16="http://schemas.microsoft.com/office/drawing/2014/chart" uri="{C3380CC4-5D6E-409C-BE32-E72D297353CC}">
                <c16:uniqueId val="{00000003-AAFE-4CBB-A7FC-3406252A3279}"/>
              </c:ext>
            </c:extLst>
          </c:dPt>
          <c:dPt>
            <c:idx val="18"/>
            <c:invertIfNegative val="0"/>
            <c:bubble3D val="0"/>
            <c:spPr>
              <a:solidFill>
                <a:srgbClr val="5CA828"/>
              </a:solidFill>
              <a:ln>
                <a:noFill/>
              </a:ln>
              <a:effectLst/>
              <a:scene3d>
                <a:camera prst="orthographicFront"/>
                <a:lightRig rig="morning" dir="t"/>
              </a:scene3d>
              <a:sp3d prstMaterial="dkEdge">
                <a:bevelT w="63500" h="25400" prst="softRound"/>
              </a:sp3d>
            </c:spPr>
            <c:extLst>
              <c:ext xmlns:c16="http://schemas.microsoft.com/office/drawing/2014/chart" uri="{C3380CC4-5D6E-409C-BE32-E72D297353CC}">
                <c16:uniqueId val="{00000005-AAFE-4CBB-A7FC-3406252A3279}"/>
              </c:ext>
            </c:extLst>
          </c:dPt>
          <c:cat>
            <c:strRef>
              <c:f>'chart data'!$B$7:$B$25</c:f>
              <c:strCache>
                <c:ptCount val="19"/>
                <c:pt idx="0">
                  <c:v>FY01</c:v>
                </c:pt>
                <c:pt idx="1">
                  <c:v>FY02</c:v>
                </c:pt>
                <c:pt idx="2">
                  <c:v>FY03</c:v>
                </c:pt>
                <c:pt idx="3">
                  <c:v>FY04</c:v>
                </c:pt>
                <c:pt idx="4">
                  <c:v>FY05</c:v>
                </c:pt>
                <c:pt idx="5">
                  <c:v>FY06</c:v>
                </c:pt>
                <c:pt idx="6">
                  <c:v>FY07</c:v>
                </c:pt>
                <c:pt idx="7">
                  <c:v>FY08</c:v>
                </c:pt>
                <c:pt idx="8">
                  <c:v>FY09</c:v>
                </c:pt>
                <c:pt idx="9">
                  <c:v>FY10</c:v>
                </c:pt>
                <c:pt idx="10">
                  <c:v>FY11</c:v>
                </c:pt>
                <c:pt idx="11">
                  <c:v>FY12</c:v>
                </c:pt>
                <c:pt idx="12">
                  <c:v>FY13</c:v>
                </c:pt>
                <c:pt idx="13">
                  <c:v>FY14</c:v>
                </c:pt>
                <c:pt idx="14">
                  <c:v>FY15</c:v>
                </c:pt>
                <c:pt idx="15">
                  <c:v>FY16</c:v>
                </c:pt>
                <c:pt idx="16">
                  <c:v>FY17</c:v>
                </c:pt>
                <c:pt idx="17">
                  <c:v>FY18</c:v>
                </c:pt>
                <c:pt idx="18">
                  <c:v>FY19</c:v>
                </c:pt>
              </c:strCache>
            </c:strRef>
          </c:cat>
          <c:val>
            <c:numRef>
              <c:f>'chart data'!$C$7:$C$25</c:f>
              <c:numCache>
                <c:formatCode>General</c:formatCode>
                <c:ptCount val="19"/>
                <c:pt idx="0">
                  <c:v>37.5</c:v>
                </c:pt>
                <c:pt idx="1">
                  <c:v>32.700000000000003</c:v>
                </c:pt>
                <c:pt idx="2">
                  <c:v>37.5</c:v>
                </c:pt>
                <c:pt idx="3" formatCode="0.00">
                  <c:v>40.982143000000001</c:v>
                </c:pt>
                <c:pt idx="4" formatCode="0.00">
                  <c:v>42.488095000000001</c:v>
                </c:pt>
                <c:pt idx="5" formatCode="0.00">
                  <c:v>35.422618999999997</c:v>
                </c:pt>
                <c:pt idx="6" formatCode="0.00">
                  <c:v>36</c:v>
                </c:pt>
                <c:pt idx="7" formatCode="0.00">
                  <c:v>25.327380999999999</c:v>
                </c:pt>
                <c:pt idx="8" formatCode="0.00">
                  <c:v>33.297618999999997</c:v>
                </c:pt>
                <c:pt idx="9" formatCode="0.00">
                  <c:v>35.5</c:v>
                </c:pt>
                <c:pt idx="10" formatCode="0.00">
                  <c:v>29.916667</c:v>
                </c:pt>
                <c:pt idx="11" formatCode="0.00">
                  <c:v>26.6</c:v>
                </c:pt>
                <c:pt idx="13" formatCode="0.00">
                  <c:v>20</c:v>
                </c:pt>
                <c:pt idx="14" formatCode="0.00">
                  <c:v>18</c:v>
                </c:pt>
                <c:pt idx="15" formatCode="0.00">
                  <c:v>16</c:v>
                </c:pt>
                <c:pt idx="16" formatCode="0.00">
                  <c:v>16</c:v>
                </c:pt>
                <c:pt idx="17" formatCode="0.00">
                  <c:v>22</c:v>
                </c:pt>
                <c:pt idx="18" formatCode="0.00">
                  <c:v>28</c:v>
                </c:pt>
              </c:numCache>
            </c:numRef>
          </c:val>
          <c:extLst>
            <c:ext xmlns:c16="http://schemas.microsoft.com/office/drawing/2014/chart" uri="{C3380CC4-5D6E-409C-BE32-E72D297353CC}">
              <c16:uniqueId val="{00000006-AAFE-4CBB-A7FC-3406252A3279}"/>
            </c:ext>
          </c:extLst>
        </c:ser>
        <c:dLbls>
          <c:showLegendKey val="0"/>
          <c:showVal val="0"/>
          <c:showCatName val="0"/>
          <c:showSerName val="0"/>
          <c:showPercent val="0"/>
          <c:showBubbleSize val="0"/>
        </c:dLbls>
        <c:gapWidth val="104"/>
        <c:overlap val="-33"/>
        <c:axId val="546540976"/>
        <c:axId val="546541632"/>
      </c:barChart>
      <c:catAx>
        <c:axId val="54654097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46541632"/>
        <c:crosses val="autoZero"/>
        <c:auto val="1"/>
        <c:lblAlgn val="ctr"/>
        <c:lblOffset val="100"/>
        <c:noMultiLvlLbl val="0"/>
      </c:catAx>
      <c:valAx>
        <c:axId val="5465416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46540976"/>
        <c:crosses val="autoZero"/>
        <c:crossBetween val="between"/>
      </c:valAx>
      <c:spPr>
        <a:gradFill>
          <a:gsLst>
            <a:gs pos="0">
              <a:schemeClr val="tx1">
                <a:lumMod val="50000"/>
                <a:lumOff val="50000"/>
              </a:schemeClr>
            </a:gs>
            <a:gs pos="50000">
              <a:schemeClr val="accent1">
                <a:tint val="44500"/>
                <a:satMod val="160000"/>
              </a:schemeClr>
            </a:gs>
            <a:gs pos="100000">
              <a:schemeClr val="accent1">
                <a:tint val="23500"/>
                <a:satMod val="160000"/>
              </a:schemeClr>
            </a:gs>
          </a:gsLst>
          <a:lin ang="5400000" scaled="0"/>
        </a:gradFill>
        <a:ln>
          <a:solidFill>
            <a:schemeClr val="bg1">
              <a:lumMod val="85000"/>
            </a:schemeClr>
          </a:solidFill>
        </a:ln>
        <a:effectLst/>
      </c:spPr>
    </c:plotArea>
    <c:plotVisOnly val="1"/>
    <c:dispBlanksAs val="gap"/>
    <c:showDLblsOverMax val="0"/>
  </c:chart>
  <c:spPr>
    <a:solidFill>
      <a:schemeClr val="bg1"/>
    </a:solidFill>
    <a:ln w="9525" cap="flat" cmpd="sng" algn="ctr">
      <a:solidFill>
        <a:schemeClr val="bg1">
          <a:lumMod val="85000"/>
        </a:schemeClr>
      </a:solid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11081232219527"/>
          <c:y val="2.68438320209974E-2"/>
          <c:w val="0.84998790407392222"/>
          <c:h val="0.90358048993875795"/>
        </c:manualLayout>
      </c:layout>
      <c:lineChart>
        <c:grouping val="standard"/>
        <c:varyColors val="0"/>
        <c:ser>
          <c:idx val="0"/>
          <c:order val="0"/>
          <c:tx>
            <c:strRef>
              <c:f>Sheet1!$B$1</c:f>
              <c:strCache>
                <c:ptCount val="1"/>
                <c:pt idx="0">
                  <c:v>Total Recordable Case (TRC) Rate</c:v>
                </c:pt>
              </c:strCache>
            </c:strRef>
          </c:tx>
          <c:spPr>
            <a:ln>
              <a:solidFill>
                <a:srgbClr val="0070C0"/>
              </a:solidFill>
            </a:ln>
          </c:spPr>
          <c:marker>
            <c:symbol val="none"/>
          </c:marker>
          <c:cat>
            <c:strRef>
              <c:f>Sheet1!$A$2:$A$10</c:f>
              <c:strCache>
                <c:ptCount val="9"/>
                <c:pt idx="0">
                  <c:v>2010</c:v>
                </c:pt>
                <c:pt idx="1">
                  <c:v>2011</c:v>
                </c:pt>
                <c:pt idx="2">
                  <c:v>2012</c:v>
                </c:pt>
                <c:pt idx="3">
                  <c:v>2013</c:v>
                </c:pt>
                <c:pt idx="4">
                  <c:v>2014</c:v>
                </c:pt>
                <c:pt idx="5">
                  <c:v>2015</c:v>
                </c:pt>
                <c:pt idx="6">
                  <c:v>2016</c:v>
                </c:pt>
                <c:pt idx="7">
                  <c:v>2017</c:v>
                </c:pt>
                <c:pt idx="8">
                  <c:v>2018 (YTD)</c:v>
                </c:pt>
              </c:strCache>
            </c:strRef>
          </c:cat>
          <c:val>
            <c:numRef>
              <c:f>Sheet1!$B$2:$B$10</c:f>
              <c:numCache>
                <c:formatCode>General</c:formatCode>
                <c:ptCount val="9"/>
                <c:pt idx="0">
                  <c:v>0.96</c:v>
                </c:pt>
                <c:pt idx="1">
                  <c:v>0.84</c:v>
                </c:pt>
                <c:pt idx="2">
                  <c:v>1.3</c:v>
                </c:pt>
                <c:pt idx="3">
                  <c:v>0.95</c:v>
                </c:pt>
                <c:pt idx="4">
                  <c:v>0.38</c:v>
                </c:pt>
                <c:pt idx="5">
                  <c:v>0.32</c:v>
                </c:pt>
                <c:pt idx="6">
                  <c:v>0.74</c:v>
                </c:pt>
                <c:pt idx="7" formatCode="0.00">
                  <c:v>0.25</c:v>
                </c:pt>
                <c:pt idx="8">
                  <c:v>0.49</c:v>
                </c:pt>
              </c:numCache>
            </c:numRef>
          </c:val>
          <c:smooth val="0"/>
          <c:extLst>
            <c:ext xmlns:c16="http://schemas.microsoft.com/office/drawing/2014/chart" uri="{C3380CC4-5D6E-409C-BE32-E72D297353CC}">
              <c16:uniqueId val="{00000000-F377-43A1-AD9E-1FDC4F04EF66}"/>
            </c:ext>
          </c:extLst>
        </c:ser>
        <c:ser>
          <c:idx val="1"/>
          <c:order val="1"/>
          <c:tx>
            <c:strRef>
              <c:f>Sheet1!$C$1</c:f>
              <c:strCache>
                <c:ptCount val="1"/>
                <c:pt idx="0">
                  <c:v>SC TRC Average</c:v>
                </c:pt>
              </c:strCache>
            </c:strRef>
          </c:tx>
          <c:spPr>
            <a:ln>
              <a:solidFill>
                <a:srgbClr val="0070C0"/>
              </a:solidFill>
              <a:prstDash val="sysDash"/>
            </a:ln>
          </c:spPr>
          <c:marker>
            <c:symbol val="none"/>
          </c:marker>
          <c:cat>
            <c:strRef>
              <c:f>Sheet1!$A$2:$A$10</c:f>
              <c:strCache>
                <c:ptCount val="9"/>
                <c:pt idx="0">
                  <c:v>2010</c:v>
                </c:pt>
                <c:pt idx="1">
                  <c:v>2011</c:v>
                </c:pt>
                <c:pt idx="2">
                  <c:v>2012</c:v>
                </c:pt>
                <c:pt idx="3">
                  <c:v>2013</c:v>
                </c:pt>
                <c:pt idx="4">
                  <c:v>2014</c:v>
                </c:pt>
                <c:pt idx="5">
                  <c:v>2015</c:v>
                </c:pt>
                <c:pt idx="6">
                  <c:v>2016</c:v>
                </c:pt>
                <c:pt idx="7">
                  <c:v>2017</c:v>
                </c:pt>
                <c:pt idx="8">
                  <c:v>2018 (YTD)</c:v>
                </c:pt>
              </c:strCache>
            </c:strRef>
          </c:cat>
          <c:val>
            <c:numRef>
              <c:f>Sheet1!$C$2:$C$10</c:f>
              <c:numCache>
                <c:formatCode>General</c:formatCode>
                <c:ptCount val="9"/>
                <c:pt idx="0">
                  <c:v>1</c:v>
                </c:pt>
                <c:pt idx="1">
                  <c:v>1</c:v>
                </c:pt>
                <c:pt idx="2">
                  <c:v>1</c:v>
                </c:pt>
                <c:pt idx="3">
                  <c:v>0.9</c:v>
                </c:pt>
                <c:pt idx="4">
                  <c:v>1.1000000000000001</c:v>
                </c:pt>
                <c:pt idx="5">
                  <c:v>1</c:v>
                </c:pt>
                <c:pt idx="6">
                  <c:v>1.1000000000000001</c:v>
                </c:pt>
                <c:pt idx="7" formatCode="0.0">
                  <c:v>1</c:v>
                </c:pt>
              </c:numCache>
            </c:numRef>
          </c:val>
          <c:smooth val="0"/>
          <c:extLst>
            <c:ext xmlns:c16="http://schemas.microsoft.com/office/drawing/2014/chart" uri="{C3380CC4-5D6E-409C-BE32-E72D297353CC}">
              <c16:uniqueId val="{00000001-F377-43A1-AD9E-1FDC4F04EF66}"/>
            </c:ext>
          </c:extLst>
        </c:ser>
        <c:ser>
          <c:idx val="2"/>
          <c:order val="2"/>
          <c:tx>
            <c:strRef>
              <c:f>Sheet1!$D$1</c:f>
              <c:strCache>
                <c:ptCount val="1"/>
                <c:pt idx="0">
                  <c:v>Days Away, Restricted or Transferred (DART) Case Rate</c:v>
                </c:pt>
              </c:strCache>
            </c:strRef>
          </c:tx>
          <c:spPr>
            <a:ln>
              <a:solidFill>
                <a:srgbClr val="FF0000"/>
              </a:solidFill>
            </a:ln>
          </c:spPr>
          <c:marker>
            <c:symbol val="none"/>
          </c:marker>
          <c:cat>
            <c:strRef>
              <c:f>Sheet1!$A$2:$A$10</c:f>
              <c:strCache>
                <c:ptCount val="9"/>
                <c:pt idx="0">
                  <c:v>2010</c:v>
                </c:pt>
                <c:pt idx="1">
                  <c:v>2011</c:v>
                </c:pt>
                <c:pt idx="2">
                  <c:v>2012</c:v>
                </c:pt>
                <c:pt idx="3">
                  <c:v>2013</c:v>
                </c:pt>
                <c:pt idx="4">
                  <c:v>2014</c:v>
                </c:pt>
                <c:pt idx="5">
                  <c:v>2015</c:v>
                </c:pt>
                <c:pt idx="6">
                  <c:v>2016</c:v>
                </c:pt>
                <c:pt idx="7">
                  <c:v>2017</c:v>
                </c:pt>
                <c:pt idx="8">
                  <c:v>2018 (YTD)</c:v>
                </c:pt>
              </c:strCache>
            </c:strRef>
          </c:cat>
          <c:val>
            <c:numRef>
              <c:f>Sheet1!$D$2:$D$10</c:f>
              <c:numCache>
                <c:formatCode>General</c:formatCode>
                <c:ptCount val="9"/>
                <c:pt idx="0">
                  <c:v>0.43</c:v>
                </c:pt>
                <c:pt idx="1">
                  <c:v>0.27</c:v>
                </c:pt>
                <c:pt idx="2">
                  <c:v>0.69</c:v>
                </c:pt>
                <c:pt idx="3">
                  <c:v>0.74</c:v>
                </c:pt>
                <c:pt idx="4">
                  <c:v>0.38</c:v>
                </c:pt>
                <c:pt idx="5">
                  <c:v>0.16</c:v>
                </c:pt>
                <c:pt idx="6">
                  <c:v>0.49</c:v>
                </c:pt>
                <c:pt idx="7" formatCode="0.00">
                  <c:v>0.12</c:v>
                </c:pt>
                <c:pt idx="8">
                  <c:v>0.16</c:v>
                </c:pt>
              </c:numCache>
            </c:numRef>
          </c:val>
          <c:smooth val="0"/>
          <c:extLst>
            <c:ext xmlns:c16="http://schemas.microsoft.com/office/drawing/2014/chart" uri="{C3380CC4-5D6E-409C-BE32-E72D297353CC}">
              <c16:uniqueId val="{00000002-F377-43A1-AD9E-1FDC4F04EF66}"/>
            </c:ext>
          </c:extLst>
        </c:ser>
        <c:ser>
          <c:idx val="3"/>
          <c:order val="3"/>
          <c:tx>
            <c:strRef>
              <c:f>Sheet1!$E$1</c:f>
              <c:strCache>
                <c:ptCount val="1"/>
                <c:pt idx="0">
                  <c:v>SC DART Average</c:v>
                </c:pt>
              </c:strCache>
            </c:strRef>
          </c:tx>
          <c:spPr>
            <a:ln>
              <a:solidFill>
                <a:srgbClr val="FF0000"/>
              </a:solidFill>
              <a:prstDash val="sysDash"/>
            </a:ln>
          </c:spPr>
          <c:marker>
            <c:symbol val="none"/>
          </c:marker>
          <c:cat>
            <c:strRef>
              <c:f>Sheet1!$A$2:$A$10</c:f>
              <c:strCache>
                <c:ptCount val="9"/>
                <c:pt idx="0">
                  <c:v>2010</c:v>
                </c:pt>
                <c:pt idx="1">
                  <c:v>2011</c:v>
                </c:pt>
                <c:pt idx="2">
                  <c:v>2012</c:v>
                </c:pt>
                <c:pt idx="3">
                  <c:v>2013</c:v>
                </c:pt>
                <c:pt idx="4">
                  <c:v>2014</c:v>
                </c:pt>
                <c:pt idx="5">
                  <c:v>2015</c:v>
                </c:pt>
                <c:pt idx="6">
                  <c:v>2016</c:v>
                </c:pt>
                <c:pt idx="7">
                  <c:v>2017</c:v>
                </c:pt>
                <c:pt idx="8">
                  <c:v>2018 (YTD)</c:v>
                </c:pt>
              </c:strCache>
            </c:strRef>
          </c:cat>
          <c:val>
            <c:numRef>
              <c:f>Sheet1!$E$2:$E$10</c:f>
              <c:numCache>
                <c:formatCode>General</c:formatCode>
                <c:ptCount val="9"/>
                <c:pt idx="0">
                  <c:v>0.6</c:v>
                </c:pt>
                <c:pt idx="1">
                  <c:v>0.5</c:v>
                </c:pt>
                <c:pt idx="2">
                  <c:v>0.6</c:v>
                </c:pt>
                <c:pt idx="3">
                  <c:v>0.4</c:v>
                </c:pt>
                <c:pt idx="4">
                  <c:v>0.5</c:v>
                </c:pt>
                <c:pt idx="5">
                  <c:v>0.5</c:v>
                </c:pt>
                <c:pt idx="6">
                  <c:v>0.6</c:v>
                </c:pt>
                <c:pt idx="7" formatCode="0.0">
                  <c:v>0.4</c:v>
                </c:pt>
              </c:numCache>
            </c:numRef>
          </c:val>
          <c:smooth val="0"/>
          <c:extLst>
            <c:ext xmlns:c16="http://schemas.microsoft.com/office/drawing/2014/chart" uri="{C3380CC4-5D6E-409C-BE32-E72D297353CC}">
              <c16:uniqueId val="{00000003-F377-43A1-AD9E-1FDC4F04EF66}"/>
            </c:ext>
          </c:extLst>
        </c:ser>
        <c:dLbls>
          <c:showLegendKey val="0"/>
          <c:showVal val="0"/>
          <c:showCatName val="0"/>
          <c:showSerName val="0"/>
          <c:showPercent val="0"/>
          <c:showBubbleSize val="0"/>
        </c:dLbls>
        <c:smooth val="0"/>
        <c:axId val="42889216"/>
        <c:axId val="42890752"/>
      </c:lineChart>
      <c:catAx>
        <c:axId val="42889216"/>
        <c:scaling>
          <c:orientation val="minMax"/>
        </c:scaling>
        <c:delete val="0"/>
        <c:axPos val="b"/>
        <c:numFmt formatCode="General" sourceLinked="1"/>
        <c:majorTickMark val="out"/>
        <c:minorTickMark val="none"/>
        <c:tickLblPos val="nextTo"/>
        <c:txPr>
          <a:bodyPr/>
          <a:lstStyle/>
          <a:p>
            <a:pPr>
              <a:defRPr sz="1400" b="1" baseline="0">
                <a:latin typeface="Arial" pitchFamily="34" charset="0"/>
                <a:cs typeface="Arial" pitchFamily="34" charset="0"/>
              </a:defRPr>
            </a:pPr>
            <a:endParaRPr lang="en-US"/>
          </a:p>
        </c:txPr>
        <c:crossAx val="42890752"/>
        <c:crosses val="autoZero"/>
        <c:auto val="1"/>
        <c:lblAlgn val="ctr"/>
        <c:lblOffset val="100"/>
        <c:tickMarkSkip val="2"/>
        <c:noMultiLvlLbl val="0"/>
      </c:catAx>
      <c:valAx>
        <c:axId val="42890752"/>
        <c:scaling>
          <c:orientation val="minMax"/>
          <c:max val="6"/>
        </c:scaling>
        <c:delete val="0"/>
        <c:axPos val="l"/>
        <c:majorGridlines/>
        <c:title>
          <c:tx>
            <c:rich>
              <a:bodyPr rot="-5400000" vert="horz"/>
              <a:lstStyle/>
              <a:p>
                <a:pPr>
                  <a:defRPr sz="1400">
                    <a:latin typeface="Arial" pitchFamily="34" charset="0"/>
                    <a:cs typeface="Arial" pitchFamily="34" charset="0"/>
                  </a:defRPr>
                </a:pPr>
                <a:r>
                  <a:rPr lang="en-US" sz="1400" dirty="0">
                    <a:latin typeface="Arial" pitchFamily="34" charset="0"/>
                    <a:cs typeface="Arial" pitchFamily="34" charset="0"/>
                  </a:rPr>
                  <a:t># Cases/200,000 Hours Worked</a:t>
                </a:r>
              </a:p>
            </c:rich>
          </c:tx>
          <c:overlay val="0"/>
        </c:title>
        <c:numFmt formatCode="General" sourceLinked="1"/>
        <c:majorTickMark val="out"/>
        <c:minorTickMark val="none"/>
        <c:tickLblPos val="nextTo"/>
        <c:txPr>
          <a:bodyPr/>
          <a:lstStyle/>
          <a:p>
            <a:pPr>
              <a:defRPr sz="1400" b="1">
                <a:latin typeface="Arial" pitchFamily="34" charset="0"/>
                <a:cs typeface="Arial" pitchFamily="34" charset="0"/>
              </a:defRPr>
            </a:pPr>
            <a:endParaRPr lang="en-US"/>
          </a:p>
        </c:txPr>
        <c:crossAx val="42889216"/>
        <c:crosses val="autoZero"/>
        <c:crossBetween val="between"/>
      </c:valAx>
    </c:plotArea>
    <c:legend>
      <c:legendPos val="r"/>
      <c:legendEntry>
        <c:idx val="0"/>
        <c:txPr>
          <a:bodyPr/>
          <a:lstStyle/>
          <a:p>
            <a:pPr>
              <a:defRPr sz="1050" b="1">
                <a:latin typeface="Arial" pitchFamily="34" charset="0"/>
                <a:cs typeface="Arial" pitchFamily="34" charset="0"/>
              </a:defRPr>
            </a:pPr>
            <a:endParaRPr lang="en-US"/>
          </a:p>
        </c:txPr>
      </c:legendEntry>
      <c:legendEntry>
        <c:idx val="1"/>
        <c:txPr>
          <a:bodyPr/>
          <a:lstStyle/>
          <a:p>
            <a:pPr>
              <a:defRPr sz="1050" b="1">
                <a:latin typeface="Arial" pitchFamily="34" charset="0"/>
                <a:cs typeface="Arial" pitchFamily="34" charset="0"/>
              </a:defRPr>
            </a:pPr>
            <a:endParaRPr lang="en-US"/>
          </a:p>
        </c:txPr>
      </c:legendEntry>
      <c:layout>
        <c:manualLayout>
          <c:xMode val="edge"/>
          <c:yMode val="edge"/>
          <c:x val="0.49092608132913051"/>
          <c:y val="8.2072176449040773E-2"/>
          <c:w val="0.46364438408046915"/>
          <c:h val="0.36080781568970499"/>
        </c:manualLayout>
      </c:layout>
      <c:overlay val="0"/>
      <c:txPr>
        <a:bodyPr/>
        <a:lstStyle/>
        <a:p>
          <a:pPr>
            <a:defRPr sz="1050" b="1">
              <a:latin typeface="Arial" pitchFamily="34" charset="0"/>
              <a:cs typeface="Arial"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09900" cy="461963"/>
          </a:xfrm>
          <a:prstGeom prst="rect">
            <a:avLst/>
          </a:prstGeom>
        </p:spPr>
        <p:txBody>
          <a:bodyPr vert="horz" lIns="91431" tIns="45715" rIns="91431" bIns="45715" rtlCol="0"/>
          <a:lstStyle>
            <a:lvl1pPr algn="l">
              <a:defRPr sz="1200"/>
            </a:lvl1pPr>
          </a:lstStyle>
          <a:p>
            <a:endParaRPr lang="en-US"/>
          </a:p>
        </p:txBody>
      </p:sp>
      <p:sp>
        <p:nvSpPr>
          <p:cNvPr id="3" name="Date Placeholder 2"/>
          <p:cNvSpPr>
            <a:spLocks noGrp="1"/>
          </p:cNvSpPr>
          <p:nvPr>
            <p:ph type="dt" sz="quarter" idx="1"/>
          </p:nvPr>
        </p:nvSpPr>
        <p:spPr>
          <a:xfrm>
            <a:off x="3935413" y="1"/>
            <a:ext cx="3009900" cy="461963"/>
          </a:xfrm>
          <a:prstGeom prst="rect">
            <a:avLst/>
          </a:prstGeom>
        </p:spPr>
        <p:txBody>
          <a:bodyPr vert="horz" lIns="91431" tIns="45715" rIns="91431" bIns="45715" rtlCol="0"/>
          <a:lstStyle>
            <a:lvl1pPr algn="r">
              <a:defRPr sz="1200"/>
            </a:lvl1pPr>
          </a:lstStyle>
          <a:p>
            <a:fld id="{496053D4-4411-4BA1-ABB6-E327C86F6016}" type="datetimeFigureOut">
              <a:rPr lang="en-US" smtClean="0"/>
              <a:t>7/16/2018</a:t>
            </a:fld>
            <a:endParaRPr lang="en-US"/>
          </a:p>
        </p:txBody>
      </p:sp>
      <p:sp>
        <p:nvSpPr>
          <p:cNvPr id="4" name="Footer Placeholder 3"/>
          <p:cNvSpPr>
            <a:spLocks noGrp="1"/>
          </p:cNvSpPr>
          <p:nvPr>
            <p:ph type="ftr" sz="quarter" idx="2"/>
          </p:nvPr>
        </p:nvSpPr>
        <p:spPr>
          <a:xfrm>
            <a:off x="0" y="8758238"/>
            <a:ext cx="3009900" cy="461962"/>
          </a:xfrm>
          <a:prstGeom prst="rect">
            <a:avLst/>
          </a:prstGeom>
        </p:spPr>
        <p:txBody>
          <a:bodyPr vert="horz" lIns="91431" tIns="45715" rIns="91431" bIns="45715" rtlCol="0" anchor="b"/>
          <a:lstStyle>
            <a:lvl1pPr algn="l">
              <a:defRPr sz="1200"/>
            </a:lvl1pPr>
          </a:lstStyle>
          <a:p>
            <a:endParaRPr lang="en-US"/>
          </a:p>
        </p:txBody>
      </p:sp>
      <p:sp>
        <p:nvSpPr>
          <p:cNvPr id="5" name="Slide Number Placeholder 4"/>
          <p:cNvSpPr>
            <a:spLocks noGrp="1"/>
          </p:cNvSpPr>
          <p:nvPr>
            <p:ph type="sldNum" sz="quarter" idx="3"/>
          </p:nvPr>
        </p:nvSpPr>
        <p:spPr>
          <a:xfrm>
            <a:off x="3935413" y="8758238"/>
            <a:ext cx="3009900" cy="461962"/>
          </a:xfrm>
          <a:prstGeom prst="rect">
            <a:avLst/>
          </a:prstGeom>
        </p:spPr>
        <p:txBody>
          <a:bodyPr vert="horz" lIns="91431" tIns="45715" rIns="91431" bIns="45715" rtlCol="0" anchor="b"/>
          <a:lstStyle>
            <a:lvl1pPr algn="r">
              <a:defRPr sz="1200"/>
            </a:lvl1pPr>
          </a:lstStyle>
          <a:p>
            <a:fld id="{CBB0BDA9-1711-4099-B801-DC3DF4257A00}" type="slidenum">
              <a:rPr lang="en-US" smtClean="0"/>
              <a:t>‹#›</a:t>
            </a:fld>
            <a:endParaRPr lang="en-US"/>
          </a:p>
        </p:txBody>
      </p:sp>
    </p:spTree>
    <p:extLst>
      <p:ext uri="{BB962C8B-B14F-4D97-AF65-F5344CB8AC3E}">
        <p14:creationId xmlns:p14="http://schemas.microsoft.com/office/powerpoint/2010/main" val="9077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10323" cy="462611"/>
          </a:xfrm>
          <a:prstGeom prst="rect">
            <a:avLst/>
          </a:prstGeom>
        </p:spPr>
        <p:txBody>
          <a:bodyPr vert="horz" lIns="92372" tIns="46186" rIns="92372" bIns="46186" rtlCol="0"/>
          <a:lstStyle>
            <a:lvl1pPr algn="l">
              <a:defRPr sz="1200"/>
            </a:lvl1pPr>
          </a:lstStyle>
          <a:p>
            <a:endParaRPr lang="en-US"/>
          </a:p>
        </p:txBody>
      </p:sp>
      <p:sp>
        <p:nvSpPr>
          <p:cNvPr id="3" name="Date Placeholder 2"/>
          <p:cNvSpPr>
            <a:spLocks noGrp="1"/>
          </p:cNvSpPr>
          <p:nvPr>
            <p:ph type="dt" idx="1"/>
          </p:nvPr>
        </p:nvSpPr>
        <p:spPr>
          <a:xfrm>
            <a:off x="3934970" y="1"/>
            <a:ext cx="3010323" cy="462611"/>
          </a:xfrm>
          <a:prstGeom prst="rect">
            <a:avLst/>
          </a:prstGeom>
        </p:spPr>
        <p:txBody>
          <a:bodyPr vert="horz" lIns="92372" tIns="46186" rIns="92372" bIns="46186" rtlCol="0"/>
          <a:lstStyle>
            <a:lvl1pPr algn="r">
              <a:defRPr sz="1200"/>
            </a:lvl1pPr>
          </a:lstStyle>
          <a:p>
            <a:fld id="{AF8F3527-BB28-884B-A511-C22C3DCF5453}" type="datetimeFigureOut">
              <a:rPr lang="en-US" smtClean="0"/>
              <a:t>7/16/2018</a:t>
            </a:fld>
            <a:endParaRPr lang="en-US"/>
          </a:p>
        </p:txBody>
      </p:sp>
      <p:sp>
        <p:nvSpPr>
          <p:cNvPr id="4" name="Slide Image Placeholder 3"/>
          <p:cNvSpPr>
            <a:spLocks noGrp="1" noRot="1" noChangeAspect="1"/>
          </p:cNvSpPr>
          <p:nvPr>
            <p:ph type="sldImg" idx="2"/>
          </p:nvPr>
        </p:nvSpPr>
        <p:spPr>
          <a:xfrm>
            <a:off x="1400175" y="1152525"/>
            <a:ext cx="4146550" cy="3111500"/>
          </a:xfrm>
          <a:prstGeom prst="rect">
            <a:avLst/>
          </a:prstGeom>
          <a:noFill/>
          <a:ln w="12700">
            <a:solidFill>
              <a:prstClr val="black"/>
            </a:solidFill>
          </a:ln>
        </p:spPr>
        <p:txBody>
          <a:bodyPr vert="horz" lIns="92372" tIns="46186" rIns="92372" bIns="46186" rtlCol="0" anchor="ctr"/>
          <a:lstStyle/>
          <a:p>
            <a:endParaRPr lang="en-US"/>
          </a:p>
        </p:txBody>
      </p:sp>
      <p:sp>
        <p:nvSpPr>
          <p:cNvPr id="5" name="Notes Placeholder 4"/>
          <p:cNvSpPr>
            <a:spLocks noGrp="1"/>
          </p:cNvSpPr>
          <p:nvPr>
            <p:ph type="body" sz="quarter" idx="3"/>
          </p:nvPr>
        </p:nvSpPr>
        <p:spPr>
          <a:xfrm>
            <a:off x="694690" y="4437221"/>
            <a:ext cx="5557520" cy="3630454"/>
          </a:xfrm>
          <a:prstGeom prst="rect">
            <a:avLst/>
          </a:prstGeom>
        </p:spPr>
        <p:txBody>
          <a:bodyPr vert="horz" lIns="92372" tIns="46186" rIns="92372" bIns="4618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757590"/>
            <a:ext cx="3010323" cy="462610"/>
          </a:xfrm>
          <a:prstGeom prst="rect">
            <a:avLst/>
          </a:prstGeom>
        </p:spPr>
        <p:txBody>
          <a:bodyPr vert="horz" lIns="92372" tIns="46186" rIns="92372" bIns="46186" rtlCol="0" anchor="b"/>
          <a:lstStyle>
            <a:lvl1pPr algn="l">
              <a:defRPr sz="1200"/>
            </a:lvl1pPr>
          </a:lstStyle>
          <a:p>
            <a:endParaRPr lang="en-US"/>
          </a:p>
        </p:txBody>
      </p:sp>
      <p:sp>
        <p:nvSpPr>
          <p:cNvPr id="7" name="Slide Number Placeholder 6"/>
          <p:cNvSpPr>
            <a:spLocks noGrp="1"/>
          </p:cNvSpPr>
          <p:nvPr>
            <p:ph type="sldNum" sz="quarter" idx="5"/>
          </p:nvPr>
        </p:nvSpPr>
        <p:spPr>
          <a:xfrm>
            <a:off x="3934970" y="8757590"/>
            <a:ext cx="3010323" cy="462610"/>
          </a:xfrm>
          <a:prstGeom prst="rect">
            <a:avLst/>
          </a:prstGeom>
        </p:spPr>
        <p:txBody>
          <a:bodyPr vert="horz" lIns="92372" tIns="46186" rIns="92372" bIns="46186"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305">
              <a:defRPr/>
            </a:pPr>
            <a:fld id="{B55DF9A8-A8E8-41EA-B260-D01AD0AE4FE4}" type="slidenum">
              <a:rPr lang="en-US">
                <a:solidFill>
                  <a:prstClr val="black"/>
                </a:solidFill>
                <a:latin typeface="Calibri" panose="020F0502020204030204"/>
              </a:rPr>
              <a:pPr defTabSz="914305">
                <a:defRPr/>
              </a:pPr>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802293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305">
              <a:defRPr/>
            </a:pPr>
            <a:fld id="{B55DF9A8-A8E8-41EA-B260-D01AD0AE4FE4}" type="slidenum">
              <a:rPr lang="en-US">
                <a:solidFill>
                  <a:prstClr val="black"/>
                </a:solidFill>
                <a:latin typeface="Calibri" panose="020F0502020204030204"/>
              </a:rPr>
              <a:pPr defTabSz="914305">
                <a:defRPr/>
              </a:pPr>
              <a:t>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511819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305">
              <a:defRPr/>
            </a:pPr>
            <a:fld id="{CC5D57BF-9709-4F95-A032-C1177D04A7B5}" type="slidenum">
              <a:rPr lang="en-US">
                <a:solidFill>
                  <a:prstClr val="black"/>
                </a:solidFill>
                <a:latin typeface="Calibri" panose="020F0502020204030204"/>
              </a:rPr>
              <a:pPr defTabSz="914305">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835115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2168">
              <a:defRPr/>
            </a:pPr>
            <a:fld id="{CD009CCE-D96A-474A-AB30-60268BC5A8FB}" type="slidenum">
              <a:rPr lang="en-US">
                <a:solidFill>
                  <a:prstClr val="black"/>
                </a:solidFill>
                <a:latin typeface="Calibri" panose="020F0502020204030204"/>
              </a:rPr>
              <a:pPr defTabSz="922168">
                <a:defRPr/>
              </a:pPr>
              <a:t>16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5065458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all"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6" y="1720792"/>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02"/>
            <a:ext cx="2406093" cy="365125"/>
          </a:xfrm>
          <a:prstGeom prst="rect">
            <a:avLst/>
          </a:prstGeom>
        </p:spPr>
        <p:txBody>
          <a:bodyPr/>
          <a:lstStyle>
            <a:lvl1pPr algn="l">
              <a:defRPr baseline="0">
                <a:solidFill>
                  <a:schemeClr val="tx1"/>
                </a:solidFill>
                <a:latin typeface="Arial" charset="0"/>
              </a:defRPr>
            </a:lvl1pPr>
          </a:lstStyle>
          <a:p>
            <a:endParaRPr lang="en-US" dirty="0"/>
          </a:p>
        </p:txBody>
      </p:sp>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5608638" y="1725953"/>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6" y="5126730"/>
            <a:ext cx="5082577"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049705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Edit Master text styles</a:t>
            </a:r>
          </a:p>
        </p:txBody>
      </p:sp>
    </p:spTree>
    <p:extLst>
      <p:ext uri="{BB962C8B-B14F-4D97-AF65-F5344CB8AC3E}">
        <p14:creationId xmlns:p14="http://schemas.microsoft.com/office/powerpoint/2010/main" val="75192129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97F546AA-4D7D-854A-93FC-293B099FE9E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676453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a:t>Click to edit Master title style</a:t>
            </a:r>
          </a:p>
        </p:txBody>
      </p:sp>
      <p:sp>
        <p:nvSpPr>
          <p:cNvPr id="6"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4383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82313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64516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408923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0386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
        <p:nvSpPr>
          <p:cNvPr id="5"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7" name="Slide Number Placeholder 5"/>
          <p:cNvSpPr txBox="1">
            <a:spLocks/>
          </p:cNvSpPr>
          <p:nvPr userDrawn="1"/>
        </p:nvSpPr>
        <p:spPr>
          <a:xfrm>
            <a:off x="4226807" y="6467336"/>
            <a:ext cx="536158" cy="303364"/>
          </a:xfrm>
          <a:prstGeom prst="rect">
            <a:avLst/>
          </a:prstGeom>
        </p:spPr>
        <p:txBody>
          <a:bodyPr/>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38190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6" y="1720792"/>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02"/>
            <a:ext cx="2406093" cy="365125"/>
          </a:xfrm>
          <a:prstGeom prst="rect">
            <a:avLst/>
          </a:prstGeom>
        </p:spPr>
        <p:txBody>
          <a:bodyPr/>
          <a:lstStyle>
            <a:lvl1pPr algn="l">
              <a:defRPr baseline="0">
                <a:solidFill>
                  <a:schemeClr val="tx1"/>
                </a:solidFill>
                <a:latin typeface="Arial" charset="0"/>
              </a:defRPr>
            </a:lvl1pPr>
          </a:lstStyle>
          <a:p>
            <a:endParaRPr lang="en-US" dirty="0"/>
          </a:p>
        </p:txBody>
      </p:sp>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5608638" y="1725953"/>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6" y="5126730"/>
            <a:ext cx="5082577"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203416623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524828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Edit Master text styles</a:t>
            </a:r>
          </a:p>
        </p:txBody>
      </p:sp>
    </p:spTree>
    <p:extLst>
      <p:ext uri="{BB962C8B-B14F-4D97-AF65-F5344CB8AC3E}">
        <p14:creationId xmlns:p14="http://schemas.microsoft.com/office/powerpoint/2010/main" val="157568903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97F546AA-4D7D-854A-93FC-293B099FE9E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60510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15217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a:t>Click to edit Master title style</a:t>
            </a:r>
          </a:p>
        </p:txBody>
      </p:sp>
      <p:sp>
        <p:nvSpPr>
          <p:cNvPr id="6"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9552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543287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37998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Edit Master text styles</a:t>
            </a:r>
          </a:p>
        </p:txBody>
      </p:sp>
    </p:spTree>
    <p:extLst>
      <p:ext uri="{BB962C8B-B14F-4D97-AF65-F5344CB8AC3E}">
        <p14:creationId xmlns:p14="http://schemas.microsoft.com/office/powerpoint/2010/main" val="379789805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97F546AA-4D7D-854A-93FC-293B099FE9E5}" type="slidenum">
              <a:rPr lang="en-US" smtClean="0"/>
              <a:t>‹#›</a:t>
            </a:fld>
            <a:endParaRPr lang="en-US"/>
          </a:p>
        </p:txBody>
      </p:sp>
    </p:spTree>
    <p:extLst>
      <p:ext uri="{BB962C8B-B14F-4D97-AF65-F5344CB8AC3E}">
        <p14:creationId xmlns:p14="http://schemas.microsoft.com/office/powerpoint/2010/main" val="3222248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064126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all"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6" y="1720792"/>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02"/>
            <a:ext cx="2406093" cy="365125"/>
          </a:xfrm>
        </p:spPr>
        <p:txBody>
          <a:bodyPr/>
          <a:lstStyle>
            <a:lvl1pPr algn="l">
              <a:defRPr baseline="0">
                <a:solidFill>
                  <a:schemeClr val="tx1"/>
                </a:solidFill>
                <a:latin typeface="Arial" charset="0"/>
              </a:defRPr>
            </a:lvl1pPr>
          </a:lstStyle>
          <a:p>
            <a:fld id="{C1B74398-39EA-0749-9F74-6FE982C11DA9}" type="datetime2">
              <a:rPr lang="en-US" smtClean="0"/>
              <a:pPr/>
              <a:t>Monday, July 16, 2018</a:t>
            </a:fld>
            <a:endParaRPr lang="en-US" dirty="0"/>
          </a:p>
        </p:txBody>
      </p:sp>
      <p:pic>
        <p:nvPicPr>
          <p:cNvPr id="5" name="Picture 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5608638" y="1725953"/>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6" y="5126730"/>
            <a:ext cx="5082577"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193361281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56771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smtClean="0"/>
              <a:t>Click icon to add picture</a:t>
            </a:r>
            <a:endParaRPr lang="en-US"/>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Click to 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Click to edit Master text styles</a:t>
            </a:r>
          </a:p>
        </p:txBody>
      </p:sp>
    </p:spTree>
    <p:extLst>
      <p:ext uri="{BB962C8B-B14F-4D97-AF65-F5344CB8AC3E}">
        <p14:creationId xmlns:p14="http://schemas.microsoft.com/office/powerpoint/2010/main" val="377075472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6" y="1720792"/>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02"/>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5608638" y="1725953"/>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6" y="5126730"/>
            <a:ext cx="5082577"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105412211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theme" Target="../theme/theme3.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707" r:id="rId5"/>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BDC57488-3539-8349-95E7-E0E3D7B2EDB0}" type="datetime2">
              <a:rPr lang="en-US" smtClean="0"/>
              <a:pPr/>
              <a:t>Monday, July 16, 2018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smtClean="0"/>
              <a:t>Talk Title Here</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77354167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66233619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59495551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65.jpg"/><Relationship Id="rId2" Type="http://schemas.openxmlformats.org/officeDocument/2006/relationships/image" Target="../media/image60.jpg"/><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jpg"/><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png"/><Relationship Id="rId12" Type="http://schemas.openxmlformats.org/officeDocument/2006/relationships/image" Target="../media/image29.jp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3.jpg"/><Relationship Id="rId11" Type="http://schemas.openxmlformats.org/officeDocument/2006/relationships/image" Target="../media/image28.jpg"/><Relationship Id="rId5" Type="http://schemas.openxmlformats.org/officeDocument/2006/relationships/image" Target="../media/image22.jpg"/><Relationship Id="rId10" Type="http://schemas.openxmlformats.org/officeDocument/2006/relationships/image" Target="../media/image27.jpg"/><Relationship Id="rId4" Type="http://schemas.openxmlformats.org/officeDocument/2006/relationships/image" Target="../media/image21.jpg"/><Relationship Id="rId9" Type="http://schemas.openxmlformats.org/officeDocument/2006/relationships/image" Target="../media/image26.jp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emf"/><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gif"/><Relationship Id="rId7" Type="http://schemas.openxmlformats.org/officeDocument/2006/relationships/image" Target="../media/image39.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emf"/></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2996" y="505595"/>
            <a:ext cx="7730160" cy="617838"/>
          </a:xfrm>
        </p:spPr>
        <p:txBody>
          <a:bodyPr/>
          <a:lstStyle/>
          <a:p>
            <a:r>
              <a:rPr lang="en-US" cap="none" dirty="0" smtClean="0"/>
              <a:t>Jefferson Lab Status</a:t>
            </a:r>
            <a:endParaRPr lang="en-US" cap="none" dirty="0"/>
          </a:p>
        </p:txBody>
      </p:sp>
      <p:sp>
        <p:nvSpPr>
          <p:cNvPr id="6" name="Text Placeholder 5"/>
          <p:cNvSpPr>
            <a:spLocks noGrp="1"/>
          </p:cNvSpPr>
          <p:nvPr>
            <p:ph type="body" sz="quarter" idx="14"/>
          </p:nvPr>
        </p:nvSpPr>
        <p:spPr>
          <a:xfrm>
            <a:off x="172996" y="3492794"/>
            <a:ext cx="5082577" cy="1380329"/>
          </a:xfrm>
        </p:spPr>
        <p:txBody>
          <a:bodyPr>
            <a:normAutofit/>
          </a:bodyPr>
          <a:lstStyle/>
          <a:p>
            <a:pPr>
              <a:lnSpc>
                <a:spcPct val="100000"/>
              </a:lnSpc>
              <a:spcBef>
                <a:spcPts val="0"/>
              </a:spcBef>
            </a:pPr>
            <a:r>
              <a:rPr lang="en-US" dirty="0" smtClean="0">
                <a:solidFill>
                  <a:schemeClr val="tx1"/>
                </a:solidFill>
              </a:rPr>
              <a:t>Stuart Henderson</a:t>
            </a:r>
          </a:p>
          <a:p>
            <a:pPr>
              <a:lnSpc>
                <a:spcPct val="100000"/>
              </a:lnSpc>
              <a:spcBef>
                <a:spcPts val="0"/>
              </a:spcBef>
            </a:pPr>
            <a:r>
              <a:rPr lang="en-US" dirty="0" smtClean="0">
                <a:solidFill>
                  <a:schemeClr val="tx1"/>
                </a:solidFill>
              </a:rPr>
              <a:t>Laboratory Director</a:t>
            </a:r>
          </a:p>
          <a:p>
            <a:pPr>
              <a:lnSpc>
                <a:spcPct val="100000"/>
              </a:lnSpc>
              <a:spcBef>
                <a:spcPts val="0"/>
              </a:spcBef>
            </a:pPr>
            <a:endParaRPr lang="en-US" dirty="0">
              <a:solidFill>
                <a:schemeClr val="tx1"/>
              </a:solidFill>
            </a:endParaRPr>
          </a:p>
          <a:p>
            <a:pPr>
              <a:lnSpc>
                <a:spcPct val="100000"/>
              </a:lnSpc>
              <a:spcBef>
                <a:spcPts val="0"/>
              </a:spcBef>
            </a:pPr>
            <a:r>
              <a:rPr lang="en-US" sz="1800" dirty="0" smtClean="0"/>
              <a:t>July 16, 2018</a:t>
            </a:r>
            <a:endParaRPr lang="en-US" sz="1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8743" y="1509256"/>
            <a:ext cx="4880201" cy="3032232"/>
          </a:xfrm>
          <a:prstGeom prst="rect">
            <a:avLst/>
          </a:prstGeom>
          <a:ln>
            <a:solidFill>
              <a:schemeClr val="tx1"/>
            </a:solid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0824" y="3772218"/>
            <a:ext cx="3876813" cy="2579683"/>
          </a:xfrm>
          <a:prstGeom prst="rect">
            <a:avLst/>
          </a:prstGeom>
          <a:ln w="3175">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670597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866" y="79168"/>
            <a:ext cx="8633950" cy="620077"/>
          </a:xfrm>
        </p:spPr>
        <p:txBody>
          <a:bodyPr>
            <a:normAutofit fontScale="90000"/>
          </a:bodyPr>
          <a:lstStyle/>
          <a:p>
            <a:pPr>
              <a:tabLst>
                <a:tab pos="60325" algn="l"/>
              </a:tabLst>
            </a:pPr>
            <a:r>
              <a:rPr lang="en-US" cap="none" dirty="0" smtClean="0"/>
              <a:t>Restoring weeks of reliable CEBAF operations has been our highest priority</a:t>
            </a:r>
            <a:endParaRPr lang="en-US" cap="none"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10</a:t>
            </a:fld>
            <a:endParaRPr lang="en-US" dirty="0"/>
          </a:p>
        </p:txBody>
      </p:sp>
      <p:graphicFrame>
        <p:nvGraphicFramePr>
          <p:cNvPr id="6" name="Chart 5"/>
          <p:cNvGraphicFramePr>
            <a:graphicFrameLocks noGrp="1"/>
          </p:cNvGraphicFramePr>
          <p:nvPr>
            <p:extLst>
              <p:ext uri="{D42A27DB-BD31-4B8C-83A1-F6EECF244321}">
                <p14:modId xmlns:p14="http://schemas.microsoft.com/office/powerpoint/2010/main" val="910789293"/>
              </p:ext>
            </p:extLst>
          </p:nvPr>
        </p:nvGraphicFramePr>
        <p:xfrm>
          <a:off x="308919" y="1064302"/>
          <a:ext cx="8220932" cy="5201587"/>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rot="16200000">
            <a:off x="4691431" y="4567390"/>
            <a:ext cx="210139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12 GeV Construction</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903327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697" y="172265"/>
            <a:ext cx="8464378" cy="487490"/>
          </a:xfrm>
        </p:spPr>
        <p:txBody>
          <a:bodyPr>
            <a:normAutofit/>
          </a:bodyPr>
          <a:lstStyle/>
          <a:p>
            <a:r>
              <a:rPr lang="en-US" cap="none" dirty="0" smtClean="0"/>
              <a:t>We support a vibrant and growing user community</a:t>
            </a:r>
            <a:endParaRPr lang="en-US" cap="none"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11</a:t>
            </a:fld>
            <a:endParaRPr lang="en-US" dirty="0">
              <a:solidFill>
                <a:srgbClr val="00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0944"/>
            <a:ext cx="9144000" cy="5059680"/>
          </a:xfrm>
          <a:prstGeom prst="rect">
            <a:avLst/>
          </a:prstGeom>
        </p:spPr>
      </p:pic>
    </p:spTree>
    <p:extLst>
      <p:ext uri="{BB962C8B-B14F-4D97-AF65-F5344CB8AC3E}">
        <p14:creationId xmlns:p14="http://schemas.microsoft.com/office/powerpoint/2010/main" val="412280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bwMode="auto">
          <a:xfrm>
            <a:off x="0" y="0"/>
            <a:ext cx="914400" cy="0"/>
          </a:xfrm>
          <a:prstGeom prst="line">
            <a:avLst/>
          </a:prstGeom>
          <a:solidFill>
            <a:schemeClr val="accent1"/>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3" name="TextBox 2"/>
          <p:cNvSpPr txBox="1">
            <a:spLocks noChangeArrowheads="1"/>
          </p:cNvSpPr>
          <p:nvPr/>
        </p:nvSpPr>
        <p:spPr bwMode="auto">
          <a:xfrm>
            <a:off x="126213" y="1024165"/>
            <a:ext cx="3936829" cy="4001095"/>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sng" strike="noStrike" kern="1200" cap="none" spc="0" normalizeH="0" baseline="0" noProof="0" dirty="0" smtClean="0">
              <a:ln>
                <a:noFill/>
              </a:ln>
              <a:solidFill>
                <a:srgbClr val="002060"/>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1" i="0" u="sng" strike="noStrike" kern="1200" cap="none" spc="0" normalizeH="0" baseline="0" noProof="0" dirty="0" err="1" smtClean="0">
                <a:ln>
                  <a:noFill/>
                </a:ln>
                <a:solidFill>
                  <a:srgbClr val="002060"/>
                </a:solidFill>
                <a:effectLst/>
                <a:uLnTx/>
                <a:uFillTx/>
                <a:latin typeface="Arial" panose="020B0604020202020204" pitchFamily="34" charset="0"/>
                <a:ea typeface="ＭＳ Ｐゴシック" pitchFamily="1" charset="-128"/>
                <a:cs typeface="Arial" panose="020B0604020202020204" pitchFamily="34" charset="0"/>
              </a:rPr>
              <a:t>JLab</a:t>
            </a:r>
            <a:r>
              <a:rPr kumimoji="0" lang="en-US" sz="1700" b="1" i="0" u="sng" strike="noStrike" kern="1200" cap="none" spc="0" normalizeH="0" baseline="0" noProof="0" dirty="0" smtClean="0">
                <a:ln>
                  <a:noFill/>
                </a:ln>
                <a:solidFill>
                  <a:srgbClr val="002060"/>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700" b="1" i="0" u="sng" strike="noStrike" kern="1200" cap="none" spc="0" normalizeH="0" baseline="0" noProof="0" dirty="0">
                <a:ln>
                  <a:noFill/>
                </a:ln>
                <a:solidFill>
                  <a:srgbClr val="002060"/>
                </a:solidFill>
                <a:effectLst/>
                <a:uLnTx/>
                <a:uFillTx/>
                <a:latin typeface="Arial" panose="020B0604020202020204" pitchFamily="34" charset="0"/>
                <a:ea typeface="ＭＳ Ｐゴシック" pitchFamily="1" charset="-128"/>
                <a:cs typeface="Arial" panose="020B0604020202020204" pitchFamily="34" charset="0"/>
              </a:rPr>
              <a:t>EIC Figure 8 Concept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2" indent="-285750" algn="l" defTabSz="457200"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High Polarization</a:t>
            </a:r>
          </a:p>
          <a:p>
            <a:pPr marL="285750" marR="0" lvl="2" indent="-285750" algn="l" defTabSz="457200"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High Luminosity</a:t>
            </a:r>
          </a:p>
          <a:p>
            <a:pPr marL="285750" marR="0" lvl="2" indent="-285750" algn="l" defTabSz="457200"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Energy Range</a:t>
            </a: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s : 20 to </a:t>
            </a: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65-140 GeV (magnet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technology choice</a:t>
            </a: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t>
            </a:r>
          </a:p>
          <a:p>
            <a:pPr marL="171450" marR="0" lvl="2"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2" indent="-285750" algn="l" defTabSz="4572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Flexible timeframe for </a:t>
            </a: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construction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endPar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endParaRPr>
          </a:p>
          <a:p>
            <a:pPr marL="0" marR="0" lvl="2" indent="0" algn="l" defTabSz="457200" rtl="0" eaLnBrk="1" fontAlgn="auto" latinLnBrk="0" hangingPunct="1">
              <a:lnSpc>
                <a:spcPct val="100000"/>
              </a:lnSpc>
              <a:spcBef>
                <a:spcPts val="0"/>
              </a:spcBef>
              <a:spcAft>
                <a:spcPts val="0"/>
              </a:spcAft>
              <a:buClrTx/>
              <a:buSzPct val="100000"/>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consistent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w/running 12 GeV </a:t>
            </a: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CEBAF</a:t>
            </a:r>
          </a:p>
          <a:p>
            <a:pPr marL="0" marR="0" lvl="2" indent="0" algn="l" defTabSz="457200" rtl="0" eaLnBrk="1" fontAlgn="auto" latinLnBrk="0" hangingPunct="1">
              <a:lnSpc>
                <a:spcPct val="100000"/>
              </a:lnSpc>
              <a:spcBef>
                <a:spcPts val="0"/>
              </a:spcBef>
              <a:spcAft>
                <a:spcPts val="0"/>
              </a:spcAft>
              <a:buClrTx/>
              <a:buSzPct val="100000"/>
              <a:buFontTx/>
              <a:buNone/>
              <a:tabLst/>
              <a:defRPr/>
            </a:pPr>
            <a:endParaRPr kumimoji="0" lang="en-US" sz="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endParaRPr>
          </a:p>
          <a:p>
            <a:pPr marL="171450" marR="0" lvl="2" indent="-171450" algn="l" defTabSz="4572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endParaRPr kumimoji="0" lang="en-US" sz="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High performance, low-risk, well-reviewed</a:t>
            </a:r>
            <a:endParaRPr kumimoji="0" lang="en-US" sz="7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7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Cost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effective </a:t>
            </a: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operations</a:t>
            </a:r>
            <a:endParaRPr kumimoji="0" lang="en-US" sz="6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endParaRPr>
          </a:p>
          <a:p>
            <a:pPr marL="171450" marR="0" lvl="2"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6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2" indent="-285750" algn="l" defTabSz="4572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sym typeface="Wingdings 3"/>
              </a:rPr>
              <a:t>Fulfills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sym typeface="Wingdings 3"/>
              </a:rPr>
              <a:t>White Paper </a:t>
            </a: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sym typeface="Wingdings 3"/>
              </a:rPr>
              <a:t>Requirements</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endParaRPr>
          </a:p>
        </p:txBody>
      </p:sp>
      <p:sp>
        <p:nvSpPr>
          <p:cNvPr id="7" name="Rectangle 6"/>
          <p:cNvSpPr/>
          <p:nvPr/>
        </p:nvSpPr>
        <p:spPr bwMode="auto">
          <a:xfrm>
            <a:off x="126213" y="1061546"/>
            <a:ext cx="3998497" cy="3596148"/>
          </a:xfrm>
          <a:prstGeom prst="rect">
            <a:avLst/>
          </a:prstGeom>
          <a:no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8" charset="0"/>
              <a:ea typeface="+mn-ea"/>
              <a:cs typeface="+mn-cs"/>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1676400" cy="707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0993" y="1320140"/>
            <a:ext cx="4782314" cy="2185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4332302" y="3910325"/>
            <a:ext cx="4659298" cy="2467376"/>
            <a:chOff x="4302584" y="4054241"/>
            <a:chExt cx="4580786" cy="2323460"/>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2584" y="4054241"/>
              <a:ext cx="4580786" cy="2323460"/>
            </a:xfrm>
            <a:prstGeom prst="rect">
              <a:avLst/>
            </a:prstGeom>
            <a:ln>
              <a:solidFill>
                <a:schemeClr val="tx1"/>
              </a:solidFill>
            </a:ln>
            <a:effectLst>
              <a:outerShdw blurRad="292100" dist="139700" dir="2700000" algn="tl" rotWithShape="0">
                <a:srgbClr val="333333">
                  <a:alpha val="65000"/>
                </a:srgbClr>
              </a:outerShdw>
            </a:effectLst>
          </p:spPr>
        </p:pic>
        <p:sp>
          <p:nvSpPr>
            <p:cNvPr id="17" name="TextBox 16"/>
            <p:cNvSpPr txBox="1"/>
            <p:nvPr/>
          </p:nvSpPr>
          <p:spPr>
            <a:xfrm>
              <a:off x="4604027" y="4068596"/>
              <a:ext cx="441146"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a:ea typeface="+mn-ea"/>
                  <a:cs typeface="+mn-cs"/>
                </a:rPr>
                <a:t>10</a:t>
              </a:r>
              <a:r>
                <a:rPr kumimoji="0" lang="en-US" sz="1200" b="0" i="0" u="none" strike="noStrike" kern="1200" cap="none" spc="0" normalizeH="0" baseline="30000" noProof="0" dirty="0" smtClean="0">
                  <a:ln>
                    <a:noFill/>
                  </a:ln>
                  <a:solidFill>
                    <a:srgbClr val="000000"/>
                  </a:solidFill>
                  <a:effectLst/>
                  <a:uLnTx/>
                  <a:uFillTx/>
                  <a:latin typeface="Calibri" panose="020F0502020204030204"/>
                  <a:ea typeface="+mn-ea"/>
                  <a:cs typeface="+mn-cs"/>
                </a:rPr>
                <a:t>35</a:t>
              </a: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8" name="TextBox 17"/>
            <p:cNvSpPr txBox="1"/>
            <p:nvPr/>
          </p:nvSpPr>
          <p:spPr>
            <a:xfrm>
              <a:off x="4603961" y="4874800"/>
              <a:ext cx="441146"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a:ea typeface="+mn-ea"/>
                  <a:cs typeface="+mn-cs"/>
                </a:rPr>
                <a:t>10</a:t>
              </a:r>
              <a:r>
                <a:rPr kumimoji="0" lang="en-US" sz="1200" b="0" i="0" u="none" strike="noStrike" kern="1200" cap="none" spc="0" normalizeH="0" baseline="30000" noProof="0" dirty="0" smtClean="0">
                  <a:ln>
                    <a:noFill/>
                  </a:ln>
                  <a:solidFill>
                    <a:srgbClr val="000000"/>
                  </a:solidFill>
                  <a:effectLst/>
                  <a:uLnTx/>
                  <a:uFillTx/>
                  <a:latin typeface="Calibri" panose="020F0502020204030204"/>
                  <a:ea typeface="+mn-ea"/>
                  <a:cs typeface="+mn-cs"/>
                </a:rPr>
                <a:t>34</a:t>
              </a: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9" name="TextBox 18"/>
            <p:cNvSpPr txBox="1"/>
            <p:nvPr/>
          </p:nvSpPr>
          <p:spPr>
            <a:xfrm>
              <a:off x="4604027" y="5777766"/>
              <a:ext cx="441146"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a:ea typeface="+mn-ea"/>
                  <a:cs typeface="+mn-cs"/>
                </a:rPr>
                <a:t>10</a:t>
              </a:r>
              <a:r>
                <a:rPr kumimoji="0" lang="en-US" sz="1200" b="0" i="0" u="none" strike="noStrike" kern="1200" cap="none" spc="0" normalizeH="0" baseline="30000" noProof="0" dirty="0" smtClean="0">
                  <a:ln>
                    <a:noFill/>
                  </a:ln>
                  <a:solidFill>
                    <a:srgbClr val="000000"/>
                  </a:solidFill>
                  <a:effectLst/>
                  <a:uLnTx/>
                  <a:uFillTx/>
                  <a:latin typeface="Calibri" panose="020F0502020204030204"/>
                  <a:ea typeface="+mn-ea"/>
                  <a:cs typeface="+mn-cs"/>
                </a:rPr>
                <a:t>33</a:t>
              </a: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0" name="TextBox 19"/>
            <p:cNvSpPr txBox="1"/>
            <p:nvPr/>
          </p:nvSpPr>
          <p:spPr>
            <a:xfrm>
              <a:off x="4328851" y="4758018"/>
              <a:ext cx="356616" cy="358122"/>
            </a:xfrm>
            <a:prstGeom prst="rect">
              <a:avLst/>
            </a:prstGeom>
            <a:solidFill>
              <a:schemeClr val="bg1"/>
            </a:solid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Rectangle 13"/>
            <p:cNvSpPr/>
            <p:nvPr/>
          </p:nvSpPr>
          <p:spPr>
            <a:xfrm>
              <a:off x="7806329" y="4475454"/>
              <a:ext cx="780621" cy="171873"/>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TextBox 14"/>
            <p:cNvSpPr txBox="1"/>
            <p:nvPr/>
          </p:nvSpPr>
          <p:spPr>
            <a:xfrm>
              <a:off x="7363205" y="4445004"/>
              <a:ext cx="462045" cy="247930"/>
            </a:xfrm>
            <a:prstGeom prst="rect">
              <a:avLst/>
            </a:prstGeom>
            <a:noFill/>
            <a:ln w="28575" cmpd="sng">
              <a:solidFill>
                <a:srgbClr val="000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a:ea typeface="+mn-ea"/>
                  <a:cs typeface="+mn-cs"/>
                </a:rPr>
                <a:t>LHC</a:t>
              </a:r>
            </a:p>
          </p:txBody>
        </p:sp>
      </p:grpSp>
      <p:sp>
        <p:nvSpPr>
          <p:cNvPr id="5" name="Title 4"/>
          <p:cNvSpPr>
            <a:spLocks noGrp="1"/>
          </p:cNvSpPr>
          <p:nvPr>
            <p:ph type="title"/>
          </p:nvPr>
        </p:nvSpPr>
        <p:spPr>
          <a:xfrm>
            <a:off x="1621027" y="220080"/>
            <a:ext cx="6672072" cy="487490"/>
          </a:xfrm>
        </p:spPr>
        <p:txBody>
          <a:bodyPr>
            <a:normAutofit/>
          </a:bodyPr>
          <a:lstStyle/>
          <a:p>
            <a:r>
              <a:rPr lang="en-US" sz="2800" dirty="0" smtClean="0">
                <a:solidFill>
                  <a:prstClr val="black"/>
                </a:solidFill>
              </a:rPr>
              <a:t>Electron Ion Collider </a:t>
            </a:r>
            <a:r>
              <a:rPr lang="en-US" sz="2800" dirty="0">
                <a:solidFill>
                  <a:prstClr val="black"/>
                </a:solidFill>
              </a:rPr>
              <a:t>at Jefferson Lab</a:t>
            </a:r>
            <a:endParaRPr lang="en-US" sz="2800" dirty="0"/>
          </a:p>
        </p:txBody>
      </p:sp>
      <p:sp>
        <p:nvSpPr>
          <p:cNvPr id="12" name="Slide Number Placeholder 1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05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679"/>
          <a:stretch/>
        </p:blipFill>
        <p:spPr bwMode="auto">
          <a:xfrm>
            <a:off x="4324165" y="1084681"/>
            <a:ext cx="4650184" cy="2730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126213" y="4794461"/>
            <a:ext cx="4024997" cy="584775"/>
          </a:xfrm>
          <a:prstGeom prst="rect">
            <a:avLst/>
          </a:prstGeom>
          <a:ln>
            <a:solidFill>
              <a:srgbClr val="0033CC"/>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33CC"/>
                </a:solidFill>
                <a:effectLst/>
                <a:uLnTx/>
                <a:uFillTx/>
                <a:latin typeface="Arial" panose="020B0604020202020204" pitchFamily="34" charset="0"/>
                <a:ea typeface="+mn-ea"/>
                <a:cs typeface="Arial" panose="020B0604020202020204" pitchFamily="34" charset="0"/>
              </a:rPr>
              <a:t>Strong multi-institutional effort including: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33CC"/>
                </a:solidFill>
                <a:effectLst/>
                <a:uLnTx/>
                <a:uFillTx/>
                <a:latin typeface="Arial" panose="020B0604020202020204" pitchFamily="34" charset="0"/>
                <a:ea typeface="+mn-ea"/>
                <a:cs typeface="Arial" panose="020B0604020202020204" pitchFamily="34" charset="0"/>
              </a:rPr>
              <a:t>ANL, BNL, FNAL, LBNL, SLAC</a:t>
            </a:r>
            <a:endParaRPr kumimoji="0" lang="en-US" sz="1600" b="0" i="0" u="none" strike="noStrike" kern="1200" cap="none" spc="0" normalizeH="0" baseline="0" noProof="0" dirty="0">
              <a:ln>
                <a:noFill/>
              </a:ln>
              <a:solidFill>
                <a:srgbClr val="0033CC"/>
              </a:solidFill>
              <a:effectLst/>
              <a:uLnTx/>
              <a:uFillTx/>
              <a:latin typeface="Calibri" panose="020F0502020204030204"/>
              <a:ea typeface="+mn-ea"/>
              <a:cs typeface="+mn-cs"/>
            </a:endParaRPr>
          </a:p>
        </p:txBody>
      </p:sp>
      <p:sp>
        <p:nvSpPr>
          <p:cNvPr id="21" name="Rectangle 20"/>
          <p:cNvSpPr/>
          <p:nvPr/>
        </p:nvSpPr>
        <p:spPr>
          <a:xfrm>
            <a:off x="126212" y="5531636"/>
            <a:ext cx="4024997" cy="584775"/>
          </a:xfrm>
          <a:prstGeom prst="rect">
            <a:avLst/>
          </a:prstGeom>
          <a:ln>
            <a:solidFill>
              <a:srgbClr val="0033CC"/>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33CC"/>
                </a:solidFill>
                <a:effectLst/>
                <a:uLnTx/>
                <a:uFillTx/>
                <a:latin typeface="Arial" panose="020B0604020202020204" pitchFamily="34" charset="0"/>
                <a:ea typeface="+mn-ea"/>
                <a:cs typeface="Arial" panose="020B0604020202020204" pitchFamily="34" charset="0"/>
              </a:rPr>
              <a:t>National</a:t>
            </a:r>
            <a:r>
              <a:rPr kumimoji="0" lang="en-US" sz="1600" b="0" i="0" u="none" strike="noStrike" kern="1200" cap="none" spc="0" normalizeH="0" noProof="0" dirty="0" smtClean="0">
                <a:ln>
                  <a:noFill/>
                </a:ln>
                <a:solidFill>
                  <a:srgbClr val="0033CC"/>
                </a:solidFill>
                <a:effectLst/>
                <a:uLnTx/>
                <a:uFillTx/>
                <a:latin typeface="Arial" panose="020B0604020202020204" pitchFamily="34" charset="0"/>
                <a:ea typeface="+mn-ea"/>
                <a:cs typeface="Arial" panose="020B0604020202020204" pitchFamily="34" charset="0"/>
              </a:rPr>
              <a:t> Academies Panel report will be published soon</a:t>
            </a:r>
            <a:endParaRPr kumimoji="0" lang="en-US" sz="1600" b="0" i="0" u="none" strike="noStrike" kern="1200" cap="none" spc="0" normalizeH="0" baseline="0" noProof="0" dirty="0">
              <a:ln>
                <a:noFill/>
              </a:ln>
              <a:solidFill>
                <a:srgbClr val="0033C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37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376" y="-44993"/>
            <a:ext cx="9143999" cy="914400"/>
          </a:xfrm>
        </p:spPr>
        <p:txBody>
          <a:bodyPr>
            <a:normAutofit/>
          </a:bodyPr>
          <a:lstStyle/>
          <a:p>
            <a:pPr>
              <a:lnSpc>
                <a:spcPts val="2800"/>
              </a:lnSpc>
            </a:pPr>
            <a:r>
              <a:rPr lang="en-US" cap="none" dirty="0"/>
              <a:t>New Centers at Jefferson Lab</a:t>
            </a:r>
            <a:endParaRPr lang="en-US" sz="1200" cap="none" dirty="0">
              <a:solidFill>
                <a:srgbClr val="FF0000"/>
              </a:solidFill>
            </a:endParaRPr>
          </a:p>
        </p:txBody>
      </p:sp>
      <p:sp>
        <p:nvSpPr>
          <p:cNvPr id="3" name="Content Placeholder 2"/>
          <p:cNvSpPr>
            <a:spLocks noGrp="1"/>
          </p:cNvSpPr>
          <p:nvPr>
            <p:ph idx="1"/>
          </p:nvPr>
        </p:nvSpPr>
        <p:spPr>
          <a:xfrm>
            <a:off x="190965" y="909253"/>
            <a:ext cx="4357925" cy="4075702"/>
          </a:xfrm>
        </p:spPr>
        <p:txBody>
          <a:bodyPr>
            <a:normAutofit/>
          </a:bodyPr>
          <a:lstStyle/>
          <a:p>
            <a:pPr>
              <a:buNone/>
            </a:pPr>
            <a:r>
              <a:rPr lang="en-US" sz="1800" b="1" dirty="0" smtClean="0"/>
              <a:t>Center for Nuclear </a:t>
            </a:r>
            <a:r>
              <a:rPr lang="en-US" sz="1800" b="1" dirty="0" err="1" smtClean="0"/>
              <a:t>Femtography</a:t>
            </a:r>
            <a:r>
              <a:rPr lang="en-US" sz="1800" b="1" dirty="0" smtClean="0"/>
              <a:t>:</a:t>
            </a:r>
            <a:endParaRPr lang="en-US" sz="1800" kern="0" dirty="0">
              <a:solidFill>
                <a:srgbClr val="000000"/>
              </a:solidFill>
              <a:latin typeface="Arial" pitchFamily="34" charset="0"/>
            </a:endParaRPr>
          </a:p>
          <a:p>
            <a:pPr marL="457200" indent="-457200"/>
            <a:r>
              <a:rPr lang="en-US" sz="1400" dirty="0">
                <a:solidFill>
                  <a:srgbClr val="000000"/>
                </a:solidFill>
              </a:rPr>
              <a:t>Proposal to Commonwealth of Virginia</a:t>
            </a:r>
          </a:p>
          <a:p>
            <a:pPr lvl="1">
              <a:buFont typeface="PingFangSC-Regular" charset="-122"/>
              <a:buChar char="－"/>
            </a:pPr>
            <a:r>
              <a:rPr lang="en-US" sz="1400" dirty="0">
                <a:solidFill>
                  <a:srgbClr val="000000"/>
                </a:solidFill>
              </a:rPr>
              <a:t>Initial request of $0.5M for pilot study </a:t>
            </a:r>
            <a:r>
              <a:rPr lang="en-US" sz="1400" dirty="0" smtClean="0">
                <a:solidFill>
                  <a:srgbClr val="000000"/>
                </a:solidFill>
              </a:rPr>
              <a:t>awarded; funding </a:t>
            </a:r>
            <a:r>
              <a:rPr lang="en-US" sz="1400" dirty="0">
                <a:solidFill>
                  <a:srgbClr val="000000"/>
                </a:solidFill>
              </a:rPr>
              <a:t>of ~$2M/year envisioned</a:t>
            </a:r>
          </a:p>
          <a:p>
            <a:pPr marL="457200" indent="-457200"/>
            <a:r>
              <a:rPr lang="en-US" sz="1400" dirty="0">
                <a:solidFill>
                  <a:srgbClr val="000000"/>
                </a:solidFill>
              </a:rPr>
              <a:t>Consortium of Virginia </a:t>
            </a:r>
            <a:r>
              <a:rPr lang="en-US" sz="1400" dirty="0" smtClean="0">
                <a:solidFill>
                  <a:srgbClr val="000000"/>
                </a:solidFill>
              </a:rPr>
              <a:t>universities</a:t>
            </a:r>
          </a:p>
          <a:p>
            <a:pPr marL="914400" lvl="1" indent="-457200"/>
            <a:r>
              <a:rPr lang="en-US" sz="1200" dirty="0" smtClean="0"/>
              <a:t>Strong support from Presidents </a:t>
            </a:r>
            <a:r>
              <a:rPr lang="en-US" sz="1200" dirty="0"/>
              <a:t>of CW&amp;M, ODU, Hampton, </a:t>
            </a:r>
            <a:r>
              <a:rPr lang="en-US" sz="1200" dirty="0" smtClean="0"/>
              <a:t>VCU, </a:t>
            </a:r>
            <a:r>
              <a:rPr lang="en-US" sz="1200" dirty="0" err="1" smtClean="0"/>
              <a:t>VaTech</a:t>
            </a:r>
            <a:endParaRPr lang="en-US" sz="1400" dirty="0">
              <a:solidFill>
                <a:srgbClr val="000000"/>
              </a:solidFill>
            </a:endParaRPr>
          </a:p>
          <a:p>
            <a:pPr marL="457200" indent="-457200"/>
            <a:r>
              <a:rPr lang="en-US" sz="1400" dirty="0">
                <a:solidFill>
                  <a:srgbClr val="000000"/>
                </a:solidFill>
              </a:rPr>
              <a:t>Theoretical physics, experimental physics, computation, data science, statistics – </a:t>
            </a:r>
            <a:r>
              <a:rPr lang="en-US" sz="1400" u="sng" dirty="0">
                <a:solidFill>
                  <a:srgbClr val="000000"/>
                </a:solidFill>
              </a:rPr>
              <a:t>interdisciplinary effort</a:t>
            </a:r>
          </a:p>
          <a:p>
            <a:pPr marL="457200" indent="-457200"/>
            <a:r>
              <a:rPr lang="en-US" sz="1400" dirty="0">
                <a:solidFill>
                  <a:srgbClr val="000000"/>
                </a:solidFill>
              </a:rPr>
              <a:t>Benefit to 12 GeV program and future EIC studies</a:t>
            </a:r>
          </a:p>
        </p:txBody>
      </p:sp>
      <p:cxnSp>
        <p:nvCxnSpPr>
          <p:cNvPr id="14" name="Straight Connector 13"/>
          <p:cNvCxnSpPr/>
          <p:nvPr/>
        </p:nvCxnSpPr>
        <p:spPr bwMode="auto">
          <a:xfrm flipV="1">
            <a:off x="4725800" y="731138"/>
            <a:ext cx="0" cy="5768982"/>
          </a:xfrm>
          <a:prstGeom prst="line">
            <a:avLst/>
          </a:prstGeom>
          <a:solidFill>
            <a:schemeClr val="accent1"/>
          </a:solidFill>
          <a:ln w="25400" cap="flat" cmpd="sng" algn="ctr">
            <a:solidFill>
              <a:srgbClr val="C00000"/>
            </a:solidFill>
            <a:prstDash val="solid"/>
            <a:round/>
            <a:headEnd type="none" w="med" len="med"/>
            <a:tailEnd type="none" w="med" len="med"/>
          </a:ln>
          <a:effectLst/>
        </p:spPr>
      </p:cxnSp>
      <p:sp>
        <p:nvSpPr>
          <p:cNvPr id="15" name="Content Placeholder 2"/>
          <p:cNvSpPr txBox="1">
            <a:spLocks/>
          </p:cNvSpPr>
          <p:nvPr/>
        </p:nvSpPr>
        <p:spPr bwMode="auto">
          <a:xfrm>
            <a:off x="4902711" y="909253"/>
            <a:ext cx="3730981" cy="288597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200" indent="-457200" algn="l" rtl="0" eaLnBrk="1" fontAlgn="base" hangingPunct="1">
              <a:spcBef>
                <a:spcPct val="20000"/>
              </a:spcBef>
              <a:spcAft>
                <a:spcPct val="0"/>
              </a:spcAft>
              <a:buChar char="•"/>
              <a:defRPr sz="2400">
                <a:solidFill>
                  <a:schemeClr val="tx1"/>
                </a:solidFill>
                <a:latin typeface="Arial" pitchFamily="34" charset="0"/>
                <a:ea typeface="+mn-ea"/>
                <a:cs typeface="Arial" pitchFamily="34" charset="0"/>
              </a:defRPr>
            </a:lvl1pPr>
            <a:lvl2pPr marL="914400" indent="-457200" algn="l" rtl="0" eaLnBrk="1" fontAlgn="base" hangingPunct="1">
              <a:spcBef>
                <a:spcPct val="20000"/>
              </a:spcBef>
              <a:spcAft>
                <a:spcPct val="0"/>
              </a:spcAft>
              <a:buChar char="–"/>
              <a:defRPr sz="2400">
                <a:solidFill>
                  <a:schemeClr val="tx1"/>
                </a:solidFill>
                <a:latin typeface="Arial" pitchFamily="34" charset="0"/>
                <a:cs typeface="Arial" pitchFamily="34" charset="0"/>
              </a:defRPr>
            </a:lvl2pPr>
            <a:lvl3pPr marL="1257300" indent="-342900" algn="l" rtl="0" eaLnBrk="1" fontAlgn="base" hangingPunct="1">
              <a:spcBef>
                <a:spcPct val="20000"/>
              </a:spcBef>
              <a:spcAft>
                <a:spcPct val="0"/>
              </a:spcAft>
              <a:buChar char="•"/>
              <a:tabLst/>
              <a:defRPr sz="2400">
                <a:solidFill>
                  <a:schemeClr val="tx1"/>
                </a:solidFill>
                <a:latin typeface="Arial" pitchFamily="34" charset="0"/>
                <a:cs typeface="Arial" pitchFamily="34" charset="0"/>
              </a:defRPr>
            </a:lvl3pPr>
            <a:lvl4pPr marL="1714500" indent="-342900" algn="l" rtl="0" eaLnBrk="1" fontAlgn="base" hangingPunct="1">
              <a:spcBef>
                <a:spcPct val="20000"/>
              </a:spcBef>
              <a:spcAft>
                <a:spcPct val="0"/>
              </a:spcAft>
              <a:buChar char="–"/>
              <a:defRPr sz="2400">
                <a:solidFill>
                  <a:schemeClr val="tx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pPr marL="457200" marR="0" lvl="0" indent="-457200" algn="l"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pitchFamily="34" charset="0"/>
                <a:ea typeface="+mn-ea"/>
                <a:cs typeface="Arial" pitchFamily="34" charset="0"/>
              </a:rPr>
              <a:t>Electron-Ion Collider Center: </a:t>
            </a:r>
          </a:p>
          <a:p>
            <a:pPr lvl="0">
              <a:spcBef>
                <a:spcPts val="1000"/>
              </a:spcBef>
            </a:pPr>
            <a:r>
              <a:rPr lang="en-US" sz="1400" dirty="0" smtClean="0">
                <a:solidFill>
                  <a:srgbClr val="000000"/>
                </a:solidFill>
                <a:latin typeface="Arial" charset="0"/>
              </a:rPr>
              <a:t>EIC</a:t>
            </a:r>
            <a:r>
              <a:rPr lang="en-US" sz="1400" baseline="30000" dirty="0" smtClean="0">
                <a:solidFill>
                  <a:srgbClr val="000000"/>
                </a:solidFill>
                <a:latin typeface="Arial" charset="0"/>
              </a:rPr>
              <a:t>2</a:t>
            </a:r>
            <a:r>
              <a:rPr lang="en-US" sz="1400" dirty="0" smtClean="0">
                <a:solidFill>
                  <a:srgbClr val="000000"/>
                </a:solidFill>
                <a:latin typeface="Arial" charset="0"/>
              </a:rPr>
              <a:t>@JLab is </a:t>
            </a:r>
            <a:r>
              <a:rPr lang="en-US" sz="1400" dirty="0">
                <a:solidFill>
                  <a:srgbClr val="000000"/>
                </a:solidFill>
                <a:latin typeface="Arial" charset="0"/>
              </a:rPr>
              <a:t>an organization to advance and promote the science program at a future EIC facility through education, collaboration, and outreach</a:t>
            </a:r>
          </a:p>
          <a:p>
            <a:pPr lvl="0">
              <a:spcBef>
                <a:spcPts val="1000"/>
              </a:spcBef>
            </a:pPr>
            <a:r>
              <a:rPr lang="en-US" sz="1400" dirty="0">
                <a:solidFill>
                  <a:srgbClr val="000000"/>
                </a:solidFill>
                <a:latin typeface="Arial" charset="0"/>
              </a:rPr>
              <a:t>Particular emphasis is on the close connection of EIC  science to the current Jefferson Lab 12 GeV CEBAF science </a:t>
            </a:r>
            <a:r>
              <a:rPr lang="en-US" sz="1400" dirty="0" smtClean="0">
                <a:solidFill>
                  <a:srgbClr val="000000"/>
                </a:solidFill>
                <a:latin typeface="Arial" charset="0"/>
              </a:rPr>
              <a:t>program</a:t>
            </a:r>
          </a:p>
          <a:p>
            <a:pPr lvl="0">
              <a:spcBef>
                <a:spcPts val="1000"/>
              </a:spcBef>
            </a:pPr>
            <a:r>
              <a:rPr lang="en-US" sz="1400" dirty="0" smtClean="0">
                <a:solidFill>
                  <a:srgbClr val="000000"/>
                </a:solidFill>
                <a:latin typeface="Arial" charset="0"/>
              </a:rPr>
              <a:t>Graduate and postdoctoral fellowships available!</a:t>
            </a:r>
            <a:endParaRPr lang="en-US" sz="1400" dirty="0">
              <a:solidFill>
                <a:srgbClr val="000000"/>
              </a:solidFill>
              <a:latin typeface="Arial" charset="0"/>
            </a:endParaRPr>
          </a:p>
        </p:txBody>
      </p:sp>
      <p:sp>
        <p:nvSpPr>
          <p:cNvPr id="8" name="Slide Number Placeholder 7"/>
          <p:cNvSpPr>
            <a:spLocks noGrp="1"/>
          </p:cNvSpPr>
          <p:nvPr>
            <p:ph type="sldNum" sz="quarter" idx="12"/>
          </p:nvPr>
        </p:nvSpPr>
        <p:spPr>
          <a:xfrm>
            <a:off x="4463297" y="6595369"/>
            <a:ext cx="536158" cy="30336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5882" y="4121589"/>
            <a:ext cx="4027976" cy="2203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Group 15"/>
          <p:cNvGrpSpPr/>
          <p:nvPr/>
        </p:nvGrpSpPr>
        <p:grpSpPr>
          <a:xfrm>
            <a:off x="510771" y="4095118"/>
            <a:ext cx="3775616" cy="2500251"/>
            <a:chOff x="228600" y="963537"/>
            <a:chExt cx="4697506" cy="3152775"/>
          </a:xfrm>
        </p:grpSpPr>
        <p:pic>
          <p:nvPicPr>
            <p:cNvPr id="1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59" r="2873" b="39727"/>
            <a:stretch/>
          </p:blipFill>
          <p:spPr bwMode="auto">
            <a:xfrm>
              <a:off x="228600" y="963537"/>
              <a:ext cx="4697506" cy="3152775"/>
            </a:xfrm>
            <a:prstGeom prst="rect">
              <a:avLst/>
            </a:prstGeom>
            <a:ln w="6350">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9" name="TextBox 18"/>
            <p:cNvSpPr txBox="1"/>
            <p:nvPr/>
          </p:nvSpPr>
          <p:spPr>
            <a:xfrm>
              <a:off x="3429000" y="1095345"/>
              <a:ext cx="513282" cy="400110"/>
            </a:xfrm>
            <a:prstGeom prst="rect">
              <a:avLst/>
            </a:prstGeom>
            <a:noFill/>
          </p:spPr>
          <p:txBody>
            <a:bodyPr wrap="none" rtlCol="0">
              <a:spAutoFit/>
            </a:bodyPr>
            <a:lstStyle/>
            <a:p>
              <a:r>
                <a:rPr lang="en-US" sz="2000" b="1" dirty="0">
                  <a:solidFill>
                    <a:srgbClr val="0070C0"/>
                  </a:solidFill>
                  <a:latin typeface="Arial" pitchFamily="34" charset="0"/>
                  <a:cs typeface="Arial" pitchFamily="34" charset="0"/>
                </a:rPr>
                <a:t>5D</a:t>
              </a:r>
            </a:p>
          </p:txBody>
        </p:sp>
        <p:sp>
          <p:nvSpPr>
            <p:cNvPr id="20" name="TextBox 19"/>
            <p:cNvSpPr txBox="1"/>
            <p:nvPr/>
          </p:nvSpPr>
          <p:spPr>
            <a:xfrm>
              <a:off x="2350827" y="2283261"/>
              <a:ext cx="513282" cy="400110"/>
            </a:xfrm>
            <a:prstGeom prst="rect">
              <a:avLst/>
            </a:prstGeom>
            <a:noFill/>
          </p:spPr>
          <p:txBody>
            <a:bodyPr wrap="none" rtlCol="0">
              <a:spAutoFit/>
            </a:bodyPr>
            <a:lstStyle/>
            <a:p>
              <a:r>
                <a:rPr lang="en-US" sz="2000" b="1" dirty="0">
                  <a:solidFill>
                    <a:srgbClr val="0070C0"/>
                  </a:solidFill>
                  <a:latin typeface="Arial" pitchFamily="34" charset="0"/>
                  <a:cs typeface="Arial" pitchFamily="34" charset="0"/>
                </a:rPr>
                <a:t>3D</a:t>
              </a:r>
            </a:p>
          </p:txBody>
        </p:sp>
      </p:grpSp>
    </p:spTree>
    <p:extLst>
      <p:ext uri="{BB962C8B-B14F-4D97-AF65-F5344CB8AC3E}">
        <p14:creationId xmlns:p14="http://schemas.microsoft.com/office/powerpoint/2010/main" val="5836030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81" y="138570"/>
            <a:ext cx="8464378" cy="487490"/>
          </a:xfrm>
        </p:spPr>
        <p:txBody>
          <a:bodyPr>
            <a:noAutofit/>
          </a:bodyPr>
          <a:lstStyle/>
          <a:p>
            <a:r>
              <a:rPr lang="en-US" cap="none" dirty="0" smtClean="0"/>
              <a:t>Jefferson Lab Plays a Vital Stewardship Role for “Big Science” Projects Within the Department Of Energy</a:t>
            </a:r>
            <a:endParaRPr lang="en-US" cap="none"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14</a:t>
            </a:fld>
            <a:endParaRPr lang="en-US" dirty="0"/>
          </a:p>
        </p:txBody>
      </p:sp>
      <p:sp>
        <p:nvSpPr>
          <p:cNvPr id="18" name="Content Placeholder 2"/>
          <p:cNvSpPr txBox="1">
            <a:spLocks/>
          </p:cNvSpPr>
          <p:nvPr/>
        </p:nvSpPr>
        <p:spPr>
          <a:xfrm>
            <a:off x="196504" y="893790"/>
            <a:ext cx="8782959" cy="80438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kumimoji="0" lang="en-US"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Jefferson Lab is a world-leader in Superconducting Radiofrequency particle accelerators and cryogenic technologies</a:t>
            </a:r>
          </a:p>
        </p:txBody>
      </p: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303" y="1698171"/>
            <a:ext cx="1925147" cy="1282148"/>
          </a:xfrm>
          <a:prstGeom prst="rect">
            <a:avLst/>
          </a:prstGeom>
          <a:ln>
            <a:solidFill>
              <a:sysClr val="windowText" lastClr="000000"/>
            </a:solidFill>
          </a:ln>
          <a:effectLst>
            <a:outerShdw blurRad="292100" dist="139700" dir="2700000" algn="tl" rotWithShape="0">
              <a:srgbClr val="333333">
                <a:alpha val="65000"/>
              </a:srgbClr>
            </a:outerShdw>
          </a:effectLst>
        </p:spPr>
      </p:pic>
      <p:sp>
        <p:nvSpPr>
          <p:cNvPr id="24" name="TextBox 23"/>
          <p:cNvSpPr txBox="1"/>
          <p:nvPr/>
        </p:nvSpPr>
        <p:spPr>
          <a:xfrm>
            <a:off x="454989" y="3147412"/>
            <a:ext cx="2253799" cy="523220"/>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CEBAF </a:t>
            </a:r>
            <a:r>
              <a:rPr lang="en-US" sz="1400" i="1" kern="0" dirty="0" smtClean="0">
                <a:solidFill>
                  <a:prstClr val="black"/>
                </a:solidFill>
                <a:latin typeface="Arial" panose="020B0604020202020204" pitchFamily="34" charset="0"/>
                <a:cs typeface="Arial" panose="020B0604020202020204" pitchFamily="34" charset="0"/>
              </a:rPr>
              <a:t>- 1994</a:t>
            </a:r>
            <a:r>
              <a:rPr kumimoji="0" lang="en-US" sz="1400" b="0" i="1"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12 GeV Upgrade - 2017 </a:t>
            </a: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5632" y="1698171"/>
            <a:ext cx="1944814" cy="1364409"/>
          </a:xfrm>
          <a:prstGeom prst="rect">
            <a:avLst/>
          </a:prstGeom>
          <a:ln>
            <a:solidFill>
              <a:sysClr val="windowText" lastClr="000000"/>
            </a:solidFill>
          </a:ln>
          <a:effectLst>
            <a:outerShdw blurRad="292100" dist="139700" dir="2700000" algn="tl" rotWithShape="0">
              <a:srgbClr val="333333">
                <a:alpha val="65000"/>
              </a:srgbClr>
            </a:outerShdw>
          </a:effectLst>
        </p:spPr>
      </p:pic>
      <p:sp>
        <p:nvSpPr>
          <p:cNvPr id="26" name="TextBox 25"/>
          <p:cNvSpPr txBox="1"/>
          <p:nvPr/>
        </p:nvSpPr>
        <p:spPr>
          <a:xfrm>
            <a:off x="3593089" y="3262045"/>
            <a:ext cx="2072613" cy="523220"/>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Spallation Neutron Source (ORNL)</a:t>
            </a:r>
            <a:r>
              <a:rPr kumimoji="0" lang="en-US" sz="1400" b="0" i="1" u="none" strike="noStrike" kern="0" cap="none" spc="0" normalizeH="0" noProof="0" dirty="0" smtClean="0">
                <a:ln>
                  <a:noFill/>
                </a:ln>
                <a:solidFill>
                  <a:prstClr val="black"/>
                </a:solidFill>
                <a:effectLst/>
                <a:uLnTx/>
                <a:uFillTx/>
                <a:latin typeface="Arial" panose="020B0604020202020204" pitchFamily="34" charset="0"/>
                <a:cs typeface="Arial" panose="020B0604020202020204" pitchFamily="34" charset="0"/>
              </a:rPr>
              <a:t> - </a:t>
            </a:r>
            <a:r>
              <a:rPr kumimoji="0" lang="en-US" sz="1400" b="0" i="1"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2006</a:t>
            </a:r>
          </a:p>
        </p:txBody>
      </p:sp>
      <p:sp>
        <p:nvSpPr>
          <p:cNvPr id="27" name="TextBox 26"/>
          <p:cNvSpPr txBox="1"/>
          <p:nvPr/>
        </p:nvSpPr>
        <p:spPr>
          <a:xfrm>
            <a:off x="6593860" y="3089304"/>
            <a:ext cx="1674603" cy="738664"/>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Facility</a:t>
            </a:r>
            <a:r>
              <a:rPr kumimoji="0" lang="en-US" sz="1400" b="0" i="1" u="none" strike="noStrike" kern="0" cap="none" spc="0" normalizeH="0" noProof="0" dirty="0" smtClean="0">
                <a:ln>
                  <a:noFill/>
                </a:ln>
                <a:solidFill>
                  <a:prstClr val="black"/>
                </a:solidFill>
                <a:effectLst/>
                <a:uLnTx/>
                <a:uFillTx/>
                <a:latin typeface="Arial" panose="020B0604020202020204" pitchFamily="34" charset="0"/>
                <a:cs typeface="Arial" panose="020B0604020202020204" pitchFamily="34" charset="0"/>
              </a:rPr>
              <a:t> for Rare Isotope Beams</a:t>
            </a:r>
            <a:r>
              <a:rPr kumimoji="0" lang="en-US" sz="1400" b="0" i="1"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(MSU)</a:t>
            </a:r>
            <a:r>
              <a:rPr kumimoji="0" lang="en-US" sz="1400" b="0" i="1" u="none" strike="noStrike" kern="0" cap="none" spc="0" normalizeH="0" noProof="0" dirty="0" smtClean="0">
                <a:ln>
                  <a:noFill/>
                </a:ln>
                <a:solidFill>
                  <a:prstClr val="black"/>
                </a:solidFill>
                <a:effectLst/>
                <a:uLnTx/>
                <a:uFillTx/>
                <a:latin typeface="Arial" panose="020B0604020202020204" pitchFamily="34" charset="0"/>
                <a:cs typeface="Arial" panose="020B0604020202020204" pitchFamily="34" charset="0"/>
              </a:rPr>
              <a:t> - 2021</a:t>
            </a:r>
            <a:endParaRPr kumimoji="0" lang="en-US" sz="1400" b="0" i="1"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28" name="TextBox 27"/>
          <p:cNvSpPr txBox="1"/>
          <p:nvPr/>
        </p:nvSpPr>
        <p:spPr>
          <a:xfrm>
            <a:off x="329255" y="5299633"/>
            <a:ext cx="2227529" cy="523220"/>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err="1" smtClean="0">
                <a:ln>
                  <a:noFill/>
                </a:ln>
                <a:solidFill>
                  <a:prstClr val="black"/>
                </a:solidFill>
                <a:effectLst/>
                <a:uLnTx/>
                <a:uFillTx/>
                <a:latin typeface="Arial" panose="020B0604020202020204" pitchFamily="34" charset="0"/>
                <a:cs typeface="Arial" panose="020B0604020202020204" pitchFamily="34" charset="0"/>
              </a:rPr>
              <a:t>Linac</a:t>
            </a:r>
            <a:r>
              <a:rPr kumimoji="0" lang="en-US" sz="1400" b="0" i="1"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Coherent Light Source II (SLAC) </a:t>
            </a:r>
            <a:r>
              <a:rPr lang="en-US" sz="1400" i="1" kern="0" dirty="0" smtClean="0">
                <a:solidFill>
                  <a:prstClr val="black"/>
                </a:solidFill>
                <a:latin typeface="Arial" panose="020B0604020202020204" pitchFamily="34" charset="0"/>
                <a:cs typeface="Arial" panose="020B0604020202020204" pitchFamily="34" charset="0"/>
              </a:rPr>
              <a:t>2021</a:t>
            </a:r>
            <a:endParaRPr kumimoji="0" lang="en-US" sz="1400" b="0" i="1"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p:txBody>
      </p:sp>
      <p:pic>
        <p:nvPicPr>
          <p:cNvPr id="29" name="Picture 28"/>
          <p:cNvPicPr>
            <a:picLocks noChangeAspect="1"/>
          </p:cNvPicPr>
          <p:nvPr/>
        </p:nvPicPr>
        <p:blipFill rotWithShape="1">
          <a:blip r:embed="rId4" cstate="print">
            <a:extLst>
              <a:ext uri="{28A0092B-C50C-407E-A947-70E740481C1C}">
                <a14:useLocalDpi xmlns:a14="http://schemas.microsoft.com/office/drawing/2010/main" val="0"/>
              </a:ext>
            </a:extLst>
          </a:blip>
          <a:srcRect r="27876"/>
          <a:stretch/>
        </p:blipFill>
        <p:spPr>
          <a:xfrm>
            <a:off x="5997654" y="1842142"/>
            <a:ext cx="2867016" cy="1138177"/>
          </a:xfrm>
          <a:prstGeom prst="rect">
            <a:avLst/>
          </a:prstGeom>
          <a:ln>
            <a:solidFill>
              <a:sysClr val="windowText" lastClr="000000"/>
            </a:solidFill>
          </a:ln>
          <a:effectLst>
            <a:outerShdw blurRad="292100" dist="139700" dir="2700000" algn="tl" rotWithShape="0">
              <a:srgbClr val="333333">
                <a:alpha val="65000"/>
              </a:srgbClr>
            </a:outerShdw>
          </a:effectLst>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571" y="4246643"/>
            <a:ext cx="2590637" cy="736497"/>
          </a:xfrm>
          <a:prstGeom prst="rect">
            <a:avLst/>
          </a:prstGeom>
          <a:ln>
            <a:solidFill>
              <a:sysClr val="windowText" lastClr="000000"/>
            </a:solidFill>
          </a:ln>
          <a:effectLst>
            <a:outerShdw blurRad="292100" dist="139700" dir="2700000" algn="tl" rotWithShape="0">
              <a:srgbClr val="333333">
                <a:alpha val="65000"/>
              </a:srgbClr>
            </a:outerShdw>
          </a:effectLst>
        </p:spPr>
      </p:pic>
      <p:grpSp>
        <p:nvGrpSpPr>
          <p:cNvPr id="17" name="Group 16"/>
          <p:cNvGrpSpPr>
            <a:grpSpLocks noChangeAspect="1"/>
          </p:cNvGrpSpPr>
          <p:nvPr/>
        </p:nvGrpSpPr>
        <p:grpSpPr>
          <a:xfrm>
            <a:off x="6366448" y="4162668"/>
            <a:ext cx="2590530" cy="1037939"/>
            <a:chOff x="1736060" y="2959630"/>
            <a:chExt cx="7103790" cy="2846252"/>
          </a:xfrm>
        </p:grpSpPr>
        <p:pic>
          <p:nvPicPr>
            <p:cNvPr id="31" name="Picture 30" descr="LCLS-II accelerator.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36060" y="2959630"/>
              <a:ext cx="7103790" cy="2846252"/>
            </a:xfrm>
            <a:prstGeom prst="rect">
              <a:avLst/>
            </a:prstGeom>
          </p:spPr>
        </p:pic>
        <p:sp>
          <p:nvSpPr>
            <p:cNvPr id="32" name="Rectangle 31"/>
            <p:cNvSpPr/>
            <p:nvPr/>
          </p:nvSpPr>
          <p:spPr>
            <a:xfrm>
              <a:off x="2097804" y="3367465"/>
              <a:ext cx="2697177" cy="2140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6756124" y="5392312"/>
              <a:ext cx="1988248" cy="3350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90563" y="3958006"/>
            <a:ext cx="3326364" cy="1659024"/>
          </a:xfrm>
          <a:prstGeom prst="rect">
            <a:avLst/>
          </a:prstGeom>
        </p:spPr>
      </p:pic>
      <p:sp>
        <p:nvSpPr>
          <p:cNvPr id="35" name="TextBox 34"/>
          <p:cNvSpPr txBox="1"/>
          <p:nvPr/>
        </p:nvSpPr>
        <p:spPr>
          <a:xfrm>
            <a:off x="3515632" y="5435596"/>
            <a:ext cx="2227529" cy="523220"/>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SNS Proton Power Upgrade </a:t>
            </a:r>
          </a:p>
        </p:txBody>
      </p:sp>
      <p:sp>
        <p:nvSpPr>
          <p:cNvPr id="36" name="TextBox 35"/>
          <p:cNvSpPr txBox="1"/>
          <p:nvPr/>
        </p:nvSpPr>
        <p:spPr>
          <a:xfrm>
            <a:off x="6729449" y="5344578"/>
            <a:ext cx="2227529" cy="523220"/>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LCLS-II High Energy Upgrade</a:t>
            </a:r>
          </a:p>
        </p:txBody>
      </p:sp>
    </p:spTree>
    <p:extLst>
      <p:ext uri="{BB962C8B-B14F-4D97-AF65-F5344CB8AC3E}">
        <p14:creationId xmlns:p14="http://schemas.microsoft.com/office/powerpoint/2010/main" val="16621018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869" y="240539"/>
            <a:ext cx="8464378" cy="487490"/>
          </a:xfrm>
        </p:spPr>
        <p:txBody>
          <a:bodyPr>
            <a:normAutofit/>
          </a:bodyPr>
          <a:lstStyle/>
          <a:p>
            <a:r>
              <a:rPr lang="en-US" cap="none" dirty="0"/>
              <a:t>Budget </a:t>
            </a:r>
            <a:r>
              <a:rPr lang="en-US" cap="none" dirty="0" smtClean="0"/>
              <a:t>Status</a:t>
            </a:r>
            <a:endParaRPr lang="en-US" cap="none" dirty="0"/>
          </a:p>
        </p:txBody>
      </p:sp>
      <p:sp>
        <p:nvSpPr>
          <p:cNvPr id="3" name="Content Placeholder 2"/>
          <p:cNvSpPr>
            <a:spLocks noGrp="1"/>
          </p:cNvSpPr>
          <p:nvPr>
            <p:ph idx="1"/>
          </p:nvPr>
        </p:nvSpPr>
        <p:spPr>
          <a:xfrm>
            <a:off x="197763" y="1031278"/>
            <a:ext cx="8301803" cy="2508335"/>
          </a:xfrm>
        </p:spPr>
        <p:txBody>
          <a:bodyPr>
            <a:normAutofit/>
          </a:bodyPr>
          <a:lstStyle/>
          <a:p>
            <a:r>
              <a:rPr lang="en-US" dirty="0" smtClean="0"/>
              <a:t>FY18</a:t>
            </a:r>
          </a:p>
          <a:p>
            <a:pPr lvl="1"/>
            <a:r>
              <a:rPr lang="en-US" sz="1800" dirty="0" smtClean="0"/>
              <a:t>President’s Budget Request called for 18% reduction in DOE Office of Science, 19% in Nuclear Physics and 12% reduction for Jefferson Lab</a:t>
            </a:r>
          </a:p>
          <a:p>
            <a:pPr lvl="1"/>
            <a:r>
              <a:rPr lang="en-US" sz="1900" dirty="0" smtClean="0"/>
              <a:t>Omnibus Appropriations includes </a:t>
            </a:r>
          </a:p>
          <a:p>
            <a:pPr lvl="2"/>
            <a:r>
              <a:rPr lang="en-US" sz="1700" dirty="0" smtClean="0"/>
              <a:t>$684M (+$62M) for Office of Nuclear Physics</a:t>
            </a:r>
          </a:p>
          <a:p>
            <a:pPr lvl="2"/>
            <a:r>
              <a:rPr lang="en-US" sz="1700" dirty="0" smtClean="0"/>
              <a:t>+$14M for Jefferson Lab Nuclear Physics</a:t>
            </a:r>
          </a:p>
          <a:p>
            <a:pPr lvl="2"/>
            <a:r>
              <a:rPr lang="en-US" sz="1700" dirty="0" smtClean="0"/>
              <a:t>+$9.9M in Science Laboratory Infrastructure funding to upgrade aging End Station Refrigerator cryogenic system (funds arrive in FY19)</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Content Placeholder 2"/>
          <p:cNvSpPr txBox="1">
            <a:spLocks/>
          </p:cNvSpPr>
          <p:nvPr/>
        </p:nvSpPr>
        <p:spPr>
          <a:xfrm>
            <a:off x="202501" y="3453821"/>
            <a:ext cx="8464378" cy="192413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0" lang="en-US" sz="2000" b="0" i="0" u="none" strike="noStrike" kern="1200" cap="none" spc="0" normalizeH="0" baseline="0" noProof="0" dirty="0" smtClean="0">
                <a:ln>
                  <a:noFill/>
                </a:ln>
                <a:solidFill>
                  <a:srgbClr val="000000"/>
                </a:solidFill>
                <a:effectLst/>
                <a:uLnTx/>
                <a:uFillTx/>
                <a:latin typeface="Arial" charset="0"/>
                <a:ea typeface="+mn-ea"/>
                <a:cs typeface="Arial" panose="020B0604020202020204" pitchFamily="34" charset="0"/>
              </a:rPr>
              <a:t>FY19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000000"/>
                </a:solidFill>
                <a:effectLst/>
                <a:uLnTx/>
                <a:uFillTx/>
                <a:latin typeface="Arial" charset="0"/>
                <a:ea typeface="+mn-ea"/>
                <a:cs typeface="Arial" panose="020B0604020202020204" pitchFamily="34" charset="0"/>
              </a:rPr>
              <a:t>President’s Budget Request called for $600M Office of Nuclear Physics, $109M for Jefferson Lab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000000"/>
                </a:solidFill>
                <a:effectLst/>
                <a:uLnTx/>
                <a:uFillTx/>
                <a:latin typeface="Arial" charset="0"/>
                <a:ea typeface="+mn-ea"/>
                <a:cs typeface="Arial" panose="020B0604020202020204" pitchFamily="34" charset="0"/>
              </a:rPr>
              <a:t>Congressional budget</a:t>
            </a:r>
            <a:r>
              <a:rPr kumimoji="0" lang="en-US" sz="1800" b="0" i="0" u="none" strike="noStrike" kern="1200" cap="none" spc="0" normalizeH="0" noProof="0" dirty="0" smtClean="0">
                <a:ln>
                  <a:noFill/>
                </a:ln>
                <a:solidFill>
                  <a:srgbClr val="000000"/>
                </a:solidFill>
                <a:effectLst/>
                <a:uLnTx/>
                <a:uFillTx/>
                <a:latin typeface="Arial" charset="0"/>
                <a:ea typeface="+mn-ea"/>
                <a:cs typeface="Arial" panose="020B0604020202020204" pitchFamily="34" charset="0"/>
              </a:rPr>
              <a:t> marks are more favorable for Science and Office of Nuclear Physics:</a:t>
            </a:r>
          </a:p>
          <a:p>
            <a:pPr lvl="2">
              <a:buFont typeface="Arial" panose="020B0604020202020204" pitchFamily="34" charset="0"/>
              <a:buChar char="-"/>
            </a:pPr>
            <a:r>
              <a:rPr kumimoji="0" lang="en-US" sz="1600" b="0" i="0" u="none" strike="noStrike" kern="1200" cap="none" spc="0" normalizeH="0" baseline="0" noProof="0" dirty="0" smtClean="0">
                <a:ln>
                  <a:noFill/>
                </a:ln>
                <a:solidFill>
                  <a:srgbClr val="000000"/>
                </a:solidFill>
                <a:effectLst/>
                <a:uLnTx/>
                <a:uFillTx/>
                <a:latin typeface="Arial" charset="0"/>
                <a:ea typeface="+mn-ea"/>
                <a:cs typeface="Arial" panose="020B0604020202020204" pitchFamily="34" charset="0"/>
              </a:rPr>
              <a:t>House: $690M</a:t>
            </a:r>
          </a:p>
          <a:p>
            <a:pPr lvl="2">
              <a:buFont typeface="Arial" panose="020B0604020202020204" pitchFamily="34" charset="0"/>
              <a:buChar char="-"/>
            </a:pPr>
            <a:r>
              <a:rPr lang="en-US" sz="1600" dirty="0" smtClean="0">
                <a:solidFill>
                  <a:srgbClr val="000000"/>
                </a:solidFill>
              </a:rPr>
              <a:t>Senate: $710</a:t>
            </a:r>
            <a:endParaRPr kumimoji="0" lang="en-US" sz="16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4116364007"/>
              </p:ext>
            </p:extLst>
          </p:nvPr>
        </p:nvGraphicFramePr>
        <p:xfrm>
          <a:off x="3444336" y="5486118"/>
          <a:ext cx="4572000" cy="74168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1908170523"/>
                    </a:ext>
                  </a:extLst>
                </a:gridCol>
                <a:gridCol w="1524000">
                  <a:extLst>
                    <a:ext uri="{9D8B030D-6E8A-4147-A177-3AD203B41FA5}">
                      <a16:colId xmlns:a16="http://schemas.microsoft.com/office/drawing/2014/main" val="1842533296"/>
                    </a:ext>
                  </a:extLst>
                </a:gridCol>
                <a:gridCol w="1524000">
                  <a:extLst>
                    <a:ext uri="{9D8B030D-6E8A-4147-A177-3AD203B41FA5}">
                      <a16:colId xmlns:a16="http://schemas.microsoft.com/office/drawing/2014/main" val="60627904"/>
                    </a:ext>
                  </a:extLst>
                </a:gridCol>
              </a:tblGrid>
              <a:tr h="370840">
                <a:tc>
                  <a:txBody>
                    <a:bodyPr/>
                    <a:lstStyle/>
                    <a:p>
                      <a:r>
                        <a:rPr lang="en-US" dirty="0" smtClean="0"/>
                        <a:t>FY16</a:t>
                      </a:r>
                      <a:endParaRPr lang="en-US" dirty="0"/>
                    </a:p>
                  </a:txBody>
                  <a:tcPr/>
                </a:tc>
                <a:tc>
                  <a:txBody>
                    <a:bodyPr/>
                    <a:lstStyle/>
                    <a:p>
                      <a:r>
                        <a:rPr lang="en-US" dirty="0" smtClean="0"/>
                        <a:t>FY17</a:t>
                      </a:r>
                      <a:endParaRPr lang="en-US" dirty="0"/>
                    </a:p>
                  </a:txBody>
                  <a:tcPr/>
                </a:tc>
                <a:tc>
                  <a:txBody>
                    <a:bodyPr/>
                    <a:lstStyle/>
                    <a:p>
                      <a:r>
                        <a:rPr lang="en-US" dirty="0" smtClean="0"/>
                        <a:t>FY18</a:t>
                      </a:r>
                      <a:endParaRPr lang="en-US" dirty="0"/>
                    </a:p>
                  </a:txBody>
                  <a:tcPr/>
                </a:tc>
                <a:extLst>
                  <a:ext uri="{0D108BD9-81ED-4DB2-BD59-A6C34878D82A}">
                    <a16:rowId xmlns:a16="http://schemas.microsoft.com/office/drawing/2014/main" val="2505076584"/>
                  </a:ext>
                </a:extLst>
              </a:tr>
              <a:tr h="370840">
                <a:tc>
                  <a:txBody>
                    <a:bodyPr/>
                    <a:lstStyle/>
                    <a:p>
                      <a:r>
                        <a:rPr lang="en-US" dirty="0" smtClean="0"/>
                        <a:t>107.6</a:t>
                      </a:r>
                      <a:endParaRPr lang="en-US" dirty="0"/>
                    </a:p>
                  </a:txBody>
                  <a:tcPr/>
                </a:tc>
                <a:tc>
                  <a:txBody>
                    <a:bodyPr/>
                    <a:lstStyle/>
                    <a:p>
                      <a:r>
                        <a:rPr lang="en-US" dirty="0" smtClean="0"/>
                        <a:t>111.2</a:t>
                      </a:r>
                      <a:endParaRPr lang="en-US" dirty="0"/>
                    </a:p>
                  </a:txBody>
                  <a:tcPr/>
                </a:tc>
                <a:tc>
                  <a:txBody>
                    <a:bodyPr/>
                    <a:lstStyle/>
                    <a:p>
                      <a:r>
                        <a:rPr lang="en-US" dirty="0" smtClean="0"/>
                        <a:t>124.2</a:t>
                      </a:r>
                      <a:endParaRPr lang="en-US" dirty="0"/>
                    </a:p>
                  </a:txBody>
                  <a:tcPr/>
                </a:tc>
                <a:extLst>
                  <a:ext uri="{0D108BD9-81ED-4DB2-BD59-A6C34878D82A}">
                    <a16:rowId xmlns:a16="http://schemas.microsoft.com/office/drawing/2014/main" val="2010253280"/>
                  </a:ext>
                </a:extLst>
              </a:tr>
            </a:tbl>
          </a:graphicData>
        </a:graphic>
      </p:graphicFrame>
      <p:sp>
        <p:nvSpPr>
          <p:cNvPr id="11" name="TextBox 10"/>
          <p:cNvSpPr txBox="1"/>
          <p:nvPr/>
        </p:nvSpPr>
        <p:spPr>
          <a:xfrm>
            <a:off x="1015984" y="5543625"/>
            <a:ext cx="22555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smtClean="0">
                <a:ln>
                  <a:noFill/>
                </a:ln>
                <a:solidFill>
                  <a:srgbClr val="000000"/>
                </a:solidFill>
                <a:effectLst/>
                <a:uLnTx/>
                <a:uFillTx/>
                <a:latin typeface="Calibri" panose="020F0502020204030204"/>
                <a:ea typeface="+mn-ea"/>
                <a:cs typeface="+mn-cs"/>
              </a:rPr>
              <a:t>Jefferson Lab Nuclear Physics funding ($M)</a:t>
            </a:r>
            <a:endParaRPr kumimoji="0" lang="en-US" sz="1800" b="0" i="1"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2775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77319" y="203618"/>
            <a:ext cx="8753993" cy="523959"/>
          </a:xfrm>
        </p:spPr>
        <p:txBody>
          <a:bodyPr>
            <a:noAutofit/>
          </a:bodyPr>
          <a:lstStyle/>
          <a:p>
            <a:r>
              <a:rPr lang="en-US" kern="0" cap="none" dirty="0">
                <a:solidFill>
                  <a:srgbClr val="000000"/>
                </a:solidFill>
                <a:latin typeface="Arial" pitchFamily="34" charset="0"/>
              </a:rPr>
              <a:t>Getting Work Done Safely is Our Highest </a:t>
            </a:r>
            <a:r>
              <a:rPr lang="en-US" kern="0" cap="none" dirty="0" smtClean="0">
                <a:solidFill>
                  <a:srgbClr val="000000"/>
                </a:solidFill>
                <a:latin typeface="Arial" pitchFamily="34" charset="0"/>
              </a:rPr>
              <a:t>Priority</a:t>
            </a:r>
            <a:endParaRPr lang="en-US" dirty="0">
              <a:solidFill>
                <a:srgbClr val="FF0000"/>
              </a:solidFill>
            </a:endParaRPr>
          </a:p>
        </p:txBody>
      </p:sp>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216967078"/>
              </p:ext>
            </p:extLst>
          </p:nvPr>
        </p:nvGraphicFramePr>
        <p:xfrm>
          <a:off x="65089" y="1728510"/>
          <a:ext cx="2992436" cy="3700272"/>
        </p:xfrm>
        <a:graphic>
          <a:graphicData uri="http://schemas.openxmlformats.org/drawingml/2006/table">
            <a:tbl>
              <a:tblPr firstRow="1" bandRow="1"/>
              <a:tblGrid>
                <a:gridCol w="2992436">
                  <a:extLst>
                    <a:ext uri="{9D8B030D-6E8A-4147-A177-3AD203B41FA5}">
                      <a16:colId xmlns:a16="http://schemas.microsoft.com/office/drawing/2014/main" val="20000"/>
                    </a:ext>
                  </a:extLst>
                </a:gridCol>
              </a:tblGrid>
              <a:tr h="3642110">
                <a:tc>
                  <a:txBody>
                    <a:bodyPr/>
                    <a:lstStyle>
                      <a:defPPr>
                        <a:defRPr lang="en-US"/>
                      </a:defPPr>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287338" marR="0" lvl="0" indent="-287338"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Nothing is more important than accomplishing our work safely</a:t>
                      </a:r>
                    </a:p>
                    <a:p>
                      <a:pPr marL="287338" marR="0" lvl="0" indent="-287338"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Safety and Quality before Schedule!</a:t>
                      </a:r>
                    </a:p>
                    <a:p>
                      <a:pPr marL="287338" marR="0" lvl="0" indent="-287338"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Focus areas include:</a:t>
                      </a:r>
                    </a:p>
                    <a:p>
                      <a:pPr marL="548640" marR="0" lvl="1" indent="-287338"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Incorporating Human Performance Improvement (HPI) concepts and methods into ISM</a:t>
                      </a:r>
                    </a:p>
                    <a:p>
                      <a:pPr marL="548640" marR="0" lvl="1" indent="-287338"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Assuring service subcontractors are able to meet expectations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11" name="Content Placeholder 3"/>
          <p:cNvGraphicFramePr>
            <a:graphicFrameLocks noGrp="1"/>
          </p:cNvGraphicFramePr>
          <p:nvPr>
            <p:ph idx="1"/>
            <p:extLst/>
          </p:nvPr>
        </p:nvGraphicFramePr>
        <p:xfrm>
          <a:off x="3124200" y="1621168"/>
          <a:ext cx="5734050" cy="3486151"/>
        </p:xfrm>
        <a:graphic>
          <a:graphicData uri="http://schemas.openxmlformats.org/drawingml/2006/chart">
            <c:chart xmlns:c="http://schemas.openxmlformats.org/drawingml/2006/chart" xmlns:r="http://schemas.openxmlformats.org/officeDocument/2006/relationships" r:id="rId3"/>
          </a:graphicData>
        </a:graphic>
      </p:graphicFrame>
      <p:sp>
        <p:nvSpPr>
          <p:cNvPr id="15" name="Content Placeholder 5"/>
          <p:cNvSpPr txBox="1">
            <a:spLocks/>
          </p:cNvSpPr>
          <p:nvPr/>
        </p:nvSpPr>
        <p:spPr>
          <a:xfrm>
            <a:off x="3609975" y="5175315"/>
            <a:ext cx="5248275" cy="398430"/>
          </a:xfrm>
          <a:prstGeom prst="rect">
            <a:avLst/>
          </a:prstGeom>
        </p:spPr>
        <p:txBody>
          <a:bodyPr/>
          <a:lstStyle>
            <a:lvl1pPr marL="342900" indent="-342900" algn="l" rtl="0" eaLnBrk="1" fontAlgn="base" hangingPunct="1">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400">
                <a:solidFill>
                  <a:schemeClr val="tx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pPr marL="0" marR="0" lvl="0" indent="0" algn="l" defTabSz="457200" rtl="0" eaLnBrk="1" fontAlgn="base" latinLnBrk="0" hangingPunct="1">
              <a:lnSpc>
                <a:spcPct val="100000"/>
              </a:lnSpc>
              <a:spcBef>
                <a:spcPct val="20000"/>
              </a:spcBef>
              <a:spcAft>
                <a:spcPct val="0"/>
              </a:spcAft>
              <a:buClrTx/>
              <a:buSzPct val="120000"/>
              <a:buFontTx/>
              <a:buNone/>
              <a:tabLst/>
              <a:defRPr/>
            </a:pPr>
            <a:r>
              <a:rPr kumimoji="0" lang="en-US" sz="1400" b="1" i="0" u="none" strike="noStrike" kern="1200" cap="none" spc="0" normalizeH="0" baseline="0" noProof="0" dirty="0" smtClean="0">
                <a:ln>
                  <a:noFill/>
                </a:ln>
                <a:solidFill>
                  <a:srgbClr val="0070C0"/>
                </a:solidFill>
                <a:effectLst/>
                <a:uLnTx/>
                <a:uFillTx/>
                <a:latin typeface="Arial" pitchFamily="34" charset="0"/>
                <a:ea typeface="+mn-ea"/>
                <a:cs typeface="Arial" pitchFamily="34" charset="0"/>
              </a:rPr>
              <a:t>Nearly 2.5 </a:t>
            </a:r>
            <a:r>
              <a:rPr kumimoji="0" lang="en-US" sz="1400" b="1" i="0" u="none" strike="noStrike" kern="1200" cap="none" spc="0" normalizeH="0" baseline="0" noProof="0" dirty="0">
                <a:ln>
                  <a:noFill/>
                </a:ln>
                <a:solidFill>
                  <a:srgbClr val="0070C0"/>
                </a:solidFill>
                <a:effectLst/>
                <a:uLnTx/>
                <a:uFillTx/>
                <a:latin typeface="Arial" pitchFamily="34" charset="0"/>
                <a:ea typeface="+mn-ea"/>
                <a:cs typeface="Arial" pitchFamily="34" charset="0"/>
              </a:rPr>
              <a:t>Million hours </a:t>
            </a:r>
            <a:r>
              <a:rPr kumimoji="0" lang="en-US" sz="1400" b="1" i="0" u="none" strike="noStrike" kern="1200" cap="none" spc="0" normalizeH="0" baseline="0" noProof="0" dirty="0" smtClean="0">
                <a:ln>
                  <a:noFill/>
                </a:ln>
                <a:solidFill>
                  <a:srgbClr val="0070C0"/>
                </a:solidFill>
                <a:effectLst/>
                <a:uLnTx/>
                <a:uFillTx/>
                <a:latin typeface="Arial" pitchFamily="34" charset="0"/>
                <a:ea typeface="+mn-ea"/>
                <a:cs typeface="Arial" pitchFamily="34" charset="0"/>
              </a:rPr>
              <a:t>worked prior to recent </a:t>
            </a:r>
            <a:r>
              <a:rPr kumimoji="0" lang="en-US" sz="1400" b="1" i="0" u="none" strike="noStrike" kern="1200" cap="none" spc="0" normalizeH="0" baseline="0" noProof="0" dirty="0">
                <a:ln>
                  <a:noFill/>
                </a:ln>
                <a:solidFill>
                  <a:srgbClr val="0070C0"/>
                </a:solidFill>
                <a:effectLst/>
                <a:uLnTx/>
                <a:uFillTx/>
                <a:latin typeface="Arial" pitchFamily="34" charset="0"/>
                <a:ea typeface="+mn-ea"/>
                <a:cs typeface="Arial" pitchFamily="34" charset="0"/>
              </a:rPr>
              <a:t>DART </a:t>
            </a:r>
            <a:r>
              <a:rPr kumimoji="0" lang="en-US" sz="1400" b="1" i="0" u="none" strike="noStrike" kern="1200" cap="none" spc="0" normalizeH="0" baseline="0" noProof="0" dirty="0" smtClean="0">
                <a:ln>
                  <a:noFill/>
                </a:ln>
                <a:solidFill>
                  <a:srgbClr val="0070C0"/>
                </a:solidFill>
                <a:effectLst/>
                <a:uLnTx/>
                <a:uFillTx/>
                <a:latin typeface="Arial" pitchFamily="34" charset="0"/>
                <a:ea typeface="+mn-ea"/>
                <a:cs typeface="Arial" pitchFamily="34" charset="0"/>
              </a:rPr>
              <a:t>case</a:t>
            </a:r>
            <a:endParaRPr kumimoji="0" lang="en-US" sz="1400" b="1" i="0" u="none" strike="noStrike" kern="1200" cap="none" spc="0" normalizeH="0" baseline="0" noProof="0" dirty="0">
              <a:ln>
                <a:noFill/>
              </a:ln>
              <a:solidFill>
                <a:srgbClr val="0070C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2619228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872" y="3822975"/>
            <a:ext cx="3063240" cy="2028899"/>
          </a:xfrm>
          <a:prstGeom prst="rect">
            <a:avLst/>
          </a:prstGeom>
          <a:effectLst>
            <a:outerShdw blurRad="292100" dist="139700" dir="2700000" algn="ctr" rotWithShape="0">
              <a:prstClr val="black">
                <a:alpha val="65000"/>
              </a:prstClr>
            </a:outerShdw>
          </a:effectLst>
        </p:spPr>
      </p:pic>
      <p:sp>
        <p:nvSpPr>
          <p:cNvPr id="2" name="Title 1"/>
          <p:cNvSpPr>
            <a:spLocks noGrp="1"/>
          </p:cNvSpPr>
          <p:nvPr>
            <p:ph type="title"/>
          </p:nvPr>
        </p:nvSpPr>
        <p:spPr>
          <a:xfrm>
            <a:off x="236321" y="142488"/>
            <a:ext cx="8464378" cy="487490"/>
          </a:xfrm>
        </p:spPr>
        <p:txBody>
          <a:bodyPr>
            <a:normAutofit fontScale="90000"/>
          </a:bodyPr>
          <a:lstStyle/>
          <a:p>
            <a:r>
              <a:rPr lang="en-US" cap="none" dirty="0" smtClean="0"/>
              <a:t>Keeping Jefferson Lab front and center:</a:t>
            </a:r>
            <a:br>
              <a:rPr lang="en-US" cap="none" dirty="0" smtClean="0"/>
            </a:br>
            <a:r>
              <a:rPr lang="en-US" cap="none" dirty="0" smtClean="0"/>
              <a:t>DOE Secretary and Under Secretary visits	</a:t>
            </a:r>
            <a:endParaRPr lang="en-US" cap="none"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037" y="983557"/>
            <a:ext cx="2959075" cy="1972717"/>
          </a:xfrm>
          <a:prstGeom prst="rect">
            <a:avLst/>
          </a:prstGeom>
          <a:effectLst>
            <a:glow rad="101600">
              <a:schemeClr val="accent2">
                <a:satMod val="175000"/>
                <a:alpha val="40000"/>
              </a:schemeClr>
            </a:glow>
            <a:outerShdw blurRad="292100" dist="139700" dir="2700000" algn="ctr" rotWithShape="0">
              <a:prstClr val="black">
                <a:alpha val="65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431" y="1354833"/>
            <a:ext cx="2927547" cy="2212738"/>
          </a:xfrm>
          <a:prstGeom prst="rect">
            <a:avLst/>
          </a:prstGeom>
          <a:effectLst>
            <a:glow rad="101600">
              <a:schemeClr val="accent2">
                <a:satMod val="175000"/>
                <a:alpha val="40000"/>
              </a:schemeClr>
            </a:glow>
            <a:outerShdw blurRad="292100" dist="139700" dir="2700000" algn="ctr" rotWithShape="0">
              <a:prstClr val="black">
                <a:alpha val="65000"/>
              </a:prst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7632" y="1496679"/>
            <a:ext cx="3220945" cy="1874691"/>
          </a:xfrm>
          <a:prstGeom prst="rect">
            <a:avLst/>
          </a:prstGeom>
          <a:effectLst>
            <a:glow rad="101600">
              <a:schemeClr val="accent2">
                <a:satMod val="175000"/>
                <a:alpha val="40000"/>
              </a:schemeClr>
            </a:glow>
            <a:outerShdw blurRad="292100" dist="139700" dir="2700000" algn="ctr" rotWithShape="0">
              <a:prstClr val="black">
                <a:alpha val="65000"/>
              </a:prstClr>
            </a:outerShd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7977" y="4368872"/>
            <a:ext cx="3063240" cy="1914525"/>
          </a:xfrm>
          <a:prstGeom prst="rect">
            <a:avLst/>
          </a:prstGeom>
          <a:effectLst>
            <a:outerShdw blurRad="292100" dist="139700" dir="2700000" algn="ctr" rotWithShape="0">
              <a:prstClr val="black">
                <a:alpha val="65000"/>
              </a:prstClr>
            </a:outerShdw>
          </a:effectLst>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308" y="4368872"/>
            <a:ext cx="3063240" cy="2028899"/>
          </a:xfrm>
          <a:prstGeom prst="rect">
            <a:avLst/>
          </a:prstGeom>
          <a:effectLst>
            <a:outerShdw blurRad="292100" dist="139700" dir="2700000" algn="ctr" rotWithShape="0">
              <a:prstClr val="black">
                <a:alpha val="65000"/>
              </a:prstClr>
            </a:outerShdw>
          </a:effectLst>
        </p:spPr>
      </p:pic>
    </p:spTree>
    <p:extLst>
      <p:ext uri="{BB962C8B-B14F-4D97-AF65-F5344CB8AC3E}">
        <p14:creationId xmlns:p14="http://schemas.microsoft.com/office/powerpoint/2010/main" val="9183461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cap="none" smtClean="0"/>
              <a:t>Finally...</a:t>
            </a:r>
            <a:endParaRPr lang="en-US" cap="none" dirty="0"/>
          </a:p>
        </p:txBody>
      </p:sp>
      <p:sp>
        <p:nvSpPr>
          <p:cNvPr id="3" name="Content Placeholder 2"/>
          <p:cNvSpPr>
            <a:spLocks noGrp="1"/>
          </p:cNvSpPr>
          <p:nvPr>
            <p:ph idx="1"/>
          </p:nvPr>
        </p:nvSpPr>
        <p:spPr>
          <a:xfrm>
            <a:off x="308919" y="1189075"/>
            <a:ext cx="8464378" cy="5631390"/>
          </a:xfrm>
        </p:spPr>
        <p:txBody>
          <a:bodyPr>
            <a:normAutofit/>
          </a:bodyPr>
          <a:lstStyle/>
          <a:p>
            <a:r>
              <a:rPr lang="en-US" dirty="0" smtClean="0"/>
              <a:t>The Lab is in good shape and in a strong position moving forward</a:t>
            </a:r>
          </a:p>
          <a:p>
            <a:r>
              <a:rPr lang="en-US" dirty="0" smtClean="0"/>
              <a:t>High priority for the lab and community:</a:t>
            </a:r>
          </a:p>
          <a:p>
            <a:pPr lvl="1"/>
            <a:r>
              <a:rPr lang="en-US" dirty="0" smtClean="0"/>
              <a:t>Demonstrating the value of the 12 GeV investment by delivering high-impact scientific results in a timely manner</a:t>
            </a:r>
          </a:p>
          <a:p>
            <a:pPr lvl="1"/>
            <a:r>
              <a:rPr lang="en-US" dirty="0" smtClean="0"/>
              <a:t>Keeping up the strong support for CEBAF and Jefferson Lab to achieve &gt; 30 weeks operation per year</a:t>
            </a:r>
          </a:p>
          <a:p>
            <a:pPr lvl="1"/>
            <a:r>
              <a:rPr lang="en-US" dirty="0" smtClean="0"/>
              <a:t>Successful execution of our CEBAF Reliability Plan</a:t>
            </a:r>
          </a:p>
          <a:p>
            <a:pPr lvl="1"/>
            <a:r>
              <a:rPr lang="en-US" dirty="0" smtClean="0"/>
              <a:t>Preparing for next steps for the U.S. Electron-Ion Collider</a:t>
            </a:r>
          </a:p>
          <a:p>
            <a:pPr lvl="1"/>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18</a:t>
            </a:fld>
            <a:endParaRPr lang="en-US" dirty="0"/>
          </a:p>
        </p:txBody>
      </p:sp>
      <p:sp>
        <p:nvSpPr>
          <p:cNvPr id="5" name="Rectangle 4"/>
          <p:cNvSpPr/>
          <p:nvPr/>
        </p:nvSpPr>
        <p:spPr>
          <a:xfrm>
            <a:off x="-181129" y="4826611"/>
            <a:ext cx="9113259" cy="830997"/>
          </a:xfrm>
          <a:prstGeom prst="rect">
            <a:avLst/>
          </a:prstGeom>
        </p:spPr>
        <p:txBody>
          <a:bodyPr wrap="square">
            <a:spAutoFit/>
          </a:bodyPr>
          <a:lstStyle/>
          <a:p>
            <a:pPr lvl="1" algn="ctr"/>
            <a:r>
              <a:rPr lang="en-US" sz="2400" b="1" i="1" dirty="0"/>
              <a:t>Thank you for </a:t>
            </a:r>
            <a:r>
              <a:rPr lang="en-US" sz="2400" b="1" i="1" dirty="0" smtClean="0"/>
              <a:t>the role that you play in ensuring that we build the strongest and most impactful scientific program at Jefferson Lab</a:t>
            </a:r>
          </a:p>
        </p:txBody>
      </p:sp>
    </p:spTree>
    <p:extLst>
      <p:ext uri="{BB962C8B-B14F-4D97-AF65-F5344CB8AC3E}">
        <p14:creationId xmlns:p14="http://schemas.microsoft.com/office/powerpoint/2010/main" val="11773896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t>Welcome!</a:t>
            </a:r>
            <a:endParaRPr lang="en-US" cap="none"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350" y="846468"/>
            <a:ext cx="7181516" cy="5381694"/>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701368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cap="none" dirty="0" smtClean="0"/>
              <a:t>Outline</a:t>
            </a:r>
            <a:endParaRPr lang="en-US" sz="2800" cap="none" dirty="0"/>
          </a:p>
        </p:txBody>
      </p:sp>
      <p:sp>
        <p:nvSpPr>
          <p:cNvPr id="3" name="Content Placeholder 2"/>
          <p:cNvSpPr>
            <a:spLocks noGrp="1"/>
          </p:cNvSpPr>
          <p:nvPr>
            <p:ph idx="1"/>
          </p:nvPr>
        </p:nvSpPr>
        <p:spPr>
          <a:xfrm>
            <a:off x="308919" y="1113535"/>
            <a:ext cx="8464378" cy="5381694"/>
          </a:xfrm>
        </p:spPr>
        <p:txBody>
          <a:bodyPr/>
          <a:lstStyle/>
          <a:p>
            <a:r>
              <a:rPr lang="en-US" dirty="0" smtClean="0"/>
              <a:t>Staff News</a:t>
            </a:r>
          </a:p>
          <a:p>
            <a:endParaRPr lang="en-US" dirty="0"/>
          </a:p>
          <a:p>
            <a:r>
              <a:rPr lang="en-US" dirty="0" smtClean="0"/>
              <a:t>The Lab’s Future</a:t>
            </a:r>
          </a:p>
          <a:p>
            <a:endParaRPr lang="en-US" dirty="0"/>
          </a:p>
          <a:p>
            <a:r>
              <a:rPr lang="en-US" dirty="0" smtClean="0"/>
              <a:t>CEBAF Upgrade and Operations</a:t>
            </a:r>
          </a:p>
          <a:p>
            <a:endParaRPr lang="en-US" dirty="0"/>
          </a:p>
          <a:p>
            <a:r>
              <a:rPr lang="en-US" dirty="0" smtClean="0"/>
              <a:t>Electron-Ion Collider</a:t>
            </a:r>
          </a:p>
          <a:p>
            <a:endParaRPr lang="en-US" dirty="0"/>
          </a:p>
          <a:p>
            <a:r>
              <a:rPr lang="en-US" dirty="0" smtClean="0"/>
              <a:t>Budget Update</a:t>
            </a:r>
          </a:p>
          <a:p>
            <a:endParaRPr lang="en-US" dirty="0"/>
          </a:p>
          <a:p>
            <a:r>
              <a:rPr lang="en-US" dirty="0" smtClean="0"/>
              <a:t>Director’s Perspective</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2</a:t>
            </a:fld>
            <a:endParaRPr lang="en-US" dirty="0"/>
          </a:p>
        </p:txBody>
      </p:sp>
    </p:spTree>
    <p:extLst>
      <p:ext uri="{BB962C8B-B14F-4D97-AF65-F5344CB8AC3E}">
        <p14:creationId xmlns:p14="http://schemas.microsoft.com/office/powerpoint/2010/main" val="12515623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24" y="280295"/>
            <a:ext cx="8509876" cy="487490"/>
          </a:xfrm>
        </p:spPr>
        <p:txBody>
          <a:bodyPr>
            <a:normAutofit fontScale="90000"/>
          </a:bodyPr>
          <a:lstStyle/>
          <a:p>
            <a:r>
              <a:rPr lang="en-US" cap="none" dirty="0" smtClean="0">
                <a:solidFill>
                  <a:sysClr val="windowText" lastClr="000000"/>
                </a:solidFill>
                <a:latin typeface="Arial" panose="020B0604020202020204" pitchFamily="34" charset="0"/>
              </a:rPr>
              <a:t>Jefferson Lab is an Integral Part of the 2015 Nuclear Science Advisory Committee Long Range Plan</a:t>
            </a:r>
            <a:r>
              <a:rPr lang="en-US" cap="none" dirty="0">
                <a:solidFill>
                  <a:sysClr val="windowText" lastClr="000000"/>
                </a:solidFill>
                <a:latin typeface="Arial" panose="020B0604020202020204" pitchFamily="34" charset="0"/>
              </a:rPr>
              <a:t/>
            </a:r>
            <a:br>
              <a:rPr lang="en-US" cap="none" dirty="0">
                <a:solidFill>
                  <a:sysClr val="windowText" lastClr="000000"/>
                </a:solidFill>
                <a:latin typeface="Arial" panose="020B0604020202020204" pitchFamily="34" charset="0"/>
              </a:rPr>
            </a:br>
            <a:endParaRPr lang="en-US"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itle 1"/>
          <p:cNvSpPr txBox="1">
            <a:spLocks/>
          </p:cNvSpPr>
          <p:nvPr/>
        </p:nvSpPr>
        <p:spPr>
          <a:xfrm>
            <a:off x="533401" y="-22729"/>
            <a:ext cx="7848599" cy="75570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457200" rtl="0" eaLnBrk="1" fontAlgn="auto" latinLnBrk="0" hangingPunct="1">
              <a:lnSpc>
                <a:spcPts val="3200"/>
              </a:lnSpc>
              <a:spcBef>
                <a:spcPct val="0"/>
              </a:spcBef>
              <a:spcAft>
                <a:spcPts val="0"/>
              </a:spcAft>
              <a:buClrTx/>
              <a:buSzTx/>
              <a:buFontTx/>
              <a:buNone/>
              <a:tabLst/>
              <a:defRPr/>
            </a:pPr>
            <a:endParaRPr kumimoji="0" lang="en-US" sz="2800" b="1"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7197" y="1035998"/>
            <a:ext cx="2829177" cy="3176354"/>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Lst>
        </p:spPr>
      </p:pic>
      <p:sp>
        <p:nvSpPr>
          <p:cNvPr id="5" name="Rectangle 4"/>
          <p:cNvSpPr/>
          <p:nvPr/>
        </p:nvSpPr>
        <p:spPr>
          <a:xfrm>
            <a:off x="224557" y="800129"/>
            <a:ext cx="5643305" cy="3418372"/>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1400" b="1" i="0" u="none" strike="noStrike" kern="1200" cap="none" spc="0" normalizeH="0" baseline="0" noProof="0" dirty="0">
                <a:ln>
                  <a:noFill/>
                </a:ln>
                <a:solidFill>
                  <a:srgbClr val="005D9A"/>
                </a:solidFill>
                <a:effectLst/>
                <a:uLnTx/>
                <a:uFillTx/>
                <a:latin typeface="Arial" panose="020B0604020202020204" pitchFamily="34" charset="0"/>
                <a:ea typeface="+mn-ea"/>
                <a:cs typeface="Arial" panose="020B0604020202020204" pitchFamily="34" charset="0"/>
              </a:rPr>
              <a:t>RECOMMENDATION I</a:t>
            </a:r>
            <a:endParaRPr kumimoji="0" lang="en-US" sz="1400" b="0" i="0" u="none" strike="noStrike" kern="1200" cap="none" spc="0" normalizeH="0" baseline="0" noProof="0" dirty="0">
              <a:ln>
                <a:noFill/>
              </a:ln>
              <a:solidFill>
                <a:srgbClr val="005D9A"/>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progress achieved under the guidance of the 2007 Long Range Plan has reinforced U.S. world leadership in nuclear science.  The highest priority in the 2015 Plan is to capitalize on the investments made.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 the imminent completion of the CEBAF 12-GeV Upgrade, its forefront program of using electrons to unfold the quark and gluon structure of hadrons and nuclei and to probe the Standard Model must be realized.</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ct val="20000"/>
              </a:spcBef>
              <a:spcAft>
                <a:spcPts val="400"/>
              </a:spcAft>
              <a:buClrTx/>
              <a:buSzTx/>
              <a:buFont typeface="Wingdings 3" panose="05040102010807070707" pitchFamily="18" charset="2"/>
              <a:buChar char=""/>
              <a:tabLst/>
              <a:defRPr/>
            </a:pPr>
            <a:r>
              <a:rPr kumimoji="0" lang="en-US" sz="14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sym typeface="Wingdings 3"/>
              </a:rPr>
              <a:t>Operate </a:t>
            </a:r>
            <a:r>
              <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Wingdings 3"/>
              </a:rPr>
              <a:t>12 GeV </a:t>
            </a:r>
            <a:r>
              <a:rPr kumimoji="0" lang="en-US" sz="14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sym typeface="Wingdings 3"/>
              </a:rPr>
              <a:t>CEBAF – highest priority</a:t>
            </a: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1400" b="1" i="0" u="none" strike="noStrike" kern="1200" cap="none" spc="0" normalizeH="0" baseline="0" noProof="0" dirty="0">
                <a:ln>
                  <a:noFill/>
                </a:ln>
                <a:solidFill>
                  <a:srgbClr val="005D9A"/>
                </a:solidFill>
                <a:effectLst/>
                <a:uLnTx/>
                <a:uFillTx/>
                <a:latin typeface="Arial" panose="020B0604020202020204" pitchFamily="34" charset="0"/>
                <a:ea typeface="+mn-ea"/>
                <a:cs typeface="Arial" panose="020B0604020202020204" pitchFamily="34" charset="0"/>
              </a:rPr>
              <a:t>RECOMMENDATION II</a:t>
            </a:r>
            <a:endParaRPr kumimoji="0" lang="en-US" sz="1400" b="0" i="0" u="none" strike="noStrike" kern="1200" cap="none" spc="0" normalizeH="0" baseline="0" noProof="0" dirty="0">
              <a:ln>
                <a:noFill/>
              </a:ln>
              <a:solidFill>
                <a:srgbClr val="005D9A"/>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We recommend the timely development and deployment of a U.S.-led ton-scale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neutrinoless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double beta decay experiment.</a:t>
            </a:r>
          </a:p>
          <a:p>
            <a:pPr marL="0" marR="0" lvl="0" indent="0" algn="l" defTabSz="457200" rtl="0" eaLnBrk="1" fontAlgn="auto" latinLnBrk="0" hangingPunct="1">
              <a:lnSpc>
                <a:spcPct val="100000"/>
              </a:lnSpc>
              <a:spcBef>
                <a:spcPct val="20000"/>
              </a:spcBef>
              <a:spcAft>
                <a:spcPts val="400"/>
              </a:spcAft>
              <a:buClrTx/>
              <a:buSzTx/>
              <a:buFontTx/>
              <a:buNone/>
              <a:tabLst/>
              <a:defRPr/>
            </a:pPr>
            <a:endPar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7" name="Rectangle 6"/>
          <p:cNvSpPr/>
          <p:nvPr/>
        </p:nvSpPr>
        <p:spPr>
          <a:xfrm>
            <a:off x="228977" y="3934180"/>
            <a:ext cx="8531817" cy="2684838"/>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sz="9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1400" b="1" i="0" u="none" strike="noStrike" kern="1200" cap="none" spc="0" normalizeH="0" baseline="0" noProof="0" dirty="0">
                <a:ln>
                  <a:noFill/>
                </a:ln>
                <a:solidFill>
                  <a:srgbClr val="005D9A"/>
                </a:solidFill>
                <a:effectLst/>
                <a:uLnTx/>
                <a:uFillTx/>
                <a:latin typeface="Arial" panose="020B0604020202020204" pitchFamily="34" charset="0"/>
                <a:ea typeface="+mn-ea"/>
                <a:cs typeface="Arial" panose="020B0604020202020204" pitchFamily="34" charset="0"/>
              </a:rPr>
              <a:t>RECOMMENDATION III</a:t>
            </a:r>
            <a:endParaRPr kumimoji="0" lang="en-US" sz="1400" b="0" i="0" u="none" strike="noStrike" kern="1200" cap="none" spc="0" normalizeH="0" baseline="0" noProof="0" dirty="0">
              <a:ln>
                <a:noFill/>
              </a:ln>
              <a:solidFill>
                <a:srgbClr val="005D9A"/>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We recommend a high-energy high-luminosity polarized EIC as the highest priority for new facility construction following the completion of FRIB.</a:t>
            </a:r>
          </a:p>
          <a:p>
            <a:pPr marL="285750" marR="0" lvl="0" indent="-285750" algn="l" defTabSz="457200" rtl="0" eaLnBrk="1" fontAlgn="auto" latinLnBrk="0" hangingPunct="1">
              <a:lnSpc>
                <a:spcPct val="100000"/>
              </a:lnSpc>
              <a:spcBef>
                <a:spcPct val="20000"/>
              </a:spcBef>
              <a:spcAft>
                <a:spcPts val="400"/>
              </a:spcAft>
              <a:buClrTx/>
              <a:buSzTx/>
              <a:buFont typeface="Wingdings 3" panose="05040102010807070707" pitchFamily="18" charset="2"/>
              <a:buChar char=""/>
              <a:tabLst/>
              <a:defRPr/>
            </a:pPr>
            <a:r>
              <a:rPr kumimoji="0" lang="en-US" sz="14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sym typeface="Wingdings 3"/>
              </a:rPr>
              <a:t>Jefferson </a:t>
            </a:r>
            <a:r>
              <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Wingdings 3"/>
              </a:rPr>
              <a:t>Lab EIC (JLEIC) </a:t>
            </a:r>
            <a:r>
              <a:rPr kumimoji="0" lang="en-US" sz="14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sym typeface="Wingdings 3"/>
              </a:rPr>
              <a:t>development</a:t>
            </a:r>
          </a:p>
          <a:p>
            <a:pPr marL="285750" marR="0" lvl="0" indent="-285750" algn="l" defTabSz="457200" rtl="0" eaLnBrk="1" fontAlgn="auto" latinLnBrk="0" hangingPunct="1">
              <a:lnSpc>
                <a:spcPct val="100000"/>
              </a:lnSpc>
              <a:spcBef>
                <a:spcPct val="20000"/>
              </a:spcBef>
              <a:spcAft>
                <a:spcPts val="400"/>
              </a:spcAft>
              <a:buClrTx/>
              <a:buSzTx/>
              <a:buFont typeface="Wingdings 3" panose="05040102010807070707" pitchFamily="18" charset="2"/>
              <a:buChar char=""/>
              <a:tabLst/>
              <a:defRPr/>
            </a:pPr>
            <a:r>
              <a:rPr kumimoji="0" lang="en-US" sz="14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sym typeface="Wingdings 3"/>
              </a:rPr>
              <a:t>National Academy of Sciences report expected in Spring</a:t>
            </a:r>
            <a:endPar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sz="600" b="1" i="0" u="none" strike="noStrike" kern="1200" cap="none" spc="0" normalizeH="0" baseline="0" noProof="0" dirty="0">
              <a:ln>
                <a:noFill/>
              </a:ln>
              <a:solidFill>
                <a:srgbClr val="005D9A"/>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1400" b="1" i="0" u="none" strike="noStrike" kern="1200" cap="none" spc="0" normalizeH="0" baseline="0" noProof="0" dirty="0">
                <a:ln>
                  <a:noFill/>
                </a:ln>
                <a:solidFill>
                  <a:srgbClr val="005D9A"/>
                </a:solidFill>
                <a:effectLst/>
                <a:uLnTx/>
                <a:uFillTx/>
                <a:latin typeface="Arial" panose="020B0604020202020204" pitchFamily="34" charset="0"/>
                <a:ea typeface="+mn-ea"/>
                <a:cs typeface="Arial" panose="020B0604020202020204" pitchFamily="34" charset="0"/>
              </a:rPr>
              <a:t>RECOMMENDATION IV </a:t>
            </a:r>
            <a:endParaRPr kumimoji="0" lang="en-US" sz="1400" b="0" i="0" u="none" strike="noStrike" kern="1200" cap="none" spc="0" normalizeH="0" baseline="0" noProof="0" dirty="0">
              <a:ln>
                <a:noFill/>
              </a:ln>
              <a:solidFill>
                <a:srgbClr val="005D9A"/>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We recommend increasing investment in small-scale and mid-scale projects and initiatives that enable forefront research at universities and laboratories. </a:t>
            </a:r>
          </a:p>
          <a:p>
            <a:pPr marL="288925" marR="0" lvl="0" indent="-288925" algn="l" defTabSz="457200" rtl="0" eaLnBrk="1" fontAlgn="auto" latinLnBrk="0" hangingPunct="1">
              <a:lnSpc>
                <a:spcPct val="100000"/>
              </a:lnSpc>
              <a:spcBef>
                <a:spcPct val="2000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Wingdings 3"/>
              </a:rPr>
              <a:t> </a:t>
            </a:r>
            <a:r>
              <a:rPr kumimoji="0" lang="en-US" sz="14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sym typeface="Wingdings 3"/>
              </a:rPr>
              <a:t>	MOLLER </a:t>
            </a:r>
            <a:r>
              <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Wingdings 3"/>
              </a:rPr>
              <a:t>(CD-0), </a:t>
            </a:r>
            <a:r>
              <a:rPr kumimoji="0" lang="en-US" sz="1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Wingdings 3"/>
              </a:rPr>
              <a:t>SoLID</a:t>
            </a:r>
            <a:r>
              <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Wingdings 3"/>
              </a:rPr>
              <a:t> (pre-conceptual)</a:t>
            </a:r>
            <a:endPar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890139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Jefferson Lab Overview</a:t>
            </a: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68" name="Straight Connector 67"/>
          <p:cNvCxnSpPr/>
          <p:nvPr/>
        </p:nvCxnSpPr>
        <p:spPr>
          <a:xfrm flipV="1">
            <a:off x="3081800" y="5519708"/>
            <a:ext cx="0" cy="246529"/>
          </a:xfrm>
          <a:prstGeom prst="line">
            <a:avLst/>
          </a:prstGeom>
          <a:noFill/>
          <a:ln w="9525" cap="flat" cmpd="sng" algn="ctr">
            <a:solidFill>
              <a:srgbClr val="4F81BD">
                <a:shade val="95000"/>
                <a:satMod val="105000"/>
              </a:srgbClr>
            </a:solidFill>
            <a:prstDash val="solid"/>
          </a:ln>
          <a:effectLst/>
        </p:spPr>
      </p:cxnSp>
      <p:cxnSp>
        <p:nvCxnSpPr>
          <p:cNvPr id="69" name="Straight Connector 68"/>
          <p:cNvCxnSpPr/>
          <p:nvPr/>
        </p:nvCxnSpPr>
        <p:spPr>
          <a:xfrm flipV="1">
            <a:off x="4251695" y="5510743"/>
            <a:ext cx="0" cy="246529"/>
          </a:xfrm>
          <a:prstGeom prst="line">
            <a:avLst/>
          </a:prstGeom>
          <a:noFill/>
          <a:ln w="9525" cap="flat" cmpd="sng" algn="ctr">
            <a:solidFill>
              <a:srgbClr val="4F81BD">
                <a:shade val="95000"/>
                <a:satMod val="105000"/>
              </a:srgbClr>
            </a:solidFill>
            <a:prstDash val="solid"/>
          </a:ln>
          <a:effectLst/>
        </p:spPr>
      </p:cxnSp>
      <p:cxnSp>
        <p:nvCxnSpPr>
          <p:cNvPr id="70" name="Straight Connector 69"/>
          <p:cNvCxnSpPr/>
          <p:nvPr/>
        </p:nvCxnSpPr>
        <p:spPr>
          <a:xfrm flipV="1">
            <a:off x="5412624" y="5510743"/>
            <a:ext cx="0" cy="246529"/>
          </a:xfrm>
          <a:prstGeom prst="line">
            <a:avLst/>
          </a:prstGeom>
          <a:noFill/>
          <a:ln w="9525" cap="flat" cmpd="sng" algn="ctr">
            <a:solidFill>
              <a:srgbClr val="4F81BD">
                <a:shade val="95000"/>
                <a:satMod val="105000"/>
              </a:srgbClr>
            </a:solidFill>
            <a:prstDash val="solid"/>
          </a:ln>
          <a:effectLst/>
        </p:spPr>
      </p:cxnSp>
      <p:cxnSp>
        <p:nvCxnSpPr>
          <p:cNvPr id="71" name="Straight Connector 70"/>
          <p:cNvCxnSpPr/>
          <p:nvPr/>
        </p:nvCxnSpPr>
        <p:spPr>
          <a:xfrm flipV="1">
            <a:off x="6620618" y="5519708"/>
            <a:ext cx="0" cy="215154"/>
          </a:xfrm>
          <a:prstGeom prst="line">
            <a:avLst/>
          </a:prstGeom>
          <a:noFill/>
          <a:ln w="9525" cap="flat" cmpd="sng" algn="ctr">
            <a:solidFill>
              <a:srgbClr val="4F81BD">
                <a:shade val="95000"/>
                <a:satMod val="105000"/>
              </a:srgbClr>
            </a:solidFill>
            <a:prstDash val="solid"/>
          </a:ln>
          <a:effectLst/>
        </p:spPr>
      </p:cxnSp>
      <p:cxnSp>
        <p:nvCxnSpPr>
          <p:cNvPr id="72" name="Straight Connector 71"/>
          <p:cNvCxnSpPr/>
          <p:nvPr/>
        </p:nvCxnSpPr>
        <p:spPr>
          <a:xfrm flipV="1">
            <a:off x="6922056" y="4390157"/>
            <a:ext cx="0" cy="1129551"/>
          </a:xfrm>
          <a:prstGeom prst="line">
            <a:avLst/>
          </a:prstGeom>
          <a:noFill/>
          <a:ln w="9525" cap="flat" cmpd="sng" algn="ctr">
            <a:solidFill>
              <a:srgbClr val="4F81BD">
                <a:shade val="95000"/>
                <a:satMod val="105000"/>
              </a:srgbClr>
            </a:solidFill>
            <a:prstDash val="solid"/>
          </a:ln>
          <a:effectLst/>
        </p:spPr>
      </p:cxnSp>
      <p:cxnSp>
        <p:nvCxnSpPr>
          <p:cNvPr id="73" name="Straight Connector 72"/>
          <p:cNvCxnSpPr/>
          <p:nvPr/>
        </p:nvCxnSpPr>
        <p:spPr>
          <a:xfrm flipV="1">
            <a:off x="2267132" y="4488767"/>
            <a:ext cx="0" cy="246529"/>
          </a:xfrm>
          <a:prstGeom prst="line">
            <a:avLst/>
          </a:prstGeom>
          <a:noFill/>
          <a:ln w="9525" cap="flat" cmpd="sng" algn="ctr">
            <a:solidFill>
              <a:srgbClr val="4F81BD">
                <a:shade val="95000"/>
                <a:satMod val="105000"/>
              </a:srgbClr>
            </a:solidFill>
            <a:prstDash val="solid"/>
          </a:ln>
          <a:effectLst/>
        </p:spPr>
      </p:cxnSp>
      <p:cxnSp>
        <p:nvCxnSpPr>
          <p:cNvPr id="74" name="Straight Connector 73"/>
          <p:cNvCxnSpPr/>
          <p:nvPr/>
        </p:nvCxnSpPr>
        <p:spPr>
          <a:xfrm flipV="1">
            <a:off x="3564773" y="4488766"/>
            <a:ext cx="0" cy="246529"/>
          </a:xfrm>
          <a:prstGeom prst="line">
            <a:avLst/>
          </a:prstGeom>
          <a:noFill/>
          <a:ln w="9525" cap="flat" cmpd="sng" algn="ctr">
            <a:solidFill>
              <a:srgbClr val="4F81BD">
                <a:shade val="95000"/>
                <a:satMod val="105000"/>
              </a:srgbClr>
            </a:solidFill>
            <a:prstDash val="solid"/>
          </a:ln>
          <a:effectLst/>
        </p:spPr>
      </p:cxnSp>
      <p:cxnSp>
        <p:nvCxnSpPr>
          <p:cNvPr id="75" name="Straight Connector 74"/>
          <p:cNvCxnSpPr/>
          <p:nvPr/>
        </p:nvCxnSpPr>
        <p:spPr>
          <a:xfrm flipV="1">
            <a:off x="4862414" y="4504455"/>
            <a:ext cx="0" cy="246529"/>
          </a:xfrm>
          <a:prstGeom prst="line">
            <a:avLst/>
          </a:prstGeom>
          <a:noFill/>
          <a:ln w="9525" cap="flat" cmpd="sng" algn="ctr">
            <a:solidFill>
              <a:srgbClr val="4F81BD">
                <a:shade val="95000"/>
                <a:satMod val="105000"/>
              </a:srgbClr>
            </a:solidFill>
            <a:prstDash val="solid"/>
          </a:ln>
          <a:effectLst/>
        </p:spPr>
      </p:cxnSp>
      <p:cxnSp>
        <p:nvCxnSpPr>
          <p:cNvPr id="76" name="Straight Connector 75"/>
          <p:cNvCxnSpPr/>
          <p:nvPr/>
        </p:nvCxnSpPr>
        <p:spPr>
          <a:xfrm flipV="1">
            <a:off x="6146609" y="4488767"/>
            <a:ext cx="0" cy="246529"/>
          </a:xfrm>
          <a:prstGeom prst="line">
            <a:avLst/>
          </a:prstGeom>
          <a:noFill/>
          <a:ln w="9525" cap="flat" cmpd="sng" algn="ctr">
            <a:solidFill>
              <a:srgbClr val="4F81BD">
                <a:shade val="95000"/>
                <a:satMod val="105000"/>
              </a:srgbClr>
            </a:solidFill>
            <a:prstDash val="solid"/>
          </a:ln>
          <a:effectLst/>
        </p:spPr>
      </p:cxnSp>
      <p:cxnSp>
        <p:nvCxnSpPr>
          <p:cNvPr id="77" name="Straight Connector 76"/>
          <p:cNvCxnSpPr/>
          <p:nvPr/>
        </p:nvCxnSpPr>
        <p:spPr>
          <a:xfrm flipV="1">
            <a:off x="2952932" y="3359214"/>
            <a:ext cx="0" cy="246529"/>
          </a:xfrm>
          <a:prstGeom prst="line">
            <a:avLst/>
          </a:prstGeom>
          <a:noFill/>
          <a:ln w="9525" cap="flat" cmpd="sng" algn="ctr">
            <a:solidFill>
              <a:srgbClr val="4F81BD">
                <a:shade val="95000"/>
                <a:satMod val="105000"/>
              </a:srgbClr>
            </a:solidFill>
            <a:prstDash val="solid"/>
          </a:ln>
          <a:effectLst/>
        </p:spPr>
      </p:cxnSp>
      <p:cxnSp>
        <p:nvCxnSpPr>
          <p:cNvPr id="78" name="Straight Connector 77"/>
          <p:cNvCxnSpPr/>
          <p:nvPr/>
        </p:nvCxnSpPr>
        <p:spPr>
          <a:xfrm flipV="1">
            <a:off x="4197906" y="3127945"/>
            <a:ext cx="19050" cy="477796"/>
          </a:xfrm>
          <a:prstGeom prst="line">
            <a:avLst/>
          </a:prstGeom>
          <a:noFill/>
          <a:ln w="9525" cap="flat" cmpd="sng" algn="ctr">
            <a:solidFill>
              <a:srgbClr val="4F81BD">
                <a:shade val="95000"/>
                <a:satMod val="105000"/>
              </a:srgbClr>
            </a:solidFill>
            <a:prstDash val="solid"/>
          </a:ln>
          <a:effectLst/>
        </p:spPr>
      </p:cxnSp>
      <p:cxnSp>
        <p:nvCxnSpPr>
          <p:cNvPr id="79" name="Straight Connector 78"/>
          <p:cNvCxnSpPr/>
          <p:nvPr/>
        </p:nvCxnSpPr>
        <p:spPr>
          <a:xfrm flipV="1">
            <a:off x="5395814" y="3359214"/>
            <a:ext cx="0" cy="246529"/>
          </a:xfrm>
          <a:prstGeom prst="line">
            <a:avLst/>
          </a:prstGeom>
          <a:noFill/>
          <a:ln w="9525" cap="flat" cmpd="sng" algn="ctr">
            <a:solidFill>
              <a:srgbClr val="4F81BD">
                <a:shade val="95000"/>
                <a:satMod val="105000"/>
              </a:srgbClr>
            </a:solidFill>
            <a:prstDash val="solid"/>
          </a:ln>
          <a:effectLst/>
        </p:spPr>
      </p:cxnSp>
      <p:cxnSp>
        <p:nvCxnSpPr>
          <p:cNvPr id="80" name="Straight Connector 79"/>
          <p:cNvCxnSpPr>
            <a:stCxn id="92" idx="0"/>
            <a:endCxn id="109" idx="2"/>
          </p:cNvCxnSpPr>
          <p:nvPr/>
        </p:nvCxnSpPr>
        <p:spPr>
          <a:xfrm flipV="1">
            <a:off x="4205190" y="1615018"/>
            <a:ext cx="11766" cy="979527"/>
          </a:xfrm>
          <a:prstGeom prst="line">
            <a:avLst/>
          </a:prstGeom>
          <a:noFill/>
          <a:ln w="9525" cap="flat" cmpd="sng" algn="ctr">
            <a:solidFill>
              <a:srgbClr val="4F81BD">
                <a:shade val="95000"/>
                <a:satMod val="105000"/>
              </a:srgbClr>
            </a:solidFill>
            <a:prstDash val="solid"/>
          </a:ln>
          <a:effectLst/>
        </p:spPr>
      </p:cxnSp>
      <p:cxnSp>
        <p:nvCxnSpPr>
          <p:cNvPr id="81" name="Straight Connector 80"/>
          <p:cNvCxnSpPr/>
          <p:nvPr/>
        </p:nvCxnSpPr>
        <p:spPr>
          <a:xfrm>
            <a:off x="1771832" y="3372330"/>
            <a:ext cx="5382186" cy="0"/>
          </a:xfrm>
          <a:prstGeom prst="line">
            <a:avLst/>
          </a:prstGeom>
          <a:noFill/>
          <a:ln w="9525" cap="flat" cmpd="sng" algn="ctr">
            <a:solidFill>
              <a:srgbClr val="4F81BD">
                <a:shade val="95000"/>
                <a:satMod val="105000"/>
              </a:srgbClr>
            </a:solidFill>
            <a:prstDash val="solid"/>
          </a:ln>
          <a:effectLst/>
        </p:spPr>
      </p:cxnSp>
      <p:cxnSp>
        <p:nvCxnSpPr>
          <p:cNvPr id="82" name="Straight Connector 81"/>
          <p:cNvCxnSpPr/>
          <p:nvPr/>
        </p:nvCxnSpPr>
        <p:spPr>
          <a:xfrm>
            <a:off x="2267132" y="4488766"/>
            <a:ext cx="3879477" cy="15689"/>
          </a:xfrm>
          <a:prstGeom prst="line">
            <a:avLst/>
          </a:prstGeom>
          <a:noFill/>
          <a:ln w="9525" cap="flat" cmpd="sng" algn="ctr">
            <a:solidFill>
              <a:srgbClr val="4F81BD">
                <a:shade val="95000"/>
                <a:satMod val="105000"/>
              </a:srgbClr>
            </a:solidFill>
            <a:prstDash val="solid"/>
          </a:ln>
          <a:effectLst/>
        </p:spPr>
      </p:cxnSp>
      <p:cxnSp>
        <p:nvCxnSpPr>
          <p:cNvPr id="83" name="Straight Connector 82"/>
          <p:cNvCxnSpPr>
            <a:endCxn id="91" idx="2"/>
          </p:cNvCxnSpPr>
          <p:nvPr/>
        </p:nvCxnSpPr>
        <p:spPr>
          <a:xfrm flipV="1">
            <a:off x="4172132" y="4224306"/>
            <a:ext cx="6724" cy="280150"/>
          </a:xfrm>
          <a:prstGeom prst="line">
            <a:avLst/>
          </a:prstGeom>
          <a:noFill/>
          <a:ln w="9525" cap="flat" cmpd="sng" algn="ctr">
            <a:solidFill>
              <a:srgbClr val="4F81BD">
                <a:shade val="95000"/>
                <a:satMod val="105000"/>
              </a:srgbClr>
            </a:solidFill>
            <a:prstDash val="solid"/>
          </a:ln>
          <a:effectLst/>
        </p:spPr>
      </p:cxnSp>
      <p:cxnSp>
        <p:nvCxnSpPr>
          <p:cNvPr id="84" name="Straight Connector 83"/>
          <p:cNvCxnSpPr/>
          <p:nvPr/>
        </p:nvCxnSpPr>
        <p:spPr>
          <a:xfrm>
            <a:off x="1907424" y="5510743"/>
            <a:ext cx="5014632" cy="8965"/>
          </a:xfrm>
          <a:prstGeom prst="line">
            <a:avLst/>
          </a:prstGeom>
          <a:noFill/>
          <a:ln w="9525" cap="flat" cmpd="sng" algn="ctr">
            <a:solidFill>
              <a:srgbClr val="4F81BD">
                <a:shade val="95000"/>
                <a:satMod val="105000"/>
              </a:srgbClr>
            </a:solidFill>
            <a:prstDash val="solid"/>
          </a:ln>
          <a:effectLst/>
        </p:spPr>
      </p:cxnSp>
      <p:cxnSp>
        <p:nvCxnSpPr>
          <p:cNvPr id="85" name="Straight Connector 84"/>
          <p:cNvCxnSpPr/>
          <p:nvPr/>
        </p:nvCxnSpPr>
        <p:spPr>
          <a:xfrm flipV="1">
            <a:off x="5395814" y="4139144"/>
            <a:ext cx="0" cy="246529"/>
          </a:xfrm>
          <a:prstGeom prst="line">
            <a:avLst/>
          </a:prstGeom>
          <a:noFill/>
          <a:ln w="9525" cap="flat" cmpd="sng" algn="ctr">
            <a:solidFill>
              <a:srgbClr val="4F81BD">
                <a:shade val="95000"/>
                <a:satMod val="105000"/>
              </a:srgbClr>
            </a:solidFill>
            <a:prstDash val="solid"/>
          </a:ln>
          <a:effectLst/>
        </p:spPr>
      </p:cxnSp>
      <p:cxnSp>
        <p:nvCxnSpPr>
          <p:cNvPr id="86" name="Straight Connector 85"/>
          <p:cNvCxnSpPr/>
          <p:nvPr/>
        </p:nvCxnSpPr>
        <p:spPr>
          <a:xfrm>
            <a:off x="5395814" y="4385673"/>
            <a:ext cx="1526242" cy="0"/>
          </a:xfrm>
          <a:prstGeom prst="line">
            <a:avLst/>
          </a:prstGeom>
          <a:noFill/>
          <a:ln w="9525" cap="flat" cmpd="sng" algn="ctr">
            <a:solidFill>
              <a:srgbClr val="4F81BD">
                <a:shade val="95000"/>
                <a:satMod val="105000"/>
              </a:srgbClr>
            </a:solidFill>
            <a:prstDash val="solid"/>
          </a:ln>
          <a:effectLst/>
        </p:spPr>
      </p:cxnSp>
      <p:cxnSp>
        <p:nvCxnSpPr>
          <p:cNvPr id="90" name="Straight Connector 89"/>
          <p:cNvCxnSpPr/>
          <p:nvPr/>
        </p:nvCxnSpPr>
        <p:spPr>
          <a:xfrm>
            <a:off x="7150656" y="3354731"/>
            <a:ext cx="0" cy="1501486"/>
          </a:xfrm>
          <a:prstGeom prst="line">
            <a:avLst/>
          </a:prstGeom>
          <a:noFill/>
          <a:ln w="9525" cap="flat" cmpd="sng" algn="ctr">
            <a:solidFill>
              <a:srgbClr val="4F81BD">
                <a:shade val="95000"/>
                <a:satMod val="105000"/>
              </a:srgbClr>
            </a:solidFill>
            <a:prstDash val="solid"/>
          </a:ln>
          <a:effectLst/>
        </p:spPr>
      </p:cxnSp>
      <p:sp>
        <p:nvSpPr>
          <p:cNvPr id="91" name="Rectangle 90"/>
          <p:cNvSpPr/>
          <p:nvPr/>
        </p:nvSpPr>
        <p:spPr>
          <a:xfrm>
            <a:off x="2121456" y="2310343"/>
            <a:ext cx="4114800" cy="1913963"/>
          </a:xfrm>
          <a:prstGeom prst="rect">
            <a:avLst/>
          </a:prstGeom>
          <a:noFill/>
          <a:ln w="25400" cap="flat" cmpd="sng" algn="ctr">
            <a:solidFill>
              <a:sysClr val="window" lastClr="FFFFFF">
                <a:lumMod val="85000"/>
              </a:sys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92" name="TextBox 91"/>
          <p:cNvSpPr txBox="1"/>
          <p:nvPr/>
        </p:nvSpPr>
        <p:spPr>
          <a:xfrm>
            <a:off x="3645456" y="2594545"/>
            <a:ext cx="1119468" cy="553998"/>
          </a:xfrm>
          <a:prstGeom prst="rect">
            <a:avLst/>
          </a:prstGeom>
          <a:solidFill>
            <a:srgbClr val="8064A2">
              <a:lumMod val="40000"/>
              <a:lumOff val="6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Laboratory Director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Stuart Henderson</a:t>
            </a:r>
          </a:p>
        </p:txBody>
      </p:sp>
      <p:sp>
        <p:nvSpPr>
          <p:cNvPr id="93" name="TextBox 92"/>
          <p:cNvSpPr txBox="1"/>
          <p:nvPr/>
        </p:nvSpPr>
        <p:spPr>
          <a:xfrm>
            <a:off x="3645456" y="3585145"/>
            <a:ext cx="1119468" cy="553998"/>
          </a:xfrm>
          <a:prstGeom prst="rect">
            <a:avLst/>
          </a:prstGeom>
          <a:solidFill>
            <a:srgbClr val="8064A2">
              <a:lumMod val="40000"/>
              <a:lumOff val="6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Deputy Director for Science and Tech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Bob McKeown</a:t>
            </a:r>
          </a:p>
        </p:txBody>
      </p:sp>
      <p:sp>
        <p:nvSpPr>
          <p:cNvPr id="94" name="TextBox 93"/>
          <p:cNvSpPr txBox="1"/>
          <p:nvPr/>
        </p:nvSpPr>
        <p:spPr>
          <a:xfrm>
            <a:off x="2412810" y="3605743"/>
            <a:ext cx="1066800" cy="553998"/>
          </a:xfrm>
          <a:prstGeom prst="rect">
            <a:avLst/>
          </a:prstGeom>
          <a:solidFill>
            <a:srgbClr val="4F81BD">
              <a:lumMod val="20000"/>
              <a:lumOff val="8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Planning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Allison Lung</a:t>
            </a:r>
          </a:p>
        </p:txBody>
      </p:sp>
      <p:sp>
        <p:nvSpPr>
          <p:cNvPr id="95" name="TextBox 94"/>
          <p:cNvSpPr txBox="1"/>
          <p:nvPr/>
        </p:nvSpPr>
        <p:spPr>
          <a:xfrm>
            <a:off x="4883138" y="3605743"/>
            <a:ext cx="1106036" cy="553998"/>
          </a:xfrm>
          <a:prstGeom prst="rect">
            <a:avLst/>
          </a:prstGeom>
          <a:solidFill>
            <a:srgbClr val="4F81BD">
              <a:lumMod val="20000"/>
              <a:lumOff val="8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Operations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Mike Maier</a:t>
            </a:r>
          </a:p>
        </p:txBody>
      </p:sp>
      <p:sp>
        <p:nvSpPr>
          <p:cNvPr id="96" name="TextBox 95"/>
          <p:cNvSpPr txBox="1"/>
          <p:nvPr/>
        </p:nvSpPr>
        <p:spPr>
          <a:xfrm>
            <a:off x="1749420" y="4769341"/>
            <a:ext cx="1066800" cy="553998"/>
          </a:xfrm>
          <a:prstGeom prst="rect">
            <a:avLst/>
          </a:prstGeom>
          <a:solidFill>
            <a:srgbClr val="4F81BD">
              <a:lumMod val="20000"/>
              <a:lumOff val="8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Experimental Physics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Rolf Ent</a:t>
            </a:r>
          </a:p>
        </p:txBody>
      </p:sp>
      <p:sp>
        <p:nvSpPr>
          <p:cNvPr id="97" name="TextBox 96"/>
          <p:cNvSpPr txBox="1"/>
          <p:nvPr/>
        </p:nvSpPr>
        <p:spPr>
          <a:xfrm>
            <a:off x="3031373" y="4748743"/>
            <a:ext cx="1066800" cy="553998"/>
          </a:xfrm>
          <a:prstGeom prst="rect">
            <a:avLst/>
          </a:prstGeom>
          <a:solidFill>
            <a:srgbClr val="4F81BD">
              <a:lumMod val="20000"/>
              <a:lumOff val="8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Accelerator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1"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1" kern="0" dirty="0" smtClean="0">
                <a:solidFill>
                  <a:prstClr val="black"/>
                </a:solidFill>
                <a:latin typeface="Arial Narrow" panose="020B0606020202030204" pitchFamily="34" charset="0"/>
              </a:rPr>
              <a:t>Andrei </a:t>
            </a:r>
            <a:r>
              <a:rPr lang="en-US" sz="1000" b="1" i="1" kern="0" dirty="0" err="1" smtClean="0">
                <a:solidFill>
                  <a:prstClr val="black"/>
                </a:solidFill>
                <a:latin typeface="Arial Narrow" panose="020B0606020202030204" pitchFamily="34" charset="0"/>
              </a:rPr>
              <a:t>Seryi</a:t>
            </a:r>
            <a:endParaRPr kumimoji="0" lang="en-US" sz="1000" b="1" i="1"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endParaRPr>
          </a:p>
        </p:txBody>
      </p:sp>
      <p:sp>
        <p:nvSpPr>
          <p:cNvPr id="98" name="TextBox 97"/>
          <p:cNvSpPr txBox="1"/>
          <p:nvPr/>
        </p:nvSpPr>
        <p:spPr>
          <a:xfrm>
            <a:off x="4338533" y="4767100"/>
            <a:ext cx="1066800" cy="553998"/>
          </a:xfrm>
          <a:prstGeom prst="rect">
            <a:avLst/>
          </a:prstGeom>
          <a:solidFill>
            <a:srgbClr val="4F81BD">
              <a:lumMod val="20000"/>
              <a:lumOff val="8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Theoretical and Comp Physics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0" dirty="0" err="1" smtClean="0">
                <a:ln>
                  <a:noFill/>
                </a:ln>
                <a:solidFill>
                  <a:prstClr val="black"/>
                </a:solidFill>
                <a:effectLst/>
                <a:uLnTx/>
                <a:uFillTx/>
                <a:latin typeface="Arial Narrow" panose="020B0606020202030204" pitchFamily="34" charset="0"/>
                <a:ea typeface="+mn-ea"/>
                <a:cs typeface="+mn-cs"/>
              </a:rPr>
              <a:t>Jianwei</a:t>
            </a:r>
            <a:r>
              <a:rPr kumimoji="0" lang="en-US" sz="1000" b="1" i="1"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 </a:t>
            </a:r>
            <a:r>
              <a:rPr kumimoji="0" lang="en-US" sz="1000" b="1" i="1" u="none" strike="noStrike" kern="0" cap="none" spc="0" normalizeH="0" baseline="0" noProof="0" dirty="0" err="1" smtClean="0">
                <a:ln>
                  <a:noFill/>
                </a:ln>
                <a:solidFill>
                  <a:prstClr val="black"/>
                </a:solidFill>
                <a:effectLst/>
                <a:uLnTx/>
                <a:uFillTx/>
                <a:latin typeface="Arial Narrow" panose="020B0606020202030204" pitchFamily="34" charset="0"/>
                <a:ea typeface="+mn-ea"/>
                <a:cs typeface="+mn-cs"/>
              </a:rPr>
              <a:t>Qiu</a:t>
            </a:r>
            <a:endParaRPr kumimoji="0" lang="en-US" sz="1000" b="1" i="1"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endParaRPr>
          </a:p>
        </p:txBody>
      </p:sp>
      <p:sp>
        <p:nvSpPr>
          <p:cNvPr id="99" name="TextBox 98"/>
          <p:cNvSpPr txBox="1"/>
          <p:nvPr/>
        </p:nvSpPr>
        <p:spPr>
          <a:xfrm>
            <a:off x="5613209" y="4748743"/>
            <a:ext cx="1066800" cy="553998"/>
          </a:xfrm>
          <a:prstGeom prst="rect">
            <a:avLst/>
          </a:prstGeom>
          <a:solidFill>
            <a:srgbClr val="4F81BD">
              <a:lumMod val="20000"/>
              <a:lumOff val="8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Engineering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Will Oren</a:t>
            </a:r>
          </a:p>
        </p:txBody>
      </p:sp>
      <p:sp>
        <p:nvSpPr>
          <p:cNvPr id="101" name="TextBox 100"/>
          <p:cNvSpPr txBox="1"/>
          <p:nvPr/>
        </p:nvSpPr>
        <p:spPr>
          <a:xfrm>
            <a:off x="683306" y="3101622"/>
            <a:ext cx="1098176" cy="553998"/>
          </a:xfrm>
          <a:prstGeom prst="rect">
            <a:avLst/>
          </a:prstGeom>
          <a:solidFill>
            <a:srgbClr val="F79646">
              <a:lumMod val="20000"/>
              <a:lumOff val="8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LCLS II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Project Office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J. Preble</a:t>
            </a:r>
          </a:p>
        </p:txBody>
      </p:sp>
      <p:sp>
        <p:nvSpPr>
          <p:cNvPr id="102" name="TextBox 101"/>
          <p:cNvSpPr txBox="1"/>
          <p:nvPr/>
        </p:nvSpPr>
        <p:spPr>
          <a:xfrm>
            <a:off x="6098424" y="5739343"/>
            <a:ext cx="1098176" cy="553998"/>
          </a:xfrm>
          <a:prstGeom prst="rect">
            <a:avLst/>
          </a:prstGeom>
          <a:solidFill>
            <a:srgbClr val="9BBB59">
              <a:lumMod val="40000"/>
              <a:lumOff val="6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Facilities and Logistics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Rusty </a:t>
            </a:r>
            <a:r>
              <a:rPr kumimoji="0" lang="en-US" sz="1000" b="1" i="1" u="none" strike="noStrike" kern="0" cap="none" spc="0" normalizeH="0" baseline="0" noProof="0" dirty="0" err="1" smtClean="0">
                <a:ln>
                  <a:noFill/>
                </a:ln>
                <a:solidFill>
                  <a:prstClr val="black"/>
                </a:solidFill>
                <a:effectLst/>
                <a:uLnTx/>
                <a:uFillTx/>
                <a:latin typeface="Arial Narrow" panose="020B0606020202030204" pitchFamily="34" charset="0"/>
                <a:ea typeface="+mn-ea"/>
                <a:cs typeface="+mn-cs"/>
              </a:rPr>
              <a:t>Sprouse</a:t>
            </a:r>
            <a:endParaRPr kumimoji="0" lang="en-US" sz="1000" b="1" i="1"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endParaRPr>
          </a:p>
        </p:txBody>
      </p:sp>
      <p:sp>
        <p:nvSpPr>
          <p:cNvPr id="103" name="TextBox 102"/>
          <p:cNvSpPr txBox="1"/>
          <p:nvPr/>
        </p:nvSpPr>
        <p:spPr>
          <a:xfrm>
            <a:off x="4911154" y="5757272"/>
            <a:ext cx="1098176" cy="553998"/>
          </a:xfrm>
          <a:prstGeom prst="rect">
            <a:avLst/>
          </a:prstGeom>
          <a:solidFill>
            <a:srgbClr val="9BBB59">
              <a:lumMod val="40000"/>
              <a:lumOff val="6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Contracts and Finance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VACANT</a:t>
            </a:r>
          </a:p>
        </p:txBody>
      </p:sp>
      <p:sp>
        <p:nvSpPr>
          <p:cNvPr id="104" name="TextBox 103"/>
          <p:cNvSpPr txBox="1"/>
          <p:nvPr/>
        </p:nvSpPr>
        <p:spPr>
          <a:xfrm>
            <a:off x="3728380" y="5757272"/>
            <a:ext cx="1098176" cy="553998"/>
          </a:xfrm>
          <a:prstGeom prst="rect">
            <a:avLst/>
          </a:prstGeom>
          <a:solidFill>
            <a:srgbClr val="9BBB59">
              <a:lumMod val="40000"/>
              <a:lumOff val="6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Human Resources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Rhonda Barbosa</a:t>
            </a:r>
          </a:p>
        </p:txBody>
      </p:sp>
      <p:sp>
        <p:nvSpPr>
          <p:cNvPr id="105" name="TextBox 104"/>
          <p:cNvSpPr txBox="1"/>
          <p:nvPr/>
        </p:nvSpPr>
        <p:spPr>
          <a:xfrm>
            <a:off x="2551763" y="5757272"/>
            <a:ext cx="1098176" cy="553998"/>
          </a:xfrm>
          <a:prstGeom prst="rect">
            <a:avLst/>
          </a:prstGeom>
          <a:solidFill>
            <a:srgbClr val="9BBB59">
              <a:lumMod val="40000"/>
              <a:lumOff val="6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Information Technology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Amber </a:t>
            </a:r>
            <a:r>
              <a:rPr kumimoji="0" lang="en-US" sz="1000" b="1" i="1" u="none" strike="noStrike" kern="0" cap="none" spc="0" normalizeH="0" baseline="0" noProof="0" dirty="0" err="1" smtClean="0">
                <a:ln>
                  <a:noFill/>
                </a:ln>
                <a:solidFill>
                  <a:prstClr val="black"/>
                </a:solidFill>
                <a:effectLst/>
                <a:uLnTx/>
                <a:uFillTx/>
                <a:latin typeface="Arial Narrow" panose="020B0606020202030204" pitchFamily="34" charset="0"/>
                <a:ea typeface="+mn-ea"/>
                <a:cs typeface="+mn-cs"/>
              </a:rPr>
              <a:t>Boehnlein</a:t>
            </a:r>
            <a:endParaRPr kumimoji="0" lang="en-US" sz="1000" b="1" i="1"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endParaRPr>
          </a:p>
        </p:txBody>
      </p:sp>
      <p:sp>
        <p:nvSpPr>
          <p:cNvPr id="106" name="TextBox 105"/>
          <p:cNvSpPr txBox="1"/>
          <p:nvPr/>
        </p:nvSpPr>
        <p:spPr>
          <a:xfrm>
            <a:off x="1359456" y="5752792"/>
            <a:ext cx="1098176" cy="553998"/>
          </a:xfrm>
          <a:prstGeom prst="rect">
            <a:avLst/>
          </a:prstGeom>
          <a:solidFill>
            <a:srgbClr val="9BBB59">
              <a:lumMod val="40000"/>
              <a:lumOff val="6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ESH&amp;Q</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Mary Logue</a:t>
            </a:r>
          </a:p>
        </p:txBody>
      </p:sp>
      <p:sp>
        <p:nvSpPr>
          <p:cNvPr id="107" name="TextBox 106"/>
          <p:cNvSpPr txBox="1"/>
          <p:nvPr/>
        </p:nvSpPr>
        <p:spPr>
          <a:xfrm>
            <a:off x="7271680" y="3356545"/>
            <a:ext cx="1098176" cy="553998"/>
          </a:xfrm>
          <a:prstGeom prst="rect">
            <a:avLst/>
          </a:prstGeom>
          <a:solidFill>
            <a:srgbClr val="F79646">
              <a:lumMod val="20000"/>
              <a:lumOff val="8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Communications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Lauren Hansen</a:t>
            </a:r>
          </a:p>
        </p:txBody>
      </p:sp>
      <p:sp>
        <p:nvSpPr>
          <p:cNvPr id="108" name="TextBox 107"/>
          <p:cNvSpPr txBox="1"/>
          <p:nvPr/>
        </p:nvSpPr>
        <p:spPr>
          <a:xfrm>
            <a:off x="5093256" y="2208827"/>
            <a:ext cx="1037463" cy="25391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Director’s Office</a:t>
            </a:r>
          </a:p>
        </p:txBody>
      </p:sp>
      <p:sp>
        <p:nvSpPr>
          <p:cNvPr id="109" name="TextBox 108"/>
          <p:cNvSpPr txBox="1"/>
          <p:nvPr/>
        </p:nvSpPr>
        <p:spPr>
          <a:xfrm>
            <a:off x="3188256" y="907132"/>
            <a:ext cx="2057400" cy="707886"/>
          </a:xfrm>
          <a:prstGeom prst="rect">
            <a:avLst/>
          </a:prstGeom>
          <a:solidFill>
            <a:sysClr val="window" lastClr="FFFFFF">
              <a:lumMod val="95000"/>
            </a:sys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prstClr val="black"/>
                </a:solidFill>
                <a:effectLst/>
                <a:uLnTx/>
                <a:uFillTx/>
                <a:latin typeface="Calibri" panose="020F0502020204030204"/>
                <a:ea typeface="+mn-ea"/>
                <a:cs typeface="+mn-cs"/>
              </a:rPr>
              <a:t>Jefferson Science Associates LLC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Calibri" panose="020F0502020204030204"/>
                <a:ea typeface="+mn-ea"/>
                <a:cs typeface="+mn-cs"/>
              </a:rPr>
              <a:t>Jerry </a:t>
            </a:r>
            <a:r>
              <a:rPr kumimoji="0" lang="en-US" sz="1000" b="0" i="0" u="none" strike="noStrike" kern="0" cap="none" spc="0" normalizeH="0" baseline="0" noProof="0" dirty="0" err="1" smtClean="0">
                <a:ln>
                  <a:noFill/>
                </a:ln>
                <a:solidFill>
                  <a:prstClr val="black"/>
                </a:solidFill>
                <a:effectLst/>
                <a:uLnTx/>
                <a:uFillTx/>
                <a:latin typeface="Calibri" panose="020F0502020204030204"/>
                <a:ea typeface="+mn-ea"/>
                <a:cs typeface="+mn-cs"/>
              </a:rPr>
              <a:t>Draayer</a:t>
            </a:r>
            <a:r>
              <a:rPr kumimoji="0" lang="en-US" sz="1000" b="0" i="0" u="none" strike="noStrike" kern="0" cap="none" spc="0" normalizeH="0" baseline="0" noProof="0" dirty="0" smtClean="0">
                <a:ln>
                  <a:noFill/>
                </a:ln>
                <a:solidFill>
                  <a:prstClr val="black"/>
                </a:solidFill>
                <a:effectLst/>
                <a:uLnTx/>
                <a:uFillTx/>
                <a:latin typeface="Calibri" panose="020F0502020204030204"/>
                <a:ea typeface="+mn-ea"/>
                <a:cs typeface="+mn-cs"/>
              </a:rPr>
              <a:t>, SURA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Calibri" panose="020F0502020204030204"/>
                <a:ea typeface="+mn-ea"/>
                <a:cs typeface="+mn-cs"/>
              </a:rPr>
              <a:t>Timothy Sands, Virginia  Tech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Calibri" panose="020F0502020204030204"/>
                <a:ea typeface="+mn-ea"/>
                <a:cs typeface="+mn-cs"/>
              </a:rPr>
              <a:t>Chico Moline, PAE</a:t>
            </a:r>
          </a:p>
        </p:txBody>
      </p:sp>
      <p:cxnSp>
        <p:nvCxnSpPr>
          <p:cNvPr id="110" name="Straight Connector 109"/>
          <p:cNvCxnSpPr/>
          <p:nvPr/>
        </p:nvCxnSpPr>
        <p:spPr>
          <a:xfrm flipV="1">
            <a:off x="1907424" y="5517466"/>
            <a:ext cx="0" cy="246529"/>
          </a:xfrm>
          <a:prstGeom prst="line">
            <a:avLst/>
          </a:prstGeom>
          <a:noFill/>
          <a:ln w="9525" cap="flat" cmpd="sng" algn="ctr">
            <a:solidFill>
              <a:srgbClr val="4F81BD">
                <a:shade val="95000"/>
                <a:satMod val="105000"/>
              </a:srgbClr>
            </a:solidFill>
            <a:prstDash val="solid"/>
          </a:ln>
          <a:effectLst/>
        </p:spPr>
      </p:cxnSp>
      <p:sp>
        <p:nvSpPr>
          <p:cNvPr id="111" name="TextBox 110"/>
          <p:cNvSpPr txBox="1"/>
          <p:nvPr/>
        </p:nvSpPr>
        <p:spPr>
          <a:xfrm>
            <a:off x="7271680" y="3966145"/>
            <a:ext cx="1098176" cy="553998"/>
          </a:xfrm>
          <a:prstGeom prst="rect">
            <a:avLst/>
          </a:prstGeom>
          <a:solidFill>
            <a:srgbClr val="F79646">
              <a:lumMod val="20000"/>
              <a:lumOff val="8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Tech Transfer and Commercialization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Drew </a:t>
            </a:r>
            <a:r>
              <a:rPr kumimoji="0" lang="en-US" sz="1000" b="1" i="1" u="none" strike="noStrike" kern="0" cap="none" spc="0" normalizeH="0" baseline="0" noProof="0" dirty="0" err="1" smtClean="0">
                <a:ln>
                  <a:noFill/>
                </a:ln>
                <a:solidFill>
                  <a:prstClr val="black"/>
                </a:solidFill>
                <a:effectLst/>
                <a:uLnTx/>
                <a:uFillTx/>
                <a:latin typeface="Arial Narrow" panose="020B0606020202030204" pitchFamily="34" charset="0"/>
                <a:ea typeface="+mn-ea"/>
                <a:cs typeface="+mn-cs"/>
              </a:rPr>
              <a:t>Weisenberg</a:t>
            </a:r>
            <a:endParaRPr kumimoji="0" lang="en-US" sz="1000" b="1" i="1"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endParaRPr>
          </a:p>
        </p:txBody>
      </p:sp>
      <p:sp>
        <p:nvSpPr>
          <p:cNvPr id="112" name="TextBox 111"/>
          <p:cNvSpPr txBox="1"/>
          <p:nvPr/>
        </p:nvSpPr>
        <p:spPr>
          <a:xfrm>
            <a:off x="7271680" y="4596343"/>
            <a:ext cx="1098176" cy="553998"/>
          </a:xfrm>
          <a:prstGeom prst="rect">
            <a:avLst/>
          </a:prstGeom>
          <a:solidFill>
            <a:srgbClr val="F79646">
              <a:lumMod val="20000"/>
              <a:lumOff val="8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Legal Counsel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Rhonda Scales</a:t>
            </a:r>
          </a:p>
        </p:txBody>
      </p:sp>
      <p:sp>
        <p:nvSpPr>
          <p:cNvPr id="113" name="TextBox 112"/>
          <p:cNvSpPr txBox="1"/>
          <p:nvPr/>
        </p:nvSpPr>
        <p:spPr>
          <a:xfrm>
            <a:off x="7303056" y="1603945"/>
            <a:ext cx="1098176" cy="553998"/>
          </a:xfrm>
          <a:prstGeom prst="rect">
            <a:avLst/>
          </a:prstGeom>
          <a:solidFill>
            <a:srgbClr val="F79646">
              <a:lumMod val="20000"/>
              <a:lumOff val="8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Internal Audit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Gail </a:t>
            </a:r>
            <a:r>
              <a:rPr kumimoji="0" lang="en-US" sz="1000" b="1" i="1" u="none" strike="noStrike" kern="0" cap="none" spc="0" normalizeH="0" baseline="0" noProof="0" dirty="0" err="1" smtClean="0">
                <a:ln>
                  <a:noFill/>
                </a:ln>
                <a:solidFill>
                  <a:prstClr val="black"/>
                </a:solidFill>
                <a:effectLst/>
                <a:uLnTx/>
                <a:uFillTx/>
                <a:latin typeface="Arial Narrow" panose="020B0606020202030204" pitchFamily="34" charset="0"/>
                <a:ea typeface="+mn-ea"/>
                <a:cs typeface="+mn-cs"/>
              </a:rPr>
              <a:t>Lucento</a:t>
            </a:r>
            <a:endParaRPr kumimoji="0" lang="en-US" sz="1000" b="1" i="1"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endParaRPr>
          </a:p>
        </p:txBody>
      </p:sp>
      <p:cxnSp>
        <p:nvCxnSpPr>
          <p:cNvPr id="114" name="Straight Connector 113"/>
          <p:cNvCxnSpPr/>
          <p:nvPr/>
        </p:nvCxnSpPr>
        <p:spPr>
          <a:xfrm flipV="1">
            <a:off x="7150656" y="4231805"/>
            <a:ext cx="121024" cy="1283"/>
          </a:xfrm>
          <a:prstGeom prst="line">
            <a:avLst/>
          </a:prstGeom>
          <a:noFill/>
          <a:ln w="9525" cap="flat" cmpd="sng" algn="ctr">
            <a:solidFill>
              <a:srgbClr val="4F81BD">
                <a:shade val="95000"/>
                <a:satMod val="105000"/>
              </a:srgbClr>
            </a:solidFill>
            <a:prstDash val="solid"/>
          </a:ln>
          <a:effectLst/>
        </p:spPr>
      </p:cxnSp>
      <p:cxnSp>
        <p:nvCxnSpPr>
          <p:cNvPr id="115" name="Straight Connector 114"/>
          <p:cNvCxnSpPr/>
          <p:nvPr/>
        </p:nvCxnSpPr>
        <p:spPr>
          <a:xfrm flipV="1">
            <a:off x="7147855" y="4854934"/>
            <a:ext cx="121024" cy="1283"/>
          </a:xfrm>
          <a:prstGeom prst="line">
            <a:avLst/>
          </a:prstGeom>
          <a:noFill/>
          <a:ln w="9525" cap="flat" cmpd="sng" algn="ctr">
            <a:solidFill>
              <a:srgbClr val="4F81BD">
                <a:shade val="95000"/>
                <a:satMod val="105000"/>
              </a:srgbClr>
            </a:solidFill>
            <a:prstDash val="solid"/>
          </a:ln>
          <a:effectLst/>
        </p:spPr>
      </p:cxnSp>
      <p:sp>
        <p:nvSpPr>
          <p:cNvPr id="116" name="TextBox 115"/>
          <p:cNvSpPr txBox="1"/>
          <p:nvPr/>
        </p:nvSpPr>
        <p:spPr>
          <a:xfrm>
            <a:off x="3144140" y="3402585"/>
            <a:ext cx="42511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CPO</a:t>
            </a:r>
          </a:p>
        </p:txBody>
      </p:sp>
      <p:sp>
        <p:nvSpPr>
          <p:cNvPr id="117" name="TextBox 116"/>
          <p:cNvSpPr txBox="1"/>
          <p:nvPr/>
        </p:nvSpPr>
        <p:spPr>
          <a:xfrm>
            <a:off x="4395028" y="3402585"/>
            <a:ext cx="43152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CRO</a:t>
            </a:r>
          </a:p>
        </p:txBody>
      </p:sp>
      <p:sp>
        <p:nvSpPr>
          <p:cNvPr id="118" name="TextBox 117"/>
          <p:cNvSpPr txBox="1"/>
          <p:nvPr/>
        </p:nvSpPr>
        <p:spPr>
          <a:xfrm>
            <a:off x="5631037" y="3402585"/>
            <a:ext cx="437940"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COO</a:t>
            </a:r>
          </a:p>
        </p:txBody>
      </p:sp>
      <p:sp>
        <p:nvSpPr>
          <p:cNvPr id="119" name="TextBox 118"/>
          <p:cNvSpPr txBox="1"/>
          <p:nvPr/>
        </p:nvSpPr>
        <p:spPr>
          <a:xfrm>
            <a:off x="5658740" y="5552102"/>
            <a:ext cx="40588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CFO</a:t>
            </a:r>
          </a:p>
        </p:txBody>
      </p:sp>
      <p:sp>
        <p:nvSpPr>
          <p:cNvPr id="120" name="TextBox 119"/>
          <p:cNvSpPr txBox="1"/>
          <p:nvPr/>
        </p:nvSpPr>
        <p:spPr>
          <a:xfrm>
            <a:off x="4444894" y="5561627"/>
            <a:ext cx="51167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CHRO</a:t>
            </a:r>
          </a:p>
        </p:txBody>
      </p:sp>
      <p:sp>
        <p:nvSpPr>
          <p:cNvPr id="121" name="TextBox 120"/>
          <p:cNvSpPr txBox="1"/>
          <p:nvPr/>
        </p:nvSpPr>
        <p:spPr>
          <a:xfrm>
            <a:off x="3292369" y="5561627"/>
            <a:ext cx="38183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CIO</a:t>
            </a:r>
          </a:p>
        </p:txBody>
      </p:sp>
      <p:sp>
        <p:nvSpPr>
          <p:cNvPr id="122" name="TextBox 121"/>
          <p:cNvSpPr txBox="1"/>
          <p:nvPr/>
        </p:nvSpPr>
        <p:spPr>
          <a:xfrm>
            <a:off x="8312421" y="3394298"/>
            <a:ext cx="43152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CCO</a:t>
            </a:r>
          </a:p>
        </p:txBody>
      </p:sp>
      <p:sp>
        <p:nvSpPr>
          <p:cNvPr id="123" name="TextBox 122"/>
          <p:cNvSpPr txBox="1"/>
          <p:nvPr/>
        </p:nvSpPr>
        <p:spPr>
          <a:xfrm>
            <a:off x="8315627" y="4039094"/>
            <a:ext cx="42511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0" cap="none" spc="0" normalizeH="0" baseline="0" noProof="0" dirty="0" smtClean="0">
                <a:ln>
                  <a:noFill/>
                </a:ln>
                <a:solidFill>
                  <a:prstClr val="black"/>
                </a:solidFill>
                <a:effectLst/>
                <a:uLnTx/>
                <a:uFillTx/>
                <a:latin typeface="Arial Narrow" panose="020B0606020202030204" pitchFamily="34" charset="0"/>
                <a:ea typeface="+mn-ea"/>
                <a:cs typeface="+mn-cs"/>
              </a:rPr>
              <a:t>CTO</a:t>
            </a:r>
          </a:p>
        </p:txBody>
      </p:sp>
      <p:cxnSp>
        <p:nvCxnSpPr>
          <p:cNvPr id="124" name="Straight Connector 123"/>
          <p:cNvCxnSpPr>
            <a:endCxn id="107" idx="1"/>
          </p:cNvCxnSpPr>
          <p:nvPr/>
        </p:nvCxnSpPr>
        <p:spPr>
          <a:xfrm>
            <a:off x="7160742" y="3633544"/>
            <a:ext cx="110938" cy="0"/>
          </a:xfrm>
          <a:prstGeom prst="line">
            <a:avLst/>
          </a:prstGeom>
          <a:noFill/>
          <a:ln w="9525" cap="flat" cmpd="sng" algn="ctr">
            <a:solidFill>
              <a:srgbClr val="4F81BD">
                <a:shade val="95000"/>
                <a:satMod val="105000"/>
              </a:srgbClr>
            </a:solidFill>
            <a:prstDash val="solid"/>
          </a:ln>
          <a:effectLst/>
        </p:spPr>
      </p:cxnSp>
      <p:sp>
        <p:nvSpPr>
          <p:cNvPr id="125" name="Freeform 124"/>
          <p:cNvSpPr/>
          <p:nvPr/>
        </p:nvSpPr>
        <p:spPr>
          <a:xfrm>
            <a:off x="4740831" y="1595968"/>
            <a:ext cx="2562225" cy="266700"/>
          </a:xfrm>
          <a:custGeom>
            <a:avLst/>
            <a:gdLst>
              <a:gd name="connsiteX0" fmla="*/ 0 w 2590800"/>
              <a:gd name="connsiteY0" fmla="*/ 0 h 266700"/>
              <a:gd name="connsiteX1" fmla="*/ 0 w 2590800"/>
              <a:gd name="connsiteY1" fmla="*/ 247650 h 266700"/>
              <a:gd name="connsiteX2" fmla="*/ 2581275 w 2590800"/>
              <a:gd name="connsiteY2" fmla="*/ 247650 h 266700"/>
              <a:gd name="connsiteX3" fmla="*/ 2590800 w 2590800"/>
              <a:gd name="connsiteY3" fmla="*/ 266700 h 266700"/>
            </a:gdLst>
            <a:ahLst/>
            <a:cxnLst>
              <a:cxn ang="0">
                <a:pos x="connsiteX0" y="connsiteY0"/>
              </a:cxn>
              <a:cxn ang="0">
                <a:pos x="connsiteX1" y="connsiteY1"/>
              </a:cxn>
              <a:cxn ang="0">
                <a:pos x="connsiteX2" y="connsiteY2"/>
              </a:cxn>
              <a:cxn ang="0">
                <a:pos x="connsiteX3" y="connsiteY3"/>
              </a:cxn>
            </a:cxnLst>
            <a:rect l="l" t="t" r="r" b="b"/>
            <a:pathLst>
              <a:path w="2590800" h="266700">
                <a:moveTo>
                  <a:pt x="0" y="0"/>
                </a:moveTo>
                <a:lnTo>
                  <a:pt x="0" y="247650"/>
                </a:lnTo>
                <a:lnTo>
                  <a:pt x="2581275" y="247650"/>
                </a:lnTo>
                <a:lnTo>
                  <a:pt x="2590800" y="266700"/>
                </a:lnTo>
              </a:path>
            </a:pathLst>
          </a:custGeom>
          <a:noFill/>
          <a:ln w="127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26" name="Title 1"/>
          <p:cNvSpPr>
            <a:spLocks noGrp="1"/>
          </p:cNvSpPr>
          <p:nvPr>
            <p:ph type="title"/>
          </p:nvPr>
        </p:nvSpPr>
        <p:spPr>
          <a:xfrm>
            <a:off x="308919" y="240539"/>
            <a:ext cx="8464378" cy="487490"/>
          </a:xfrm>
        </p:spPr>
        <p:txBody>
          <a:bodyPr/>
          <a:lstStyle/>
          <a:p>
            <a:r>
              <a:rPr lang="en-US" cap="none" dirty="0" smtClean="0"/>
              <a:t>JSA Organization</a:t>
            </a:r>
            <a:endParaRPr lang="en-US" cap="none" dirty="0"/>
          </a:p>
        </p:txBody>
      </p:sp>
    </p:spTree>
    <p:extLst>
      <p:ext uri="{BB962C8B-B14F-4D97-AF65-F5344CB8AC3E}">
        <p14:creationId xmlns:p14="http://schemas.microsoft.com/office/powerpoint/2010/main" val="7336895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Slide Number Placeholder 1"/>
          <p:cNvSpPr>
            <a:spLocks noGrp="1"/>
          </p:cNvSpPr>
          <p:nvPr>
            <p:ph type="sldNum" sz="quarter" idx="12"/>
          </p:nvPr>
        </p:nvSpPr>
        <p:spPr>
          <a:xfrm>
            <a:off x="2894618" y="6356351"/>
            <a:ext cx="2057400" cy="365125"/>
          </a:xfrm>
        </p:spPr>
        <p:txBody>
          <a:bodyPr/>
          <a:lstStyle/>
          <a:p>
            <a:fld id="{0BB95EB0-8B6F-D24C-BF93-4192F4CAB392}" type="slidenum">
              <a:rPr lang="en-US" sz="1000" smtClean="0">
                <a:solidFill>
                  <a:srgbClr val="000000"/>
                </a:solidFill>
              </a:rPr>
              <a:pPr/>
              <a:t>22</a:t>
            </a:fld>
            <a:endParaRPr lang="en-US" sz="1000" dirty="0">
              <a:solidFill>
                <a:srgbClr val="000000"/>
              </a:solidFill>
            </a:endParaRPr>
          </a:p>
        </p:txBody>
      </p:sp>
    </p:spTree>
    <p:extLst>
      <p:ext uri="{BB962C8B-B14F-4D97-AF65-F5344CB8AC3E}">
        <p14:creationId xmlns:p14="http://schemas.microsoft.com/office/powerpoint/2010/main" val="406003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454" y="249977"/>
            <a:ext cx="8464378" cy="487490"/>
          </a:xfrm>
        </p:spPr>
        <p:txBody>
          <a:bodyPr>
            <a:normAutofit/>
          </a:bodyPr>
          <a:lstStyle/>
          <a:p>
            <a:r>
              <a:rPr lang="en-US" cap="none" dirty="0" smtClean="0"/>
              <a:t>Andrei </a:t>
            </a:r>
            <a:r>
              <a:rPr lang="en-US" cap="none" dirty="0" err="1" smtClean="0"/>
              <a:t>Seryi</a:t>
            </a:r>
            <a:r>
              <a:rPr lang="en-US" cap="none" dirty="0" smtClean="0"/>
              <a:t>: New Associate Director for Accelerators</a:t>
            </a:r>
            <a:endParaRPr lang="en-US" cap="none" dirty="0"/>
          </a:p>
        </p:txBody>
      </p:sp>
      <p:sp>
        <p:nvSpPr>
          <p:cNvPr id="3" name="Content Placeholder 2"/>
          <p:cNvSpPr>
            <a:spLocks noGrp="1"/>
          </p:cNvSpPr>
          <p:nvPr>
            <p:ph idx="1"/>
          </p:nvPr>
        </p:nvSpPr>
        <p:spPr>
          <a:xfrm>
            <a:off x="238581" y="1463040"/>
            <a:ext cx="5081687" cy="4414446"/>
          </a:xfrm>
        </p:spPr>
        <p:txBody>
          <a:bodyPr>
            <a:normAutofit/>
          </a:bodyPr>
          <a:lstStyle/>
          <a:p>
            <a:pPr marL="0" indent="0">
              <a:buNone/>
            </a:pPr>
            <a:r>
              <a:rPr lang="en-US" dirty="0" smtClean="0"/>
              <a:t>Background</a:t>
            </a:r>
          </a:p>
          <a:p>
            <a:r>
              <a:rPr lang="en-US" sz="2000" dirty="0" smtClean="0"/>
              <a:t>Director, John Adams Institute for Accelerator Science, University of Oxford, UK</a:t>
            </a:r>
          </a:p>
          <a:p>
            <a:r>
              <a:rPr lang="en-US" sz="2000" dirty="0" smtClean="0"/>
              <a:t>Stanford Linear Accelerator Center (SLAC) Senior Scientist</a:t>
            </a:r>
          </a:p>
          <a:p>
            <a:r>
              <a:rPr lang="en-US" sz="2000" dirty="0" smtClean="0"/>
              <a:t>Fermi National Accelerator Laboratory</a:t>
            </a:r>
          </a:p>
          <a:p>
            <a:r>
              <a:rPr lang="en-US" sz="2000" dirty="0" err="1" smtClean="0"/>
              <a:t>Protvino</a:t>
            </a:r>
            <a:r>
              <a:rPr lang="en-US" sz="2000" dirty="0" smtClean="0"/>
              <a:t>, Russia</a:t>
            </a:r>
          </a:p>
          <a:p>
            <a:r>
              <a:rPr lang="en-US" sz="2000" dirty="0" smtClean="0"/>
              <a:t>Ph.D., Accelerator and Beam Physics, Novosibirsk State University, </a:t>
            </a:r>
            <a:r>
              <a:rPr lang="en-US" sz="2000" dirty="0" err="1" smtClean="0"/>
              <a:t>Budker</a:t>
            </a:r>
            <a:r>
              <a:rPr lang="en-US" sz="2000" dirty="0" smtClean="0"/>
              <a:t> </a:t>
            </a:r>
            <a:r>
              <a:rPr lang="en-US" sz="2000" dirty="0" err="1" smtClean="0"/>
              <a:t>Institue</a:t>
            </a:r>
            <a:r>
              <a:rPr lang="en-US" sz="2000" dirty="0" smtClean="0"/>
              <a:t> for Nuclear Physics, Russia</a:t>
            </a:r>
          </a:p>
          <a:p>
            <a:r>
              <a:rPr lang="en-US" sz="2000" dirty="0" smtClean="0"/>
              <a:t>Fellow, American Physical Society</a:t>
            </a:r>
          </a:p>
          <a:p>
            <a:endParaRPr lang="en-US" dirty="0"/>
          </a:p>
          <a:p>
            <a:endParaRPr lang="en-US" dirty="0" smtClean="0"/>
          </a:p>
          <a:p>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3</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8100" y="2056628"/>
            <a:ext cx="2912607" cy="2724377"/>
          </a:xfrm>
          <a:prstGeom prst="rect">
            <a:avLst/>
          </a:prstGeom>
        </p:spPr>
      </p:pic>
    </p:spTree>
    <p:extLst>
      <p:ext uri="{BB962C8B-B14F-4D97-AF65-F5344CB8AC3E}">
        <p14:creationId xmlns:p14="http://schemas.microsoft.com/office/powerpoint/2010/main" val="17920430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51" y="61570"/>
            <a:ext cx="8464378" cy="651829"/>
          </a:xfrm>
        </p:spPr>
        <p:txBody>
          <a:bodyPr>
            <a:noAutofit/>
          </a:bodyPr>
          <a:lstStyle/>
          <a:p>
            <a:pPr>
              <a:lnSpc>
                <a:spcPts val="2800"/>
              </a:lnSpc>
              <a:defRPr/>
            </a:pPr>
            <a:r>
              <a:rPr lang="en-US" kern="0" cap="none" dirty="0">
                <a:solidFill>
                  <a:srgbClr val="000000"/>
                </a:solidFill>
              </a:rPr>
              <a:t>Jefferson Lab Staff and Users Continue to be Recognized </a:t>
            </a:r>
            <a:r>
              <a:rPr lang="en-US" kern="0" cap="none" dirty="0" smtClean="0">
                <a:solidFill>
                  <a:srgbClr val="000000"/>
                </a:solidFill>
              </a:rPr>
              <a:t>for </a:t>
            </a:r>
            <a:r>
              <a:rPr lang="en-US" kern="0" cap="none" dirty="0">
                <a:solidFill>
                  <a:srgbClr val="000000"/>
                </a:solidFill>
              </a:rPr>
              <a:t>their Accomplishments</a:t>
            </a:r>
            <a:endParaRPr lang="en-US" cap="none" dirty="0"/>
          </a:p>
        </p:txBody>
      </p:sp>
      <p:sp>
        <p:nvSpPr>
          <p:cNvPr id="4" name="Slide Number Placeholder 3"/>
          <p:cNvSpPr>
            <a:spLocks noGrp="1"/>
          </p:cNvSpPr>
          <p:nvPr>
            <p:ph type="sldNum" sz="quarter" idx="12"/>
          </p:nvPr>
        </p:nvSpPr>
        <p:spPr>
          <a:xfrm>
            <a:off x="4219492" y="6611110"/>
            <a:ext cx="536158" cy="30336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Rectangle 2"/>
          <p:cNvSpPr/>
          <p:nvPr/>
        </p:nvSpPr>
        <p:spPr>
          <a:xfrm>
            <a:off x="-7315" y="805448"/>
            <a:ext cx="9144000" cy="18174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p:cNvSpPr/>
          <p:nvPr/>
        </p:nvSpPr>
        <p:spPr>
          <a:xfrm>
            <a:off x="-7315" y="2768214"/>
            <a:ext cx="9144000" cy="17582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FFFFFF"/>
                </a:solidFill>
                <a:effectLst/>
                <a:uLnTx/>
                <a:uFillTx/>
                <a:latin typeface="Calibri" panose="020F0502020204030204"/>
                <a:ea typeface="+mn-ea"/>
                <a:cs typeface="+mn-cs"/>
              </a:rPr>
              <a:t>  </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p:cNvSpPr/>
          <p:nvPr/>
        </p:nvSpPr>
        <p:spPr>
          <a:xfrm>
            <a:off x="-7315" y="4676422"/>
            <a:ext cx="9144000" cy="20249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FFFFFF"/>
                </a:solidFill>
                <a:effectLst/>
                <a:uLnTx/>
                <a:uFillTx/>
                <a:latin typeface="Calibri" panose="020F0502020204030204"/>
                <a:ea typeface="+mn-ea"/>
                <a:cs typeface="+mn-cs"/>
              </a:rPr>
              <a:t>  </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9759" y="5131212"/>
            <a:ext cx="983523" cy="1264022"/>
          </a:xfrm>
          <a:prstGeom prst="ellipse">
            <a:avLst/>
          </a:prstGeom>
          <a:ln>
            <a:noFill/>
          </a:ln>
          <a:effectLst>
            <a:softEdge rad="112500"/>
          </a:effectLst>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9491" y="5108735"/>
            <a:ext cx="920496" cy="1183020"/>
          </a:xfrm>
          <a:prstGeom prst="ellipse">
            <a:avLst/>
          </a:prstGeom>
          <a:ln>
            <a:noFill/>
          </a:ln>
          <a:effectLst>
            <a:softEdge rad="112500"/>
          </a:effectLst>
        </p:spPr>
      </p:pic>
      <p:sp>
        <p:nvSpPr>
          <p:cNvPr id="43" name="TextBox 42"/>
          <p:cNvSpPr txBox="1"/>
          <p:nvPr/>
        </p:nvSpPr>
        <p:spPr>
          <a:xfrm>
            <a:off x="145085" y="849010"/>
            <a:ext cx="221555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0033CC"/>
                </a:solidFill>
                <a:effectLst/>
                <a:uLnTx/>
                <a:uFillTx/>
                <a:latin typeface="Arial" charset="0"/>
                <a:ea typeface="Arial" charset="0"/>
                <a:cs typeface="Arial" charset="0"/>
              </a:rPr>
              <a:t>2018 </a:t>
            </a:r>
            <a:r>
              <a:rPr kumimoji="0" lang="en-US" sz="1100" b="1" i="0" u="none" strike="noStrike" kern="1200" cap="none" spc="0" normalizeH="0" baseline="0" noProof="0" dirty="0">
                <a:ln>
                  <a:noFill/>
                </a:ln>
                <a:solidFill>
                  <a:srgbClr val="0033CC"/>
                </a:solidFill>
                <a:effectLst/>
                <a:uLnTx/>
                <a:uFillTx/>
                <a:latin typeface="Arial" charset="0"/>
                <a:ea typeface="Arial" charset="0"/>
                <a:cs typeface="Arial" charset="0"/>
              </a:rPr>
              <a:t>DOE Early Career Award</a:t>
            </a:r>
          </a:p>
        </p:txBody>
      </p:sp>
      <p:sp>
        <p:nvSpPr>
          <p:cNvPr id="49" name="TextBox 48"/>
          <p:cNvSpPr txBox="1"/>
          <p:nvPr/>
        </p:nvSpPr>
        <p:spPr>
          <a:xfrm>
            <a:off x="4463034" y="4795739"/>
            <a:ext cx="248686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33CC"/>
                </a:solidFill>
                <a:effectLst/>
                <a:uLnTx/>
                <a:uFillTx/>
                <a:latin typeface="Arial" charset="0"/>
                <a:ea typeface="Arial" charset="0"/>
                <a:cs typeface="Arial" charset="0"/>
              </a:rPr>
              <a:t>Medical Device </a:t>
            </a:r>
            <a:r>
              <a:rPr kumimoji="0" lang="en-US" sz="1100" b="1" i="0" u="none" strike="noStrike" kern="1200" cap="none" spc="0" normalizeH="0" baseline="0" noProof="0" dirty="0" smtClean="0">
                <a:ln>
                  <a:noFill/>
                </a:ln>
                <a:solidFill>
                  <a:srgbClr val="0033CC"/>
                </a:solidFill>
                <a:effectLst/>
                <a:uLnTx/>
                <a:uFillTx/>
                <a:latin typeface="Arial" charset="0"/>
                <a:ea typeface="Arial" charset="0"/>
                <a:cs typeface="Arial" charset="0"/>
              </a:rPr>
              <a:t>Engineering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0033CC"/>
                </a:solidFill>
                <a:effectLst/>
                <a:uLnTx/>
                <a:uFillTx/>
                <a:latin typeface="Arial" charset="0"/>
                <a:ea typeface="Arial" charset="0"/>
                <a:cs typeface="Arial" charset="0"/>
              </a:rPr>
              <a:t>Breakthrough Award </a:t>
            </a:r>
            <a:r>
              <a:rPr kumimoji="0" lang="en-US" sz="1100" b="1" i="0" u="none" strike="noStrike" kern="1200" cap="none" spc="0" normalizeH="0" baseline="0" noProof="0" dirty="0">
                <a:ln>
                  <a:noFill/>
                </a:ln>
                <a:solidFill>
                  <a:srgbClr val="0033CC"/>
                </a:solidFill>
                <a:effectLst/>
                <a:uLnTx/>
                <a:uFillTx/>
                <a:latin typeface="Arial" charset="0"/>
                <a:ea typeface="Arial" charset="0"/>
                <a:cs typeface="Arial" charset="0"/>
              </a:rPr>
              <a:t>2018</a:t>
            </a:r>
          </a:p>
        </p:txBody>
      </p:sp>
      <p:sp>
        <p:nvSpPr>
          <p:cNvPr id="50" name="TextBox 49"/>
          <p:cNvSpPr txBox="1"/>
          <p:nvPr/>
        </p:nvSpPr>
        <p:spPr>
          <a:xfrm>
            <a:off x="6896450" y="4848579"/>
            <a:ext cx="221555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33CC"/>
                </a:solidFill>
                <a:effectLst/>
                <a:uLnTx/>
                <a:uFillTx/>
                <a:latin typeface="Arial" charset="0"/>
                <a:ea typeface="Arial" charset="0"/>
                <a:cs typeface="Arial" charset="0"/>
              </a:rPr>
              <a:t>Frances G. Slack Award Prize</a:t>
            </a:r>
          </a:p>
        </p:txBody>
      </p:sp>
      <p:sp>
        <p:nvSpPr>
          <p:cNvPr id="41" name="TextBox 40"/>
          <p:cNvSpPr txBox="1"/>
          <p:nvPr/>
        </p:nvSpPr>
        <p:spPr>
          <a:xfrm>
            <a:off x="2625889" y="2762236"/>
            <a:ext cx="36370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0033CC"/>
                </a:solidFill>
                <a:effectLst/>
                <a:uLnTx/>
                <a:uFillTx/>
                <a:latin typeface="Arial" charset="0"/>
                <a:ea typeface="Arial" charset="0"/>
                <a:cs typeface="Arial" charset="0"/>
              </a:rPr>
              <a:t>DOE  </a:t>
            </a:r>
            <a:r>
              <a:rPr kumimoji="0" lang="en-US" sz="1100" b="1" i="0" u="none" strike="noStrike" kern="1200" cap="none" spc="0" normalizeH="0" baseline="0" noProof="0" dirty="0">
                <a:ln>
                  <a:noFill/>
                </a:ln>
                <a:solidFill>
                  <a:srgbClr val="0033CC"/>
                </a:solidFill>
                <a:effectLst/>
                <a:uLnTx/>
                <a:uFillTx/>
                <a:latin typeface="Arial" charset="0"/>
                <a:ea typeface="Arial" charset="0"/>
                <a:cs typeface="Arial" charset="0"/>
              </a:rPr>
              <a:t>Project Management Achievement Award</a:t>
            </a:r>
          </a:p>
        </p:txBody>
      </p:sp>
      <p:sp>
        <p:nvSpPr>
          <p:cNvPr id="52" name="TextBox 51"/>
          <p:cNvSpPr txBox="1"/>
          <p:nvPr/>
        </p:nvSpPr>
        <p:spPr>
          <a:xfrm>
            <a:off x="5706465" y="3324174"/>
            <a:ext cx="105732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Arial" charset="0"/>
                <a:cs typeface="Arial" charset="0"/>
              </a:rPr>
              <a:t>For the Office of Science’s </a:t>
            </a:r>
            <a:endParaRPr kumimoji="0" lang="en-US" sz="900" b="0" i="0" u="none" strike="noStrike" kern="1200" cap="none" spc="0" normalizeH="0" baseline="0" noProof="0" dirty="0" smtClean="0">
              <a:ln>
                <a:noFill/>
              </a:ln>
              <a:solidFill>
                <a:srgbClr val="000000"/>
              </a:solidFill>
              <a:effectLst/>
              <a:uLnTx/>
              <a:uFillTx/>
              <a:latin typeface="Arial" charset="0"/>
              <a:ea typeface="Arial" charset="0"/>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000000"/>
                </a:solidFill>
                <a:effectLst/>
                <a:uLnTx/>
                <a:uFillTx/>
                <a:latin typeface="Arial" charset="0"/>
                <a:ea typeface="Arial" charset="0"/>
                <a:cs typeface="Arial" charset="0"/>
              </a:rPr>
              <a:t>12 </a:t>
            </a:r>
            <a:r>
              <a:rPr kumimoji="0" lang="en-US" sz="900" b="0" i="0" u="none" strike="noStrike" kern="1200" cap="none" spc="0" normalizeH="0" baseline="0" noProof="0" dirty="0">
                <a:ln>
                  <a:noFill/>
                </a:ln>
                <a:solidFill>
                  <a:srgbClr val="000000"/>
                </a:solidFill>
                <a:effectLst/>
                <a:uLnTx/>
                <a:uFillTx/>
                <a:latin typeface="Arial" charset="0"/>
                <a:ea typeface="Arial" charset="0"/>
                <a:cs typeface="Arial" charset="0"/>
              </a:rPr>
              <a:t>GeV CEBAF </a:t>
            </a:r>
            <a:endParaRPr kumimoji="0" lang="en-US" sz="900" b="0" i="0" u="none" strike="noStrike" kern="1200" cap="none" spc="0" normalizeH="0" baseline="0" noProof="0" dirty="0" smtClean="0">
              <a:ln>
                <a:noFill/>
              </a:ln>
              <a:solidFill>
                <a:srgbClr val="000000"/>
              </a:solidFill>
              <a:effectLst/>
              <a:uLnTx/>
              <a:uFillTx/>
              <a:latin typeface="Arial" charset="0"/>
              <a:ea typeface="Arial" charset="0"/>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000000"/>
                </a:solidFill>
                <a:effectLst/>
                <a:uLnTx/>
                <a:uFillTx/>
                <a:latin typeface="Arial" charset="0"/>
                <a:ea typeface="Arial" charset="0"/>
                <a:cs typeface="Arial" charset="0"/>
              </a:rPr>
              <a:t>Upgrade </a:t>
            </a:r>
            <a:r>
              <a:rPr kumimoji="0" lang="en-US" sz="900" b="0" i="0" u="none" strike="noStrike" kern="1200" cap="none" spc="0" normalizeH="0" baseline="0" noProof="0" dirty="0">
                <a:ln>
                  <a:noFill/>
                </a:ln>
                <a:solidFill>
                  <a:srgbClr val="000000"/>
                </a:solidFill>
                <a:effectLst/>
                <a:uLnTx/>
                <a:uFillTx/>
                <a:latin typeface="Arial" charset="0"/>
                <a:ea typeface="Arial" charset="0"/>
                <a:cs typeface="Arial" charset="0"/>
              </a:rPr>
              <a:t>Project</a:t>
            </a:r>
          </a:p>
        </p:txBody>
      </p:sp>
      <p:sp>
        <p:nvSpPr>
          <p:cNvPr id="60" name="TextBox 59"/>
          <p:cNvSpPr txBox="1"/>
          <p:nvPr/>
        </p:nvSpPr>
        <p:spPr>
          <a:xfrm>
            <a:off x="5312350" y="5215980"/>
            <a:ext cx="169755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Awarded to </a:t>
            </a:r>
            <a:r>
              <a:rPr kumimoji="0" lang="en-US" sz="900" b="1"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RadiaDyne</a:t>
            </a:r>
            <a:r>
              <a:rPr kumimoji="0" lang="en-US" sz="9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9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a:t>
            </a:r>
            <a:r>
              <a:rPr kumimoji="0" 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9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for </a:t>
            </a:r>
            <a:r>
              <a:rPr kumimoji="0" lang="en-US" sz="9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OARtrac</a:t>
            </a:r>
            <a:r>
              <a:rPr kumimoji="0" 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9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patient dose monitoring technology to improve cancer treatment outcomes. T</a:t>
            </a:r>
            <a:r>
              <a:rPr kumimoji="0" 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Keppel</a:t>
            </a:r>
            <a:endParaRPr kumimoji="0" lang="en-US" sz="900" b="0"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(patent contributions)</a:t>
            </a:r>
            <a:endParaRPr kumimoji="0" lang="en-US" sz="900" b="0" i="1"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1" name="TextBox 60"/>
          <p:cNvSpPr txBox="1"/>
          <p:nvPr/>
        </p:nvSpPr>
        <p:spPr>
          <a:xfrm>
            <a:off x="7839987" y="5131212"/>
            <a:ext cx="1201056" cy="10618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Arial" charset="0"/>
                <a:cs typeface="Arial" charset="0"/>
              </a:rPr>
              <a:t>…for the advancement of accelerator science and physics… efforts to engage and mentor students in the field</a:t>
            </a:r>
          </a:p>
        </p:txBody>
      </p:sp>
      <p:sp>
        <p:nvSpPr>
          <p:cNvPr id="51" name="TextBox 50"/>
          <p:cNvSpPr txBox="1"/>
          <p:nvPr/>
        </p:nvSpPr>
        <p:spPr>
          <a:xfrm>
            <a:off x="7522017" y="1261499"/>
            <a:ext cx="1589985"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…for developing experimental and</a:t>
            </a:r>
            <a:r>
              <a:rPr kumimoji="0" lang="en-US" sz="900" b="0" i="0" u="none" strike="noStrike" kern="1200" cap="none" spc="0" normalizeH="0" noProof="0" dirty="0" smtClean="0">
                <a:ln>
                  <a:noFill/>
                </a:ln>
                <a:solidFill>
                  <a:srgbClr val="000000"/>
                </a:solidFill>
                <a:effectLst/>
                <a:uLnTx/>
                <a:uFillTx/>
                <a:latin typeface="Arial" panose="020B0604020202020204" pitchFamily="34" charset="0"/>
                <a:ea typeface="+mn-ea"/>
                <a:cs typeface="Arial" panose="020B0604020202020204" pitchFamily="34" charset="0"/>
              </a:rPr>
              <a:t> analysis techniques that make full use of the new generation of high-precision experiments</a:t>
            </a:r>
            <a:r>
              <a:rPr kumimoji="0" lang="en-US" sz="9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2" name="TextBox 61"/>
          <p:cNvSpPr txBox="1"/>
          <p:nvPr/>
        </p:nvSpPr>
        <p:spPr>
          <a:xfrm>
            <a:off x="7270230" y="2238748"/>
            <a:ext cx="186645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Anselm </a:t>
            </a:r>
            <a:r>
              <a:rPr kumimoji="0" lang="en-US" sz="9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Vossen</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(Jefferson Lab/Duke University)</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2" name="TextBox 41"/>
          <p:cNvSpPr txBox="1"/>
          <p:nvPr/>
        </p:nvSpPr>
        <p:spPr>
          <a:xfrm>
            <a:off x="47604" y="4840700"/>
            <a:ext cx="221555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33CC"/>
                </a:solidFill>
                <a:effectLst/>
                <a:uLnTx/>
                <a:uFillTx/>
                <a:latin typeface="Arial" charset="0"/>
                <a:ea typeface="Arial" charset="0"/>
                <a:cs typeface="Arial" charset="0"/>
              </a:rPr>
              <a:t>JSA Postdoctoral Prize</a:t>
            </a:r>
          </a:p>
        </p:txBody>
      </p:sp>
      <p:sp>
        <p:nvSpPr>
          <p:cNvPr id="53" name="TextBox 52"/>
          <p:cNvSpPr txBox="1"/>
          <p:nvPr/>
        </p:nvSpPr>
        <p:spPr>
          <a:xfrm>
            <a:off x="1019489" y="5315959"/>
            <a:ext cx="13747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Arial" charset="0"/>
                <a:cs typeface="Arial" charset="0"/>
              </a:rPr>
              <a:t>…for </a:t>
            </a:r>
            <a:r>
              <a:rPr kumimoji="0" lang="en-US" sz="900" b="0" i="0" u="none" strike="noStrike" kern="1200" cap="none" spc="0" normalizeH="0" baseline="0" noProof="0" dirty="0" smtClean="0">
                <a:ln>
                  <a:noFill/>
                </a:ln>
                <a:solidFill>
                  <a:srgbClr val="000000"/>
                </a:solidFill>
                <a:effectLst/>
                <a:uLnTx/>
                <a:uFillTx/>
                <a:latin typeface="Arial" charset="0"/>
                <a:ea typeface="Arial" charset="0"/>
                <a:cs typeface="Arial" charset="0"/>
              </a:rPr>
              <a:t>exploring the use of machine learning in particle identification in </a:t>
            </a:r>
            <a:r>
              <a:rPr kumimoji="0" lang="en-US" sz="900" b="0" i="0" u="none" strike="noStrike" kern="1200" cap="none" spc="0" normalizeH="0" baseline="0" noProof="0" dirty="0" err="1" smtClean="0">
                <a:ln>
                  <a:noFill/>
                </a:ln>
                <a:solidFill>
                  <a:srgbClr val="000000"/>
                </a:solidFill>
                <a:effectLst/>
                <a:uLnTx/>
                <a:uFillTx/>
                <a:latin typeface="Arial" charset="0"/>
                <a:ea typeface="Arial" charset="0"/>
                <a:cs typeface="Arial" charset="0"/>
              </a:rPr>
              <a:t>GlueX</a:t>
            </a:r>
            <a:r>
              <a:rPr kumimoji="0" lang="en-US" sz="900" b="0" i="0" u="none" strike="noStrike" kern="1200" cap="none" spc="0" normalizeH="0" baseline="0" noProof="0" dirty="0" smtClean="0">
                <a:ln>
                  <a:noFill/>
                </a:ln>
                <a:solidFill>
                  <a:srgbClr val="000000"/>
                </a:solidFill>
                <a:effectLst/>
                <a:uLnTx/>
                <a:uFillTx/>
                <a:latin typeface="Arial" charset="0"/>
                <a:ea typeface="Arial" charset="0"/>
                <a:cs typeface="Arial" charset="0"/>
              </a:rPr>
              <a:t> …</a:t>
            </a:r>
            <a:endParaRPr kumimoji="0" lang="en-US" sz="900" b="0"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63" name="TextBox 62"/>
          <p:cNvSpPr txBox="1"/>
          <p:nvPr/>
        </p:nvSpPr>
        <p:spPr>
          <a:xfrm>
            <a:off x="680661" y="6192833"/>
            <a:ext cx="2018099"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Cristiano </a:t>
            </a:r>
            <a:r>
              <a:rPr kumimoji="0" lang="en-US" sz="9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Fanelli</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(Massachusetts Institute of Technology)</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4" name="TextBox 53"/>
          <p:cNvSpPr txBox="1"/>
          <p:nvPr/>
        </p:nvSpPr>
        <p:spPr>
          <a:xfrm>
            <a:off x="1098715" y="1296095"/>
            <a:ext cx="114352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Arial" charset="0"/>
                <a:cs typeface="Arial" charset="0"/>
              </a:rPr>
              <a:t>…for </a:t>
            </a:r>
            <a:r>
              <a:rPr kumimoji="0" lang="en-US" sz="900" b="0" i="0" u="none" strike="noStrike" kern="1200" cap="none" spc="0" normalizeH="0" baseline="0" noProof="0" dirty="0" smtClean="0">
                <a:ln>
                  <a:noFill/>
                </a:ln>
                <a:solidFill>
                  <a:srgbClr val="000000"/>
                </a:solidFill>
                <a:effectLst/>
                <a:uLnTx/>
                <a:uFillTx/>
                <a:latin typeface="Arial" charset="0"/>
                <a:ea typeface="Arial" charset="0"/>
                <a:cs typeface="Arial" charset="0"/>
              </a:rPr>
              <a:t>hunting for the formula to produce better accelerators for research,</a:t>
            </a:r>
            <a:r>
              <a:rPr kumimoji="0" lang="en-US" sz="900" b="0" i="0" u="none" strike="noStrike" kern="1200" cap="none" spc="0" normalizeH="0" noProof="0" dirty="0" smtClean="0">
                <a:ln>
                  <a:noFill/>
                </a:ln>
                <a:solidFill>
                  <a:srgbClr val="000000"/>
                </a:solidFill>
                <a:effectLst/>
                <a:uLnTx/>
                <a:uFillTx/>
                <a:latin typeface="Arial" charset="0"/>
                <a:ea typeface="Arial" charset="0"/>
                <a:cs typeface="Arial" charset="0"/>
              </a:rPr>
              <a:t> industry and medicine…</a:t>
            </a:r>
            <a:endParaRPr kumimoji="0" lang="en-US" sz="900" b="0"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64" name="TextBox 63"/>
          <p:cNvSpPr txBox="1"/>
          <p:nvPr/>
        </p:nvSpPr>
        <p:spPr>
          <a:xfrm>
            <a:off x="170988" y="2238748"/>
            <a:ext cx="197988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Anne-Marie </a:t>
            </a:r>
            <a:r>
              <a:rPr kumimoji="0" lang="en-US" sz="9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Valent</a:t>
            </a:r>
            <a:r>
              <a:rPr kumimoji="0" lang="en-US" sz="9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-Feliciano</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(Jefferson </a:t>
            </a:r>
            <a:r>
              <a:rPr kumimoji="0" lang="en-US" sz="9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Lab)</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 name="TextBox 43"/>
          <p:cNvSpPr txBox="1"/>
          <p:nvPr/>
        </p:nvSpPr>
        <p:spPr>
          <a:xfrm>
            <a:off x="4412285" y="859602"/>
            <a:ext cx="22098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0033CC"/>
                </a:solidFill>
                <a:effectLst/>
                <a:uLnTx/>
                <a:uFillTx/>
                <a:latin typeface="Arial" charset="0"/>
                <a:ea typeface="Arial" charset="0"/>
                <a:cs typeface="Arial" charset="0"/>
              </a:rPr>
              <a:t>2018 </a:t>
            </a:r>
            <a:r>
              <a:rPr kumimoji="0" lang="en-US" sz="1100" b="1" i="0" u="none" strike="noStrike" kern="1200" cap="none" spc="0" normalizeH="0" baseline="0" noProof="0" dirty="0">
                <a:ln>
                  <a:noFill/>
                </a:ln>
                <a:solidFill>
                  <a:srgbClr val="0033CC"/>
                </a:solidFill>
                <a:effectLst/>
                <a:uLnTx/>
                <a:uFillTx/>
                <a:latin typeface="Arial" charset="0"/>
                <a:ea typeface="Arial" charset="0"/>
                <a:cs typeface="Arial" charset="0"/>
              </a:rPr>
              <a:t>DOE Early Career Award</a:t>
            </a:r>
          </a:p>
        </p:txBody>
      </p:sp>
      <p:sp>
        <p:nvSpPr>
          <p:cNvPr id="55" name="TextBox 54"/>
          <p:cNvSpPr txBox="1"/>
          <p:nvPr/>
        </p:nvSpPr>
        <p:spPr>
          <a:xfrm>
            <a:off x="5297618" y="1118451"/>
            <a:ext cx="127536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Arial" charset="0"/>
                <a:cs typeface="Arial" charset="0"/>
              </a:rPr>
              <a:t>…for </a:t>
            </a:r>
            <a:r>
              <a:rPr kumimoji="0" lang="en-US" sz="900" b="0" i="0" u="none" strike="noStrike" kern="1200" cap="none" spc="0" normalizeH="0" baseline="0" noProof="0" dirty="0" smtClean="0">
                <a:ln>
                  <a:noFill/>
                </a:ln>
                <a:solidFill>
                  <a:srgbClr val="000000"/>
                </a:solidFill>
                <a:effectLst/>
                <a:uLnTx/>
                <a:uFillTx/>
                <a:latin typeface="Arial" charset="0"/>
                <a:ea typeface="Arial" charset="0"/>
                <a:cs typeface="Arial" charset="0"/>
              </a:rPr>
              <a:t>engaging the incredible computational</a:t>
            </a:r>
            <a:r>
              <a:rPr lang="en-US" sz="900" dirty="0" smtClean="0">
                <a:solidFill>
                  <a:srgbClr val="000000"/>
                </a:solidFill>
                <a:latin typeface="Arial" charset="0"/>
                <a:ea typeface="Arial" charset="0"/>
                <a:cs typeface="Arial" charset="0"/>
              </a:rPr>
              <a:t>l power of supercomputers to unravel the secrets of subatomic particles and how they interact…</a:t>
            </a:r>
            <a:endParaRPr kumimoji="0" lang="en-US" sz="900" b="0"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65" name="TextBox 64"/>
          <p:cNvSpPr txBox="1"/>
          <p:nvPr/>
        </p:nvSpPr>
        <p:spPr>
          <a:xfrm>
            <a:off x="4453304" y="2238748"/>
            <a:ext cx="222053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Raul </a:t>
            </a:r>
            <a:r>
              <a:rPr kumimoji="0" lang="en-US" sz="9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Briceno</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(Jefferson Lab/Old Dominion University)</a:t>
            </a:r>
          </a:p>
        </p:txBody>
      </p:sp>
      <p:sp>
        <p:nvSpPr>
          <p:cNvPr id="45" name="TextBox 44"/>
          <p:cNvSpPr txBox="1"/>
          <p:nvPr/>
        </p:nvSpPr>
        <p:spPr>
          <a:xfrm>
            <a:off x="2342326" y="871270"/>
            <a:ext cx="217900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33CC"/>
                </a:solidFill>
                <a:effectLst/>
                <a:uLnTx/>
                <a:uFillTx/>
                <a:latin typeface="Arial" charset="0"/>
                <a:ea typeface="Arial" charset="0"/>
                <a:cs typeface="Arial" charset="0"/>
              </a:rPr>
              <a:t>APS Fellowship</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3014" y="1210482"/>
            <a:ext cx="844296" cy="1085088"/>
          </a:xfrm>
          <a:prstGeom prst="ellipse">
            <a:avLst/>
          </a:prstGeom>
          <a:ln>
            <a:noFill/>
          </a:ln>
          <a:effectLst>
            <a:softEdge rad="112500"/>
          </a:effectLst>
        </p:spPr>
      </p:pic>
      <p:sp>
        <p:nvSpPr>
          <p:cNvPr id="56" name="TextBox 55"/>
          <p:cNvSpPr txBox="1"/>
          <p:nvPr/>
        </p:nvSpPr>
        <p:spPr>
          <a:xfrm>
            <a:off x="3073767" y="1097994"/>
            <a:ext cx="1304014" cy="13388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Arial" charset="0"/>
                <a:cs typeface="Arial" charset="0"/>
              </a:rPr>
              <a:t>…for scientific leadership in the JLEIC effort at Jefferson Laboratory, contributions to the successful commissioning of CEBAF accelerator's 12 GeV upgrade…</a:t>
            </a:r>
          </a:p>
        </p:txBody>
      </p:sp>
      <p:sp>
        <p:nvSpPr>
          <p:cNvPr id="66" name="TextBox 65"/>
          <p:cNvSpPr txBox="1"/>
          <p:nvPr/>
        </p:nvSpPr>
        <p:spPr>
          <a:xfrm>
            <a:off x="2272846" y="2238748"/>
            <a:ext cx="197988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Fulvia</a:t>
            </a: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9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Pilat</a:t>
            </a: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(Jefferson Lab)</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601" y="3078667"/>
            <a:ext cx="923910" cy="1187410"/>
          </a:xfrm>
          <a:prstGeom prst="ellipse">
            <a:avLst/>
          </a:prstGeom>
          <a:ln>
            <a:noFill/>
          </a:ln>
          <a:effectLst>
            <a:softEdge rad="112500"/>
          </a:effectLst>
        </p:spPr>
      </p:pic>
      <p:sp>
        <p:nvSpPr>
          <p:cNvPr id="46" name="TextBox 45"/>
          <p:cNvSpPr txBox="1"/>
          <p:nvPr/>
        </p:nvSpPr>
        <p:spPr>
          <a:xfrm>
            <a:off x="145085" y="2768214"/>
            <a:ext cx="255367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33CC"/>
                </a:solidFill>
                <a:effectLst/>
                <a:uLnTx/>
                <a:uFillTx/>
                <a:latin typeface="Arial" charset="0"/>
                <a:ea typeface="Arial" charset="0"/>
                <a:cs typeface="Arial" charset="0"/>
              </a:rPr>
              <a:t>APS Fellowship</a:t>
            </a:r>
          </a:p>
        </p:txBody>
      </p:sp>
      <p:sp>
        <p:nvSpPr>
          <p:cNvPr id="57" name="TextBox 56"/>
          <p:cNvSpPr txBox="1"/>
          <p:nvPr/>
        </p:nvSpPr>
        <p:spPr>
          <a:xfrm>
            <a:off x="983285" y="3078667"/>
            <a:ext cx="159395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Arial" charset="0"/>
                <a:cs typeface="Arial" charset="0"/>
              </a:rPr>
              <a:t>For leadership of experimental programs using the nucleus to probe the nature of QCD at HERMES, the Thomas Jefferson National Accelerator Facility, and the Electron Ion Collider, ….</a:t>
            </a:r>
          </a:p>
        </p:txBody>
      </p:sp>
      <p:sp>
        <p:nvSpPr>
          <p:cNvPr id="67" name="TextBox 66"/>
          <p:cNvSpPr txBox="1"/>
          <p:nvPr/>
        </p:nvSpPr>
        <p:spPr>
          <a:xfrm>
            <a:off x="159805" y="4123579"/>
            <a:ext cx="197988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Kawtar</a:t>
            </a: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9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Hafidi</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(Argonne National Lab)</a:t>
            </a: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0483" y="3091238"/>
            <a:ext cx="920496" cy="1183020"/>
          </a:xfrm>
          <a:prstGeom prst="ellipse">
            <a:avLst/>
          </a:prstGeom>
          <a:ln>
            <a:noFill/>
          </a:ln>
          <a:effectLst>
            <a:softEdge rad="112500"/>
          </a:effectLst>
        </p:spPr>
      </p:pic>
      <p:sp>
        <p:nvSpPr>
          <p:cNvPr id="47" name="TextBox 46"/>
          <p:cNvSpPr txBox="1"/>
          <p:nvPr/>
        </p:nvSpPr>
        <p:spPr>
          <a:xfrm>
            <a:off x="6479106" y="2795589"/>
            <a:ext cx="279939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50" normalizeH="0" baseline="0" noProof="0" dirty="0">
                <a:ln>
                  <a:noFill/>
                </a:ln>
                <a:solidFill>
                  <a:srgbClr val="0033CC"/>
                </a:solidFill>
                <a:effectLst/>
                <a:uLnTx/>
                <a:uFillTx/>
                <a:latin typeface="Arial" panose="020B0604020202020204" pitchFamily="34" charset="0"/>
                <a:ea typeface="Arial" charset="0"/>
                <a:cs typeface="Arial" panose="020B0604020202020204" pitchFamily="34" charset="0"/>
              </a:rPr>
              <a:t>IEEE NPSS Particle Accelerator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50" normalizeH="0" baseline="0" noProof="0" dirty="0">
                <a:ln>
                  <a:noFill/>
                </a:ln>
                <a:solidFill>
                  <a:srgbClr val="0033CC"/>
                </a:solidFill>
                <a:effectLst/>
                <a:uLnTx/>
                <a:uFillTx/>
                <a:latin typeface="Arial" panose="020B0604020202020204" pitchFamily="34" charset="0"/>
                <a:ea typeface="Arial" charset="0"/>
                <a:cs typeface="Arial" panose="020B0604020202020204" pitchFamily="34" charset="0"/>
              </a:rPr>
              <a:t>Science and Technology (PAST) Award</a:t>
            </a:r>
          </a:p>
        </p:txBody>
      </p:sp>
      <p:sp>
        <p:nvSpPr>
          <p:cNvPr id="58" name="TextBox 57"/>
          <p:cNvSpPr txBox="1"/>
          <p:nvPr/>
        </p:nvSpPr>
        <p:spPr>
          <a:xfrm>
            <a:off x="7607098" y="3346736"/>
            <a:ext cx="12010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Arial" charset="0"/>
                <a:cs typeface="Arial" charset="0"/>
              </a:rPr>
              <a:t>…for far reaching contributions to accelerator science and technology…</a:t>
            </a:r>
          </a:p>
        </p:txBody>
      </p:sp>
      <p:sp>
        <p:nvSpPr>
          <p:cNvPr id="68" name="TextBox 67"/>
          <p:cNvSpPr txBox="1"/>
          <p:nvPr/>
        </p:nvSpPr>
        <p:spPr>
          <a:xfrm>
            <a:off x="7358294" y="4100258"/>
            <a:ext cx="197988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Hermann </a:t>
            </a:r>
            <a:r>
              <a:rPr kumimoji="0" lang="en-US" sz="9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Grunder</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(as Jefferson Lab Director)</a:t>
            </a:r>
          </a:p>
        </p:txBody>
      </p:sp>
      <p:sp>
        <p:nvSpPr>
          <p:cNvPr id="59" name="TextBox 58"/>
          <p:cNvSpPr txBox="1"/>
          <p:nvPr/>
        </p:nvSpPr>
        <p:spPr>
          <a:xfrm>
            <a:off x="3201964" y="5212031"/>
            <a:ext cx="120105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Arial" charset="0"/>
                <a:cs typeface="Arial" charset="0"/>
              </a:rPr>
              <a:t>…for </a:t>
            </a:r>
            <a:r>
              <a:rPr kumimoji="0" lang="en-US" sz="900" b="0" i="0" u="none" strike="noStrike" kern="1200" cap="none" spc="0" normalizeH="0" baseline="0" noProof="0" dirty="0" smtClean="0">
                <a:ln>
                  <a:noFill/>
                </a:ln>
                <a:solidFill>
                  <a:srgbClr val="000000"/>
                </a:solidFill>
                <a:effectLst/>
                <a:uLnTx/>
                <a:uFillTx/>
                <a:latin typeface="Arial" charset="0"/>
                <a:ea typeface="Arial" charset="0"/>
                <a:cs typeface="Arial" charset="0"/>
              </a:rPr>
              <a:t>studying nuclear processes that contribute to scientists’ understanding of </a:t>
            </a:r>
            <a:r>
              <a:rPr kumimoji="0" lang="en-US" sz="900" b="0" i="0" u="none" strike="noStrike" kern="1200" cap="none" spc="0" normalizeH="0" baseline="0" noProof="0" dirty="0" err="1" smtClean="0">
                <a:ln>
                  <a:noFill/>
                </a:ln>
                <a:solidFill>
                  <a:srgbClr val="000000"/>
                </a:solidFill>
                <a:effectLst/>
                <a:uLnTx/>
                <a:uFillTx/>
                <a:latin typeface="Arial" charset="0"/>
                <a:ea typeface="Arial" charset="0"/>
                <a:cs typeface="Arial" charset="0"/>
              </a:rPr>
              <a:t>nuetrinos</a:t>
            </a:r>
            <a:r>
              <a:rPr kumimoji="0" lang="en-US" sz="900" b="0" i="0" u="none" strike="noStrike" kern="1200" cap="none" spc="0" normalizeH="0" baseline="0" noProof="0" dirty="0" smtClean="0">
                <a:ln>
                  <a:noFill/>
                </a:ln>
                <a:solidFill>
                  <a:srgbClr val="000000"/>
                </a:solidFill>
                <a:effectLst/>
                <a:uLnTx/>
                <a:uFillTx/>
                <a:latin typeface="Arial" charset="0"/>
                <a:ea typeface="Arial" charset="0"/>
                <a:cs typeface="Arial" charset="0"/>
              </a:rPr>
              <a:t>…</a:t>
            </a:r>
            <a:endParaRPr kumimoji="0" lang="en-US" sz="900" b="0"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48" name="TextBox 47"/>
          <p:cNvSpPr txBox="1"/>
          <p:nvPr/>
        </p:nvSpPr>
        <p:spPr>
          <a:xfrm>
            <a:off x="2278685" y="4848579"/>
            <a:ext cx="221555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33CC"/>
                </a:solidFill>
                <a:effectLst/>
                <a:uLnTx/>
                <a:uFillTx/>
                <a:latin typeface="Arial" charset="0"/>
                <a:ea typeface="Arial" charset="0"/>
                <a:cs typeface="Arial" charset="0"/>
              </a:rPr>
              <a:t>JSA Thesis Prize</a:t>
            </a:r>
          </a:p>
        </p:txBody>
      </p:sp>
      <p:sp>
        <p:nvSpPr>
          <p:cNvPr id="70" name="TextBox 69"/>
          <p:cNvSpPr txBox="1"/>
          <p:nvPr/>
        </p:nvSpPr>
        <p:spPr>
          <a:xfrm>
            <a:off x="3101569" y="6192833"/>
            <a:ext cx="197988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Alessandro </a:t>
            </a:r>
            <a:r>
              <a:rPr kumimoji="0" lang="en-US" sz="9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Baroni</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(University of </a:t>
            </a:r>
            <a:r>
              <a:rPr kumimoji="0" lang="en-US" sz="9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South Carolina)</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 name="TextBox 70"/>
          <p:cNvSpPr txBox="1"/>
          <p:nvPr/>
        </p:nvSpPr>
        <p:spPr>
          <a:xfrm>
            <a:off x="5137826" y="6149151"/>
            <a:ext cx="219459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Thia</a:t>
            </a: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Keppel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(Jefferson </a:t>
            </a:r>
            <a:r>
              <a:rPr kumimoji="0" lang="en-US" sz="9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Lab/Hampton University)</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2" name="TextBox 71"/>
          <p:cNvSpPr txBox="1"/>
          <p:nvPr/>
        </p:nvSpPr>
        <p:spPr>
          <a:xfrm>
            <a:off x="7452465" y="6149151"/>
            <a:ext cx="137899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Hari </a:t>
            </a:r>
            <a:r>
              <a:rPr kumimoji="0" lang="en-US" sz="9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Areti</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(Jefferson Lab - retired)</a:t>
            </a:r>
          </a:p>
        </p:txBody>
      </p:sp>
      <p:sp>
        <p:nvSpPr>
          <p:cNvPr id="6" name="Rectangle 5"/>
          <p:cNvSpPr/>
          <p:nvPr/>
        </p:nvSpPr>
        <p:spPr>
          <a:xfrm>
            <a:off x="7508706" y="6701357"/>
            <a:ext cx="462569"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73"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4731" t="7637" r="3858" b="21260"/>
          <a:stretch/>
        </p:blipFill>
        <p:spPr bwMode="auto">
          <a:xfrm>
            <a:off x="2685162" y="2986694"/>
            <a:ext cx="3185016" cy="157478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TextBox 68"/>
          <p:cNvSpPr txBox="1"/>
          <p:nvPr/>
        </p:nvSpPr>
        <p:spPr>
          <a:xfrm>
            <a:off x="6899326" y="869028"/>
            <a:ext cx="22098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0033CC"/>
                </a:solidFill>
                <a:effectLst/>
                <a:uLnTx/>
                <a:uFillTx/>
                <a:latin typeface="Arial" charset="0"/>
                <a:ea typeface="Arial" charset="0"/>
                <a:cs typeface="Arial" charset="0"/>
              </a:rPr>
              <a:t>2018 </a:t>
            </a:r>
            <a:r>
              <a:rPr kumimoji="0" lang="en-US" sz="1100" b="1" i="0" u="none" strike="noStrike" kern="1200" cap="none" spc="0" normalizeH="0" baseline="0" noProof="0" dirty="0">
                <a:ln>
                  <a:noFill/>
                </a:ln>
                <a:solidFill>
                  <a:srgbClr val="0033CC"/>
                </a:solidFill>
                <a:effectLst/>
                <a:uLnTx/>
                <a:uFillTx/>
                <a:latin typeface="Arial" charset="0"/>
                <a:ea typeface="Arial" charset="0"/>
                <a:cs typeface="Arial" charset="0"/>
              </a:rPr>
              <a:t>DOE Early Career Award</a:t>
            </a: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9543" y="1159068"/>
            <a:ext cx="902357" cy="1088136"/>
          </a:xfrm>
          <a:prstGeom prst="ellipse">
            <a:avLst/>
          </a:prstGeom>
          <a:ln>
            <a:noFill/>
          </a:ln>
          <a:effectLst>
            <a:softEdge rad="112500"/>
          </a:effectLst>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49364" y="1210482"/>
            <a:ext cx="858248" cy="1088136"/>
          </a:xfrm>
          <a:prstGeom prst="ellipse">
            <a:avLst/>
          </a:prstGeom>
          <a:ln>
            <a:noFill/>
          </a:ln>
          <a:effectLst>
            <a:softEdge rad="112500"/>
          </a:effectLst>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68535" y="1198702"/>
            <a:ext cx="852759" cy="1088136"/>
          </a:xfrm>
          <a:prstGeom prst="ellipse">
            <a:avLst/>
          </a:prstGeom>
          <a:ln>
            <a:noFill/>
          </a:ln>
          <a:effectLst>
            <a:softEdge rad="112500"/>
          </a:effectLst>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609" y="5190747"/>
            <a:ext cx="1188720" cy="1084876"/>
          </a:xfrm>
          <a:prstGeom prst="ellipse">
            <a:avLst/>
          </a:prstGeom>
          <a:ln>
            <a:noFill/>
          </a:ln>
          <a:effectLst>
            <a:softEdge rad="112500"/>
          </a:effectLst>
        </p:spPr>
      </p:pic>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78685" y="5203618"/>
            <a:ext cx="1108051" cy="1163605"/>
          </a:xfrm>
          <a:prstGeom prst="ellipse">
            <a:avLst/>
          </a:prstGeom>
          <a:ln>
            <a:noFill/>
          </a:ln>
          <a:effectLst>
            <a:softEdge rad="112500"/>
          </a:effectLst>
        </p:spPr>
      </p:pic>
    </p:spTree>
    <p:extLst>
      <p:ext uri="{BB962C8B-B14F-4D97-AF65-F5344CB8AC3E}">
        <p14:creationId xmlns:p14="http://schemas.microsoft.com/office/powerpoint/2010/main" val="9328924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94" y="-79509"/>
            <a:ext cx="9144000" cy="672860"/>
          </a:xfrm>
        </p:spPr>
        <p:txBody>
          <a:bodyPr>
            <a:noAutofit/>
          </a:bodyPr>
          <a:lstStyle/>
          <a:p>
            <a:r>
              <a:rPr lang="en-US" sz="2800" b="1" cap="none" dirty="0" smtClean="0"/>
              <a:t/>
            </a:r>
            <a:br>
              <a:rPr lang="en-US" sz="2800" b="1" cap="none" dirty="0" smtClean="0"/>
            </a:br>
            <a:r>
              <a:rPr lang="en-US" sz="2800" b="1" cap="none" dirty="0" smtClean="0"/>
              <a:t>   Long-Term Vision for Jefferson Lab</a:t>
            </a:r>
            <a:endParaRPr lang="en-US" sz="2800" b="1" cap="none" dirty="0"/>
          </a:p>
        </p:txBody>
      </p:sp>
      <p:sp>
        <p:nvSpPr>
          <p:cNvPr id="3" name="Content Placeholder 2"/>
          <p:cNvSpPr>
            <a:spLocks noGrp="1"/>
          </p:cNvSpPr>
          <p:nvPr>
            <p:ph idx="1"/>
          </p:nvPr>
        </p:nvSpPr>
        <p:spPr>
          <a:xfrm>
            <a:off x="229908" y="913083"/>
            <a:ext cx="8839200" cy="1042639"/>
          </a:xfrm>
        </p:spPr>
        <p:txBody>
          <a:bodyPr>
            <a:normAutofit/>
          </a:bodyPr>
          <a:lstStyle/>
          <a:p>
            <a:pPr marL="0" indent="0">
              <a:buNone/>
            </a:pPr>
            <a:r>
              <a:rPr lang="en-US" sz="1800" b="1" dirty="0"/>
              <a:t>Jefferson Lab </a:t>
            </a:r>
            <a:r>
              <a:rPr lang="en-US" sz="1800" b="1" dirty="0" smtClean="0"/>
              <a:t>supports the DOE Office of Science and serves the Nuclear Physics user community as a world-leading center for fundamental nuclear science and associated technologies</a:t>
            </a:r>
            <a:endParaRPr lang="en-US" sz="1800" b="1" dirty="0"/>
          </a:p>
          <a:p>
            <a:pPr lvl="1"/>
            <a:endParaRPr lang="en-US" sz="1400" dirty="0" smtClean="0"/>
          </a:p>
          <a:p>
            <a:pPr marL="0" indent="0">
              <a:buNone/>
            </a:pPr>
            <a:endParaRPr lang="en-US" sz="1400"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Content Placeholder 2"/>
          <p:cNvSpPr txBox="1">
            <a:spLocks/>
          </p:cNvSpPr>
          <p:nvPr/>
        </p:nvSpPr>
        <p:spPr bwMode="auto">
          <a:xfrm>
            <a:off x="1935131" y="2256122"/>
            <a:ext cx="3605080" cy="11693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marL="457200" indent="-457200" algn="l" rtl="0" eaLnBrk="1" fontAlgn="base" hangingPunct="1">
              <a:spcBef>
                <a:spcPct val="20000"/>
              </a:spcBef>
              <a:spcAft>
                <a:spcPct val="0"/>
              </a:spcAft>
              <a:buChar char="•"/>
              <a:defRPr sz="2400">
                <a:solidFill>
                  <a:schemeClr val="tx1"/>
                </a:solidFill>
                <a:latin typeface="Arial" pitchFamily="34" charset="0"/>
                <a:ea typeface="+mn-ea"/>
                <a:cs typeface="Arial" pitchFamily="34" charset="0"/>
              </a:defRPr>
            </a:lvl1pPr>
            <a:lvl2pPr marL="914400" indent="-457200" algn="l" rtl="0" eaLnBrk="1" fontAlgn="base" hangingPunct="1">
              <a:spcBef>
                <a:spcPct val="20000"/>
              </a:spcBef>
              <a:spcAft>
                <a:spcPct val="0"/>
              </a:spcAft>
              <a:buChar char="–"/>
              <a:defRPr sz="2400">
                <a:solidFill>
                  <a:schemeClr val="tx1"/>
                </a:solidFill>
                <a:latin typeface="Arial" pitchFamily="34" charset="0"/>
                <a:cs typeface="Arial" pitchFamily="34" charset="0"/>
              </a:defRPr>
            </a:lvl2pPr>
            <a:lvl3pPr marL="1257300" indent="-342900" algn="l" rtl="0" eaLnBrk="1" fontAlgn="base" hangingPunct="1">
              <a:spcBef>
                <a:spcPct val="20000"/>
              </a:spcBef>
              <a:spcAft>
                <a:spcPct val="0"/>
              </a:spcAft>
              <a:buChar char="•"/>
              <a:tabLst/>
              <a:defRPr sz="2400">
                <a:solidFill>
                  <a:schemeClr val="tx1"/>
                </a:solidFill>
                <a:latin typeface="Arial" pitchFamily="34" charset="0"/>
                <a:cs typeface="Arial" pitchFamily="34" charset="0"/>
              </a:defRPr>
            </a:lvl3pPr>
            <a:lvl4pPr marL="1714500" indent="-342900" algn="l" rtl="0" eaLnBrk="1" fontAlgn="base" hangingPunct="1">
              <a:spcBef>
                <a:spcPct val="20000"/>
              </a:spcBef>
              <a:spcAft>
                <a:spcPct val="0"/>
              </a:spcAft>
              <a:buChar char="–"/>
              <a:defRPr sz="2400">
                <a:solidFill>
                  <a:schemeClr val="tx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pPr marL="233363" marR="0" lvl="0" indent="-233363"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0" cap="none" spc="0" normalizeH="0" baseline="0" noProof="0" dirty="0" smtClean="0">
                <a:ln>
                  <a:noFill/>
                </a:ln>
                <a:solidFill>
                  <a:srgbClr val="000000"/>
                </a:solidFill>
                <a:effectLst/>
                <a:uLnTx/>
                <a:uFillTx/>
                <a:latin typeface="Arial" pitchFamily="34" charset="0"/>
                <a:ea typeface="+mn-ea"/>
                <a:cs typeface="Arial" pitchFamily="34" charset="0"/>
              </a:rPr>
              <a:t>1. Deliver on 12 GeV Scientific Program</a:t>
            </a:r>
          </a:p>
        </p:txBody>
      </p:sp>
      <p:sp>
        <p:nvSpPr>
          <p:cNvPr id="9" name="Content Placeholder 2"/>
          <p:cNvSpPr txBox="1">
            <a:spLocks/>
          </p:cNvSpPr>
          <p:nvPr/>
        </p:nvSpPr>
        <p:spPr bwMode="auto">
          <a:xfrm>
            <a:off x="1935131" y="3307301"/>
            <a:ext cx="2979619" cy="10983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marL="457200" indent="-457200" algn="l" rtl="0" eaLnBrk="1" fontAlgn="base" hangingPunct="1">
              <a:spcBef>
                <a:spcPct val="20000"/>
              </a:spcBef>
              <a:spcAft>
                <a:spcPct val="0"/>
              </a:spcAft>
              <a:buChar char="•"/>
              <a:defRPr sz="2400">
                <a:solidFill>
                  <a:schemeClr val="tx1"/>
                </a:solidFill>
                <a:latin typeface="Arial" pitchFamily="34" charset="0"/>
                <a:ea typeface="+mn-ea"/>
                <a:cs typeface="Arial" pitchFamily="34" charset="0"/>
              </a:defRPr>
            </a:lvl1pPr>
            <a:lvl2pPr marL="914400" indent="-457200" algn="l" rtl="0" eaLnBrk="1" fontAlgn="base" hangingPunct="1">
              <a:spcBef>
                <a:spcPct val="20000"/>
              </a:spcBef>
              <a:spcAft>
                <a:spcPct val="0"/>
              </a:spcAft>
              <a:buChar char="–"/>
              <a:defRPr sz="2400">
                <a:solidFill>
                  <a:schemeClr val="tx1"/>
                </a:solidFill>
                <a:latin typeface="Arial" pitchFamily="34" charset="0"/>
                <a:cs typeface="Arial" pitchFamily="34" charset="0"/>
              </a:defRPr>
            </a:lvl2pPr>
            <a:lvl3pPr marL="1257300" indent="-342900" algn="l" rtl="0" eaLnBrk="1" fontAlgn="base" hangingPunct="1">
              <a:spcBef>
                <a:spcPct val="20000"/>
              </a:spcBef>
              <a:spcAft>
                <a:spcPct val="0"/>
              </a:spcAft>
              <a:buChar char="•"/>
              <a:tabLst/>
              <a:defRPr sz="2400">
                <a:solidFill>
                  <a:schemeClr val="tx1"/>
                </a:solidFill>
                <a:latin typeface="Arial" pitchFamily="34" charset="0"/>
                <a:cs typeface="Arial" pitchFamily="34" charset="0"/>
              </a:defRPr>
            </a:lvl3pPr>
            <a:lvl4pPr marL="1714500" indent="-342900" algn="l" rtl="0" eaLnBrk="1" fontAlgn="base" hangingPunct="1">
              <a:spcBef>
                <a:spcPct val="20000"/>
              </a:spcBef>
              <a:spcAft>
                <a:spcPct val="0"/>
              </a:spcAft>
              <a:buChar char="–"/>
              <a:defRPr sz="2400">
                <a:solidFill>
                  <a:schemeClr val="tx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pPr marL="233363" marR="0" lvl="0" indent="-233363"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0" cap="none" spc="0" normalizeH="0" baseline="0" noProof="0" dirty="0" smtClean="0">
                <a:ln>
                  <a:noFill/>
                </a:ln>
                <a:solidFill>
                  <a:srgbClr val="000000"/>
                </a:solidFill>
                <a:effectLst/>
                <a:uLnTx/>
                <a:uFillTx/>
                <a:latin typeface="Arial" pitchFamily="34" charset="0"/>
                <a:ea typeface="+mn-ea"/>
                <a:cs typeface="Arial" pitchFamily="34" charset="0"/>
              </a:rPr>
              <a:t>2. Provide a long-term path for the field via an Electron-Ion Collider</a:t>
            </a:r>
          </a:p>
        </p:txBody>
      </p:sp>
      <p:sp>
        <p:nvSpPr>
          <p:cNvPr id="12" name="Content Placeholder 2"/>
          <p:cNvSpPr txBox="1">
            <a:spLocks/>
          </p:cNvSpPr>
          <p:nvPr/>
        </p:nvSpPr>
        <p:spPr bwMode="auto">
          <a:xfrm>
            <a:off x="1935131" y="4413053"/>
            <a:ext cx="3133188" cy="101432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457200" indent="-457200" algn="l" rtl="0" eaLnBrk="1" fontAlgn="base" hangingPunct="1">
              <a:spcBef>
                <a:spcPct val="20000"/>
              </a:spcBef>
              <a:spcAft>
                <a:spcPct val="0"/>
              </a:spcAft>
              <a:buChar char="•"/>
              <a:defRPr sz="2400">
                <a:solidFill>
                  <a:schemeClr val="tx1"/>
                </a:solidFill>
                <a:latin typeface="Arial" pitchFamily="34" charset="0"/>
                <a:ea typeface="+mn-ea"/>
                <a:cs typeface="Arial" pitchFamily="34" charset="0"/>
              </a:defRPr>
            </a:lvl1pPr>
            <a:lvl2pPr marL="914400" indent="-457200" algn="l" rtl="0" eaLnBrk="1" fontAlgn="base" hangingPunct="1">
              <a:spcBef>
                <a:spcPct val="20000"/>
              </a:spcBef>
              <a:spcAft>
                <a:spcPct val="0"/>
              </a:spcAft>
              <a:buChar char="–"/>
              <a:defRPr sz="2400">
                <a:solidFill>
                  <a:schemeClr val="tx1"/>
                </a:solidFill>
                <a:latin typeface="Arial" pitchFamily="34" charset="0"/>
                <a:cs typeface="Arial" pitchFamily="34" charset="0"/>
              </a:defRPr>
            </a:lvl2pPr>
            <a:lvl3pPr marL="1257300" indent="-342900" algn="l" rtl="0" eaLnBrk="1" fontAlgn="base" hangingPunct="1">
              <a:spcBef>
                <a:spcPct val="20000"/>
              </a:spcBef>
              <a:spcAft>
                <a:spcPct val="0"/>
              </a:spcAft>
              <a:buChar char="•"/>
              <a:tabLst/>
              <a:defRPr sz="2400">
                <a:solidFill>
                  <a:schemeClr val="tx1"/>
                </a:solidFill>
                <a:latin typeface="Arial" pitchFamily="34" charset="0"/>
                <a:cs typeface="Arial" pitchFamily="34" charset="0"/>
              </a:defRPr>
            </a:lvl3pPr>
            <a:lvl4pPr marL="1714500" indent="-342900" algn="l" rtl="0" eaLnBrk="1" fontAlgn="base" hangingPunct="1">
              <a:spcBef>
                <a:spcPct val="20000"/>
              </a:spcBef>
              <a:spcAft>
                <a:spcPct val="0"/>
              </a:spcAft>
              <a:buChar char="–"/>
              <a:defRPr sz="2400">
                <a:solidFill>
                  <a:schemeClr val="tx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pPr marL="233363" marR="0" lvl="0" indent="-233363"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0" cap="none" spc="0" normalizeH="0" baseline="0" noProof="0" dirty="0" smtClean="0">
                <a:ln>
                  <a:noFill/>
                </a:ln>
                <a:solidFill>
                  <a:srgbClr val="000000"/>
                </a:solidFill>
                <a:effectLst/>
                <a:uLnTx/>
                <a:uFillTx/>
                <a:latin typeface="Arial" pitchFamily="34" charset="0"/>
                <a:ea typeface="+mn-ea"/>
                <a:cs typeface="Arial" pitchFamily="34" charset="0"/>
              </a:rPr>
              <a:t>3. Provide technology solutions supporting DOE mission</a:t>
            </a:r>
            <a:endParaRPr kumimoji="0" lang="en-US" sz="1600" b="1"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211" t="9974" r="17039" b="16184"/>
          <a:stretch/>
        </p:blipFill>
        <p:spPr bwMode="auto">
          <a:xfrm>
            <a:off x="339000" y="1884244"/>
            <a:ext cx="1233716" cy="129540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9000" y="3401528"/>
            <a:ext cx="1498958" cy="68488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5" name="Picture 14"/>
          <p:cNvPicPr/>
          <p:nvPr/>
        </p:nvPicPr>
        <p:blipFill>
          <a:blip r:embed="rId5" cstate="print">
            <a:lum bright="20000" contrast="40000"/>
            <a:extLst>
              <a:ext uri="{28A0092B-C50C-407E-A947-70E740481C1C}">
                <a14:useLocalDpi xmlns:a14="http://schemas.microsoft.com/office/drawing/2010/main" val="0"/>
              </a:ext>
            </a:extLst>
          </a:blip>
          <a:srcRect/>
          <a:stretch>
            <a:fillRect/>
          </a:stretch>
        </p:blipFill>
        <p:spPr bwMode="auto">
          <a:xfrm>
            <a:off x="339000" y="4322775"/>
            <a:ext cx="1454495" cy="1079985"/>
          </a:xfrm>
          <a:prstGeom prst="rect">
            <a:avLst/>
          </a:prstGeom>
          <a:ln>
            <a:solidFill>
              <a:schemeClr val="tx1"/>
            </a:solidFill>
          </a:ln>
          <a:effectLst>
            <a:outerShdw blurRad="292100" dist="139700" dir="2700000" algn="tl" rotWithShape="0">
              <a:srgbClr val="333333">
                <a:alpha val="65000"/>
              </a:srgbClr>
            </a:outerShdw>
          </a:effectLst>
        </p:spPr>
      </p:pic>
      <p:sp>
        <p:nvSpPr>
          <p:cNvPr id="24" name="Content Placeholder 2"/>
          <p:cNvSpPr txBox="1">
            <a:spLocks/>
          </p:cNvSpPr>
          <p:nvPr/>
        </p:nvSpPr>
        <p:spPr bwMode="auto">
          <a:xfrm>
            <a:off x="1935131" y="5605731"/>
            <a:ext cx="3386895" cy="101432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marL="457200" indent="-457200" algn="l" rtl="0" eaLnBrk="1" fontAlgn="base" hangingPunct="1">
              <a:spcBef>
                <a:spcPct val="20000"/>
              </a:spcBef>
              <a:spcAft>
                <a:spcPct val="0"/>
              </a:spcAft>
              <a:buChar char="•"/>
              <a:defRPr sz="2400">
                <a:solidFill>
                  <a:schemeClr val="tx1"/>
                </a:solidFill>
                <a:latin typeface="Arial" pitchFamily="34" charset="0"/>
                <a:ea typeface="+mn-ea"/>
                <a:cs typeface="Arial" pitchFamily="34" charset="0"/>
              </a:defRPr>
            </a:lvl1pPr>
            <a:lvl2pPr marL="914400" indent="-457200" algn="l" rtl="0" eaLnBrk="1" fontAlgn="base" hangingPunct="1">
              <a:spcBef>
                <a:spcPct val="20000"/>
              </a:spcBef>
              <a:spcAft>
                <a:spcPct val="0"/>
              </a:spcAft>
              <a:buChar char="–"/>
              <a:defRPr sz="2400">
                <a:solidFill>
                  <a:schemeClr val="tx1"/>
                </a:solidFill>
                <a:latin typeface="Arial" pitchFamily="34" charset="0"/>
                <a:cs typeface="Arial" pitchFamily="34" charset="0"/>
              </a:defRPr>
            </a:lvl2pPr>
            <a:lvl3pPr marL="1257300" indent="-342900" algn="l" rtl="0" eaLnBrk="1" fontAlgn="base" hangingPunct="1">
              <a:spcBef>
                <a:spcPct val="20000"/>
              </a:spcBef>
              <a:spcAft>
                <a:spcPct val="0"/>
              </a:spcAft>
              <a:buChar char="•"/>
              <a:tabLst/>
              <a:defRPr sz="2400">
                <a:solidFill>
                  <a:schemeClr val="tx1"/>
                </a:solidFill>
                <a:latin typeface="Arial" pitchFamily="34" charset="0"/>
                <a:cs typeface="Arial" pitchFamily="34" charset="0"/>
              </a:defRPr>
            </a:lvl3pPr>
            <a:lvl4pPr marL="1714500" indent="-342900" algn="l" rtl="0" eaLnBrk="1" fontAlgn="base" hangingPunct="1">
              <a:spcBef>
                <a:spcPct val="20000"/>
              </a:spcBef>
              <a:spcAft>
                <a:spcPct val="0"/>
              </a:spcAft>
              <a:buChar char="–"/>
              <a:defRPr sz="2400">
                <a:solidFill>
                  <a:schemeClr val="tx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pPr marL="233363" marR="0" lvl="0" indent="-233363"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pitchFamily="34" charset="0"/>
                <a:ea typeface="+mn-ea"/>
                <a:cs typeface="Arial" pitchFamily="34" charset="0"/>
              </a:rPr>
              <a:t>4</a:t>
            </a:r>
            <a:r>
              <a:rPr kumimoji="0" lang="en-US" sz="1600" b="1" i="0" u="none" strike="noStrike" kern="0" cap="none" spc="0" normalizeH="0" baseline="0" noProof="0" dirty="0" smtClean="0">
                <a:ln>
                  <a:noFill/>
                </a:ln>
                <a:solidFill>
                  <a:srgbClr val="000000"/>
                </a:solidFill>
                <a:effectLst/>
                <a:uLnTx/>
                <a:uFillTx/>
                <a:latin typeface="Arial" pitchFamily="34" charset="0"/>
                <a:ea typeface="+mn-ea"/>
                <a:cs typeface="Arial" pitchFamily="34" charset="0"/>
              </a:rPr>
              <a:t>. Enable world-class science through excellence in Laboratory Operations</a:t>
            </a:r>
            <a:endParaRPr kumimoji="0" lang="en-US" sz="1600" b="1"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19865" t="23341" r="21485" b="28783"/>
          <a:stretch/>
        </p:blipFill>
        <p:spPr>
          <a:xfrm>
            <a:off x="339000" y="5639127"/>
            <a:ext cx="1563381" cy="850790"/>
          </a:xfrm>
          <a:prstGeom prst="rect">
            <a:avLst/>
          </a:prstGeom>
          <a:ln>
            <a:solidFill>
              <a:schemeClr val="tx1"/>
            </a:solid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83618" y="1726584"/>
            <a:ext cx="3727514" cy="4440356"/>
          </a:xfrm>
          <a:prstGeom prst="rect">
            <a:avLst/>
          </a:prstGeom>
        </p:spPr>
      </p:pic>
    </p:spTree>
    <p:extLst>
      <p:ext uri="{BB962C8B-B14F-4D97-AF65-F5344CB8AC3E}">
        <p14:creationId xmlns:p14="http://schemas.microsoft.com/office/powerpoint/2010/main" val="10469057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817" y="136535"/>
            <a:ext cx="8683066" cy="487490"/>
          </a:xfrm>
        </p:spPr>
        <p:txBody>
          <a:bodyPr>
            <a:noAutofit/>
          </a:bodyPr>
          <a:lstStyle/>
          <a:p>
            <a:r>
              <a:rPr lang="en-US" b="1" cap="none" dirty="0" smtClean="0"/>
              <a:t>12 GeV CEBAF Upgrade Project is Complete, On-time and </a:t>
            </a:r>
            <a:r>
              <a:rPr lang="en-US" cap="none" dirty="0" smtClean="0"/>
              <a:t>On-B</a:t>
            </a:r>
            <a:r>
              <a:rPr lang="en-US" b="1" cap="none" dirty="0" smtClean="0"/>
              <a:t>udget!</a:t>
            </a:r>
            <a:endParaRPr lang="en-US" b="1" cap="none" dirty="0"/>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177" y="890522"/>
            <a:ext cx="3982830" cy="270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t="6613"/>
          <a:stretch/>
        </p:blipFill>
        <p:spPr>
          <a:xfrm>
            <a:off x="6744831" y="4400430"/>
            <a:ext cx="2195289" cy="1525184"/>
          </a:xfrm>
          <a:prstGeom prst="rect">
            <a:avLst/>
          </a:prstGeom>
          <a:ln>
            <a:solidFill>
              <a:schemeClr val="tx1"/>
            </a:solid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2985" y="993582"/>
            <a:ext cx="2172520" cy="1447147"/>
          </a:xfrm>
          <a:prstGeom prst="rect">
            <a:avLst/>
          </a:prstGeom>
          <a:ln>
            <a:solidFill>
              <a:schemeClr val="tx1"/>
            </a:solidFill>
          </a:ln>
          <a:effectLst>
            <a:outerShdw blurRad="292100" dist="139700" dir="2700000" algn="tl" rotWithShape="0">
              <a:srgbClr val="333333">
                <a:alpha val="65000"/>
              </a:srgbClr>
            </a:outerShdw>
          </a:effectLst>
        </p:spPr>
      </p:pic>
      <p:pic>
        <p:nvPicPr>
          <p:cNvPr id="15" name="Picture 2" descr="C:\Users\stewartm\Desktop\DSC_407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868" b="4149"/>
          <a:stretch/>
        </p:blipFill>
        <p:spPr bwMode="auto">
          <a:xfrm>
            <a:off x="6744832" y="2718130"/>
            <a:ext cx="2200775" cy="1453387"/>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94351" y="6100144"/>
            <a:ext cx="7474931" cy="4616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9900"/>
                </a:solidFill>
                <a:effectLst/>
                <a:uLnTx/>
                <a:uFillTx/>
                <a:latin typeface="Arial" panose="020B0604020202020204" pitchFamily="34" charset="0"/>
                <a:ea typeface="+mn-ea"/>
                <a:cs typeface="Arial" panose="020B0604020202020204" pitchFamily="34" charset="0"/>
              </a:rPr>
              <a:t>Project Completion Approved September 27, 2017</a:t>
            </a:r>
          </a:p>
        </p:txBody>
      </p:sp>
      <p:pic>
        <p:nvPicPr>
          <p:cNvPr id="11" name="Picture 10"/>
          <p:cNvPicPr>
            <a:picLocks noChangeAspect="1"/>
          </p:cNvPicPr>
          <p:nvPr/>
        </p:nvPicPr>
        <p:blipFill>
          <a:blip r:embed="rId7"/>
          <a:stretch>
            <a:fillRect/>
          </a:stretch>
        </p:blipFill>
        <p:spPr>
          <a:xfrm>
            <a:off x="2711578" y="3481399"/>
            <a:ext cx="3443159" cy="1699456"/>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74709" y="993582"/>
            <a:ext cx="2571810" cy="1447148"/>
          </a:xfrm>
          <a:prstGeom prst="rect">
            <a:avLst/>
          </a:prstGeom>
          <a:ln>
            <a:solidFill>
              <a:schemeClr val="tx1"/>
            </a:solidFill>
          </a:ln>
          <a:effectLst>
            <a:outerShdw blurRad="292100" dist="139700" dir="2700000" algn="tl" rotWithShape="0">
              <a:srgbClr val="333333">
                <a:alpha val="65000"/>
              </a:srgbClr>
            </a:outerShdw>
          </a:effectLst>
        </p:spPr>
      </p:pic>
      <p:grpSp>
        <p:nvGrpSpPr>
          <p:cNvPr id="6" name="Group 5"/>
          <p:cNvGrpSpPr/>
          <p:nvPr/>
        </p:nvGrpSpPr>
        <p:grpSpPr>
          <a:xfrm>
            <a:off x="2286524" y="3307542"/>
            <a:ext cx="4157162" cy="2550682"/>
            <a:chOff x="1448376" y="2382246"/>
            <a:chExt cx="5070793" cy="3263113"/>
          </a:xfrm>
          <a:effectLst>
            <a:outerShdw blurRad="292100" dist="139700" dir="2700000" algn="ctr" rotWithShape="0">
              <a:srgbClr val="000000">
                <a:alpha val="65000"/>
              </a:srgbClr>
            </a:outerShdw>
          </a:effectLst>
        </p:grpSpPr>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68697" y="2382246"/>
              <a:ext cx="4894669" cy="326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448376" y="5242231"/>
              <a:ext cx="5070793" cy="35436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Secretary of Energy Project Management Achievement Award </a:t>
              </a:r>
            </a:p>
          </p:txBody>
        </p:sp>
      </p:grpSp>
    </p:spTree>
    <p:extLst>
      <p:ext uri="{BB962C8B-B14F-4D97-AF65-F5344CB8AC3E}">
        <p14:creationId xmlns:p14="http://schemas.microsoft.com/office/powerpoint/2010/main" val="403682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380" y="290620"/>
            <a:ext cx="8555797" cy="397933"/>
          </a:xfrm>
        </p:spPr>
        <p:txBody>
          <a:bodyPr>
            <a:noAutofit/>
          </a:bodyPr>
          <a:lstStyle/>
          <a:p>
            <a:pPr>
              <a:tabLst>
                <a:tab pos="0" algn="l"/>
              </a:tabLst>
            </a:pPr>
            <a:r>
              <a:rPr lang="en-US" sz="2800" kern="0" cap="none" dirty="0">
                <a:solidFill>
                  <a:srgbClr val="000000"/>
                </a:solidFill>
                <a:latin typeface="Arial" pitchFamily="34" charset="0"/>
              </a:rPr>
              <a:t>12 GeV Science Era </a:t>
            </a:r>
            <a:r>
              <a:rPr lang="en-US" sz="2800" kern="0" cap="none" dirty="0" smtClean="0">
                <a:solidFill>
                  <a:srgbClr val="000000"/>
                </a:solidFill>
                <a:latin typeface="Arial" pitchFamily="34" charset="0"/>
              </a:rPr>
              <a:t>is Here!</a:t>
            </a:r>
            <a:endParaRPr lang="en-US" sz="2800" kern="0" cap="none" dirty="0">
              <a:solidFill>
                <a:srgbClr val="000000"/>
              </a:solidFill>
              <a:latin typeface="Arial" pitchFamily="34" charset="0"/>
            </a:endParaRPr>
          </a:p>
        </p:txBody>
      </p:sp>
      <p:grpSp>
        <p:nvGrpSpPr>
          <p:cNvPr id="11" name="Group 10"/>
          <p:cNvGrpSpPr/>
          <p:nvPr/>
        </p:nvGrpSpPr>
        <p:grpSpPr>
          <a:xfrm>
            <a:off x="6161809" y="2835931"/>
            <a:ext cx="2397232" cy="2272962"/>
            <a:chOff x="6551163" y="4082088"/>
            <a:chExt cx="2397232" cy="2272962"/>
          </a:xfrm>
        </p:grpSpPr>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1163" y="4082088"/>
              <a:ext cx="1293519" cy="1544143"/>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4876" y="4854159"/>
              <a:ext cx="1293519" cy="1500891"/>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pic>
        <p:nvPicPr>
          <p:cNvPr id="6" name="Picture 5"/>
          <p:cNvPicPr>
            <a:picLocks noChangeAspect="1"/>
          </p:cNvPicPr>
          <p:nvPr/>
        </p:nvPicPr>
        <p:blipFill rotWithShape="1">
          <a:blip r:embed="rId4"/>
          <a:srcRect l="10964"/>
          <a:stretch/>
        </p:blipFill>
        <p:spPr>
          <a:xfrm>
            <a:off x="5206334" y="5505429"/>
            <a:ext cx="3745583" cy="751070"/>
          </a:xfrm>
          <a:prstGeom prst="rect">
            <a:avLst/>
          </a:prstGeom>
          <a:ln>
            <a:solidFill>
              <a:schemeClr val="tx1"/>
            </a:solidFill>
          </a:ln>
          <a:effectLst>
            <a:outerShdw blurRad="292100" dist="139700" dir="2700000" algn="tl" rotWithShape="0">
              <a:srgbClr val="333333">
                <a:alpha val="65000"/>
              </a:srgbClr>
            </a:outerShdw>
          </a:effectLst>
        </p:spPr>
      </p:pic>
      <p:sp>
        <p:nvSpPr>
          <p:cNvPr id="13" name="TextBox 12"/>
          <p:cNvSpPr txBox="1"/>
          <p:nvPr/>
        </p:nvSpPr>
        <p:spPr>
          <a:xfrm>
            <a:off x="78538" y="4335214"/>
            <a:ext cx="5295435" cy="1354217"/>
          </a:xfrm>
          <a:prstGeom prst="rect">
            <a:avLst/>
          </a:prstGeom>
          <a:noFill/>
        </p:spPr>
        <p:txBody>
          <a:bodyPr wrap="square" rtlCol="0">
            <a:spAutoFit/>
          </a:bodyPr>
          <a:lstStyle/>
          <a:p>
            <a:pPr marL="285750" indent="-285750">
              <a:buFont typeface="Arial" panose="020B0604020202020204" pitchFamily="34" charset="0"/>
              <a:buChar char="•"/>
            </a:pPr>
            <a:r>
              <a:rPr lang="en-US" b="1" u="sng" dirty="0">
                <a:solidFill>
                  <a:srgbClr val="000000"/>
                </a:solidFill>
                <a:latin typeface="Arial" panose="020B0604020202020204" pitchFamily="34" charset="0"/>
                <a:cs typeface="Arial" panose="020B0604020202020204" pitchFamily="34" charset="0"/>
              </a:rPr>
              <a:t>Hall D:</a:t>
            </a:r>
            <a:r>
              <a:rPr lang="en-US" b="1" dirty="0">
                <a:solidFill>
                  <a:srgbClr val="000000"/>
                </a:solidFill>
                <a:latin typeface="Arial" panose="020B0604020202020204" pitchFamily="34" charset="0"/>
                <a:cs typeface="Arial" panose="020B0604020202020204" pitchFamily="34" charset="0"/>
              </a:rPr>
              <a:t> </a:t>
            </a:r>
            <a:r>
              <a:rPr lang="en-US" b="1" dirty="0">
                <a:solidFill>
                  <a:srgbClr val="0000FF"/>
                </a:solidFill>
                <a:latin typeface="Arial" panose="020B0604020202020204" pitchFamily="34" charset="0"/>
                <a:cs typeface="Arial" panose="020B0604020202020204" pitchFamily="34" charset="0"/>
              </a:rPr>
              <a:t>In physics operations (</a:t>
            </a:r>
            <a:r>
              <a:rPr lang="en-US" b="1" dirty="0" err="1">
                <a:solidFill>
                  <a:srgbClr val="0000FF"/>
                </a:solidFill>
                <a:latin typeface="Arial" panose="020B0604020202020204" pitchFamily="34" charset="0"/>
                <a:cs typeface="Arial" panose="020B0604020202020204" pitchFamily="34" charset="0"/>
              </a:rPr>
              <a:t>GlueX</a:t>
            </a:r>
            <a:r>
              <a:rPr lang="en-US" b="1" dirty="0">
                <a:solidFill>
                  <a:srgbClr val="0000FF"/>
                </a:solidFill>
                <a:latin typeface="Arial" panose="020B0604020202020204" pitchFamily="34" charset="0"/>
                <a:cs typeface="Arial" panose="020B0604020202020204" pitchFamily="34" charset="0"/>
              </a:rPr>
              <a:t>)</a:t>
            </a:r>
          </a:p>
          <a:p>
            <a:pPr marL="742950" lvl="1" indent="-285750">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D</a:t>
            </a:r>
            <a:r>
              <a:rPr lang="en-US" sz="1600" dirty="0" smtClean="0">
                <a:solidFill>
                  <a:srgbClr val="000000"/>
                </a:solidFill>
                <a:latin typeface="Arial" panose="020B0604020202020204" pitchFamily="34" charset="0"/>
                <a:cs typeface="Arial" panose="020B0604020202020204" pitchFamily="34" charset="0"/>
              </a:rPr>
              <a:t>ozens of papers </a:t>
            </a:r>
            <a:r>
              <a:rPr lang="en-US" sz="1600" dirty="0">
                <a:solidFill>
                  <a:srgbClr val="000000"/>
                </a:solidFill>
                <a:latin typeface="Arial" panose="020B0604020202020204" pitchFamily="34" charset="0"/>
                <a:cs typeface="Arial" panose="020B0604020202020204" pitchFamily="34" charset="0"/>
              </a:rPr>
              <a:t>at </a:t>
            </a:r>
            <a:r>
              <a:rPr lang="en-US" sz="1600" dirty="0" smtClean="0">
                <a:solidFill>
                  <a:srgbClr val="000000"/>
                </a:solidFill>
                <a:latin typeface="Arial" panose="020B0604020202020204" pitchFamily="34" charset="0"/>
                <a:cs typeface="Arial" panose="020B0604020202020204" pitchFamily="34" charset="0"/>
              </a:rPr>
              <a:t>2016/2017 American Physical Soc. Div. Nuclear </a:t>
            </a:r>
            <a:r>
              <a:rPr lang="en-US" sz="1600" dirty="0">
                <a:solidFill>
                  <a:srgbClr val="000000"/>
                </a:solidFill>
                <a:latin typeface="Arial" panose="020B0604020202020204" pitchFamily="34" charset="0"/>
                <a:cs typeface="Arial" panose="020B0604020202020204" pitchFamily="34" charset="0"/>
              </a:rPr>
              <a:t>Physics meetings</a:t>
            </a:r>
          </a:p>
          <a:p>
            <a:pPr marL="742950" lvl="1" indent="-285750">
              <a:buFont typeface="Arial" panose="020B0604020202020204" pitchFamily="34" charset="0"/>
              <a:buChar char="–"/>
            </a:pPr>
            <a:r>
              <a:rPr lang="en-US" sz="1600" b="1" dirty="0">
                <a:solidFill>
                  <a:srgbClr val="0000FF"/>
                </a:solidFill>
                <a:latin typeface="Arial" panose="020B0604020202020204" pitchFamily="34" charset="0"/>
                <a:cs typeface="Arial" panose="020B0604020202020204" pitchFamily="34" charset="0"/>
              </a:rPr>
              <a:t>First 12 GeV era </a:t>
            </a:r>
            <a:r>
              <a:rPr lang="en-US" sz="1600" b="1" dirty="0" smtClean="0">
                <a:solidFill>
                  <a:srgbClr val="0000FF"/>
                </a:solidFill>
                <a:latin typeface="Arial" panose="020B0604020202020204" pitchFamily="34" charset="0"/>
                <a:cs typeface="Arial" panose="020B0604020202020204" pitchFamily="34" charset="0"/>
              </a:rPr>
              <a:t>publication</a:t>
            </a:r>
            <a:r>
              <a:rPr lang="en-US" sz="1600" dirty="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(April</a:t>
            </a:r>
            <a:r>
              <a:rPr lang="en-US" sz="1600" dirty="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2017)  </a:t>
            </a:r>
            <a:r>
              <a:rPr lang="en-US" sz="1600" dirty="0">
                <a:solidFill>
                  <a:srgbClr val="000000"/>
                </a:solidFill>
                <a:latin typeface="Arial" panose="020B0604020202020204" pitchFamily="34" charset="0"/>
                <a:cs typeface="Arial" panose="020B0604020202020204" pitchFamily="34" charset="0"/>
              </a:rPr>
              <a:t>Working on </a:t>
            </a:r>
            <a:r>
              <a:rPr lang="en-US" sz="1600" b="1" dirty="0">
                <a:solidFill>
                  <a:srgbClr val="000000"/>
                </a:solidFill>
                <a:latin typeface="Arial" panose="020B0604020202020204" pitchFamily="34" charset="0"/>
                <a:cs typeface="Arial" panose="020B0604020202020204" pitchFamily="34" charset="0"/>
              </a:rPr>
              <a:t>several other </a:t>
            </a:r>
            <a:r>
              <a:rPr lang="en-US" sz="1600" b="1" dirty="0" smtClean="0">
                <a:solidFill>
                  <a:srgbClr val="000000"/>
                </a:solidFill>
                <a:latin typeface="Arial" panose="020B0604020202020204" pitchFamily="34" charset="0"/>
                <a:cs typeface="Arial" panose="020B0604020202020204" pitchFamily="34" charset="0"/>
              </a:rPr>
              <a:t>publications</a:t>
            </a:r>
            <a:endParaRPr lang="en-US" sz="1600" b="1" dirty="0">
              <a:solidFill>
                <a:srgbClr val="000000"/>
              </a:solidFill>
              <a:latin typeface="Arial" panose="020B0604020202020204" pitchFamily="34" charset="0"/>
              <a:cs typeface="Arial" panose="020B0604020202020204" pitchFamily="34" charset="0"/>
            </a:endParaRPr>
          </a:p>
        </p:txBody>
      </p:sp>
      <p:pic>
        <p:nvPicPr>
          <p:cNvPr id="15" name="Content Placeholder 7" descr="20171215_193117.jpg">
            <a:extLst>
              <a:ext uri="{FF2B5EF4-FFF2-40B4-BE49-F238E27FC236}">
                <a16:creationId xmlns:a16="http://schemas.microsoft.com/office/drawing/2014/main" id="{6F2785FD-1ECF-4699-B9FC-BE48D6180A1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5400000">
            <a:off x="7182512" y="793740"/>
            <a:ext cx="1713469" cy="1920240"/>
          </a:xfrm>
          <a:prstGeom prst="rect">
            <a:avLst/>
          </a:prstGeom>
          <a:ln>
            <a:solidFill>
              <a:schemeClr val="tx1"/>
            </a:solidFill>
          </a:ln>
          <a:effectLst>
            <a:outerShdw blurRad="292100" dist="139700" dir="2700000" algn="ctr" rotWithShape="0">
              <a:srgbClr val="000000">
                <a:alpha val="65000"/>
              </a:srgbClr>
            </a:outerShdw>
          </a:effectLst>
        </p:spPr>
      </p:pic>
      <p:sp>
        <p:nvSpPr>
          <p:cNvPr id="12" name="TextBox 11"/>
          <p:cNvSpPr txBox="1"/>
          <p:nvPr/>
        </p:nvSpPr>
        <p:spPr>
          <a:xfrm>
            <a:off x="78538" y="1089591"/>
            <a:ext cx="5820457" cy="3170099"/>
          </a:xfrm>
          <a:prstGeom prst="rect">
            <a:avLst/>
          </a:prstGeom>
          <a:noFill/>
        </p:spPr>
        <p:txBody>
          <a:bodyPr wrap="square" rtlCol="0">
            <a:spAutoFit/>
          </a:bodyPr>
          <a:lstStyle/>
          <a:p>
            <a:pPr marL="285750" indent="-285750">
              <a:buFont typeface="Arial" panose="020B0604020202020204" pitchFamily="34" charset="0"/>
              <a:buChar char="•"/>
            </a:pPr>
            <a:r>
              <a:rPr lang="en-US" b="1" u="sng" dirty="0">
                <a:solidFill>
                  <a:srgbClr val="000000"/>
                </a:solidFill>
                <a:latin typeface="Arial" panose="020B0604020202020204" pitchFamily="34" charset="0"/>
                <a:cs typeface="Arial" panose="020B0604020202020204" pitchFamily="34" charset="0"/>
              </a:rPr>
              <a:t>Hall A:</a:t>
            </a:r>
            <a:r>
              <a:rPr lang="en-US" dirty="0">
                <a:solidFill>
                  <a:srgbClr val="000000"/>
                </a:solidFill>
                <a:latin typeface="Arial" panose="020B0604020202020204" pitchFamily="34" charset="0"/>
                <a:cs typeface="Arial" panose="020B0604020202020204" pitchFamily="34" charset="0"/>
              </a:rPr>
              <a:t> </a:t>
            </a:r>
            <a:r>
              <a:rPr lang="en-US" b="1" dirty="0">
                <a:solidFill>
                  <a:srgbClr val="0000FF"/>
                </a:solidFill>
                <a:latin typeface="Arial" panose="020B0604020202020204" pitchFamily="34" charset="0"/>
                <a:cs typeface="Arial" panose="020B0604020202020204" pitchFamily="34" charset="0"/>
              </a:rPr>
              <a:t>In physics operations </a:t>
            </a:r>
          </a:p>
          <a:p>
            <a:pPr marL="742950" lvl="1" indent="-285750">
              <a:buFont typeface="Arial" panose="020B0604020202020204" pitchFamily="34" charset="0"/>
              <a:buChar char="–"/>
            </a:pPr>
            <a:r>
              <a:rPr lang="en-US" sz="1600" dirty="0" smtClean="0">
                <a:solidFill>
                  <a:srgbClr val="000000"/>
                </a:solidFill>
                <a:latin typeface="Arial" panose="020B0604020202020204" pitchFamily="34" charset="0"/>
                <a:cs typeface="Arial" panose="020B0604020202020204" pitchFamily="34" charset="0"/>
              </a:rPr>
              <a:t>December 15, 2017: First Beam on Tritium Target!</a:t>
            </a:r>
          </a:p>
          <a:p>
            <a:pPr marL="742950" lvl="1" indent="-285750">
              <a:buFont typeface="Arial" panose="020B0604020202020204" pitchFamily="34" charset="0"/>
              <a:buChar char="–"/>
            </a:pPr>
            <a:r>
              <a:rPr lang="en-US" sz="1600" dirty="0" smtClean="0">
                <a:solidFill>
                  <a:srgbClr val="000000"/>
                </a:solidFill>
                <a:latin typeface="Arial" panose="020B0604020202020204" pitchFamily="34" charset="0"/>
                <a:cs typeface="Arial" panose="020B0604020202020204" pitchFamily="34" charset="0"/>
              </a:rPr>
              <a:t>First </a:t>
            </a:r>
            <a:r>
              <a:rPr lang="en-US" sz="1600" dirty="0">
                <a:solidFill>
                  <a:srgbClr val="000000"/>
                </a:solidFill>
                <a:latin typeface="Arial" panose="020B0604020202020204" pitchFamily="34" charset="0"/>
                <a:cs typeface="Arial" panose="020B0604020202020204" pitchFamily="34" charset="0"/>
              </a:rPr>
              <a:t>12 GeV era publications this year</a:t>
            </a:r>
          </a:p>
          <a:p>
            <a:r>
              <a:rPr lang="en-US" sz="1000" dirty="0" smtClean="0">
                <a:solidFill>
                  <a:srgbClr val="000000"/>
                </a:solidFill>
                <a:latin typeface="Arial" panose="020B0604020202020204" pitchFamily="34" charset="0"/>
                <a:cs typeface="Arial" panose="020B0604020202020204" pitchFamily="34" charset="0"/>
              </a:rPr>
              <a:t>  </a:t>
            </a:r>
            <a:endParaRPr lang="en-US" sz="1000"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u="sng" dirty="0">
                <a:solidFill>
                  <a:srgbClr val="000000"/>
                </a:solidFill>
                <a:latin typeface="Arial" panose="020B0604020202020204" pitchFamily="34" charset="0"/>
                <a:cs typeface="Arial" panose="020B0604020202020204" pitchFamily="34" charset="0"/>
              </a:rPr>
              <a:t>Hall B:</a:t>
            </a:r>
            <a:r>
              <a:rPr lang="en-US" dirty="0">
                <a:solidFill>
                  <a:srgbClr val="000000"/>
                </a:solidFill>
                <a:latin typeface="Arial" panose="020B0604020202020204" pitchFamily="34" charset="0"/>
                <a:cs typeface="Arial" panose="020B0604020202020204" pitchFamily="34" charset="0"/>
              </a:rPr>
              <a:t> </a:t>
            </a:r>
            <a:r>
              <a:rPr lang="en-US" b="1" dirty="0">
                <a:solidFill>
                  <a:srgbClr val="0000FF"/>
                </a:solidFill>
                <a:latin typeface="Arial" panose="020B0604020202020204" pitchFamily="34" charset="0"/>
                <a:cs typeface="Arial" panose="020B0604020202020204" pitchFamily="34" charset="0"/>
              </a:rPr>
              <a:t>In </a:t>
            </a:r>
            <a:r>
              <a:rPr lang="en-US" b="1" dirty="0" smtClean="0">
                <a:solidFill>
                  <a:srgbClr val="0000FF"/>
                </a:solidFill>
                <a:latin typeface="Arial" panose="020B0604020202020204" pitchFamily="34" charset="0"/>
                <a:cs typeface="Arial" panose="020B0604020202020204" pitchFamily="34" charset="0"/>
              </a:rPr>
              <a:t>physics operations</a:t>
            </a:r>
            <a:endParaRPr lang="en-US" b="1" dirty="0">
              <a:solidFill>
                <a:srgbClr val="0000FF"/>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600" dirty="0" smtClean="0">
                <a:solidFill>
                  <a:srgbClr val="000000"/>
                </a:solidFill>
                <a:latin typeface="Arial" panose="020B0604020202020204" pitchFamily="34" charset="0"/>
                <a:cs typeface="Arial" panose="020B0604020202020204" pitchFamily="34" charset="0"/>
              </a:rPr>
              <a:t>Start </a:t>
            </a:r>
            <a:r>
              <a:rPr lang="en-US" sz="1600" dirty="0">
                <a:solidFill>
                  <a:srgbClr val="000000"/>
                </a:solidFill>
                <a:latin typeface="Arial" panose="020B0604020202020204" pitchFamily="34" charset="0"/>
                <a:cs typeface="Arial" panose="020B0604020202020204" pitchFamily="34" charset="0"/>
              </a:rPr>
              <a:t>of CLAS12 Physics </a:t>
            </a:r>
            <a:r>
              <a:rPr lang="en-US" sz="1600" dirty="0" smtClean="0">
                <a:solidFill>
                  <a:srgbClr val="000000"/>
                </a:solidFill>
                <a:latin typeface="Arial" panose="020B0604020202020204" pitchFamily="34" charset="0"/>
                <a:cs typeface="Arial" panose="020B0604020202020204" pitchFamily="34" charset="0"/>
              </a:rPr>
              <a:t>in February</a:t>
            </a:r>
            <a:endParaRPr lang="en-US" sz="1600" dirty="0">
              <a:solidFill>
                <a:srgbClr val="000000"/>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Publications anticipated from Proton Radius and Heavy Photon Search experiments</a:t>
            </a:r>
          </a:p>
          <a:p>
            <a:r>
              <a:rPr lang="en-US" sz="1000" dirty="0">
                <a:solidFill>
                  <a:srgbClr val="0000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b="1" u="sng" dirty="0">
                <a:solidFill>
                  <a:srgbClr val="000000"/>
                </a:solidFill>
                <a:latin typeface="Arial" panose="020B0604020202020204" pitchFamily="34" charset="0"/>
                <a:cs typeface="Arial" panose="020B0604020202020204" pitchFamily="34" charset="0"/>
              </a:rPr>
              <a:t>Hall C:</a:t>
            </a:r>
            <a:r>
              <a:rPr lang="en-US" b="1" dirty="0">
                <a:solidFill>
                  <a:srgbClr val="000000"/>
                </a:solidFill>
                <a:latin typeface="Arial" panose="020B0604020202020204" pitchFamily="34" charset="0"/>
                <a:cs typeface="Arial" panose="020B0604020202020204" pitchFamily="34" charset="0"/>
              </a:rPr>
              <a:t> </a:t>
            </a:r>
            <a:r>
              <a:rPr lang="en-US" b="1" dirty="0">
                <a:solidFill>
                  <a:srgbClr val="0000FF"/>
                </a:solidFill>
                <a:latin typeface="Arial" panose="020B0604020202020204" pitchFamily="34" charset="0"/>
                <a:cs typeface="Arial" panose="020B0604020202020204" pitchFamily="34" charset="0"/>
              </a:rPr>
              <a:t>In physics operations</a:t>
            </a:r>
          </a:p>
          <a:p>
            <a:pPr marL="742950" lvl="1" indent="-285750">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S</a:t>
            </a:r>
            <a:r>
              <a:rPr lang="en-US" sz="1600" dirty="0" smtClean="0">
                <a:solidFill>
                  <a:srgbClr val="000000"/>
                </a:solidFill>
                <a:latin typeface="Arial" panose="020B0604020202020204" pitchFamily="34" charset="0"/>
                <a:cs typeface="Arial" panose="020B0604020202020204" pitchFamily="34" charset="0"/>
              </a:rPr>
              <a:t>pectrometer </a:t>
            </a:r>
            <a:r>
              <a:rPr lang="en-US" sz="1600" dirty="0">
                <a:solidFill>
                  <a:srgbClr val="000000"/>
                </a:solidFill>
                <a:latin typeface="Arial" panose="020B0604020202020204" pitchFamily="34" charset="0"/>
                <a:cs typeface="Arial" panose="020B0604020202020204" pitchFamily="34" charset="0"/>
              </a:rPr>
              <a:t>engineering run </a:t>
            </a:r>
            <a:r>
              <a:rPr lang="en-US" sz="1600" dirty="0" smtClean="0">
                <a:solidFill>
                  <a:srgbClr val="000000"/>
                </a:solidFill>
                <a:latin typeface="Arial" panose="020B0604020202020204" pitchFamily="34" charset="0"/>
                <a:cs typeface="Arial" panose="020B0604020202020204" pitchFamily="34" charset="0"/>
              </a:rPr>
              <a:t>completed</a:t>
            </a:r>
          </a:p>
          <a:p>
            <a:pPr marL="742950" lvl="1" indent="-285750">
              <a:buFont typeface="Arial" panose="020B0604020202020204" pitchFamily="34" charset="0"/>
              <a:buChar char="–"/>
            </a:pPr>
            <a:r>
              <a:rPr lang="en-US" sz="1600" dirty="0" smtClean="0">
                <a:solidFill>
                  <a:srgbClr val="000000"/>
                </a:solidFill>
                <a:latin typeface="Arial" panose="020B0604020202020204" pitchFamily="34" charset="0"/>
                <a:cs typeface="Arial" panose="020B0604020202020204" pitchFamily="34" charset="0"/>
              </a:rPr>
              <a:t>Physics </a:t>
            </a:r>
            <a:r>
              <a:rPr lang="en-US" sz="1600" dirty="0">
                <a:solidFill>
                  <a:srgbClr val="000000"/>
                </a:solidFill>
                <a:latin typeface="Arial" panose="020B0604020202020204" pitchFamily="34" charset="0"/>
                <a:cs typeface="Arial" panose="020B0604020202020204" pitchFamily="34" charset="0"/>
              </a:rPr>
              <a:t>data-taking started </a:t>
            </a:r>
            <a:r>
              <a:rPr lang="en-US" sz="1600" dirty="0" smtClean="0">
                <a:solidFill>
                  <a:srgbClr val="000000"/>
                </a:solidFill>
                <a:latin typeface="Arial" panose="020B0604020202020204" pitchFamily="34" charset="0"/>
                <a:cs typeface="Arial" panose="020B0604020202020204" pitchFamily="34" charset="0"/>
              </a:rPr>
              <a:t>January</a:t>
            </a:r>
            <a:endParaRPr lang="en-US" sz="1600" dirty="0">
              <a:solidFill>
                <a:srgbClr val="000000"/>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600" dirty="0" smtClean="0">
                <a:solidFill>
                  <a:srgbClr val="000000"/>
                </a:solidFill>
                <a:latin typeface="Arial" panose="020B0604020202020204" pitchFamily="34" charset="0"/>
                <a:cs typeface="Arial" panose="020B0604020202020204" pitchFamily="34" charset="0"/>
              </a:rPr>
              <a:t>Initial measurements </a:t>
            </a:r>
            <a:r>
              <a:rPr lang="en-US" sz="1600" dirty="0">
                <a:solidFill>
                  <a:srgbClr val="000000"/>
                </a:solidFill>
                <a:latin typeface="Arial" panose="020B0604020202020204" pitchFamily="34" charset="0"/>
                <a:cs typeface="Arial" panose="020B0604020202020204" pitchFamily="34" charset="0"/>
              </a:rPr>
              <a:t>will lead to early publications.</a:t>
            </a:r>
          </a:p>
        </p:txBody>
      </p:sp>
      <p:sp>
        <p:nvSpPr>
          <p:cNvPr id="3" name="Slide Number Placeholder 2"/>
          <p:cNvSpPr>
            <a:spLocks noGrp="1"/>
          </p:cNvSpPr>
          <p:nvPr>
            <p:ph type="sldNum" sz="quarter" idx="12"/>
          </p:nvPr>
        </p:nvSpPr>
        <p:spPr/>
        <p:txBody>
          <a:bodyPr/>
          <a:lstStyle/>
          <a:p>
            <a:fld id="{07E1C93C-5050-FC42-8F10-D22D4F119D13}" type="slidenum">
              <a:rPr lang="en-US" smtClean="0"/>
              <a:pPr/>
              <a:t>7</a:t>
            </a:fld>
            <a:endParaRPr lang="en-US" dirty="0"/>
          </a:p>
        </p:txBody>
      </p:sp>
      <p:sp>
        <p:nvSpPr>
          <p:cNvPr id="14" name="TextBox 13"/>
          <p:cNvSpPr txBox="1"/>
          <p:nvPr/>
        </p:nvSpPr>
        <p:spPr>
          <a:xfrm>
            <a:off x="5760811" y="1128527"/>
            <a:ext cx="1438507" cy="923330"/>
          </a:xfrm>
          <a:prstGeom prst="rect">
            <a:avLst/>
          </a:prstGeom>
          <a:noFill/>
        </p:spPr>
        <p:txBody>
          <a:bodyPr wrap="square" rtlCol="0">
            <a:spAutoFit/>
          </a:bodyPr>
          <a:lstStyle/>
          <a:p>
            <a:r>
              <a:rPr lang="en-US" i="1" dirty="0" smtClean="0"/>
              <a:t>First beam on </a:t>
            </a:r>
            <a:r>
              <a:rPr lang="en-US" i="1" baseline="30000" dirty="0" smtClean="0"/>
              <a:t>3</a:t>
            </a:r>
            <a:r>
              <a:rPr lang="en-US" i="1" dirty="0" smtClean="0"/>
              <a:t>H Target in Hall A</a:t>
            </a:r>
            <a:endParaRPr lang="en-US" i="1" dirty="0"/>
          </a:p>
        </p:txBody>
      </p:sp>
    </p:spTree>
    <p:extLst>
      <p:ext uri="{BB962C8B-B14F-4D97-AF65-F5344CB8AC3E}">
        <p14:creationId xmlns:p14="http://schemas.microsoft.com/office/powerpoint/2010/main" val="29946258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487" y="121667"/>
            <a:ext cx="8464378" cy="487490"/>
          </a:xfrm>
        </p:spPr>
        <p:txBody>
          <a:bodyPr>
            <a:normAutofit/>
          </a:bodyPr>
          <a:lstStyle/>
          <a:p>
            <a:r>
              <a:rPr lang="en-US" dirty="0"/>
              <a:t>Highlights of FY2018 Run</a:t>
            </a:r>
            <a:endParaRPr lang="en-US" cap="none"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8</a:t>
            </a:fld>
            <a:endParaRPr lang="en-US" dirty="0"/>
          </a:p>
        </p:txBody>
      </p:sp>
      <p:sp>
        <p:nvSpPr>
          <p:cNvPr id="5" name="Content Placeholder 4"/>
          <p:cNvSpPr>
            <a:spLocks noGrp="1"/>
          </p:cNvSpPr>
          <p:nvPr>
            <p:ph idx="13"/>
          </p:nvPr>
        </p:nvSpPr>
        <p:spPr>
          <a:xfrm>
            <a:off x="158824" y="940676"/>
            <a:ext cx="4488740" cy="3588574"/>
          </a:xfrm>
        </p:spPr>
        <p:txBody>
          <a:bodyPr>
            <a:normAutofit fontScale="92500" lnSpcReduction="10000"/>
          </a:bodyPr>
          <a:lstStyle/>
          <a:p>
            <a:r>
              <a:rPr lang="en-US" sz="1800" dirty="0" smtClean="0"/>
              <a:t>Resumed operation in Fall 2017</a:t>
            </a:r>
          </a:p>
          <a:p>
            <a:r>
              <a:rPr lang="en-US" sz="1800" dirty="0" smtClean="0"/>
              <a:t>FY18 plan has 22 weeks of operation</a:t>
            </a:r>
          </a:p>
          <a:p>
            <a:r>
              <a:rPr lang="en-US" sz="1800" dirty="0" smtClean="0"/>
              <a:t>Began formal operations to all 4 Halls</a:t>
            </a:r>
          </a:p>
          <a:p>
            <a:r>
              <a:rPr lang="en-US" sz="1800" dirty="0" smtClean="0"/>
              <a:t>Completed engineering runs in Halls B and C: all 4 Halls in physics operation</a:t>
            </a:r>
          </a:p>
          <a:p>
            <a:r>
              <a:rPr lang="en-US" sz="1800" dirty="0" smtClean="0"/>
              <a:t>Achieved simultaneous beam delivery to all 4 Halls at full power</a:t>
            </a:r>
          </a:p>
          <a:p>
            <a:r>
              <a:rPr lang="en-US" sz="1800" dirty="0" smtClean="0"/>
              <a:t>Adjusted run period and downtime planning to operate 22 weeks, 10 weeks more than originally scheduled, as a result of Omnibus appropriations</a:t>
            </a:r>
          </a:p>
          <a:p>
            <a:r>
              <a:rPr lang="en-US" sz="1800" dirty="0" smtClean="0"/>
              <a:t>Formulated and began executing CEBAF Reliability Plan</a:t>
            </a: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815" y="4550069"/>
            <a:ext cx="3077241" cy="2307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4117865" y="5061487"/>
            <a:ext cx="2304920" cy="1200329"/>
          </a:xfrm>
          <a:prstGeom prst="rect">
            <a:avLst/>
          </a:prstGeom>
          <a:noFill/>
        </p:spPr>
        <p:txBody>
          <a:bodyPr wrap="square" rtlCol="0">
            <a:spAutoFit/>
          </a:bodyPr>
          <a:lstStyle/>
          <a:p>
            <a:r>
              <a:rPr lang="en-US" i="1" dirty="0"/>
              <a:t>Spring 2018: ~150B events </a:t>
            </a:r>
            <a:r>
              <a:rPr lang="en-US" i="1" dirty="0" smtClean="0"/>
              <a:t>collected in 2018;  </a:t>
            </a:r>
            <a:r>
              <a:rPr lang="en-US" i="1" dirty="0" err="1" smtClean="0"/>
              <a:t>GlueX</a:t>
            </a:r>
            <a:r>
              <a:rPr lang="en-US" i="1" dirty="0" smtClean="0"/>
              <a:t>-I ~80</a:t>
            </a:r>
            <a:r>
              <a:rPr lang="en-US" i="1" dirty="0"/>
              <a:t>% complete</a:t>
            </a:r>
          </a:p>
        </p:txBody>
      </p:sp>
      <p:sp>
        <p:nvSpPr>
          <p:cNvPr id="14" name="TextBox 13"/>
          <p:cNvSpPr txBox="1"/>
          <p:nvPr/>
        </p:nvSpPr>
        <p:spPr>
          <a:xfrm>
            <a:off x="4907927" y="893977"/>
            <a:ext cx="4083259" cy="369332"/>
          </a:xfrm>
          <a:prstGeom prst="rect">
            <a:avLst/>
          </a:prstGeom>
          <a:noFill/>
        </p:spPr>
        <p:txBody>
          <a:bodyPr wrap="square" rtlCol="0">
            <a:spAutoFit/>
          </a:bodyPr>
          <a:lstStyle/>
          <a:p>
            <a:r>
              <a:rPr lang="en-US" i="1" dirty="0" smtClean="0"/>
              <a:t>Simultaneous beam delivery to all 4 Halls</a:t>
            </a:r>
            <a:endParaRPr lang="en-US" i="1" dirty="0"/>
          </a:p>
        </p:txBody>
      </p:sp>
      <p:grpSp>
        <p:nvGrpSpPr>
          <p:cNvPr id="15" name="Group 14"/>
          <p:cNvGrpSpPr/>
          <p:nvPr/>
        </p:nvGrpSpPr>
        <p:grpSpPr>
          <a:xfrm>
            <a:off x="4940157" y="1313282"/>
            <a:ext cx="3906067" cy="3366458"/>
            <a:chOff x="341944" y="1757805"/>
            <a:chExt cx="4954171" cy="4269771"/>
          </a:xfrm>
        </p:grpSpPr>
        <p:grpSp>
          <p:nvGrpSpPr>
            <p:cNvPr id="16" name="Group 15"/>
            <p:cNvGrpSpPr/>
            <p:nvPr/>
          </p:nvGrpSpPr>
          <p:grpSpPr>
            <a:xfrm>
              <a:off x="341944" y="1803926"/>
              <a:ext cx="4954171" cy="4223650"/>
              <a:chOff x="341944" y="1719947"/>
              <a:chExt cx="5293799" cy="4513198"/>
            </a:xfrm>
          </p:grpSpPr>
          <p:pic>
            <p:nvPicPr>
              <p:cNvPr id="22" name="Picture 21"/>
              <p:cNvPicPr>
                <a:picLocks noChangeAspect="1"/>
              </p:cNvPicPr>
              <p:nvPr/>
            </p:nvPicPr>
            <p:blipFill>
              <a:blip r:embed="rId3"/>
              <a:stretch>
                <a:fillRect/>
              </a:stretch>
            </p:blipFill>
            <p:spPr>
              <a:xfrm>
                <a:off x="341944" y="1719947"/>
                <a:ext cx="5293799" cy="4513198"/>
              </a:xfrm>
              <a:prstGeom prst="rect">
                <a:avLst/>
              </a:prstGeom>
              <a:ln>
                <a:noFill/>
              </a:ln>
              <a:effectLst>
                <a:outerShdw blurRad="292100" dist="139700" dir="2700000" algn="tl" rotWithShape="0">
                  <a:srgbClr val="333333">
                    <a:alpha val="65000"/>
                  </a:srgbClr>
                </a:outerShdw>
              </a:effectLst>
            </p:spPr>
          </p:pic>
          <p:sp>
            <p:nvSpPr>
              <p:cNvPr id="23" name="Rectangle 22"/>
              <p:cNvSpPr/>
              <p:nvPr/>
            </p:nvSpPr>
            <p:spPr>
              <a:xfrm>
                <a:off x="2351314" y="1746646"/>
                <a:ext cx="1035698" cy="170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extBox 16"/>
            <p:cNvSpPr txBox="1"/>
            <p:nvPr/>
          </p:nvSpPr>
          <p:spPr>
            <a:xfrm>
              <a:off x="3407183" y="1757805"/>
              <a:ext cx="627095" cy="430887"/>
            </a:xfrm>
            <a:prstGeom prst="rect">
              <a:avLst/>
            </a:prstGeom>
            <a:noFill/>
          </p:spPr>
          <p:txBody>
            <a:bodyPr wrap="none" rtlCol="0">
              <a:spAutoFit/>
            </a:bodyPr>
            <a:lstStyle/>
            <a:p>
              <a:pPr algn="ctr"/>
              <a:r>
                <a:rPr lang="en-US" sz="1100" dirty="0" smtClean="0"/>
                <a:t>Injector</a:t>
              </a:r>
            </a:p>
            <a:p>
              <a:pPr algn="ctr"/>
              <a:r>
                <a:rPr lang="en-US" sz="1100" dirty="0" smtClean="0"/>
                <a:t>65 </a:t>
              </a:r>
              <a:r>
                <a:rPr lang="en-US" sz="1100" dirty="0" smtClean="0">
                  <a:latin typeface="Symbol" panose="05050102010706020507" pitchFamily="18" charset="2"/>
                </a:rPr>
                <a:t>m</a:t>
              </a:r>
              <a:r>
                <a:rPr lang="en-US" sz="1100" dirty="0" smtClean="0"/>
                <a:t>A</a:t>
              </a:r>
              <a:endParaRPr lang="en-US" sz="1100" dirty="0"/>
            </a:p>
          </p:txBody>
        </p:sp>
        <p:sp>
          <p:nvSpPr>
            <p:cNvPr id="18" name="TextBox 17"/>
            <p:cNvSpPr txBox="1"/>
            <p:nvPr/>
          </p:nvSpPr>
          <p:spPr>
            <a:xfrm>
              <a:off x="3458478" y="2552669"/>
              <a:ext cx="524504" cy="430887"/>
            </a:xfrm>
            <a:prstGeom prst="rect">
              <a:avLst/>
            </a:prstGeom>
            <a:noFill/>
          </p:spPr>
          <p:txBody>
            <a:bodyPr wrap="none" rtlCol="0">
              <a:spAutoFit/>
            </a:bodyPr>
            <a:lstStyle/>
            <a:p>
              <a:pPr algn="ctr"/>
              <a:r>
                <a:rPr lang="en-US" sz="1100" dirty="0" smtClean="0"/>
                <a:t>Hall A</a:t>
              </a:r>
            </a:p>
            <a:p>
              <a:pPr algn="ctr"/>
              <a:r>
                <a:rPr lang="en-US" sz="1100" dirty="0" smtClean="0"/>
                <a:t>22 </a:t>
              </a:r>
              <a:r>
                <a:rPr lang="en-US" sz="1100" dirty="0" smtClean="0">
                  <a:latin typeface="Symbol" panose="05050102010706020507" pitchFamily="18" charset="2"/>
                </a:rPr>
                <a:t>m</a:t>
              </a:r>
              <a:r>
                <a:rPr lang="en-US" sz="1100" dirty="0" smtClean="0"/>
                <a:t>A</a:t>
              </a:r>
              <a:endParaRPr lang="en-US" sz="1100" dirty="0"/>
            </a:p>
          </p:txBody>
        </p:sp>
        <p:sp>
          <p:nvSpPr>
            <p:cNvPr id="19" name="TextBox 18"/>
            <p:cNvSpPr txBox="1"/>
            <p:nvPr/>
          </p:nvSpPr>
          <p:spPr>
            <a:xfrm>
              <a:off x="3445655" y="3583247"/>
              <a:ext cx="588623" cy="430887"/>
            </a:xfrm>
            <a:prstGeom prst="rect">
              <a:avLst/>
            </a:prstGeom>
            <a:noFill/>
          </p:spPr>
          <p:txBody>
            <a:bodyPr wrap="none" rtlCol="0">
              <a:spAutoFit/>
            </a:bodyPr>
            <a:lstStyle/>
            <a:p>
              <a:pPr algn="ctr"/>
              <a:r>
                <a:rPr lang="en-US" sz="1100" dirty="0" smtClean="0"/>
                <a:t>Hall B</a:t>
              </a:r>
            </a:p>
            <a:p>
              <a:pPr algn="ctr"/>
              <a:r>
                <a:rPr lang="en-US" sz="1100" dirty="0" smtClean="0"/>
                <a:t>150 nA</a:t>
              </a:r>
              <a:endParaRPr lang="en-US" sz="1100" dirty="0"/>
            </a:p>
          </p:txBody>
        </p:sp>
        <p:sp>
          <p:nvSpPr>
            <p:cNvPr id="20" name="TextBox 19"/>
            <p:cNvSpPr txBox="1"/>
            <p:nvPr/>
          </p:nvSpPr>
          <p:spPr>
            <a:xfrm>
              <a:off x="3458478" y="4085852"/>
              <a:ext cx="524504" cy="430887"/>
            </a:xfrm>
            <a:prstGeom prst="rect">
              <a:avLst/>
            </a:prstGeom>
            <a:noFill/>
          </p:spPr>
          <p:txBody>
            <a:bodyPr wrap="none" rtlCol="0">
              <a:spAutoFit/>
            </a:bodyPr>
            <a:lstStyle/>
            <a:p>
              <a:pPr algn="ctr"/>
              <a:r>
                <a:rPr lang="en-US" sz="1100" dirty="0" smtClean="0"/>
                <a:t>Hall C</a:t>
              </a:r>
            </a:p>
            <a:p>
              <a:pPr algn="ctr"/>
              <a:r>
                <a:rPr lang="en-US" sz="1100" dirty="0"/>
                <a:t>4</a:t>
              </a:r>
              <a:r>
                <a:rPr lang="en-US" sz="1100" dirty="0" smtClean="0"/>
                <a:t>0 </a:t>
              </a:r>
              <a:r>
                <a:rPr lang="en-US" sz="1100" dirty="0">
                  <a:latin typeface="Symbol" panose="05050102010706020507" pitchFamily="18" charset="2"/>
                </a:rPr>
                <a:t>m</a:t>
              </a:r>
              <a:r>
                <a:rPr lang="en-US" sz="1100" dirty="0" smtClean="0"/>
                <a:t>A</a:t>
              </a:r>
              <a:endParaRPr lang="en-US" sz="1100" dirty="0"/>
            </a:p>
          </p:txBody>
        </p:sp>
        <p:sp>
          <p:nvSpPr>
            <p:cNvPr id="21" name="TextBox 20"/>
            <p:cNvSpPr txBox="1"/>
            <p:nvPr/>
          </p:nvSpPr>
          <p:spPr>
            <a:xfrm>
              <a:off x="3426419" y="4877731"/>
              <a:ext cx="588623" cy="430887"/>
            </a:xfrm>
            <a:prstGeom prst="rect">
              <a:avLst/>
            </a:prstGeom>
            <a:noFill/>
          </p:spPr>
          <p:txBody>
            <a:bodyPr wrap="none" rtlCol="0">
              <a:spAutoFit/>
            </a:bodyPr>
            <a:lstStyle/>
            <a:p>
              <a:pPr algn="ctr"/>
              <a:r>
                <a:rPr lang="en-US" sz="1100" dirty="0" smtClean="0"/>
                <a:t>Hall D</a:t>
              </a:r>
            </a:p>
            <a:p>
              <a:pPr algn="ctr"/>
              <a:r>
                <a:rPr lang="en-US" sz="1100" dirty="0" smtClean="0"/>
                <a:t>150 nA</a:t>
              </a:r>
              <a:endParaRPr lang="en-US" sz="1100" dirty="0"/>
            </a:p>
          </p:txBody>
        </p:sp>
      </p:grpSp>
    </p:spTree>
    <p:extLst>
      <p:ext uri="{BB962C8B-B14F-4D97-AF65-F5344CB8AC3E}">
        <p14:creationId xmlns:p14="http://schemas.microsoft.com/office/powerpoint/2010/main" val="14002049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756" y="178589"/>
            <a:ext cx="9144000" cy="397933"/>
          </a:xfrm>
        </p:spPr>
        <p:txBody>
          <a:bodyPr>
            <a:noAutofit/>
          </a:bodyPr>
          <a:lstStyle/>
          <a:p>
            <a:r>
              <a:rPr lang="en-US" sz="2200" cap="none" dirty="0" smtClean="0"/>
              <a:t>Achieving Sustainable </a:t>
            </a:r>
            <a:r>
              <a:rPr lang="en-US" sz="2200" dirty="0" smtClean="0"/>
              <a:t>L</a:t>
            </a:r>
            <a:r>
              <a:rPr lang="en-US" sz="2200" cap="none" dirty="0" smtClean="0"/>
              <a:t>ong-term CEBAF Operation is a             Very High Priority</a:t>
            </a:r>
            <a:endParaRPr lang="en-US" sz="2200" cap="none" dirty="0"/>
          </a:p>
        </p:txBody>
      </p:sp>
      <p:sp>
        <p:nvSpPr>
          <p:cNvPr id="3" name="Content Placeholder 2"/>
          <p:cNvSpPr>
            <a:spLocks noGrp="1"/>
          </p:cNvSpPr>
          <p:nvPr>
            <p:ph idx="1"/>
          </p:nvPr>
        </p:nvSpPr>
        <p:spPr>
          <a:xfrm>
            <a:off x="243918" y="935345"/>
            <a:ext cx="7866699" cy="2045529"/>
          </a:xfrm>
        </p:spPr>
        <p:txBody>
          <a:bodyPr>
            <a:noAutofit/>
          </a:bodyPr>
          <a:lstStyle/>
          <a:p>
            <a:pPr marL="339725" indent="-339725">
              <a:lnSpc>
                <a:spcPct val="100000"/>
              </a:lnSpc>
            </a:pPr>
            <a:r>
              <a:rPr lang="en-US" sz="1600" dirty="0" smtClean="0"/>
              <a:t>While 12 GeV Upgrade Project provides important capabilities for the future, many components and systems are “original equipment”</a:t>
            </a:r>
          </a:p>
          <a:p>
            <a:pPr marL="914400" lvl="1" indent="-449263">
              <a:lnSpc>
                <a:spcPct val="100000"/>
              </a:lnSpc>
              <a:buFont typeface="Arial" panose="020B0604020202020204" pitchFamily="34" charset="0"/>
              <a:buChar char="–"/>
            </a:pPr>
            <a:r>
              <a:rPr lang="en-US" sz="1600" dirty="0" smtClean="0"/>
              <a:t>Some are difficult to maintain, require adequate spare parts, will reach obsolescence</a:t>
            </a:r>
            <a:endParaRPr lang="en-US" sz="1600" dirty="0"/>
          </a:p>
          <a:p>
            <a:pPr marL="339725" indent="-339725">
              <a:lnSpc>
                <a:spcPct val="100000"/>
              </a:lnSpc>
            </a:pPr>
            <a:r>
              <a:rPr lang="en-US" sz="1600" dirty="0" smtClean="0"/>
              <a:t>We have developed a “CEBAF Reliability Plan” to improve reliability of the facility and energy performance of the accelerator</a:t>
            </a:r>
            <a:endParaRPr lang="en-US" sz="1600" dirty="0"/>
          </a:p>
          <a:p>
            <a:pPr marL="0" indent="0">
              <a:lnSpc>
                <a:spcPct val="100000"/>
              </a:lnSpc>
              <a:buNone/>
            </a:pPr>
            <a:r>
              <a:rPr lang="en-US" sz="1000" dirty="0" smtClean="0"/>
              <a:t>   </a:t>
            </a:r>
            <a:endParaRPr lang="en-US" sz="1000" dirty="0"/>
          </a:p>
          <a:p>
            <a:pPr marL="339725" indent="-339725">
              <a:lnSpc>
                <a:spcPct val="100000"/>
              </a:lnSpc>
            </a:pPr>
            <a:endParaRPr lang="en-US" sz="1000"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9032" y="2904732"/>
            <a:ext cx="3663095" cy="2276003"/>
          </a:xfrm>
          <a:prstGeom prst="rect">
            <a:avLst/>
          </a:prstGeom>
          <a:ln>
            <a:solidFill>
              <a:schemeClr val="tx1"/>
            </a:solidFill>
          </a:ln>
          <a:effectLst>
            <a:outerShdw blurRad="292100" dist="139700" dir="2700000" algn="tl" rotWithShape="0">
              <a:srgbClr val="333333">
                <a:alpha val="65000"/>
              </a:srgbClr>
            </a:outerShdw>
          </a:effectLst>
        </p:spPr>
      </p:pic>
      <p:sp>
        <p:nvSpPr>
          <p:cNvPr id="6" name="Content Placeholder 2"/>
          <p:cNvSpPr txBox="1">
            <a:spLocks/>
          </p:cNvSpPr>
          <p:nvPr/>
        </p:nvSpPr>
        <p:spPr>
          <a:xfrm>
            <a:off x="243918" y="2880849"/>
            <a:ext cx="4203604" cy="22429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9725" marR="0" lvl="0" indent="-33972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Arial" charset="0"/>
                <a:ea typeface="+mn-ea"/>
                <a:cs typeface="Arial" panose="020B0604020202020204" pitchFamily="34" charset="0"/>
              </a:rPr>
              <a:t>We are making a significant investment in FY18</a:t>
            </a:r>
          </a:p>
          <a:p>
            <a:pPr marL="914400" marR="0" lvl="1" indent="-457200" algn="l" defTabSz="914400" rtl="0" eaLnBrk="1" fontAlgn="auto" latinLnBrk="0" hangingPunct="1">
              <a:lnSpc>
                <a:spcPct val="90000"/>
              </a:lnSpc>
              <a:spcBef>
                <a:spcPts val="50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Arial" charset="0"/>
                <a:ea typeface="+mn-ea"/>
                <a:cs typeface="Arial" panose="020B0604020202020204" pitchFamily="34" charset="0"/>
              </a:rPr>
              <a:t>Immediate investments enabled in part by remaining 12 GeV Project contingency</a:t>
            </a:r>
          </a:p>
          <a:p>
            <a:pPr marL="339725" marR="0" lvl="0" indent="-33972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600" dirty="0">
                <a:solidFill>
                  <a:srgbClr val="000000"/>
                </a:solidFill>
              </a:rPr>
              <a:t>C</a:t>
            </a:r>
            <a:r>
              <a:rPr kumimoji="0" lang="en-US" sz="1600" b="0" i="0" u="none" strike="noStrike" kern="1200" cap="none" spc="0" normalizeH="0" baseline="0" noProof="0" dirty="0" err="1" smtClean="0">
                <a:ln>
                  <a:noFill/>
                </a:ln>
                <a:solidFill>
                  <a:srgbClr val="000000"/>
                </a:solidFill>
                <a:effectLst/>
                <a:uLnTx/>
                <a:uFillTx/>
                <a:latin typeface="Arial" charset="0"/>
                <a:ea typeface="+mn-ea"/>
                <a:cs typeface="Arial" panose="020B0604020202020204" pitchFamily="34" charset="0"/>
              </a:rPr>
              <a:t>ryogenic</a:t>
            </a:r>
            <a:r>
              <a:rPr kumimoji="0" lang="en-US" sz="1600" b="0" i="0" u="none" strike="noStrike" kern="1200" cap="none" spc="0" normalizeH="0" baseline="0" noProof="0" dirty="0" smtClean="0">
                <a:ln>
                  <a:noFill/>
                </a:ln>
                <a:solidFill>
                  <a:srgbClr val="000000"/>
                </a:solidFill>
                <a:effectLst/>
                <a:uLnTx/>
                <a:uFillTx/>
                <a:latin typeface="Arial" charset="0"/>
                <a:ea typeface="+mn-ea"/>
                <a:cs typeface="Arial" panose="020B0604020202020204" pitchFamily="34" charset="0"/>
              </a:rPr>
              <a:t> infrastructure investments are key</a:t>
            </a:r>
          </a:p>
          <a:p>
            <a:pPr marL="339725" marR="0" lvl="0" indent="-33972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Arial" charset="0"/>
                <a:ea typeface="+mn-ea"/>
                <a:cs typeface="Arial" panose="020B0604020202020204" pitchFamily="34" charset="0"/>
              </a:rPr>
              <a:t>This continues as a high-priority in our out-year planning</a:t>
            </a:r>
          </a:p>
          <a:p>
            <a:pPr marL="339725" marR="0" lvl="0" indent="-339725"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smtClean="0">
              <a:ln>
                <a:noFill/>
              </a:ln>
              <a:solidFill>
                <a:srgbClr val="000000"/>
              </a:solidFill>
              <a:effectLst/>
              <a:uLnTx/>
              <a:uFillTx/>
              <a:latin typeface="Arial" charset="0"/>
              <a:ea typeface="+mn-ea"/>
              <a:cs typeface="Arial" panose="020B0604020202020204" pitchFamily="34" charset="0"/>
            </a:endParaRPr>
          </a:p>
        </p:txBody>
      </p:sp>
      <p:sp>
        <p:nvSpPr>
          <p:cNvPr id="7" name="Content Placeholder 2"/>
          <p:cNvSpPr txBox="1">
            <a:spLocks/>
          </p:cNvSpPr>
          <p:nvPr/>
        </p:nvSpPr>
        <p:spPr>
          <a:xfrm>
            <a:off x="232426" y="5456299"/>
            <a:ext cx="8376736" cy="11759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9725" marR="0" lvl="0" indent="-339725"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Arial" charset="0"/>
                <a:ea typeface="+mn-ea"/>
                <a:cs typeface="Arial" panose="020B0604020202020204" pitchFamily="34" charset="0"/>
              </a:rPr>
              <a:t>We have assembled a CEBAF Reference Operations Plan, in preparation for an upcoming DOE NP Operations Review</a:t>
            </a:r>
            <a:endParaRPr kumimoji="0" lang="en-US" sz="16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2592257763"/>
      </p:ext>
    </p:extLst>
  </p:cSld>
  <p:clrMapOvr>
    <a:masterClrMapping/>
  </p:clrMapOvr>
  <p:timing>
    <p:tnLst>
      <p:par>
        <p:cTn id="1" dur="indefinite" restart="never" nodeType="tmRoot"/>
      </p:par>
    </p:tnLst>
  </p:timing>
</p:sld>
</file>

<file path=ppt/theme/theme1.xml><?xml version="1.0" encoding="utf-8"?>
<a:theme xmlns:a="http://schemas.openxmlformats.org/drawingml/2006/main" name="JeffersonLabTemplat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A9992D1-7024-A740-925F-C69EF509E2FF}" vid="{1BA63485-8226-9948-BD88-7C461ED892FA}"/>
    </a:ext>
  </a:extLst>
</a:theme>
</file>

<file path=ppt/theme/theme2.xml><?xml version="1.0" encoding="utf-8"?>
<a:theme xmlns:a="http://schemas.openxmlformats.org/drawingml/2006/main" name="JLabPowerPoint_New-1">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PowerPoint_New" id="{0F51BAC6-8159-9548-A7B1-EAE7940081C2}" vid="{ADBF82FF-A152-6C40-B135-1D95428A4853}"/>
    </a:ext>
  </a:extLst>
</a:theme>
</file>

<file path=ppt/theme/theme3.xml><?xml version="1.0" encoding="utf-8"?>
<a:theme xmlns:a="http://schemas.openxmlformats.org/drawingml/2006/main" name="7_JeffersonLabTemplat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A9992D1-7024-A740-925F-C69EF509E2FF}" vid="{1BA63485-8226-9948-BD88-7C461ED892FA}"/>
    </a:ext>
  </a:extLst>
</a:theme>
</file>

<file path=ppt/theme/theme4.xml><?xml version="1.0" encoding="utf-8"?>
<a:theme xmlns:a="http://schemas.openxmlformats.org/drawingml/2006/main" name="1_JeffersonLabTemplat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A9992D1-7024-A740-925F-C69EF509E2FF}" vid="{1BA63485-8226-9948-BD88-7C461ED892F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18286</TotalTime>
  <Words>1805</Words>
  <Application>Microsoft Office PowerPoint</Application>
  <PresentationFormat>On-screen Show (4:3)</PresentationFormat>
  <Paragraphs>326</Paragraphs>
  <Slides>22</Slides>
  <Notes>4</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22</vt:i4>
      </vt:variant>
    </vt:vector>
  </HeadingPairs>
  <TitlesOfParts>
    <vt:vector size="37" baseType="lpstr">
      <vt:lpstr>ＭＳ Ｐゴシック</vt:lpstr>
      <vt:lpstr>.AppleSystemUIFont</vt:lpstr>
      <vt:lpstr>Arial</vt:lpstr>
      <vt:lpstr>Arial Narrow</vt:lpstr>
      <vt:lpstr>Calibri</vt:lpstr>
      <vt:lpstr>Minion Pro</vt:lpstr>
      <vt:lpstr>PingFangSC-Regular</vt:lpstr>
      <vt:lpstr>Symbol</vt:lpstr>
      <vt:lpstr>Times</vt:lpstr>
      <vt:lpstr>Wingdings</vt:lpstr>
      <vt:lpstr>Wingdings 3</vt:lpstr>
      <vt:lpstr>JeffersonLabTemplate</vt:lpstr>
      <vt:lpstr>JLabPowerPoint_New-1</vt:lpstr>
      <vt:lpstr>7_JeffersonLabTemplate</vt:lpstr>
      <vt:lpstr>1_JeffersonLabTemplate</vt:lpstr>
      <vt:lpstr>Jefferson Lab Status</vt:lpstr>
      <vt:lpstr>Outline</vt:lpstr>
      <vt:lpstr>Andrei Seryi: New Associate Director for Accelerators</vt:lpstr>
      <vt:lpstr>Jefferson Lab Staff and Users Continue to be Recognized for their Accomplishments</vt:lpstr>
      <vt:lpstr>    Long-Term Vision for Jefferson Lab</vt:lpstr>
      <vt:lpstr>12 GeV CEBAF Upgrade Project is Complete, On-time and On-Budget!</vt:lpstr>
      <vt:lpstr>12 GeV Science Era is Here!</vt:lpstr>
      <vt:lpstr>Highlights of FY2018 Run</vt:lpstr>
      <vt:lpstr>Achieving Sustainable Long-term CEBAF Operation is a             Very High Priority</vt:lpstr>
      <vt:lpstr>Restoring weeks of reliable CEBAF operations has been our highest priority</vt:lpstr>
      <vt:lpstr>We support a vibrant and growing user community</vt:lpstr>
      <vt:lpstr>Electron Ion Collider at Jefferson Lab</vt:lpstr>
      <vt:lpstr>New Centers at Jefferson Lab</vt:lpstr>
      <vt:lpstr>Jefferson Lab Plays a Vital Stewardship Role for “Big Science” Projects Within the Department Of Energy</vt:lpstr>
      <vt:lpstr>Budget Status</vt:lpstr>
      <vt:lpstr>Getting Work Done Safely is Our Highest Priority</vt:lpstr>
      <vt:lpstr>Keeping Jefferson Lab front and center: DOE Secretary and Under Secretary visits </vt:lpstr>
      <vt:lpstr>Finally...</vt:lpstr>
      <vt:lpstr>Welcome!</vt:lpstr>
      <vt:lpstr>Jefferson Lab is an Integral Part of the 2015 Nuclear Science Advisory Committee Long Range Plan </vt:lpstr>
      <vt:lpstr>JSA Organization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Henderson</dc:creator>
  <cp:lastModifiedBy>Betty Jean Pierre</cp:lastModifiedBy>
  <cp:revision>467</cp:revision>
  <cp:lastPrinted>2018-06-13T16:30:43Z</cp:lastPrinted>
  <dcterms:created xsi:type="dcterms:W3CDTF">2017-10-06T12:36:59Z</dcterms:created>
  <dcterms:modified xsi:type="dcterms:W3CDTF">2018-07-16T13:15:13Z</dcterms:modified>
</cp:coreProperties>
</file>