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1" r:id="rId2"/>
    <p:sldMasterId id="2147483677" r:id="rId3"/>
    <p:sldMasterId id="2147483690" r:id="rId4"/>
  </p:sldMasterIdLst>
  <p:notesMasterIdLst>
    <p:notesMasterId r:id="rId23"/>
  </p:notesMasterIdLst>
  <p:sldIdLst>
    <p:sldId id="304" r:id="rId5"/>
    <p:sldId id="302" r:id="rId6"/>
    <p:sldId id="303" r:id="rId7"/>
    <p:sldId id="294" r:id="rId8"/>
    <p:sldId id="282" r:id="rId9"/>
    <p:sldId id="283" r:id="rId10"/>
    <p:sldId id="284" r:id="rId11"/>
    <p:sldId id="281" r:id="rId12"/>
    <p:sldId id="288" r:id="rId13"/>
    <p:sldId id="301" r:id="rId14"/>
    <p:sldId id="300" r:id="rId15"/>
    <p:sldId id="285" r:id="rId16"/>
    <p:sldId id="296" r:id="rId17"/>
    <p:sldId id="286" r:id="rId18"/>
    <p:sldId id="287" r:id="rId19"/>
    <p:sldId id="289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BE0"/>
    <a:srgbClr val="7BB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782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3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0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4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6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3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3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8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6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  <a:latin typeface="Times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 sz="10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4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  <a:latin typeface="Times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fld id="{B58F48A6-A3E1-4848-9AC3-B43F560BE4FE}" type="slidenum">
              <a:rPr lang="en-US" sz="10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‹#›</a:t>
            </a:fld>
            <a:endParaRPr lang="en-US" sz="1000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4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9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54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804041"/>
            <a:ext cx="9144000" cy="5638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 smtClean="0">
              <a:solidFill>
                <a:srgbClr val="002060"/>
              </a:solidFill>
              <a:latin typeface="Times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70944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519446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09800" y="6519446"/>
            <a:ext cx="23535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800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JLab Annual Plan Presentation to SC 6/8/2017 </a:t>
            </a:r>
            <a:endParaRPr lang="en-US" sz="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3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6AA-4D7D-854A-93FC-293B099FE9E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3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553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37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9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  <a:prstGeom prst="rect">
            <a:avLst/>
          </a:prstGeo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97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519446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226807" y="6467336"/>
            <a:ext cx="536158" cy="3033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97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519446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4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7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5" y="2941864"/>
            <a:ext cx="4212336" cy="416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29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5EB0-8B6F-D24C-BF93-4192F4CAB39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03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3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3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" y="1394379"/>
            <a:ext cx="8199457" cy="48038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 txBox="1">
            <a:spLocks noGrp="1"/>
          </p:cNvSpPr>
          <p:nvPr>
            <p:ph type="ctrTitle"/>
          </p:nvPr>
        </p:nvSpPr>
        <p:spPr>
          <a:xfrm>
            <a:off x="304393" y="505595"/>
            <a:ext cx="7937298" cy="4801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PAC46 Charge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2271" y="1394380"/>
            <a:ext cx="2590108" cy="866205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endParaRPr lang="en-US" sz="1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Robert McKeown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PAC46</a:t>
            </a:r>
            <a:endParaRPr lang="en-US" sz="1800" dirty="0" smtClean="0">
              <a:solidFill>
                <a:srgbClr val="5E5E5E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July </a:t>
            </a: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16, </a:t>
            </a:r>
            <a:r>
              <a:rPr lang="en-US" sz="1800" dirty="0" smtClean="0">
                <a:solidFill>
                  <a:srgbClr val="5E5E5E"/>
                </a:solidFill>
                <a:latin typeface="Arial" charset="0"/>
                <a:cs typeface="+mn-cs"/>
              </a:rPr>
              <a:t>2018</a:t>
            </a:r>
            <a:endParaRPr lang="en-US" sz="1800" dirty="0">
              <a:solidFill>
                <a:srgbClr val="5E5E5E"/>
              </a:solidFill>
              <a:latin typeface="Arial" charset="0"/>
              <a:cs typeface="+mn-cs"/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User Chair on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Monitor communications between PAC and spokespersons – identify issues.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Monitor PAC meeting proceedings for conflicts of interest.</a:t>
            </a:r>
          </a:p>
          <a:p>
            <a:r>
              <a:rPr lang="en-US" sz="2800" dirty="0" smtClean="0"/>
              <a:t>Monitor PAC meeting proceedings to identify issues of fairness and ethical behavior.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Participate in all scientific discussions to provide additional expertise (except where there is a conflict of interest)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09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 with PAC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Communication with PAC members should be limited to: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 Submission of proposal before the deadline</a:t>
            </a:r>
          </a:p>
          <a:p>
            <a:endParaRPr lang="en-US" sz="2800" dirty="0" smtClean="0"/>
          </a:p>
          <a:p>
            <a:r>
              <a:rPr lang="en-US" sz="2800" dirty="0" smtClean="0"/>
              <a:t>Presentation/discussion at PAC meeting, must be in-person (not remote connection)</a:t>
            </a:r>
          </a:p>
          <a:p>
            <a:endParaRPr lang="en-US" sz="2800" dirty="0" smtClean="0"/>
          </a:p>
          <a:p>
            <a:r>
              <a:rPr lang="en-US" sz="2800" dirty="0" smtClean="0"/>
              <a:t>Responses from spokespersons and/or contact person to inquiries from PAC for further information or clarification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Note: </a:t>
            </a:r>
            <a:r>
              <a:rPr lang="en-US" sz="2800" dirty="0" smtClean="0"/>
              <a:t>TAC </a:t>
            </a:r>
            <a:r>
              <a:rPr lang="en-US" sz="2800" smtClean="0"/>
              <a:t>and Theory </a:t>
            </a:r>
            <a:r>
              <a:rPr lang="en-US" sz="2800" dirty="0" smtClean="0"/>
              <a:t>reports are not public documents – please do not distribute beyond your collaboration.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0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Proposals for </a:t>
            </a:r>
            <a:r>
              <a:rPr lang="en-US" dirty="0" smtClean="0"/>
              <a:t>PAC46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785" y="5854890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001,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003, 004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006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would be Stage II 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005 would be Stage I if 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1" y="2489201"/>
            <a:ext cx="8790960" cy="12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Run Group Proposals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200" y="39096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would be Stage I if 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9" y="3077146"/>
            <a:ext cx="8462962" cy="17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Returning for Approval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9200" y="3909600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C12-17-006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would be Stage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C12-16-001 would be Stage I if approved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1" y="1817567"/>
            <a:ext cx="8462962" cy="51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Running Additions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2761" y="5130366"/>
            <a:ext cx="792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These run in parallel with previously approved or conditionally approved  proposals. So they are considered already approved (or conditional)  and are presented by collaborations – the PAC will provide a written comment for each of these  in the report.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0" y="2057389"/>
            <a:ext cx="8462962" cy="5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 of Intent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435" y="4722126"/>
            <a:ext cx="8325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Letters of intent will be given the same “rights” to their scientific ideas as are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afforded to deferred experiments: LOI has established a claim to a physics measurement that lasts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next two successive PAC meetings.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6" y="1629991"/>
            <a:ext cx="8462962" cy="113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7134" y="2582130"/>
            <a:ext cx="515639" cy="276999"/>
          </a:xfrm>
          <a:prstGeom prst="rect">
            <a:avLst/>
          </a:prstGeom>
          <a:solidFill>
            <a:srgbClr val="B6DB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81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0638"/>
            <a:ext cx="8229600" cy="4835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Policy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Finalized after discussion with UGBOD in September 2016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Rationale</a:t>
            </a:r>
          </a:p>
          <a:p>
            <a:r>
              <a:rPr lang="en-US" dirty="0" smtClean="0"/>
              <a:t>Use normal yearly PAC for ~4 years to address all presently approved proposals that have not been scheduled, plus new proposals in the next few years. Estimate ~5-10 proposals per meeting</a:t>
            </a:r>
          </a:p>
          <a:p>
            <a:r>
              <a:rPr lang="en-US" dirty="0"/>
              <a:t> </a:t>
            </a:r>
            <a:r>
              <a:rPr lang="en-US" dirty="0" smtClean="0"/>
              <a:t>Will start in 2019 to reach steady state </a:t>
            </a:r>
            <a:r>
              <a:rPr lang="en-US" dirty="0"/>
              <a:t>in 2024 - proposals that have been approved for 4 years or more but are not scheduled will be considered in Jeopardy.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1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2019 Jeopardy (proposed)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43599"/>
              </p:ext>
            </p:extLst>
          </p:nvPr>
        </p:nvGraphicFramePr>
        <p:xfrm>
          <a:off x="457202" y="838200"/>
          <a:ext cx="8534402" cy="5537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779"/>
                <a:gridCol w="350701"/>
                <a:gridCol w="2496210"/>
                <a:gridCol w="943013"/>
                <a:gridCol w="388301"/>
                <a:gridCol w="499242"/>
                <a:gridCol w="1505578"/>
                <a:gridCol w="1505578"/>
              </a:tblGrid>
              <a:tr h="575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Proposal</a:t>
                      </a: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Hall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Title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Contact Person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PAC days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Rating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effectLst/>
                          <a:latin typeface="Arial"/>
                          <a:cs typeface="Times New Roman"/>
                        </a:rPr>
                        <a:t>2019Jeopardy Status</a:t>
                      </a:r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</a:tr>
              <a:tr h="431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E12-06-101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Measurement of the Charged Pion Form Factor to High Q2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G. Huber*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Could be on schedule Fall 2020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(with E12-07-105)</a:t>
                      </a:r>
                      <a:endParaRPr lang="en-US" sz="900" dirty="0">
                        <a:effectLst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No (Hi impact)</a:t>
                      </a:r>
                      <a:endParaRPr lang="en-US" sz="900" dirty="0">
                        <a:effectLst/>
                      </a:endParaRPr>
                    </a:p>
                  </a:txBody>
                  <a:tcPr marL="62802" marR="62802" marT="0" marB="0"/>
                </a:tc>
              </a:tr>
              <a:tr h="431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E12-06-104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Measurement of the Ratio R=sigmaL/sigmaT in Semi-Inclusive Deep-Inelastic Scattering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R. Ent*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A-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/>
                        </a:rPr>
                        <a:t>Yes</a:t>
                      </a:r>
                      <a:endParaRPr lang="en-US" sz="1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  <a:tr h="431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E12-06-105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Inclusive Scattering from Nuclei at $x &gt; 1$ in the quasielastic and deeply inelastic regimes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D. Day*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A-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Could be on schedule Fall 2020</a:t>
                      </a:r>
                      <a:endParaRPr lang="en-US" sz="1000" dirty="0">
                        <a:effectLst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No (Hi impact)</a:t>
                      </a:r>
                      <a:endParaRPr lang="en-US" sz="1000" dirty="0">
                        <a:effectLst/>
                      </a:endParaRPr>
                    </a:p>
                  </a:txBody>
                  <a:tcPr marL="62802" marR="62802" marT="0" marB="0"/>
                </a:tc>
              </a:tr>
              <a:tr h="321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E12-06-107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The Search for Color Transparency at 12 GeV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D. Dutta*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B+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31% completed,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days remaining</a:t>
                      </a: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Arial"/>
                          <a:cs typeface="Times New Roman"/>
                        </a:rPr>
                        <a:t>Yes</a:t>
                      </a:r>
                      <a:endParaRPr lang="en-US" sz="10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  <a:tr h="575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E12-06-110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Measurement of Neutron Spin Asymmetry A1n in the Valence Quark Region Using an 11 GeV Beam and a Polarized 3He Target in Hall 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X. Zheng*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n-US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schedule for Fall 2019</a:t>
                      </a: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Arial"/>
                          <a:cs typeface="Times New Roman"/>
                        </a:rPr>
                        <a:t>No</a:t>
                      </a:r>
                      <a:endParaRPr lang="en-US" sz="10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  <a:tr h="575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E12-06-114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Measurements of Electron-Helicity Dependent Cross Sections of Deeply Virtual Compton Scattering with CEBAF at 12 GeV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C. Hyde*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en-US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completed,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 days remaining</a:t>
                      </a: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Arial"/>
                          <a:cs typeface="Times New Roman"/>
                        </a:rPr>
                        <a:t>Yes (70 days are Hi Impact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ea typeface="Arial"/>
                          <a:cs typeface="Times New Roman"/>
                        </a:rPr>
                        <a:t>)</a:t>
                      </a:r>
                      <a:endParaRPr lang="en-US" sz="10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  <a:tr h="575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E12-06-121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 Path to 'Color Polarizabilities' in the Neutron: A Precision Measurement of the Neutron $g_2$ and $d_2$ at High $Q^2$ in Hall 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B. Sawatzky*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A-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dirty="0" smtClean="0">
                          <a:effectLst/>
                          <a:latin typeface="+mn-lt"/>
                          <a:cs typeface="Times New Roman"/>
                        </a:rPr>
                        <a:t>Not on</a:t>
                      </a:r>
                      <a:r>
                        <a:rPr lang="en-US" sz="900" baseline="0" dirty="0" smtClean="0">
                          <a:effectLst/>
                          <a:latin typeface="+mn-lt"/>
                          <a:cs typeface="Times New Roman"/>
                        </a:rPr>
                        <a:t> schedule yet, may run adjacent to E12-06-110 in Spring 2020</a:t>
                      </a:r>
                      <a:endParaRPr lang="en-US" sz="9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dirty="0" smtClean="0">
                          <a:effectLst/>
                          <a:latin typeface="+mn-lt"/>
                          <a:cs typeface="Times New Roman"/>
                        </a:rPr>
                        <a:t>No?</a:t>
                      </a:r>
                      <a:endParaRPr lang="en-US" sz="9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  <a:tr h="5853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E12-06-122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Measurement of neutron asymmetry A1n in the valence quark region using 8.8 GeV and 6.6 GeV beam energies and Bigbite spectrometer in Hall A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B. Wojtsekhowski*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A-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/>
                        </a:rPr>
                        <a:t>Yes</a:t>
                      </a:r>
                      <a:endParaRPr lang="en-US" sz="1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  <a:tr h="431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E12-07-105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Scaling Study of the L-T Separated Pion Electroproduction Cross Section at 11 GeV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T. Horn*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A-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dirty="0" smtClean="0">
                          <a:effectLst/>
                          <a:latin typeface="+mn-lt"/>
                          <a:cs typeface="Times New Roman"/>
                        </a:rPr>
                        <a:t>Could be on schedule Fall 2020 (with E12-06-101)</a:t>
                      </a:r>
                      <a:endParaRPr lang="en-US" sz="9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dirty="0" smtClean="0">
                          <a:effectLst/>
                          <a:latin typeface="+mn-lt"/>
                          <a:cs typeface="Times New Roman"/>
                        </a:rPr>
                        <a:t>No?</a:t>
                      </a:r>
                      <a:endParaRPr lang="en-US" sz="9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  <a:tr h="5752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E12-07-109</a:t>
                      </a:r>
                      <a:endParaRPr lang="en-US" sz="1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Large Acceptance Proton Form Factor Ratio Measurements at 13 and 15 (GeV/c)2 Using REcoil Polarization Method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B. Wojtsekhowski*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A-</a:t>
                      </a:r>
                      <a:endParaRPr lang="en-US" sz="10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2802" marR="62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2802" marR="6280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/>
                        </a:rPr>
                        <a:t>No (Hi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cs typeface="Times New Roman"/>
                        </a:rPr>
                        <a:t> impact)</a:t>
                      </a:r>
                      <a:endParaRPr lang="en-US" sz="10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802" marR="62802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54548"/>
              </p:ext>
            </p:extLst>
          </p:nvPr>
        </p:nvGraphicFramePr>
        <p:xfrm>
          <a:off x="699700" y="871157"/>
          <a:ext cx="7283015" cy="5081590"/>
        </p:xfrm>
        <a:graphic>
          <a:graphicData uri="http://schemas.openxmlformats.org/drawingml/2006/table">
            <a:tbl>
              <a:tblPr/>
              <a:tblGrid>
                <a:gridCol w="3462413">
                  <a:extLst>
                    <a:ext uri="{9D8B030D-6E8A-4147-A177-3AD203B41FA5}">
                      <a16:colId xmlns:a16="http://schemas.microsoft.com/office/drawing/2014/main" xmlns="" val="212430967"/>
                    </a:ext>
                  </a:extLst>
                </a:gridCol>
                <a:gridCol w="636767">
                  <a:extLst>
                    <a:ext uri="{9D8B030D-6E8A-4147-A177-3AD203B41FA5}">
                      <a16:colId xmlns:a16="http://schemas.microsoft.com/office/drawing/2014/main" xmlns="" val="3174036206"/>
                    </a:ext>
                  </a:extLst>
                </a:gridCol>
                <a:gridCol w="636767">
                  <a:extLst>
                    <a:ext uri="{9D8B030D-6E8A-4147-A177-3AD203B41FA5}">
                      <a16:colId xmlns:a16="http://schemas.microsoft.com/office/drawing/2014/main" xmlns="" val="700917700"/>
                    </a:ext>
                  </a:extLst>
                </a:gridCol>
                <a:gridCol w="636767">
                  <a:extLst>
                    <a:ext uri="{9D8B030D-6E8A-4147-A177-3AD203B41FA5}">
                      <a16:colId xmlns:a16="http://schemas.microsoft.com/office/drawing/2014/main" xmlns="" val="2559302733"/>
                    </a:ext>
                  </a:extLst>
                </a:gridCol>
                <a:gridCol w="636767">
                  <a:extLst>
                    <a:ext uri="{9D8B030D-6E8A-4147-A177-3AD203B41FA5}">
                      <a16:colId xmlns:a16="http://schemas.microsoft.com/office/drawing/2014/main" xmlns="" val="684280055"/>
                    </a:ext>
                  </a:extLst>
                </a:gridCol>
                <a:gridCol w="636767">
                  <a:extLst>
                    <a:ext uri="{9D8B030D-6E8A-4147-A177-3AD203B41FA5}">
                      <a16:colId xmlns:a16="http://schemas.microsoft.com/office/drawing/2014/main" xmlns="" val="1339607958"/>
                    </a:ext>
                  </a:extLst>
                </a:gridCol>
                <a:gridCol w="636767">
                  <a:extLst>
                    <a:ext uri="{9D8B030D-6E8A-4147-A177-3AD203B41FA5}">
                      <a16:colId xmlns:a16="http://schemas.microsoft.com/office/drawing/2014/main" xmlns="" val="3293739367"/>
                    </a:ext>
                  </a:extLst>
                </a:gridCol>
              </a:tblGrid>
              <a:tr h="585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Topic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A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B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C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D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021893"/>
                  </a:ext>
                </a:extLst>
              </a:tr>
              <a:tr h="441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Hadron spectra as probes of QCD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060579"/>
                  </a:ext>
                </a:extLst>
              </a:tr>
              <a:tr h="585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transverse structure of the hadrons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4844523"/>
                  </a:ext>
                </a:extLst>
              </a:tr>
              <a:tr h="5857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longitudinal structure of the hadrons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220188"/>
                  </a:ext>
                </a:extLst>
              </a:tr>
              <a:tr h="441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3D structure of the hadrons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597655"/>
                  </a:ext>
                </a:extLst>
              </a:tr>
              <a:tr h="441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Hadrons and cold nuclear matter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104001"/>
                  </a:ext>
                </a:extLst>
              </a:tr>
              <a:tr h="673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Low-energy tests of the Standard Model and Fundamental Symmetries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8375541"/>
                  </a:ext>
                </a:extLst>
              </a:tr>
              <a:tr h="441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019072"/>
                  </a:ext>
                </a:extLst>
              </a:tr>
              <a:tr h="441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Experiments Completed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</a:p>
                  </a:txBody>
                  <a:tcPr marL="13716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13716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4761903"/>
                  </a:ext>
                </a:extLst>
              </a:tr>
              <a:tr h="441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Experiments Remaining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2.0</a:t>
                      </a: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67.8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3716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56017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experiments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90102"/>
              </p:ext>
            </p:extLst>
          </p:nvPr>
        </p:nvGraphicFramePr>
        <p:xfrm>
          <a:off x="709813" y="905767"/>
          <a:ext cx="7464923" cy="5487248"/>
        </p:xfrm>
        <a:graphic>
          <a:graphicData uri="http://schemas.openxmlformats.org/drawingml/2006/table">
            <a:tbl>
              <a:tblPr/>
              <a:tblGrid>
                <a:gridCol w="3497581">
                  <a:extLst>
                    <a:ext uri="{9D8B030D-6E8A-4147-A177-3AD203B41FA5}">
                      <a16:colId xmlns:a16="http://schemas.microsoft.com/office/drawing/2014/main" xmlns="" val="1660104557"/>
                    </a:ext>
                  </a:extLst>
                </a:gridCol>
                <a:gridCol w="657214">
                  <a:extLst>
                    <a:ext uri="{9D8B030D-6E8A-4147-A177-3AD203B41FA5}">
                      <a16:colId xmlns:a16="http://schemas.microsoft.com/office/drawing/2014/main" xmlns="" val="1137448816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xmlns="" val="2207078706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xmlns="" val="351121527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xmlns="" val="2067843814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xmlns="" val="3634076445"/>
                    </a:ext>
                  </a:extLst>
                </a:gridCol>
                <a:gridCol w="790956">
                  <a:extLst>
                    <a:ext uri="{9D8B030D-6E8A-4147-A177-3AD203B41FA5}">
                      <a16:colId xmlns:a16="http://schemas.microsoft.com/office/drawing/2014/main" xmlns="" val="3076974191"/>
                    </a:ext>
                  </a:extLst>
                </a:gridCol>
              </a:tblGrid>
              <a:tr h="5297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Topic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B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C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Hall 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032535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Hadron spectra as probes of QCD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680428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transverse structure of the hadrons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150.5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470.5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883571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longitudinal structure of the hadrons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504551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The 3D structure of the hadrons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1478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119555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Hadrons and cold nuclear matter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5002196"/>
                  </a:ext>
                </a:extLst>
              </a:tr>
              <a:tr h="5297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Low-energy tests of the Standard Model and Fundamental Symmetries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034393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4813.5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870784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- Without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SoLID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917.5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4294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9540110"/>
                  </a:ext>
                </a:extLst>
              </a:tr>
              <a:tr h="468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Approved Run Group Days (includes MIE)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002710"/>
                  </a:ext>
                </a:extLst>
              </a:tr>
              <a:tr h="394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Approved Run Group Days (without SoLID)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917.5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981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6834497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Completed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138.4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327.9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9730743"/>
                  </a:ext>
                </a:extLst>
              </a:tr>
              <a:tr h="3836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Days Remaining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7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167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Experiments – PAC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PAC46</a:t>
            </a:r>
            <a:endParaRPr lang="en-US" sz="2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00005"/>
            <a:ext cx="8458199" cy="488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050" dirty="0" smtClean="0"/>
          </a:p>
          <a:p>
            <a:pPr lvl="0"/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b="1" u="sng" dirty="0" smtClean="0">
                <a:latin typeface="Arial" pitchFamily="34" charset="0"/>
                <a:cs typeface="Arial" pitchFamily="34" charset="0"/>
              </a:rPr>
              <a:t>Charge</a:t>
            </a:r>
            <a:r>
              <a:rPr lang="en-US" sz="175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en-US" sz="105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Review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new proposals, previously conditionally approved proposals, and letters of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intent</a:t>
            </a:r>
            <a:r>
              <a:rPr lang="en-US" sz="175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experiments that will utilize the 12 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upgrade of CEBAF and provide advice on their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scientific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merit, technical feasibility and resource requirements.</a:t>
            </a:r>
          </a:p>
          <a:p>
            <a:r>
              <a:rPr lang="en-US" sz="175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proposals with high-quality physics that, represent high quality physics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within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the range of scientific importance represented by the previously approved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  12 </a:t>
            </a:r>
            <a:r>
              <a:rPr lang="en-US" sz="175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proposals and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recommend for 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approval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Also provide a recommendation on scientific rating and beam time allocation for proposals newly recommended for approval.</a:t>
            </a:r>
          </a:p>
          <a:p>
            <a:pPr lvl="0"/>
            <a:endParaRPr lang="en-US" sz="175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1750" dirty="0" smtClean="0">
                <a:latin typeface="Arial" pitchFamily="34" charset="0"/>
                <a:cs typeface="Arial" pitchFamily="34" charset="0"/>
              </a:rPr>
              <a:t>Identify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other proposals with physics that have the potential for falling into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this category pending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clarification of scientific and/or technical issues and recommend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7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conditional approval</a:t>
            </a:r>
            <a:r>
              <a:rPr lang="en-US" sz="175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Provide comments on technical and scientific issues that should 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be addressed </a:t>
            </a:r>
            <a:r>
              <a:rPr lang="en-US" sz="1750" dirty="0">
                <a:latin typeface="Arial" pitchFamily="34" charset="0"/>
                <a:cs typeface="Arial" pitchFamily="34" charset="0"/>
              </a:rPr>
              <a:t>by the proponents prior to review at a future PAC</a:t>
            </a:r>
            <a:r>
              <a:rPr lang="en-US" sz="175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304800"/>
            <a:ext cx="2486515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returning C2</a:t>
            </a:r>
          </a:p>
          <a:p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new proposals</a:t>
            </a:r>
          </a:p>
          <a:p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new run group (Hall </a:t>
            </a:r>
            <a:r>
              <a:rPr lang="en-US" dirty="0" smtClean="0">
                <a:solidFill>
                  <a:srgbClr val="C00000"/>
                </a:solidFill>
              </a:rPr>
              <a:t>D)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run group </a:t>
            </a:r>
            <a:r>
              <a:rPr lang="en-US" dirty="0" smtClean="0">
                <a:solidFill>
                  <a:srgbClr val="C00000"/>
                </a:solidFill>
              </a:rPr>
              <a:t>additions</a:t>
            </a:r>
          </a:p>
          <a:p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LOI’s</a:t>
            </a:r>
          </a:p>
        </p:txBody>
      </p:sp>
    </p:spTree>
    <p:extLst>
      <p:ext uri="{BB962C8B-B14F-4D97-AF65-F5344CB8AC3E}">
        <p14:creationId xmlns:p14="http://schemas.microsoft.com/office/powerpoint/2010/main" val="21944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Approval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6538" y="1595651"/>
            <a:ext cx="57945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 types: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C1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	Approval pending technical review, </a:t>
            </a: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no need to return to PAC</a:t>
            </a:r>
          </a:p>
          <a:p>
            <a:pPr>
              <a:tabLst>
                <a:tab pos="804863" algn="l"/>
              </a:tabLst>
            </a:pP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804863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C2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Approval pending further review by</a:t>
            </a:r>
          </a:p>
          <a:p>
            <a:pPr>
              <a:tabLst>
                <a:tab pos="804863" algn="l"/>
              </a:tabLst>
            </a:pP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future PAC</a:t>
            </a:r>
          </a:p>
          <a:p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Proposals with Parallel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sz="2800" dirty="0" smtClean="0"/>
              <a:t>Parallel </a:t>
            </a:r>
            <a:r>
              <a:rPr lang="en-US" sz="2800" dirty="0"/>
              <a:t>running </a:t>
            </a:r>
            <a:r>
              <a:rPr lang="en-US" sz="2800" dirty="0" smtClean="0"/>
              <a:t>procedure</a:t>
            </a:r>
          </a:p>
          <a:p>
            <a:pPr marL="463550" indent="-463550"/>
            <a:endParaRPr lang="en-US" sz="2800" dirty="0" smtClean="0"/>
          </a:p>
          <a:p>
            <a:pPr marL="1146175" lvl="1" indent="-627063"/>
            <a:r>
              <a:rPr lang="en-US" sz="2800" dirty="0" smtClean="0"/>
              <a:t>Intent </a:t>
            </a:r>
            <a:r>
              <a:rPr lang="en-US" sz="2800" dirty="0"/>
              <a:t>is to encourage </a:t>
            </a:r>
            <a:r>
              <a:rPr lang="en-US" sz="2800" dirty="0" smtClean="0"/>
              <a:t>new proposals </a:t>
            </a:r>
            <a:r>
              <a:rPr lang="en-US" sz="2800" dirty="0"/>
              <a:t>of “run groups</a:t>
            </a:r>
            <a:r>
              <a:rPr lang="en-US" sz="2800" dirty="0" smtClean="0"/>
              <a:t>”</a:t>
            </a:r>
          </a:p>
          <a:p>
            <a:pPr marL="1146175" lvl="1" indent="-627063"/>
            <a:endParaRPr lang="en-US" sz="2800" dirty="0"/>
          </a:p>
          <a:p>
            <a:pPr marL="1146175" indent="-627063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–	</a:t>
            </a:r>
            <a:r>
              <a:rPr lang="en-US" sz="2800" dirty="0" smtClean="0"/>
              <a:t>Summary only of </a:t>
            </a:r>
            <a:r>
              <a:rPr lang="en-US" sz="2800" dirty="0"/>
              <a:t>additions to existing </a:t>
            </a:r>
            <a:r>
              <a:rPr lang="en-US" sz="2800" dirty="0" smtClean="0"/>
              <a:t>run group (PAC </a:t>
            </a:r>
            <a:r>
              <a:rPr lang="en-US" sz="2800" dirty="0"/>
              <a:t>to comment)</a:t>
            </a:r>
          </a:p>
          <a:p>
            <a:pPr marL="1146175" indent="-627063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Policy on Equipment Availability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ategories </a:t>
            </a:r>
            <a:r>
              <a:rPr lang="en-US" sz="2800" dirty="0"/>
              <a:t>for resource availability:</a:t>
            </a:r>
          </a:p>
          <a:p>
            <a:pPr marL="682625" indent="-682625">
              <a:buNone/>
            </a:pPr>
            <a:r>
              <a:rPr lang="en-US" sz="2800" dirty="0">
                <a:solidFill>
                  <a:srgbClr val="002060"/>
                </a:solidFill>
              </a:rPr>
              <a:t>–</a:t>
            </a:r>
            <a:r>
              <a:rPr lang="en-US" sz="2800" dirty="0" smtClean="0"/>
              <a:t> 	Stage </a:t>
            </a:r>
            <a:r>
              <a:rPr lang="en-US" sz="2800" dirty="0"/>
              <a:t>I: resources need to </a:t>
            </a:r>
            <a:r>
              <a:rPr lang="en-US" sz="2800" dirty="0" smtClean="0"/>
              <a:t>be 	identified/obtained</a:t>
            </a:r>
            <a:endParaRPr lang="en-US" sz="2800" dirty="0"/>
          </a:p>
          <a:p>
            <a:pPr marL="682625" indent="-682625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– </a:t>
            </a:r>
            <a:r>
              <a:rPr lang="en-US" sz="2800" dirty="0" smtClean="0">
                <a:solidFill>
                  <a:srgbClr val="002060"/>
                </a:solidFill>
              </a:rPr>
              <a:t>	</a:t>
            </a:r>
            <a:r>
              <a:rPr lang="en-US" sz="2800" dirty="0" smtClean="0"/>
              <a:t>Stage </a:t>
            </a:r>
            <a:r>
              <a:rPr lang="en-US" sz="2800" dirty="0"/>
              <a:t>II: resources are essentially </a:t>
            </a:r>
            <a:r>
              <a:rPr lang="en-US" sz="2800" dirty="0" smtClean="0"/>
              <a:t>available</a:t>
            </a:r>
          </a:p>
          <a:p>
            <a:pPr marL="682625" indent="-682625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will be considered a Laboratory issue </a:t>
            </a:r>
          </a:p>
          <a:p>
            <a:pPr marL="0" indent="0">
              <a:buNone/>
            </a:pPr>
            <a:r>
              <a:rPr lang="en-US" sz="2800" dirty="0" smtClean="0"/>
              <a:t>(not for PAC).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3020C3D-3A9E-4365-A324-D17EE06C85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Impact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866" y="1201003"/>
            <a:ext cx="8052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newly approved Stage II  proposals, PAC should consider if any of these should be included in the “High Impact” category to receive priority for scheduling in the early (first 3-5 years) running.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Draft report text must be complete before closeout on </a:t>
            </a:r>
            <a:r>
              <a:rPr lang="en-US" sz="2800" dirty="0" smtClean="0"/>
              <a:t>Thurs</a:t>
            </a:r>
            <a:r>
              <a:rPr lang="en-US" sz="2800" dirty="0" smtClean="0"/>
              <a:t>day</a:t>
            </a:r>
            <a:r>
              <a:rPr lang="en-US" sz="2800" dirty="0" smtClean="0"/>
              <a:t>. We will review all the draft text </a:t>
            </a:r>
            <a:r>
              <a:rPr lang="en-US" sz="2800" dirty="0" smtClean="0"/>
              <a:t>Thurs</a:t>
            </a:r>
            <a:r>
              <a:rPr lang="en-US" sz="2800" dirty="0" smtClean="0"/>
              <a:t>day </a:t>
            </a:r>
            <a:r>
              <a:rPr lang="en-US" sz="2800" dirty="0" smtClean="0"/>
              <a:t>morning before the closeout.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Susan Brown will assemble the draft text into a report for a final round of edits by email during 2 weeks following the PAC meeting.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19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7A9992D1-7024-A740-925F-C69EF509E2FF}" vid="{1BA63485-8226-9948-BD88-7C461ED892FA}"/>
    </a:ext>
  </a:extLst>
</a:theme>
</file>

<file path=ppt/theme/theme2.xml><?xml version="1.0" encoding="utf-8"?>
<a:theme xmlns:a="http://schemas.openxmlformats.org/drawingml/2006/main" name="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7A9992D1-7024-A740-925F-C69EF509E2FF}" vid="{1BA63485-8226-9948-BD88-7C461ED892FA}"/>
    </a:ext>
  </a:extLst>
</a:theme>
</file>

<file path=ppt/theme/theme3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LabStandardPPTTemplate" id="{A76DDB89-9485-FD4D-98A9-DF1C06249F3D}" vid="{808B238C-84FF-B441-8654-84F07F73F6B9}"/>
    </a:ext>
  </a:extLst>
</a:theme>
</file>

<file path=ppt/theme/theme4.xml><?xml version="1.0" encoding="utf-8"?>
<a:theme xmlns:a="http://schemas.openxmlformats.org/drawingml/2006/main" name="4_JeffersonLabTemplat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7A9992D1-7024-A740-925F-C69EF509E2FF}" vid="{1BA63485-8226-9948-BD88-7C461ED892F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13129</TotalTime>
  <Words>1144</Words>
  <Application>Microsoft Office PowerPoint</Application>
  <PresentationFormat>On-screen Show (4:3)</PresentationFormat>
  <Paragraphs>341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3_JeffersonLabTemplate</vt:lpstr>
      <vt:lpstr>JeffersonLabTemplate</vt:lpstr>
      <vt:lpstr>Office Theme</vt:lpstr>
      <vt:lpstr>4_JeffersonLabTemplate</vt:lpstr>
      <vt:lpstr>PAC46 Charge</vt:lpstr>
      <vt:lpstr>Approved experiments</vt:lpstr>
      <vt:lpstr>Approved Experiments – PAC Days</vt:lpstr>
      <vt:lpstr>PAC46</vt:lpstr>
      <vt:lpstr>Conditional Approval</vt:lpstr>
      <vt:lpstr>Proposals with Parallel Running</vt:lpstr>
      <vt:lpstr>Policy on Equipment Availability</vt:lpstr>
      <vt:lpstr>High Impact</vt:lpstr>
      <vt:lpstr>PAC Report</vt:lpstr>
      <vt:lpstr>Role of User Chair on PAC</vt:lpstr>
      <vt:lpstr>Communication  with PAC</vt:lpstr>
      <vt:lpstr>New Proposals for PAC46</vt:lpstr>
      <vt:lpstr>New Run Group Proposals</vt:lpstr>
      <vt:lpstr>Conditional Returning for Approval</vt:lpstr>
      <vt:lpstr>Parallel Running Additions</vt:lpstr>
      <vt:lpstr>Letters of Intent</vt:lpstr>
      <vt:lpstr>Jeopardy</vt:lpstr>
      <vt:lpstr>2019 Jeopardy (proposed)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Robert McKeown</cp:lastModifiedBy>
  <cp:revision>55</cp:revision>
  <dcterms:created xsi:type="dcterms:W3CDTF">2013-08-22T19:51:08Z</dcterms:created>
  <dcterms:modified xsi:type="dcterms:W3CDTF">2018-07-13T13:39:32Z</dcterms:modified>
</cp:coreProperties>
</file>