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36"/>
  </p:notesMasterIdLst>
  <p:sldIdLst>
    <p:sldId id="257" r:id="rId3"/>
    <p:sldId id="505" r:id="rId4"/>
    <p:sldId id="535" r:id="rId5"/>
    <p:sldId id="536" r:id="rId6"/>
    <p:sldId id="542" r:id="rId7"/>
    <p:sldId id="515" r:id="rId8"/>
    <p:sldId id="520" r:id="rId9"/>
    <p:sldId id="511" r:id="rId10"/>
    <p:sldId id="514" r:id="rId11"/>
    <p:sldId id="537" r:id="rId12"/>
    <p:sldId id="543" r:id="rId13"/>
    <p:sldId id="541" r:id="rId14"/>
    <p:sldId id="550" r:id="rId15"/>
    <p:sldId id="551" r:id="rId16"/>
    <p:sldId id="552" r:id="rId17"/>
    <p:sldId id="549" r:id="rId18"/>
    <p:sldId id="556" r:id="rId19"/>
    <p:sldId id="557" r:id="rId20"/>
    <p:sldId id="558" r:id="rId21"/>
    <p:sldId id="560" r:id="rId22"/>
    <p:sldId id="559" r:id="rId23"/>
    <p:sldId id="554" r:id="rId24"/>
    <p:sldId id="545" r:id="rId25"/>
    <p:sldId id="561" r:id="rId26"/>
    <p:sldId id="563" r:id="rId27"/>
    <p:sldId id="564" r:id="rId28"/>
    <p:sldId id="485" r:id="rId29"/>
    <p:sldId id="566" r:id="rId30"/>
    <p:sldId id="527" r:id="rId31"/>
    <p:sldId id="565" r:id="rId32"/>
    <p:sldId id="539" r:id="rId33"/>
    <p:sldId id="567" r:id="rId34"/>
    <p:sldId id="568" r:id="rId35"/>
  </p:sldIdLst>
  <p:sldSz cx="9144000" cy="6858000" type="screen4x3"/>
  <p:notesSz cx="6858000" cy="9144000"/>
  <p:defaultTextStyle>
    <a:defPPr>
      <a:defRPr lang="en-US"/>
    </a:defPPr>
    <a:lvl1pPr marL="0" algn="l" defTabSz="902854" rtl="0" eaLnBrk="1" latinLnBrk="0" hangingPunct="1">
      <a:defRPr sz="1800" kern="1200">
        <a:solidFill>
          <a:schemeClr val="tx1"/>
        </a:solidFill>
        <a:latin typeface="+mn-lt"/>
        <a:ea typeface="+mn-ea"/>
        <a:cs typeface="+mn-cs"/>
      </a:defRPr>
    </a:lvl1pPr>
    <a:lvl2pPr marL="451430" algn="l" defTabSz="902854" rtl="0" eaLnBrk="1" latinLnBrk="0" hangingPunct="1">
      <a:defRPr sz="1800" kern="1200">
        <a:solidFill>
          <a:schemeClr val="tx1"/>
        </a:solidFill>
        <a:latin typeface="+mn-lt"/>
        <a:ea typeface="+mn-ea"/>
        <a:cs typeface="+mn-cs"/>
      </a:defRPr>
    </a:lvl2pPr>
    <a:lvl3pPr marL="902854" algn="l" defTabSz="902854" rtl="0" eaLnBrk="1" latinLnBrk="0" hangingPunct="1">
      <a:defRPr sz="1800" kern="1200">
        <a:solidFill>
          <a:schemeClr val="tx1"/>
        </a:solidFill>
        <a:latin typeface="+mn-lt"/>
        <a:ea typeface="+mn-ea"/>
        <a:cs typeface="+mn-cs"/>
      </a:defRPr>
    </a:lvl3pPr>
    <a:lvl4pPr marL="1354280" algn="l" defTabSz="902854" rtl="0" eaLnBrk="1" latinLnBrk="0" hangingPunct="1">
      <a:defRPr sz="1800" kern="1200">
        <a:solidFill>
          <a:schemeClr val="tx1"/>
        </a:solidFill>
        <a:latin typeface="+mn-lt"/>
        <a:ea typeface="+mn-ea"/>
        <a:cs typeface="+mn-cs"/>
      </a:defRPr>
    </a:lvl4pPr>
    <a:lvl5pPr marL="1805717" algn="l" defTabSz="902854" rtl="0" eaLnBrk="1" latinLnBrk="0" hangingPunct="1">
      <a:defRPr sz="1800" kern="1200">
        <a:solidFill>
          <a:schemeClr val="tx1"/>
        </a:solidFill>
        <a:latin typeface="+mn-lt"/>
        <a:ea typeface="+mn-ea"/>
        <a:cs typeface="+mn-cs"/>
      </a:defRPr>
    </a:lvl5pPr>
    <a:lvl6pPr marL="2257141" algn="l" defTabSz="902854" rtl="0" eaLnBrk="1" latinLnBrk="0" hangingPunct="1">
      <a:defRPr sz="1800" kern="1200">
        <a:solidFill>
          <a:schemeClr val="tx1"/>
        </a:solidFill>
        <a:latin typeface="+mn-lt"/>
        <a:ea typeface="+mn-ea"/>
        <a:cs typeface="+mn-cs"/>
      </a:defRPr>
    </a:lvl6pPr>
    <a:lvl7pPr marL="2708563" algn="l" defTabSz="902854" rtl="0" eaLnBrk="1" latinLnBrk="0" hangingPunct="1">
      <a:defRPr sz="1800" kern="1200">
        <a:solidFill>
          <a:schemeClr val="tx1"/>
        </a:solidFill>
        <a:latin typeface="+mn-lt"/>
        <a:ea typeface="+mn-ea"/>
        <a:cs typeface="+mn-cs"/>
      </a:defRPr>
    </a:lvl7pPr>
    <a:lvl8pPr marL="3159998" algn="l" defTabSz="902854" rtl="0" eaLnBrk="1" latinLnBrk="0" hangingPunct="1">
      <a:defRPr sz="1800" kern="1200">
        <a:solidFill>
          <a:schemeClr val="tx1"/>
        </a:solidFill>
        <a:latin typeface="+mn-lt"/>
        <a:ea typeface="+mn-ea"/>
        <a:cs typeface="+mn-cs"/>
      </a:defRPr>
    </a:lvl8pPr>
    <a:lvl9pPr marL="3611425" algn="l" defTabSz="9028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000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5052" autoAdjust="0"/>
  </p:normalViewPr>
  <p:slideViewPr>
    <p:cSldViewPr>
      <p:cViewPr varScale="1">
        <p:scale>
          <a:sx n="107" d="100"/>
          <a:sy n="107" d="100"/>
        </p:scale>
        <p:origin x="1638" y="102"/>
      </p:cViewPr>
      <p:guideLst>
        <p:guide pos="2880"/>
        <p:guide orient="horz" pos="2160"/>
      </p:guideLst>
    </p:cSldViewPr>
  </p:slideViewPr>
  <p:outlineViewPr>
    <p:cViewPr>
      <p:scale>
        <a:sx n="33" d="100"/>
        <a:sy n="33" d="100"/>
      </p:scale>
      <p:origin x="0" y="-8652"/>
    </p:cViewPr>
  </p:outlineViewPr>
  <p:notesTextViewPr>
    <p:cViewPr>
      <p:scale>
        <a:sx n="1" d="1"/>
        <a:sy n="1" d="1"/>
      </p:scale>
      <p:origin x="0" y="0"/>
    </p:cViewPr>
  </p:notesTextViewPr>
  <p:sorterViewPr>
    <p:cViewPr varScale="1">
      <p:scale>
        <a:sx n="1" d="1"/>
        <a:sy n="1" d="1"/>
      </p:scale>
      <p:origin x="0" y="-4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8B07A-BB46-4C22-952A-6E88950E3AF7}" type="datetimeFigureOut">
              <a:rPr lang="en-US" smtClean="0"/>
              <a:t>7/17/2018</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ECDC3-27EE-4B44-B05A-CDA51A5114C7}" type="slidenum">
              <a:rPr lang="en-US" smtClean="0"/>
              <a:t>‹Nº›</a:t>
            </a:fld>
            <a:endParaRPr lang="en-US"/>
          </a:p>
        </p:txBody>
      </p:sp>
    </p:spTree>
    <p:extLst>
      <p:ext uri="{BB962C8B-B14F-4D97-AF65-F5344CB8AC3E}">
        <p14:creationId xmlns:p14="http://schemas.microsoft.com/office/powerpoint/2010/main" val="554176980"/>
      </p:ext>
    </p:extLst>
  </p:cSld>
  <p:clrMap bg1="lt1" tx1="dk1" bg2="lt2" tx2="dk2" accent1="accent1" accent2="accent2" accent3="accent3" accent4="accent4" accent5="accent5" accent6="accent6" hlink="hlink" folHlink="folHlink"/>
  <p:notesStyle>
    <a:lvl1pPr marL="0" algn="l" defTabSz="902854" rtl="0" eaLnBrk="1" latinLnBrk="0" hangingPunct="1">
      <a:defRPr sz="1200" kern="1200">
        <a:solidFill>
          <a:schemeClr val="tx1"/>
        </a:solidFill>
        <a:latin typeface="+mn-lt"/>
        <a:ea typeface="+mn-ea"/>
        <a:cs typeface="+mn-cs"/>
      </a:defRPr>
    </a:lvl1pPr>
    <a:lvl2pPr marL="451430" algn="l" defTabSz="902854" rtl="0" eaLnBrk="1" latinLnBrk="0" hangingPunct="1">
      <a:defRPr sz="1200" kern="1200">
        <a:solidFill>
          <a:schemeClr val="tx1"/>
        </a:solidFill>
        <a:latin typeface="+mn-lt"/>
        <a:ea typeface="+mn-ea"/>
        <a:cs typeface="+mn-cs"/>
      </a:defRPr>
    </a:lvl2pPr>
    <a:lvl3pPr marL="902854" algn="l" defTabSz="902854" rtl="0" eaLnBrk="1" latinLnBrk="0" hangingPunct="1">
      <a:defRPr sz="1200" kern="1200">
        <a:solidFill>
          <a:schemeClr val="tx1"/>
        </a:solidFill>
        <a:latin typeface="+mn-lt"/>
        <a:ea typeface="+mn-ea"/>
        <a:cs typeface="+mn-cs"/>
      </a:defRPr>
    </a:lvl3pPr>
    <a:lvl4pPr marL="1354280" algn="l" defTabSz="902854" rtl="0" eaLnBrk="1" latinLnBrk="0" hangingPunct="1">
      <a:defRPr sz="1200" kern="1200">
        <a:solidFill>
          <a:schemeClr val="tx1"/>
        </a:solidFill>
        <a:latin typeface="+mn-lt"/>
        <a:ea typeface="+mn-ea"/>
        <a:cs typeface="+mn-cs"/>
      </a:defRPr>
    </a:lvl4pPr>
    <a:lvl5pPr marL="1805717" algn="l" defTabSz="902854" rtl="0" eaLnBrk="1" latinLnBrk="0" hangingPunct="1">
      <a:defRPr sz="1200" kern="1200">
        <a:solidFill>
          <a:schemeClr val="tx1"/>
        </a:solidFill>
        <a:latin typeface="+mn-lt"/>
        <a:ea typeface="+mn-ea"/>
        <a:cs typeface="+mn-cs"/>
      </a:defRPr>
    </a:lvl5pPr>
    <a:lvl6pPr marL="2257141" algn="l" defTabSz="902854" rtl="0" eaLnBrk="1" latinLnBrk="0" hangingPunct="1">
      <a:defRPr sz="1200" kern="1200">
        <a:solidFill>
          <a:schemeClr val="tx1"/>
        </a:solidFill>
        <a:latin typeface="+mn-lt"/>
        <a:ea typeface="+mn-ea"/>
        <a:cs typeface="+mn-cs"/>
      </a:defRPr>
    </a:lvl6pPr>
    <a:lvl7pPr marL="2708563" algn="l" defTabSz="902854" rtl="0" eaLnBrk="1" latinLnBrk="0" hangingPunct="1">
      <a:defRPr sz="1200" kern="1200">
        <a:solidFill>
          <a:schemeClr val="tx1"/>
        </a:solidFill>
        <a:latin typeface="+mn-lt"/>
        <a:ea typeface="+mn-ea"/>
        <a:cs typeface="+mn-cs"/>
      </a:defRPr>
    </a:lvl7pPr>
    <a:lvl8pPr marL="3159998" algn="l" defTabSz="902854" rtl="0" eaLnBrk="1" latinLnBrk="0" hangingPunct="1">
      <a:defRPr sz="1200" kern="1200">
        <a:solidFill>
          <a:schemeClr val="tx1"/>
        </a:solidFill>
        <a:latin typeface="+mn-lt"/>
        <a:ea typeface="+mn-ea"/>
        <a:cs typeface="+mn-cs"/>
      </a:defRPr>
    </a:lvl8pPr>
    <a:lvl9pPr marL="3611425" algn="l" defTabSz="9028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3FDECDC3-27EE-4B44-B05A-CDA51A5114C7}" type="slidenum">
              <a:rPr lang="en-US" smtClean="0"/>
              <a:t>23</a:t>
            </a:fld>
            <a:endParaRPr lang="en-US"/>
          </a:p>
        </p:txBody>
      </p:sp>
    </p:spTree>
    <p:extLst>
      <p:ext uri="{BB962C8B-B14F-4D97-AF65-F5344CB8AC3E}">
        <p14:creationId xmlns:p14="http://schemas.microsoft.com/office/powerpoint/2010/main" val="189521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8A29FD9-F8C9-4538-B7AE-B8D6935BFDB4}" type="slidenum">
              <a:rPr lang="es-ES" smtClean="0">
                <a:solidFill>
                  <a:prstClr val="white"/>
                </a:solidFill>
              </a:rPr>
              <a:pPr/>
              <a:t>32</a:t>
            </a:fld>
            <a:endParaRPr lang="es-ES" smtClean="0">
              <a:solidFill>
                <a:prstClr val="white"/>
              </a:solidFill>
            </a:endParaRPr>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415516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97"/>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1430" indent="0" algn="ctr">
              <a:buNone/>
              <a:defRPr>
                <a:solidFill>
                  <a:schemeClr val="tx1">
                    <a:tint val="75000"/>
                  </a:schemeClr>
                </a:solidFill>
              </a:defRPr>
            </a:lvl2pPr>
            <a:lvl3pPr marL="902854" indent="0" algn="ctr">
              <a:buNone/>
              <a:defRPr>
                <a:solidFill>
                  <a:schemeClr val="tx1">
                    <a:tint val="75000"/>
                  </a:schemeClr>
                </a:solidFill>
              </a:defRPr>
            </a:lvl3pPr>
            <a:lvl4pPr marL="1354280" indent="0" algn="ctr">
              <a:buNone/>
              <a:defRPr>
                <a:solidFill>
                  <a:schemeClr val="tx1">
                    <a:tint val="75000"/>
                  </a:schemeClr>
                </a:solidFill>
              </a:defRPr>
            </a:lvl4pPr>
            <a:lvl5pPr marL="1805717" indent="0" algn="ctr">
              <a:buNone/>
              <a:defRPr>
                <a:solidFill>
                  <a:schemeClr val="tx1">
                    <a:tint val="75000"/>
                  </a:schemeClr>
                </a:solidFill>
              </a:defRPr>
            </a:lvl5pPr>
            <a:lvl6pPr marL="2257141" indent="0" algn="ctr">
              <a:buNone/>
              <a:defRPr>
                <a:solidFill>
                  <a:schemeClr val="tx1">
                    <a:tint val="75000"/>
                  </a:schemeClr>
                </a:solidFill>
              </a:defRPr>
            </a:lvl6pPr>
            <a:lvl7pPr marL="2708563" indent="0" algn="ctr">
              <a:buNone/>
              <a:defRPr>
                <a:solidFill>
                  <a:schemeClr val="tx1">
                    <a:tint val="75000"/>
                  </a:schemeClr>
                </a:solidFill>
              </a:defRPr>
            </a:lvl7pPr>
            <a:lvl8pPr marL="3159998" indent="0" algn="ctr">
              <a:buNone/>
              <a:defRPr>
                <a:solidFill>
                  <a:schemeClr val="tx1">
                    <a:tint val="75000"/>
                  </a:schemeClr>
                </a:solidFill>
              </a:defRPr>
            </a:lvl8pPr>
            <a:lvl9pPr marL="3611425"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2CD070E7-A23A-493E-BF76-F680AF6B543E}" type="datetimeFigureOut">
              <a:rPr lang="en-US" smtClean="0"/>
              <a:t>7/17/2018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4171182-8406-42A6-9846-20F9CAB6B071}" type="slidenum">
              <a:rPr lang="en-US" smtClean="0"/>
              <a:t>‹Nº›</a:t>
            </a:fld>
            <a:endParaRPr lang="en-US"/>
          </a:p>
        </p:txBody>
      </p:sp>
    </p:spTree>
    <p:extLst>
      <p:ext uri="{BB962C8B-B14F-4D97-AF65-F5344CB8AC3E}">
        <p14:creationId xmlns:p14="http://schemas.microsoft.com/office/powerpoint/2010/main" val="2458618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CD070E7-A23A-493E-BF76-F680AF6B543E}" type="datetimeFigureOut">
              <a:rPr lang="en-US" smtClean="0"/>
              <a:t>7/17/2018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4171182-8406-42A6-9846-20F9CAB6B071}" type="slidenum">
              <a:rPr lang="en-US" smtClean="0"/>
              <a:t>‹Nº›</a:t>
            </a:fld>
            <a:endParaRPr lang="en-US"/>
          </a:p>
        </p:txBody>
      </p:sp>
    </p:spTree>
    <p:extLst>
      <p:ext uri="{BB962C8B-B14F-4D97-AF65-F5344CB8AC3E}">
        <p14:creationId xmlns:p14="http://schemas.microsoft.com/office/powerpoint/2010/main" val="4255862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3"/>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3"/>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CD070E7-A23A-493E-BF76-F680AF6B543E}" type="datetimeFigureOut">
              <a:rPr lang="en-US" smtClean="0"/>
              <a:t>7/17/2018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4171182-8406-42A6-9846-20F9CAB6B071}" type="slidenum">
              <a:rPr lang="en-US" smtClean="0"/>
              <a:t>‹Nº›</a:t>
            </a:fld>
            <a:endParaRPr lang="en-US"/>
          </a:p>
        </p:txBody>
      </p:sp>
    </p:spTree>
    <p:extLst>
      <p:ext uri="{BB962C8B-B14F-4D97-AF65-F5344CB8AC3E}">
        <p14:creationId xmlns:p14="http://schemas.microsoft.com/office/powerpoint/2010/main" val="2702520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600" y="2130976"/>
            <a:ext cx="7772943" cy="1470086"/>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057" y="3886157"/>
            <a:ext cx="6401886" cy="1752295"/>
          </a:xfrm>
        </p:spPr>
        <p:txBody>
          <a:bodyPr/>
          <a:lstStyle>
            <a:lvl1pPr marL="0" indent="0" algn="ctr">
              <a:buNone/>
              <a:defRPr/>
            </a:lvl1pPr>
            <a:lvl2pPr marL="395718" indent="0" algn="ctr">
              <a:buNone/>
              <a:defRPr/>
            </a:lvl2pPr>
            <a:lvl3pPr marL="791481" indent="0" algn="ctr">
              <a:buNone/>
              <a:defRPr/>
            </a:lvl3pPr>
            <a:lvl4pPr marL="1187238" indent="0" algn="ctr">
              <a:buNone/>
              <a:defRPr/>
            </a:lvl4pPr>
            <a:lvl5pPr marL="1582985" indent="0" algn="ctr">
              <a:buNone/>
              <a:defRPr/>
            </a:lvl5pPr>
            <a:lvl6pPr marL="1978736" indent="0" algn="ctr">
              <a:buNone/>
              <a:defRPr/>
            </a:lvl6pPr>
            <a:lvl7pPr marL="2374485" indent="0" algn="ctr">
              <a:buNone/>
              <a:defRPr/>
            </a:lvl7pPr>
            <a:lvl8pPr marL="2770227" indent="0" algn="ctr">
              <a:buNone/>
              <a:defRPr/>
            </a:lvl8pPr>
            <a:lvl9pPr marL="3165973"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5DE653-239F-4CB2-A43D-7CE77C132588}"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966463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C4CA30-03F0-4595-8BD2-6936093372D9}"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2407821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252" y="4407449"/>
            <a:ext cx="7772943" cy="1362097"/>
          </a:xfrm>
        </p:spPr>
        <p:txBody>
          <a:bodyPr anchor="t"/>
          <a:lstStyle>
            <a:lvl1pPr algn="l">
              <a:defRPr sz="35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252" y="2907058"/>
            <a:ext cx="7772943" cy="1500322"/>
          </a:xfrm>
        </p:spPr>
        <p:txBody>
          <a:bodyPr anchor="b"/>
          <a:lstStyle>
            <a:lvl1pPr marL="0" indent="0">
              <a:buNone/>
              <a:defRPr sz="1800"/>
            </a:lvl1pPr>
            <a:lvl2pPr marL="395718" indent="0">
              <a:buNone/>
              <a:defRPr sz="1600"/>
            </a:lvl2pPr>
            <a:lvl3pPr marL="791481" indent="0">
              <a:buNone/>
              <a:defRPr sz="1400"/>
            </a:lvl3pPr>
            <a:lvl4pPr marL="1187238" indent="0">
              <a:buNone/>
              <a:defRPr sz="1200"/>
            </a:lvl4pPr>
            <a:lvl5pPr marL="1582985" indent="0">
              <a:buNone/>
              <a:defRPr sz="1200"/>
            </a:lvl5pPr>
            <a:lvl6pPr marL="1978736" indent="0">
              <a:buNone/>
              <a:defRPr sz="1200"/>
            </a:lvl6pPr>
            <a:lvl7pPr marL="2374485" indent="0">
              <a:buNone/>
              <a:defRPr sz="1200"/>
            </a:lvl7pPr>
            <a:lvl8pPr marL="2770227" indent="0">
              <a:buNone/>
              <a:defRPr sz="1200"/>
            </a:lvl8pPr>
            <a:lvl9pPr marL="3165973" indent="0">
              <a:buNone/>
              <a:defRPr sz="12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DC3690-899F-4ABC-BE09-C4F122DBA5FB}"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3099178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529" y="1981232"/>
            <a:ext cx="3821312" cy="41150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37230" y="1981232"/>
            <a:ext cx="3821313" cy="411508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705A48-95E0-42FE-AD34-D12A60683D46}"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3322718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543" y="275017"/>
            <a:ext cx="8229057" cy="114324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474" y="1534880"/>
            <a:ext cx="4039867" cy="639293"/>
          </a:xfrm>
        </p:spPr>
        <p:txBody>
          <a:bodyPr anchor="b"/>
          <a:lstStyle>
            <a:lvl1pPr marL="0" indent="0">
              <a:buNone/>
              <a:defRPr sz="2100" b="1"/>
            </a:lvl1pPr>
            <a:lvl2pPr marL="395718" indent="0">
              <a:buNone/>
              <a:defRPr sz="1800" b="1"/>
            </a:lvl2pPr>
            <a:lvl3pPr marL="791481" indent="0">
              <a:buNone/>
              <a:defRPr sz="1600" b="1"/>
            </a:lvl3pPr>
            <a:lvl4pPr marL="1187238" indent="0">
              <a:buNone/>
              <a:defRPr sz="1400" b="1"/>
            </a:lvl4pPr>
            <a:lvl5pPr marL="1582985" indent="0">
              <a:buNone/>
              <a:defRPr sz="1400" b="1"/>
            </a:lvl5pPr>
            <a:lvl6pPr marL="1978736" indent="0">
              <a:buNone/>
              <a:defRPr sz="1400" b="1"/>
            </a:lvl6pPr>
            <a:lvl7pPr marL="2374485" indent="0">
              <a:buNone/>
              <a:defRPr sz="1400" b="1"/>
            </a:lvl7pPr>
            <a:lvl8pPr marL="2770227" indent="0">
              <a:buNone/>
              <a:defRPr sz="1400" b="1"/>
            </a:lvl8pPr>
            <a:lvl9pPr marL="3165973" indent="0">
              <a:buNone/>
              <a:defRPr sz="14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307" y="1534880"/>
            <a:ext cx="4041225" cy="639293"/>
          </a:xfrm>
        </p:spPr>
        <p:txBody>
          <a:bodyPr anchor="b"/>
          <a:lstStyle>
            <a:lvl1pPr marL="0" indent="0">
              <a:buNone/>
              <a:defRPr sz="2100" b="1"/>
            </a:lvl1pPr>
            <a:lvl2pPr marL="395718" indent="0">
              <a:buNone/>
              <a:defRPr sz="1800" b="1"/>
            </a:lvl2pPr>
            <a:lvl3pPr marL="791481" indent="0">
              <a:buNone/>
              <a:defRPr sz="1600" b="1"/>
            </a:lvl3pPr>
            <a:lvl4pPr marL="1187238" indent="0">
              <a:buNone/>
              <a:defRPr sz="1400" b="1"/>
            </a:lvl4pPr>
            <a:lvl5pPr marL="1582985" indent="0">
              <a:buNone/>
              <a:defRPr sz="1400" b="1"/>
            </a:lvl5pPr>
            <a:lvl6pPr marL="1978736" indent="0">
              <a:buNone/>
              <a:defRPr sz="1400" b="1"/>
            </a:lvl6pPr>
            <a:lvl7pPr marL="2374485" indent="0">
              <a:buNone/>
              <a:defRPr sz="1400" b="1"/>
            </a:lvl7pPr>
            <a:lvl8pPr marL="2770227" indent="0">
              <a:buNone/>
              <a:defRPr sz="1400" b="1"/>
            </a:lvl8pPr>
            <a:lvl9pPr marL="3165973" indent="0">
              <a:buNone/>
              <a:defRPr sz="14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37292A-3A60-4E70-95C7-FFA05FA46C34}"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1668184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9216A68-D6E8-40A2-AB24-CC43AD93E134}"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3592253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6B70E11-E106-4142-9785-64C8C7DDA495}"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94077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543" y="273576"/>
            <a:ext cx="3008181" cy="1161958"/>
          </a:xfrm>
        </p:spPr>
        <p:txBody>
          <a:bodyPr anchor="b"/>
          <a:lstStyle>
            <a:lvl1pPr algn="l">
              <a:defRPr sz="1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543" y="1435601"/>
            <a:ext cx="3008181" cy="4691027"/>
          </a:xfrm>
        </p:spPr>
        <p:txBody>
          <a:bodyPr/>
          <a:lstStyle>
            <a:lvl1pPr marL="0" indent="0">
              <a:buNone/>
              <a:defRPr sz="1200"/>
            </a:lvl1pPr>
            <a:lvl2pPr marL="395718" indent="0">
              <a:buNone/>
              <a:defRPr sz="1100"/>
            </a:lvl2pPr>
            <a:lvl3pPr marL="791481" indent="0">
              <a:buNone/>
              <a:defRPr sz="900"/>
            </a:lvl3pPr>
            <a:lvl4pPr marL="1187238" indent="0">
              <a:buNone/>
              <a:defRPr sz="800"/>
            </a:lvl4pPr>
            <a:lvl5pPr marL="1582985" indent="0">
              <a:buNone/>
              <a:defRPr sz="800"/>
            </a:lvl5pPr>
            <a:lvl6pPr marL="1978736" indent="0">
              <a:buNone/>
              <a:defRPr sz="800"/>
            </a:lvl6pPr>
            <a:lvl7pPr marL="2374485" indent="0">
              <a:buNone/>
              <a:defRPr sz="800"/>
            </a:lvl7pPr>
            <a:lvl8pPr marL="2770227" indent="0">
              <a:buNone/>
              <a:defRPr sz="800"/>
            </a:lvl8pPr>
            <a:lvl9pPr marL="3165973" indent="0">
              <a:buNone/>
              <a:defRPr sz="8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2C5765-873B-4C3C-AAA4-AC744D54C4D6}"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2251283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CD070E7-A23A-493E-BF76-F680AF6B543E}" type="datetimeFigureOut">
              <a:rPr lang="en-US" smtClean="0"/>
              <a:t>7/17/2018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4171182-8406-42A6-9846-20F9CAB6B071}" type="slidenum">
              <a:rPr lang="en-US" smtClean="0"/>
              <a:t>‹Nº›</a:t>
            </a:fld>
            <a:endParaRPr lang="en-US"/>
          </a:p>
        </p:txBody>
      </p:sp>
    </p:spTree>
    <p:extLst>
      <p:ext uri="{BB962C8B-B14F-4D97-AF65-F5344CB8AC3E}">
        <p14:creationId xmlns:p14="http://schemas.microsoft.com/office/powerpoint/2010/main" val="4058529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1948" y="4800456"/>
            <a:ext cx="5486943" cy="567300"/>
          </a:xfrm>
        </p:spPr>
        <p:txBody>
          <a:bodyPr anchor="b"/>
          <a:lstStyle>
            <a:lvl1pPr algn="l">
              <a:defRPr sz="1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1948" y="613376"/>
            <a:ext cx="5486943" cy="4113648"/>
          </a:xfrm>
        </p:spPr>
        <p:txBody>
          <a:bodyPr/>
          <a:lstStyle>
            <a:lvl1pPr marL="0" indent="0">
              <a:buNone/>
              <a:defRPr sz="2800"/>
            </a:lvl1pPr>
            <a:lvl2pPr marL="395718" indent="0">
              <a:buNone/>
              <a:defRPr sz="2500"/>
            </a:lvl2pPr>
            <a:lvl3pPr marL="791481" indent="0">
              <a:buNone/>
              <a:defRPr sz="2100"/>
            </a:lvl3pPr>
            <a:lvl4pPr marL="1187238" indent="0">
              <a:buNone/>
              <a:defRPr sz="1800"/>
            </a:lvl4pPr>
            <a:lvl5pPr marL="1582985" indent="0">
              <a:buNone/>
              <a:defRPr sz="1800"/>
            </a:lvl5pPr>
            <a:lvl6pPr marL="1978736" indent="0">
              <a:buNone/>
              <a:defRPr sz="1800"/>
            </a:lvl6pPr>
            <a:lvl7pPr marL="2374485" indent="0">
              <a:buNone/>
              <a:defRPr sz="1800"/>
            </a:lvl7pPr>
            <a:lvl8pPr marL="2770227" indent="0">
              <a:buNone/>
              <a:defRPr sz="1800"/>
            </a:lvl8pPr>
            <a:lvl9pPr marL="3165973" indent="0">
              <a:buNone/>
              <a:defRPr sz="1800"/>
            </a:lvl9pPr>
          </a:lstStyle>
          <a:p>
            <a:pPr lvl="0"/>
            <a:endParaRPr lang="es-ES" noProof="0" smtClean="0"/>
          </a:p>
        </p:txBody>
      </p:sp>
      <p:sp>
        <p:nvSpPr>
          <p:cNvPr id="4" name="3 Marcador de texto"/>
          <p:cNvSpPr>
            <a:spLocks noGrp="1"/>
          </p:cNvSpPr>
          <p:nvPr>
            <p:ph type="body" sz="half" idx="2"/>
          </p:nvPr>
        </p:nvSpPr>
        <p:spPr>
          <a:xfrm>
            <a:off x="1791948" y="5367757"/>
            <a:ext cx="5486943" cy="804876"/>
          </a:xfrm>
        </p:spPr>
        <p:txBody>
          <a:bodyPr/>
          <a:lstStyle>
            <a:lvl1pPr marL="0" indent="0">
              <a:buNone/>
              <a:defRPr sz="1200"/>
            </a:lvl1pPr>
            <a:lvl2pPr marL="395718" indent="0">
              <a:buNone/>
              <a:defRPr sz="1100"/>
            </a:lvl2pPr>
            <a:lvl3pPr marL="791481" indent="0">
              <a:buNone/>
              <a:defRPr sz="900"/>
            </a:lvl3pPr>
            <a:lvl4pPr marL="1187238" indent="0">
              <a:buNone/>
              <a:defRPr sz="800"/>
            </a:lvl4pPr>
            <a:lvl5pPr marL="1582985" indent="0">
              <a:buNone/>
              <a:defRPr sz="800"/>
            </a:lvl5pPr>
            <a:lvl6pPr marL="1978736" indent="0">
              <a:buNone/>
              <a:defRPr sz="800"/>
            </a:lvl6pPr>
            <a:lvl7pPr marL="2374485" indent="0">
              <a:buNone/>
              <a:defRPr sz="800"/>
            </a:lvl7pPr>
            <a:lvl8pPr marL="2770227" indent="0">
              <a:buNone/>
              <a:defRPr sz="800"/>
            </a:lvl8pPr>
            <a:lvl9pPr marL="3165973" indent="0">
              <a:buNone/>
              <a:defRPr sz="8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2B085C-B357-4C4A-9F24-939E323C2291}"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4249469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DE87C-9ED4-47E9-AE16-64979A20C549}"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1238431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915" y="609057"/>
            <a:ext cx="1942557" cy="548726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532" y="609057"/>
            <a:ext cx="5700067" cy="54872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C9260B-D7CD-4460-8041-60CC9C1EE386}"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2925437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600" y="609057"/>
            <a:ext cx="7772943" cy="54872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5BC0A0-74BA-44C0-8BEF-282940D252CD}"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1982167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72"/>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1430" indent="0">
              <a:buNone/>
              <a:defRPr sz="1800">
                <a:solidFill>
                  <a:schemeClr val="tx1">
                    <a:tint val="75000"/>
                  </a:schemeClr>
                </a:solidFill>
              </a:defRPr>
            </a:lvl2pPr>
            <a:lvl3pPr marL="902854" indent="0">
              <a:buNone/>
              <a:defRPr sz="1600">
                <a:solidFill>
                  <a:schemeClr val="tx1">
                    <a:tint val="75000"/>
                  </a:schemeClr>
                </a:solidFill>
              </a:defRPr>
            </a:lvl3pPr>
            <a:lvl4pPr marL="1354280" indent="0">
              <a:buNone/>
              <a:defRPr sz="1400">
                <a:solidFill>
                  <a:schemeClr val="tx1">
                    <a:tint val="75000"/>
                  </a:schemeClr>
                </a:solidFill>
              </a:defRPr>
            </a:lvl4pPr>
            <a:lvl5pPr marL="1805717" indent="0">
              <a:buNone/>
              <a:defRPr sz="1400">
                <a:solidFill>
                  <a:schemeClr val="tx1">
                    <a:tint val="75000"/>
                  </a:schemeClr>
                </a:solidFill>
              </a:defRPr>
            </a:lvl5pPr>
            <a:lvl6pPr marL="2257141" indent="0">
              <a:buNone/>
              <a:defRPr sz="1400">
                <a:solidFill>
                  <a:schemeClr val="tx1">
                    <a:tint val="75000"/>
                  </a:schemeClr>
                </a:solidFill>
              </a:defRPr>
            </a:lvl6pPr>
            <a:lvl7pPr marL="2708563" indent="0">
              <a:buNone/>
              <a:defRPr sz="1400">
                <a:solidFill>
                  <a:schemeClr val="tx1">
                    <a:tint val="75000"/>
                  </a:schemeClr>
                </a:solidFill>
              </a:defRPr>
            </a:lvl7pPr>
            <a:lvl8pPr marL="3159998" indent="0">
              <a:buNone/>
              <a:defRPr sz="1400">
                <a:solidFill>
                  <a:schemeClr val="tx1">
                    <a:tint val="75000"/>
                  </a:schemeClr>
                </a:solidFill>
              </a:defRPr>
            </a:lvl8pPr>
            <a:lvl9pPr marL="3611425"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CD070E7-A23A-493E-BF76-F680AF6B543E}" type="datetimeFigureOut">
              <a:rPr lang="en-US" smtClean="0"/>
              <a:t>7/17/2018</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4171182-8406-42A6-9846-20F9CAB6B071}" type="slidenum">
              <a:rPr lang="en-US" smtClean="0"/>
              <a:t>‹Nº›</a:t>
            </a:fld>
            <a:endParaRPr lang="en-US"/>
          </a:p>
        </p:txBody>
      </p:sp>
    </p:spTree>
    <p:extLst>
      <p:ext uri="{BB962C8B-B14F-4D97-AF65-F5344CB8AC3E}">
        <p14:creationId xmlns:p14="http://schemas.microsoft.com/office/powerpoint/2010/main" val="2579522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2CD070E7-A23A-493E-BF76-F680AF6B543E}" type="datetimeFigureOut">
              <a:rPr lang="en-US" smtClean="0"/>
              <a:t>7/17/2018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4171182-8406-42A6-9846-20F9CAB6B071}" type="slidenum">
              <a:rPr lang="en-US" smtClean="0"/>
              <a:t>‹Nº›</a:t>
            </a:fld>
            <a:endParaRPr lang="en-US"/>
          </a:p>
        </p:txBody>
      </p:sp>
    </p:spTree>
    <p:extLst>
      <p:ext uri="{BB962C8B-B14F-4D97-AF65-F5344CB8AC3E}">
        <p14:creationId xmlns:p14="http://schemas.microsoft.com/office/powerpoint/2010/main" val="4159367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1430" indent="0">
              <a:buNone/>
              <a:defRPr sz="2000" b="1"/>
            </a:lvl2pPr>
            <a:lvl3pPr marL="902854" indent="0">
              <a:buNone/>
              <a:defRPr sz="1800" b="1"/>
            </a:lvl3pPr>
            <a:lvl4pPr marL="1354280" indent="0">
              <a:buNone/>
              <a:defRPr sz="1600" b="1"/>
            </a:lvl4pPr>
            <a:lvl5pPr marL="1805717" indent="0">
              <a:buNone/>
              <a:defRPr sz="1600" b="1"/>
            </a:lvl5pPr>
            <a:lvl6pPr marL="2257141" indent="0">
              <a:buNone/>
              <a:defRPr sz="1600" b="1"/>
            </a:lvl6pPr>
            <a:lvl7pPr marL="2708563" indent="0">
              <a:buNone/>
              <a:defRPr sz="1600" b="1"/>
            </a:lvl7pPr>
            <a:lvl8pPr marL="3159998" indent="0">
              <a:buNone/>
              <a:defRPr sz="1600" b="1"/>
            </a:lvl8pPr>
            <a:lvl9pPr marL="3611425"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97" y="1535113"/>
            <a:ext cx="4041775" cy="639762"/>
          </a:xfrm>
        </p:spPr>
        <p:txBody>
          <a:bodyPr anchor="b"/>
          <a:lstStyle>
            <a:lvl1pPr marL="0" indent="0">
              <a:buNone/>
              <a:defRPr sz="2400" b="1"/>
            </a:lvl1pPr>
            <a:lvl2pPr marL="451430" indent="0">
              <a:buNone/>
              <a:defRPr sz="2000" b="1"/>
            </a:lvl2pPr>
            <a:lvl3pPr marL="902854" indent="0">
              <a:buNone/>
              <a:defRPr sz="1800" b="1"/>
            </a:lvl3pPr>
            <a:lvl4pPr marL="1354280" indent="0">
              <a:buNone/>
              <a:defRPr sz="1600" b="1"/>
            </a:lvl4pPr>
            <a:lvl5pPr marL="1805717" indent="0">
              <a:buNone/>
              <a:defRPr sz="1600" b="1"/>
            </a:lvl5pPr>
            <a:lvl6pPr marL="2257141" indent="0">
              <a:buNone/>
              <a:defRPr sz="1600" b="1"/>
            </a:lvl6pPr>
            <a:lvl7pPr marL="2708563" indent="0">
              <a:buNone/>
              <a:defRPr sz="1600" b="1"/>
            </a:lvl7pPr>
            <a:lvl8pPr marL="3159998" indent="0">
              <a:buNone/>
              <a:defRPr sz="1600" b="1"/>
            </a:lvl8pPr>
            <a:lvl9pPr marL="3611425"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9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2CD070E7-A23A-493E-BF76-F680AF6B543E}" type="datetimeFigureOut">
              <a:rPr lang="en-US" smtClean="0"/>
              <a:t>7/17/2018</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E4171182-8406-42A6-9846-20F9CAB6B071}" type="slidenum">
              <a:rPr lang="en-US" smtClean="0"/>
              <a:t>‹Nº›</a:t>
            </a:fld>
            <a:endParaRPr lang="en-US"/>
          </a:p>
        </p:txBody>
      </p:sp>
    </p:spTree>
    <p:extLst>
      <p:ext uri="{BB962C8B-B14F-4D97-AF65-F5344CB8AC3E}">
        <p14:creationId xmlns:p14="http://schemas.microsoft.com/office/powerpoint/2010/main" val="1775840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2CD070E7-A23A-493E-BF76-F680AF6B543E}" type="datetimeFigureOut">
              <a:rPr lang="en-US" smtClean="0"/>
              <a:t>7/17/2018</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E4171182-8406-42A6-9846-20F9CAB6B071}" type="slidenum">
              <a:rPr lang="en-US" smtClean="0"/>
              <a:t>‹Nº›</a:t>
            </a:fld>
            <a:endParaRPr lang="en-US"/>
          </a:p>
        </p:txBody>
      </p:sp>
    </p:spTree>
    <p:extLst>
      <p:ext uri="{BB962C8B-B14F-4D97-AF65-F5344CB8AC3E}">
        <p14:creationId xmlns:p14="http://schemas.microsoft.com/office/powerpoint/2010/main" val="4267444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CD070E7-A23A-493E-BF76-F680AF6B543E}" type="datetimeFigureOut">
              <a:rPr lang="en-US" smtClean="0"/>
              <a:t>7/17/2018</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E4171182-8406-42A6-9846-20F9CAB6B071}" type="slidenum">
              <a:rPr lang="en-US" smtClean="0"/>
              <a:t>‹Nº›</a:t>
            </a:fld>
            <a:endParaRPr lang="en-US"/>
          </a:p>
        </p:txBody>
      </p:sp>
    </p:spTree>
    <p:extLst>
      <p:ext uri="{BB962C8B-B14F-4D97-AF65-F5344CB8AC3E}">
        <p14:creationId xmlns:p14="http://schemas.microsoft.com/office/powerpoint/2010/main" val="2197700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72"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72" y="1435100"/>
            <a:ext cx="3008313" cy="4691063"/>
          </a:xfrm>
        </p:spPr>
        <p:txBody>
          <a:bodyPr/>
          <a:lstStyle>
            <a:lvl1pPr marL="0" indent="0">
              <a:buNone/>
              <a:defRPr sz="1400"/>
            </a:lvl1pPr>
            <a:lvl2pPr marL="451430" indent="0">
              <a:buNone/>
              <a:defRPr sz="1200"/>
            </a:lvl2pPr>
            <a:lvl3pPr marL="902854" indent="0">
              <a:buNone/>
              <a:defRPr sz="1000"/>
            </a:lvl3pPr>
            <a:lvl4pPr marL="1354280" indent="0">
              <a:buNone/>
              <a:defRPr sz="900"/>
            </a:lvl4pPr>
            <a:lvl5pPr marL="1805717" indent="0">
              <a:buNone/>
              <a:defRPr sz="900"/>
            </a:lvl5pPr>
            <a:lvl6pPr marL="2257141" indent="0">
              <a:buNone/>
              <a:defRPr sz="900"/>
            </a:lvl6pPr>
            <a:lvl7pPr marL="2708563" indent="0">
              <a:buNone/>
              <a:defRPr sz="900"/>
            </a:lvl7pPr>
            <a:lvl8pPr marL="3159998" indent="0">
              <a:buNone/>
              <a:defRPr sz="900"/>
            </a:lvl8pPr>
            <a:lvl9pPr marL="3611425"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D070E7-A23A-493E-BF76-F680AF6B543E}" type="datetimeFigureOut">
              <a:rPr lang="en-US" smtClean="0"/>
              <a:t>7/17/2018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4171182-8406-42A6-9846-20F9CAB6B071}" type="slidenum">
              <a:rPr lang="en-US" smtClean="0"/>
              <a:t>‹Nº›</a:t>
            </a:fld>
            <a:endParaRPr lang="en-US"/>
          </a:p>
        </p:txBody>
      </p:sp>
    </p:spTree>
    <p:extLst>
      <p:ext uri="{BB962C8B-B14F-4D97-AF65-F5344CB8AC3E}">
        <p14:creationId xmlns:p14="http://schemas.microsoft.com/office/powerpoint/2010/main" val="4284172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1430" indent="0">
              <a:buNone/>
              <a:defRPr sz="2800"/>
            </a:lvl2pPr>
            <a:lvl3pPr marL="902854" indent="0">
              <a:buNone/>
              <a:defRPr sz="2400"/>
            </a:lvl3pPr>
            <a:lvl4pPr marL="1354280" indent="0">
              <a:buNone/>
              <a:defRPr sz="2000"/>
            </a:lvl4pPr>
            <a:lvl5pPr marL="1805717" indent="0">
              <a:buNone/>
              <a:defRPr sz="2000"/>
            </a:lvl5pPr>
            <a:lvl6pPr marL="2257141" indent="0">
              <a:buNone/>
              <a:defRPr sz="2000"/>
            </a:lvl6pPr>
            <a:lvl7pPr marL="2708563" indent="0">
              <a:buNone/>
              <a:defRPr sz="2000"/>
            </a:lvl7pPr>
            <a:lvl8pPr marL="3159998" indent="0">
              <a:buNone/>
              <a:defRPr sz="2000"/>
            </a:lvl8pPr>
            <a:lvl9pPr marL="3611425"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1430" indent="0">
              <a:buNone/>
              <a:defRPr sz="1200"/>
            </a:lvl2pPr>
            <a:lvl3pPr marL="902854" indent="0">
              <a:buNone/>
              <a:defRPr sz="1000"/>
            </a:lvl3pPr>
            <a:lvl4pPr marL="1354280" indent="0">
              <a:buNone/>
              <a:defRPr sz="900"/>
            </a:lvl4pPr>
            <a:lvl5pPr marL="1805717" indent="0">
              <a:buNone/>
              <a:defRPr sz="900"/>
            </a:lvl5pPr>
            <a:lvl6pPr marL="2257141" indent="0">
              <a:buNone/>
              <a:defRPr sz="900"/>
            </a:lvl6pPr>
            <a:lvl7pPr marL="2708563" indent="0">
              <a:buNone/>
              <a:defRPr sz="900"/>
            </a:lvl7pPr>
            <a:lvl8pPr marL="3159998" indent="0">
              <a:buNone/>
              <a:defRPr sz="900"/>
            </a:lvl8pPr>
            <a:lvl9pPr marL="3611425"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D070E7-A23A-493E-BF76-F680AF6B543E}" type="datetimeFigureOut">
              <a:rPr lang="en-US" smtClean="0"/>
              <a:t>7/17/2018</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4171182-8406-42A6-9846-20F9CAB6B071}" type="slidenum">
              <a:rPr lang="en-US" smtClean="0"/>
              <a:t>‹Nº›</a:t>
            </a:fld>
            <a:endParaRPr lang="en-US"/>
          </a:p>
        </p:txBody>
      </p:sp>
    </p:spTree>
    <p:extLst>
      <p:ext uri="{BB962C8B-B14F-4D97-AF65-F5344CB8AC3E}">
        <p14:creationId xmlns:p14="http://schemas.microsoft.com/office/powerpoint/2010/main" val="546911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00008E"/>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0288" tIns="45144" rIns="90288" bIns="45144"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0288" tIns="45144" rIns="90288" bIns="4514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1" y="6356422"/>
            <a:ext cx="2133600" cy="365125"/>
          </a:xfrm>
          <a:prstGeom prst="rect">
            <a:avLst/>
          </a:prstGeom>
        </p:spPr>
        <p:txBody>
          <a:bodyPr vert="horz" lIns="90288" tIns="45144" rIns="90288" bIns="45144" rtlCol="0" anchor="ctr"/>
          <a:lstStyle>
            <a:lvl1pPr algn="l">
              <a:defRPr sz="1200">
                <a:solidFill>
                  <a:schemeClr val="tx1">
                    <a:tint val="75000"/>
                  </a:schemeClr>
                </a:solidFill>
              </a:defRPr>
            </a:lvl1pPr>
          </a:lstStyle>
          <a:p>
            <a:fld id="{2CD070E7-A23A-493E-BF76-F680AF6B543E}" type="datetimeFigureOut">
              <a:rPr lang="en-US" smtClean="0"/>
              <a:t>7/17/2018</a:t>
            </a:fld>
            <a:endParaRPr lang="en-US"/>
          </a:p>
        </p:txBody>
      </p:sp>
      <p:sp>
        <p:nvSpPr>
          <p:cNvPr id="5" name="4 Marcador de pie de página"/>
          <p:cNvSpPr>
            <a:spLocks noGrp="1"/>
          </p:cNvSpPr>
          <p:nvPr>
            <p:ph type="ftr" sz="quarter" idx="3"/>
          </p:nvPr>
        </p:nvSpPr>
        <p:spPr>
          <a:xfrm>
            <a:off x="3124203" y="6356422"/>
            <a:ext cx="2895600" cy="365125"/>
          </a:xfrm>
          <a:prstGeom prst="rect">
            <a:avLst/>
          </a:prstGeom>
        </p:spPr>
        <p:txBody>
          <a:bodyPr vert="horz" lIns="90288" tIns="45144" rIns="90288" bIns="45144"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422"/>
            <a:ext cx="2133600" cy="365125"/>
          </a:xfrm>
          <a:prstGeom prst="rect">
            <a:avLst/>
          </a:prstGeom>
        </p:spPr>
        <p:txBody>
          <a:bodyPr vert="horz" lIns="90288" tIns="45144" rIns="90288" bIns="45144" rtlCol="0" anchor="ctr"/>
          <a:lstStyle>
            <a:lvl1pPr algn="r">
              <a:defRPr sz="1200">
                <a:solidFill>
                  <a:schemeClr val="tx1">
                    <a:tint val="75000"/>
                  </a:schemeClr>
                </a:solidFill>
              </a:defRPr>
            </a:lvl1pPr>
          </a:lstStyle>
          <a:p>
            <a:fld id="{E4171182-8406-42A6-9846-20F9CAB6B071}" type="slidenum">
              <a:rPr lang="en-US" smtClean="0"/>
              <a:t>‹Nº›</a:t>
            </a:fld>
            <a:endParaRPr lang="en-US"/>
          </a:p>
        </p:txBody>
      </p:sp>
    </p:spTree>
    <p:extLst>
      <p:ext uri="{BB962C8B-B14F-4D97-AF65-F5344CB8AC3E}">
        <p14:creationId xmlns:p14="http://schemas.microsoft.com/office/powerpoint/2010/main" val="689892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02854" rtl="0" eaLnBrk="1" latinLnBrk="0" hangingPunct="1">
        <a:spcBef>
          <a:spcPct val="0"/>
        </a:spcBef>
        <a:buNone/>
        <a:defRPr sz="4400" kern="1200">
          <a:solidFill>
            <a:schemeClr val="tx1"/>
          </a:solidFill>
          <a:latin typeface="+mj-lt"/>
          <a:ea typeface="+mj-ea"/>
          <a:cs typeface="+mj-cs"/>
        </a:defRPr>
      </a:lvl1pPr>
    </p:titleStyle>
    <p:bodyStyle>
      <a:lvl1pPr marL="338566" indent="-338566" algn="l" defTabSz="9028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3573" indent="-282151" algn="l" defTabSz="9028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28576" indent="-225713" algn="l" defTabSz="9028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0001" indent="-225713" algn="l" defTabSz="9028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31421" indent="-225713" algn="l" defTabSz="9028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82852" indent="-225713" algn="l" defTabSz="9028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34285" indent="-225713" algn="l" defTabSz="9028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85706" indent="-225713" algn="l" defTabSz="9028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37138" indent="-225713" algn="l" defTabSz="9028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2854" rtl="0" eaLnBrk="1" latinLnBrk="0" hangingPunct="1">
        <a:defRPr sz="1800" kern="1200">
          <a:solidFill>
            <a:schemeClr val="tx1"/>
          </a:solidFill>
          <a:latin typeface="+mn-lt"/>
          <a:ea typeface="+mn-ea"/>
          <a:cs typeface="+mn-cs"/>
        </a:defRPr>
      </a:lvl1pPr>
      <a:lvl2pPr marL="451430" algn="l" defTabSz="902854" rtl="0" eaLnBrk="1" latinLnBrk="0" hangingPunct="1">
        <a:defRPr sz="1800" kern="1200">
          <a:solidFill>
            <a:schemeClr val="tx1"/>
          </a:solidFill>
          <a:latin typeface="+mn-lt"/>
          <a:ea typeface="+mn-ea"/>
          <a:cs typeface="+mn-cs"/>
        </a:defRPr>
      </a:lvl2pPr>
      <a:lvl3pPr marL="902854" algn="l" defTabSz="902854" rtl="0" eaLnBrk="1" latinLnBrk="0" hangingPunct="1">
        <a:defRPr sz="1800" kern="1200">
          <a:solidFill>
            <a:schemeClr val="tx1"/>
          </a:solidFill>
          <a:latin typeface="+mn-lt"/>
          <a:ea typeface="+mn-ea"/>
          <a:cs typeface="+mn-cs"/>
        </a:defRPr>
      </a:lvl3pPr>
      <a:lvl4pPr marL="1354280" algn="l" defTabSz="902854" rtl="0" eaLnBrk="1" latinLnBrk="0" hangingPunct="1">
        <a:defRPr sz="1800" kern="1200">
          <a:solidFill>
            <a:schemeClr val="tx1"/>
          </a:solidFill>
          <a:latin typeface="+mn-lt"/>
          <a:ea typeface="+mn-ea"/>
          <a:cs typeface="+mn-cs"/>
        </a:defRPr>
      </a:lvl4pPr>
      <a:lvl5pPr marL="1805717" algn="l" defTabSz="902854" rtl="0" eaLnBrk="1" latinLnBrk="0" hangingPunct="1">
        <a:defRPr sz="1800" kern="1200">
          <a:solidFill>
            <a:schemeClr val="tx1"/>
          </a:solidFill>
          <a:latin typeface="+mn-lt"/>
          <a:ea typeface="+mn-ea"/>
          <a:cs typeface="+mn-cs"/>
        </a:defRPr>
      </a:lvl5pPr>
      <a:lvl6pPr marL="2257141" algn="l" defTabSz="902854" rtl="0" eaLnBrk="1" latinLnBrk="0" hangingPunct="1">
        <a:defRPr sz="1800" kern="1200">
          <a:solidFill>
            <a:schemeClr val="tx1"/>
          </a:solidFill>
          <a:latin typeface="+mn-lt"/>
          <a:ea typeface="+mn-ea"/>
          <a:cs typeface="+mn-cs"/>
        </a:defRPr>
      </a:lvl6pPr>
      <a:lvl7pPr marL="2708563" algn="l" defTabSz="902854" rtl="0" eaLnBrk="1" latinLnBrk="0" hangingPunct="1">
        <a:defRPr sz="1800" kern="1200">
          <a:solidFill>
            <a:schemeClr val="tx1"/>
          </a:solidFill>
          <a:latin typeface="+mn-lt"/>
          <a:ea typeface="+mn-ea"/>
          <a:cs typeface="+mn-cs"/>
        </a:defRPr>
      </a:lvl7pPr>
      <a:lvl8pPr marL="3159998" algn="l" defTabSz="902854" rtl="0" eaLnBrk="1" latinLnBrk="0" hangingPunct="1">
        <a:defRPr sz="1800" kern="1200">
          <a:solidFill>
            <a:schemeClr val="tx1"/>
          </a:solidFill>
          <a:latin typeface="+mn-lt"/>
          <a:ea typeface="+mn-ea"/>
          <a:cs typeface="+mn-cs"/>
        </a:defRPr>
      </a:lvl8pPr>
      <a:lvl9pPr marL="3611425" algn="l" defTabSz="9028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600" y="609061"/>
            <a:ext cx="7772943" cy="1143240"/>
          </a:xfrm>
          <a:prstGeom prst="rect">
            <a:avLst/>
          </a:prstGeom>
          <a:noFill/>
          <a:ln w="9525">
            <a:noFill/>
            <a:miter lim="800000"/>
            <a:headEnd/>
            <a:tailEnd/>
          </a:ln>
        </p:spPr>
        <p:txBody>
          <a:bodyPr vert="horz" wrap="square" lIns="86194" tIns="43133" rIns="86194" bIns="43133" numCol="1" anchor="ctr" anchorCtr="0" compatLnSpc="1">
            <a:prstTxWarp prst="textNoShape">
              <a:avLst/>
            </a:prstTxWarp>
          </a:bodyPr>
          <a:lstStyle/>
          <a:p>
            <a:pPr lvl="0"/>
            <a:r>
              <a:rPr lang="en-GB" smtClean="0"/>
              <a:t>Click to edit Master title style</a:t>
            </a:r>
          </a:p>
        </p:txBody>
      </p:sp>
      <p:sp>
        <p:nvSpPr>
          <p:cNvPr id="21507" name="Rectangle 3"/>
          <p:cNvSpPr>
            <a:spLocks noGrp="1" noChangeArrowheads="1"/>
          </p:cNvSpPr>
          <p:nvPr>
            <p:ph type="body" idx="1"/>
          </p:nvPr>
        </p:nvSpPr>
        <p:spPr bwMode="auto">
          <a:xfrm>
            <a:off x="685600" y="1981232"/>
            <a:ext cx="7772943" cy="4115088"/>
          </a:xfrm>
          <a:prstGeom prst="rect">
            <a:avLst/>
          </a:prstGeom>
          <a:noFill/>
          <a:ln w="9525">
            <a:noFill/>
            <a:miter lim="800000"/>
            <a:headEnd/>
            <a:tailEnd/>
          </a:ln>
        </p:spPr>
        <p:txBody>
          <a:bodyPr vert="horz" wrap="square" lIns="86194" tIns="43133" rIns="86194" bIns="43133"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531" y="6249014"/>
            <a:ext cx="1905905" cy="456433"/>
          </a:xfrm>
          <a:prstGeom prst="rect">
            <a:avLst/>
          </a:prstGeom>
          <a:noFill/>
          <a:ln w="9525">
            <a:noFill/>
            <a:miter lim="800000"/>
            <a:headEnd/>
            <a:tailEnd/>
          </a:ln>
          <a:effectLst/>
        </p:spPr>
        <p:txBody>
          <a:bodyPr vert="horz" wrap="square" lIns="86194" tIns="43133" rIns="86194" bIns="43133" numCol="1" anchor="t" anchorCtr="0" compatLnSpc="1">
            <a:prstTxWarp prst="textNoShape">
              <a:avLst/>
            </a:prstTxWarp>
          </a:bodyPr>
          <a:lstStyle>
            <a:lvl1pPr algn="l" eaLnBrk="1" hangingPunct="1">
              <a:defRPr sz="1300">
                <a:solidFill>
                  <a:schemeClr val="tx1"/>
                </a:solidFill>
                <a:latin typeface="Times New Roman" pitchFamily="18" charset="0"/>
              </a:defRPr>
            </a:lvl1pPr>
          </a:lstStyle>
          <a:p>
            <a:pPr defTabSz="903013"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3638" y="6249014"/>
            <a:ext cx="2896867" cy="456433"/>
          </a:xfrm>
          <a:prstGeom prst="rect">
            <a:avLst/>
          </a:prstGeom>
          <a:noFill/>
          <a:ln w="9525">
            <a:noFill/>
            <a:miter lim="800000"/>
            <a:headEnd/>
            <a:tailEnd/>
          </a:ln>
          <a:effectLst/>
        </p:spPr>
        <p:txBody>
          <a:bodyPr vert="horz" wrap="square" lIns="86194" tIns="43133" rIns="86194" bIns="43133" numCol="1" anchor="t" anchorCtr="0" compatLnSpc="1">
            <a:prstTxWarp prst="textNoShape">
              <a:avLst/>
            </a:prstTxWarp>
          </a:bodyPr>
          <a:lstStyle>
            <a:lvl1pPr eaLnBrk="1" hangingPunct="1">
              <a:defRPr sz="1300">
                <a:solidFill>
                  <a:schemeClr val="tx1"/>
                </a:solidFill>
                <a:latin typeface="Times New Roman" pitchFamily="18" charset="0"/>
              </a:defRPr>
            </a:lvl1pPr>
          </a:lstStyle>
          <a:p>
            <a:pPr algn="ctr" defTabSz="903013"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2569" y="6249014"/>
            <a:ext cx="1905905" cy="456433"/>
          </a:xfrm>
          <a:prstGeom prst="rect">
            <a:avLst/>
          </a:prstGeom>
          <a:noFill/>
          <a:ln w="9525">
            <a:noFill/>
            <a:miter lim="800000"/>
            <a:headEnd/>
            <a:tailEnd/>
          </a:ln>
          <a:effectLst/>
        </p:spPr>
        <p:txBody>
          <a:bodyPr vert="horz" wrap="square" lIns="86194" tIns="43133" rIns="86194" bIns="43133" numCol="1" anchor="t" anchorCtr="0" compatLnSpc="1">
            <a:prstTxWarp prst="textNoShape">
              <a:avLst/>
            </a:prstTxWarp>
          </a:bodyPr>
          <a:lstStyle>
            <a:lvl1pPr algn="r" eaLnBrk="1" hangingPunct="1">
              <a:defRPr sz="1300">
                <a:solidFill>
                  <a:schemeClr val="tx1"/>
                </a:solidFill>
                <a:latin typeface="Times New Roman" pitchFamily="18" charset="0"/>
              </a:defRPr>
            </a:lvl1pPr>
          </a:lstStyle>
          <a:p>
            <a:pPr defTabSz="903013" fontAlgn="base">
              <a:spcBef>
                <a:spcPct val="0"/>
              </a:spcBef>
              <a:spcAft>
                <a:spcPct val="0"/>
              </a:spcAft>
              <a:defRPr/>
            </a:pPr>
            <a:fld id="{220CF13C-4D41-48AC-BB23-5718315C45FF}" type="slidenum">
              <a:rPr lang="en-GB" smtClean="0">
                <a:solidFill>
                  <a:srgbClr val="000000"/>
                </a:solidFill>
              </a:rPr>
              <a:pPr defTabSz="903013" fontAlgn="base">
                <a:spcBef>
                  <a:spcPct val="0"/>
                </a:spcBef>
                <a:spcAft>
                  <a:spcPct val="0"/>
                </a:spcAft>
                <a:defRPr/>
              </a:pPr>
              <a:t>‹Nº›</a:t>
            </a:fld>
            <a:endParaRPr lang="en-GB">
              <a:solidFill>
                <a:srgbClr val="000000"/>
              </a:solidFill>
            </a:endParaRPr>
          </a:p>
        </p:txBody>
      </p:sp>
    </p:spTree>
    <p:extLst>
      <p:ext uri="{BB962C8B-B14F-4D97-AF65-F5344CB8AC3E}">
        <p14:creationId xmlns:p14="http://schemas.microsoft.com/office/powerpoint/2010/main" val="11254626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861572" rtl="0" eaLnBrk="0" fontAlgn="base" hangingPunct="0">
        <a:spcBef>
          <a:spcPct val="0"/>
        </a:spcBef>
        <a:spcAft>
          <a:spcPct val="0"/>
        </a:spcAft>
        <a:defRPr sz="4200">
          <a:solidFill>
            <a:schemeClr val="tx2"/>
          </a:solidFill>
          <a:latin typeface="+mj-lt"/>
          <a:ea typeface="+mj-ea"/>
          <a:cs typeface="+mj-cs"/>
        </a:defRPr>
      </a:lvl1pPr>
      <a:lvl2pPr algn="ctr" defTabSz="861572" rtl="0" eaLnBrk="0" fontAlgn="base" hangingPunct="0">
        <a:spcBef>
          <a:spcPct val="0"/>
        </a:spcBef>
        <a:spcAft>
          <a:spcPct val="0"/>
        </a:spcAft>
        <a:defRPr sz="4200">
          <a:solidFill>
            <a:schemeClr val="tx2"/>
          </a:solidFill>
          <a:latin typeface="Times New Roman" pitchFamily="18" charset="0"/>
        </a:defRPr>
      </a:lvl2pPr>
      <a:lvl3pPr algn="ctr" defTabSz="861572" rtl="0" eaLnBrk="0" fontAlgn="base" hangingPunct="0">
        <a:spcBef>
          <a:spcPct val="0"/>
        </a:spcBef>
        <a:spcAft>
          <a:spcPct val="0"/>
        </a:spcAft>
        <a:defRPr sz="4200">
          <a:solidFill>
            <a:schemeClr val="tx2"/>
          </a:solidFill>
          <a:latin typeface="Times New Roman" pitchFamily="18" charset="0"/>
        </a:defRPr>
      </a:lvl3pPr>
      <a:lvl4pPr algn="ctr" defTabSz="861572" rtl="0" eaLnBrk="0" fontAlgn="base" hangingPunct="0">
        <a:spcBef>
          <a:spcPct val="0"/>
        </a:spcBef>
        <a:spcAft>
          <a:spcPct val="0"/>
        </a:spcAft>
        <a:defRPr sz="4200">
          <a:solidFill>
            <a:schemeClr val="tx2"/>
          </a:solidFill>
          <a:latin typeface="Times New Roman" pitchFamily="18" charset="0"/>
        </a:defRPr>
      </a:lvl4pPr>
      <a:lvl5pPr algn="ctr" defTabSz="861572" rtl="0" eaLnBrk="0" fontAlgn="base" hangingPunct="0">
        <a:spcBef>
          <a:spcPct val="0"/>
        </a:spcBef>
        <a:spcAft>
          <a:spcPct val="0"/>
        </a:spcAft>
        <a:defRPr sz="4200">
          <a:solidFill>
            <a:schemeClr val="tx2"/>
          </a:solidFill>
          <a:latin typeface="Times New Roman" pitchFamily="18" charset="0"/>
        </a:defRPr>
      </a:lvl5pPr>
      <a:lvl6pPr marL="395718" algn="ctr" defTabSz="861572" rtl="0" fontAlgn="base">
        <a:spcBef>
          <a:spcPct val="0"/>
        </a:spcBef>
        <a:spcAft>
          <a:spcPct val="0"/>
        </a:spcAft>
        <a:defRPr sz="4200">
          <a:solidFill>
            <a:schemeClr val="tx2"/>
          </a:solidFill>
          <a:latin typeface="Times New Roman" pitchFamily="18" charset="0"/>
        </a:defRPr>
      </a:lvl6pPr>
      <a:lvl7pPr marL="791481" algn="ctr" defTabSz="861572" rtl="0" fontAlgn="base">
        <a:spcBef>
          <a:spcPct val="0"/>
        </a:spcBef>
        <a:spcAft>
          <a:spcPct val="0"/>
        </a:spcAft>
        <a:defRPr sz="4200">
          <a:solidFill>
            <a:schemeClr val="tx2"/>
          </a:solidFill>
          <a:latin typeface="Times New Roman" pitchFamily="18" charset="0"/>
        </a:defRPr>
      </a:lvl7pPr>
      <a:lvl8pPr marL="1187238" algn="ctr" defTabSz="861572" rtl="0" fontAlgn="base">
        <a:spcBef>
          <a:spcPct val="0"/>
        </a:spcBef>
        <a:spcAft>
          <a:spcPct val="0"/>
        </a:spcAft>
        <a:defRPr sz="4200">
          <a:solidFill>
            <a:schemeClr val="tx2"/>
          </a:solidFill>
          <a:latin typeface="Times New Roman" pitchFamily="18" charset="0"/>
        </a:defRPr>
      </a:lvl8pPr>
      <a:lvl9pPr marL="1582985" algn="ctr" defTabSz="861572" rtl="0" fontAlgn="base">
        <a:spcBef>
          <a:spcPct val="0"/>
        </a:spcBef>
        <a:spcAft>
          <a:spcPct val="0"/>
        </a:spcAft>
        <a:defRPr sz="4200">
          <a:solidFill>
            <a:schemeClr val="tx2"/>
          </a:solidFill>
          <a:latin typeface="Times New Roman" pitchFamily="18" charset="0"/>
        </a:defRPr>
      </a:lvl9pPr>
    </p:titleStyle>
    <p:bodyStyle>
      <a:lvl1pPr marL="322932" indent="-322932" algn="l" defTabSz="861572" rtl="0" eaLnBrk="0" fontAlgn="base" hangingPunct="0">
        <a:spcBef>
          <a:spcPct val="20000"/>
        </a:spcBef>
        <a:spcAft>
          <a:spcPct val="0"/>
        </a:spcAft>
        <a:buChar char="•"/>
        <a:defRPr sz="3100">
          <a:solidFill>
            <a:schemeClr val="tx1"/>
          </a:solidFill>
          <a:latin typeface="+mn-lt"/>
          <a:ea typeface="+mn-ea"/>
          <a:cs typeface="+mn-cs"/>
        </a:defRPr>
      </a:lvl1pPr>
      <a:lvl2pPr marL="700798" indent="-269327" algn="l" defTabSz="861572" rtl="0" eaLnBrk="0" fontAlgn="base" hangingPunct="0">
        <a:spcBef>
          <a:spcPct val="20000"/>
        </a:spcBef>
        <a:spcAft>
          <a:spcPct val="0"/>
        </a:spcAft>
        <a:buChar char="–"/>
        <a:defRPr sz="2600">
          <a:solidFill>
            <a:schemeClr val="tx1"/>
          </a:solidFill>
          <a:latin typeface="+mn-lt"/>
        </a:defRPr>
      </a:lvl2pPr>
      <a:lvl3pPr marL="1077302" indent="-215740" algn="l" defTabSz="861572" rtl="0" eaLnBrk="0" fontAlgn="base" hangingPunct="0">
        <a:spcBef>
          <a:spcPct val="20000"/>
        </a:spcBef>
        <a:spcAft>
          <a:spcPct val="0"/>
        </a:spcAft>
        <a:buChar char="•"/>
        <a:defRPr sz="2300">
          <a:solidFill>
            <a:schemeClr val="tx1"/>
          </a:solidFill>
          <a:latin typeface="+mn-lt"/>
        </a:defRPr>
      </a:lvl3pPr>
      <a:lvl4pPr marL="1508776" indent="-215740" algn="l" defTabSz="861572" rtl="0" eaLnBrk="0" fontAlgn="base" hangingPunct="0">
        <a:spcBef>
          <a:spcPct val="20000"/>
        </a:spcBef>
        <a:spcAft>
          <a:spcPct val="0"/>
        </a:spcAft>
        <a:buChar char="–"/>
        <a:defRPr sz="1900">
          <a:solidFill>
            <a:schemeClr val="tx1"/>
          </a:solidFill>
          <a:latin typeface="+mn-lt"/>
        </a:defRPr>
      </a:lvl4pPr>
      <a:lvl5pPr marL="1938881" indent="-215740" algn="l" defTabSz="861572" rtl="0" eaLnBrk="0" fontAlgn="base" hangingPunct="0">
        <a:spcBef>
          <a:spcPct val="20000"/>
        </a:spcBef>
        <a:spcAft>
          <a:spcPct val="0"/>
        </a:spcAft>
        <a:buChar char="»"/>
        <a:defRPr sz="1900">
          <a:solidFill>
            <a:schemeClr val="tx1"/>
          </a:solidFill>
          <a:latin typeface="+mn-lt"/>
        </a:defRPr>
      </a:lvl5pPr>
      <a:lvl6pPr marL="2334628" indent="-215740" algn="l" defTabSz="861572" rtl="0" fontAlgn="base">
        <a:spcBef>
          <a:spcPct val="20000"/>
        </a:spcBef>
        <a:spcAft>
          <a:spcPct val="0"/>
        </a:spcAft>
        <a:buChar char="»"/>
        <a:defRPr sz="1900">
          <a:solidFill>
            <a:schemeClr val="tx1"/>
          </a:solidFill>
          <a:latin typeface="+mn-lt"/>
        </a:defRPr>
      </a:lvl6pPr>
      <a:lvl7pPr marL="2730370" indent="-215740" algn="l" defTabSz="861572" rtl="0" fontAlgn="base">
        <a:spcBef>
          <a:spcPct val="20000"/>
        </a:spcBef>
        <a:spcAft>
          <a:spcPct val="0"/>
        </a:spcAft>
        <a:buChar char="»"/>
        <a:defRPr sz="1900">
          <a:solidFill>
            <a:schemeClr val="tx1"/>
          </a:solidFill>
          <a:latin typeface="+mn-lt"/>
        </a:defRPr>
      </a:lvl7pPr>
      <a:lvl8pPr marL="3126120" indent="-215740" algn="l" defTabSz="861572" rtl="0" fontAlgn="base">
        <a:spcBef>
          <a:spcPct val="20000"/>
        </a:spcBef>
        <a:spcAft>
          <a:spcPct val="0"/>
        </a:spcAft>
        <a:buChar char="»"/>
        <a:defRPr sz="1900">
          <a:solidFill>
            <a:schemeClr val="tx1"/>
          </a:solidFill>
          <a:latin typeface="+mn-lt"/>
        </a:defRPr>
      </a:lvl8pPr>
      <a:lvl9pPr marL="3521871" indent="-215740" algn="l" defTabSz="861572" rtl="0" fontAlgn="base">
        <a:spcBef>
          <a:spcPct val="20000"/>
        </a:spcBef>
        <a:spcAft>
          <a:spcPct val="0"/>
        </a:spcAft>
        <a:buChar char="»"/>
        <a:defRPr sz="1900">
          <a:solidFill>
            <a:schemeClr val="tx1"/>
          </a:solidFill>
          <a:latin typeface="+mn-lt"/>
        </a:defRPr>
      </a:lvl9pPr>
    </p:bodyStyle>
    <p:otherStyle>
      <a:defPPr>
        <a:defRPr lang="es-ES"/>
      </a:defPPr>
      <a:lvl1pPr marL="0" algn="l" defTabSz="791481" rtl="0" eaLnBrk="1" latinLnBrk="0" hangingPunct="1">
        <a:defRPr sz="1600" kern="1200">
          <a:solidFill>
            <a:schemeClr val="tx1"/>
          </a:solidFill>
          <a:latin typeface="+mn-lt"/>
          <a:ea typeface="+mn-ea"/>
          <a:cs typeface="+mn-cs"/>
        </a:defRPr>
      </a:lvl1pPr>
      <a:lvl2pPr marL="395718" algn="l" defTabSz="791481" rtl="0" eaLnBrk="1" latinLnBrk="0" hangingPunct="1">
        <a:defRPr sz="1600" kern="1200">
          <a:solidFill>
            <a:schemeClr val="tx1"/>
          </a:solidFill>
          <a:latin typeface="+mn-lt"/>
          <a:ea typeface="+mn-ea"/>
          <a:cs typeface="+mn-cs"/>
        </a:defRPr>
      </a:lvl2pPr>
      <a:lvl3pPr marL="791481" algn="l" defTabSz="791481" rtl="0" eaLnBrk="1" latinLnBrk="0" hangingPunct="1">
        <a:defRPr sz="1600" kern="1200">
          <a:solidFill>
            <a:schemeClr val="tx1"/>
          </a:solidFill>
          <a:latin typeface="+mn-lt"/>
          <a:ea typeface="+mn-ea"/>
          <a:cs typeface="+mn-cs"/>
        </a:defRPr>
      </a:lvl3pPr>
      <a:lvl4pPr marL="1187238" algn="l" defTabSz="791481" rtl="0" eaLnBrk="1" latinLnBrk="0" hangingPunct="1">
        <a:defRPr sz="1600" kern="1200">
          <a:solidFill>
            <a:schemeClr val="tx1"/>
          </a:solidFill>
          <a:latin typeface="+mn-lt"/>
          <a:ea typeface="+mn-ea"/>
          <a:cs typeface="+mn-cs"/>
        </a:defRPr>
      </a:lvl4pPr>
      <a:lvl5pPr marL="1582985" algn="l" defTabSz="791481" rtl="0" eaLnBrk="1" latinLnBrk="0" hangingPunct="1">
        <a:defRPr sz="1600" kern="1200">
          <a:solidFill>
            <a:schemeClr val="tx1"/>
          </a:solidFill>
          <a:latin typeface="+mn-lt"/>
          <a:ea typeface="+mn-ea"/>
          <a:cs typeface="+mn-cs"/>
        </a:defRPr>
      </a:lvl5pPr>
      <a:lvl6pPr marL="1978736" algn="l" defTabSz="791481" rtl="0" eaLnBrk="1" latinLnBrk="0" hangingPunct="1">
        <a:defRPr sz="1600" kern="1200">
          <a:solidFill>
            <a:schemeClr val="tx1"/>
          </a:solidFill>
          <a:latin typeface="+mn-lt"/>
          <a:ea typeface="+mn-ea"/>
          <a:cs typeface="+mn-cs"/>
        </a:defRPr>
      </a:lvl6pPr>
      <a:lvl7pPr marL="2374485" algn="l" defTabSz="791481" rtl="0" eaLnBrk="1" latinLnBrk="0" hangingPunct="1">
        <a:defRPr sz="1600" kern="1200">
          <a:solidFill>
            <a:schemeClr val="tx1"/>
          </a:solidFill>
          <a:latin typeface="+mn-lt"/>
          <a:ea typeface="+mn-ea"/>
          <a:cs typeface="+mn-cs"/>
        </a:defRPr>
      </a:lvl7pPr>
      <a:lvl8pPr marL="2770227" algn="l" defTabSz="791481" rtl="0" eaLnBrk="1" latinLnBrk="0" hangingPunct="1">
        <a:defRPr sz="1600" kern="1200">
          <a:solidFill>
            <a:schemeClr val="tx1"/>
          </a:solidFill>
          <a:latin typeface="+mn-lt"/>
          <a:ea typeface="+mn-ea"/>
          <a:cs typeface="+mn-cs"/>
        </a:defRPr>
      </a:lvl8pPr>
      <a:lvl9pPr marL="3165973" algn="l" defTabSz="79148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8.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6.png"/><Relationship Id="rId3" Type="http://schemas.openxmlformats.org/officeDocument/2006/relationships/image" Target="../media/image100.png"/><Relationship Id="rId7" Type="http://schemas.openxmlformats.org/officeDocument/2006/relationships/image" Target="../media/image140.png"/><Relationship Id="rId12" Type="http://schemas.openxmlformats.org/officeDocument/2006/relationships/image" Target="../media/image19.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0.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51.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1320" y="266787"/>
            <a:ext cx="7164288" cy="369215"/>
          </a:xfrm>
          <a:prstGeom prst="rect">
            <a:avLst/>
          </a:prstGeom>
          <a:noFill/>
          <a:ln w="9525">
            <a:noFill/>
            <a:miter lim="800000"/>
            <a:headEnd/>
            <a:tailEnd/>
          </a:ln>
        </p:spPr>
        <p:txBody>
          <a:bodyPr wrap="square" lIns="98052" tIns="49030" rIns="98052" bIns="49030">
            <a:spAutoFit/>
          </a:bodyPr>
          <a:lstStyle/>
          <a:p>
            <a:pPr defTabSz="980200"/>
            <a:r>
              <a:rPr lang="es-ES_tradnl" sz="1700" dirty="0">
                <a:solidFill>
                  <a:schemeClr val="bg1"/>
                </a:solidFill>
              </a:rPr>
              <a:t>Departamento de </a:t>
            </a:r>
            <a:r>
              <a:rPr lang="es-ES_tradnl" sz="1700">
                <a:solidFill>
                  <a:schemeClr val="bg1"/>
                </a:solidFill>
              </a:rPr>
              <a:t>Física </a:t>
            </a:r>
            <a:r>
              <a:rPr lang="es-ES_tradnl" sz="1700" smtClean="0">
                <a:solidFill>
                  <a:schemeClr val="bg1"/>
                </a:solidFill>
              </a:rPr>
              <a:t>Teórica. </a:t>
            </a:r>
            <a:r>
              <a:rPr lang="es-ES_tradnl" sz="1700" dirty="0">
                <a:solidFill>
                  <a:schemeClr val="bg1"/>
                </a:solidFill>
              </a:rPr>
              <a:t>Universidad Complutense de Madrid</a:t>
            </a:r>
            <a:endParaRPr lang="es-ES_tradnl" sz="2600" dirty="0">
              <a:solidFill>
                <a:schemeClr val="bg1"/>
              </a:solidFill>
              <a:latin typeface="Times New Roman" pitchFamily="18" charset="0"/>
            </a:endParaRPr>
          </a:p>
        </p:txBody>
      </p:sp>
      <p:sp>
        <p:nvSpPr>
          <p:cNvPr id="5" name="Rectangle 4"/>
          <p:cNvSpPr>
            <a:spLocks noChangeArrowheads="1"/>
          </p:cNvSpPr>
          <p:nvPr/>
        </p:nvSpPr>
        <p:spPr bwMode="auto">
          <a:xfrm>
            <a:off x="3204544" y="3723275"/>
            <a:ext cx="2853618" cy="837681"/>
          </a:xfrm>
          <a:prstGeom prst="rect">
            <a:avLst/>
          </a:prstGeom>
          <a:noFill/>
          <a:ln w="9525">
            <a:noFill/>
            <a:miter lim="800000"/>
            <a:headEnd/>
            <a:tailEnd/>
          </a:ln>
        </p:spPr>
        <p:txBody>
          <a:bodyPr wrap="none" lIns="98052" tIns="49030" rIns="98052" bIns="49030">
            <a:spAutoFit/>
          </a:bodyPr>
          <a:lstStyle/>
          <a:p>
            <a:pPr algn="ctr" defTabSz="980200"/>
            <a:r>
              <a:rPr lang="es-ES_tradnl" sz="2400" dirty="0">
                <a:solidFill>
                  <a:srgbClr val="00B0F0"/>
                </a:solidFill>
              </a:rPr>
              <a:t>J. R</a:t>
            </a:r>
            <a:r>
              <a:rPr lang="es-ES_tradnl" sz="2400">
                <a:solidFill>
                  <a:srgbClr val="00B0F0"/>
                </a:solidFill>
              </a:rPr>
              <a:t>. </a:t>
            </a:r>
            <a:r>
              <a:rPr lang="es-ES_tradnl" sz="2400" smtClean="0">
                <a:solidFill>
                  <a:srgbClr val="00B0F0"/>
                </a:solidFill>
              </a:rPr>
              <a:t>Peláez</a:t>
            </a:r>
          </a:p>
          <a:p>
            <a:pPr algn="ctr" defTabSz="980200"/>
            <a:r>
              <a:rPr lang="es-ES_tradnl" sz="2400" smtClean="0">
                <a:solidFill>
                  <a:srgbClr val="00B0F0"/>
                </a:solidFill>
              </a:rPr>
              <a:t>For KLF Collaboration</a:t>
            </a:r>
            <a:endParaRPr lang="es-ES_tradnl" sz="2400" dirty="0">
              <a:solidFill>
                <a:srgbClr val="00B0F0"/>
              </a:solidFill>
            </a:endParaRPr>
          </a:p>
        </p:txBody>
      </p:sp>
      <p:pic>
        <p:nvPicPr>
          <p:cNvPr id="6" name="Picture 5" descr="escucm"/>
          <p:cNvPicPr>
            <a:picLocks noChangeAspect="1" noChangeArrowheads="1"/>
          </p:cNvPicPr>
          <p:nvPr/>
        </p:nvPicPr>
        <p:blipFill>
          <a:blip r:embed="rId2" cstate="print"/>
          <a:srcRect/>
          <a:stretch>
            <a:fillRect/>
          </a:stretch>
        </p:blipFill>
        <p:spPr bwMode="auto">
          <a:xfrm>
            <a:off x="251520" y="8693"/>
            <a:ext cx="1501775" cy="1763713"/>
          </a:xfrm>
          <a:prstGeom prst="rect">
            <a:avLst/>
          </a:prstGeom>
          <a:noFill/>
          <a:ln w="9525">
            <a:noFill/>
            <a:miter lim="800000"/>
            <a:headEnd/>
            <a:tailEnd/>
          </a:ln>
        </p:spPr>
      </p:pic>
      <p:sp>
        <p:nvSpPr>
          <p:cNvPr id="9" name="Título 1"/>
          <p:cNvSpPr txBox="1">
            <a:spLocks/>
          </p:cNvSpPr>
          <p:nvPr/>
        </p:nvSpPr>
        <p:spPr bwMode="auto">
          <a:xfrm>
            <a:off x="899864" y="2276944"/>
            <a:ext cx="7772400" cy="1470025"/>
          </a:xfrm>
          <a:prstGeom prst="rect">
            <a:avLst/>
          </a:prstGeom>
          <a:noFill/>
          <a:ln w="9525">
            <a:noFill/>
            <a:miter lim="800000"/>
            <a:headEnd/>
            <a:tailEnd/>
          </a:ln>
        </p:spPr>
        <p:txBody>
          <a:bodyPr vert="horz" wrap="square" lIns="85952" tIns="43019" rIns="85952" bIns="43019" numCol="1" anchor="ctr" anchorCtr="0" compatLnSpc="1">
            <a:prstTxWarp prst="textNoShape">
              <a:avLst/>
            </a:prstTxWarp>
            <a:normAutofit fontScale="97500"/>
          </a:bodyPr>
          <a:lstStyle/>
          <a:p>
            <a:pPr algn="ctr" defTabSz="859142" eaLnBrk="0" fontAlgn="base" hangingPunct="0">
              <a:spcBef>
                <a:spcPct val="0"/>
              </a:spcBef>
              <a:spcAft>
                <a:spcPct val="0"/>
              </a:spcAft>
              <a:defRPr/>
            </a:pPr>
            <a:r>
              <a:rPr lang="en-US" sz="3200" b="1" kern="0" smtClean="0">
                <a:solidFill>
                  <a:schemeClr val="bg1"/>
                </a:solidFill>
                <a:latin typeface="+mj-lt"/>
                <a:ea typeface="+mj-ea"/>
                <a:cs typeface="+mj-cs"/>
              </a:rPr>
              <a:t>pion-kaon scattering at KLF </a:t>
            </a:r>
            <a:endParaRPr lang="en-US" sz="3200" kern="0" dirty="0">
              <a:solidFill>
                <a:schemeClr val="bg1"/>
              </a:solidFill>
              <a:latin typeface="+mj-lt"/>
              <a:ea typeface="+mj-ea"/>
              <a:cs typeface="+mj-cs"/>
            </a:endParaRPr>
          </a:p>
        </p:txBody>
      </p:sp>
      <p:sp>
        <p:nvSpPr>
          <p:cNvPr id="7" name="Text Box 2"/>
          <p:cNvSpPr txBox="1">
            <a:spLocks noChangeArrowheads="1"/>
          </p:cNvSpPr>
          <p:nvPr/>
        </p:nvSpPr>
        <p:spPr bwMode="auto">
          <a:xfrm>
            <a:off x="1607015" y="5805264"/>
            <a:ext cx="6048673" cy="456210"/>
          </a:xfrm>
          <a:prstGeom prst="rect">
            <a:avLst/>
          </a:prstGeom>
          <a:noFill/>
          <a:ln w="9525">
            <a:noFill/>
            <a:miter lim="800000"/>
            <a:headEnd/>
            <a:tailEnd/>
          </a:ln>
        </p:spPr>
        <p:txBody>
          <a:bodyPr wrap="square" lIns="85952" tIns="43019" rIns="85952" bIns="43019">
            <a:spAutoFit/>
          </a:bodyPr>
          <a:lstStyle/>
          <a:p>
            <a:pPr algn="ctr" defTabSz="859142"/>
            <a:r>
              <a:rPr lang="en-US" sz="1200" i="1" smtClean="0">
                <a:solidFill>
                  <a:schemeClr val="bg1"/>
                </a:solidFill>
              </a:rPr>
              <a:t>PR-12-18-002</a:t>
            </a:r>
          </a:p>
          <a:p>
            <a:pPr algn="ctr" defTabSz="859142"/>
            <a:r>
              <a:rPr lang="en-US" sz="1200" i="1">
                <a:solidFill>
                  <a:schemeClr val="bg1"/>
                </a:solidFill>
              </a:rPr>
              <a:t>PAC46, July 17, 2018</a:t>
            </a:r>
            <a:endParaRPr lang="es-ES_tradnl" sz="1200" dirty="0">
              <a:solidFill>
                <a:schemeClr val="bg1"/>
              </a:solidFill>
            </a:endParaRPr>
          </a:p>
        </p:txBody>
      </p:sp>
    </p:spTree>
    <p:extLst>
      <p:ext uri="{BB962C8B-B14F-4D97-AF65-F5344CB8AC3E}">
        <p14:creationId xmlns:p14="http://schemas.microsoft.com/office/powerpoint/2010/main" val="3423607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p:cNvPicPr>
          <p:nvPr/>
        </p:nvPicPr>
        <p:blipFill>
          <a:blip r:embed="rId2">
            <a:extLst>
              <a:ext uri="{28A0092B-C50C-407E-A947-70E740481C1C}">
                <a14:useLocalDpi xmlns:a14="http://schemas.microsoft.com/office/drawing/2010/main" val="0"/>
              </a:ext>
            </a:extLst>
          </a:blip>
          <a:stretch>
            <a:fillRect/>
          </a:stretch>
        </p:blipFill>
        <p:spPr>
          <a:xfrm>
            <a:off x="467544" y="1147312"/>
            <a:ext cx="8136904" cy="4560868"/>
          </a:xfrm>
          <a:prstGeom prst="rect">
            <a:avLst/>
          </a:prstGeom>
        </p:spPr>
      </p:pic>
      <p:sp>
        <p:nvSpPr>
          <p:cNvPr id="6" name="Rectángulo 5"/>
          <p:cNvSpPr/>
          <p:nvPr/>
        </p:nvSpPr>
        <p:spPr>
          <a:xfrm>
            <a:off x="1547664" y="3974"/>
            <a:ext cx="5599610" cy="369332"/>
          </a:xfrm>
          <a:prstGeom prst="rect">
            <a:avLst/>
          </a:prstGeom>
        </p:spPr>
        <p:txBody>
          <a:bodyPr wrap="none">
            <a:spAutoFit/>
          </a:bodyPr>
          <a:lstStyle/>
          <a:p>
            <a:r>
              <a:rPr lang="es-ES" smtClean="0">
                <a:solidFill>
                  <a:srgbClr val="00FFFF"/>
                </a:solidFill>
                <a:latin typeface="Arial" panose="020B0604020202020204" pitchFamily="34" charset="0"/>
                <a:cs typeface="Arial" panose="020B0604020202020204" pitchFamily="34" charset="0"/>
                <a:sym typeface="Symbol" pitchFamily="18" charset="2"/>
              </a:rPr>
              <a:t>Expected number of events after 100-day run @ KLF</a:t>
            </a:r>
            <a:endParaRPr lang="en-US">
              <a:solidFill>
                <a:srgbClr val="00FFFF"/>
              </a:solidFill>
            </a:endParaRPr>
          </a:p>
        </p:txBody>
      </p:sp>
      <p:sp>
        <p:nvSpPr>
          <p:cNvPr id="7" name="Rectángulo 6"/>
          <p:cNvSpPr/>
          <p:nvPr/>
        </p:nvSpPr>
        <p:spPr>
          <a:xfrm>
            <a:off x="323528" y="643794"/>
            <a:ext cx="7497565" cy="400110"/>
          </a:xfrm>
          <a:prstGeom prst="rect">
            <a:avLst/>
          </a:prstGeom>
        </p:spPr>
        <p:txBody>
          <a:bodyPr wrap="none">
            <a:spAutoFit/>
          </a:bodyPr>
          <a:lstStyle/>
          <a:p>
            <a:pPr marL="342900" indent="-342900">
              <a:buAutoNum type="arabicParenR"/>
            </a:pPr>
            <a:r>
              <a:rPr lang="es-ES" sz="2000" smtClean="0">
                <a:solidFill>
                  <a:schemeClr val="bg1"/>
                </a:solidFill>
                <a:latin typeface="Arial" panose="020B0604020202020204" pitchFamily="34" charset="0"/>
                <a:cs typeface="Arial" panose="020B0604020202020204" pitchFamily="34" charset="0"/>
                <a:sym typeface="Symbol" pitchFamily="18" charset="2"/>
              </a:rPr>
              <a:t>FOUR ORDERS of MAGNITUDE larger tan previous data set</a:t>
            </a:r>
          </a:p>
        </p:txBody>
      </p:sp>
      <p:sp>
        <p:nvSpPr>
          <p:cNvPr id="8" name="Line 5"/>
          <p:cNvSpPr>
            <a:spLocks noChangeShapeType="1"/>
          </p:cNvSpPr>
          <p:nvPr/>
        </p:nvSpPr>
        <p:spPr bwMode="auto">
          <a:xfrm>
            <a:off x="0" y="404664"/>
            <a:ext cx="9144000"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rgbClr val="FFFFFF"/>
              </a:solidFill>
              <a:latin typeface="Arial" charset="0"/>
            </a:endParaRPr>
          </a:p>
        </p:txBody>
      </p:sp>
      <p:sp>
        <p:nvSpPr>
          <p:cNvPr id="9" name="Rectángulo 8"/>
          <p:cNvSpPr/>
          <p:nvPr/>
        </p:nvSpPr>
        <p:spPr>
          <a:xfrm>
            <a:off x="2627784" y="5963115"/>
            <a:ext cx="6408712" cy="400110"/>
          </a:xfrm>
          <a:prstGeom prst="rect">
            <a:avLst/>
          </a:prstGeom>
        </p:spPr>
        <p:txBody>
          <a:bodyPr wrap="square">
            <a:spAutoFit/>
          </a:bodyPr>
          <a:lstStyle/>
          <a:p>
            <a:r>
              <a:rPr lang="es-ES" sz="2000" smtClean="0">
                <a:solidFill>
                  <a:schemeClr val="bg1"/>
                </a:solidFill>
                <a:latin typeface="Arial" panose="020B0604020202020204" pitchFamily="34" charset="0"/>
                <a:cs typeface="Arial" panose="020B0604020202020204" pitchFamily="34" charset="0"/>
                <a:sym typeface="Symbol" pitchFamily="18" charset="2"/>
              </a:rPr>
              <a:t>2)  18 NEW </a:t>
            </a:r>
            <a:r>
              <a:rPr lang="es-ES" sz="2000">
                <a:solidFill>
                  <a:schemeClr val="bg1"/>
                </a:solidFill>
                <a:latin typeface="Arial" panose="020B0604020202020204" pitchFamily="34" charset="0"/>
                <a:cs typeface="Arial" panose="020B0604020202020204" pitchFamily="34" charset="0"/>
                <a:sym typeface="Symbol" pitchFamily="18" charset="2"/>
              </a:rPr>
              <a:t>energy bins below </a:t>
            </a:r>
            <a:r>
              <a:rPr lang="es-ES" sz="2000" smtClean="0">
                <a:solidFill>
                  <a:schemeClr val="bg1"/>
                </a:solidFill>
                <a:latin typeface="Arial" panose="020B0604020202020204" pitchFamily="34" charset="0"/>
                <a:cs typeface="Arial" panose="020B0604020202020204" pitchFamily="34" charset="0"/>
                <a:sym typeface="Symbol" pitchFamily="18" charset="2"/>
              </a:rPr>
              <a:t>825 MeV </a:t>
            </a:r>
            <a:r>
              <a:rPr lang="es-ES" sz="1400" smtClean="0">
                <a:solidFill>
                  <a:schemeClr val="bg1"/>
                </a:solidFill>
                <a:latin typeface="Arial" panose="020B0604020202020204" pitchFamily="34" charset="0"/>
                <a:cs typeface="Arial" panose="020B0604020202020204" pitchFamily="34" charset="0"/>
                <a:sym typeface="Symbol" pitchFamily="18" charset="2"/>
              </a:rPr>
              <a:t>(there were 2)</a:t>
            </a:r>
          </a:p>
        </p:txBody>
      </p:sp>
      <p:cxnSp>
        <p:nvCxnSpPr>
          <p:cNvPr id="11" name="Conector recto 10"/>
          <p:cNvCxnSpPr/>
          <p:nvPr/>
        </p:nvCxnSpPr>
        <p:spPr>
          <a:xfrm flipV="1">
            <a:off x="2267744" y="1556792"/>
            <a:ext cx="0" cy="4824536"/>
          </a:xfrm>
          <a:prstGeom prst="line">
            <a:avLst/>
          </a:prstGeom>
          <a:ln w="25400">
            <a:solidFill>
              <a:srgbClr val="00FFFF"/>
            </a:solidFill>
            <a:headEnd type="non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2627784" y="6392985"/>
            <a:ext cx="6551986" cy="400110"/>
          </a:xfrm>
          <a:prstGeom prst="rect">
            <a:avLst/>
          </a:prstGeom>
        </p:spPr>
        <p:txBody>
          <a:bodyPr wrap="none">
            <a:spAutoFit/>
          </a:bodyPr>
          <a:lstStyle/>
          <a:p>
            <a:r>
              <a:rPr lang="es-ES" sz="2000">
                <a:solidFill>
                  <a:schemeClr val="bg1"/>
                </a:solidFill>
                <a:latin typeface="Arial" panose="020B0604020202020204" pitchFamily="34" charset="0"/>
                <a:cs typeface="Arial" panose="020B0604020202020204" pitchFamily="34" charset="0"/>
                <a:sym typeface="Symbol" pitchFamily="18" charset="2"/>
              </a:rPr>
              <a:t>3</a:t>
            </a:r>
            <a:r>
              <a:rPr lang="es-ES" sz="2000" smtClean="0">
                <a:solidFill>
                  <a:schemeClr val="bg1"/>
                </a:solidFill>
                <a:latin typeface="Arial" panose="020B0604020202020204" pitchFamily="34" charset="0"/>
                <a:cs typeface="Arial" panose="020B0604020202020204" pitchFamily="34" charset="0"/>
                <a:sym typeface="Symbol" pitchFamily="18" charset="2"/>
              </a:rPr>
              <a:t>)  11 NEW energy bins below 725 MeV </a:t>
            </a:r>
            <a:r>
              <a:rPr lang="es-ES" sz="1400" smtClean="0">
                <a:solidFill>
                  <a:schemeClr val="bg1"/>
                </a:solidFill>
                <a:latin typeface="Arial" panose="020B0604020202020204" pitchFamily="34" charset="0"/>
                <a:cs typeface="Arial" panose="020B0604020202020204" pitchFamily="34" charset="0"/>
                <a:sym typeface="Symbol" pitchFamily="18" charset="2"/>
              </a:rPr>
              <a:t>(there were NONE)</a:t>
            </a:r>
          </a:p>
        </p:txBody>
      </p:sp>
      <p:cxnSp>
        <p:nvCxnSpPr>
          <p:cNvPr id="18" name="Conector recto 17"/>
          <p:cNvCxnSpPr/>
          <p:nvPr/>
        </p:nvCxnSpPr>
        <p:spPr>
          <a:xfrm flipV="1">
            <a:off x="2771800" y="1556792"/>
            <a:ext cx="0" cy="4407569"/>
          </a:xfrm>
          <a:prstGeom prst="line">
            <a:avLst/>
          </a:prstGeom>
          <a:ln w="25400">
            <a:solidFill>
              <a:srgbClr val="FF0000"/>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H="1" flipV="1">
            <a:off x="2267744" y="6373906"/>
            <a:ext cx="288032" cy="219134"/>
          </a:xfrm>
          <a:prstGeom prst="line">
            <a:avLst/>
          </a:prstGeom>
          <a:ln w="25400">
            <a:solidFill>
              <a:srgbClr val="00FFFF"/>
            </a:solidFill>
            <a:headEnd type="oval"/>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5792847" y="1764720"/>
            <a:ext cx="816249" cy="369332"/>
          </a:xfrm>
          <a:prstGeom prst="rect">
            <a:avLst/>
          </a:prstGeom>
        </p:spPr>
        <p:txBody>
          <a:bodyPr wrap="none">
            <a:spAutoFit/>
          </a:bodyPr>
          <a:lstStyle/>
          <a:p>
            <a:r>
              <a:rPr lang="es-ES" smtClean="0">
                <a:latin typeface="Arial" panose="020B0604020202020204" pitchFamily="34" charset="0"/>
                <a:cs typeface="Arial" panose="020B0604020202020204" pitchFamily="34" charset="0"/>
                <a:sym typeface="Symbol" pitchFamily="18" charset="2"/>
              </a:rPr>
              <a:t>t</a:t>
            </a:r>
            <a:r>
              <a:rPr lang="es-ES" baseline="-25000" smtClean="0">
                <a:latin typeface="Arial" panose="020B0604020202020204" pitchFamily="34" charset="0"/>
                <a:cs typeface="Arial" panose="020B0604020202020204" pitchFamily="34" charset="0"/>
                <a:sym typeface="Symbol" pitchFamily="18" charset="2"/>
              </a:rPr>
              <a:t>1/2</a:t>
            </a:r>
            <a:r>
              <a:rPr lang="es-ES" smtClean="0">
                <a:latin typeface="Arial" panose="020B0604020202020204" pitchFamily="34" charset="0"/>
                <a:cs typeface="Arial" panose="020B0604020202020204" pitchFamily="34" charset="0"/>
                <a:sym typeface="Symbol" pitchFamily="18" charset="2"/>
              </a:rPr>
              <a:t>-t</a:t>
            </a:r>
            <a:r>
              <a:rPr lang="es-ES" baseline="-25000" smtClean="0">
                <a:latin typeface="Arial" panose="020B0604020202020204" pitchFamily="34" charset="0"/>
                <a:cs typeface="Arial" panose="020B0604020202020204" pitchFamily="34" charset="0"/>
                <a:sym typeface="Symbol" pitchFamily="18" charset="2"/>
              </a:rPr>
              <a:t>3/2</a:t>
            </a:r>
            <a:endParaRPr lang="en-US"/>
          </a:p>
        </p:txBody>
      </p:sp>
      <p:grpSp>
        <p:nvGrpSpPr>
          <p:cNvPr id="27" name="Grupo 26"/>
          <p:cNvGrpSpPr/>
          <p:nvPr/>
        </p:nvGrpSpPr>
        <p:grpSpPr>
          <a:xfrm>
            <a:off x="4355976" y="2876699"/>
            <a:ext cx="4241540" cy="2280493"/>
            <a:chOff x="4355976" y="2876699"/>
            <a:chExt cx="4241540" cy="2280493"/>
          </a:xfrm>
        </p:grpSpPr>
        <p:pic>
          <p:nvPicPr>
            <p:cNvPr id="25" name="Imagen 2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355976" y="2876699"/>
              <a:ext cx="4241540" cy="2280493"/>
            </a:xfrm>
            <a:prstGeom prst="rect">
              <a:avLst/>
            </a:prstGeom>
          </p:spPr>
        </p:pic>
        <p:sp>
          <p:nvSpPr>
            <p:cNvPr id="26" name="Rectángulo 25"/>
            <p:cNvSpPr/>
            <p:nvPr/>
          </p:nvSpPr>
          <p:spPr>
            <a:xfrm>
              <a:off x="5141597" y="3081997"/>
              <a:ext cx="2005677" cy="646331"/>
            </a:xfrm>
            <a:prstGeom prst="rect">
              <a:avLst/>
            </a:prstGeom>
          </p:spPr>
          <p:txBody>
            <a:bodyPr wrap="none">
              <a:spAutoFit/>
            </a:bodyPr>
            <a:lstStyle/>
            <a:p>
              <a:r>
                <a:rPr lang="es-ES" smtClean="0">
                  <a:latin typeface="Arial" panose="020B0604020202020204" pitchFamily="34" charset="0"/>
                  <a:cs typeface="Arial" panose="020B0604020202020204" pitchFamily="34" charset="0"/>
                  <a:sym typeface="Symbol" pitchFamily="18" charset="2"/>
                </a:rPr>
                <a:t>Low-s dominated </a:t>
              </a:r>
            </a:p>
            <a:p>
              <a:r>
                <a:rPr lang="es-ES" smtClean="0">
                  <a:latin typeface="Arial" panose="020B0604020202020204" pitchFamily="34" charset="0"/>
                  <a:cs typeface="Arial" panose="020B0604020202020204" pitchFamily="34" charset="0"/>
                  <a:sym typeface="Symbol" pitchFamily="18" charset="2"/>
                </a:rPr>
                <a:t>by s-wave</a:t>
              </a:r>
              <a:endParaRPr lang="en-US"/>
            </a:p>
          </p:txBody>
        </p:sp>
      </p:grpSp>
    </p:spTree>
    <p:extLst>
      <p:ext uri="{BB962C8B-B14F-4D97-AF65-F5344CB8AC3E}">
        <p14:creationId xmlns:p14="http://schemas.microsoft.com/office/powerpoint/2010/main" val="87867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9552" y="836712"/>
            <a:ext cx="7992894" cy="5355312"/>
          </a:xfrm>
          <a:prstGeom prst="rect">
            <a:avLst/>
          </a:prstGeom>
        </p:spPr>
        <p:txBody>
          <a:bodyPr wrap="none">
            <a:spAutoFit/>
          </a:bodyPr>
          <a:lstStyle/>
          <a:p>
            <a:pPr marL="285750" indent="-285750">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rPr>
              <a:t>KLF will measure</a:t>
            </a:r>
          </a:p>
          <a:p>
            <a:pPr marL="285750" indent="-285750">
              <a:buFont typeface="Arial" panose="020B0604020202020204" pitchFamily="34" charset="0"/>
              <a:buChar char="•"/>
            </a:pPr>
            <a:endParaRPr lang="es-ES">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mtClean="0">
              <a:solidFill>
                <a:schemeClr val="bg1"/>
              </a:solidFill>
              <a:latin typeface="Arial" panose="020B0604020202020204" pitchFamily="34" charset="0"/>
              <a:cs typeface="Arial" panose="020B0604020202020204" pitchFamily="34" charset="0"/>
            </a:endParaRPr>
          </a:p>
          <a:p>
            <a:r>
              <a:rPr lang="es-ES">
                <a:solidFill>
                  <a:schemeClr val="bg1"/>
                </a:solidFill>
                <a:latin typeface="Arial" panose="020B0604020202020204" pitchFamily="34" charset="0"/>
                <a:cs typeface="Arial" panose="020B0604020202020204" pitchFamily="34" charset="0"/>
              </a:rPr>
              <a:t>w</a:t>
            </a:r>
            <a:r>
              <a:rPr lang="es-ES" smtClean="0">
                <a:solidFill>
                  <a:schemeClr val="bg1"/>
                </a:solidFill>
                <a:latin typeface="Arial" panose="020B0604020202020204" pitchFamily="34" charset="0"/>
                <a:cs typeface="Arial" panose="020B0604020202020204" pitchFamily="34" charset="0"/>
              </a:rPr>
              <a:t>hich are sensitive to  </a:t>
            </a:r>
            <a:r>
              <a:rPr lang="es-ES" smtClean="0">
                <a:solidFill>
                  <a:schemeClr val="bg1"/>
                </a:solidFill>
                <a:latin typeface="Arial" panose="020B0604020202020204" pitchFamily="34" charset="0"/>
                <a:cs typeface="Arial" panose="020B0604020202020204" pitchFamily="34" charset="0"/>
                <a:sym typeface="Symbol" pitchFamily="18" charset="2"/>
              </a:rPr>
              <a:t>t</a:t>
            </a:r>
            <a:r>
              <a:rPr lang="es-ES" baseline="-25000" smtClean="0">
                <a:solidFill>
                  <a:schemeClr val="bg1"/>
                </a:solidFill>
                <a:latin typeface="Arial" panose="020B0604020202020204" pitchFamily="34" charset="0"/>
                <a:cs typeface="Arial" panose="020B0604020202020204" pitchFamily="34" charset="0"/>
                <a:sym typeface="Symbol" pitchFamily="18" charset="2"/>
              </a:rPr>
              <a:t>1/2</a:t>
            </a:r>
            <a:r>
              <a:rPr lang="es-ES" smtClean="0">
                <a:solidFill>
                  <a:schemeClr val="bg1"/>
                </a:solidFill>
                <a:latin typeface="Arial" panose="020B0604020202020204" pitchFamily="34" charset="0"/>
                <a:cs typeface="Arial" panose="020B0604020202020204" pitchFamily="34" charset="0"/>
                <a:sym typeface="Symbol" pitchFamily="18" charset="2"/>
              </a:rPr>
              <a:t>-t</a:t>
            </a:r>
            <a:r>
              <a:rPr lang="es-ES" baseline="-25000" smtClean="0">
                <a:solidFill>
                  <a:schemeClr val="bg1"/>
                </a:solidFill>
                <a:latin typeface="Arial" panose="020B0604020202020204" pitchFamily="34" charset="0"/>
                <a:cs typeface="Arial" panose="020B0604020202020204" pitchFamily="34" charset="0"/>
                <a:sym typeface="Symbol" pitchFamily="18" charset="2"/>
              </a:rPr>
              <a:t>3/2</a:t>
            </a:r>
            <a:r>
              <a:rPr lang="es-ES" smtClean="0">
                <a:solidFill>
                  <a:schemeClr val="bg1"/>
                </a:solidFill>
                <a:latin typeface="Arial" panose="020B0604020202020204" pitchFamily="34" charset="0"/>
                <a:cs typeface="Arial" panose="020B0604020202020204" pitchFamily="34" charset="0"/>
                <a:sym typeface="Symbol" pitchFamily="18" charset="2"/>
              </a:rPr>
              <a:t>.</a:t>
            </a:r>
          </a:p>
          <a:p>
            <a:endParaRPr lang="es-ES" smtClean="0">
              <a:solidFill>
                <a:schemeClr val="bg1"/>
              </a:solidFill>
              <a:latin typeface="Arial" panose="020B0604020202020204" pitchFamily="34" charset="0"/>
              <a:cs typeface="Arial" panose="020B0604020202020204" pitchFamily="34" charset="0"/>
              <a:sym typeface="Symbol" pitchFamily="18" charset="2"/>
            </a:endParaRPr>
          </a:p>
          <a:p>
            <a:r>
              <a:rPr lang="es-ES" smtClean="0">
                <a:solidFill>
                  <a:schemeClr val="bg1"/>
                </a:solidFill>
                <a:latin typeface="Arial" panose="020B0604020202020204" pitchFamily="34" charset="0"/>
                <a:cs typeface="Arial" panose="020B0604020202020204" pitchFamily="34" charset="0"/>
                <a:sym typeface="Symbol" pitchFamily="18" charset="2"/>
              </a:rPr>
              <a:t>But also</a:t>
            </a:r>
            <a:endParaRPr lang="es-ES">
              <a:solidFill>
                <a:schemeClr val="bg1"/>
              </a:solidFill>
              <a:latin typeface="Arial" panose="020B0604020202020204" pitchFamily="34" charset="0"/>
              <a:cs typeface="Arial" panose="020B0604020202020204" pitchFamily="34" charset="0"/>
              <a:sym typeface="Symbol" pitchFamily="18" charset="2"/>
            </a:endParaRPr>
          </a:p>
          <a:p>
            <a:endParaRPr lang="es-ES" smtClean="0">
              <a:solidFill>
                <a:schemeClr val="bg1"/>
              </a:solidFill>
              <a:latin typeface="Arial" panose="020B0604020202020204" pitchFamily="34" charset="0"/>
              <a:cs typeface="Arial" panose="020B0604020202020204" pitchFamily="34" charset="0"/>
              <a:sym typeface="Symbol" pitchFamily="18" charset="2"/>
            </a:endParaRPr>
          </a:p>
          <a:p>
            <a:endParaRPr lang="es-ES">
              <a:solidFill>
                <a:schemeClr val="bg1"/>
              </a:solidFill>
              <a:latin typeface="Arial" panose="020B0604020202020204" pitchFamily="34" charset="0"/>
              <a:cs typeface="Arial" panose="020B0604020202020204" pitchFamily="34" charset="0"/>
              <a:sym typeface="Symbol" pitchFamily="18" charset="2"/>
            </a:endParaRPr>
          </a:p>
          <a:p>
            <a:endParaRPr lang="es-ES" smtClean="0">
              <a:solidFill>
                <a:schemeClr val="bg1"/>
              </a:solidFill>
              <a:latin typeface="Arial" panose="020B0604020202020204" pitchFamily="34" charset="0"/>
              <a:cs typeface="Arial" panose="020B0604020202020204" pitchFamily="34" charset="0"/>
              <a:sym typeface="Symbol" pitchFamily="18" charset="2"/>
            </a:endParaRPr>
          </a:p>
          <a:p>
            <a:endParaRPr lang="es-ES" smtClean="0">
              <a:solidFill>
                <a:schemeClr val="bg1"/>
              </a:solidFill>
              <a:latin typeface="Arial" panose="020B0604020202020204" pitchFamily="34" charset="0"/>
              <a:cs typeface="Arial" panose="020B0604020202020204" pitchFamily="34" charset="0"/>
            </a:endParaRPr>
          </a:p>
          <a:p>
            <a:r>
              <a:rPr lang="es-ES" smtClean="0">
                <a:solidFill>
                  <a:schemeClr val="bg1"/>
                </a:solidFill>
                <a:latin typeface="Arial" panose="020B0604020202020204" pitchFamily="34" charset="0"/>
                <a:cs typeface="Arial" panose="020B0604020202020204" pitchFamily="34" charset="0"/>
              </a:rPr>
              <a:t>which </a:t>
            </a:r>
            <a:r>
              <a:rPr lang="es-ES" smtClean="0">
                <a:solidFill>
                  <a:schemeClr val="bg1"/>
                </a:solidFill>
                <a:latin typeface="Arial" panose="020B0604020202020204" pitchFamily="34" charset="0"/>
                <a:cs typeface="Arial" panose="020B0604020202020204" pitchFamily="34" charset="0"/>
              </a:rPr>
              <a:t>are</a:t>
            </a:r>
            <a:r>
              <a:rPr lang="es-ES" smtClean="0">
                <a:solidFill>
                  <a:schemeClr val="bg1"/>
                </a:solidFill>
                <a:latin typeface="Arial" panose="020B0604020202020204" pitchFamily="34" charset="0"/>
                <a:cs typeface="Arial" panose="020B0604020202020204" pitchFamily="34" charset="0"/>
              </a:rPr>
              <a:t> </a:t>
            </a:r>
            <a:r>
              <a:rPr lang="es-ES">
                <a:solidFill>
                  <a:schemeClr val="bg1"/>
                </a:solidFill>
                <a:latin typeface="Arial" panose="020B0604020202020204" pitchFamily="34" charset="0"/>
                <a:cs typeface="Arial" panose="020B0604020202020204" pitchFamily="34" charset="0"/>
              </a:rPr>
              <a:t>sensitive to  </a:t>
            </a:r>
            <a:r>
              <a:rPr lang="es-ES" smtClean="0">
                <a:solidFill>
                  <a:schemeClr val="bg1"/>
                </a:solidFill>
                <a:latin typeface="Arial" panose="020B0604020202020204" pitchFamily="34" charset="0"/>
                <a:cs typeface="Arial" panose="020B0604020202020204" pitchFamily="34" charset="0"/>
                <a:sym typeface="Symbol" pitchFamily="18" charset="2"/>
              </a:rPr>
              <a:t>t</a:t>
            </a:r>
            <a:r>
              <a:rPr lang="es-ES" baseline="-25000" smtClean="0">
                <a:solidFill>
                  <a:schemeClr val="bg1"/>
                </a:solidFill>
                <a:latin typeface="Arial" panose="020B0604020202020204" pitchFamily="34" charset="0"/>
                <a:cs typeface="Arial" panose="020B0604020202020204" pitchFamily="34" charset="0"/>
                <a:sym typeface="Symbol" pitchFamily="18" charset="2"/>
              </a:rPr>
              <a:t>1/2</a:t>
            </a:r>
            <a:r>
              <a:rPr lang="es-ES" smtClean="0">
                <a:solidFill>
                  <a:schemeClr val="bg1"/>
                </a:solidFill>
                <a:latin typeface="Arial" panose="020B0604020202020204" pitchFamily="34" charset="0"/>
                <a:cs typeface="Arial" panose="020B0604020202020204" pitchFamily="34" charset="0"/>
                <a:sym typeface="Symbol" pitchFamily="18" charset="2"/>
              </a:rPr>
              <a:t>+2 </a:t>
            </a:r>
            <a:r>
              <a:rPr lang="es-ES" smtClean="0">
                <a:solidFill>
                  <a:schemeClr val="bg1"/>
                </a:solidFill>
                <a:latin typeface="Arial" panose="020B0604020202020204" pitchFamily="34" charset="0"/>
                <a:cs typeface="Arial" panose="020B0604020202020204" pitchFamily="34" charset="0"/>
                <a:sym typeface="Symbol" pitchFamily="18" charset="2"/>
              </a:rPr>
              <a:t>t</a:t>
            </a:r>
            <a:r>
              <a:rPr lang="es-ES" baseline="-25000" smtClean="0">
                <a:solidFill>
                  <a:schemeClr val="bg1"/>
                </a:solidFill>
                <a:latin typeface="Arial" panose="020B0604020202020204" pitchFamily="34" charset="0"/>
                <a:cs typeface="Arial" panose="020B0604020202020204" pitchFamily="34" charset="0"/>
                <a:sym typeface="Symbol" pitchFamily="18" charset="2"/>
              </a:rPr>
              <a:t>3/2  </a:t>
            </a:r>
            <a:r>
              <a:rPr lang="es-ES" sz="1200">
                <a:solidFill>
                  <a:schemeClr val="bg1"/>
                </a:solidFill>
                <a:latin typeface="Arial" panose="020B0604020202020204" pitchFamily="34" charset="0"/>
                <a:cs typeface="Arial" panose="020B0604020202020204" pitchFamily="34" charset="0"/>
                <a:sym typeface="Symbol" pitchFamily="18" charset="2"/>
              </a:rPr>
              <a:t>We </a:t>
            </a:r>
            <a:r>
              <a:rPr lang="es-ES" sz="1200" smtClean="0">
                <a:solidFill>
                  <a:schemeClr val="bg1"/>
                </a:solidFill>
                <a:latin typeface="Arial" panose="020B0604020202020204" pitchFamily="34" charset="0"/>
                <a:cs typeface="Arial" panose="020B0604020202020204" pitchFamily="34" charset="0"/>
                <a:sym typeface="Symbol" pitchFamily="18" charset="2"/>
              </a:rPr>
              <a:t>concentrate </a:t>
            </a:r>
            <a:r>
              <a:rPr lang="es-ES" sz="1200">
                <a:solidFill>
                  <a:schemeClr val="bg1"/>
                </a:solidFill>
                <a:latin typeface="Arial" panose="020B0604020202020204" pitchFamily="34" charset="0"/>
                <a:cs typeface="Arial" panose="020B0604020202020204" pitchFamily="34" charset="0"/>
                <a:sym typeface="Symbol" pitchFamily="18" charset="2"/>
              </a:rPr>
              <a:t>on </a:t>
            </a:r>
            <a:r>
              <a:rPr lang="es-ES" sz="1200">
                <a:solidFill>
                  <a:schemeClr val="bg1"/>
                </a:solidFill>
                <a:latin typeface="Arial" panose="020B0604020202020204" pitchFamily="34" charset="0"/>
                <a:cs typeface="Arial" panose="020B0604020202020204" pitchFamily="34" charset="0"/>
                <a:sym typeface="Symbol" pitchFamily="18" charset="2"/>
              </a:rPr>
              <a:t>the </a:t>
            </a:r>
            <a:r>
              <a:rPr lang="es-ES" sz="1200" smtClean="0">
                <a:solidFill>
                  <a:schemeClr val="bg1"/>
                </a:solidFill>
                <a:latin typeface="Arial" panose="020B0604020202020204" pitchFamily="34" charset="0"/>
                <a:cs typeface="Arial" panose="020B0604020202020204" pitchFamily="34" charset="0"/>
                <a:sym typeface="Symbol" pitchFamily="18" charset="2"/>
              </a:rPr>
              <a:t>former. </a:t>
            </a:r>
            <a:r>
              <a:rPr lang="es-ES" sz="1200" smtClean="0">
                <a:solidFill>
                  <a:schemeClr val="bg1"/>
                </a:solidFill>
                <a:latin typeface="Arial" panose="020B0604020202020204" pitchFamily="34" charset="0"/>
                <a:cs typeface="Arial" panose="020B0604020202020204" pitchFamily="34" charset="0"/>
                <a:sym typeface="Symbol" pitchFamily="18" charset="2"/>
              </a:rPr>
              <a:t>Further studies needed for the latter</a:t>
            </a:r>
            <a:endParaRPr lang="es-ES">
              <a:solidFill>
                <a:schemeClr val="bg1"/>
              </a:solidFill>
              <a:latin typeface="Arial" panose="020B0604020202020204" pitchFamily="34" charset="0"/>
              <a:cs typeface="Arial" panose="020B0604020202020204" pitchFamily="34" charset="0"/>
              <a:sym typeface="Symbol" pitchFamily="18" charset="2"/>
            </a:endParaRPr>
          </a:p>
          <a:p>
            <a:endParaRPr lang="es-ES" smtClean="0">
              <a:solidFill>
                <a:schemeClr val="bg1"/>
              </a:solidFill>
            </a:endParaRPr>
          </a:p>
          <a:p>
            <a:endParaRPr lang="es-ES">
              <a:solidFill>
                <a:schemeClr val="bg1"/>
              </a:solidFill>
            </a:endParaRPr>
          </a:p>
          <a:p>
            <a:endParaRPr lang="es-ES" smtClean="0">
              <a:solidFill>
                <a:schemeClr val="bg1"/>
              </a:solidFill>
            </a:endParaRPr>
          </a:p>
          <a:p>
            <a:endParaRPr lang="en-US">
              <a:solidFill>
                <a:schemeClr val="bg1"/>
              </a:solidFill>
            </a:endParaRPr>
          </a:p>
        </p:txBody>
      </p:sp>
      <mc:AlternateContent xmlns:mc="http://schemas.openxmlformats.org/markup-compatibility/2006" xmlns:a14="http://schemas.microsoft.com/office/drawing/2010/main">
        <mc:Choice Requires="a14">
          <p:sp>
            <p:nvSpPr>
              <p:cNvPr id="5" name="Rectángulo 4"/>
              <p:cNvSpPr/>
              <p:nvPr/>
            </p:nvSpPr>
            <p:spPr>
              <a:xfrm>
                <a:off x="1259632" y="1448490"/>
                <a:ext cx="40424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800" b="0" i="1" smtClean="0">
                              <a:solidFill>
                                <a:schemeClr val="bg1"/>
                              </a:solidFill>
                              <a:latin typeface="Cambria Math" panose="02040503050406030204" pitchFamily="18" charset="0"/>
                              <a:cs typeface="Arial" panose="020B0604020202020204" pitchFamily="34" charset="0"/>
                              <a:sym typeface="Symbol" pitchFamily="18" charset="2"/>
                            </a:rPr>
                          </m:ctrlPr>
                        </m:sSubPr>
                        <m:e>
                          <m:r>
                            <a:rPr lang="es-ES" sz="2800" b="0" i="1" smtClean="0">
                              <a:solidFill>
                                <a:schemeClr val="bg1"/>
                              </a:solidFill>
                              <a:latin typeface="Cambria Math" panose="02040503050406030204" pitchFamily="18" charset="0"/>
                              <a:cs typeface="Arial" panose="020B0604020202020204" pitchFamily="34" charset="0"/>
                              <a:sym typeface="Symbol" pitchFamily="18" charset="2"/>
                            </a:rPr>
                            <m:t>𝐾</m:t>
                          </m:r>
                        </m:e>
                        <m:sub>
                          <m:r>
                            <a:rPr lang="es-ES" sz="2800" b="0" i="1" smtClean="0">
                              <a:solidFill>
                                <a:schemeClr val="bg1"/>
                              </a:solidFill>
                              <a:latin typeface="Cambria Math" panose="02040503050406030204" pitchFamily="18" charset="0"/>
                              <a:cs typeface="Arial" panose="020B0604020202020204" pitchFamily="34" charset="0"/>
                              <a:sym typeface="Symbol" pitchFamily="18" charset="2"/>
                            </a:rPr>
                            <m:t>𝐿</m:t>
                          </m:r>
                        </m:sub>
                      </m:sSub>
                      <m:r>
                        <a:rPr lang="es-ES" sz="2800" b="0" i="1" smtClean="0">
                          <a:solidFill>
                            <a:schemeClr val="bg1"/>
                          </a:solidFill>
                          <a:latin typeface="Cambria Math" panose="02040503050406030204" pitchFamily="18" charset="0"/>
                          <a:cs typeface="Arial" panose="020B0604020202020204" pitchFamily="34" charset="0"/>
                          <a:sym typeface="Symbol" pitchFamily="18" charset="2"/>
                        </a:rPr>
                        <m:t>𝑝</m:t>
                      </m:r>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Sup>
                        <m:sSupPr>
                          <m:ctrlP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𝐾</m:t>
                          </m:r>
                        </m:e>
                        <m: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∗0</m:t>
                          </m:r>
                        </m:sup>
                      </m:s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𝑝</m:t>
                      </m:r>
                      <m: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Sup>
                        <m:sSupPr>
                          <m:ctrlP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𝐾</m:t>
                          </m:r>
                        </m:e>
                        <m:sup>
                          <m: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up>
                      </m:sSup>
                      <m:sSup>
                        <m:sSupPr>
                          <m:ctrlP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sz="280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𝜋</m:t>
                          </m:r>
                        </m:e>
                        <m: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up>
                      </m:s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𝑝</m:t>
                      </m:r>
                    </m:oMath>
                  </m:oMathPara>
                </a14:m>
                <a:endParaRPr lang="en-US" sz="2800">
                  <a:solidFill>
                    <a:schemeClr val="bg1"/>
                  </a:solidFill>
                </a:endParaRPr>
              </a:p>
            </p:txBody>
          </p:sp>
        </mc:Choice>
        <mc:Fallback xmlns="">
          <p:sp>
            <p:nvSpPr>
              <p:cNvPr id="5" name="Rectángulo 4"/>
              <p:cNvSpPr>
                <a:spLocks noRot="1" noChangeAspect="1" noMove="1" noResize="1" noEditPoints="1" noAdjustHandles="1" noChangeArrowheads="1" noChangeShapeType="1" noTextEdit="1"/>
              </p:cNvSpPr>
              <p:nvPr/>
            </p:nvSpPr>
            <p:spPr>
              <a:xfrm>
                <a:off x="1259632" y="1448490"/>
                <a:ext cx="4042453"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259632" y="1988840"/>
                <a:ext cx="40424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800" b="0" i="1" smtClean="0">
                              <a:solidFill>
                                <a:schemeClr val="bg1"/>
                              </a:solidFill>
                              <a:latin typeface="Cambria Math" panose="02040503050406030204" pitchFamily="18" charset="0"/>
                              <a:cs typeface="Arial" panose="020B0604020202020204" pitchFamily="34" charset="0"/>
                              <a:sym typeface="Symbol" pitchFamily="18" charset="2"/>
                            </a:rPr>
                          </m:ctrlPr>
                        </m:sSubPr>
                        <m:e>
                          <m:r>
                            <a:rPr lang="es-ES" sz="2800" b="0" i="1" smtClean="0">
                              <a:solidFill>
                                <a:schemeClr val="bg1"/>
                              </a:solidFill>
                              <a:latin typeface="Cambria Math" panose="02040503050406030204" pitchFamily="18" charset="0"/>
                              <a:cs typeface="Arial" panose="020B0604020202020204" pitchFamily="34" charset="0"/>
                              <a:sym typeface="Symbol" pitchFamily="18" charset="2"/>
                            </a:rPr>
                            <m:t>𝐾</m:t>
                          </m:r>
                        </m:e>
                        <m:sub>
                          <m:r>
                            <a:rPr lang="es-ES" sz="2800" b="0" i="1" smtClean="0">
                              <a:solidFill>
                                <a:schemeClr val="bg1"/>
                              </a:solidFill>
                              <a:latin typeface="Cambria Math" panose="02040503050406030204" pitchFamily="18" charset="0"/>
                              <a:cs typeface="Arial" panose="020B0604020202020204" pitchFamily="34" charset="0"/>
                              <a:sym typeface="Symbol" pitchFamily="18" charset="2"/>
                            </a:rPr>
                            <m:t>𝐿</m:t>
                          </m:r>
                        </m:sub>
                      </m:sSub>
                      <m:r>
                        <a:rPr lang="es-ES" sz="2800" b="0" i="1" smtClean="0">
                          <a:solidFill>
                            <a:schemeClr val="bg1"/>
                          </a:solidFill>
                          <a:latin typeface="Cambria Math" panose="02040503050406030204" pitchFamily="18" charset="0"/>
                          <a:cs typeface="Arial" panose="020B0604020202020204" pitchFamily="34" charset="0"/>
                          <a:sym typeface="Symbol" pitchFamily="18" charset="2"/>
                        </a:rPr>
                        <m:t>𝑝</m:t>
                      </m:r>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Sup>
                        <m:sSupPr>
                          <m:ctrlP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acc>
                            <m:accPr>
                              <m:chr m:val="̅"/>
                              <m:ctrlP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accPr>
                            <m:e>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𝐾</m:t>
                              </m:r>
                            </m:e>
                          </m:acc>
                        </m:e>
                        <m: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∗0</m:t>
                          </m:r>
                        </m:sup>
                      </m:s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𝑝</m:t>
                      </m:r>
                      <m: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Sup>
                        <m:sSupPr>
                          <m:ctrlP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𝐾</m:t>
                          </m:r>
                        </m:e>
                        <m: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up>
                      </m:sSup>
                      <m:sSup>
                        <m:sSupPr>
                          <m:ctrlP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sz="280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𝜋</m:t>
                          </m:r>
                        </m:e>
                        <m: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up>
                      </m:s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𝑝</m:t>
                      </m:r>
                    </m:oMath>
                  </m:oMathPara>
                </a14:m>
                <a:endParaRPr lang="en-US" sz="2800">
                  <a:solidFill>
                    <a:schemeClr val="bg1"/>
                  </a:solidFill>
                </a:endParaRPr>
              </a:p>
            </p:txBody>
          </p:sp>
        </mc:Choice>
        <mc:Fallback xmlns="">
          <p:sp>
            <p:nvSpPr>
              <p:cNvPr id="6" name="Rectángulo 5"/>
              <p:cNvSpPr>
                <a:spLocks noRot="1" noChangeAspect="1" noMove="1" noResize="1" noEditPoints="1" noAdjustHandles="1" noChangeArrowheads="1" noChangeShapeType="1" noTextEdit="1"/>
              </p:cNvSpPr>
              <p:nvPr/>
            </p:nvSpPr>
            <p:spPr>
              <a:xfrm>
                <a:off x="1259632" y="1988840"/>
                <a:ext cx="4042453" cy="523220"/>
              </a:xfrm>
              <a:prstGeom prst="rect">
                <a:avLst/>
              </a:prstGeom>
              <a:blipFill rotWithShape="0">
                <a:blip r:embed="rId3"/>
                <a:stretch>
                  <a:fillRect/>
                </a:stretch>
              </a:blipFill>
            </p:spPr>
            <p:txBody>
              <a:bodyPr/>
              <a:lstStyle/>
              <a:p>
                <a:r>
                  <a:rPr lang="en-US">
                    <a:noFill/>
                  </a:rPr>
                  <a:t> </a:t>
                </a:r>
              </a:p>
            </p:txBody>
          </p:sp>
        </mc:Fallback>
      </mc:AlternateContent>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859" y="467109"/>
            <a:ext cx="2630062" cy="3156075"/>
          </a:xfrm>
          <a:prstGeom prst="rect">
            <a:avLst/>
          </a:prstGeom>
        </p:spPr>
      </p:pic>
      <mc:AlternateContent xmlns:mc="http://schemas.openxmlformats.org/markup-compatibility/2006">
        <mc:Choice xmlns:a14="http://schemas.microsoft.com/office/drawing/2010/main" Requires="a14">
          <p:sp>
            <p:nvSpPr>
              <p:cNvPr id="8" name="Rectángulo 7"/>
              <p:cNvSpPr/>
              <p:nvPr/>
            </p:nvSpPr>
            <p:spPr>
              <a:xfrm>
                <a:off x="1403648" y="3507690"/>
                <a:ext cx="40424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800" b="0" i="1" smtClean="0">
                              <a:solidFill>
                                <a:schemeClr val="bg1"/>
                              </a:solidFill>
                              <a:latin typeface="Cambria Math" panose="02040503050406030204" pitchFamily="18" charset="0"/>
                              <a:cs typeface="Arial" panose="020B0604020202020204" pitchFamily="34" charset="0"/>
                              <a:sym typeface="Symbol" pitchFamily="18" charset="2"/>
                            </a:rPr>
                          </m:ctrlPr>
                        </m:sSubPr>
                        <m:e>
                          <m:r>
                            <a:rPr lang="es-ES" sz="2800" b="0" i="1" smtClean="0">
                              <a:solidFill>
                                <a:schemeClr val="bg1"/>
                              </a:solidFill>
                              <a:latin typeface="Cambria Math" panose="02040503050406030204" pitchFamily="18" charset="0"/>
                              <a:cs typeface="Arial" panose="020B0604020202020204" pitchFamily="34" charset="0"/>
                              <a:sym typeface="Symbol" pitchFamily="18" charset="2"/>
                            </a:rPr>
                            <m:t>𝐾</m:t>
                          </m:r>
                        </m:e>
                        <m:sub>
                          <m:r>
                            <a:rPr lang="es-ES" sz="2800" b="0" i="1" smtClean="0">
                              <a:solidFill>
                                <a:schemeClr val="bg1"/>
                              </a:solidFill>
                              <a:latin typeface="Cambria Math" panose="02040503050406030204" pitchFamily="18" charset="0"/>
                              <a:cs typeface="Arial" panose="020B0604020202020204" pitchFamily="34" charset="0"/>
                              <a:sym typeface="Symbol" pitchFamily="18" charset="2"/>
                            </a:rPr>
                            <m:t>𝐿</m:t>
                          </m:r>
                        </m:sub>
                      </m:sSub>
                      <m:r>
                        <a:rPr lang="es-ES" sz="2800" b="0" i="1" smtClean="0">
                          <a:solidFill>
                            <a:schemeClr val="bg1"/>
                          </a:solidFill>
                          <a:latin typeface="Cambria Math" panose="02040503050406030204" pitchFamily="18" charset="0"/>
                          <a:cs typeface="Arial" panose="020B0604020202020204" pitchFamily="34" charset="0"/>
                          <a:sym typeface="Symbol" pitchFamily="18" charset="2"/>
                        </a:rPr>
                        <m:t>𝑝</m:t>
                      </m:r>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Sup>
                        <m:sSupPr>
                          <m:ctrlP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𝐾</m:t>
                          </m:r>
                        </m:e>
                        <m: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∗0</m:t>
                          </m:r>
                        </m:sup>
                      </m:s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𝑝</m:t>
                      </m:r>
                      <m: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Sub>
                        <m:sSubPr>
                          <m:ctrlPr>
                            <a:rPr lang="es-ES" sz="2800" i="1">
                              <a:solidFill>
                                <a:schemeClr val="bg1"/>
                              </a:solidFill>
                              <a:latin typeface="Cambria Math" panose="02040503050406030204" pitchFamily="18" charset="0"/>
                              <a:cs typeface="Arial" panose="020B0604020202020204" pitchFamily="34" charset="0"/>
                              <a:sym typeface="Symbol" pitchFamily="18" charset="2"/>
                            </a:rPr>
                          </m:ctrlPr>
                        </m:sSubPr>
                        <m:e>
                          <m:r>
                            <a:rPr lang="es-ES" sz="2800" i="1">
                              <a:solidFill>
                                <a:schemeClr val="bg1"/>
                              </a:solidFill>
                              <a:latin typeface="Cambria Math" panose="02040503050406030204" pitchFamily="18" charset="0"/>
                              <a:cs typeface="Arial" panose="020B0604020202020204" pitchFamily="34" charset="0"/>
                              <a:sym typeface="Symbol" pitchFamily="18" charset="2"/>
                            </a:rPr>
                            <m:t>𝐾</m:t>
                          </m:r>
                        </m:e>
                        <m:sub>
                          <m:r>
                            <a:rPr lang="es-ES" sz="2800" i="1">
                              <a:solidFill>
                                <a:schemeClr val="bg1"/>
                              </a:solidFill>
                              <a:latin typeface="Cambria Math" panose="02040503050406030204" pitchFamily="18" charset="0"/>
                              <a:cs typeface="Arial" panose="020B0604020202020204" pitchFamily="34" charset="0"/>
                              <a:sym typeface="Symbol" pitchFamily="18" charset="2"/>
                            </a:rPr>
                            <m:t>𝐿</m:t>
                          </m:r>
                        </m:sub>
                      </m:sSub>
                      <m:sSup>
                        <m:sSupPr>
                          <m:ctrlP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sz="280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𝜋</m:t>
                          </m:r>
                        </m:e>
                        <m: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0</m:t>
                          </m:r>
                        </m:sup>
                      </m:s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𝑝</m:t>
                      </m:r>
                    </m:oMath>
                  </m:oMathPara>
                </a14:m>
                <a:endParaRPr lang="en-US" sz="2800">
                  <a:solidFill>
                    <a:schemeClr val="bg1"/>
                  </a:solidFill>
                </a:endParaRPr>
              </a:p>
            </p:txBody>
          </p:sp>
        </mc:Choice>
        <mc:Fallback>
          <p:sp>
            <p:nvSpPr>
              <p:cNvPr id="8" name="Rectángulo 7"/>
              <p:cNvSpPr>
                <a:spLocks noRot="1" noChangeAspect="1" noMove="1" noResize="1" noEditPoints="1" noAdjustHandles="1" noChangeArrowheads="1" noChangeShapeType="1" noTextEdit="1"/>
              </p:cNvSpPr>
              <p:nvPr/>
            </p:nvSpPr>
            <p:spPr>
              <a:xfrm>
                <a:off x="1403648" y="3507690"/>
                <a:ext cx="4042453"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27068" y="5106094"/>
                <a:ext cx="8630824" cy="946991"/>
              </a:xfrm>
              <a:prstGeom prst="rect">
                <a:avLst/>
              </a:prstGeom>
            </p:spPr>
            <p:txBody>
              <a:bodyPr wrap="none">
                <a:spAutoFit/>
              </a:bodyPr>
              <a:lstStyle/>
              <a:p>
                <a:r>
                  <a:rPr lang="es-ES" smtClean="0">
                    <a:solidFill>
                      <a:schemeClr val="bg1"/>
                    </a:solidFill>
                    <a:latin typeface="Arial" panose="020B0604020202020204" pitchFamily="34" charset="0"/>
                    <a:cs typeface="Arial" panose="020B0604020202020204" pitchFamily="34" charset="0"/>
                  </a:rPr>
                  <a:t>In this way the two isospin states can be separated.</a:t>
                </a:r>
              </a:p>
              <a:p>
                <a:r>
                  <a:rPr lang="es-ES" smtClean="0">
                    <a:solidFill>
                      <a:schemeClr val="bg1"/>
                    </a:solidFill>
                    <a:latin typeface="Arial" panose="020B0604020202020204" pitchFamily="34" charset="0"/>
                    <a:cs typeface="Arial" panose="020B0604020202020204" pitchFamily="34" charset="0"/>
                  </a:rPr>
                  <a:t>For the latter the </a:t>
                </a:r>
                <a14:m>
                  <m:oMath xmlns:m="http://schemas.openxmlformats.org/officeDocument/2006/math">
                    <m:sSub>
                      <m:sSubPr>
                        <m:ctrlPr>
                          <a:rPr lang="es-ES" sz="2000" i="1">
                            <a:solidFill>
                              <a:schemeClr val="bg1"/>
                            </a:solidFill>
                            <a:latin typeface="Cambria Math" panose="02040503050406030204" pitchFamily="18" charset="0"/>
                            <a:cs typeface="Arial" panose="020B0604020202020204" pitchFamily="34" charset="0"/>
                            <a:sym typeface="Symbol" pitchFamily="18" charset="2"/>
                          </a:rPr>
                        </m:ctrlPr>
                      </m:sSubPr>
                      <m:e>
                        <m:r>
                          <a:rPr lang="es-ES" sz="2000" i="1">
                            <a:solidFill>
                              <a:schemeClr val="bg1"/>
                            </a:solidFill>
                            <a:latin typeface="Cambria Math" panose="02040503050406030204" pitchFamily="18" charset="0"/>
                            <a:cs typeface="Arial" panose="020B0604020202020204" pitchFamily="34" charset="0"/>
                            <a:sym typeface="Symbol" pitchFamily="18" charset="2"/>
                          </a:rPr>
                          <m:t>𝐾</m:t>
                        </m:r>
                      </m:e>
                      <m:sub>
                        <m:r>
                          <a:rPr lang="es-ES" sz="2000" i="1">
                            <a:solidFill>
                              <a:schemeClr val="bg1"/>
                            </a:solidFill>
                            <a:latin typeface="Cambria Math" panose="02040503050406030204" pitchFamily="18" charset="0"/>
                            <a:cs typeface="Arial" panose="020B0604020202020204" pitchFamily="34" charset="0"/>
                            <a:sym typeface="Symbol" pitchFamily="18" charset="2"/>
                          </a:rPr>
                          <m:t>𝐿</m:t>
                        </m:r>
                      </m:sub>
                    </m:sSub>
                  </m:oMath>
                </a14:m>
                <a:r>
                  <a:rPr lang="en-US" smtClean="0">
                    <a:solidFill>
                      <a:schemeClr val="bg1"/>
                    </a:solidFill>
                    <a:latin typeface="Arial" panose="020B0604020202020204" pitchFamily="34" charset="0"/>
                    <a:cs typeface="Arial" panose="020B0604020202020204" pitchFamily="34" charset="0"/>
                  </a:rPr>
                  <a:t>  will be reconstructed from </a:t>
                </a:r>
                <a:r>
                  <a:rPr lang="en-US">
                    <a:solidFill>
                      <a:schemeClr val="bg1"/>
                    </a:solidFill>
                    <a:latin typeface="Arial" panose="020B0604020202020204" pitchFamily="34" charset="0"/>
                    <a:cs typeface="Arial" panose="020B0604020202020204" pitchFamily="34" charset="0"/>
                  </a:rPr>
                  <a:t>the missing mass of </a:t>
                </a:r>
                <a:r>
                  <a:rPr lang="en-US" smtClean="0">
                    <a:solidFill>
                      <a:schemeClr val="bg1"/>
                    </a:solidFill>
                    <a:latin typeface="Arial" panose="020B0604020202020204" pitchFamily="34" charset="0"/>
                    <a:cs typeface="Arial" panose="020B0604020202020204" pitchFamily="34" charset="0"/>
                  </a:rPr>
                  <a:t>the proton </a:t>
                </a:r>
                <a:r>
                  <a:rPr lang="en-US">
                    <a:solidFill>
                      <a:schemeClr val="bg1"/>
                    </a:solidFill>
                    <a:latin typeface="Arial" panose="020B0604020202020204" pitchFamily="34" charset="0"/>
                    <a:cs typeface="Arial" panose="020B0604020202020204" pitchFamily="34" charset="0"/>
                  </a:rPr>
                  <a:t>and</a:t>
                </a:r>
              </a:p>
              <a:p>
                <a:r>
                  <a:rPr lang="en-US">
                    <a:solidFill>
                      <a:schemeClr val="bg1"/>
                    </a:solidFill>
                    <a:latin typeface="Arial" panose="020B0604020202020204" pitchFamily="34" charset="0"/>
                    <a:cs typeface="Arial" panose="020B0604020202020204" pitchFamily="34" charset="0"/>
                  </a:rPr>
                  <a:t>t</a:t>
                </a:r>
                <a:r>
                  <a:rPr lang="en-US" smtClean="0">
                    <a:solidFill>
                      <a:schemeClr val="bg1"/>
                    </a:solidFill>
                    <a:latin typeface="Arial" panose="020B0604020202020204" pitchFamily="34" charset="0"/>
                    <a:cs typeface="Arial" panose="020B0604020202020204" pitchFamily="34" charset="0"/>
                  </a:rPr>
                  <a:t>he </a:t>
                </a:r>
                <a14:m>
                  <m:oMath xmlns:m="http://schemas.openxmlformats.org/officeDocument/2006/math">
                    <m:sSup>
                      <m:sSupPr>
                        <m:ctrlPr>
                          <a:rPr lang="es-ES"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𝜋</m:t>
                        </m:r>
                      </m:e>
                      <m:sup>
                        <m:r>
                          <a:rPr lang="es-ES"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0</m:t>
                        </m:r>
                      </m:sup>
                    </m:sSup>
                  </m:oMath>
                </a14:m>
                <a:r>
                  <a:rPr lang="en-US" smtClean="0">
                    <a:solidFill>
                      <a:schemeClr val="bg1"/>
                    </a:solidFill>
                    <a:latin typeface="Arial" panose="020B0604020202020204" pitchFamily="34" charset="0"/>
                    <a:cs typeface="Arial" panose="020B0604020202020204" pitchFamily="34" charset="0"/>
                  </a:rPr>
                  <a:t> </a:t>
                </a:r>
                <a:r>
                  <a:rPr lang="en-US">
                    <a:solidFill>
                      <a:schemeClr val="bg1"/>
                    </a:solidFill>
                    <a:latin typeface="Arial" panose="020B0604020202020204" pitchFamily="34" charset="0"/>
                    <a:cs typeface="Arial" panose="020B0604020202020204" pitchFamily="34" charset="0"/>
                  </a:rPr>
                  <a:t>and </a:t>
                </a:r>
                <a:r>
                  <a:rPr lang="en-US" smtClean="0">
                    <a:solidFill>
                      <a:schemeClr val="bg1"/>
                    </a:solidFill>
                    <a:latin typeface="Arial" panose="020B0604020202020204" pitchFamily="34" charset="0"/>
                    <a:cs typeface="Arial" panose="020B0604020202020204" pitchFamily="34" charset="0"/>
                  </a:rPr>
                  <a:t>the invariant </a:t>
                </a:r>
                <a:r>
                  <a:rPr lang="en-US">
                    <a:solidFill>
                      <a:schemeClr val="bg1"/>
                    </a:solidFill>
                    <a:latin typeface="Arial" panose="020B0604020202020204" pitchFamily="34" charset="0"/>
                    <a:cs typeface="Arial" panose="020B0604020202020204" pitchFamily="34" charset="0"/>
                  </a:rPr>
                  <a:t>mass of </a:t>
                </a:r>
                <a:r>
                  <a:rPr lang="en-US" smtClean="0">
                    <a:solidFill>
                      <a:schemeClr val="bg1"/>
                    </a:solidFill>
                    <a:latin typeface="Arial" panose="020B0604020202020204" pitchFamily="34" charset="0"/>
                    <a:cs typeface="Arial" panose="020B0604020202020204" pitchFamily="34" charset="0"/>
                  </a:rPr>
                  <a:t>the </a:t>
                </a:r>
                <a14:m>
                  <m:oMath xmlns:m="http://schemas.openxmlformats.org/officeDocument/2006/math">
                    <m:sSub>
                      <m:sSubPr>
                        <m:ctrlPr>
                          <a:rPr lang="es-ES" i="1">
                            <a:solidFill>
                              <a:schemeClr val="bg1"/>
                            </a:solidFill>
                            <a:latin typeface="Cambria Math" panose="02040503050406030204" pitchFamily="18" charset="0"/>
                            <a:cs typeface="Arial" panose="020B0604020202020204" pitchFamily="34" charset="0"/>
                            <a:sym typeface="Symbol" pitchFamily="18" charset="2"/>
                          </a:rPr>
                        </m:ctrlPr>
                      </m:sSubPr>
                      <m:e>
                        <m:r>
                          <a:rPr lang="es-ES" i="1">
                            <a:solidFill>
                              <a:schemeClr val="bg1"/>
                            </a:solidFill>
                            <a:latin typeface="Cambria Math" panose="02040503050406030204" pitchFamily="18" charset="0"/>
                            <a:cs typeface="Arial" panose="020B0604020202020204" pitchFamily="34" charset="0"/>
                            <a:sym typeface="Symbol" pitchFamily="18" charset="2"/>
                          </a:rPr>
                          <m:t>𝐾</m:t>
                        </m:r>
                      </m:e>
                      <m:sub>
                        <m:r>
                          <a:rPr lang="es-ES" i="1">
                            <a:solidFill>
                              <a:schemeClr val="bg1"/>
                            </a:solidFill>
                            <a:latin typeface="Cambria Math" panose="02040503050406030204" pitchFamily="18" charset="0"/>
                            <a:cs typeface="Arial" panose="020B0604020202020204" pitchFamily="34" charset="0"/>
                            <a:sym typeface="Symbol" pitchFamily="18" charset="2"/>
                          </a:rPr>
                          <m:t>𝐿</m:t>
                        </m:r>
                      </m:sub>
                    </m:sSub>
                    <m:sSup>
                      <m:sSupPr>
                        <m:ctrlPr>
                          <a:rPr lang="es-ES"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𝜋</m:t>
                        </m:r>
                      </m:e>
                      <m:sup>
                        <m:r>
                          <a:rPr lang="es-ES"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0</m:t>
                        </m:r>
                      </m:sup>
                    </m:sSup>
                  </m:oMath>
                </a14:m>
                <a:r>
                  <a:rPr lang="en-US" smtClean="0">
                    <a:solidFill>
                      <a:schemeClr val="bg1"/>
                    </a:solidFill>
                    <a:latin typeface="Arial" panose="020B0604020202020204" pitchFamily="34" charset="0"/>
                    <a:cs typeface="Arial" panose="020B0604020202020204" pitchFamily="34" charset="0"/>
                  </a:rPr>
                  <a:t> </a:t>
                </a:r>
                <a:r>
                  <a:rPr lang="en-US">
                    <a:solidFill>
                      <a:schemeClr val="bg1"/>
                    </a:solidFill>
                    <a:latin typeface="Arial" panose="020B0604020202020204" pitchFamily="34" charset="0"/>
                    <a:cs typeface="Arial" panose="020B0604020202020204" pitchFamily="34" charset="0"/>
                  </a:rPr>
                  <a:t>in the missing mass of the </a:t>
                </a:r>
                <a:r>
                  <a:rPr lang="en-US" smtClean="0">
                    <a:solidFill>
                      <a:schemeClr val="bg1"/>
                    </a:solidFill>
                    <a:latin typeface="Arial" panose="020B0604020202020204" pitchFamily="34" charset="0"/>
                    <a:cs typeface="Arial" panose="020B0604020202020204" pitchFamily="34" charset="0"/>
                  </a:rPr>
                  <a:t>proton.</a:t>
                </a:r>
              </a:p>
            </p:txBody>
          </p:sp>
        </mc:Choice>
        <mc:Fallback xmlns="">
          <p:sp>
            <p:nvSpPr>
              <p:cNvPr id="9" name="Rectángulo 8"/>
              <p:cNvSpPr>
                <a:spLocks noRot="1" noChangeAspect="1" noMove="1" noResize="1" noEditPoints="1" noAdjustHandles="1" noChangeArrowheads="1" noChangeShapeType="1" noTextEdit="1"/>
              </p:cNvSpPr>
              <p:nvPr/>
            </p:nvSpPr>
            <p:spPr>
              <a:xfrm>
                <a:off x="527068" y="5106094"/>
                <a:ext cx="8630824" cy="946991"/>
              </a:xfrm>
              <a:prstGeom prst="rect">
                <a:avLst/>
              </a:prstGeom>
              <a:blipFill rotWithShape="0">
                <a:blip r:embed="rId6"/>
                <a:stretch>
                  <a:fillRect l="-565" t="-3871" b="-9677"/>
                </a:stretch>
              </a:blipFill>
            </p:spPr>
            <p:txBody>
              <a:bodyPr/>
              <a:lstStyle/>
              <a:p>
                <a:r>
                  <a:rPr lang="en-US">
                    <a:noFill/>
                  </a:rPr>
                  <a:t> </a:t>
                </a:r>
              </a:p>
            </p:txBody>
          </p:sp>
        </mc:Fallback>
      </mc:AlternateContent>
      <p:sp>
        <p:nvSpPr>
          <p:cNvPr id="10" name="Rectángulo 9"/>
          <p:cNvSpPr/>
          <p:nvPr/>
        </p:nvSpPr>
        <p:spPr>
          <a:xfrm>
            <a:off x="1547664" y="3974"/>
            <a:ext cx="2778325" cy="369332"/>
          </a:xfrm>
          <a:prstGeom prst="rect">
            <a:avLst/>
          </a:prstGeom>
        </p:spPr>
        <p:txBody>
          <a:bodyPr wrap="none">
            <a:spAutoFit/>
          </a:bodyPr>
          <a:lstStyle/>
          <a:p>
            <a:r>
              <a:rPr lang="es-ES" smtClean="0">
                <a:solidFill>
                  <a:srgbClr val="00FFFF"/>
                </a:solidFill>
                <a:latin typeface="Arial" panose="020B0604020202020204" pitchFamily="34" charset="0"/>
                <a:cs typeface="Arial" panose="020B0604020202020204" pitchFamily="34" charset="0"/>
                <a:sym typeface="Symbol" pitchFamily="18" charset="2"/>
              </a:rPr>
              <a:t>Isospin separation @KLF</a:t>
            </a:r>
            <a:endParaRPr lang="en-US">
              <a:solidFill>
                <a:srgbClr val="00FFFF"/>
              </a:solidFill>
            </a:endParaRPr>
          </a:p>
        </p:txBody>
      </p:sp>
      <p:sp>
        <p:nvSpPr>
          <p:cNvPr id="11" name="Line 5"/>
          <p:cNvSpPr>
            <a:spLocks noChangeShapeType="1"/>
          </p:cNvSpPr>
          <p:nvPr/>
        </p:nvSpPr>
        <p:spPr bwMode="auto">
          <a:xfrm>
            <a:off x="0" y="404664"/>
            <a:ext cx="9144000"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rgbClr val="FFFFFF"/>
              </a:solidFill>
              <a:latin typeface="Arial" charset="0"/>
            </a:endParaRPr>
          </a:p>
        </p:txBody>
      </p:sp>
      <mc:AlternateContent xmlns:mc="http://schemas.openxmlformats.org/markup-compatibility/2006">
        <mc:Choice xmlns:a14="http://schemas.microsoft.com/office/drawing/2010/main" Requires="a14">
          <p:sp>
            <p:nvSpPr>
              <p:cNvPr id="12" name="Rectángulo 11"/>
              <p:cNvSpPr/>
              <p:nvPr/>
            </p:nvSpPr>
            <p:spPr>
              <a:xfrm>
                <a:off x="1403647" y="4066463"/>
                <a:ext cx="43586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800" b="0" i="1" smtClean="0">
                              <a:solidFill>
                                <a:schemeClr val="bg1"/>
                              </a:solidFill>
                              <a:latin typeface="Cambria Math" panose="02040503050406030204" pitchFamily="18" charset="0"/>
                              <a:cs typeface="Arial" panose="020B0604020202020204" pitchFamily="34" charset="0"/>
                              <a:sym typeface="Symbol" pitchFamily="18" charset="2"/>
                            </a:rPr>
                          </m:ctrlPr>
                        </m:sSubPr>
                        <m:e>
                          <m:r>
                            <a:rPr lang="es-ES" sz="2800" b="0" i="1" smtClean="0">
                              <a:solidFill>
                                <a:schemeClr val="bg1"/>
                              </a:solidFill>
                              <a:latin typeface="Cambria Math" panose="02040503050406030204" pitchFamily="18" charset="0"/>
                              <a:cs typeface="Arial" panose="020B0604020202020204" pitchFamily="34" charset="0"/>
                              <a:sym typeface="Symbol" pitchFamily="18" charset="2"/>
                            </a:rPr>
                            <m:t>𝐾</m:t>
                          </m:r>
                        </m:e>
                        <m:sub>
                          <m:r>
                            <a:rPr lang="es-ES" sz="2800" b="0" i="1" smtClean="0">
                              <a:solidFill>
                                <a:schemeClr val="bg1"/>
                              </a:solidFill>
                              <a:latin typeface="Cambria Math" panose="02040503050406030204" pitchFamily="18" charset="0"/>
                              <a:cs typeface="Arial" panose="020B0604020202020204" pitchFamily="34" charset="0"/>
                              <a:sym typeface="Symbol" pitchFamily="18" charset="2"/>
                            </a:rPr>
                            <m:t>𝐿</m:t>
                          </m:r>
                        </m:sub>
                      </m:sSub>
                      <m:r>
                        <a:rPr lang="es-ES" sz="2800" b="0" i="1" smtClean="0">
                          <a:solidFill>
                            <a:schemeClr val="bg1"/>
                          </a:solidFill>
                          <a:latin typeface="Cambria Math" panose="02040503050406030204" pitchFamily="18" charset="0"/>
                          <a:cs typeface="Arial" panose="020B0604020202020204" pitchFamily="34" charset="0"/>
                          <a:sym typeface="Symbol" pitchFamily="18" charset="2"/>
                        </a:rPr>
                        <m:t>𝑝</m:t>
                      </m:r>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d>
                        <m:dPr>
                          <m:ctrlP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dPr>
                        <m:e>
                          <m:sSup>
                            <m:sSupPr>
                              <m:ctrlP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𝐾</m:t>
                              </m:r>
                            </m:e>
                            <m: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∗0</m:t>
                              </m:r>
                            </m:sup>
                          </m:sSup>
                        </m:e>
                      </m:d>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𝑝</m:t>
                      </m:r>
                      <m: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Sub>
                        <m:sSubPr>
                          <m:ctrlPr>
                            <a:rPr lang="es-ES" sz="2800" i="1">
                              <a:solidFill>
                                <a:schemeClr val="bg1"/>
                              </a:solidFill>
                              <a:latin typeface="Cambria Math" panose="02040503050406030204" pitchFamily="18" charset="0"/>
                              <a:cs typeface="Arial" panose="020B0604020202020204" pitchFamily="34" charset="0"/>
                              <a:sym typeface="Symbol" pitchFamily="18" charset="2"/>
                            </a:rPr>
                          </m:ctrlPr>
                        </m:sSubPr>
                        <m:e>
                          <m:r>
                            <a:rPr lang="es-ES" sz="2800" i="1">
                              <a:solidFill>
                                <a:schemeClr val="bg1"/>
                              </a:solidFill>
                              <a:latin typeface="Cambria Math" panose="02040503050406030204" pitchFamily="18" charset="0"/>
                              <a:cs typeface="Arial" panose="020B0604020202020204" pitchFamily="34" charset="0"/>
                              <a:sym typeface="Symbol" pitchFamily="18" charset="2"/>
                            </a:rPr>
                            <m:t>𝐾</m:t>
                          </m:r>
                        </m:e>
                        <m:sub>
                          <m:r>
                            <a:rPr lang="es-ES" sz="2800" i="1">
                              <a:solidFill>
                                <a:schemeClr val="bg1"/>
                              </a:solidFill>
                              <a:latin typeface="Cambria Math" panose="02040503050406030204" pitchFamily="18" charset="0"/>
                              <a:cs typeface="Arial" panose="020B0604020202020204" pitchFamily="34" charset="0"/>
                              <a:sym typeface="Symbol" pitchFamily="18" charset="2"/>
                            </a:rPr>
                            <m:t>𝐿</m:t>
                          </m:r>
                        </m:sub>
                      </m:sSub>
                      <m:sSup>
                        <m:sSupPr>
                          <m:ctrlPr>
                            <a:rPr lang="es-ES" sz="2800" i="1">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sz="280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𝜋</m:t>
                          </m:r>
                        </m:e>
                        <m: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up>
                      </m:sSup>
                      <m:sSup>
                        <m:sSupPr>
                          <m:ctrlP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pPr>
                        <m:e>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e>
                        <m:sup>
                          <m:r>
                            <a:rPr lang="es-ES" sz="28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up>
                      </m:sSup>
                    </m:oMath>
                  </m:oMathPara>
                </a14:m>
                <a:endParaRPr lang="en-US" sz="2800">
                  <a:solidFill>
                    <a:schemeClr val="bg1"/>
                  </a:solidFill>
                </a:endParaRPr>
              </a:p>
            </p:txBody>
          </p:sp>
        </mc:Choice>
        <mc:Fallback>
          <p:sp>
            <p:nvSpPr>
              <p:cNvPr id="12" name="Rectángulo 11"/>
              <p:cNvSpPr>
                <a:spLocks noRot="1" noChangeAspect="1" noMove="1" noResize="1" noEditPoints="1" noAdjustHandles="1" noChangeArrowheads="1" noChangeShapeType="1" noTextEdit="1"/>
              </p:cNvSpPr>
              <p:nvPr/>
            </p:nvSpPr>
            <p:spPr>
              <a:xfrm>
                <a:off x="1403647" y="4066463"/>
                <a:ext cx="4358629" cy="523220"/>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3637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670761"/>
            <a:ext cx="7632848" cy="4451300"/>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1159532" y="5264040"/>
                <a:ext cx="8136904" cy="1477328"/>
              </a:xfrm>
              <a:prstGeom prst="rect">
                <a:avLst/>
              </a:prstGeom>
            </p:spPr>
            <p:txBody>
              <a:bodyPr wrap="square">
                <a:spAutoFit/>
              </a:bodyPr>
              <a:lstStyle/>
              <a:p>
                <a:pPr marL="285750" indent="-285750">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rPr>
                  <a:t>With the missing mass reconstruction one expects 5 points below 825MeV </a:t>
                </a:r>
              </a:p>
              <a:p>
                <a:pPr marL="285750" indent="-285750">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rPr>
                  <a:t>3 points below the existing data. </a:t>
                </a:r>
              </a:p>
              <a:p>
                <a:pPr marL="285750" indent="-285750">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rPr>
                  <a:t>With some timing improvement KLF could double the points.</a:t>
                </a:r>
              </a:p>
              <a:p>
                <a:pPr marL="285750" indent="-285750">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rPr>
                  <a:t>100 x statistics than Estabrooks et al. </a:t>
                </a:r>
                <a:r>
                  <a:rPr lang="es-ES" b="1" smtClean="0">
                    <a:solidFill>
                      <a:schemeClr val="bg1"/>
                    </a:solidFill>
                    <a:latin typeface="Arial" panose="020B0604020202020204" pitchFamily="34" charset="0"/>
                    <a:cs typeface="Arial" panose="020B0604020202020204" pitchFamily="34" charset="0"/>
                  </a:rPr>
                  <a:t>Stat. Error bars invisible with KLF</a:t>
                </a:r>
                <a:r>
                  <a:rPr lang="es-ES" smtClean="0">
                    <a:solidFill>
                      <a:schemeClr val="bg1"/>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rPr>
                  <a:t>Systematic uncertainties expected at </a:t>
                </a:r>
                <a14:m>
                  <m:oMath xmlns:m="http://schemas.openxmlformats.org/officeDocument/2006/math">
                    <m:r>
                      <a:rPr lang="es-ES"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r>
                  <a:rPr lang="es-ES" smtClean="0">
                    <a:solidFill>
                      <a:schemeClr val="bg1"/>
                    </a:solidFill>
                    <a:latin typeface="Arial" panose="020B0604020202020204" pitchFamily="34" charset="0"/>
                    <a:cs typeface="Arial" panose="020B0604020202020204" pitchFamily="34" charset="0"/>
                  </a:rPr>
                  <a:t>5% level</a:t>
                </a:r>
                <a:endParaRPr lang="es-ES">
                  <a:solidFill>
                    <a:schemeClr val="bg1"/>
                  </a:solidFill>
                  <a:latin typeface="Arial" panose="020B0604020202020204" pitchFamily="34" charset="0"/>
                  <a:cs typeface="Arial" panose="020B0604020202020204" pitchFamily="34"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1159532" y="5264040"/>
                <a:ext cx="8136904" cy="1477328"/>
              </a:xfrm>
              <a:prstGeom prst="rect">
                <a:avLst/>
              </a:prstGeom>
              <a:blipFill rotWithShape="0">
                <a:blip r:embed="rId3"/>
                <a:stretch>
                  <a:fillRect l="-449" t="-2479" b="-5785"/>
                </a:stretch>
              </a:blipFill>
            </p:spPr>
            <p:txBody>
              <a:bodyPr/>
              <a:lstStyle/>
              <a:p>
                <a:r>
                  <a:rPr lang="en-US">
                    <a:noFill/>
                  </a:rPr>
                  <a:t> </a:t>
                </a:r>
              </a:p>
            </p:txBody>
          </p:sp>
        </mc:Fallback>
      </mc:AlternateContent>
      <p:cxnSp>
        <p:nvCxnSpPr>
          <p:cNvPr id="6" name="Conector recto 5"/>
          <p:cNvCxnSpPr/>
          <p:nvPr/>
        </p:nvCxnSpPr>
        <p:spPr>
          <a:xfrm flipH="1" flipV="1">
            <a:off x="954000" y="814777"/>
            <a:ext cx="17600" cy="4896545"/>
          </a:xfrm>
          <a:prstGeom prst="line">
            <a:avLst/>
          </a:prstGeom>
          <a:ln w="25400">
            <a:solidFill>
              <a:srgbClr val="00FFFF"/>
            </a:solidFill>
            <a:headEnd type="none"/>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flipH="1" flipV="1">
            <a:off x="1403648" y="814777"/>
            <a:ext cx="18352" cy="4608513"/>
          </a:xfrm>
          <a:prstGeom prst="line">
            <a:avLst/>
          </a:prstGeom>
          <a:ln w="25400">
            <a:solidFill>
              <a:srgbClr val="FF0000"/>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H="1">
            <a:off x="971600" y="5711322"/>
            <a:ext cx="432048" cy="0"/>
          </a:xfrm>
          <a:prstGeom prst="line">
            <a:avLst/>
          </a:prstGeom>
          <a:ln w="25400">
            <a:solidFill>
              <a:srgbClr val="00FFFF"/>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786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4398" r="9051"/>
          <a:stretch/>
        </p:blipFill>
        <p:spPr>
          <a:xfrm>
            <a:off x="251520" y="1556792"/>
            <a:ext cx="5544000" cy="4261104"/>
          </a:xfrm>
          <a:prstGeom prst="rect">
            <a:avLst/>
          </a:prstGeom>
        </p:spPr>
      </p:pic>
      <p:sp>
        <p:nvSpPr>
          <p:cNvPr id="3" name="Rectángulo 2"/>
          <p:cNvSpPr/>
          <p:nvPr/>
        </p:nvSpPr>
        <p:spPr>
          <a:xfrm>
            <a:off x="1547664" y="3974"/>
            <a:ext cx="5843258" cy="369332"/>
          </a:xfrm>
          <a:prstGeom prst="rect">
            <a:avLst/>
          </a:prstGeom>
        </p:spPr>
        <p:txBody>
          <a:bodyPr wrap="square">
            <a:spAutoFit/>
          </a:bodyPr>
          <a:lstStyle/>
          <a:p>
            <a:r>
              <a:rPr lang="es-ES" smtClean="0">
                <a:solidFill>
                  <a:schemeClr val="bg1"/>
                </a:solidFill>
                <a:latin typeface="Arial" panose="020B0604020202020204" pitchFamily="34" charset="0"/>
                <a:cs typeface="Arial" panose="020B0604020202020204" pitchFamily="34" charset="0"/>
                <a:sym typeface="Symbol" pitchFamily="18" charset="2"/>
              </a:rPr>
              <a:t>Relevance for threshold parameters and ChPT</a:t>
            </a:r>
            <a:endParaRPr lang="en-US">
              <a:solidFill>
                <a:schemeClr val="bg1"/>
              </a:solidFill>
            </a:endParaRPr>
          </a:p>
        </p:txBody>
      </p:sp>
      <p:sp>
        <p:nvSpPr>
          <p:cNvPr id="5" name="Line 5"/>
          <p:cNvSpPr>
            <a:spLocks noChangeShapeType="1"/>
          </p:cNvSpPr>
          <p:nvPr/>
        </p:nvSpPr>
        <p:spPr bwMode="auto">
          <a:xfrm>
            <a:off x="-1" y="404664"/>
            <a:ext cx="10782757"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chemeClr val="bg1"/>
              </a:solidFill>
              <a:latin typeface="Arial" charset="0"/>
            </a:endParaRPr>
          </a:p>
        </p:txBody>
      </p:sp>
      <p:sp>
        <p:nvSpPr>
          <p:cNvPr id="6" name="Rectángulo 5"/>
          <p:cNvSpPr/>
          <p:nvPr/>
        </p:nvSpPr>
        <p:spPr>
          <a:xfrm>
            <a:off x="251520" y="548680"/>
            <a:ext cx="8640960" cy="369332"/>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sym typeface="Symbol" pitchFamily="18" charset="2"/>
              </a:rPr>
              <a:t>Present tension between </a:t>
            </a:r>
            <a:r>
              <a:rPr lang="en-US" dirty="0" err="1" smtClean="0">
                <a:solidFill>
                  <a:schemeClr val="bg1"/>
                </a:solidFill>
                <a:latin typeface="Arial" panose="020B0604020202020204" pitchFamily="34" charset="0"/>
                <a:cs typeface="Arial" panose="020B0604020202020204" pitchFamily="34" charset="0"/>
                <a:sym typeface="Symbol" pitchFamily="18" charset="2"/>
              </a:rPr>
              <a:t>exp+dispersion</a:t>
            </a:r>
            <a:r>
              <a:rPr lang="en-US" dirty="0" smtClean="0">
                <a:solidFill>
                  <a:schemeClr val="bg1"/>
                </a:solidFill>
                <a:latin typeface="Arial" panose="020B0604020202020204" pitchFamily="34" charset="0"/>
                <a:cs typeface="Arial" panose="020B0604020202020204" pitchFamily="34" charset="0"/>
                <a:sym typeface="Symbol" pitchFamily="18" charset="2"/>
              </a:rPr>
              <a:t> theory vs. lattice.</a:t>
            </a:r>
            <a:endParaRPr lang="en-US" dirty="0">
              <a:solidFill>
                <a:schemeClr val="bg1"/>
              </a:solidFill>
            </a:endParaRPr>
          </a:p>
        </p:txBody>
      </p:sp>
      <p:sp>
        <p:nvSpPr>
          <p:cNvPr id="10" name="Rectángulo 9"/>
          <p:cNvSpPr/>
          <p:nvPr/>
        </p:nvSpPr>
        <p:spPr>
          <a:xfrm>
            <a:off x="6645787" y="1899755"/>
            <a:ext cx="2438654" cy="923330"/>
          </a:xfrm>
          <a:prstGeom prst="rect">
            <a:avLst/>
          </a:prstGeom>
        </p:spPr>
        <p:txBody>
          <a:bodyPr wrap="square">
            <a:spAutoFit/>
          </a:bodyPr>
          <a:lstStyle/>
          <a:p>
            <a:r>
              <a:rPr lang="es-ES" smtClean="0">
                <a:solidFill>
                  <a:schemeClr val="bg1"/>
                </a:solidFill>
                <a:latin typeface="Arial" panose="020B0604020202020204" pitchFamily="34" charset="0"/>
                <a:cs typeface="Arial" panose="020B0604020202020204" pitchFamily="34" charset="0"/>
              </a:rPr>
              <a:t>Dispersive solution</a:t>
            </a:r>
          </a:p>
          <a:p>
            <a:r>
              <a:rPr lang="es-ES">
                <a:solidFill>
                  <a:schemeClr val="bg1"/>
                </a:solidFill>
                <a:latin typeface="Arial" panose="020B0604020202020204" pitchFamily="34" charset="0"/>
                <a:cs typeface="Arial" panose="020B0604020202020204" pitchFamily="34" charset="0"/>
              </a:rPr>
              <a:t>o</a:t>
            </a:r>
            <a:r>
              <a:rPr lang="es-ES" smtClean="0">
                <a:solidFill>
                  <a:schemeClr val="bg1"/>
                </a:solidFill>
                <a:latin typeface="Arial" panose="020B0604020202020204" pitchFamily="34" charset="0"/>
                <a:cs typeface="Arial" panose="020B0604020202020204" pitchFamily="34" charset="0"/>
              </a:rPr>
              <a:t>r with dispersive constrained fit to data</a:t>
            </a:r>
            <a:endParaRPr lang="es-ES">
              <a:solidFill>
                <a:schemeClr val="bg1"/>
              </a:solidFill>
              <a:latin typeface="Arial" panose="020B0604020202020204" pitchFamily="34" charset="0"/>
              <a:cs typeface="Arial" panose="020B0604020202020204" pitchFamily="34" charset="0"/>
            </a:endParaRPr>
          </a:p>
        </p:txBody>
      </p:sp>
      <p:cxnSp>
        <p:nvCxnSpPr>
          <p:cNvPr id="11" name="Conector recto de flecha 10"/>
          <p:cNvCxnSpPr/>
          <p:nvPr/>
        </p:nvCxnSpPr>
        <p:spPr>
          <a:xfrm flipH="1">
            <a:off x="3563888" y="2084421"/>
            <a:ext cx="30963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flipV="1">
            <a:off x="2523042" y="3596589"/>
            <a:ext cx="3823099" cy="15121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2188416" y="3308558"/>
            <a:ext cx="30309" cy="18001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flipV="1">
            <a:off x="2339752" y="2782669"/>
            <a:ext cx="4032448" cy="21907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H="1" flipV="1">
            <a:off x="2188416" y="5108756"/>
            <a:ext cx="4157726" cy="41945"/>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 name="Rectángulo 27"/>
          <p:cNvSpPr/>
          <p:nvPr/>
        </p:nvSpPr>
        <p:spPr>
          <a:xfrm>
            <a:off x="6337829" y="4862173"/>
            <a:ext cx="2438654" cy="369332"/>
          </a:xfrm>
          <a:prstGeom prst="rect">
            <a:avLst/>
          </a:prstGeom>
        </p:spPr>
        <p:txBody>
          <a:bodyPr wrap="square">
            <a:spAutoFit/>
          </a:bodyPr>
          <a:lstStyle/>
          <a:p>
            <a:r>
              <a:rPr lang="es-ES" smtClean="0">
                <a:solidFill>
                  <a:schemeClr val="bg1"/>
                </a:solidFill>
                <a:latin typeface="Arial" panose="020B0604020202020204" pitchFamily="34" charset="0"/>
                <a:cs typeface="Arial" panose="020B0604020202020204" pitchFamily="34" charset="0"/>
              </a:rPr>
              <a:t>Lattice</a:t>
            </a:r>
            <a:endParaRPr lang="es-ES">
              <a:solidFill>
                <a:schemeClr val="bg1"/>
              </a:solidFill>
              <a:latin typeface="Arial" panose="020B0604020202020204" pitchFamily="34" charset="0"/>
              <a:cs typeface="Arial" panose="020B0604020202020204" pitchFamily="34" charset="0"/>
            </a:endParaRPr>
          </a:p>
        </p:txBody>
      </p:sp>
      <p:sp>
        <p:nvSpPr>
          <p:cNvPr id="29" name="Rectángulo 28"/>
          <p:cNvSpPr/>
          <p:nvPr/>
        </p:nvSpPr>
        <p:spPr>
          <a:xfrm>
            <a:off x="251520" y="871379"/>
            <a:ext cx="8640960" cy="369332"/>
          </a:xfrm>
          <a:prstGeom prst="rect">
            <a:avLst/>
          </a:prstGeom>
        </p:spPr>
        <p:txBody>
          <a:bodyPr wrap="square">
            <a:spAutoFit/>
          </a:bodyPr>
          <a:lstStyle/>
          <a:p>
            <a:r>
              <a:rPr lang="en-US" smtClean="0">
                <a:solidFill>
                  <a:schemeClr val="bg1"/>
                </a:solidFill>
                <a:latin typeface="Arial" panose="020B0604020202020204" pitchFamily="34" charset="0"/>
                <a:cs typeface="Arial" panose="020B0604020202020204" pitchFamily="34" charset="0"/>
                <a:sym typeface="Symbol" pitchFamily="18" charset="2"/>
              </a:rPr>
              <a:t>Important to understand applicability of SU(3) ChPT &amp; size of strange condensate.</a:t>
            </a:r>
            <a:endParaRPr lang="en-US" dirty="0">
              <a:solidFill>
                <a:schemeClr val="bg1"/>
              </a:solidFill>
            </a:endParaRPr>
          </a:p>
        </p:txBody>
      </p:sp>
      <p:sp>
        <p:nvSpPr>
          <p:cNvPr id="30" name="Rectángulo 29"/>
          <p:cNvSpPr/>
          <p:nvPr/>
        </p:nvSpPr>
        <p:spPr>
          <a:xfrm>
            <a:off x="120228" y="5953236"/>
            <a:ext cx="8903544" cy="369332"/>
          </a:xfrm>
          <a:prstGeom prst="rect">
            <a:avLst/>
          </a:prstGeom>
        </p:spPr>
        <p:txBody>
          <a:bodyPr wrap="square">
            <a:spAutoFit/>
          </a:bodyPr>
          <a:lstStyle/>
          <a:p>
            <a:r>
              <a:rPr lang="en-US">
                <a:solidFill>
                  <a:schemeClr val="bg1"/>
                </a:solidFill>
                <a:latin typeface="Arial" panose="020B0604020202020204" pitchFamily="34" charset="0"/>
                <a:cs typeface="Arial" panose="020B0604020202020204" pitchFamily="34" charset="0"/>
                <a:sym typeface="Symbol" pitchFamily="18" charset="2"/>
              </a:rPr>
              <a:t>N</a:t>
            </a:r>
            <a:r>
              <a:rPr lang="en-US" smtClean="0">
                <a:solidFill>
                  <a:schemeClr val="bg1"/>
                </a:solidFill>
                <a:latin typeface="Arial" panose="020B0604020202020204" pitchFamily="34" charset="0"/>
                <a:cs typeface="Arial" panose="020B0604020202020204" pitchFamily="34" charset="0"/>
                <a:sym typeface="Symbol" pitchFamily="18" charset="2"/>
              </a:rPr>
              <a:t>o reliable extraction from DATA. All rely on extrapolations from 750MeV to threshold</a:t>
            </a:r>
            <a:endParaRPr lang="en-US" dirty="0">
              <a:solidFill>
                <a:schemeClr val="bg1"/>
              </a:solidFill>
            </a:endParaRPr>
          </a:p>
        </p:txBody>
      </p:sp>
      <p:sp>
        <p:nvSpPr>
          <p:cNvPr id="31" name="Rectángulo 30"/>
          <p:cNvSpPr/>
          <p:nvPr/>
        </p:nvSpPr>
        <p:spPr>
          <a:xfrm>
            <a:off x="3442340" y="6415317"/>
            <a:ext cx="5610017" cy="369332"/>
          </a:xfrm>
          <a:prstGeom prst="rect">
            <a:avLst/>
          </a:prstGeom>
        </p:spPr>
        <p:txBody>
          <a:bodyPr wrap="square">
            <a:spAutoFit/>
          </a:bodyPr>
          <a:lstStyle/>
          <a:p>
            <a:r>
              <a:rPr lang="en-US" b="1" smtClean="0">
                <a:solidFill>
                  <a:schemeClr val="bg1"/>
                </a:solidFill>
                <a:latin typeface="Arial" panose="020B0604020202020204" pitchFamily="34" charset="0"/>
                <a:cs typeface="Arial" panose="020B0604020202020204" pitchFamily="34" charset="0"/>
                <a:sym typeface="Symbol" pitchFamily="18" charset="2"/>
              </a:rPr>
              <a:t>Low-enery and isospin separation @KLF crucial</a:t>
            </a:r>
            <a:endParaRPr lang="en-US" b="1" dirty="0">
              <a:solidFill>
                <a:schemeClr val="bg1"/>
              </a:solidFill>
            </a:endParaRPr>
          </a:p>
        </p:txBody>
      </p:sp>
      <p:sp>
        <p:nvSpPr>
          <p:cNvPr id="32" name="Rectángulo 31"/>
          <p:cNvSpPr/>
          <p:nvPr/>
        </p:nvSpPr>
        <p:spPr>
          <a:xfrm>
            <a:off x="1331640" y="1538863"/>
            <a:ext cx="3937917" cy="261610"/>
          </a:xfrm>
          <a:prstGeom prst="rect">
            <a:avLst/>
          </a:prstGeom>
        </p:spPr>
        <p:txBody>
          <a:bodyPr wrap="square">
            <a:spAutoFit/>
          </a:bodyPr>
          <a:lstStyle/>
          <a:p>
            <a:r>
              <a:rPr lang="es-ES" sz="1100" smtClean="0">
                <a:latin typeface="Arial" panose="020B0604020202020204" pitchFamily="34" charset="0"/>
                <a:cs typeface="Arial" panose="020B0604020202020204" pitchFamily="34" charset="0"/>
              </a:rPr>
              <a:t>Ruiz de Elvira, Colangelo, Maurizio Proceedings KPI2018</a:t>
            </a:r>
            <a:endParaRPr lang="es-E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27784" y="35332"/>
            <a:ext cx="3888432" cy="369332"/>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sym typeface="Symbol" pitchFamily="18" charset="2"/>
              </a:rPr>
              <a:t>The theory problem for the kappa</a:t>
            </a:r>
            <a:endParaRPr lang="en-US" dirty="0">
              <a:solidFill>
                <a:schemeClr val="bg1"/>
              </a:solidFill>
            </a:endParaRPr>
          </a:p>
        </p:txBody>
      </p:sp>
      <p:sp>
        <p:nvSpPr>
          <p:cNvPr id="4" name="Line 5"/>
          <p:cNvSpPr>
            <a:spLocks noChangeShapeType="1"/>
          </p:cNvSpPr>
          <p:nvPr/>
        </p:nvSpPr>
        <p:spPr bwMode="auto">
          <a:xfrm>
            <a:off x="-1" y="404664"/>
            <a:ext cx="10782757"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chemeClr val="bg1"/>
              </a:solidFill>
              <a:latin typeface="Arial" charset="0"/>
            </a:endParaRPr>
          </a:p>
        </p:txBody>
      </p:sp>
      <p:sp>
        <p:nvSpPr>
          <p:cNvPr id="5" name="Rectángulo 4"/>
          <p:cNvSpPr/>
          <p:nvPr/>
        </p:nvSpPr>
        <p:spPr>
          <a:xfrm>
            <a:off x="247535" y="535478"/>
            <a:ext cx="8280920" cy="1754326"/>
          </a:xfrm>
          <a:prstGeom prst="rect">
            <a:avLst/>
          </a:prstGeom>
        </p:spPr>
        <p:txBody>
          <a:bodyPr wrap="square">
            <a:spAutoFit/>
          </a:bodyPr>
          <a:lstStyle/>
          <a:p>
            <a:r>
              <a:rPr lang="es-ES" smtClean="0">
                <a:solidFill>
                  <a:schemeClr val="bg1"/>
                </a:solidFill>
                <a:latin typeface="Arial" panose="020B0604020202020204" pitchFamily="34" charset="0"/>
                <a:cs typeface="Arial" panose="020B0604020202020204" pitchFamily="34" charset="0"/>
                <a:sym typeface="Symbol" pitchFamily="18" charset="2"/>
              </a:rPr>
              <a:t>Much confusion from</a:t>
            </a:r>
          </a:p>
          <a:p>
            <a:r>
              <a:rPr lang="es-ES" smtClean="0">
                <a:solidFill>
                  <a:schemeClr val="bg1"/>
                </a:solidFill>
                <a:latin typeface="Arial" panose="020B0604020202020204" pitchFamily="34" charset="0"/>
                <a:cs typeface="Arial" panose="020B0604020202020204" pitchFamily="34" charset="0"/>
                <a:sym typeface="Symbol" pitchFamily="18" charset="2"/>
              </a:rPr>
              <a:t>too simple theoretical models:</a:t>
            </a:r>
          </a:p>
          <a:p>
            <a:endParaRPr lang="es-ES">
              <a:solidFill>
                <a:schemeClr val="bg1"/>
              </a:solidFill>
              <a:latin typeface="Arial" panose="020B0604020202020204" pitchFamily="34" charset="0"/>
              <a:cs typeface="Arial" panose="020B0604020202020204" pitchFamily="34" charset="0"/>
              <a:sym typeface="Symbol" pitchFamily="18" charset="2"/>
            </a:endParaRPr>
          </a:p>
          <a:p>
            <a:pPr marL="285750" indent="-285750">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sym typeface="Symbol" pitchFamily="18" charset="2"/>
              </a:rPr>
              <a:t>Breit Wigners !!</a:t>
            </a:r>
          </a:p>
          <a:p>
            <a:pPr marL="285750" indent="-285750">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sym typeface="Symbol" pitchFamily="18" charset="2"/>
              </a:rPr>
              <a:t>No Adler zeros</a:t>
            </a:r>
          </a:p>
          <a:p>
            <a:pPr marL="285750" indent="-285750">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sym typeface="Symbol" pitchFamily="18" charset="2"/>
              </a:rPr>
              <a:t>No left cuts, no circular cuts, etc…</a:t>
            </a:r>
            <a:endParaRPr lang="en-US">
              <a:solidFill>
                <a:schemeClr val="bg1"/>
              </a:solidFill>
            </a:endParaRPr>
          </a:p>
        </p:txBody>
      </p:sp>
      <p:grpSp>
        <p:nvGrpSpPr>
          <p:cNvPr id="6" name="Grupo 5"/>
          <p:cNvGrpSpPr/>
          <p:nvPr/>
        </p:nvGrpSpPr>
        <p:grpSpPr>
          <a:xfrm>
            <a:off x="4537522" y="584179"/>
            <a:ext cx="4396388" cy="3928606"/>
            <a:chOff x="6370511" y="1875796"/>
            <a:chExt cx="6056470" cy="5156842"/>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511" y="1875796"/>
              <a:ext cx="6056470" cy="4680000"/>
            </a:xfrm>
            <a:prstGeom prst="rect">
              <a:avLst/>
            </a:prstGeom>
          </p:spPr>
        </p:pic>
        <p:cxnSp>
          <p:nvCxnSpPr>
            <p:cNvPr id="8" name="Conector recto 7"/>
            <p:cNvCxnSpPr/>
            <p:nvPr/>
          </p:nvCxnSpPr>
          <p:spPr>
            <a:xfrm flipH="1" flipV="1">
              <a:off x="7724756" y="4462153"/>
              <a:ext cx="6" cy="2570485"/>
            </a:xfrm>
            <a:prstGeom prst="line">
              <a:avLst/>
            </a:prstGeom>
            <a:ln w="222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sp>
        <p:nvSpPr>
          <p:cNvPr id="12" name="Rectángulo 11"/>
          <p:cNvSpPr/>
          <p:nvPr/>
        </p:nvSpPr>
        <p:spPr>
          <a:xfrm>
            <a:off x="252935" y="3236082"/>
            <a:ext cx="4147289" cy="923330"/>
          </a:xfrm>
          <a:prstGeom prst="rect">
            <a:avLst/>
          </a:prstGeom>
        </p:spPr>
        <p:txBody>
          <a:bodyPr wrap="none">
            <a:spAutoFit/>
          </a:bodyPr>
          <a:lstStyle/>
          <a:p>
            <a:r>
              <a:rPr lang="es-ES" smtClean="0">
                <a:solidFill>
                  <a:schemeClr val="bg1"/>
                </a:solidFill>
                <a:latin typeface="Arial" panose="020B0604020202020204" pitchFamily="34" charset="0"/>
                <a:cs typeface="Arial" panose="020B0604020202020204" pitchFamily="34" charset="0"/>
                <a:sym typeface="Symbol" pitchFamily="18" charset="2"/>
              </a:rPr>
              <a:t>The rigorous way to extract the pole is </a:t>
            </a:r>
          </a:p>
          <a:p>
            <a:r>
              <a:rPr lang="es-ES" smtClean="0">
                <a:solidFill>
                  <a:schemeClr val="bg1"/>
                </a:solidFill>
                <a:latin typeface="Arial" panose="020B0604020202020204" pitchFamily="34" charset="0"/>
                <a:cs typeface="Arial" panose="020B0604020202020204" pitchFamily="34" charset="0"/>
                <a:sym typeface="Symbol" pitchFamily="18" charset="2"/>
              </a:rPr>
              <a:t>with partial wave dispersión relations</a:t>
            </a:r>
          </a:p>
          <a:p>
            <a:r>
              <a:rPr lang="es-ES" smtClean="0">
                <a:solidFill>
                  <a:schemeClr val="bg1"/>
                </a:solidFill>
                <a:latin typeface="Arial" panose="020B0604020202020204" pitchFamily="34" charset="0"/>
                <a:cs typeface="Arial" panose="020B0604020202020204" pitchFamily="34" charset="0"/>
                <a:sym typeface="Symbol" pitchFamily="18" charset="2"/>
              </a:rPr>
              <a:t>(Roy-Steiner eqs.)</a:t>
            </a:r>
            <a:endParaRPr lang="en-US">
              <a:solidFill>
                <a:schemeClr val="bg1"/>
              </a:solidFill>
            </a:endParaRPr>
          </a:p>
        </p:txBody>
      </p:sp>
      <p:sp>
        <p:nvSpPr>
          <p:cNvPr id="14" name="Rectángulo 13"/>
          <p:cNvSpPr/>
          <p:nvPr/>
        </p:nvSpPr>
        <p:spPr>
          <a:xfrm>
            <a:off x="5249272" y="4653136"/>
            <a:ext cx="3570208" cy="1169551"/>
          </a:xfrm>
          <a:prstGeom prst="rect">
            <a:avLst/>
          </a:prstGeom>
        </p:spPr>
        <p:txBody>
          <a:bodyPr wrap="none">
            <a:spAutoFit/>
          </a:bodyPr>
          <a:lstStyle/>
          <a:p>
            <a:r>
              <a:rPr lang="es-ES" smtClean="0">
                <a:solidFill>
                  <a:schemeClr val="bg1"/>
                </a:solidFill>
                <a:latin typeface="Arial" panose="020B0604020202020204" pitchFamily="34" charset="0"/>
                <a:cs typeface="Arial" panose="020B0604020202020204" pitchFamily="34" charset="0"/>
                <a:sym typeface="Symbol" pitchFamily="18" charset="2"/>
              </a:rPr>
              <a:t>The only Roy-Steiner calculation </a:t>
            </a:r>
          </a:p>
          <a:p>
            <a:r>
              <a:rPr lang="es-ES" smtClean="0">
                <a:solidFill>
                  <a:schemeClr val="bg1"/>
                </a:solidFill>
                <a:latin typeface="Arial" panose="020B0604020202020204" pitchFamily="34" charset="0"/>
                <a:cs typeface="Arial" panose="020B0604020202020204" pitchFamily="34" charset="0"/>
                <a:sym typeface="Symbol" pitchFamily="18" charset="2"/>
              </a:rPr>
              <a:t>so far DOES NOT USE DATA</a:t>
            </a:r>
          </a:p>
          <a:p>
            <a:r>
              <a:rPr lang="es-ES">
                <a:solidFill>
                  <a:schemeClr val="bg1"/>
                </a:solidFill>
                <a:latin typeface="Arial" panose="020B0604020202020204" pitchFamily="34" charset="0"/>
                <a:cs typeface="Arial" panose="020B0604020202020204" pitchFamily="34" charset="0"/>
                <a:sym typeface="Symbol" pitchFamily="18" charset="2"/>
              </a:rPr>
              <a:t>o</a:t>
            </a:r>
            <a:r>
              <a:rPr lang="es-ES" smtClean="0">
                <a:solidFill>
                  <a:schemeClr val="bg1"/>
                </a:solidFill>
                <a:latin typeface="Arial" panose="020B0604020202020204" pitchFamily="34" charset="0"/>
                <a:cs typeface="Arial" panose="020B0604020202020204" pitchFamily="34" charset="0"/>
                <a:sym typeface="Symbol" pitchFamily="18" charset="2"/>
              </a:rPr>
              <a:t>n S-wave below 900 MeV</a:t>
            </a:r>
          </a:p>
          <a:p>
            <a:r>
              <a:rPr lang="es-ES" sz="1600" smtClean="0">
                <a:solidFill>
                  <a:schemeClr val="bg1"/>
                </a:solidFill>
                <a:latin typeface="Arial" panose="020B0604020202020204" pitchFamily="34" charset="0"/>
                <a:cs typeface="Arial" panose="020B0604020202020204" pitchFamily="34" charset="0"/>
                <a:sym typeface="Symbol" pitchFamily="18" charset="2"/>
              </a:rPr>
              <a:t>(In a sense is a prediction) </a:t>
            </a:r>
            <a:endParaRPr lang="en-US" sz="1600">
              <a:solidFill>
                <a:schemeClr val="bg1"/>
              </a:solidFill>
            </a:endParaRPr>
          </a:p>
        </p:txBody>
      </p:sp>
    </p:spTree>
    <p:extLst>
      <p:ext uri="{BB962C8B-B14F-4D97-AF65-F5344CB8AC3E}">
        <p14:creationId xmlns:p14="http://schemas.microsoft.com/office/powerpoint/2010/main" val="1321292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2"/>
          <p:cNvSpPr>
            <a:spLocks noChangeShapeType="1"/>
          </p:cNvSpPr>
          <p:nvPr/>
        </p:nvSpPr>
        <p:spPr bwMode="auto">
          <a:xfrm>
            <a:off x="-130434" y="404664"/>
            <a:ext cx="9144000" cy="0"/>
          </a:xfrm>
          <a:prstGeom prst="line">
            <a:avLst/>
          </a:prstGeom>
          <a:noFill/>
          <a:ln w="9525">
            <a:solidFill>
              <a:schemeClr val="bg1"/>
            </a:solidFill>
            <a:round/>
            <a:headEnd/>
            <a:tailEnd/>
          </a:ln>
        </p:spPr>
        <p:txBody>
          <a:bodyPr wrap="none" lIns="89193" tIns="44596" rIns="89193" bIns="44596" anchor="ctr"/>
          <a:lstStyle/>
          <a:p>
            <a:endParaRPr lang="es-ES">
              <a:latin typeface="Arial" panose="020B0604020202020204" pitchFamily="34" charset="0"/>
              <a:cs typeface="Arial" panose="020B0604020202020204" pitchFamily="34" charset="0"/>
            </a:endParaRPr>
          </a:p>
        </p:txBody>
      </p:sp>
      <p:sp>
        <p:nvSpPr>
          <p:cNvPr id="7" name="Text Box 3"/>
          <p:cNvSpPr txBox="1">
            <a:spLocks noChangeArrowheads="1"/>
          </p:cNvSpPr>
          <p:nvPr/>
        </p:nvSpPr>
        <p:spPr bwMode="auto">
          <a:xfrm>
            <a:off x="2555776" y="42997"/>
            <a:ext cx="4032448" cy="336284"/>
          </a:xfrm>
          <a:prstGeom prst="rect">
            <a:avLst/>
          </a:prstGeom>
          <a:noFill/>
          <a:ln w="9525">
            <a:noFill/>
            <a:miter lim="800000"/>
            <a:headEnd/>
            <a:tailEnd/>
          </a:ln>
        </p:spPr>
        <p:txBody>
          <a:bodyPr wrap="square" lIns="89193" tIns="44596" rIns="89193" bIns="44596">
            <a:spAutoFit/>
          </a:bodyPr>
          <a:lstStyle/>
          <a:p>
            <a:r>
              <a:rPr lang="es-ES_tradnl" sz="1600" b="1" smtClean="0">
                <a:solidFill>
                  <a:schemeClr val="bg1"/>
                </a:solidFill>
                <a:latin typeface="Arial" panose="020B0604020202020204" pitchFamily="34" charset="0"/>
                <a:cs typeface="Arial" panose="020B0604020202020204" pitchFamily="34" charset="0"/>
              </a:rPr>
              <a:t>Even Lattice </a:t>
            </a:r>
            <a:r>
              <a:rPr lang="es-ES_tradnl" sz="1600" b="1" dirty="0">
                <a:solidFill>
                  <a:schemeClr val="bg1"/>
                </a:solidFill>
                <a:latin typeface="Arial" panose="020B0604020202020204" pitchFamily="34" charset="0"/>
                <a:cs typeface="Arial" panose="020B0604020202020204" pitchFamily="34" charset="0"/>
              </a:rPr>
              <a:t>+ </a:t>
            </a:r>
            <a:r>
              <a:rPr lang="es-ES_tradnl" sz="1600" b="1">
                <a:solidFill>
                  <a:schemeClr val="bg1"/>
                </a:solidFill>
                <a:latin typeface="Arial" panose="020B0604020202020204" pitchFamily="34" charset="0"/>
                <a:cs typeface="Arial" panose="020B0604020202020204" pitchFamily="34" charset="0"/>
              </a:rPr>
              <a:t>K-</a:t>
            </a:r>
            <a:r>
              <a:rPr lang="es-ES_tradnl" sz="1600" b="1" err="1">
                <a:solidFill>
                  <a:schemeClr val="bg1"/>
                </a:solidFill>
                <a:latin typeface="Arial" panose="020B0604020202020204" pitchFamily="34" charset="0"/>
                <a:cs typeface="Arial" panose="020B0604020202020204" pitchFamily="34" charset="0"/>
              </a:rPr>
              <a:t>matrix</a:t>
            </a:r>
            <a:r>
              <a:rPr lang="es-ES_tradnl" sz="1600" b="1">
                <a:solidFill>
                  <a:schemeClr val="bg1"/>
                </a:solidFill>
                <a:latin typeface="Arial" panose="020B0604020202020204" pitchFamily="34" charset="0"/>
                <a:cs typeface="Arial" panose="020B0604020202020204" pitchFamily="34" charset="0"/>
              </a:rPr>
              <a:t> </a:t>
            </a:r>
            <a:r>
              <a:rPr lang="es-ES_tradnl" sz="1600" b="1" smtClean="0">
                <a:solidFill>
                  <a:schemeClr val="bg1"/>
                </a:solidFill>
                <a:latin typeface="Arial" panose="020B0604020202020204" pitchFamily="34" charset="0"/>
                <a:cs typeface="Arial" panose="020B0604020202020204" pitchFamily="34" charset="0"/>
              </a:rPr>
              <a:t>gets a kappa                       </a:t>
            </a:r>
            <a:endParaRPr lang="es-ES_tradnl" sz="1600" b="1" dirty="0">
              <a:solidFill>
                <a:schemeClr val="bg1"/>
              </a:solidFill>
              <a:latin typeface="Arial" panose="020B0604020202020204" pitchFamily="34" charset="0"/>
              <a:cs typeface="Arial" panose="020B0604020202020204" pitchFamily="34" charset="0"/>
            </a:endParaRPr>
          </a:p>
        </p:txBody>
      </p:sp>
      <p:pic>
        <p:nvPicPr>
          <p:cNvPr id="465931" name="Picture 11" descr="C:\Users\jrpelaez\Desktop\Dudek titulo.jpg"/>
          <p:cNvPicPr>
            <a:picLocks noChangeAspect="1" noChangeArrowheads="1"/>
          </p:cNvPicPr>
          <p:nvPr/>
        </p:nvPicPr>
        <p:blipFill>
          <a:blip r:embed="rId3" cstate="print"/>
          <a:srcRect l="8112" r="2318"/>
          <a:stretch>
            <a:fillRect/>
          </a:stretch>
        </p:blipFill>
        <p:spPr bwMode="auto">
          <a:xfrm>
            <a:off x="1855436" y="580548"/>
            <a:ext cx="5925035" cy="1416214"/>
          </a:xfrm>
          <a:prstGeom prst="rect">
            <a:avLst/>
          </a:prstGeom>
          <a:noFill/>
        </p:spPr>
      </p:pic>
      <p:grpSp>
        <p:nvGrpSpPr>
          <p:cNvPr id="17" name="16 Grupo"/>
          <p:cNvGrpSpPr/>
          <p:nvPr/>
        </p:nvGrpSpPr>
        <p:grpSpPr>
          <a:xfrm>
            <a:off x="60586" y="1641045"/>
            <a:ext cx="7952303" cy="3680743"/>
            <a:chOff x="162124" y="468263"/>
            <a:chExt cx="9299776" cy="4304424"/>
          </a:xfrm>
        </p:grpSpPr>
        <p:pic>
          <p:nvPicPr>
            <p:cNvPr id="465932" name="Picture 12" descr="C:\Users\jrpelaez\Desktop\Dudek first figure.jpg"/>
            <p:cNvPicPr>
              <a:picLocks noChangeAspect="1" noChangeArrowheads="1"/>
            </p:cNvPicPr>
            <p:nvPr/>
          </p:nvPicPr>
          <p:blipFill>
            <a:blip r:embed="rId4" cstate="print"/>
            <a:srcRect r="66772" b="33131"/>
            <a:stretch>
              <a:fillRect/>
            </a:stretch>
          </p:blipFill>
          <p:spPr bwMode="auto">
            <a:xfrm>
              <a:off x="162124" y="468263"/>
              <a:ext cx="3241599" cy="3033538"/>
            </a:xfrm>
            <a:prstGeom prst="rect">
              <a:avLst/>
            </a:prstGeom>
            <a:noFill/>
          </p:spPr>
        </p:pic>
        <p:pic>
          <p:nvPicPr>
            <p:cNvPr id="16" name="Picture 12" descr="C:\Users\jrpelaez\Desktop\Dudek first figure.jpg"/>
            <p:cNvPicPr>
              <a:picLocks noChangeAspect="1" noChangeArrowheads="1"/>
            </p:cNvPicPr>
            <p:nvPr/>
          </p:nvPicPr>
          <p:blipFill>
            <a:blip r:embed="rId4" cstate="print"/>
            <a:srcRect l="4674" t="71783"/>
            <a:stretch>
              <a:fillRect/>
            </a:stretch>
          </p:blipFill>
          <p:spPr bwMode="auto">
            <a:xfrm>
              <a:off x="162124" y="3492599"/>
              <a:ext cx="9299776" cy="1280088"/>
            </a:xfrm>
            <a:prstGeom prst="rect">
              <a:avLst/>
            </a:prstGeom>
            <a:noFill/>
          </p:spPr>
        </p:pic>
      </p:grpSp>
      <p:pic>
        <p:nvPicPr>
          <p:cNvPr id="465934" name="Picture 14" descr="C:\Users\jrpelaez\Desktop\Polos dudek.jpg"/>
          <p:cNvPicPr>
            <a:picLocks noChangeAspect="1" noChangeArrowheads="1"/>
          </p:cNvPicPr>
          <p:nvPr/>
        </p:nvPicPr>
        <p:blipFill>
          <a:blip r:embed="rId5" cstate="print"/>
          <a:srcRect/>
          <a:stretch>
            <a:fillRect/>
          </a:stretch>
        </p:blipFill>
        <p:spPr bwMode="auto">
          <a:xfrm>
            <a:off x="45971" y="2489359"/>
            <a:ext cx="4641893" cy="3571323"/>
          </a:xfrm>
          <a:prstGeom prst="rect">
            <a:avLst/>
          </a:prstGeom>
          <a:noFill/>
          <a:ln w="38100">
            <a:solidFill>
              <a:srgbClr val="FF0000"/>
            </a:solidFill>
          </a:ln>
        </p:spPr>
      </p:pic>
      <p:pic>
        <p:nvPicPr>
          <p:cNvPr id="465935" name="Picture 15" descr="C:\Users\jrpelaez\Desktop\Dudek comment.jpg"/>
          <p:cNvPicPr>
            <a:picLocks noChangeAspect="1" noChangeArrowheads="1"/>
          </p:cNvPicPr>
          <p:nvPr/>
        </p:nvPicPr>
        <p:blipFill>
          <a:blip r:embed="rId6" cstate="print"/>
          <a:srcRect/>
          <a:stretch>
            <a:fillRect/>
          </a:stretch>
        </p:blipFill>
        <p:spPr bwMode="auto">
          <a:xfrm>
            <a:off x="3702672" y="3412977"/>
            <a:ext cx="5205396" cy="1231491"/>
          </a:xfrm>
          <a:prstGeom prst="rect">
            <a:avLst/>
          </a:prstGeom>
          <a:noFill/>
          <a:ln w="38100">
            <a:solidFill>
              <a:srgbClr val="FF0000"/>
            </a:solidFill>
          </a:ln>
        </p:spPr>
      </p:pic>
      <p:sp>
        <p:nvSpPr>
          <p:cNvPr id="21" name="20 Rectángulo"/>
          <p:cNvSpPr/>
          <p:nvPr/>
        </p:nvSpPr>
        <p:spPr>
          <a:xfrm>
            <a:off x="4241358" y="2058337"/>
            <a:ext cx="4572000" cy="307777"/>
          </a:xfrm>
          <a:prstGeom prst="rect">
            <a:avLst/>
          </a:prstGeom>
        </p:spPr>
        <p:txBody>
          <a:bodyPr>
            <a:spAutoFit/>
          </a:bodyPr>
          <a:lstStyle/>
          <a:p>
            <a:r>
              <a:rPr lang="es-ES" sz="1400" b="1" dirty="0" err="1">
                <a:latin typeface="Arial" panose="020B0604020202020204" pitchFamily="34" charset="0"/>
                <a:cs typeface="Arial" panose="020B0604020202020204" pitchFamily="34" charset="0"/>
              </a:rPr>
              <a:t>Phys.Rev.Lett</a:t>
            </a:r>
            <a:r>
              <a:rPr lang="es-ES" sz="1400" b="1" dirty="0">
                <a:latin typeface="Arial" panose="020B0604020202020204" pitchFamily="34" charset="0"/>
                <a:cs typeface="Arial" panose="020B0604020202020204" pitchFamily="34" charset="0"/>
              </a:rPr>
              <a:t>. 113 (2014) 18, 182001</a:t>
            </a:r>
            <a:endParaRPr lang="es-ES_tradnl" sz="1400" b="1" dirty="0">
              <a:latin typeface="Arial" panose="020B0604020202020204" pitchFamily="34" charset="0"/>
              <a:cs typeface="Arial" panose="020B0604020202020204" pitchFamily="34" charset="0"/>
            </a:endParaRPr>
          </a:p>
        </p:txBody>
      </p:sp>
      <p:sp>
        <p:nvSpPr>
          <p:cNvPr id="11" name="6 Rectángulo"/>
          <p:cNvSpPr/>
          <p:nvPr/>
        </p:nvSpPr>
        <p:spPr>
          <a:xfrm>
            <a:off x="7461664" y="2414129"/>
            <a:ext cx="1691489" cy="400110"/>
          </a:xfrm>
          <a:prstGeom prst="rect">
            <a:avLst/>
          </a:prstGeom>
          <a:solidFill>
            <a:schemeClr val="bg1"/>
          </a:solidFill>
        </p:spPr>
        <p:txBody>
          <a:bodyPr wrap="none">
            <a:spAutoFit/>
          </a:bodyPr>
          <a:lstStyle/>
          <a:p>
            <a:r>
              <a:rPr lang="es-ES" sz="2000" dirty="0">
                <a:latin typeface="Arial" panose="020B0604020202020204" pitchFamily="34" charset="0"/>
                <a:cs typeface="Arial" panose="020B0604020202020204" pitchFamily="34" charset="0"/>
              </a:rPr>
              <a:t>M</a:t>
            </a:r>
            <a:r>
              <a:rPr lang="el-GR" sz="2000" baseline="-25000">
                <a:latin typeface="Arial" panose="020B0604020202020204" pitchFamily="34" charset="0"/>
                <a:cs typeface="Arial" panose="020B0604020202020204" pitchFamily="34" charset="0"/>
              </a:rPr>
              <a:t>π</a:t>
            </a:r>
            <a:r>
              <a:rPr lang="es-ES" sz="2000">
                <a:latin typeface="Arial" panose="020B0604020202020204" pitchFamily="34" charset="0"/>
                <a:cs typeface="Arial" panose="020B0604020202020204" pitchFamily="34" charset="0"/>
              </a:rPr>
              <a:t>=391 </a:t>
            </a:r>
            <a:r>
              <a:rPr lang="es-ES" sz="2000" dirty="0" err="1">
                <a:latin typeface="Arial" panose="020B0604020202020204" pitchFamily="34" charset="0"/>
                <a:cs typeface="Arial" panose="020B0604020202020204" pitchFamily="34" charset="0"/>
              </a:rPr>
              <a:t>MeV</a:t>
            </a:r>
            <a:endParaRPr lang="es-ES" dirty="0">
              <a:latin typeface="Arial" panose="020B0604020202020204" pitchFamily="34" charset="0"/>
              <a:cs typeface="Arial" panose="020B0604020202020204" pitchFamily="34" charset="0"/>
            </a:endParaRPr>
          </a:p>
        </p:txBody>
      </p:sp>
      <p:sp>
        <p:nvSpPr>
          <p:cNvPr id="12" name="6 Rectángulo"/>
          <p:cNvSpPr/>
          <p:nvPr/>
        </p:nvSpPr>
        <p:spPr>
          <a:xfrm>
            <a:off x="7436393" y="2845062"/>
            <a:ext cx="1686680" cy="400110"/>
          </a:xfrm>
          <a:prstGeom prst="rect">
            <a:avLst/>
          </a:prstGeom>
          <a:solidFill>
            <a:schemeClr val="bg1"/>
          </a:solidFill>
        </p:spPr>
        <p:txBody>
          <a:bodyPr wrap="none">
            <a:spAutoFit/>
          </a:bodyPr>
          <a:lstStyle/>
          <a:p>
            <a:r>
              <a:rPr lang="es-ES" sz="2000">
                <a:latin typeface="Arial" panose="020B0604020202020204" pitchFamily="34" charset="0"/>
                <a:cs typeface="Arial" panose="020B0604020202020204" pitchFamily="34" charset="0"/>
              </a:rPr>
              <a:t>M</a:t>
            </a:r>
            <a:r>
              <a:rPr lang="es-ES" sz="2000" baseline="-25000">
                <a:latin typeface="Arial" panose="020B0604020202020204" pitchFamily="34" charset="0"/>
                <a:cs typeface="Arial" panose="020B0604020202020204" pitchFamily="34" charset="0"/>
              </a:rPr>
              <a:t>K</a:t>
            </a:r>
            <a:r>
              <a:rPr lang="es-ES" sz="2000">
                <a:latin typeface="Arial" panose="020B0604020202020204" pitchFamily="34" charset="0"/>
                <a:cs typeface="Arial" panose="020B0604020202020204" pitchFamily="34" charset="0"/>
              </a:rPr>
              <a:t>=549 MeV</a:t>
            </a:r>
            <a:endParaRPr lang="es-ES" dirty="0">
              <a:latin typeface="Arial" panose="020B0604020202020204" pitchFamily="34" charset="0"/>
              <a:cs typeface="Arial" panose="020B0604020202020204" pitchFamily="34" charset="0"/>
            </a:endParaRPr>
          </a:p>
        </p:txBody>
      </p:sp>
      <p:sp>
        <p:nvSpPr>
          <p:cNvPr id="13" name="Rectángulo 12"/>
          <p:cNvSpPr/>
          <p:nvPr/>
        </p:nvSpPr>
        <p:spPr>
          <a:xfrm>
            <a:off x="5004049" y="5458667"/>
            <a:ext cx="4009518" cy="1169551"/>
          </a:xfrm>
          <a:prstGeom prst="rect">
            <a:avLst/>
          </a:prstGeom>
        </p:spPr>
        <p:txBody>
          <a:bodyPr wrap="square">
            <a:spAutoFit/>
          </a:bodyPr>
          <a:lstStyle/>
          <a:p>
            <a:pPr>
              <a:spcBef>
                <a:spcPct val="50000"/>
              </a:spcBef>
              <a:buClr>
                <a:schemeClr val="bg1"/>
              </a:buClr>
              <a:buFont typeface="Wingdings" pitchFamily="2" charset="2"/>
              <a:buChar char="§"/>
            </a:pPr>
            <a:r>
              <a:rPr lang="es-ES" sz="2000">
                <a:solidFill>
                  <a:schemeClr val="bg1"/>
                </a:solidFill>
                <a:latin typeface="Arial" panose="020B0604020202020204" pitchFamily="34" charset="0"/>
                <a:cs typeface="Arial" panose="020B0604020202020204" pitchFamily="34" charset="0"/>
              </a:rPr>
              <a:t> So, </a:t>
            </a:r>
            <a:r>
              <a:rPr lang="es-ES" sz="2000" smtClean="0">
                <a:solidFill>
                  <a:schemeClr val="bg1"/>
                </a:solidFill>
                <a:latin typeface="Arial" panose="020B0604020202020204" pitchFamily="34" charset="0"/>
                <a:cs typeface="Arial" panose="020B0604020202020204" pitchFamily="34" charset="0"/>
              </a:rPr>
              <a:t>there </a:t>
            </a:r>
            <a:r>
              <a:rPr lang="es-ES" sz="2000">
                <a:solidFill>
                  <a:schemeClr val="bg1"/>
                </a:solidFill>
                <a:latin typeface="Arial" panose="020B0604020202020204" pitchFamily="34" charset="0"/>
                <a:cs typeface="Arial" panose="020B0604020202020204" pitchFamily="34" charset="0"/>
              </a:rPr>
              <a:t>seems to be a virtual kappa on the </a:t>
            </a:r>
            <a:r>
              <a:rPr lang="es-ES" sz="2000" smtClean="0">
                <a:solidFill>
                  <a:schemeClr val="bg1"/>
                </a:solidFill>
                <a:latin typeface="Arial" panose="020B0604020202020204" pitchFamily="34" charset="0"/>
                <a:cs typeface="Arial" panose="020B0604020202020204" pitchFamily="34" charset="0"/>
              </a:rPr>
              <a:t>lattice…</a:t>
            </a:r>
          </a:p>
          <a:p>
            <a:pPr>
              <a:spcBef>
                <a:spcPct val="50000"/>
              </a:spcBef>
              <a:buClr>
                <a:schemeClr val="bg1"/>
              </a:buClr>
            </a:pPr>
            <a:r>
              <a:rPr lang="es-ES" sz="2000" b="1" smtClean="0">
                <a:solidFill>
                  <a:schemeClr val="bg1"/>
                </a:solidFill>
                <a:latin typeface="Arial" panose="020B0604020202020204" pitchFamily="34" charset="0"/>
                <a:cs typeface="Arial" panose="020B0604020202020204" pitchFamily="34" charset="0"/>
              </a:rPr>
              <a:t>	</a:t>
            </a:r>
            <a:r>
              <a:rPr lang="es-ES" sz="2000" b="1" u="sng" smtClean="0">
                <a:solidFill>
                  <a:schemeClr val="bg1"/>
                </a:solidFill>
                <a:latin typeface="Arial" panose="020B0604020202020204" pitchFamily="34" charset="0"/>
                <a:cs typeface="Arial" panose="020B0604020202020204" pitchFamily="34" charset="0"/>
              </a:rPr>
              <a:t>but at </a:t>
            </a:r>
            <a:r>
              <a:rPr lang="es-ES" sz="2000" b="1" u="sng">
                <a:solidFill>
                  <a:schemeClr val="bg1"/>
                </a:solidFill>
                <a:latin typeface="Arial" panose="020B0604020202020204" pitchFamily="34" charset="0"/>
                <a:cs typeface="Arial" panose="020B0604020202020204" pitchFamily="34" charset="0"/>
              </a:rPr>
              <a:t>high </a:t>
            </a:r>
            <a:r>
              <a:rPr lang="es-ES" sz="2000" b="1" u="sng" smtClean="0">
                <a:solidFill>
                  <a:schemeClr val="bg1"/>
                </a:solidFill>
                <a:latin typeface="Arial" panose="020B0604020202020204" pitchFamily="34" charset="0"/>
                <a:cs typeface="Arial" panose="020B0604020202020204" pitchFamily="34" charset="0"/>
              </a:rPr>
              <a:t>masses!! </a:t>
            </a:r>
            <a:endParaRPr lang="el-GR" sz="2000" b="1" u="sng"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6320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65934"/>
                                        </p:tgtEl>
                                        <p:attrNameLst>
                                          <p:attrName>style.visibility</p:attrName>
                                        </p:attrNameLst>
                                      </p:cBhvr>
                                      <p:to>
                                        <p:strVal val="visible"/>
                                      </p:to>
                                    </p:set>
                                    <p:animEffect transition="in" filter="slide(fromLeft)">
                                      <p:cBhvr>
                                        <p:cTn id="17" dur="500"/>
                                        <p:tgtEl>
                                          <p:spTgt spid="46593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465935"/>
                                        </p:tgtEl>
                                        <p:attrNameLst>
                                          <p:attrName>style.visibility</p:attrName>
                                        </p:attrNameLst>
                                      </p:cBhvr>
                                      <p:to>
                                        <p:strVal val="visible"/>
                                      </p:to>
                                    </p:set>
                                    <p:animEffect transition="in" filter="slide(fromLeft)">
                                      <p:cBhvr>
                                        <p:cTn id="22" dur="500"/>
                                        <p:tgtEl>
                                          <p:spTgt spid="465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2" b="22739"/>
          <a:stretch/>
        </p:blipFill>
        <p:spPr>
          <a:xfrm>
            <a:off x="219928" y="4311200"/>
            <a:ext cx="8713982" cy="1889904"/>
          </a:xfrm>
          <a:prstGeom prst="rect">
            <a:avLst/>
          </a:prstGeom>
        </p:spPr>
      </p:pic>
      <p:sp>
        <p:nvSpPr>
          <p:cNvPr id="11" name="Rectángulo 10"/>
          <p:cNvSpPr/>
          <p:nvPr/>
        </p:nvSpPr>
        <p:spPr>
          <a:xfrm>
            <a:off x="139918" y="1300297"/>
            <a:ext cx="4532010" cy="1200329"/>
          </a:xfrm>
          <a:prstGeom prst="rect">
            <a:avLst/>
          </a:prstGeom>
        </p:spPr>
        <p:txBody>
          <a:bodyPr wrap="none">
            <a:spAutoFit/>
          </a:bodyPr>
          <a:lstStyle/>
          <a:p>
            <a:r>
              <a:rPr lang="es-ES" smtClean="0">
                <a:solidFill>
                  <a:schemeClr val="bg1"/>
                </a:solidFill>
                <a:latin typeface="Arial" panose="020B0604020202020204" pitchFamily="34" charset="0"/>
                <a:cs typeface="Arial" panose="020B0604020202020204" pitchFamily="34" charset="0"/>
                <a:sym typeface="Symbol" pitchFamily="18" charset="2"/>
              </a:rPr>
              <a:t>There are some sound extractions, </a:t>
            </a:r>
          </a:p>
          <a:p>
            <a:r>
              <a:rPr lang="es-ES" smtClean="0">
                <a:solidFill>
                  <a:schemeClr val="bg1"/>
                </a:solidFill>
                <a:latin typeface="Arial" panose="020B0604020202020204" pitchFamily="34" charset="0"/>
                <a:cs typeface="Arial" panose="020B0604020202020204" pitchFamily="34" charset="0"/>
                <a:sym typeface="Symbol" pitchFamily="18" charset="2"/>
              </a:rPr>
              <a:t>with good chiral and analyticity properties, </a:t>
            </a:r>
          </a:p>
          <a:p>
            <a:r>
              <a:rPr lang="es-ES" smtClean="0">
                <a:solidFill>
                  <a:schemeClr val="bg1"/>
                </a:solidFill>
                <a:latin typeface="Arial" panose="020B0604020202020204" pitchFamily="34" charset="0"/>
                <a:cs typeface="Arial" panose="020B0604020202020204" pitchFamily="34" charset="0"/>
                <a:sym typeface="Symbol" pitchFamily="18" charset="2"/>
              </a:rPr>
              <a:t>but still </a:t>
            </a:r>
            <a:r>
              <a:rPr lang="es-ES">
                <a:solidFill>
                  <a:schemeClr val="bg1"/>
                </a:solidFill>
                <a:latin typeface="Arial" panose="020B0604020202020204" pitchFamily="34" charset="0"/>
                <a:cs typeface="Arial" panose="020B0604020202020204" pitchFamily="34" charset="0"/>
                <a:sym typeface="Symbol" pitchFamily="18" charset="2"/>
              </a:rPr>
              <a:t>with some model dependence </a:t>
            </a:r>
            <a:endParaRPr lang="es-ES" smtClean="0">
              <a:solidFill>
                <a:schemeClr val="bg1"/>
              </a:solidFill>
              <a:latin typeface="Arial" panose="020B0604020202020204" pitchFamily="34" charset="0"/>
              <a:cs typeface="Arial" panose="020B0604020202020204" pitchFamily="34" charset="0"/>
              <a:sym typeface="Symbol" pitchFamily="18" charset="2"/>
            </a:endParaRPr>
          </a:p>
          <a:p>
            <a:r>
              <a:rPr lang="es-ES" smtClean="0">
                <a:solidFill>
                  <a:schemeClr val="bg1"/>
                </a:solidFill>
                <a:latin typeface="Arial" panose="020B0604020202020204" pitchFamily="34" charset="0"/>
                <a:cs typeface="Arial" panose="020B0604020202020204" pitchFamily="34" charset="0"/>
                <a:sym typeface="Symbol" pitchFamily="18" charset="2"/>
              </a:rPr>
              <a:t>and without </a:t>
            </a:r>
            <a:r>
              <a:rPr lang="es-ES">
                <a:solidFill>
                  <a:schemeClr val="bg1"/>
                </a:solidFill>
                <a:latin typeface="Arial" panose="020B0604020202020204" pitchFamily="34" charset="0"/>
                <a:cs typeface="Arial" panose="020B0604020202020204" pitchFamily="34" charset="0"/>
                <a:sym typeface="Symbol" pitchFamily="18" charset="2"/>
              </a:rPr>
              <a:t>low-energy </a:t>
            </a:r>
            <a:r>
              <a:rPr lang="es-ES" smtClean="0">
                <a:solidFill>
                  <a:schemeClr val="bg1"/>
                </a:solidFill>
                <a:latin typeface="Arial" panose="020B0604020202020204" pitchFamily="34" charset="0"/>
                <a:cs typeface="Arial" panose="020B0604020202020204" pitchFamily="34" charset="0"/>
                <a:sym typeface="Symbol" pitchFamily="18" charset="2"/>
              </a:rPr>
              <a:t>data…</a:t>
            </a:r>
            <a:endParaRPr lang="en-US">
              <a:solidFill>
                <a:schemeClr val="bg1"/>
              </a:solidFill>
              <a:latin typeface="Arial" panose="020B0604020202020204" pitchFamily="34" charset="0"/>
              <a:cs typeface="Arial" panose="020B0604020202020204" pitchFamily="34" charset="0"/>
            </a:endParaRPr>
          </a:p>
        </p:txBody>
      </p:sp>
      <p:sp>
        <p:nvSpPr>
          <p:cNvPr id="16" name="Rectángulo 15"/>
          <p:cNvSpPr/>
          <p:nvPr/>
        </p:nvSpPr>
        <p:spPr>
          <a:xfrm>
            <a:off x="139918" y="2588463"/>
            <a:ext cx="3326552" cy="369332"/>
          </a:xfrm>
          <a:prstGeom prst="rect">
            <a:avLst/>
          </a:prstGeom>
        </p:spPr>
        <p:txBody>
          <a:bodyPr wrap="none">
            <a:spAutoFit/>
          </a:bodyPr>
          <a:lstStyle/>
          <a:p>
            <a:r>
              <a:rPr lang="es-ES" b="1" smtClean="0">
                <a:solidFill>
                  <a:schemeClr val="bg1"/>
                </a:solidFill>
                <a:latin typeface="Arial" panose="020B0604020202020204" pitchFamily="34" charset="0"/>
                <a:cs typeface="Arial" panose="020B0604020202020204" pitchFamily="34" charset="0"/>
                <a:sym typeface="Symbol" pitchFamily="18" charset="2"/>
              </a:rPr>
              <a:t>NOT GOOD FOR PRECISION</a:t>
            </a:r>
            <a:endParaRPr lang="en-US" b="1">
              <a:solidFill>
                <a:schemeClr val="bg1"/>
              </a:solidFill>
            </a:endParaRPr>
          </a:p>
        </p:txBody>
      </p:sp>
      <p:grpSp>
        <p:nvGrpSpPr>
          <p:cNvPr id="17" name="Grupo 16"/>
          <p:cNvGrpSpPr/>
          <p:nvPr/>
        </p:nvGrpSpPr>
        <p:grpSpPr>
          <a:xfrm>
            <a:off x="4537522" y="584179"/>
            <a:ext cx="4396388" cy="5509117"/>
            <a:chOff x="6370511" y="1875796"/>
            <a:chExt cx="6056470" cy="7231483"/>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511" y="1875796"/>
              <a:ext cx="6056470" cy="4680000"/>
            </a:xfrm>
            <a:prstGeom prst="rect">
              <a:avLst/>
            </a:prstGeom>
          </p:spPr>
        </p:pic>
        <p:cxnSp>
          <p:nvCxnSpPr>
            <p:cNvPr id="19" name="Conector recto 18"/>
            <p:cNvCxnSpPr/>
            <p:nvPr/>
          </p:nvCxnSpPr>
          <p:spPr>
            <a:xfrm flipV="1">
              <a:off x="6418008" y="4462156"/>
              <a:ext cx="1306749" cy="4645123"/>
            </a:xfrm>
            <a:prstGeom prst="line">
              <a:avLst/>
            </a:prstGeom>
            <a:ln w="222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cxnSp>
        <p:nvCxnSpPr>
          <p:cNvPr id="22" name="Conector recto 21"/>
          <p:cNvCxnSpPr/>
          <p:nvPr/>
        </p:nvCxnSpPr>
        <p:spPr>
          <a:xfrm flipV="1">
            <a:off x="4537522" y="2662338"/>
            <a:ext cx="1084834" cy="2998910"/>
          </a:xfrm>
          <a:prstGeom prst="line">
            <a:avLst/>
          </a:prstGeom>
          <a:ln w="28575">
            <a:solidFill>
              <a:srgbClr val="00B05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2627784" y="35332"/>
            <a:ext cx="3888432" cy="369332"/>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sym typeface="Symbol" pitchFamily="18" charset="2"/>
              </a:rPr>
              <a:t>The </a:t>
            </a:r>
            <a:r>
              <a:rPr lang="en-US" smtClean="0">
                <a:solidFill>
                  <a:schemeClr val="bg1"/>
                </a:solidFill>
                <a:latin typeface="Arial" panose="020B0604020202020204" pitchFamily="34" charset="0"/>
                <a:cs typeface="Arial" panose="020B0604020202020204" pitchFamily="34" charset="0"/>
                <a:sym typeface="Symbol" pitchFamily="18" charset="2"/>
              </a:rPr>
              <a:t>theory problem </a:t>
            </a:r>
            <a:r>
              <a:rPr lang="en-US" dirty="0" smtClean="0">
                <a:solidFill>
                  <a:schemeClr val="bg1"/>
                </a:solidFill>
                <a:latin typeface="Arial" panose="020B0604020202020204" pitchFamily="34" charset="0"/>
                <a:cs typeface="Arial" panose="020B0604020202020204" pitchFamily="34" charset="0"/>
                <a:sym typeface="Symbol" pitchFamily="18" charset="2"/>
              </a:rPr>
              <a:t>for the kappa</a:t>
            </a:r>
            <a:endParaRPr lang="en-US" dirty="0">
              <a:solidFill>
                <a:schemeClr val="bg1"/>
              </a:solidFill>
            </a:endParaRPr>
          </a:p>
        </p:txBody>
      </p:sp>
      <p:sp>
        <p:nvSpPr>
          <p:cNvPr id="25" name="Line 5"/>
          <p:cNvSpPr>
            <a:spLocks noChangeShapeType="1"/>
          </p:cNvSpPr>
          <p:nvPr/>
        </p:nvSpPr>
        <p:spPr bwMode="auto">
          <a:xfrm>
            <a:off x="-1" y="404664"/>
            <a:ext cx="10782757"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chemeClr val="bg1"/>
              </a:solidFill>
              <a:latin typeface="Arial" charset="0"/>
            </a:endParaRPr>
          </a:p>
        </p:txBody>
      </p:sp>
    </p:spTree>
    <p:extLst>
      <p:ext uri="{BB962C8B-B14F-4D97-AF65-F5344CB8AC3E}">
        <p14:creationId xmlns:p14="http://schemas.microsoft.com/office/powerpoint/2010/main" val="446894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94332" y="44628"/>
            <a:ext cx="5474562" cy="364079"/>
          </a:xfrm>
          <a:prstGeom prst="rect">
            <a:avLst/>
          </a:prstGeom>
          <a:noFill/>
          <a:ln w="9525">
            <a:noFill/>
            <a:miter lim="800000"/>
            <a:headEnd/>
            <a:tailEnd/>
          </a:ln>
        </p:spPr>
        <p:txBody>
          <a:bodyPr wrap="none" lIns="86163" tIns="43119" rIns="86163" bIns="43119">
            <a:spAutoFit/>
          </a:bodyPr>
          <a:lstStyle/>
          <a:p>
            <a:pPr defTabSz="861268" fontAlgn="base">
              <a:spcBef>
                <a:spcPct val="0"/>
              </a:spcBef>
              <a:spcAft>
                <a:spcPct val="0"/>
              </a:spcAft>
            </a:pPr>
            <a:r>
              <a:rPr lang="es-ES_tradnl" smtClean="0">
                <a:solidFill>
                  <a:schemeClr val="bg1"/>
                </a:solidFill>
                <a:latin typeface="Arial" charset="0"/>
                <a:sym typeface="Symbol" pitchFamily="18" charset="2"/>
              </a:rPr>
              <a:t>Ongoing dispersive study USING EXISTING DATA</a:t>
            </a:r>
            <a:endParaRPr lang="en-GB" dirty="0">
              <a:solidFill>
                <a:schemeClr val="bg1"/>
              </a:solidFill>
              <a:latin typeface="Arial" charset="0"/>
              <a:sym typeface="Symbol" pitchFamily="18" charset="2"/>
            </a:endParaRPr>
          </a:p>
        </p:txBody>
      </p:sp>
      <p:sp>
        <p:nvSpPr>
          <p:cNvPr id="3" name="Line 4"/>
          <p:cNvSpPr>
            <a:spLocks noChangeShapeType="1"/>
          </p:cNvSpPr>
          <p:nvPr/>
        </p:nvSpPr>
        <p:spPr bwMode="auto">
          <a:xfrm>
            <a:off x="0" y="424703"/>
            <a:ext cx="9144000" cy="0"/>
          </a:xfrm>
          <a:prstGeom prst="line">
            <a:avLst/>
          </a:prstGeom>
          <a:noFill/>
          <a:ln w="9525">
            <a:solidFill>
              <a:schemeClr val="bg1"/>
            </a:solidFill>
            <a:round/>
            <a:headEnd/>
            <a:tailEnd/>
          </a:ln>
        </p:spPr>
        <p:txBody>
          <a:bodyPr lIns="79124" tIns="39563" rIns="79124" bIns="39563"/>
          <a:lstStyle/>
          <a:p>
            <a:pPr algn="ctr" eaLnBrk="0" fontAlgn="base" hangingPunct="0">
              <a:spcBef>
                <a:spcPct val="0"/>
              </a:spcBef>
              <a:spcAft>
                <a:spcPct val="0"/>
              </a:spcAft>
            </a:pPr>
            <a:endParaRPr lang="es-ES" sz="1900">
              <a:solidFill>
                <a:schemeClr val="bg1"/>
              </a:solidFill>
              <a:latin typeface="Arial" panose="020B0604020202020204" pitchFamily="34" charset="0"/>
              <a:cs typeface="Arial" panose="020B0604020202020204" pitchFamily="34" charset="0"/>
            </a:endParaRPr>
          </a:p>
        </p:txBody>
      </p:sp>
      <p:grpSp>
        <p:nvGrpSpPr>
          <p:cNvPr id="23" name="22 Grupo"/>
          <p:cNvGrpSpPr/>
          <p:nvPr/>
        </p:nvGrpSpPr>
        <p:grpSpPr>
          <a:xfrm>
            <a:off x="232650" y="1268760"/>
            <a:ext cx="8678700" cy="4365318"/>
            <a:chOff x="266992" y="1837921"/>
            <a:chExt cx="8522431" cy="4365318"/>
          </a:xfrm>
        </p:grpSpPr>
        <p:sp>
          <p:nvSpPr>
            <p:cNvPr id="10" name="Rectangle 2"/>
            <p:cNvSpPr>
              <a:spLocks noChangeArrowheads="1"/>
            </p:cNvSpPr>
            <p:nvPr/>
          </p:nvSpPr>
          <p:spPr bwMode="auto">
            <a:xfrm>
              <a:off x="449360" y="1837921"/>
              <a:ext cx="8340063" cy="4365318"/>
            </a:xfrm>
            <a:prstGeom prst="rect">
              <a:avLst/>
            </a:prstGeom>
            <a:noFill/>
            <a:ln w="9525">
              <a:noFill/>
              <a:miter lim="800000"/>
              <a:headEnd/>
              <a:tailEnd/>
            </a:ln>
          </p:spPr>
          <p:txBody>
            <a:bodyPr wrap="square" lIns="86315" tIns="43190" rIns="86315" bIns="43190">
              <a:spAutoFit/>
            </a:bodyPr>
            <a:lstStyle/>
            <a:p>
              <a:pPr defTabSz="861268" eaLnBrk="0" fontAlgn="base" hangingPunct="0">
                <a:spcBef>
                  <a:spcPct val="50000"/>
                </a:spcBef>
                <a:spcAft>
                  <a:spcPct val="0"/>
                </a:spcAft>
              </a:pPr>
              <a:r>
                <a:rPr lang="en-US" sz="2000" u="sng" kern="0" smtClean="0">
                  <a:solidFill>
                    <a:schemeClr val="bg1"/>
                  </a:solidFill>
                  <a:latin typeface="Arial" panose="020B0604020202020204" pitchFamily="34" charset="0"/>
                  <a:cs typeface="Arial" panose="020B0604020202020204" pitchFamily="34" charset="0"/>
                </a:rPr>
                <a:t>Impose Forward Dispersion </a:t>
              </a:r>
              <a:r>
                <a:rPr lang="en-US" sz="2000" u="sng" kern="0" dirty="0" smtClean="0">
                  <a:solidFill>
                    <a:schemeClr val="bg1"/>
                  </a:solidFill>
                  <a:latin typeface="Arial" panose="020B0604020202020204" pitchFamily="34" charset="0"/>
                  <a:cs typeface="Arial" panose="020B0604020202020204" pitchFamily="34" charset="0"/>
                </a:rPr>
                <a:t>Relations on fits to data</a:t>
              </a:r>
              <a:r>
                <a:rPr lang="en-US" sz="2000" kern="0" smtClean="0">
                  <a:solidFill>
                    <a:schemeClr val="bg1"/>
                  </a:solidFill>
                  <a:latin typeface="Arial" panose="020B0604020202020204" pitchFamily="34" charset="0"/>
                  <a:cs typeface="Arial" panose="020B0604020202020204" pitchFamily="34" charset="0"/>
                </a:rPr>
                <a:t>.</a:t>
              </a:r>
              <a:r>
                <a:rPr lang="en-US" sz="2000" kern="0">
                  <a:solidFill>
                    <a:srgbClr val="00FFFF"/>
                  </a:solidFill>
                  <a:latin typeface="Arial" panose="020B0604020202020204" pitchFamily="34" charset="0"/>
                  <a:cs typeface="Arial" panose="020B0604020202020204" pitchFamily="34" charset="0"/>
                </a:rPr>
                <a:t> </a:t>
              </a:r>
              <a:endParaRPr lang="en-US" sz="2000" kern="0" smtClean="0">
                <a:solidFill>
                  <a:srgbClr val="00FFFF"/>
                </a:solidFill>
                <a:latin typeface="Arial" panose="020B0604020202020204" pitchFamily="34" charset="0"/>
                <a:cs typeface="Arial" panose="020B0604020202020204" pitchFamily="34" charset="0"/>
              </a:endParaRPr>
            </a:p>
            <a:p>
              <a:pPr defTabSz="861268" eaLnBrk="0" fontAlgn="base" hangingPunct="0">
                <a:spcBef>
                  <a:spcPct val="50000"/>
                </a:spcBef>
                <a:spcAft>
                  <a:spcPct val="0"/>
                </a:spcAft>
              </a:pPr>
              <a:r>
                <a:rPr lang="en-US" sz="1000" kern="0" smtClean="0">
                  <a:solidFill>
                    <a:srgbClr val="00FFFF"/>
                  </a:solidFill>
                  <a:latin typeface="Arial" panose="020B0604020202020204" pitchFamily="34" charset="0"/>
                  <a:cs typeface="Arial" panose="020B0604020202020204" pitchFamily="34" charset="0"/>
                </a:rPr>
                <a:t>(</a:t>
              </a:r>
              <a:r>
                <a:rPr lang="en-US" sz="1000" kern="0" dirty="0" err="1" smtClean="0">
                  <a:solidFill>
                    <a:srgbClr val="00FFFF"/>
                  </a:solidFill>
                  <a:latin typeface="Arial" panose="020B0604020202020204" pitchFamily="34" charset="0"/>
                  <a:cs typeface="Arial" panose="020B0604020202020204" pitchFamily="34" charset="0"/>
                </a:rPr>
                <a:t>García</a:t>
              </a:r>
              <a:r>
                <a:rPr lang="en-US" sz="1000" kern="0" dirty="0" smtClean="0">
                  <a:solidFill>
                    <a:srgbClr val="00FFFF"/>
                  </a:solidFill>
                  <a:latin typeface="Arial" panose="020B0604020202020204" pitchFamily="34" charset="0"/>
                  <a:cs typeface="Arial" panose="020B0604020202020204" pitchFamily="34" charset="0"/>
                </a:rPr>
                <a:t>-Martín, </a:t>
              </a:r>
              <a:r>
                <a:rPr lang="en-US" sz="1000" kern="0" dirty="0" err="1" smtClean="0">
                  <a:solidFill>
                    <a:srgbClr val="00FFFF"/>
                  </a:solidFill>
                  <a:latin typeface="Arial" panose="020B0604020202020204" pitchFamily="34" charset="0"/>
                  <a:cs typeface="Arial" panose="020B0604020202020204" pitchFamily="34" charset="0"/>
                </a:rPr>
                <a:t>Kaminski,JRP</a:t>
              </a:r>
              <a:r>
                <a:rPr lang="en-US" sz="1000" kern="0" dirty="0" smtClean="0">
                  <a:solidFill>
                    <a:srgbClr val="00FFFF"/>
                  </a:solidFill>
                  <a:latin typeface="Arial" panose="020B0604020202020204" pitchFamily="34" charset="0"/>
                  <a:cs typeface="Arial" panose="020B0604020202020204" pitchFamily="34" charset="0"/>
                </a:rPr>
                <a:t>, Ruiz de Elvira</a:t>
              </a:r>
              <a:r>
                <a:rPr lang="en-US" sz="1000" kern="0" smtClean="0">
                  <a:solidFill>
                    <a:srgbClr val="00FFFF"/>
                  </a:solidFill>
                  <a:latin typeface="Arial" panose="020B0604020202020204" pitchFamily="34" charset="0"/>
                  <a:cs typeface="Arial" panose="020B0604020202020204" pitchFamily="34" charset="0"/>
                </a:rPr>
                <a:t>, Ynduráin, Rodas)</a:t>
              </a:r>
              <a:endParaRPr lang="en-US" sz="1000" kern="0" dirty="0">
                <a:solidFill>
                  <a:schemeClr val="bg1"/>
                </a:solidFill>
                <a:latin typeface="Arial" panose="020B0604020202020204" pitchFamily="34" charset="0"/>
                <a:cs typeface="Arial" panose="020B0604020202020204" pitchFamily="34" charset="0"/>
              </a:endParaRPr>
            </a:p>
            <a:p>
              <a:pPr defTabSz="861268" eaLnBrk="0" fontAlgn="base" hangingPunct="0">
                <a:spcBef>
                  <a:spcPct val="50000"/>
                </a:spcBef>
                <a:spcAft>
                  <a:spcPct val="0"/>
                </a:spcAft>
              </a:pPr>
              <a:endParaRPr lang="en-US" sz="2000" kern="0" smtClean="0">
                <a:solidFill>
                  <a:srgbClr val="00FFFF"/>
                </a:solidFill>
                <a:latin typeface="Arial" panose="020B0604020202020204" pitchFamily="34" charset="0"/>
                <a:cs typeface="Arial" panose="020B0604020202020204" pitchFamily="34" charset="0"/>
                <a:sym typeface="Symbol" pitchFamily="18" charset="2"/>
              </a:endParaRPr>
            </a:p>
            <a:p>
              <a:pPr defTabSz="861268" eaLnBrk="0" fontAlgn="base" hangingPunct="0">
                <a:spcBef>
                  <a:spcPct val="50000"/>
                </a:spcBef>
                <a:spcAft>
                  <a:spcPct val="0"/>
                </a:spcAft>
              </a:pPr>
              <a:r>
                <a:rPr lang="en-US" sz="2000" kern="0" smtClean="0">
                  <a:solidFill>
                    <a:srgbClr val="00FFFF"/>
                  </a:solidFill>
                  <a:latin typeface="Arial" panose="020B0604020202020204" pitchFamily="34" charset="0"/>
                  <a:cs typeface="Arial" panose="020B0604020202020204" pitchFamily="34" charset="0"/>
                  <a:sym typeface="Symbol" pitchFamily="18" charset="2"/>
                </a:rPr>
                <a:t>Use </a:t>
              </a:r>
              <a:r>
                <a:rPr lang="en-US" sz="2000" u="sng" kern="0" smtClean="0">
                  <a:solidFill>
                    <a:srgbClr val="00FFFF"/>
                  </a:solidFill>
                  <a:latin typeface="Arial" panose="020B0604020202020204" pitchFamily="34" charset="0"/>
                  <a:cs typeface="Arial" panose="020B0604020202020204" pitchFamily="34" charset="0"/>
                  <a:sym typeface="Symbol" pitchFamily="18" charset="2"/>
                </a:rPr>
                <a:t>any</a:t>
              </a:r>
              <a:r>
                <a:rPr lang="en-US" sz="2000" kern="0" smtClean="0">
                  <a:solidFill>
                    <a:srgbClr val="00FFFF"/>
                  </a:solidFill>
                  <a:latin typeface="Arial" panose="020B0604020202020204" pitchFamily="34" charset="0"/>
                  <a:cs typeface="Arial" panose="020B0604020202020204" pitchFamily="34" charset="0"/>
                  <a:sym typeface="Symbol" pitchFamily="18" charset="2"/>
                </a:rPr>
                <a:t> parameterization to </a:t>
              </a:r>
              <a:r>
                <a:rPr lang="en-US" sz="2000" b="1" kern="0" smtClean="0">
                  <a:solidFill>
                    <a:schemeClr val="bg1"/>
                  </a:solidFill>
                  <a:latin typeface="Arial" panose="020B0604020202020204" pitchFamily="34" charset="0"/>
                  <a:cs typeface="Arial" panose="020B0604020202020204" pitchFamily="34" charset="0"/>
                  <a:sym typeface="Symbol" pitchFamily="18" charset="2"/>
                </a:rPr>
                <a:t>fit DATA </a:t>
              </a:r>
              <a:r>
                <a:rPr lang="en-US" sz="2000" kern="0" smtClean="0">
                  <a:solidFill>
                    <a:srgbClr val="00FFFF"/>
                  </a:solidFill>
                  <a:latin typeface="Arial" panose="020B0604020202020204" pitchFamily="34" charset="0"/>
                  <a:cs typeface="Arial" panose="020B0604020202020204" pitchFamily="34" charset="0"/>
                  <a:sym typeface="Symbol" pitchFamily="18" charset="2"/>
                </a:rPr>
                <a:t>imposing FDR </a:t>
              </a:r>
              <a:r>
                <a:rPr lang="en-US" sz="2000" kern="0" dirty="0" smtClean="0">
                  <a:solidFill>
                    <a:srgbClr val="00FFFF"/>
                  </a:solidFill>
                  <a:latin typeface="Arial" panose="020B0604020202020204" pitchFamily="34" charset="0"/>
                  <a:cs typeface="Arial" panose="020B0604020202020204" pitchFamily="34" charset="0"/>
                  <a:sym typeface="Symbol" pitchFamily="18" charset="2"/>
                </a:rPr>
                <a:t>within </a:t>
              </a:r>
              <a:r>
                <a:rPr lang="en-US" sz="2000" kern="0" smtClean="0">
                  <a:solidFill>
                    <a:srgbClr val="00FFFF"/>
                  </a:solidFill>
                  <a:latin typeface="Arial" panose="020B0604020202020204" pitchFamily="34" charset="0"/>
                  <a:cs typeface="Arial" panose="020B0604020202020204" pitchFamily="34" charset="0"/>
                  <a:sym typeface="Symbol" pitchFamily="18" charset="2"/>
                </a:rPr>
                <a:t>uncertainties.</a:t>
              </a:r>
            </a:p>
            <a:p>
              <a:pPr defTabSz="861268" eaLnBrk="0" fontAlgn="base" hangingPunct="0">
                <a:spcBef>
                  <a:spcPct val="50000"/>
                </a:spcBef>
                <a:spcAft>
                  <a:spcPct val="0"/>
                </a:spcAft>
              </a:pPr>
              <a:r>
                <a:rPr lang="en-US" sz="1400" kern="0">
                  <a:solidFill>
                    <a:srgbClr val="00FFFF"/>
                  </a:solidFill>
                  <a:latin typeface="Arial" panose="020B0604020202020204" pitchFamily="34" charset="0"/>
                  <a:cs typeface="Arial" panose="020B0604020202020204" pitchFamily="34" charset="0"/>
                  <a:sym typeface="Symbol" pitchFamily="18" charset="2"/>
                </a:rPr>
                <a:t>(But you can use physical inspiration for clever choices of parameterizations)</a:t>
              </a:r>
            </a:p>
            <a:p>
              <a:pPr defTabSz="861268" eaLnBrk="0" fontAlgn="base" hangingPunct="0">
                <a:spcBef>
                  <a:spcPct val="50000"/>
                </a:spcBef>
                <a:spcAft>
                  <a:spcPct val="0"/>
                </a:spcAft>
              </a:pPr>
              <a:endParaRPr lang="en-US" sz="2000" kern="0" dirty="0" smtClean="0">
                <a:solidFill>
                  <a:srgbClr val="00FFFF"/>
                </a:solidFill>
                <a:latin typeface="Arial" panose="020B0604020202020204" pitchFamily="34" charset="0"/>
                <a:cs typeface="Arial" panose="020B0604020202020204" pitchFamily="34" charset="0"/>
                <a:sym typeface="Symbol" pitchFamily="18" charset="2"/>
              </a:endParaRPr>
            </a:p>
            <a:p>
              <a:pPr defTabSz="861268" eaLnBrk="0" fontAlgn="base" hangingPunct="0">
                <a:spcBef>
                  <a:spcPct val="50000"/>
                </a:spcBef>
                <a:spcAft>
                  <a:spcPct val="0"/>
                </a:spcAft>
              </a:pPr>
              <a:r>
                <a:rPr lang="en-US" sz="2000" kern="0" dirty="0" smtClean="0">
                  <a:solidFill>
                    <a:srgbClr val="00FFFF"/>
                  </a:solidFill>
                  <a:latin typeface="Arial" panose="020B0604020202020204" pitchFamily="34" charset="0"/>
                  <a:cs typeface="Arial" panose="020B0604020202020204" pitchFamily="34" charset="0"/>
                  <a:sym typeface="Symbol" pitchFamily="18" charset="2"/>
                </a:rPr>
                <a:t>Also needs input on other waves and high energy.</a:t>
              </a:r>
            </a:p>
            <a:p>
              <a:pPr defTabSz="861268" eaLnBrk="0" fontAlgn="base" hangingPunct="0">
                <a:spcBef>
                  <a:spcPct val="50000"/>
                </a:spcBef>
                <a:spcAft>
                  <a:spcPct val="0"/>
                </a:spcAft>
              </a:pPr>
              <a:endParaRPr lang="es-ES" sz="1400" kern="0">
                <a:solidFill>
                  <a:srgbClr val="00FFFF"/>
                </a:solidFill>
                <a:latin typeface="Arial" panose="020B0604020202020204" pitchFamily="34" charset="0"/>
                <a:cs typeface="Arial" panose="020B0604020202020204" pitchFamily="34" charset="0"/>
                <a:sym typeface="Symbol" pitchFamily="18" charset="2"/>
              </a:endParaRPr>
            </a:p>
            <a:p>
              <a:pPr defTabSz="861268" eaLnBrk="0" fontAlgn="base" hangingPunct="0">
                <a:spcBef>
                  <a:spcPct val="50000"/>
                </a:spcBef>
                <a:spcAft>
                  <a:spcPct val="0"/>
                </a:spcAft>
              </a:pPr>
              <a:endParaRPr lang="es-ES" sz="2000" b="1" kern="0" smtClean="0">
                <a:solidFill>
                  <a:schemeClr val="bg1"/>
                </a:solidFill>
                <a:latin typeface="Arial" panose="020B0604020202020204" pitchFamily="34" charset="0"/>
                <a:cs typeface="Arial" panose="020B0604020202020204" pitchFamily="34" charset="0"/>
                <a:sym typeface="Symbol" pitchFamily="18" charset="2"/>
              </a:endParaRPr>
            </a:p>
            <a:p>
              <a:pPr algn="ctr" defTabSz="861268" eaLnBrk="0" fontAlgn="base" hangingPunct="0">
                <a:spcBef>
                  <a:spcPct val="50000"/>
                </a:spcBef>
                <a:spcAft>
                  <a:spcPct val="0"/>
                </a:spcAft>
              </a:pPr>
              <a:r>
                <a:rPr lang="es-ES" sz="2000" b="1" kern="0" smtClean="0">
                  <a:solidFill>
                    <a:schemeClr val="bg1"/>
                  </a:solidFill>
                  <a:latin typeface="Arial" panose="020B0604020202020204" pitchFamily="34" charset="0"/>
                  <a:cs typeface="Arial" panose="020B0604020202020204" pitchFamily="34" charset="0"/>
                  <a:sym typeface="Symbol" pitchFamily="18" charset="2"/>
                </a:rPr>
                <a:t>USE ROY-STEINER EQUATIONS TO DETERMINE THE POLE </a:t>
              </a:r>
            </a:p>
            <a:p>
              <a:pPr algn="ctr" defTabSz="861268" eaLnBrk="0" fontAlgn="base" hangingPunct="0">
                <a:spcBef>
                  <a:spcPct val="50000"/>
                </a:spcBef>
                <a:spcAft>
                  <a:spcPct val="0"/>
                </a:spcAft>
              </a:pPr>
              <a:r>
                <a:rPr lang="es-ES" sz="1400" kern="0" smtClean="0">
                  <a:solidFill>
                    <a:srgbClr val="00FFFF"/>
                  </a:solidFill>
                  <a:latin typeface="Arial" panose="020B0604020202020204" pitchFamily="34" charset="0"/>
                  <a:cs typeface="Arial" panose="020B0604020202020204" pitchFamily="34" charset="0"/>
                  <a:sym typeface="Symbol" pitchFamily="18" charset="2"/>
                </a:rPr>
                <a:t>(but not the parameterizations)</a:t>
              </a:r>
              <a:endParaRPr lang="en-US" sz="1400" dirty="0">
                <a:solidFill>
                  <a:srgbClr val="00FFFF"/>
                </a:solidFill>
                <a:latin typeface="Arial" panose="020B0604020202020204" pitchFamily="34" charset="0"/>
                <a:cs typeface="Arial" panose="020B0604020202020204" pitchFamily="34" charset="0"/>
                <a:sym typeface="Symbol" pitchFamily="18" charset="2"/>
              </a:endParaRPr>
            </a:p>
          </p:txBody>
        </p:sp>
        <p:pic>
          <p:nvPicPr>
            <p:cNvPr id="18" name="Picture 9" descr="ballorange1"/>
            <p:cNvPicPr>
              <a:picLocks noChangeAspect="1" noChangeArrowheads="1"/>
            </p:cNvPicPr>
            <p:nvPr/>
          </p:nvPicPr>
          <p:blipFill>
            <a:blip r:embed="rId2" cstate="print"/>
            <a:srcRect/>
            <a:stretch>
              <a:fillRect/>
            </a:stretch>
          </p:blipFill>
          <p:spPr bwMode="auto">
            <a:xfrm>
              <a:off x="266992" y="1935893"/>
              <a:ext cx="190048" cy="190060"/>
            </a:xfrm>
            <a:prstGeom prst="rect">
              <a:avLst/>
            </a:prstGeom>
            <a:noFill/>
            <a:ln w="9525">
              <a:noFill/>
              <a:miter lim="800000"/>
              <a:headEnd/>
              <a:tailEnd/>
            </a:ln>
          </p:spPr>
        </p:pic>
      </p:grpSp>
    </p:spTree>
    <p:extLst>
      <p:ext uri="{BB962C8B-B14F-4D97-AF65-F5344CB8AC3E}">
        <p14:creationId xmlns:p14="http://schemas.microsoft.com/office/powerpoint/2010/main" val="2374571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56723" y="181116"/>
            <a:ext cx="4310218" cy="2126415"/>
          </a:xfrm>
          <a:prstGeom prst="rect">
            <a:avLst/>
          </a:prstGeom>
        </p:spPr>
        <p:txBody>
          <a:bodyPr wrap="square" lIns="78928" tIns="39465" rIns="78928" bIns="39465">
            <a:spAutoFit/>
          </a:bodyPr>
          <a:lstStyle/>
          <a:p>
            <a:pPr algn="ctr" defTabSz="789389" eaLnBrk="0" fontAlgn="base" hangingPunct="0">
              <a:spcBef>
                <a:spcPct val="0"/>
              </a:spcBef>
              <a:spcAft>
                <a:spcPct val="0"/>
              </a:spcAft>
            </a:pPr>
            <a:endParaRPr lang="es-ES" sz="2100">
              <a:solidFill>
                <a:srgbClr val="00FFFF"/>
              </a:solidFill>
              <a:latin typeface="Arial" charset="0"/>
              <a:sym typeface="Symbol" pitchFamily="18" charset="2"/>
            </a:endParaRPr>
          </a:p>
          <a:p>
            <a:pPr algn="ctr" defTabSz="789389" eaLnBrk="0" fontAlgn="base" hangingPunct="0">
              <a:spcBef>
                <a:spcPct val="0"/>
              </a:spcBef>
              <a:spcAft>
                <a:spcPct val="0"/>
              </a:spcAft>
            </a:pPr>
            <a:endParaRPr lang="es-ES" sz="2100">
              <a:solidFill>
                <a:srgbClr val="00FFFF"/>
              </a:solidFill>
              <a:latin typeface="Arial" charset="0"/>
              <a:sym typeface="Symbol" pitchFamily="18" charset="2"/>
            </a:endParaRPr>
          </a:p>
          <a:p>
            <a:pPr algn="ctr" defTabSz="789389" eaLnBrk="0" fontAlgn="base" hangingPunct="0">
              <a:spcBef>
                <a:spcPct val="0"/>
              </a:spcBef>
              <a:spcAft>
                <a:spcPct val="0"/>
              </a:spcAft>
            </a:pPr>
            <a:endParaRPr lang="es-ES" sz="2100">
              <a:solidFill>
                <a:srgbClr val="00FFFF"/>
              </a:solidFill>
              <a:latin typeface="Arial" charset="0"/>
              <a:sym typeface="Symbol" pitchFamily="18" charset="2"/>
            </a:endParaRPr>
          </a:p>
          <a:p>
            <a:pPr algn="ctr" defTabSz="789389" eaLnBrk="0" fontAlgn="base" hangingPunct="0">
              <a:spcBef>
                <a:spcPct val="0"/>
              </a:spcBef>
              <a:spcAft>
                <a:spcPct val="0"/>
              </a:spcAft>
            </a:pPr>
            <a:endParaRPr lang="es-ES" sz="1400" smtClean="0">
              <a:solidFill>
                <a:srgbClr val="00FFFF"/>
              </a:solidFill>
              <a:latin typeface="Arial" charset="0"/>
              <a:sym typeface="Symbol" pitchFamily="18" charset="2"/>
            </a:endParaRPr>
          </a:p>
          <a:p>
            <a:pPr algn="ctr" defTabSz="789389" eaLnBrk="0" fontAlgn="base" hangingPunct="0">
              <a:spcBef>
                <a:spcPct val="0"/>
              </a:spcBef>
              <a:spcAft>
                <a:spcPct val="0"/>
              </a:spcAft>
            </a:pPr>
            <a:endParaRPr lang="es-ES" sz="1400" smtClean="0">
              <a:solidFill>
                <a:srgbClr val="00FFFF"/>
              </a:solidFill>
              <a:latin typeface="Arial" charset="0"/>
              <a:sym typeface="Symbol" pitchFamily="18" charset="2"/>
            </a:endParaRPr>
          </a:p>
          <a:p>
            <a:pPr algn="ctr" defTabSz="789389" eaLnBrk="0" fontAlgn="base" hangingPunct="0">
              <a:spcBef>
                <a:spcPct val="0"/>
              </a:spcBef>
              <a:spcAft>
                <a:spcPct val="0"/>
              </a:spcAft>
            </a:pPr>
            <a:r>
              <a:rPr lang="es-ES" sz="1400" smtClean="0">
                <a:solidFill>
                  <a:srgbClr val="00FFFF"/>
                </a:solidFill>
                <a:latin typeface="Arial" charset="0"/>
                <a:sym typeface="Symbol" pitchFamily="18" charset="2"/>
              </a:rPr>
              <a:t>(</a:t>
            </a:r>
            <a:r>
              <a:rPr lang="en-US" sz="1400" b="1" u="sng">
                <a:solidFill>
                  <a:srgbClr val="00FFFF"/>
                </a:solidFill>
                <a:latin typeface="Arial" charset="0"/>
                <a:sym typeface="Symbol" pitchFamily="18" charset="2"/>
              </a:rPr>
              <a:t>not</a:t>
            </a:r>
            <a:r>
              <a:rPr lang="es-ES" sz="1400" b="1" u="sng">
                <a:solidFill>
                  <a:srgbClr val="00FFFF"/>
                </a:solidFill>
                <a:latin typeface="Arial" charset="0"/>
                <a:sym typeface="Symbol" pitchFamily="18" charset="2"/>
              </a:rPr>
              <a:t> a </a:t>
            </a:r>
            <a:r>
              <a:rPr lang="es-ES" sz="1400" b="1" u="sng" err="1">
                <a:solidFill>
                  <a:srgbClr val="00FFFF"/>
                </a:solidFill>
                <a:latin typeface="Arial" charset="0"/>
                <a:sym typeface="Symbol" pitchFamily="18" charset="2"/>
              </a:rPr>
              <a:t>solution</a:t>
            </a:r>
            <a:r>
              <a:rPr lang="es-ES" sz="1400" b="1" u="sng">
                <a:solidFill>
                  <a:srgbClr val="00FFFF"/>
                </a:solidFill>
                <a:latin typeface="Arial" charset="0"/>
                <a:sym typeface="Symbol" pitchFamily="18" charset="2"/>
              </a:rPr>
              <a:t> </a:t>
            </a:r>
            <a:r>
              <a:rPr lang="es-ES" sz="1400">
                <a:solidFill>
                  <a:srgbClr val="00FFFF"/>
                </a:solidFill>
                <a:latin typeface="Arial" charset="0"/>
                <a:sym typeface="Symbol" pitchFamily="18" charset="2"/>
              </a:rPr>
              <a:t>of dispersión relations,</a:t>
            </a:r>
          </a:p>
          <a:p>
            <a:pPr algn="ctr" defTabSz="789389" eaLnBrk="0" fontAlgn="base" hangingPunct="0">
              <a:spcBef>
                <a:spcPct val="0"/>
              </a:spcBef>
              <a:spcAft>
                <a:spcPct val="0"/>
              </a:spcAft>
            </a:pPr>
            <a:r>
              <a:rPr lang="es-ES" sz="1400">
                <a:solidFill>
                  <a:srgbClr val="00FFFF"/>
                </a:solidFill>
                <a:latin typeface="Arial" charset="0"/>
                <a:sym typeface="Symbol" pitchFamily="18" charset="2"/>
              </a:rPr>
              <a:t>but a constrained fit</a:t>
            </a:r>
            <a:r>
              <a:rPr lang="es-ES" sz="1400" smtClean="0">
                <a:solidFill>
                  <a:srgbClr val="00FFFF"/>
                </a:solidFill>
                <a:latin typeface="Arial" charset="0"/>
                <a:sym typeface="Symbol" pitchFamily="18" charset="2"/>
              </a:rPr>
              <a:t>)</a:t>
            </a:r>
          </a:p>
          <a:p>
            <a:pPr algn="ctr" defTabSz="789389" eaLnBrk="0" fontAlgn="base" hangingPunct="0">
              <a:spcBef>
                <a:spcPct val="0"/>
              </a:spcBef>
              <a:spcAft>
                <a:spcPct val="0"/>
              </a:spcAft>
            </a:pPr>
            <a:r>
              <a:rPr lang="es-ES" sz="1400" smtClean="0">
                <a:solidFill>
                  <a:srgbClr val="00FFFF"/>
                </a:solidFill>
                <a:latin typeface="Arial" charset="0"/>
                <a:sym typeface="Symbol" pitchFamily="18" charset="2"/>
              </a:rPr>
              <a:t> </a:t>
            </a:r>
            <a:r>
              <a:rPr lang="es-ES" sz="1100" smtClean="0">
                <a:solidFill>
                  <a:srgbClr val="00FFFF"/>
                </a:solidFill>
                <a:latin typeface="Arial" charset="0"/>
                <a:sym typeface="Symbol" pitchFamily="18" charset="2"/>
              </a:rPr>
              <a:t>A.Rodas </a:t>
            </a:r>
            <a:r>
              <a:rPr lang="es-ES" sz="1100">
                <a:solidFill>
                  <a:srgbClr val="00FFFF"/>
                </a:solidFill>
                <a:latin typeface="Arial" charset="0"/>
                <a:sym typeface="Symbol" pitchFamily="18" charset="2"/>
              </a:rPr>
              <a:t>&amp; </a:t>
            </a:r>
            <a:r>
              <a:rPr lang="es-ES" sz="1100" smtClean="0">
                <a:solidFill>
                  <a:srgbClr val="00FFFF"/>
                </a:solidFill>
                <a:latin typeface="Arial" charset="0"/>
                <a:sym typeface="Symbol" pitchFamily="18" charset="2"/>
              </a:rPr>
              <a:t>JRP, PRD93,074025 (2016)</a:t>
            </a:r>
            <a:endParaRPr lang="es-ES" sz="1400">
              <a:solidFill>
                <a:srgbClr val="FFFFFF"/>
              </a:solidFill>
              <a:latin typeface="Arial" charset="0"/>
            </a:endParaRPr>
          </a:p>
        </p:txBody>
      </p:sp>
      <p:sp>
        <p:nvSpPr>
          <p:cNvPr id="3" name="Rectángulo 2"/>
          <p:cNvSpPr/>
          <p:nvPr/>
        </p:nvSpPr>
        <p:spPr>
          <a:xfrm>
            <a:off x="5238748" y="245708"/>
            <a:ext cx="3346167" cy="1233863"/>
          </a:xfrm>
          <a:prstGeom prst="rect">
            <a:avLst/>
          </a:prstGeom>
          <a:ln>
            <a:solidFill>
              <a:schemeClr val="bg1"/>
            </a:solidFill>
          </a:ln>
        </p:spPr>
        <p:txBody>
          <a:bodyPr wrap="none" lIns="78928" tIns="39465" rIns="78928" bIns="39465">
            <a:spAutoFit/>
          </a:bodyPr>
          <a:lstStyle/>
          <a:p>
            <a:pPr algn="ctr" defTabSz="789389" eaLnBrk="0" fontAlgn="base" hangingPunct="0">
              <a:spcBef>
                <a:spcPct val="0"/>
              </a:spcBef>
              <a:spcAft>
                <a:spcPct val="0"/>
              </a:spcAft>
            </a:pPr>
            <a:r>
              <a:rPr lang="es-ES" sz="2500" err="1">
                <a:solidFill>
                  <a:srgbClr val="FFFFFF"/>
                </a:solidFill>
                <a:latin typeface="Arial" charset="0"/>
                <a:sym typeface="Symbol" pitchFamily="18" charset="2"/>
              </a:rPr>
              <a:t>Dispersive</a:t>
            </a:r>
            <a:r>
              <a:rPr lang="es-ES" sz="2500">
                <a:solidFill>
                  <a:srgbClr val="FFFFFF"/>
                </a:solidFill>
                <a:latin typeface="Arial" charset="0"/>
                <a:sym typeface="Symbol" pitchFamily="18" charset="2"/>
              </a:rPr>
              <a:t> </a:t>
            </a:r>
            <a:r>
              <a:rPr lang="es-ES" sz="2500" err="1">
                <a:solidFill>
                  <a:srgbClr val="FFFFFF"/>
                </a:solidFill>
                <a:latin typeface="Arial" charset="0"/>
                <a:sym typeface="Symbol" pitchFamily="18" charset="2"/>
              </a:rPr>
              <a:t>analysis</a:t>
            </a:r>
            <a:r>
              <a:rPr lang="es-ES" sz="2500">
                <a:solidFill>
                  <a:srgbClr val="FFFFFF"/>
                </a:solidFill>
                <a:latin typeface="Arial" charset="0"/>
                <a:sym typeface="Symbol" pitchFamily="18" charset="2"/>
              </a:rPr>
              <a:t> of </a:t>
            </a:r>
          </a:p>
          <a:p>
            <a:pPr algn="ctr" defTabSz="789389" eaLnBrk="0" fontAlgn="base" hangingPunct="0">
              <a:spcBef>
                <a:spcPct val="0"/>
              </a:spcBef>
              <a:spcAft>
                <a:spcPct val="0"/>
              </a:spcAft>
            </a:pPr>
            <a:r>
              <a:rPr lang="el-GR" sz="2500">
                <a:solidFill>
                  <a:srgbClr val="FFFFFF"/>
                </a:solidFill>
                <a:latin typeface="Arial" charset="0"/>
                <a:sym typeface="Symbol" pitchFamily="18" charset="2"/>
              </a:rPr>
              <a:t>π</a:t>
            </a:r>
            <a:r>
              <a:rPr lang="es-ES" sz="2500">
                <a:solidFill>
                  <a:srgbClr val="FFFFFF"/>
                </a:solidFill>
                <a:latin typeface="Arial" charset="0"/>
                <a:sym typeface="Symbol" pitchFamily="18" charset="2"/>
              </a:rPr>
              <a:t>K </a:t>
            </a:r>
            <a:r>
              <a:rPr lang="es-ES" sz="2500" err="1">
                <a:solidFill>
                  <a:srgbClr val="FFFFFF"/>
                </a:solidFill>
                <a:latin typeface="Arial" charset="0"/>
                <a:sym typeface="Symbol" pitchFamily="18" charset="2"/>
              </a:rPr>
              <a:t>scattering</a:t>
            </a:r>
            <a:r>
              <a:rPr lang="es-ES" sz="2500">
                <a:solidFill>
                  <a:srgbClr val="FFFFFF"/>
                </a:solidFill>
                <a:latin typeface="Arial" charset="0"/>
                <a:sym typeface="Symbol" pitchFamily="18" charset="2"/>
              </a:rPr>
              <a:t> </a:t>
            </a:r>
            <a:r>
              <a:rPr lang="es-ES" sz="2500" smtClean="0">
                <a:solidFill>
                  <a:srgbClr val="FFFFFF"/>
                </a:solidFill>
                <a:latin typeface="Arial" charset="0"/>
                <a:sym typeface="Symbol" pitchFamily="18" charset="2"/>
              </a:rPr>
              <a:t>DATA</a:t>
            </a:r>
          </a:p>
          <a:p>
            <a:pPr algn="ctr" defTabSz="789389" eaLnBrk="0" fontAlgn="base" hangingPunct="0">
              <a:spcBef>
                <a:spcPct val="0"/>
              </a:spcBef>
              <a:spcAft>
                <a:spcPct val="0"/>
              </a:spcAft>
            </a:pPr>
            <a:r>
              <a:rPr lang="es-ES" sz="2500" smtClean="0">
                <a:solidFill>
                  <a:srgbClr val="FFFFFF"/>
                </a:solidFill>
                <a:latin typeface="Arial" charset="0"/>
                <a:sym typeface="Symbol" pitchFamily="18" charset="2"/>
              </a:rPr>
              <a:t>up to 1.6 GeV</a:t>
            </a:r>
            <a:endParaRPr lang="es-ES" sz="2500">
              <a:solidFill>
                <a:srgbClr val="FFFFFF"/>
              </a:solidFill>
              <a:latin typeface="Arial" charset="0"/>
              <a:sym typeface="Symbol" pitchFamily="18" charset="2"/>
            </a:endParaRPr>
          </a:p>
        </p:txBody>
      </p:sp>
      <p:sp>
        <p:nvSpPr>
          <p:cNvPr id="11" name="Rectángulo 10"/>
          <p:cNvSpPr/>
          <p:nvPr/>
        </p:nvSpPr>
        <p:spPr>
          <a:xfrm>
            <a:off x="4968250" y="2805929"/>
            <a:ext cx="3692753" cy="1423436"/>
          </a:xfrm>
          <a:prstGeom prst="rect">
            <a:avLst/>
          </a:prstGeom>
        </p:spPr>
        <p:txBody>
          <a:bodyPr wrap="square" lIns="78928" tIns="39465" rIns="78928" bIns="39465">
            <a:spAutoFit/>
          </a:bodyPr>
          <a:lstStyle/>
          <a:p>
            <a:pPr algn="ctr" defTabSz="789389" eaLnBrk="0" fontAlgn="base" hangingPunct="0">
              <a:spcBef>
                <a:spcPct val="0"/>
              </a:spcBef>
              <a:spcAft>
                <a:spcPct val="0"/>
              </a:spcAft>
            </a:pPr>
            <a:r>
              <a:rPr lang="es-ES" sz="2100">
                <a:solidFill>
                  <a:srgbClr val="00FFFF"/>
                </a:solidFill>
                <a:latin typeface="Arial" charset="0"/>
                <a:sym typeface="Symbol" pitchFamily="18" charset="2"/>
              </a:rPr>
              <a:t>First observation:</a:t>
            </a:r>
          </a:p>
          <a:p>
            <a:pPr algn="ctr" defTabSz="789389" eaLnBrk="0" fontAlgn="base" hangingPunct="0">
              <a:spcBef>
                <a:spcPct val="0"/>
              </a:spcBef>
              <a:spcAft>
                <a:spcPct val="0"/>
              </a:spcAft>
            </a:pPr>
            <a:r>
              <a:rPr lang="es-ES" sz="2100">
                <a:solidFill>
                  <a:srgbClr val="00FFFF"/>
                </a:solidFill>
                <a:latin typeface="Arial" charset="0"/>
                <a:sym typeface="Symbol" pitchFamily="18" charset="2"/>
              </a:rPr>
              <a:t>Forward </a:t>
            </a:r>
            <a:r>
              <a:rPr lang="es-ES" sz="2100" err="1">
                <a:solidFill>
                  <a:srgbClr val="00FFFF"/>
                </a:solidFill>
                <a:latin typeface="Arial" charset="0"/>
                <a:sym typeface="Symbol" pitchFamily="18" charset="2"/>
              </a:rPr>
              <a:t>Dispersion</a:t>
            </a:r>
            <a:r>
              <a:rPr lang="es-ES" sz="2100">
                <a:solidFill>
                  <a:srgbClr val="00FFFF"/>
                </a:solidFill>
                <a:latin typeface="Arial" charset="0"/>
                <a:sym typeface="Symbol" pitchFamily="18" charset="2"/>
              </a:rPr>
              <a:t> relations</a:t>
            </a:r>
          </a:p>
          <a:p>
            <a:pPr algn="ctr" defTabSz="789389" eaLnBrk="0" fontAlgn="base" hangingPunct="0">
              <a:spcBef>
                <a:spcPct val="0"/>
              </a:spcBef>
              <a:spcAft>
                <a:spcPct val="0"/>
              </a:spcAft>
            </a:pPr>
            <a:r>
              <a:rPr lang="es-ES" sz="2100" err="1">
                <a:solidFill>
                  <a:srgbClr val="FFFFFF"/>
                </a:solidFill>
                <a:latin typeface="Arial" charset="0"/>
                <a:sym typeface="Symbol" pitchFamily="18" charset="2"/>
              </a:rPr>
              <a:t>Not</a:t>
            </a:r>
            <a:r>
              <a:rPr lang="es-ES" sz="2100">
                <a:solidFill>
                  <a:srgbClr val="00FFFF"/>
                </a:solidFill>
                <a:latin typeface="Arial" charset="0"/>
                <a:sym typeface="Symbol" pitchFamily="18" charset="2"/>
              </a:rPr>
              <a:t> </a:t>
            </a:r>
            <a:r>
              <a:rPr lang="es-ES" sz="2100" err="1">
                <a:solidFill>
                  <a:srgbClr val="00FFFF"/>
                </a:solidFill>
                <a:latin typeface="Arial" charset="0"/>
                <a:sym typeface="Symbol" pitchFamily="18" charset="2"/>
              </a:rPr>
              <a:t>well</a:t>
            </a:r>
            <a:r>
              <a:rPr lang="es-ES" sz="2100">
                <a:solidFill>
                  <a:srgbClr val="00FFFF"/>
                </a:solidFill>
                <a:latin typeface="Arial" charset="0"/>
                <a:sym typeface="Symbol" pitchFamily="18" charset="2"/>
              </a:rPr>
              <a:t> </a:t>
            </a:r>
            <a:r>
              <a:rPr lang="es-ES" sz="2100" err="1">
                <a:solidFill>
                  <a:srgbClr val="00FFFF"/>
                </a:solidFill>
                <a:latin typeface="Arial" charset="0"/>
                <a:sym typeface="Symbol" pitchFamily="18" charset="2"/>
              </a:rPr>
              <a:t>satisfied</a:t>
            </a:r>
            <a:r>
              <a:rPr lang="es-ES" sz="2100">
                <a:solidFill>
                  <a:srgbClr val="00FFFF"/>
                </a:solidFill>
                <a:latin typeface="Arial" charset="0"/>
                <a:sym typeface="Symbol" pitchFamily="18" charset="2"/>
              </a:rPr>
              <a:t> </a:t>
            </a:r>
            <a:r>
              <a:rPr lang="es-ES" sz="2100" err="1">
                <a:solidFill>
                  <a:srgbClr val="00FFFF"/>
                </a:solidFill>
                <a:latin typeface="Arial" charset="0"/>
                <a:sym typeface="Symbol" pitchFamily="18" charset="2"/>
              </a:rPr>
              <a:t>by</a:t>
            </a:r>
            <a:r>
              <a:rPr lang="es-ES" sz="2100">
                <a:solidFill>
                  <a:srgbClr val="00FFFF"/>
                </a:solidFill>
                <a:latin typeface="Arial" charset="0"/>
                <a:sym typeface="Symbol" pitchFamily="18" charset="2"/>
              </a:rPr>
              <a:t> data</a:t>
            </a:r>
          </a:p>
          <a:p>
            <a:pPr algn="ctr" defTabSz="789389" eaLnBrk="0" fontAlgn="base" hangingPunct="0">
              <a:spcBef>
                <a:spcPct val="0"/>
              </a:spcBef>
              <a:spcAft>
                <a:spcPct val="0"/>
              </a:spcAft>
            </a:pPr>
            <a:r>
              <a:rPr lang="es-ES" sz="2100">
                <a:solidFill>
                  <a:srgbClr val="00FFFF"/>
                </a:solidFill>
                <a:latin typeface="Arial" charset="0"/>
                <a:sym typeface="Symbol" pitchFamily="18" charset="2"/>
              </a:rPr>
              <a:t>Particularly at high energies</a:t>
            </a:r>
            <a:endParaRPr lang="es-ES" sz="1400">
              <a:solidFill>
                <a:srgbClr val="FFFFFF"/>
              </a:solidFill>
              <a:latin typeface="Arial" charset="0"/>
            </a:endParaRPr>
          </a:p>
        </p:txBody>
      </p:sp>
      <p:sp>
        <p:nvSpPr>
          <p:cNvPr id="12" name="Rectángulo 11"/>
          <p:cNvSpPr/>
          <p:nvPr/>
        </p:nvSpPr>
        <p:spPr>
          <a:xfrm>
            <a:off x="5126171" y="5083359"/>
            <a:ext cx="3694472" cy="1088688"/>
          </a:xfrm>
          <a:prstGeom prst="rect">
            <a:avLst/>
          </a:prstGeom>
        </p:spPr>
        <p:txBody>
          <a:bodyPr wrap="square" lIns="78928" tIns="39465" rIns="78928" bIns="39465">
            <a:spAutoFit/>
          </a:bodyPr>
          <a:lstStyle/>
          <a:p>
            <a:pPr algn="ctr" defTabSz="789389" eaLnBrk="0" fontAlgn="base" hangingPunct="0">
              <a:spcBef>
                <a:spcPct val="0"/>
              </a:spcBef>
              <a:spcAft>
                <a:spcPct val="0"/>
              </a:spcAft>
            </a:pPr>
            <a:r>
              <a:rPr lang="es-ES" sz="2100">
                <a:solidFill>
                  <a:srgbClr val="00FFFF"/>
                </a:solidFill>
                <a:latin typeface="Arial" charset="0"/>
                <a:sym typeface="Symbol" pitchFamily="18" charset="2"/>
              </a:rPr>
              <a:t>So we use </a:t>
            </a:r>
          </a:p>
          <a:p>
            <a:pPr algn="ctr" defTabSz="789389" eaLnBrk="0" fontAlgn="base" hangingPunct="0">
              <a:spcBef>
                <a:spcPct val="0"/>
              </a:spcBef>
              <a:spcAft>
                <a:spcPct val="0"/>
              </a:spcAft>
            </a:pPr>
            <a:r>
              <a:rPr lang="es-ES" sz="2100">
                <a:solidFill>
                  <a:srgbClr val="FFFFFF"/>
                </a:solidFill>
                <a:latin typeface="Arial" charset="0"/>
                <a:sym typeface="Symbol" pitchFamily="18" charset="2"/>
              </a:rPr>
              <a:t>Forward Dispersion Relations as CONSTRAINTS </a:t>
            </a:r>
            <a:r>
              <a:rPr lang="es-ES" sz="2100" err="1">
                <a:solidFill>
                  <a:srgbClr val="FFFFFF"/>
                </a:solidFill>
                <a:latin typeface="Arial" charset="0"/>
                <a:sym typeface="Symbol" pitchFamily="18" charset="2"/>
              </a:rPr>
              <a:t>on</a:t>
            </a:r>
            <a:r>
              <a:rPr lang="es-ES" sz="2100">
                <a:solidFill>
                  <a:srgbClr val="FFFFFF"/>
                </a:solidFill>
                <a:latin typeface="Arial" charset="0"/>
                <a:sym typeface="Symbol" pitchFamily="18" charset="2"/>
              </a:rPr>
              <a:t> </a:t>
            </a:r>
            <a:r>
              <a:rPr lang="es-ES" sz="2100" err="1">
                <a:solidFill>
                  <a:srgbClr val="FFFFFF"/>
                </a:solidFill>
                <a:latin typeface="Arial" charset="0"/>
                <a:sym typeface="Symbol" pitchFamily="18" charset="2"/>
              </a:rPr>
              <a:t>fits</a:t>
            </a:r>
            <a:endParaRPr lang="es-ES" sz="1400">
              <a:solidFill>
                <a:srgbClr val="FFFFFF"/>
              </a:solidFill>
              <a:latin typeface="Arial" charset="0"/>
            </a:endParaRPr>
          </a:p>
        </p:txBody>
      </p:sp>
      <p:grpSp>
        <p:nvGrpSpPr>
          <p:cNvPr id="4" name="Grupo 3"/>
          <p:cNvGrpSpPr/>
          <p:nvPr/>
        </p:nvGrpSpPr>
        <p:grpSpPr>
          <a:xfrm>
            <a:off x="568713" y="147692"/>
            <a:ext cx="3940781" cy="6576925"/>
            <a:chOff x="665078" y="162741"/>
            <a:chExt cx="4608525" cy="7251365"/>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78" y="3852973"/>
              <a:ext cx="4608525" cy="3561133"/>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42" y="162741"/>
              <a:ext cx="4602661" cy="3556602"/>
            </a:xfrm>
            <a:prstGeom prst="rect">
              <a:avLst/>
            </a:prstGeom>
          </p:spPr>
        </p:pic>
      </p:grpSp>
    </p:spTree>
    <p:extLst>
      <p:ext uri="{BB962C8B-B14F-4D97-AF65-F5344CB8AC3E}">
        <p14:creationId xmlns:p14="http://schemas.microsoft.com/office/powerpoint/2010/main" val="3790894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00209" y="816618"/>
            <a:ext cx="8404239" cy="379252"/>
          </a:xfrm>
          <a:prstGeom prst="rect">
            <a:avLst/>
          </a:prstGeom>
          <a:noFill/>
          <a:ln w="9525">
            <a:noFill/>
            <a:miter lim="800000"/>
            <a:headEnd/>
            <a:tailEnd/>
          </a:ln>
        </p:spPr>
        <p:txBody>
          <a:bodyPr wrap="square" lIns="85936" tIns="43012" rIns="85936" bIns="43012">
            <a:spAutoFit/>
          </a:bodyPr>
          <a:lstStyle/>
          <a:p>
            <a:pPr defTabSz="859671" eaLnBrk="0" fontAlgn="base" hangingPunct="0">
              <a:spcBef>
                <a:spcPct val="50000"/>
              </a:spcBef>
              <a:spcAft>
                <a:spcPct val="0"/>
              </a:spcAft>
            </a:pPr>
            <a:r>
              <a:rPr lang="es-ES_tradnl" sz="1900">
                <a:solidFill>
                  <a:srgbClr val="00FFFF"/>
                </a:solidFill>
                <a:latin typeface="Arial" charset="0"/>
                <a:sym typeface="Symbol" pitchFamily="18" charset="2"/>
              </a:rPr>
              <a:t> </a:t>
            </a:r>
            <a:r>
              <a:rPr lang="es-ES" sz="1900">
                <a:solidFill>
                  <a:srgbClr val="FFFFFF"/>
                </a:solidFill>
                <a:latin typeface="Arial" charset="0"/>
                <a:sym typeface="Symbol" pitchFamily="18" charset="2"/>
              </a:rPr>
              <a:t>S-</a:t>
            </a:r>
            <a:r>
              <a:rPr lang="es-ES" sz="1900" err="1">
                <a:solidFill>
                  <a:srgbClr val="FFFFFF"/>
                </a:solidFill>
                <a:latin typeface="Arial" charset="0"/>
                <a:sym typeface="Symbol" pitchFamily="18" charset="2"/>
              </a:rPr>
              <a:t>waves</a:t>
            </a:r>
            <a:r>
              <a:rPr lang="es-ES" sz="1900">
                <a:solidFill>
                  <a:srgbClr val="FFFFFF"/>
                </a:solidFill>
                <a:latin typeface="Arial" charset="0"/>
                <a:sym typeface="Symbol" pitchFamily="18" charset="2"/>
              </a:rPr>
              <a:t>. </a:t>
            </a:r>
            <a:r>
              <a:rPr lang="es-ES" sz="1900" err="1">
                <a:solidFill>
                  <a:srgbClr val="FFFFFF"/>
                </a:solidFill>
                <a:latin typeface="Arial" charset="0"/>
                <a:sym typeface="Symbol" pitchFamily="18" charset="2"/>
              </a:rPr>
              <a:t>The</a:t>
            </a:r>
            <a:r>
              <a:rPr lang="es-ES" sz="1900">
                <a:solidFill>
                  <a:srgbClr val="FFFFFF"/>
                </a:solidFill>
                <a:latin typeface="Arial" charset="0"/>
                <a:sym typeface="Symbol" pitchFamily="18" charset="2"/>
              </a:rPr>
              <a:t> </a:t>
            </a:r>
            <a:r>
              <a:rPr lang="es-ES" sz="1900" err="1">
                <a:solidFill>
                  <a:srgbClr val="FFFFFF"/>
                </a:solidFill>
                <a:latin typeface="Arial" charset="0"/>
                <a:sym typeface="Symbol" pitchFamily="18" charset="2"/>
              </a:rPr>
              <a:t>most</a:t>
            </a:r>
            <a:r>
              <a:rPr lang="es-ES" sz="1900">
                <a:solidFill>
                  <a:srgbClr val="FFFFFF"/>
                </a:solidFill>
                <a:latin typeface="Arial" charset="0"/>
                <a:sym typeface="Symbol" pitchFamily="18" charset="2"/>
              </a:rPr>
              <a:t> </a:t>
            </a:r>
            <a:r>
              <a:rPr lang="es-ES" sz="1900" err="1">
                <a:solidFill>
                  <a:srgbClr val="FFFFFF"/>
                </a:solidFill>
                <a:latin typeface="Arial" charset="0"/>
                <a:sym typeface="Symbol" pitchFamily="18" charset="2"/>
              </a:rPr>
              <a:t>interesting</a:t>
            </a:r>
            <a:r>
              <a:rPr lang="es-ES" sz="1900">
                <a:solidFill>
                  <a:srgbClr val="FFFFFF"/>
                </a:solidFill>
                <a:latin typeface="Arial" charset="0"/>
                <a:sym typeface="Symbol" pitchFamily="18" charset="2"/>
              </a:rPr>
              <a:t> </a:t>
            </a:r>
            <a:r>
              <a:rPr lang="es-ES" sz="1900" err="1">
                <a:solidFill>
                  <a:srgbClr val="FFFFFF"/>
                </a:solidFill>
                <a:latin typeface="Arial" charset="0"/>
                <a:sym typeface="Symbol" pitchFamily="18" charset="2"/>
              </a:rPr>
              <a:t>for</a:t>
            </a:r>
            <a:r>
              <a:rPr lang="es-ES" sz="1900">
                <a:solidFill>
                  <a:srgbClr val="FFFFFF"/>
                </a:solidFill>
                <a:latin typeface="Arial" charset="0"/>
                <a:sym typeface="Symbol" pitchFamily="18" charset="2"/>
              </a:rPr>
              <a:t> </a:t>
            </a:r>
            <a:r>
              <a:rPr lang="es-ES" sz="1900" err="1">
                <a:solidFill>
                  <a:srgbClr val="FFFFFF"/>
                </a:solidFill>
                <a:latin typeface="Arial" charset="0"/>
                <a:sym typeface="Symbol" pitchFamily="18" charset="2"/>
              </a:rPr>
              <a:t>the</a:t>
            </a:r>
            <a:r>
              <a:rPr lang="es-ES" sz="1900">
                <a:solidFill>
                  <a:srgbClr val="FFFFFF"/>
                </a:solidFill>
                <a:latin typeface="Arial" charset="0"/>
                <a:sym typeface="Symbol" pitchFamily="18" charset="2"/>
              </a:rPr>
              <a:t> </a:t>
            </a:r>
            <a:r>
              <a:rPr lang="es-ES" sz="1900" smtClean="0">
                <a:solidFill>
                  <a:srgbClr val="FFFFFF"/>
                </a:solidFill>
                <a:latin typeface="Arial" charset="0"/>
                <a:sym typeface="Symbol" pitchFamily="18" charset="2"/>
              </a:rPr>
              <a:t>K</a:t>
            </a:r>
            <a:r>
              <a:rPr lang="es-ES" sz="1900" baseline="-25000" smtClean="0">
                <a:solidFill>
                  <a:srgbClr val="FFFFFF"/>
                </a:solidFill>
                <a:latin typeface="Arial" charset="0"/>
                <a:sym typeface="Symbol" pitchFamily="18" charset="2"/>
              </a:rPr>
              <a:t>0</a:t>
            </a:r>
            <a:r>
              <a:rPr lang="es-ES" sz="1900" smtClean="0">
                <a:solidFill>
                  <a:srgbClr val="FFFFFF"/>
                </a:solidFill>
                <a:latin typeface="Arial" charset="0"/>
                <a:sym typeface="Symbol" pitchFamily="18" charset="2"/>
              </a:rPr>
              <a:t>* resonances </a:t>
            </a:r>
            <a:endParaRPr lang="es-ES_tradnl">
              <a:solidFill>
                <a:srgbClr val="00FFFF"/>
              </a:solidFill>
              <a:latin typeface="Arial" charset="0"/>
              <a:sym typeface="Symbol" pitchFamily="18" charset="2"/>
            </a:endParaRPr>
          </a:p>
        </p:txBody>
      </p:sp>
      <p:sp>
        <p:nvSpPr>
          <p:cNvPr id="9" name="Rectangle 6"/>
          <p:cNvSpPr>
            <a:spLocks noChangeArrowheads="1"/>
          </p:cNvSpPr>
          <p:nvPr/>
        </p:nvSpPr>
        <p:spPr bwMode="auto">
          <a:xfrm>
            <a:off x="200208" y="1600345"/>
            <a:ext cx="3694472" cy="1056360"/>
          </a:xfrm>
          <a:prstGeom prst="rect">
            <a:avLst/>
          </a:prstGeom>
          <a:noFill/>
          <a:ln w="9525">
            <a:noFill/>
            <a:miter lim="800000"/>
            <a:headEnd/>
            <a:tailEnd/>
          </a:ln>
        </p:spPr>
        <p:txBody>
          <a:bodyPr wrap="square" lIns="85936" tIns="43012" rIns="85936" bIns="43012">
            <a:spAutoFit/>
          </a:bodyPr>
          <a:lstStyle/>
          <a:p>
            <a:pPr defTabSz="859671" eaLnBrk="0" fontAlgn="base" hangingPunct="0">
              <a:spcBef>
                <a:spcPct val="50000"/>
              </a:spcBef>
              <a:spcAft>
                <a:spcPct val="0"/>
              </a:spcAft>
            </a:pPr>
            <a:r>
              <a:rPr lang="es-ES" err="1">
                <a:solidFill>
                  <a:srgbClr val="00FFFF"/>
                </a:solidFill>
                <a:latin typeface="Arial" charset="0"/>
                <a:sym typeface="Symbol" pitchFamily="18" charset="2"/>
              </a:rPr>
              <a:t>Largest</a:t>
            </a:r>
            <a:r>
              <a:rPr lang="es-ES">
                <a:solidFill>
                  <a:srgbClr val="00FFFF"/>
                </a:solidFill>
                <a:latin typeface="Arial" charset="0"/>
                <a:sym typeface="Symbol" pitchFamily="18" charset="2"/>
              </a:rPr>
              <a:t> </a:t>
            </a:r>
            <a:r>
              <a:rPr lang="es-ES" err="1">
                <a:solidFill>
                  <a:srgbClr val="00FFFF"/>
                </a:solidFill>
                <a:latin typeface="Arial" charset="0"/>
                <a:sym typeface="Symbol" pitchFamily="18" charset="2"/>
              </a:rPr>
              <a:t>changes</a:t>
            </a:r>
            <a:r>
              <a:rPr lang="es-ES">
                <a:solidFill>
                  <a:srgbClr val="00FFFF"/>
                </a:solidFill>
                <a:latin typeface="Arial" charset="0"/>
                <a:sym typeface="Symbol" pitchFamily="18" charset="2"/>
              </a:rPr>
              <a:t> </a:t>
            </a:r>
            <a:r>
              <a:rPr lang="es-ES" err="1">
                <a:solidFill>
                  <a:srgbClr val="00FFFF"/>
                </a:solidFill>
                <a:latin typeface="Arial" charset="0"/>
                <a:sym typeface="Symbol" pitchFamily="18" charset="2"/>
              </a:rPr>
              <a:t>from</a:t>
            </a:r>
            <a:r>
              <a:rPr lang="es-ES">
                <a:solidFill>
                  <a:srgbClr val="00FFFF"/>
                </a:solidFill>
                <a:latin typeface="Arial" charset="0"/>
                <a:sym typeface="Symbol" pitchFamily="18" charset="2"/>
              </a:rPr>
              <a:t> UFD to CFD</a:t>
            </a:r>
          </a:p>
          <a:p>
            <a:pPr defTabSz="859671" eaLnBrk="0" fontAlgn="base" hangingPunct="0">
              <a:spcBef>
                <a:spcPct val="50000"/>
              </a:spcBef>
              <a:spcAft>
                <a:spcPct val="0"/>
              </a:spcAft>
            </a:pPr>
            <a:r>
              <a:rPr lang="es-ES">
                <a:solidFill>
                  <a:srgbClr val="00FFFF"/>
                </a:solidFill>
                <a:latin typeface="Arial" charset="0"/>
                <a:sym typeface="Symbol" pitchFamily="18" charset="2"/>
              </a:rPr>
              <a:t>at </a:t>
            </a:r>
            <a:r>
              <a:rPr lang="es-ES" err="1">
                <a:solidFill>
                  <a:srgbClr val="00FFFF"/>
                </a:solidFill>
                <a:latin typeface="Arial" charset="0"/>
                <a:sym typeface="Symbol" pitchFamily="18" charset="2"/>
              </a:rPr>
              <a:t>higher</a:t>
            </a:r>
            <a:r>
              <a:rPr lang="es-ES">
                <a:solidFill>
                  <a:srgbClr val="00FFFF"/>
                </a:solidFill>
                <a:latin typeface="Arial" charset="0"/>
                <a:sym typeface="Symbol" pitchFamily="18" charset="2"/>
              </a:rPr>
              <a:t> </a:t>
            </a:r>
            <a:r>
              <a:rPr lang="es-ES" err="1">
                <a:solidFill>
                  <a:srgbClr val="00FFFF"/>
                </a:solidFill>
                <a:latin typeface="Arial" charset="0"/>
                <a:sym typeface="Symbol" pitchFamily="18" charset="2"/>
              </a:rPr>
              <a:t>energies</a:t>
            </a:r>
            <a:endParaRPr lang="es-ES_tradnl">
              <a:solidFill>
                <a:srgbClr val="00FFFF"/>
              </a:solidFill>
              <a:latin typeface="Arial" charset="0"/>
              <a:sym typeface="Symbol" pitchFamily="18" charset="2"/>
            </a:endParaRPr>
          </a:p>
        </p:txBody>
      </p:sp>
      <p:sp>
        <p:nvSpPr>
          <p:cNvPr id="10" name="Rectangle 4"/>
          <p:cNvSpPr>
            <a:spLocks noChangeArrowheads="1"/>
          </p:cNvSpPr>
          <p:nvPr/>
        </p:nvSpPr>
        <p:spPr bwMode="auto">
          <a:xfrm>
            <a:off x="1122953" y="44501"/>
            <a:ext cx="6418850" cy="363863"/>
          </a:xfrm>
          <a:prstGeom prst="rect">
            <a:avLst/>
          </a:prstGeom>
          <a:noFill/>
          <a:ln w="9525">
            <a:noFill/>
            <a:miter lim="800000"/>
            <a:headEnd/>
            <a:tailEnd/>
          </a:ln>
        </p:spPr>
        <p:txBody>
          <a:bodyPr wrap="none" lIns="85936" tIns="43012" rIns="85936" bIns="43012">
            <a:spAutoFit/>
          </a:bodyPr>
          <a:lstStyle/>
          <a:p>
            <a:pPr algn="ctr" defTabSz="859671" eaLnBrk="0" fontAlgn="base" hangingPunct="0">
              <a:spcBef>
                <a:spcPct val="0"/>
              </a:spcBef>
              <a:spcAft>
                <a:spcPct val="0"/>
              </a:spcAft>
            </a:pPr>
            <a:r>
              <a:rPr lang="es-ES_tradnl" err="1">
                <a:solidFill>
                  <a:srgbClr val="66FFFF"/>
                </a:solidFill>
                <a:latin typeface="Arial" charset="0"/>
                <a:sym typeface="Symbol" pitchFamily="18" charset="2"/>
              </a:rPr>
              <a:t>From</a:t>
            </a:r>
            <a:r>
              <a:rPr lang="es-ES_tradnl">
                <a:solidFill>
                  <a:srgbClr val="66FFFF"/>
                </a:solidFill>
                <a:latin typeface="Arial" charset="0"/>
                <a:sym typeface="Symbol" pitchFamily="18" charset="2"/>
              </a:rPr>
              <a:t> </a:t>
            </a:r>
            <a:r>
              <a:rPr lang="es-ES_tradnl" err="1">
                <a:solidFill>
                  <a:srgbClr val="66FFFF"/>
                </a:solidFill>
                <a:latin typeface="Arial" charset="0"/>
                <a:sym typeface="Symbol" pitchFamily="18" charset="2"/>
              </a:rPr>
              <a:t>Unconstrained</a:t>
            </a:r>
            <a:r>
              <a:rPr lang="es-ES_tradnl">
                <a:solidFill>
                  <a:srgbClr val="66FFFF"/>
                </a:solidFill>
                <a:latin typeface="Arial" charset="0"/>
                <a:sym typeface="Symbol" pitchFamily="18" charset="2"/>
              </a:rPr>
              <a:t> (UFD) to </a:t>
            </a:r>
            <a:r>
              <a:rPr lang="es-ES_tradnl" err="1">
                <a:solidFill>
                  <a:srgbClr val="66FFFF"/>
                </a:solidFill>
                <a:latin typeface="Arial" charset="0"/>
                <a:sym typeface="Symbol" pitchFamily="18" charset="2"/>
              </a:rPr>
              <a:t>Constrained</a:t>
            </a:r>
            <a:r>
              <a:rPr lang="es-ES_tradnl">
                <a:solidFill>
                  <a:srgbClr val="66FFFF"/>
                </a:solidFill>
                <a:latin typeface="Arial" charset="0"/>
                <a:sym typeface="Symbol" pitchFamily="18" charset="2"/>
              </a:rPr>
              <a:t> </a:t>
            </a:r>
            <a:r>
              <a:rPr lang="es-ES_tradnl" err="1">
                <a:solidFill>
                  <a:srgbClr val="66FFFF"/>
                </a:solidFill>
                <a:latin typeface="Arial" charset="0"/>
                <a:sym typeface="Symbol" pitchFamily="18" charset="2"/>
              </a:rPr>
              <a:t>Fits</a:t>
            </a:r>
            <a:r>
              <a:rPr lang="es-ES_tradnl">
                <a:solidFill>
                  <a:srgbClr val="66FFFF"/>
                </a:solidFill>
                <a:latin typeface="Arial" charset="0"/>
                <a:sym typeface="Symbol" pitchFamily="18" charset="2"/>
              </a:rPr>
              <a:t> to data (CFD)</a:t>
            </a:r>
            <a:endParaRPr lang="en-GB">
              <a:solidFill>
                <a:srgbClr val="66FFFF"/>
              </a:solidFill>
              <a:latin typeface="Arial" charset="0"/>
              <a:sym typeface="Symbol" pitchFamily="18" charset="2"/>
            </a:endParaRPr>
          </a:p>
        </p:txBody>
      </p:sp>
      <p:sp>
        <p:nvSpPr>
          <p:cNvPr id="11" name="Line 5"/>
          <p:cNvSpPr>
            <a:spLocks noChangeShapeType="1"/>
          </p:cNvSpPr>
          <p:nvPr/>
        </p:nvSpPr>
        <p:spPr bwMode="auto">
          <a:xfrm>
            <a:off x="0" y="490021"/>
            <a:ext cx="9144000"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rgbClr val="FFFFFF"/>
              </a:solidFill>
              <a:latin typeface="Arial" charset="0"/>
            </a:endParaRP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832" y="1603338"/>
            <a:ext cx="4984675" cy="5287125"/>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82" y="3755553"/>
            <a:ext cx="3582106" cy="2935942"/>
          </a:xfrm>
          <a:prstGeom prst="rect">
            <a:avLst/>
          </a:prstGeom>
        </p:spPr>
      </p:pic>
    </p:spTree>
    <p:extLst>
      <p:ext uri="{BB962C8B-B14F-4D97-AF65-F5344CB8AC3E}">
        <p14:creationId xmlns:p14="http://schemas.microsoft.com/office/powerpoint/2010/main" val="305426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31968" y="44624"/>
            <a:ext cx="3600740" cy="362319"/>
          </a:xfrm>
          <a:prstGeom prst="rect">
            <a:avLst/>
          </a:prstGeom>
          <a:noFill/>
          <a:ln w="9525">
            <a:noFill/>
            <a:miter lim="800000"/>
            <a:headEnd/>
            <a:tailEnd/>
          </a:ln>
        </p:spPr>
        <p:txBody>
          <a:bodyPr wrap="none" lIns="85127" tIns="42565" rIns="85127" bIns="42565">
            <a:spAutoFit/>
          </a:bodyPr>
          <a:lstStyle/>
          <a:p>
            <a:pPr algn="ctr" defTabSz="851657" eaLnBrk="0" fontAlgn="base" hangingPunct="0">
              <a:spcBef>
                <a:spcPct val="0"/>
              </a:spcBef>
              <a:spcAft>
                <a:spcPct val="0"/>
              </a:spcAft>
            </a:pPr>
            <a:r>
              <a:rPr lang="es-ES" sz="1796" smtClean="0">
                <a:solidFill>
                  <a:srgbClr val="66FFFF"/>
                </a:solidFill>
                <a:latin typeface="Arial" charset="0"/>
                <a:sym typeface="Symbol" pitchFamily="18" charset="2"/>
              </a:rPr>
              <a:t>Motivation to study</a:t>
            </a:r>
            <a:r>
              <a:rPr lang="el-GR" sz="1796">
                <a:solidFill>
                  <a:srgbClr val="66FFFF"/>
                </a:solidFill>
                <a:latin typeface="Arial" charset="0"/>
                <a:sym typeface="Symbol" pitchFamily="18" charset="2"/>
              </a:rPr>
              <a:t> π</a:t>
            </a:r>
            <a:r>
              <a:rPr lang="es-ES" sz="1796" smtClean="0">
                <a:solidFill>
                  <a:srgbClr val="66FFFF"/>
                </a:solidFill>
                <a:latin typeface="Arial" charset="0"/>
                <a:sym typeface="Symbol" pitchFamily="18" charset="2"/>
              </a:rPr>
              <a:t>K scattering </a:t>
            </a:r>
            <a:endParaRPr lang="en-GB" sz="1539" dirty="0">
              <a:solidFill>
                <a:srgbClr val="66FFFF"/>
              </a:solidFill>
              <a:latin typeface="Arial" charset="0"/>
              <a:sym typeface="Symbol" pitchFamily="18" charset="2"/>
            </a:endParaRPr>
          </a:p>
        </p:txBody>
      </p:sp>
      <p:sp>
        <p:nvSpPr>
          <p:cNvPr id="3" name="Line 5"/>
          <p:cNvSpPr>
            <a:spLocks noChangeShapeType="1"/>
          </p:cNvSpPr>
          <p:nvPr/>
        </p:nvSpPr>
        <p:spPr bwMode="auto">
          <a:xfrm>
            <a:off x="0" y="476672"/>
            <a:ext cx="9144000" cy="0"/>
          </a:xfrm>
          <a:prstGeom prst="line">
            <a:avLst/>
          </a:prstGeom>
          <a:noFill/>
          <a:ln w="9525">
            <a:solidFill>
              <a:srgbClr val="66FFFF"/>
            </a:solidFill>
            <a:round/>
            <a:headEnd/>
            <a:tailEnd/>
          </a:ln>
        </p:spPr>
        <p:txBody>
          <a:bodyPr lIns="89193" tIns="44596" rIns="89193" bIns="44596"/>
          <a:lstStyle/>
          <a:p>
            <a:pPr algn="ctr" defTabSz="781903" eaLnBrk="0" fontAlgn="base" hangingPunct="0">
              <a:spcBef>
                <a:spcPct val="0"/>
              </a:spcBef>
              <a:spcAft>
                <a:spcPct val="0"/>
              </a:spcAft>
            </a:pPr>
            <a:endParaRPr lang="es-ES" sz="1881">
              <a:solidFill>
                <a:srgbClr val="FFFFFF"/>
              </a:solidFill>
              <a:latin typeface="Arial" charset="0"/>
            </a:endParaRPr>
          </a:p>
        </p:txBody>
      </p:sp>
      <p:sp>
        <p:nvSpPr>
          <p:cNvPr id="4" name="Rectangle 4"/>
          <p:cNvSpPr>
            <a:spLocks noChangeArrowheads="1"/>
          </p:cNvSpPr>
          <p:nvPr/>
        </p:nvSpPr>
        <p:spPr bwMode="auto">
          <a:xfrm>
            <a:off x="323528" y="1518729"/>
            <a:ext cx="7540088" cy="362319"/>
          </a:xfrm>
          <a:prstGeom prst="rect">
            <a:avLst/>
          </a:prstGeom>
          <a:noFill/>
          <a:ln w="9525">
            <a:noFill/>
            <a:miter lim="800000"/>
            <a:headEnd/>
            <a:tailEnd/>
          </a:ln>
        </p:spPr>
        <p:txBody>
          <a:bodyPr wrap="none" lIns="85127" tIns="42565" rIns="85127" bIns="42565">
            <a:spAutoFit/>
          </a:bodyPr>
          <a:lstStyle/>
          <a:p>
            <a:pPr marL="285750" indent="-285750" algn="ctr" defTabSz="851657" eaLnBrk="0" fontAlgn="base" hangingPunct="0">
              <a:spcBef>
                <a:spcPct val="0"/>
              </a:spcBef>
              <a:spcAft>
                <a:spcPct val="0"/>
              </a:spcAft>
              <a:buFont typeface="Arial" panose="020B0604020202020204" pitchFamily="34" charset="0"/>
              <a:buChar char="•"/>
            </a:pPr>
            <a:r>
              <a:rPr lang="el-GR" sz="1796" smtClean="0">
                <a:solidFill>
                  <a:schemeClr val="bg1"/>
                </a:solidFill>
                <a:latin typeface="Arial" charset="0"/>
                <a:sym typeface="Symbol" pitchFamily="18" charset="2"/>
              </a:rPr>
              <a:t>π</a:t>
            </a:r>
            <a:r>
              <a:rPr lang="es-ES" sz="1796" smtClean="0">
                <a:solidFill>
                  <a:schemeClr val="bg1"/>
                </a:solidFill>
                <a:latin typeface="Arial" charset="0"/>
                <a:sym typeface="Symbol" pitchFamily="18" charset="2"/>
              </a:rPr>
              <a:t>,K are Goldstone Bosons of QCD → Test Chiral Symmetry Breaking</a:t>
            </a:r>
            <a:endParaRPr lang="en-GB" sz="1539" dirty="0">
              <a:solidFill>
                <a:schemeClr val="bg1"/>
              </a:solidFill>
              <a:latin typeface="Arial" charset="0"/>
              <a:sym typeface="Symbol" pitchFamily="18" charset="2"/>
            </a:endParaRPr>
          </a:p>
        </p:txBody>
      </p:sp>
      <p:sp>
        <p:nvSpPr>
          <p:cNvPr id="5" name="Rectangle 4"/>
          <p:cNvSpPr>
            <a:spLocks noChangeArrowheads="1"/>
          </p:cNvSpPr>
          <p:nvPr/>
        </p:nvSpPr>
        <p:spPr bwMode="auto">
          <a:xfrm>
            <a:off x="393581" y="2178299"/>
            <a:ext cx="6701589" cy="362319"/>
          </a:xfrm>
          <a:prstGeom prst="rect">
            <a:avLst/>
          </a:prstGeom>
          <a:noFill/>
          <a:ln w="9525">
            <a:noFill/>
            <a:miter lim="800000"/>
            <a:headEnd/>
            <a:tailEnd/>
          </a:ln>
        </p:spPr>
        <p:txBody>
          <a:bodyPr wrap="none" lIns="85127" tIns="42565" rIns="85127" bIns="42565">
            <a:spAutoFit/>
          </a:bodyPr>
          <a:lstStyle/>
          <a:p>
            <a:pPr marL="285750" indent="-285750" defTabSz="851657" eaLnBrk="0" fontAlgn="base" hangingPunct="0">
              <a:spcBef>
                <a:spcPct val="0"/>
              </a:spcBef>
              <a:spcAft>
                <a:spcPct val="0"/>
              </a:spcAft>
              <a:buFont typeface="Arial" panose="020B0604020202020204" pitchFamily="34" charset="0"/>
              <a:buChar char="•"/>
            </a:pPr>
            <a:r>
              <a:rPr lang="es-ES" sz="1796">
                <a:solidFill>
                  <a:schemeClr val="bg1"/>
                </a:solidFill>
                <a:latin typeface="Arial" charset="0"/>
                <a:sym typeface="Symbol" pitchFamily="18" charset="2"/>
              </a:rPr>
              <a:t>Many light resonances appear </a:t>
            </a:r>
            <a:r>
              <a:rPr lang="es-ES" sz="1796" smtClean="0">
                <a:solidFill>
                  <a:schemeClr val="bg1"/>
                </a:solidFill>
                <a:latin typeface="Arial" charset="0"/>
                <a:sym typeface="Symbol" pitchFamily="18" charset="2"/>
              </a:rPr>
              <a:t>→ Strange SPECTROSCOPY </a:t>
            </a:r>
            <a:endParaRPr lang="en-GB" sz="1539" dirty="0">
              <a:solidFill>
                <a:schemeClr val="bg1"/>
              </a:solidFill>
              <a:latin typeface="Arial" charset="0"/>
              <a:sym typeface="Symbol" pitchFamily="18" charset="2"/>
            </a:endParaRPr>
          </a:p>
        </p:txBody>
      </p:sp>
      <mc:AlternateContent xmlns:mc="http://schemas.openxmlformats.org/markup-compatibility/2006" xmlns:a14="http://schemas.microsoft.com/office/drawing/2010/main">
        <mc:Choice Requires="a14">
          <p:sp>
            <p:nvSpPr>
              <p:cNvPr id="6" name="Rectangle 4"/>
              <p:cNvSpPr>
                <a:spLocks noChangeArrowheads="1"/>
              </p:cNvSpPr>
              <p:nvPr/>
            </p:nvSpPr>
            <p:spPr bwMode="auto">
              <a:xfrm>
                <a:off x="437644" y="3356992"/>
                <a:ext cx="7789387" cy="3132949"/>
              </a:xfrm>
              <a:prstGeom prst="rect">
                <a:avLst/>
              </a:prstGeom>
              <a:noFill/>
              <a:ln w="9525">
                <a:noFill/>
                <a:miter lim="800000"/>
                <a:headEnd/>
                <a:tailEnd/>
              </a:ln>
            </p:spPr>
            <p:txBody>
              <a:bodyPr wrap="none" lIns="85127" tIns="42565" rIns="85127" bIns="42565">
                <a:spAutoFit/>
              </a:bodyPr>
              <a:lstStyle/>
              <a:p>
                <a:pPr defTabSz="851657" eaLnBrk="0" fontAlgn="base" hangingPunct="0">
                  <a:spcBef>
                    <a:spcPct val="0"/>
                  </a:spcBef>
                  <a:spcAft>
                    <a:spcPct val="0"/>
                  </a:spcAft>
                </a:pPr>
                <a:r>
                  <a:rPr lang="es-ES" b="1" u="sng" smtClean="0">
                    <a:solidFill>
                      <a:schemeClr val="bg1"/>
                    </a:solidFill>
                    <a:latin typeface="Arial" charset="0"/>
                    <a:sym typeface="Symbol" pitchFamily="18" charset="2"/>
                  </a:rPr>
                  <a:t>Particularly interesting at KLF:</a:t>
                </a:r>
              </a:p>
              <a:p>
                <a:pPr defTabSz="851657" eaLnBrk="0" fontAlgn="base" hangingPunct="0">
                  <a:spcBef>
                    <a:spcPct val="0"/>
                  </a:spcBef>
                  <a:spcAft>
                    <a:spcPct val="0"/>
                  </a:spcAft>
                </a:pPr>
                <a:endParaRPr lang="es-ES" smtClean="0">
                  <a:solidFill>
                    <a:schemeClr val="bg1"/>
                  </a:solidFill>
                  <a:latin typeface="Arial" charset="0"/>
                  <a:sym typeface="Symbol" pitchFamily="18" charset="2"/>
                </a:endParaRPr>
              </a:p>
              <a:p>
                <a:pPr marL="285750" indent="-285750" defTabSz="851657" eaLnBrk="0" fontAlgn="base" hangingPunct="0">
                  <a:spcBef>
                    <a:spcPct val="0"/>
                  </a:spcBef>
                  <a:spcAft>
                    <a:spcPct val="0"/>
                  </a:spcAft>
                  <a:buFont typeface="Arial" panose="020B0604020202020204" pitchFamily="34" charset="0"/>
                  <a:buChar char="•"/>
                </a:pPr>
                <a14:m>
                  <m:oMath xmlns:m="http://schemas.openxmlformats.org/officeDocument/2006/math">
                    <m:sSubSup>
                      <m:sSubSupPr>
                        <m:ctrlPr>
                          <a:rPr lang="es-ES_tradnl" i="1">
                            <a:solidFill>
                              <a:schemeClr val="bg1"/>
                            </a:solidFill>
                            <a:latin typeface="Cambria Math" panose="02040503050406030204" pitchFamily="18" charset="0"/>
                            <a:sym typeface="Symbol" pitchFamily="18" charset="2"/>
                          </a:rPr>
                        </m:ctrlPr>
                      </m:sSubSupPr>
                      <m:e>
                        <m:r>
                          <a:rPr lang="es-ES_tradnl" i="1">
                            <a:solidFill>
                              <a:schemeClr val="bg1"/>
                            </a:solidFill>
                            <a:latin typeface="Cambria Math" panose="02040503050406030204" pitchFamily="18" charset="0"/>
                            <a:ea typeface="Cambria Math" panose="02040503050406030204" pitchFamily="18" charset="0"/>
                            <a:sym typeface="Symbol" pitchFamily="18" charset="2"/>
                          </a:rPr>
                          <m:t>𝜅</m:t>
                        </m:r>
                        <m:r>
                          <a:rPr lang="es-ES" i="1">
                            <a:solidFill>
                              <a:schemeClr val="bg1"/>
                            </a:solidFill>
                            <a:latin typeface="Cambria Math" panose="02040503050406030204" pitchFamily="18" charset="0"/>
                            <a:ea typeface="Cambria Math" panose="02040503050406030204" pitchFamily="18" charset="0"/>
                            <a:sym typeface="Symbol" pitchFamily="18" charset="2"/>
                          </a:rPr>
                          <m:t>/</m:t>
                        </m:r>
                        <m:r>
                          <a:rPr lang="es-ES" i="1">
                            <a:solidFill>
                              <a:schemeClr val="bg1"/>
                            </a:solidFill>
                            <a:latin typeface="Cambria Math" panose="02040503050406030204" pitchFamily="18" charset="0"/>
                            <a:sym typeface="Symbol" pitchFamily="18" charset="2"/>
                          </a:rPr>
                          <m:t>𝐾</m:t>
                        </m:r>
                      </m:e>
                      <m:sub>
                        <m:r>
                          <a:rPr lang="es-ES" i="1">
                            <a:solidFill>
                              <a:schemeClr val="bg1"/>
                            </a:solidFill>
                            <a:latin typeface="Cambria Math" panose="02040503050406030204" pitchFamily="18" charset="0"/>
                            <a:sym typeface="Symbol" pitchFamily="18" charset="2"/>
                          </a:rPr>
                          <m:t>0</m:t>
                        </m:r>
                      </m:sub>
                      <m:sup>
                        <m:r>
                          <a:rPr lang="es-ES" i="1">
                            <a:solidFill>
                              <a:schemeClr val="bg1"/>
                            </a:solidFill>
                            <a:latin typeface="Cambria Math" panose="02040503050406030204" pitchFamily="18" charset="0"/>
                            <a:sym typeface="Symbol" pitchFamily="18" charset="2"/>
                          </a:rPr>
                          <m:t>∗</m:t>
                        </m:r>
                      </m:sup>
                    </m:sSubSup>
                    <m:r>
                      <a:rPr lang="es-ES" i="1">
                        <a:solidFill>
                          <a:schemeClr val="bg1"/>
                        </a:solidFill>
                        <a:latin typeface="Cambria Math" panose="02040503050406030204" pitchFamily="18" charset="0"/>
                        <a:sym typeface="Symbol" pitchFamily="18" charset="2"/>
                      </a:rPr>
                      <m:t>(800)</m:t>
                    </m:r>
                  </m:oMath>
                </a14:m>
                <a:r>
                  <a:rPr lang="en-GB" dirty="0">
                    <a:solidFill>
                      <a:schemeClr val="bg1"/>
                    </a:solidFill>
                    <a:latin typeface="Arial" charset="0"/>
                    <a:sym typeface="Symbol" pitchFamily="18" charset="2"/>
                  </a:rPr>
                  <a:t> </a:t>
                </a:r>
                <a:r>
                  <a:rPr lang="en-GB" dirty="0" smtClean="0">
                    <a:solidFill>
                      <a:schemeClr val="bg1"/>
                    </a:solidFill>
                    <a:latin typeface="Arial" charset="0"/>
                    <a:sym typeface="Symbol" pitchFamily="18" charset="2"/>
                  </a:rPr>
                  <a:t> </a:t>
                </a:r>
                <a:r>
                  <a:rPr lang="en-GB" smtClean="0">
                    <a:solidFill>
                      <a:schemeClr val="bg1"/>
                    </a:solidFill>
                    <a:latin typeface="Arial" charset="0"/>
                    <a:sym typeface="Symbol" pitchFamily="18" charset="2"/>
                  </a:rPr>
                  <a:t>light scalar meson. “Needs confirmation”@PDG.</a:t>
                </a:r>
              </a:p>
              <a:p>
                <a:pPr defTabSz="851657" eaLnBrk="0" fontAlgn="base" hangingPunct="0">
                  <a:spcBef>
                    <a:spcPct val="0"/>
                  </a:spcBef>
                  <a:spcAft>
                    <a:spcPct val="0"/>
                  </a:spcAft>
                </a:pPr>
                <a:r>
                  <a:rPr lang="en-GB" smtClean="0">
                    <a:solidFill>
                      <a:schemeClr val="bg1"/>
                    </a:solidFill>
                    <a:latin typeface="Arial" charset="0"/>
                    <a:sym typeface="Symbol" pitchFamily="18" charset="2"/>
                  </a:rPr>
                  <a:t>     Light scalar mesons longstanding candidates for non-ordinary mesons. </a:t>
                </a:r>
              </a:p>
              <a:p>
                <a:pPr defTabSz="851657" eaLnBrk="0" fontAlgn="base" hangingPunct="0">
                  <a:spcBef>
                    <a:spcPct val="0"/>
                  </a:spcBef>
                  <a:spcAft>
                    <a:spcPct val="0"/>
                  </a:spcAft>
                </a:pPr>
                <a:r>
                  <a:rPr lang="en-GB" smtClean="0">
                    <a:solidFill>
                      <a:schemeClr val="bg1"/>
                    </a:solidFill>
                    <a:latin typeface="Arial" charset="0"/>
                    <a:sym typeface="Symbol" pitchFamily="18" charset="2"/>
                  </a:rPr>
                  <a:t>     Settle multiplet classification?</a:t>
                </a:r>
              </a:p>
              <a:p>
                <a:pPr defTabSz="851657" eaLnBrk="0" fontAlgn="base" hangingPunct="0">
                  <a:spcBef>
                    <a:spcPct val="0"/>
                  </a:spcBef>
                  <a:spcAft>
                    <a:spcPct val="0"/>
                  </a:spcAft>
                </a:pPr>
                <a:endParaRPr lang="en-GB" i="1" smtClean="0">
                  <a:solidFill>
                    <a:schemeClr val="bg1"/>
                  </a:solidFill>
                  <a:latin typeface="Cambria Math" panose="02040503050406030204" pitchFamily="18" charset="0"/>
                  <a:sym typeface="Symbol" pitchFamily="18" charset="2"/>
                </a:endParaRPr>
              </a:p>
              <a:p>
                <a:pPr marL="285750" indent="-285750" defTabSz="851657" eaLnBrk="0" fontAlgn="base" hangingPunct="0">
                  <a:spcBef>
                    <a:spcPct val="0"/>
                  </a:spcBef>
                  <a:spcAft>
                    <a:spcPct val="0"/>
                  </a:spcAft>
                  <a:buFont typeface="Arial" panose="020B0604020202020204" pitchFamily="34" charset="0"/>
                  <a:buChar char="•"/>
                </a:pPr>
                <a:r>
                  <a:rPr lang="en-GB" smtClean="0">
                    <a:solidFill>
                      <a:schemeClr val="bg1"/>
                    </a:solidFill>
                    <a:latin typeface="Arial" charset="0"/>
                    <a:sym typeface="Symbol" pitchFamily="18" charset="2"/>
                  </a:rPr>
                  <a:t>Scattering lengths for SU(3) Chiral Perturbation Theory (ChPT)</a:t>
                </a:r>
              </a:p>
              <a:p>
                <a:pPr marL="285750" indent="-285750" defTabSz="851657" eaLnBrk="0" fontAlgn="base" hangingPunct="0">
                  <a:spcBef>
                    <a:spcPct val="0"/>
                  </a:spcBef>
                  <a:spcAft>
                    <a:spcPct val="0"/>
                  </a:spcAft>
                  <a:buFont typeface="Arial" panose="020B0604020202020204" pitchFamily="34" charset="0"/>
                  <a:buChar char="•"/>
                </a:pPr>
                <a:endParaRPr lang="en-GB" smtClean="0">
                  <a:solidFill>
                    <a:schemeClr val="bg1"/>
                  </a:solidFill>
                  <a:latin typeface="Arial" charset="0"/>
                  <a:sym typeface="Symbol" pitchFamily="18" charset="2"/>
                </a:endParaRPr>
              </a:p>
              <a:p>
                <a:pPr marL="285750" indent="-285750" defTabSz="851657" eaLnBrk="0" fontAlgn="base" hangingPunct="0">
                  <a:spcBef>
                    <a:spcPct val="0"/>
                  </a:spcBef>
                  <a:spcAft>
                    <a:spcPct val="0"/>
                  </a:spcAft>
                  <a:buFont typeface="Arial" panose="020B0604020202020204" pitchFamily="34" charset="0"/>
                  <a:buChar char="•"/>
                </a:pPr>
                <a14:m>
                  <m:oMath xmlns:m="http://schemas.openxmlformats.org/officeDocument/2006/math">
                    <m:sSubSup>
                      <m:sSubSupPr>
                        <m:ctrlPr>
                          <a:rPr lang="en-GB" i="1">
                            <a:solidFill>
                              <a:schemeClr val="bg1"/>
                            </a:solidFill>
                            <a:latin typeface="Cambria Math" panose="02040503050406030204" pitchFamily="18" charset="0"/>
                            <a:sym typeface="Symbol" pitchFamily="18" charset="2"/>
                          </a:rPr>
                        </m:ctrlPr>
                      </m:sSubSupPr>
                      <m:e>
                        <m:r>
                          <a:rPr lang="es-ES" i="1">
                            <a:solidFill>
                              <a:schemeClr val="bg1"/>
                            </a:solidFill>
                            <a:latin typeface="Cambria Math" panose="02040503050406030204" pitchFamily="18" charset="0"/>
                            <a:sym typeface="Symbol" pitchFamily="18" charset="2"/>
                          </a:rPr>
                          <m:t>𝐾</m:t>
                        </m:r>
                      </m:e>
                      <m:sub>
                        <m:r>
                          <a:rPr lang="es-ES" i="1">
                            <a:solidFill>
                              <a:schemeClr val="bg1"/>
                            </a:solidFill>
                            <a:latin typeface="Cambria Math" panose="02040503050406030204" pitchFamily="18" charset="0"/>
                            <a:sym typeface="Symbol" pitchFamily="18" charset="2"/>
                          </a:rPr>
                          <m:t>1</m:t>
                        </m:r>
                      </m:sub>
                      <m:sup>
                        <m:r>
                          <a:rPr lang="es-ES" i="1">
                            <a:solidFill>
                              <a:schemeClr val="bg1"/>
                            </a:solidFill>
                            <a:latin typeface="Cambria Math" panose="02040503050406030204" pitchFamily="18" charset="0"/>
                            <a:sym typeface="Symbol" pitchFamily="18" charset="2"/>
                          </a:rPr>
                          <m:t>∗</m:t>
                        </m:r>
                      </m:sup>
                    </m:sSubSup>
                  </m:oMath>
                </a14:m>
                <a:r>
                  <a:rPr lang="en-GB">
                    <a:solidFill>
                      <a:schemeClr val="bg1"/>
                    </a:solidFill>
                    <a:latin typeface="Arial" charset="0"/>
                    <a:sym typeface="Symbol" pitchFamily="18" charset="2"/>
                  </a:rPr>
                  <a:t>(892)  interesting for CP violation studies </a:t>
                </a:r>
                <a:endParaRPr lang="es-ES" smtClean="0">
                  <a:solidFill>
                    <a:schemeClr val="bg1"/>
                  </a:solidFill>
                  <a:latin typeface="Arial" charset="0"/>
                  <a:sym typeface="Symbol" pitchFamily="18" charset="2"/>
                </a:endParaRPr>
              </a:p>
              <a:p>
                <a:pPr marL="285750" indent="-285750" defTabSz="851657" eaLnBrk="0" fontAlgn="base" hangingPunct="0">
                  <a:spcBef>
                    <a:spcPct val="0"/>
                  </a:spcBef>
                  <a:spcAft>
                    <a:spcPct val="0"/>
                  </a:spcAft>
                  <a:buFont typeface="Arial" panose="020B0604020202020204" pitchFamily="34" charset="0"/>
                  <a:buChar char="•"/>
                </a:pPr>
                <a14:m>
                  <m:oMath xmlns:m="http://schemas.openxmlformats.org/officeDocument/2006/math">
                    <m:sSubSup>
                      <m:sSubSupPr>
                        <m:ctrlPr>
                          <a:rPr lang="en-GB" i="1">
                            <a:solidFill>
                              <a:schemeClr val="bg1"/>
                            </a:solidFill>
                            <a:latin typeface="Cambria Math" panose="02040503050406030204" pitchFamily="18" charset="0"/>
                            <a:sym typeface="Symbol" pitchFamily="18" charset="2"/>
                          </a:rPr>
                        </m:ctrlPr>
                      </m:sSubSupPr>
                      <m:e>
                        <m:r>
                          <a:rPr lang="es-ES" i="1">
                            <a:solidFill>
                              <a:schemeClr val="bg1"/>
                            </a:solidFill>
                            <a:latin typeface="Cambria Math" panose="02040503050406030204" pitchFamily="18" charset="0"/>
                            <a:sym typeface="Symbol" pitchFamily="18" charset="2"/>
                          </a:rPr>
                          <m:t>𝐾</m:t>
                        </m:r>
                      </m:e>
                      <m:sub>
                        <m:r>
                          <a:rPr lang="es-ES" i="1">
                            <a:solidFill>
                              <a:schemeClr val="bg1"/>
                            </a:solidFill>
                            <a:latin typeface="Cambria Math" panose="02040503050406030204" pitchFamily="18" charset="0"/>
                            <a:sym typeface="Symbol" pitchFamily="18" charset="2"/>
                          </a:rPr>
                          <m:t>1</m:t>
                        </m:r>
                      </m:sub>
                      <m:sup>
                        <m:r>
                          <a:rPr lang="es-ES" i="1">
                            <a:solidFill>
                              <a:schemeClr val="bg1"/>
                            </a:solidFill>
                            <a:latin typeface="Cambria Math" panose="02040503050406030204" pitchFamily="18" charset="0"/>
                            <a:sym typeface="Symbol" pitchFamily="18" charset="2"/>
                          </a:rPr>
                          <m:t>∗</m:t>
                        </m:r>
                      </m:sup>
                    </m:sSubSup>
                  </m:oMath>
                </a14:m>
                <a:r>
                  <a:rPr lang="en-GB" smtClean="0">
                    <a:solidFill>
                      <a:schemeClr val="bg1"/>
                    </a:solidFill>
                    <a:latin typeface="Arial" charset="0"/>
                    <a:sym typeface="Symbol" pitchFamily="18" charset="2"/>
                  </a:rPr>
                  <a:t>(1410)  and </a:t>
                </a:r>
                <a14:m>
                  <m:oMath xmlns:m="http://schemas.openxmlformats.org/officeDocument/2006/math">
                    <m:sSubSup>
                      <m:sSubSupPr>
                        <m:ctrlPr>
                          <a:rPr lang="en-GB" i="1">
                            <a:solidFill>
                              <a:schemeClr val="bg1"/>
                            </a:solidFill>
                            <a:latin typeface="Cambria Math" panose="02040503050406030204" pitchFamily="18" charset="0"/>
                            <a:sym typeface="Symbol" pitchFamily="18" charset="2"/>
                          </a:rPr>
                        </m:ctrlPr>
                      </m:sSubSupPr>
                      <m:e>
                        <m:r>
                          <a:rPr lang="es-ES" i="1">
                            <a:solidFill>
                              <a:schemeClr val="bg1"/>
                            </a:solidFill>
                            <a:latin typeface="Cambria Math" panose="02040503050406030204" pitchFamily="18" charset="0"/>
                            <a:sym typeface="Symbol" pitchFamily="18" charset="2"/>
                          </a:rPr>
                          <m:t>𝐾</m:t>
                        </m:r>
                      </m:e>
                      <m:sub>
                        <m:r>
                          <a:rPr lang="es-ES" i="1">
                            <a:solidFill>
                              <a:schemeClr val="bg1"/>
                            </a:solidFill>
                            <a:latin typeface="Cambria Math" panose="02040503050406030204" pitchFamily="18" charset="0"/>
                            <a:sym typeface="Symbol" pitchFamily="18" charset="2"/>
                          </a:rPr>
                          <m:t>0</m:t>
                        </m:r>
                      </m:sub>
                      <m:sup>
                        <m:r>
                          <a:rPr lang="es-ES" i="1">
                            <a:solidFill>
                              <a:schemeClr val="bg1"/>
                            </a:solidFill>
                            <a:latin typeface="Cambria Math" panose="02040503050406030204" pitchFamily="18" charset="0"/>
                            <a:sym typeface="Symbol" pitchFamily="18" charset="2"/>
                          </a:rPr>
                          <m:t>∗</m:t>
                        </m:r>
                      </m:sup>
                    </m:sSubSup>
                  </m:oMath>
                </a14:m>
                <a:r>
                  <a:rPr lang="en-GB">
                    <a:solidFill>
                      <a:schemeClr val="bg1"/>
                    </a:solidFill>
                    <a:latin typeface="Arial" charset="0"/>
                    <a:sym typeface="Symbol" pitchFamily="18" charset="2"/>
                  </a:rPr>
                  <a:t>(1430) smaller discussion on parameters and nature</a:t>
                </a:r>
                <a:r>
                  <a:rPr lang="es-ES">
                    <a:solidFill>
                      <a:schemeClr val="bg1"/>
                    </a:solidFill>
                    <a:latin typeface="Arial" charset="0"/>
                    <a:sym typeface="Symbol" pitchFamily="18" charset="2"/>
                  </a:rPr>
                  <a:t> </a:t>
                </a:r>
              </a:p>
              <a:p>
                <a:pPr marL="285750" indent="-285750" defTabSz="851657" eaLnBrk="0" fontAlgn="base" hangingPunct="0">
                  <a:spcBef>
                    <a:spcPct val="0"/>
                  </a:spcBef>
                  <a:spcAft>
                    <a:spcPct val="0"/>
                  </a:spcAft>
                  <a:buFont typeface="Arial" panose="020B0604020202020204" pitchFamily="34" charset="0"/>
                  <a:buChar char="•"/>
                </a:pPr>
                <a:endParaRPr lang="en-GB" dirty="0">
                  <a:solidFill>
                    <a:schemeClr val="bg1"/>
                  </a:solidFill>
                  <a:latin typeface="Arial" charset="0"/>
                  <a:sym typeface="Symbol" pitchFamily="18" charset="2"/>
                </a:endParaRPr>
              </a:p>
            </p:txBody>
          </p:sp>
        </mc:Choice>
        <mc:Fallback xmlns="">
          <p:sp>
            <p:nvSpPr>
              <p:cNvPr id="6" name="Rectangle 4"/>
              <p:cNvSpPr>
                <a:spLocks noRot="1" noChangeAspect="1" noMove="1" noResize="1" noEditPoints="1" noAdjustHandles="1" noChangeArrowheads="1" noChangeShapeType="1" noTextEdit="1"/>
              </p:cNvSpPr>
              <p:nvPr/>
            </p:nvSpPr>
            <p:spPr bwMode="auto">
              <a:xfrm>
                <a:off x="437644" y="3356992"/>
                <a:ext cx="7789387" cy="3132949"/>
              </a:xfrm>
              <a:prstGeom prst="rect">
                <a:avLst/>
              </a:prstGeom>
              <a:blipFill rotWithShape="0">
                <a:blip r:embed="rId2"/>
                <a:stretch>
                  <a:fillRect l="-782" t="-1167"/>
                </a:stretch>
              </a:blipFill>
              <a:ln w="9525">
                <a:noFill/>
                <a:miter lim="800000"/>
                <a:headEnd/>
                <a:tailEnd/>
              </a:ln>
            </p:spPr>
            <p:txBody>
              <a:bodyPr/>
              <a:lstStyle/>
              <a:p>
                <a:r>
                  <a:rPr lang="en-US">
                    <a:noFill/>
                  </a:rPr>
                  <a:t> </a:t>
                </a:r>
              </a:p>
            </p:txBody>
          </p:sp>
        </mc:Fallback>
      </mc:AlternateContent>
      <p:sp>
        <p:nvSpPr>
          <p:cNvPr id="7" name="Rectangle 4"/>
          <p:cNvSpPr>
            <a:spLocks noChangeArrowheads="1"/>
          </p:cNvSpPr>
          <p:nvPr/>
        </p:nvSpPr>
        <p:spPr bwMode="auto">
          <a:xfrm>
            <a:off x="393581" y="620688"/>
            <a:ext cx="7621072" cy="638677"/>
          </a:xfrm>
          <a:prstGeom prst="rect">
            <a:avLst/>
          </a:prstGeom>
          <a:noFill/>
          <a:ln w="9525">
            <a:noFill/>
            <a:miter lim="800000"/>
            <a:headEnd/>
            <a:tailEnd/>
          </a:ln>
        </p:spPr>
        <p:txBody>
          <a:bodyPr wrap="none" lIns="85127" tIns="42565" rIns="85127" bIns="42565">
            <a:spAutoFit/>
          </a:bodyPr>
          <a:lstStyle/>
          <a:p>
            <a:pPr marL="285750" indent="-285750" defTabSz="851657" eaLnBrk="0" fontAlgn="base" hangingPunct="0">
              <a:spcBef>
                <a:spcPct val="0"/>
              </a:spcBef>
              <a:spcAft>
                <a:spcPct val="0"/>
              </a:spcAft>
              <a:buFont typeface="Arial" panose="020B0604020202020204" pitchFamily="34" charset="0"/>
              <a:buChar char="•"/>
            </a:pPr>
            <a:r>
              <a:rPr lang="el-GR" sz="1796" smtClean="0">
                <a:solidFill>
                  <a:schemeClr val="bg1"/>
                </a:solidFill>
                <a:latin typeface="Arial" charset="0"/>
                <a:sym typeface="Symbol" pitchFamily="18" charset="2"/>
              </a:rPr>
              <a:t>π</a:t>
            </a:r>
            <a:r>
              <a:rPr lang="es-ES" sz="1796" smtClean="0">
                <a:solidFill>
                  <a:schemeClr val="bg1"/>
                </a:solidFill>
                <a:latin typeface="Arial" charset="0"/>
                <a:sym typeface="Symbol" pitchFamily="18" charset="2"/>
              </a:rPr>
              <a:t>,K appear as final products of almost all hadronic strange processes:</a:t>
            </a:r>
          </a:p>
          <a:p>
            <a:pPr defTabSz="851657" eaLnBrk="0" fontAlgn="base" hangingPunct="0">
              <a:spcBef>
                <a:spcPct val="0"/>
              </a:spcBef>
              <a:spcAft>
                <a:spcPct val="0"/>
              </a:spcAft>
            </a:pPr>
            <a:r>
              <a:rPr lang="es-ES" sz="1796">
                <a:solidFill>
                  <a:schemeClr val="bg1"/>
                </a:solidFill>
                <a:latin typeface="Arial" charset="0"/>
                <a:sym typeface="Symbol" pitchFamily="18" charset="2"/>
              </a:rPr>
              <a:t> </a:t>
            </a:r>
            <a:r>
              <a:rPr lang="es-ES" sz="1796" smtClean="0">
                <a:solidFill>
                  <a:schemeClr val="bg1"/>
                </a:solidFill>
                <a:latin typeface="Arial" charset="0"/>
                <a:sym typeface="Symbol" pitchFamily="18" charset="2"/>
              </a:rPr>
              <a:t>      Examples: </a:t>
            </a:r>
            <a:r>
              <a:rPr lang="es-ES" sz="1796" smtClean="0">
                <a:solidFill>
                  <a:schemeClr val="bg1"/>
                </a:solidFill>
                <a:latin typeface="Arial" charset="0"/>
                <a:sym typeface="Symbol" pitchFamily="18" charset="2"/>
              </a:rPr>
              <a:t>B and D </a:t>
            </a:r>
            <a:r>
              <a:rPr lang="es-ES" sz="1796" smtClean="0">
                <a:solidFill>
                  <a:schemeClr val="bg1"/>
                </a:solidFill>
                <a:latin typeface="Arial" charset="0"/>
                <a:sym typeface="Symbol" pitchFamily="18" charset="2"/>
              </a:rPr>
              <a:t>decays, CP violation studies, etc…</a:t>
            </a:r>
            <a:endParaRPr lang="en-GB" sz="1539" dirty="0">
              <a:solidFill>
                <a:schemeClr val="bg1"/>
              </a:solidFill>
              <a:latin typeface="Arial" charset="0"/>
              <a:sym typeface="Symbol" pitchFamily="18" charset="2"/>
            </a:endParaRPr>
          </a:p>
        </p:txBody>
      </p:sp>
    </p:spTree>
    <p:extLst>
      <p:ext uri="{BB962C8B-B14F-4D97-AF65-F5344CB8AC3E}">
        <p14:creationId xmlns:p14="http://schemas.microsoft.com/office/powerpoint/2010/main" val="2344756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13" y="3494700"/>
            <a:ext cx="3940781" cy="3229917"/>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15" y="147607"/>
            <a:ext cx="3935767" cy="3225807"/>
          </a:xfrm>
          <a:prstGeom prst="rect">
            <a:avLst/>
          </a:prstGeom>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148" y="3480488"/>
            <a:ext cx="3927996" cy="3219437"/>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1465" y="147607"/>
            <a:ext cx="3935767" cy="3225807"/>
          </a:xfrm>
          <a:prstGeom prst="rect">
            <a:avLst/>
          </a:prstGeom>
        </p:spPr>
      </p:pic>
      <p:sp>
        <p:nvSpPr>
          <p:cNvPr id="11" name="Rectangle 6"/>
          <p:cNvSpPr>
            <a:spLocks noChangeArrowheads="1"/>
          </p:cNvSpPr>
          <p:nvPr/>
        </p:nvSpPr>
        <p:spPr bwMode="auto">
          <a:xfrm>
            <a:off x="5988214" y="1155192"/>
            <a:ext cx="2400937" cy="313325"/>
          </a:xfrm>
          <a:prstGeom prst="rect">
            <a:avLst/>
          </a:prstGeom>
          <a:noFill/>
          <a:ln w="9525">
            <a:noFill/>
            <a:miter lim="800000"/>
            <a:headEnd/>
            <a:tailEnd/>
          </a:ln>
        </p:spPr>
        <p:txBody>
          <a:bodyPr wrap="square" lIns="85936" tIns="43012" rIns="85936" bIns="43012">
            <a:spAutoFit/>
          </a:bodyPr>
          <a:lstStyle/>
          <a:p>
            <a:pPr defTabSz="859671" eaLnBrk="0" fontAlgn="base" hangingPunct="0">
              <a:spcBef>
                <a:spcPct val="50000"/>
              </a:spcBef>
              <a:spcAft>
                <a:spcPct val="0"/>
              </a:spcAft>
            </a:pPr>
            <a:r>
              <a:rPr lang="en-US" sz="1400">
                <a:solidFill>
                  <a:srgbClr val="FF0000"/>
                </a:solidFill>
                <a:latin typeface="Arial" charset="0"/>
                <a:sym typeface="Symbol" pitchFamily="18" charset="2"/>
              </a:rPr>
              <a:t>Consistency up to 1.6 GeV!!</a:t>
            </a:r>
          </a:p>
        </p:txBody>
      </p:sp>
      <p:sp>
        <p:nvSpPr>
          <p:cNvPr id="12" name="Rectangle 6"/>
          <p:cNvSpPr>
            <a:spLocks noChangeArrowheads="1"/>
          </p:cNvSpPr>
          <p:nvPr/>
        </p:nvSpPr>
        <p:spPr bwMode="auto">
          <a:xfrm>
            <a:off x="6111363" y="5976123"/>
            <a:ext cx="2587073" cy="313325"/>
          </a:xfrm>
          <a:prstGeom prst="rect">
            <a:avLst/>
          </a:prstGeom>
          <a:noFill/>
          <a:ln w="9525">
            <a:noFill/>
            <a:miter lim="800000"/>
            <a:headEnd/>
            <a:tailEnd/>
          </a:ln>
        </p:spPr>
        <p:txBody>
          <a:bodyPr wrap="square" lIns="85936" tIns="43012" rIns="85936" bIns="43012">
            <a:spAutoFit/>
          </a:bodyPr>
          <a:lstStyle/>
          <a:p>
            <a:pPr defTabSz="859671" eaLnBrk="0" fontAlgn="base" hangingPunct="0">
              <a:spcBef>
                <a:spcPct val="50000"/>
              </a:spcBef>
              <a:spcAft>
                <a:spcPct val="0"/>
              </a:spcAft>
            </a:pPr>
            <a:r>
              <a:rPr lang="es-ES" sz="1400" err="1">
                <a:solidFill>
                  <a:srgbClr val="FF0000"/>
                </a:solidFill>
                <a:latin typeface="Arial" charset="0"/>
                <a:sym typeface="Symbol" pitchFamily="18" charset="2"/>
              </a:rPr>
              <a:t>Consistency</a:t>
            </a:r>
            <a:r>
              <a:rPr lang="es-ES" sz="1400">
                <a:solidFill>
                  <a:srgbClr val="FF0000"/>
                </a:solidFill>
                <a:latin typeface="Arial" charset="0"/>
                <a:sym typeface="Symbol" pitchFamily="18" charset="2"/>
              </a:rPr>
              <a:t> up to 1.74 </a:t>
            </a:r>
            <a:r>
              <a:rPr lang="es-ES" sz="1400" err="1">
                <a:solidFill>
                  <a:srgbClr val="FF0000"/>
                </a:solidFill>
                <a:latin typeface="Arial" charset="0"/>
                <a:sym typeface="Symbol" pitchFamily="18" charset="2"/>
              </a:rPr>
              <a:t>GeV</a:t>
            </a:r>
            <a:r>
              <a:rPr lang="es-ES" sz="1400">
                <a:solidFill>
                  <a:srgbClr val="FF0000"/>
                </a:solidFill>
                <a:latin typeface="Arial" charset="0"/>
                <a:sym typeface="Symbol" pitchFamily="18" charset="2"/>
              </a:rPr>
              <a:t>!!</a:t>
            </a:r>
            <a:endParaRPr lang="es-ES_tradnl" sz="1400">
              <a:solidFill>
                <a:srgbClr val="FF0000"/>
              </a:solidFill>
              <a:latin typeface="Arial" charset="0"/>
              <a:sym typeface="Symbol" pitchFamily="18" charset="2"/>
            </a:endParaRPr>
          </a:p>
        </p:txBody>
      </p:sp>
    </p:spTree>
    <p:extLst>
      <p:ext uri="{BB962C8B-B14F-4D97-AF65-F5344CB8AC3E}">
        <p14:creationId xmlns:p14="http://schemas.microsoft.com/office/powerpoint/2010/main" val="1534569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459664" y="1495134"/>
            <a:ext cx="1159929" cy="735082"/>
            <a:chOff x="755575" y="1988840"/>
            <a:chExt cx="1159929" cy="735082"/>
          </a:xfrm>
        </p:grpSpPr>
        <p:sp>
          <p:nvSpPr>
            <p:cNvPr id="21" name="Explosión 2 20"/>
            <p:cNvSpPr/>
            <p:nvPr/>
          </p:nvSpPr>
          <p:spPr>
            <a:xfrm>
              <a:off x="755575" y="1988840"/>
              <a:ext cx="1159929" cy="735082"/>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rot="20550522">
              <a:off x="878486" y="2192313"/>
              <a:ext cx="877163" cy="369332"/>
            </a:xfrm>
            <a:prstGeom prst="rect">
              <a:avLst/>
            </a:prstGeom>
          </p:spPr>
          <p:txBody>
            <a:bodyPr wrap="none">
              <a:spAutoFit/>
            </a:bodyPr>
            <a:lstStyle/>
            <a:p>
              <a:r>
                <a:rPr lang="es-ES_tradnl" b="1" smtClean="0">
                  <a:solidFill>
                    <a:srgbClr val="FFFF00"/>
                  </a:solidFill>
                  <a:latin typeface="Arial" charset="0"/>
                  <a:sym typeface="Symbol" pitchFamily="18" charset="2"/>
                </a:rPr>
                <a:t>NEW!!</a:t>
              </a:r>
              <a:endParaRPr lang="en-US">
                <a:solidFill>
                  <a:srgbClr val="FFFF00"/>
                </a:solidFill>
              </a:endParaRPr>
            </a:p>
          </p:txBody>
        </p:sp>
      </p:gr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041" y="2205384"/>
            <a:ext cx="6056471" cy="4680000"/>
          </a:xfrm>
          <a:prstGeom prst="rect">
            <a:avLst/>
          </a:prstGeom>
        </p:spPr>
      </p:pic>
      <p:sp>
        <p:nvSpPr>
          <p:cNvPr id="4" name="Rectángulo 3"/>
          <p:cNvSpPr/>
          <p:nvPr/>
        </p:nvSpPr>
        <p:spPr>
          <a:xfrm>
            <a:off x="5292081" y="540188"/>
            <a:ext cx="3744416" cy="449033"/>
          </a:xfrm>
          <a:prstGeom prst="rect">
            <a:avLst/>
          </a:prstGeom>
        </p:spPr>
        <p:txBody>
          <a:bodyPr wrap="square" lIns="78928" tIns="39465" rIns="78928" bIns="39465">
            <a:spAutoFit/>
          </a:bodyPr>
          <a:lstStyle/>
          <a:p>
            <a:pPr defTabSz="859671" eaLnBrk="0" fontAlgn="base" hangingPunct="0">
              <a:spcBef>
                <a:spcPct val="0"/>
              </a:spcBef>
              <a:spcAft>
                <a:spcPct val="0"/>
              </a:spcAft>
            </a:pPr>
            <a:r>
              <a:rPr lang="es-ES_tradnl" sz="2400">
                <a:solidFill>
                  <a:schemeClr val="bg1"/>
                </a:solidFill>
                <a:latin typeface="Arial" charset="0"/>
                <a:sym typeface="Symbol" pitchFamily="18" charset="2"/>
              </a:rPr>
              <a:t>(</a:t>
            </a:r>
            <a:r>
              <a:rPr lang="es-ES_tradnl" sz="2400" smtClean="0">
                <a:solidFill>
                  <a:schemeClr val="bg1"/>
                </a:solidFill>
                <a:latin typeface="Arial" charset="0"/>
                <a:sym typeface="Symbol" pitchFamily="18" charset="2"/>
              </a:rPr>
              <a:t>658±13)-i(278.5±12) </a:t>
            </a:r>
            <a:r>
              <a:rPr lang="es-ES_tradnl" sz="2400" err="1">
                <a:solidFill>
                  <a:schemeClr val="bg1"/>
                </a:solidFill>
                <a:latin typeface="Arial" charset="0"/>
                <a:sym typeface="Symbol" pitchFamily="18" charset="2"/>
              </a:rPr>
              <a:t>MeV</a:t>
            </a:r>
            <a:r>
              <a:rPr lang="es-ES_tradnl" sz="2400">
                <a:solidFill>
                  <a:schemeClr val="bg1"/>
                </a:solidFill>
                <a:latin typeface="Arial" charset="0"/>
                <a:sym typeface="Symbol" pitchFamily="18" charset="2"/>
              </a:rPr>
              <a:t> </a:t>
            </a:r>
            <a:endParaRPr lang="en-GB" sz="2400">
              <a:solidFill>
                <a:schemeClr val="bg1"/>
              </a:solidFill>
              <a:latin typeface="Arial" charset="0"/>
              <a:sym typeface="Symbol" pitchFamily="18" charset="2"/>
            </a:endParaRPr>
          </a:p>
        </p:txBody>
      </p:sp>
      <p:sp>
        <p:nvSpPr>
          <p:cNvPr id="5" name="Rectangle 4"/>
          <p:cNvSpPr>
            <a:spLocks noChangeArrowheads="1"/>
          </p:cNvSpPr>
          <p:nvPr/>
        </p:nvSpPr>
        <p:spPr bwMode="auto">
          <a:xfrm>
            <a:off x="197169" y="40801"/>
            <a:ext cx="4867143" cy="363863"/>
          </a:xfrm>
          <a:prstGeom prst="rect">
            <a:avLst/>
          </a:prstGeom>
          <a:noFill/>
          <a:ln w="9525">
            <a:noFill/>
            <a:miter lim="800000"/>
            <a:headEnd/>
            <a:tailEnd/>
          </a:ln>
        </p:spPr>
        <p:txBody>
          <a:bodyPr wrap="none" lIns="85936" tIns="43012" rIns="85936" bIns="43012">
            <a:spAutoFit/>
          </a:bodyPr>
          <a:lstStyle/>
          <a:p>
            <a:pPr defTabSz="859671" eaLnBrk="0" fontAlgn="base" hangingPunct="0">
              <a:spcBef>
                <a:spcPct val="0"/>
              </a:spcBef>
              <a:spcAft>
                <a:spcPct val="0"/>
              </a:spcAft>
            </a:pPr>
            <a:r>
              <a:rPr lang="es-ES_tradnl" smtClean="0">
                <a:solidFill>
                  <a:srgbClr val="66FFFF"/>
                </a:solidFill>
                <a:latin typeface="Arial" charset="0"/>
                <a:sym typeface="Symbol" pitchFamily="18" charset="2"/>
              </a:rPr>
              <a:t>Model independent analysis with existing data</a:t>
            </a:r>
            <a:endParaRPr lang="en-GB">
              <a:solidFill>
                <a:srgbClr val="66FFFF"/>
              </a:solidFill>
              <a:latin typeface="Arial" charset="0"/>
              <a:sym typeface="Symbol" pitchFamily="18" charset="2"/>
            </a:endParaRPr>
          </a:p>
        </p:txBody>
      </p:sp>
      <p:sp>
        <p:nvSpPr>
          <p:cNvPr id="6" name="Line 5"/>
          <p:cNvSpPr>
            <a:spLocks noChangeShapeType="1"/>
          </p:cNvSpPr>
          <p:nvPr/>
        </p:nvSpPr>
        <p:spPr bwMode="auto">
          <a:xfrm>
            <a:off x="0" y="404664"/>
            <a:ext cx="9144000"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rgbClr val="FFFFFF"/>
              </a:solidFill>
              <a:latin typeface="Arial" charset="0"/>
            </a:endParaRPr>
          </a:p>
        </p:txBody>
      </p:sp>
      <p:sp>
        <p:nvSpPr>
          <p:cNvPr id="7" name="Rectangle 4"/>
          <p:cNvSpPr>
            <a:spLocks noChangeArrowheads="1"/>
          </p:cNvSpPr>
          <p:nvPr/>
        </p:nvSpPr>
        <p:spPr bwMode="auto">
          <a:xfrm>
            <a:off x="259158" y="490439"/>
            <a:ext cx="4405478" cy="548529"/>
          </a:xfrm>
          <a:prstGeom prst="rect">
            <a:avLst/>
          </a:prstGeom>
          <a:noFill/>
          <a:ln w="9525">
            <a:noFill/>
            <a:miter lim="800000"/>
            <a:headEnd/>
            <a:tailEnd/>
          </a:ln>
        </p:spPr>
        <p:txBody>
          <a:bodyPr wrap="none" lIns="85936" tIns="43012" rIns="85936" bIns="43012">
            <a:spAutoFit/>
          </a:bodyPr>
          <a:lstStyle/>
          <a:p>
            <a:pPr defTabSz="859671" eaLnBrk="0" fontAlgn="base" hangingPunct="0">
              <a:spcBef>
                <a:spcPct val="0"/>
              </a:spcBef>
              <a:spcAft>
                <a:spcPct val="0"/>
              </a:spcAft>
            </a:pPr>
            <a:r>
              <a:rPr lang="es-ES_tradnl" smtClean="0">
                <a:solidFill>
                  <a:srgbClr val="66FFFF"/>
                </a:solidFill>
                <a:latin typeface="Arial" charset="0"/>
                <a:sym typeface="Symbol" pitchFamily="18" charset="2"/>
              </a:rPr>
              <a:t>Roy-Steiner </a:t>
            </a:r>
            <a:r>
              <a:rPr lang="es-ES_tradnl" smtClean="0">
                <a:solidFill>
                  <a:schemeClr val="bg1"/>
                </a:solidFill>
                <a:latin typeface="Arial" charset="0"/>
                <a:sym typeface="Symbol" pitchFamily="18" charset="2"/>
              </a:rPr>
              <a:t>SOLUTION</a:t>
            </a:r>
            <a:r>
              <a:rPr lang="es-ES_tradnl" smtClean="0">
                <a:solidFill>
                  <a:srgbClr val="66FFFF"/>
                </a:solidFill>
                <a:latin typeface="Arial" charset="0"/>
                <a:sym typeface="Symbol" pitchFamily="18" charset="2"/>
              </a:rPr>
              <a:t> from Paris group</a:t>
            </a:r>
          </a:p>
          <a:p>
            <a:pPr defTabSz="859671" eaLnBrk="0" fontAlgn="base" hangingPunct="0">
              <a:spcBef>
                <a:spcPct val="0"/>
              </a:spcBef>
              <a:spcAft>
                <a:spcPct val="0"/>
              </a:spcAft>
            </a:pPr>
            <a:r>
              <a:rPr lang="es-ES_tradnl" sz="1200" smtClean="0">
                <a:solidFill>
                  <a:srgbClr val="66FFFF"/>
                </a:solidFill>
                <a:latin typeface="Arial" charset="0"/>
                <a:sym typeface="Symbol" pitchFamily="18" charset="2"/>
              </a:rPr>
              <a:t>Decotes-Genon-Moussallam 2006</a:t>
            </a:r>
            <a:endParaRPr lang="en-GB" sz="1200">
              <a:solidFill>
                <a:srgbClr val="66FFFF"/>
              </a:solidFill>
              <a:latin typeface="Arial" charset="0"/>
              <a:sym typeface="Symbol" pitchFamily="18" charset="2"/>
            </a:endParaRPr>
          </a:p>
        </p:txBody>
      </p:sp>
      <p:grpSp>
        <p:nvGrpSpPr>
          <p:cNvPr id="18" name="Grupo 17"/>
          <p:cNvGrpSpPr/>
          <p:nvPr/>
        </p:nvGrpSpPr>
        <p:grpSpPr>
          <a:xfrm>
            <a:off x="226747" y="1120902"/>
            <a:ext cx="8953765" cy="5764482"/>
            <a:chOff x="226747" y="1120902"/>
            <a:chExt cx="8953765" cy="5764482"/>
          </a:xfrm>
        </p:grpSpPr>
        <p:grpSp>
          <p:nvGrpSpPr>
            <p:cNvPr id="17" name="Grupo 16"/>
            <p:cNvGrpSpPr/>
            <p:nvPr/>
          </p:nvGrpSpPr>
          <p:grpSpPr>
            <a:xfrm>
              <a:off x="226747" y="1120902"/>
              <a:ext cx="8953765" cy="5764482"/>
              <a:chOff x="226747" y="1120902"/>
              <a:chExt cx="8953765" cy="5764482"/>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041" y="2205384"/>
                <a:ext cx="6056471" cy="4680000"/>
              </a:xfrm>
              <a:prstGeom prst="rect">
                <a:avLst/>
              </a:prstGeom>
            </p:spPr>
          </p:pic>
          <p:sp>
            <p:nvSpPr>
              <p:cNvPr id="8" name="Rectangle 4"/>
              <p:cNvSpPr>
                <a:spLocks noChangeArrowheads="1"/>
              </p:cNvSpPr>
              <p:nvPr/>
            </p:nvSpPr>
            <p:spPr bwMode="auto">
              <a:xfrm>
                <a:off x="226747" y="1143640"/>
                <a:ext cx="4431126" cy="548529"/>
              </a:xfrm>
              <a:prstGeom prst="rect">
                <a:avLst/>
              </a:prstGeom>
              <a:noFill/>
              <a:ln w="9525">
                <a:noFill/>
                <a:miter lim="800000"/>
                <a:headEnd/>
                <a:tailEnd/>
              </a:ln>
            </p:spPr>
            <p:txBody>
              <a:bodyPr wrap="none" lIns="85936" tIns="43012" rIns="85936" bIns="43012">
                <a:spAutoFit/>
              </a:bodyPr>
              <a:lstStyle/>
              <a:p>
                <a:pPr defTabSz="859671" eaLnBrk="0" fontAlgn="base" hangingPunct="0">
                  <a:spcBef>
                    <a:spcPct val="0"/>
                  </a:spcBef>
                  <a:spcAft>
                    <a:spcPct val="0"/>
                  </a:spcAft>
                </a:pPr>
                <a:r>
                  <a:rPr lang="es-ES_tradnl" b="1" smtClean="0">
                    <a:solidFill>
                      <a:schemeClr val="bg1"/>
                    </a:solidFill>
                    <a:latin typeface="Arial" charset="0"/>
                    <a:sym typeface="Symbol" pitchFamily="18" charset="2"/>
                  </a:rPr>
                  <a:t>Our Roy-Steiner analysis of FIT to data</a:t>
                </a:r>
              </a:p>
              <a:p>
                <a:pPr defTabSz="859671" eaLnBrk="0" fontAlgn="base" hangingPunct="0">
                  <a:spcBef>
                    <a:spcPct val="0"/>
                  </a:spcBef>
                  <a:spcAft>
                    <a:spcPct val="0"/>
                  </a:spcAft>
                </a:pPr>
                <a:r>
                  <a:rPr lang="es-ES_tradnl" sz="1200" b="1" smtClean="0">
                    <a:solidFill>
                      <a:schemeClr val="bg1"/>
                    </a:solidFill>
                    <a:latin typeface="Arial" charset="0"/>
                    <a:sym typeface="Symbol" pitchFamily="18" charset="2"/>
                  </a:rPr>
                  <a:t>JRP, A. Rodas, in preparation</a:t>
                </a:r>
                <a:endParaRPr lang="en-GB" sz="1200" b="1">
                  <a:solidFill>
                    <a:schemeClr val="bg1"/>
                  </a:solidFill>
                  <a:latin typeface="Arial" charset="0"/>
                  <a:sym typeface="Symbol" pitchFamily="18" charset="2"/>
                </a:endParaRPr>
              </a:p>
            </p:txBody>
          </p:sp>
          <p:sp>
            <p:nvSpPr>
              <p:cNvPr id="9" name="Rectángulo 8"/>
              <p:cNvSpPr/>
              <p:nvPr/>
            </p:nvSpPr>
            <p:spPr>
              <a:xfrm>
                <a:off x="5292081" y="1120902"/>
                <a:ext cx="3744416" cy="449033"/>
              </a:xfrm>
              <a:prstGeom prst="rect">
                <a:avLst/>
              </a:prstGeom>
            </p:spPr>
            <p:txBody>
              <a:bodyPr wrap="square" lIns="78928" tIns="39465" rIns="78928" bIns="39465">
                <a:spAutoFit/>
              </a:bodyPr>
              <a:lstStyle/>
              <a:p>
                <a:pPr defTabSz="859671" eaLnBrk="0" fontAlgn="base" hangingPunct="0">
                  <a:spcBef>
                    <a:spcPct val="0"/>
                  </a:spcBef>
                  <a:spcAft>
                    <a:spcPct val="0"/>
                  </a:spcAft>
                </a:pPr>
                <a:r>
                  <a:rPr lang="es-ES_tradnl" sz="2400" b="1">
                    <a:solidFill>
                      <a:schemeClr val="bg1"/>
                    </a:solidFill>
                    <a:latin typeface="Arial" charset="0"/>
                    <a:sym typeface="Symbol" pitchFamily="18" charset="2"/>
                  </a:rPr>
                  <a:t>(</a:t>
                </a:r>
                <a:r>
                  <a:rPr lang="es-ES_tradnl" sz="2400" b="1" smtClean="0">
                    <a:solidFill>
                      <a:schemeClr val="bg1"/>
                    </a:solidFill>
                    <a:latin typeface="Arial" charset="0"/>
                    <a:sym typeface="Symbol" pitchFamily="18" charset="2"/>
                  </a:rPr>
                  <a:t>663±14)-i(288±27) </a:t>
                </a:r>
                <a:r>
                  <a:rPr lang="es-ES_tradnl" sz="2400" b="1" err="1">
                    <a:solidFill>
                      <a:schemeClr val="bg1"/>
                    </a:solidFill>
                    <a:latin typeface="Arial" charset="0"/>
                    <a:sym typeface="Symbol" pitchFamily="18" charset="2"/>
                  </a:rPr>
                  <a:t>MeV</a:t>
                </a:r>
                <a:r>
                  <a:rPr lang="es-ES_tradnl" sz="2400" b="1">
                    <a:solidFill>
                      <a:schemeClr val="bg1"/>
                    </a:solidFill>
                    <a:latin typeface="Arial" charset="0"/>
                    <a:sym typeface="Symbol" pitchFamily="18" charset="2"/>
                  </a:rPr>
                  <a:t> </a:t>
                </a:r>
                <a:endParaRPr lang="en-GB" sz="2400" b="1">
                  <a:solidFill>
                    <a:schemeClr val="bg1"/>
                  </a:solidFill>
                  <a:latin typeface="Arial" charset="0"/>
                  <a:sym typeface="Symbol" pitchFamily="18" charset="2"/>
                </a:endParaRPr>
              </a:p>
            </p:txBody>
          </p:sp>
        </p:grpSp>
        <p:cxnSp>
          <p:nvCxnSpPr>
            <p:cNvPr id="14" name="Conector recto 13"/>
            <p:cNvCxnSpPr/>
            <p:nvPr/>
          </p:nvCxnSpPr>
          <p:spPr>
            <a:xfrm flipH="1">
              <a:off x="4657873" y="1620828"/>
              <a:ext cx="2010159" cy="3136980"/>
            </a:xfrm>
            <a:prstGeom prst="line">
              <a:avLst/>
            </a:prstGeom>
            <a:ln w="222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cxnSp>
        <p:nvCxnSpPr>
          <p:cNvPr id="10" name="Conector recto 9"/>
          <p:cNvCxnSpPr/>
          <p:nvPr/>
        </p:nvCxnSpPr>
        <p:spPr>
          <a:xfrm flipH="1">
            <a:off x="4427984" y="989221"/>
            <a:ext cx="936104" cy="3768587"/>
          </a:xfrm>
          <a:prstGeom prst="line">
            <a:avLst/>
          </a:prstGeom>
          <a:ln w="22225">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9" name="Rectángulo 18"/>
          <p:cNvSpPr/>
          <p:nvPr/>
        </p:nvSpPr>
        <p:spPr>
          <a:xfrm>
            <a:off x="197169" y="3377123"/>
            <a:ext cx="2811927" cy="1569660"/>
          </a:xfrm>
          <a:prstGeom prst="rect">
            <a:avLst/>
          </a:prstGeom>
        </p:spPr>
        <p:txBody>
          <a:bodyPr wrap="square">
            <a:spAutoFit/>
          </a:bodyPr>
          <a:lstStyle/>
          <a:p>
            <a:pPr lvl="0" defTabSz="859671" eaLnBrk="0" fontAlgn="base" hangingPunct="0">
              <a:spcBef>
                <a:spcPct val="0"/>
              </a:spcBef>
              <a:spcAft>
                <a:spcPct val="0"/>
              </a:spcAft>
            </a:pPr>
            <a:r>
              <a:rPr lang="es-ES" sz="1200">
                <a:solidFill>
                  <a:srgbClr val="00FFFF"/>
                </a:solidFill>
                <a:latin typeface="Arial" charset="0"/>
                <a:sym typeface="Symbol" pitchFamily="18" charset="2"/>
              </a:rPr>
              <a:t> </a:t>
            </a:r>
            <a:r>
              <a:rPr lang="es-ES" sz="1200" smtClean="0">
                <a:solidFill>
                  <a:srgbClr val="00FFFF"/>
                </a:solidFill>
                <a:latin typeface="Arial" charset="0"/>
                <a:sym typeface="Symbol" pitchFamily="18" charset="2"/>
              </a:rPr>
              <a:t>We have:</a:t>
            </a:r>
          </a:p>
          <a:p>
            <a:pPr marL="171450" lvl="0" indent="-171450" defTabSz="859671" eaLnBrk="0" fontAlgn="base" hangingPunct="0">
              <a:spcBef>
                <a:spcPct val="0"/>
              </a:spcBef>
              <a:spcAft>
                <a:spcPct val="0"/>
              </a:spcAft>
              <a:buFont typeface="Arial" panose="020B0604020202020204" pitchFamily="34" charset="0"/>
              <a:buChar char="•"/>
            </a:pPr>
            <a:r>
              <a:rPr lang="es-ES" sz="1200" smtClean="0">
                <a:solidFill>
                  <a:srgbClr val="00FFFF"/>
                </a:solidFill>
                <a:latin typeface="Arial" charset="0"/>
                <a:sym typeface="Symbol" pitchFamily="18" charset="2"/>
              </a:rPr>
              <a:t> Constrained Fit to data (not solved)</a:t>
            </a:r>
          </a:p>
          <a:p>
            <a:pPr marL="171450" lvl="0" indent="-171450" defTabSz="859671" eaLnBrk="0" fontAlgn="base" hangingPunct="0">
              <a:spcBef>
                <a:spcPct val="0"/>
              </a:spcBef>
              <a:spcAft>
                <a:spcPct val="0"/>
              </a:spcAft>
              <a:buFont typeface="Arial" panose="020B0604020202020204" pitchFamily="34" charset="0"/>
              <a:buChar char="•"/>
            </a:pPr>
            <a:r>
              <a:rPr lang="es-ES" sz="1200" smtClean="0">
                <a:solidFill>
                  <a:srgbClr val="00FFFF"/>
                </a:solidFill>
                <a:latin typeface="Arial" charset="0"/>
                <a:sym typeface="Symbol" pitchFamily="18" charset="2"/>
              </a:rPr>
              <a:t>Improved P-wave (data OK)</a:t>
            </a:r>
          </a:p>
          <a:p>
            <a:pPr marL="171450" lvl="0" indent="-171450" defTabSz="859671" eaLnBrk="0" fontAlgn="base" hangingPunct="0">
              <a:spcBef>
                <a:spcPct val="0"/>
              </a:spcBef>
              <a:spcAft>
                <a:spcPct val="0"/>
              </a:spcAft>
              <a:buFont typeface="Arial" panose="020B0604020202020204" pitchFamily="34" charset="0"/>
              <a:buChar char="•"/>
            </a:pPr>
            <a:r>
              <a:rPr lang="es-ES" sz="1200" smtClean="0">
                <a:solidFill>
                  <a:srgbClr val="00FFFF"/>
                </a:solidFill>
                <a:latin typeface="Arial" charset="0"/>
                <a:sym typeface="Symbol" pitchFamily="18" charset="2"/>
              </a:rPr>
              <a:t>Used Hyperbolic DR both in real axis and complex plane.</a:t>
            </a:r>
          </a:p>
          <a:p>
            <a:pPr marL="171450" lvl="0" indent="-171450" defTabSz="859671" eaLnBrk="0" fontAlgn="base" hangingPunct="0">
              <a:spcBef>
                <a:spcPct val="0"/>
              </a:spcBef>
              <a:spcAft>
                <a:spcPct val="0"/>
              </a:spcAft>
              <a:buFont typeface="Arial" panose="020B0604020202020204" pitchFamily="34" charset="0"/>
              <a:buChar char="•"/>
            </a:pPr>
            <a:r>
              <a:rPr lang="es-ES" sz="1200" smtClean="0">
                <a:solidFill>
                  <a:srgbClr val="00FFFF"/>
                </a:solidFill>
                <a:latin typeface="Arial" charset="0"/>
                <a:sym typeface="Symbol" pitchFamily="18" charset="2"/>
              </a:rPr>
              <a:t>Improved Pomeron</a:t>
            </a:r>
          </a:p>
          <a:p>
            <a:pPr marL="171450" lvl="0" indent="-171450" defTabSz="859671" eaLnBrk="0" fontAlgn="base" hangingPunct="0">
              <a:spcBef>
                <a:spcPct val="0"/>
              </a:spcBef>
              <a:spcAft>
                <a:spcPct val="0"/>
              </a:spcAft>
              <a:buFont typeface="Arial" panose="020B0604020202020204" pitchFamily="34" charset="0"/>
              <a:buChar char="•"/>
            </a:pPr>
            <a:r>
              <a:rPr lang="es-ES" sz="1200" smtClean="0">
                <a:solidFill>
                  <a:srgbClr val="00FFFF"/>
                </a:solidFill>
                <a:latin typeface="Arial" charset="0"/>
                <a:sym typeface="Symbol" pitchFamily="18" charset="2"/>
              </a:rPr>
              <a:t>Constrained </a:t>
            </a:r>
            <a:r>
              <a:rPr lang="el-GR" sz="1200" smtClean="0">
                <a:solidFill>
                  <a:srgbClr val="00FFFF"/>
                </a:solidFill>
                <a:latin typeface="Arial" charset="0"/>
                <a:sym typeface="Symbol" pitchFamily="18" charset="2"/>
              </a:rPr>
              <a:t>ππ→</a:t>
            </a:r>
            <a:r>
              <a:rPr lang="es-ES" sz="1200" smtClean="0">
                <a:solidFill>
                  <a:srgbClr val="00FFFF"/>
                </a:solidFill>
                <a:latin typeface="Arial" charset="0"/>
                <a:sym typeface="Symbol" pitchFamily="18" charset="2"/>
              </a:rPr>
              <a:t>KK input with DR</a:t>
            </a:r>
          </a:p>
          <a:p>
            <a:pPr marL="171450" lvl="0" indent="-171450" defTabSz="859671" eaLnBrk="0" fontAlgn="base" hangingPunct="0">
              <a:spcBef>
                <a:spcPct val="0"/>
              </a:spcBef>
              <a:spcAft>
                <a:spcPct val="0"/>
              </a:spcAft>
              <a:buFont typeface="Arial" panose="020B0604020202020204" pitchFamily="34" charset="0"/>
              <a:buChar char="•"/>
            </a:pPr>
            <a:r>
              <a:rPr lang="es-ES" sz="1200" smtClean="0">
                <a:solidFill>
                  <a:srgbClr val="00FFFF"/>
                </a:solidFill>
                <a:latin typeface="Arial" charset="0"/>
                <a:sym typeface="Symbol" pitchFamily="18" charset="2"/>
              </a:rPr>
              <a:t>Other technicalities</a:t>
            </a:r>
            <a:endParaRPr lang="en-US"/>
          </a:p>
        </p:txBody>
      </p:sp>
      <p:sp>
        <p:nvSpPr>
          <p:cNvPr id="20" name="Rectángulo 19"/>
          <p:cNvSpPr/>
          <p:nvPr/>
        </p:nvSpPr>
        <p:spPr>
          <a:xfrm>
            <a:off x="27895" y="5373216"/>
            <a:ext cx="3038674" cy="1015663"/>
          </a:xfrm>
          <a:prstGeom prst="rect">
            <a:avLst/>
          </a:prstGeom>
          <a:ln w="15875">
            <a:solidFill>
              <a:schemeClr val="bg1"/>
            </a:solidFill>
          </a:ln>
        </p:spPr>
        <p:txBody>
          <a:bodyPr wrap="square">
            <a:spAutoFit/>
          </a:bodyPr>
          <a:lstStyle/>
          <a:p>
            <a:pPr lvl="0" algn="ctr" defTabSz="859671" eaLnBrk="0" fontAlgn="base" hangingPunct="0">
              <a:spcBef>
                <a:spcPct val="0"/>
              </a:spcBef>
              <a:spcAft>
                <a:spcPct val="0"/>
              </a:spcAft>
            </a:pPr>
            <a:r>
              <a:rPr lang="es-ES" sz="2000" smtClean="0">
                <a:solidFill>
                  <a:schemeClr val="bg1"/>
                </a:solidFill>
                <a:latin typeface="Arial" charset="0"/>
                <a:sym typeface="Symbol" pitchFamily="18" charset="2"/>
              </a:rPr>
              <a:t>Independent dispersive K</a:t>
            </a:r>
            <a:r>
              <a:rPr lang="es-ES" sz="2000" baseline="-25000" smtClean="0">
                <a:solidFill>
                  <a:schemeClr val="bg1"/>
                </a:solidFill>
                <a:latin typeface="Arial" charset="0"/>
                <a:sym typeface="Symbol" pitchFamily="18" charset="2"/>
              </a:rPr>
              <a:t>0</a:t>
            </a:r>
            <a:r>
              <a:rPr lang="es-ES" sz="2000" smtClean="0">
                <a:solidFill>
                  <a:schemeClr val="bg1"/>
                </a:solidFill>
                <a:latin typeface="Arial" charset="0"/>
                <a:sym typeface="Symbol" pitchFamily="18" charset="2"/>
              </a:rPr>
              <a:t>*(800</a:t>
            </a:r>
            <a:r>
              <a:rPr lang="es-ES" sz="2000">
                <a:solidFill>
                  <a:schemeClr val="bg1"/>
                </a:solidFill>
                <a:latin typeface="Arial" charset="0"/>
                <a:sym typeface="Symbol" pitchFamily="18" charset="2"/>
              </a:rPr>
              <a:t>) determination</a:t>
            </a:r>
          </a:p>
          <a:p>
            <a:pPr lvl="0" algn="ctr" defTabSz="859671" eaLnBrk="0" fontAlgn="base" hangingPunct="0">
              <a:spcBef>
                <a:spcPct val="0"/>
              </a:spcBef>
              <a:spcAft>
                <a:spcPct val="0"/>
              </a:spcAft>
            </a:pPr>
            <a:r>
              <a:rPr lang="es-ES" sz="2000" b="1" smtClean="0">
                <a:solidFill>
                  <a:schemeClr val="bg1"/>
                </a:solidFill>
                <a:latin typeface="Arial" charset="0"/>
                <a:sym typeface="Symbol" pitchFamily="18" charset="2"/>
              </a:rPr>
              <a:t>USING EXISTING DATA</a:t>
            </a:r>
            <a:endParaRPr lang="en-US" sz="3200" b="1">
              <a:solidFill>
                <a:schemeClr val="bg1"/>
              </a:solidFill>
            </a:endParaRPr>
          </a:p>
        </p:txBody>
      </p:sp>
      <p:grpSp>
        <p:nvGrpSpPr>
          <p:cNvPr id="24" name="Grupo 23"/>
          <p:cNvGrpSpPr/>
          <p:nvPr/>
        </p:nvGrpSpPr>
        <p:grpSpPr>
          <a:xfrm>
            <a:off x="7045793" y="2873514"/>
            <a:ext cx="1856802" cy="712579"/>
            <a:chOff x="455845" y="2010973"/>
            <a:chExt cx="1856802" cy="712579"/>
          </a:xfrm>
        </p:grpSpPr>
        <p:sp>
          <p:nvSpPr>
            <p:cNvPr id="25" name="Explosión 2 24"/>
            <p:cNvSpPr/>
            <p:nvPr/>
          </p:nvSpPr>
          <p:spPr>
            <a:xfrm>
              <a:off x="455845" y="2010973"/>
              <a:ext cx="1856802" cy="712579"/>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p:cNvSpPr/>
            <p:nvPr/>
          </p:nvSpPr>
          <p:spPr>
            <a:xfrm rot="20550522">
              <a:off x="596358" y="2192313"/>
              <a:ext cx="1441420" cy="369332"/>
            </a:xfrm>
            <a:prstGeom prst="rect">
              <a:avLst/>
            </a:prstGeom>
          </p:spPr>
          <p:txBody>
            <a:bodyPr wrap="none">
              <a:spAutoFit/>
            </a:bodyPr>
            <a:lstStyle/>
            <a:p>
              <a:r>
                <a:rPr lang="es-ES_tradnl" b="1" smtClean="0">
                  <a:solidFill>
                    <a:srgbClr val="FFFF00"/>
                  </a:solidFill>
                  <a:latin typeface="Arial" charset="0"/>
                  <a:sym typeface="Symbol" pitchFamily="18" charset="2"/>
                </a:rPr>
                <a:t>Preliminary</a:t>
              </a:r>
              <a:endParaRPr lang="en-US">
                <a:solidFill>
                  <a:srgbClr val="FFFF00"/>
                </a:solidFill>
              </a:endParaRPr>
            </a:p>
          </p:txBody>
        </p:sp>
      </p:grpSp>
    </p:spTree>
    <p:extLst>
      <p:ext uri="{BB962C8B-B14F-4D97-AF65-F5344CB8AC3E}">
        <p14:creationId xmlns:p14="http://schemas.microsoft.com/office/powerpoint/2010/main" val="2717105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0" y="980728"/>
            <a:ext cx="4320000" cy="432000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994720"/>
            <a:ext cx="4320000" cy="4320000"/>
          </a:xfrm>
          <a:prstGeom prst="rect">
            <a:avLst/>
          </a:prstGeom>
        </p:spPr>
      </p:pic>
      <p:sp>
        <p:nvSpPr>
          <p:cNvPr id="4" name="Rectangle 4"/>
          <p:cNvSpPr>
            <a:spLocks noChangeArrowheads="1"/>
          </p:cNvSpPr>
          <p:nvPr/>
        </p:nvSpPr>
        <p:spPr bwMode="auto">
          <a:xfrm>
            <a:off x="197169" y="40801"/>
            <a:ext cx="6128129" cy="363863"/>
          </a:xfrm>
          <a:prstGeom prst="rect">
            <a:avLst/>
          </a:prstGeom>
          <a:noFill/>
          <a:ln w="9525">
            <a:noFill/>
            <a:miter lim="800000"/>
            <a:headEnd/>
            <a:tailEnd/>
          </a:ln>
        </p:spPr>
        <p:txBody>
          <a:bodyPr wrap="none" lIns="85936" tIns="43012" rIns="85936" bIns="43012">
            <a:spAutoFit/>
          </a:bodyPr>
          <a:lstStyle/>
          <a:p>
            <a:pPr defTabSz="859671" eaLnBrk="0" fontAlgn="base" hangingPunct="0">
              <a:spcBef>
                <a:spcPct val="0"/>
              </a:spcBef>
              <a:spcAft>
                <a:spcPct val="0"/>
              </a:spcAft>
            </a:pPr>
            <a:r>
              <a:rPr lang="es-ES_tradnl" smtClean="0">
                <a:solidFill>
                  <a:srgbClr val="66FFFF"/>
                </a:solidFill>
                <a:latin typeface="Arial" charset="0"/>
                <a:sym typeface="Symbol" pitchFamily="18" charset="2"/>
              </a:rPr>
              <a:t>Model independent analysis </a:t>
            </a:r>
            <a:r>
              <a:rPr lang="es-ES_tradnl" b="1" smtClean="0">
                <a:solidFill>
                  <a:srgbClr val="66FFFF"/>
                </a:solidFill>
                <a:latin typeface="Arial" charset="0"/>
                <a:sym typeface="Symbol" pitchFamily="18" charset="2"/>
              </a:rPr>
              <a:t>WITH EXPECTED KLF DATA</a:t>
            </a:r>
            <a:endParaRPr lang="en-GB" b="1">
              <a:solidFill>
                <a:srgbClr val="66FFFF"/>
              </a:solidFill>
              <a:latin typeface="Arial" charset="0"/>
              <a:sym typeface="Symbol" pitchFamily="18" charset="2"/>
            </a:endParaRPr>
          </a:p>
        </p:txBody>
      </p:sp>
      <p:sp>
        <p:nvSpPr>
          <p:cNvPr id="6" name="Line 5"/>
          <p:cNvSpPr>
            <a:spLocks noChangeShapeType="1"/>
          </p:cNvSpPr>
          <p:nvPr/>
        </p:nvSpPr>
        <p:spPr bwMode="auto">
          <a:xfrm>
            <a:off x="0" y="404664"/>
            <a:ext cx="9144000"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rgbClr val="FFFFFF"/>
              </a:solidFill>
              <a:latin typeface="Arial" charset="0"/>
            </a:endParaRPr>
          </a:p>
        </p:txBody>
      </p:sp>
      <p:sp>
        <p:nvSpPr>
          <p:cNvPr id="7" name="Rectangle 6"/>
          <p:cNvSpPr>
            <a:spLocks noChangeArrowheads="1"/>
          </p:cNvSpPr>
          <p:nvPr/>
        </p:nvSpPr>
        <p:spPr bwMode="auto">
          <a:xfrm>
            <a:off x="200209" y="476672"/>
            <a:ext cx="8692271" cy="379252"/>
          </a:xfrm>
          <a:prstGeom prst="rect">
            <a:avLst/>
          </a:prstGeom>
          <a:noFill/>
          <a:ln w="9525">
            <a:noFill/>
            <a:miter lim="800000"/>
            <a:headEnd/>
            <a:tailEnd/>
          </a:ln>
        </p:spPr>
        <p:txBody>
          <a:bodyPr wrap="square" lIns="85936" tIns="43012" rIns="85936" bIns="43012">
            <a:spAutoFit/>
          </a:bodyPr>
          <a:lstStyle/>
          <a:p>
            <a:pPr defTabSz="859671" eaLnBrk="0" fontAlgn="base" hangingPunct="0">
              <a:spcBef>
                <a:spcPct val="50000"/>
              </a:spcBef>
              <a:spcAft>
                <a:spcPct val="0"/>
              </a:spcAft>
            </a:pPr>
            <a:r>
              <a:rPr lang="es-ES_tradnl" sz="1900">
                <a:solidFill>
                  <a:srgbClr val="00FFFF"/>
                </a:solidFill>
                <a:latin typeface="Arial" charset="0"/>
                <a:sym typeface="Symbol" pitchFamily="18" charset="2"/>
              </a:rPr>
              <a:t> </a:t>
            </a:r>
            <a:r>
              <a:rPr lang="es-ES" sz="1900" smtClean="0">
                <a:solidFill>
                  <a:srgbClr val="FFFFFF"/>
                </a:solidFill>
                <a:latin typeface="Arial" charset="0"/>
                <a:sym typeface="Symbol" pitchFamily="18" charset="2"/>
              </a:rPr>
              <a:t>We have run the same procedure but with 50x statistics of KLF on LASS data </a:t>
            </a:r>
            <a:endParaRPr lang="es-ES_tradnl">
              <a:solidFill>
                <a:srgbClr val="00FFFF"/>
              </a:solidFill>
              <a:latin typeface="Arial" charset="0"/>
              <a:sym typeface="Symbol" pitchFamily="18" charset="2"/>
            </a:endParaRPr>
          </a:p>
        </p:txBody>
      </p:sp>
      <p:sp>
        <p:nvSpPr>
          <p:cNvPr id="8" name="Rectangle 6"/>
          <p:cNvSpPr>
            <a:spLocks noChangeArrowheads="1"/>
          </p:cNvSpPr>
          <p:nvPr/>
        </p:nvSpPr>
        <p:spPr bwMode="auto">
          <a:xfrm>
            <a:off x="179512" y="5498020"/>
            <a:ext cx="8692271" cy="379252"/>
          </a:xfrm>
          <a:prstGeom prst="rect">
            <a:avLst/>
          </a:prstGeom>
          <a:noFill/>
          <a:ln w="9525">
            <a:noFill/>
            <a:miter lim="800000"/>
            <a:headEnd/>
            <a:tailEnd/>
          </a:ln>
        </p:spPr>
        <p:txBody>
          <a:bodyPr wrap="square" lIns="85936" tIns="43012" rIns="85936" bIns="43012">
            <a:spAutoFit/>
          </a:bodyPr>
          <a:lstStyle/>
          <a:p>
            <a:pPr defTabSz="859671" eaLnBrk="0" fontAlgn="base" hangingPunct="0">
              <a:spcBef>
                <a:spcPct val="50000"/>
              </a:spcBef>
              <a:spcAft>
                <a:spcPct val="0"/>
              </a:spcAft>
            </a:pPr>
            <a:r>
              <a:rPr lang="es-ES_tradnl" sz="1900">
                <a:solidFill>
                  <a:srgbClr val="00FFFF"/>
                </a:solidFill>
                <a:latin typeface="Arial" charset="0"/>
                <a:sym typeface="Symbol" pitchFamily="18" charset="2"/>
              </a:rPr>
              <a:t> </a:t>
            </a:r>
            <a:r>
              <a:rPr lang="es-ES" sz="1900" smtClean="0">
                <a:solidFill>
                  <a:srgbClr val="FFFFFF"/>
                </a:solidFill>
                <a:latin typeface="Arial" charset="0"/>
                <a:sym typeface="Symbol" pitchFamily="18" charset="2"/>
              </a:rPr>
              <a:t>Uncertainty bands of the size of red line </a:t>
            </a:r>
            <a:r>
              <a:rPr lang="es-ES" sz="1400" smtClean="0">
                <a:solidFill>
                  <a:srgbClr val="FFFFFF"/>
                </a:solidFill>
                <a:latin typeface="Arial" charset="0"/>
                <a:sym typeface="Symbol" pitchFamily="18" charset="2"/>
              </a:rPr>
              <a:t>(not vanishing due to systematics)</a:t>
            </a:r>
            <a:endParaRPr lang="es-ES_tradnl" sz="1200">
              <a:solidFill>
                <a:srgbClr val="00FFFF"/>
              </a:solidFill>
              <a:latin typeface="Arial" charset="0"/>
              <a:sym typeface="Symbol" pitchFamily="18" charset="2"/>
            </a:endParaRPr>
          </a:p>
        </p:txBody>
      </p:sp>
      <p:sp>
        <p:nvSpPr>
          <p:cNvPr id="9" name="Rectangle 6"/>
          <p:cNvSpPr>
            <a:spLocks noChangeArrowheads="1"/>
          </p:cNvSpPr>
          <p:nvPr/>
        </p:nvSpPr>
        <p:spPr bwMode="auto">
          <a:xfrm>
            <a:off x="179511" y="5949279"/>
            <a:ext cx="8692271" cy="656251"/>
          </a:xfrm>
          <a:prstGeom prst="rect">
            <a:avLst/>
          </a:prstGeom>
          <a:noFill/>
          <a:ln w="9525">
            <a:noFill/>
            <a:miter lim="800000"/>
            <a:headEnd/>
            <a:tailEnd/>
          </a:ln>
        </p:spPr>
        <p:txBody>
          <a:bodyPr wrap="square" lIns="85936" tIns="43012" rIns="85936" bIns="43012">
            <a:spAutoFit/>
          </a:bodyPr>
          <a:lstStyle/>
          <a:p>
            <a:pPr defTabSz="859671" eaLnBrk="0" fontAlgn="base" hangingPunct="0">
              <a:spcBef>
                <a:spcPct val="50000"/>
              </a:spcBef>
              <a:spcAft>
                <a:spcPct val="0"/>
              </a:spcAft>
            </a:pPr>
            <a:r>
              <a:rPr lang="es-ES_tradnl" sz="1900">
                <a:solidFill>
                  <a:srgbClr val="00FFFF"/>
                </a:solidFill>
                <a:latin typeface="Arial" charset="0"/>
                <a:sym typeface="Symbol" pitchFamily="18" charset="2"/>
              </a:rPr>
              <a:t> </a:t>
            </a:r>
            <a:r>
              <a:rPr lang="es-ES" sz="1900" smtClean="0">
                <a:solidFill>
                  <a:srgbClr val="FFFFFF"/>
                </a:solidFill>
                <a:latin typeface="Arial" charset="0"/>
                <a:sym typeface="Symbol" pitchFamily="18" charset="2"/>
              </a:rPr>
              <a:t>Note we are NOT CONSIDERING NEW POINTS AT LOW ENERGIES</a:t>
            </a:r>
          </a:p>
          <a:p>
            <a:pPr defTabSz="859671" eaLnBrk="0" fontAlgn="base" hangingPunct="0">
              <a:spcBef>
                <a:spcPct val="50000"/>
              </a:spcBef>
              <a:spcAft>
                <a:spcPct val="0"/>
              </a:spcAft>
            </a:pPr>
            <a:r>
              <a:rPr lang="es-ES" sz="1200" smtClean="0">
                <a:solidFill>
                  <a:srgbClr val="FFFFFF"/>
                </a:solidFill>
                <a:latin typeface="Arial" charset="0"/>
                <a:sym typeface="Symbol" pitchFamily="18" charset="2"/>
              </a:rPr>
              <a:t>  (that will decrease systematics)</a:t>
            </a:r>
            <a:endParaRPr lang="es-ES_tradnl" sz="900">
              <a:solidFill>
                <a:srgbClr val="00FFFF"/>
              </a:solidFill>
              <a:latin typeface="Arial" charset="0"/>
              <a:sym typeface="Symbol" pitchFamily="18" charset="2"/>
            </a:endParaRPr>
          </a:p>
        </p:txBody>
      </p:sp>
    </p:spTree>
    <p:extLst>
      <p:ext uri="{BB962C8B-B14F-4D97-AF65-F5344CB8AC3E}">
        <p14:creationId xmlns:p14="http://schemas.microsoft.com/office/powerpoint/2010/main" val="2004202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90000" y="3024336"/>
            <a:ext cx="4824536" cy="3717032"/>
            <a:chOff x="1663582" y="1340768"/>
            <a:chExt cx="6580826" cy="5085184"/>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82" y="1340768"/>
              <a:ext cx="6580826" cy="5085184"/>
            </a:xfrm>
            <a:prstGeom prst="rect">
              <a:avLst/>
            </a:prstGeom>
          </p:spPr>
        </p:pic>
        <p:sp>
          <p:nvSpPr>
            <p:cNvPr id="5" name="Rectángulo 4"/>
            <p:cNvSpPr/>
            <p:nvPr/>
          </p:nvSpPr>
          <p:spPr>
            <a:xfrm>
              <a:off x="2455670" y="3861048"/>
              <a:ext cx="2088232" cy="1224136"/>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1042" r="1892" b="5566"/>
          <a:stretch/>
        </p:blipFill>
        <p:spPr>
          <a:xfrm>
            <a:off x="90000" y="476672"/>
            <a:ext cx="8964000" cy="2448000"/>
          </a:xfrm>
          <a:prstGeom prst="rect">
            <a:avLst/>
          </a:prstGeom>
        </p:spPr>
      </p:pic>
      <p:sp>
        <p:nvSpPr>
          <p:cNvPr id="8" name="Rectángulo 7"/>
          <p:cNvSpPr/>
          <p:nvPr/>
        </p:nvSpPr>
        <p:spPr>
          <a:xfrm>
            <a:off x="5235700" y="3501813"/>
            <a:ext cx="3507378" cy="449033"/>
          </a:xfrm>
          <a:prstGeom prst="rect">
            <a:avLst/>
          </a:prstGeom>
        </p:spPr>
        <p:txBody>
          <a:bodyPr wrap="square" lIns="78928" tIns="39465" rIns="78928" bIns="39465">
            <a:spAutoFit/>
          </a:bodyPr>
          <a:lstStyle/>
          <a:p>
            <a:pPr defTabSz="859671" eaLnBrk="0" fontAlgn="base" hangingPunct="0">
              <a:spcBef>
                <a:spcPct val="0"/>
              </a:spcBef>
              <a:spcAft>
                <a:spcPct val="0"/>
              </a:spcAft>
            </a:pPr>
            <a:r>
              <a:rPr lang="es-ES_tradnl" sz="2400">
                <a:solidFill>
                  <a:srgbClr val="00FFFF"/>
                </a:solidFill>
                <a:latin typeface="Arial" charset="0"/>
                <a:sym typeface="Symbol" pitchFamily="18" charset="2"/>
              </a:rPr>
              <a:t>(</a:t>
            </a:r>
            <a:r>
              <a:rPr lang="es-ES_tradnl" sz="2400" smtClean="0">
                <a:solidFill>
                  <a:srgbClr val="00FFFF"/>
                </a:solidFill>
                <a:latin typeface="Arial" charset="0"/>
                <a:sym typeface="Symbol" pitchFamily="18" charset="2"/>
              </a:rPr>
              <a:t>663±14)-i(288±27) </a:t>
            </a:r>
            <a:r>
              <a:rPr lang="es-ES_tradnl" sz="2400" err="1">
                <a:solidFill>
                  <a:srgbClr val="00FFFF"/>
                </a:solidFill>
                <a:latin typeface="Arial" charset="0"/>
                <a:sym typeface="Symbol" pitchFamily="18" charset="2"/>
              </a:rPr>
              <a:t>MeV</a:t>
            </a:r>
            <a:r>
              <a:rPr lang="es-ES_tradnl" sz="2400">
                <a:solidFill>
                  <a:srgbClr val="00FFFF"/>
                </a:solidFill>
                <a:latin typeface="Arial" charset="0"/>
                <a:sym typeface="Symbol" pitchFamily="18" charset="2"/>
              </a:rPr>
              <a:t> </a:t>
            </a:r>
            <a:endParaRPr lang="en-GB" sz="2400">
              <a:solidFill>
                <a:srgbClr val="00FFFF"/>
              </a:solidFill>
              <a:latin typeface="Arial" charset="0"/>
              <a:sym typeface="Symbol" pitchFamily="18" charset="2"/>
            </a:endParaRPr>
          </a:p>
        </p:txBody>
      </p:sp>
      <p:sp>
        <p:nvSpPr>
          <p:cNvPr id="9" name="Rectangle 4"/>
          <p:cNvSpPr>
            <a:spLocks noChangeArrowheads="1"/>
          </p:cNvSpPr>
          <p:nvPr/>
        </p:nvSpPr>
        <p:spPr bwMode="auto">
          <a:xfrm>
            <a:off x="5804045" y="3167294"/>
            <a:ext cx="2370690" cy="363863"/>
          </a:xfrm>
          <a:prstGeom prst="rect">
            <a:avLst/>
          </a:prstGeom>
          <a:noFill/>
          <a:ln w="9525">
            <a:noFill/>
            <a:miter lim="800000"/>
            <a:headEnd/>
            <a:tailEnd/>
          </a:ln>
        </p:spPr>
        <p:txBody>
          <a:bodyPr wrap="none" lIns="85936" tIns="43012" rIns="85936" bIns="43012">
            <a:spAutoFit/>
          </a:bodyPr>
          <a:lstStyle/>
          <a:p>
            <a:pPr algn="ctr" defTabSz="859671" eaLnBrk="0" fontAlgn="base" hangingPunct="0">
              <a:spcBef>
                <a:spcPct val="0"/>
              </a:spcBef>
              <a:spcAft>
                <a:spcPct val="0"/>
              </a:spcAft>
            </a:pPr>
            <a:r>
              <a:rPr lang="es-ES_tradnl" smtClean="0">
                <a:solidFill>
                  <a:srgbClr val="00FFFF"/>
                </a:solidFill>
                <a:latin typeface="Arial" charset="0"/>
                <a:sym typeface="Symbol" pitchFamily="18" charset="2"/>
              </a:rPr>
              <a:t>with EXISTING DATA</a:t>
            </a:r>
            <a:endParaRPr lang="en-GB" sz="1200">
              <a:solidFill>
                <a:srgbClr val="00FFFF"/>
              </a:solidFill>
              <a:latin typeface="Arial" charset="0"/>
              <a:sym typeface="Symbol" pitchFamily="18" charset="2"/>
            </a:endParaRPr>
          </a:p>
        </p:txBody>
      </p:sp>
      <p:sp>
        <p:nvSpPr>
          <p:cNvPr id="10" name="Rectángulo 9"/>
          <p:cNvSpPr/>
          <p:nvPr/>
        </p:nvSpPr>
        <p:spPr>
          <a:xfrm>
            <a:off x="5354219" y="4576032"/>
            <a:ext cx="3270341" cy="449033"/>
          </a:xfrm>
          <a:prstGeom prst="rect">
            <a:avLst/>
          </a:prstGeom>
          <a:ln w="15875">
            <a:solidFill>
              <a:schemeClr val="bg1"/>
            </a:solidFill>
          </a:ln>
        </p:spPr>
        <p:txBody>
          <a:bodyPr wrap="square" lIns="78928" tIns="39465" rIns="78928" bIns="39465">
            <a:spAutoFit/>
          </a:bodyPr>
          <a:lstStyle/>
          <a:p>
            <a:pPr defTabSz="859671" eaLnBrk="0" fontAlgn="base" hangingPunct="0">
              <a:spcBef>
                <a:spcPct val="0"/>
              </a:spcBef>
              <a:spcAft>
                <a:spcPct val="0"/>
              </a:spcAft>
            </a:pPr>
            <a:r>
              <a:rPr lang="es-ES_tradnl" sz="2400" b="1">
                <a:solidFill>
                  <a:schemeClr val="bg1"/>
                </a:solidFill>
                <a:latin typeface="Arial" charset="0"/>
                <a:sym typeface="Symbol" pitchFamily="18" charset="2"/>
              </a:rPr>
              <a:t>(</a:t>
            </a:r>
            <a:r>
              <a:rPr lang="es-ES_tradnl" sz="2400" b="1" smtClean="0">
                <a:solidFill>
                  <a:schemeClr val="bg1"/>
                </a:solidFill>
                <a:latin typeface="Arial" charset="0"/>
                <a:sym typeface="Symbol" pitchFamily="18" charset="2"/>
              </a:rPr>
              <a:t>663±6)-i(288±5) </a:t>
            </a:r>
            <a:r>
              <a:rPr lang="es-ES_tradnl" sz="2400" b="1" err="1">
                <a:solidFill>
                  <a:schemeClr val="bg1"/>
                </a:solidFill>
                <a:latin typeface="Arial" charset="0"/>
                <a:sym typeface="Symbol" pitchFamily="18" charset="2"/>
              </a:rPr>
              <a:t>MeV</a:t>
            </a:r>
            <a:r>
              <a:rPr lang="es-ES_tradnl" sz="2400" b="1">
                <a:solidFill>
                  <a:schemeClr val="bg1"/>
                </a:solidFill>
                <a:latin typeface="Arial" charset="0"/>
                <a:sym typeface="Symbol" pitchFamily="18" charset="2"/>
              </a:rPr>
              <a:t> </a:t>
            </a:r>
            <a:endParaRPr lang="en-GB" sz="2400" b="1">
              <a:solidFill>
                <a:schemeClr val="bg1"/>
              </a:solidFill>
              <a:latin typeface="Arial" charset="0"/>
              <a:sym typeface="Symbol" pitchFamily="18" charset="2"/>
            </a:endParaRPr>
          </a:p>
        </p:txBody>
      </p:sp>
      <p:sp>
        <p:nvSpPr>
          <p:cNvPr id="11" name="Rectangle 4"/>
          <p:cNvSpPr>
            <a:spLocks noChangeArrowheads="1"/>
          </p:cNvSpPr>
          <p:nvPr/>
        </p:nvSpPr>
        <p:spPr bwMode="auto">
          <a:xfrm>
            <a:off x="6351182" y="4149080"/>
            <a:ext cx="1276416" cy="363863"/>
          </a:xfrm>
          <a:prstGeom prst="rect">
            <a:avLst/>
          </a:prstGeom>
          <a:noFill/>
          <a:ln w="9525">
            <a:noFill/>
            <a:miter lim="800000"/>
            <a:headEnd/>
            <a:tailEnd/>
          </a:ln>
        </p:spPr>
        <p:txBody>
          <a:bodyPr wrap="none" lIns="85936" tIns="43012" rIns="85936" bIns="43012">
            <a:spAutoFit/>
          </a:bodyPr>
          <a:lstStyle/>
          <a:p>
            <a:pPr algn="ctr" defTabSz="859671" eaLnBrk="0" fontAlgn="base" hangingPunct="0">
              <a:spcBef>
                <a:spcPct val="0"/>
              </a:spcBef>
              <a:spcAft>
                <a:spcPct val="0"/>
              </a:spcAft>
            </a:pPr>
            <a:r>
              <a:rPr lang="es-ES_tradnl" b="1" smtClean="0">
                <a:solidFill>
                  <a:schemeClr val="bg1"/>
                </a:solidFill>
                <a:latin typeface="Arial" charset="0"/>
                <a:sym typeface="Symbol" pitchFamily="18" charset="2"/>
              </a:rPr>
              <a:t>WITH KLF</a:t>
            </a:r>
            <a:endParaRPr lang="en-GB" sz="1200" b="1">
              <a:solidFill>
                <a:schemeClr val="bg1"/>
              </a:solidFill>
              <a:latin typeface="Arial" charset="0"/>
              <a:sym typeface="Symbol" pitchFamily="18" charset="2"/>
            </a:endParaRPr>
          </a:p>
        </p:txBody>
      </p:sp>
      <p:sp>
        <p:nvSpPr>
          <p:cNvPr id="12" name="Rectangle 4"/>
          <p:cNvSpPr>
            <a:spLocks noChangeArrowheads="1"/>
          </p:cNvSpPr>
          <p:nvPr/>
        </p:nvSpPr>
        <p:spPr bwMode="auto">
          <a:xfrm>
            <a:off x="5117182" y="6148691"/>
            <a:ext cx="3847306" cy="579307"/>
          </a:xfrm>
          <a:prstGeom prst="rect">
            <a:avLst/>
          </a:prstGeom>
          <a:noFill/>
          <a:ln w="9525">
            <a:noFill/>
            <a:miter lim="800000"/>
            <a:headEnd/>
            <a:tailEnd/>
          </a:ln>
        </p:spPr>
        <p:txBody>
          <a:bodyPr wrap="square" lIns="85936" tIns="43012" rIns="85936" bIns="43012">
            <a:spAutoFit/>
          </a:bodyPr>
          <a:lstStyle/>
          <a:p>
            <a:pPr algn="ctr" defTabSz="859671" eaLnBrk="0" fontAlgn="base" hangingPunct="0">
              <a:spcBef>
                <a:spcPct val="0"/>
              </a:spcBef>
              <a:spcAft>
                <a:spcPct val="0"/>
              </a:spcAft>
            </a:pPr>
            <a:r>
              <a:rPr lang="es-ES_tradnl" sz="1600" smtClean="0">
                <a:solidFill>
                  <a:schemeClr val="bg1"/>
                </a:solidFill>
                <a:latin typeface="Arial" charset="0"/>
                <a:sym typeface="Symbol" pitchFamily="18" charset="2"/>
              </a:rPr>
              <a:t>Systematic errors should be reduced with further points near threshold</a:t>
            </a:r>
            <a:endParaRPr lang="en-GB" sz="1100">
              <a:solidFill>
                <a:schemeClr val="bg1"/>
              </a:solidFill>
              <a:latin typeface="Arial" charset="0"/>
              <a:sym typeface="Symbol" pitchFamily="18" charset="2"/>
            </a:endParaRPr>
          </a:p>
        </p:txBody>
      </p:sp>
      <p:sp>
        <p:nvSpPr>
          <p:cNvPr id="13" name="Rectangle 4"/>
          <p:cNvSpPr>
            <a:spLocks noChangeArrowheads="1"/>
          </p:cNvSpPr>
          <p:nvPr/>
        </p:nvSpPr>
        <p:spPr bwMode="auto">
          <a:xfrm>
            <a:off x="197169" y="40801"/>
            <a:ext cx="6128129" cy="363863"/>
          </a:xfrm>
          <a:prstGeom prst="rect">
            <a:avLst/>
          </a:prstGeom>
          <a:noFill/>
          <a:ln w="9525">
            <a:noFill/>
            <a:miter lim="800000"/>
            <a:headEnd/>
            <a:tailEnd/>
          </a:ln>
        </p:spPr>
        <p:txBody>
          <a:bodyPr wrap="none" lIns="85936" tIns="43012" rIns="85936" bIns="43012">
            <a:spAutoFit/>
          </a:bodyPr>
          <a:lstStyle/>
          <a:p>
            <a:pPr defTabSz="859671" eaLnBrk="0" fontAlgn="base" hangingPunct="0">
              <a:spcBef>
                <a:spcPct val="0"/>
              </a:spcBef>
              <a:spcAft>
                <a:spcPct val="0"/>
              </a:spcAft>
            </a:pPr>
            <a:r>
              <a:rPr lang="es-ES_tradnl" smtClean="0">
                <a:solidFill>
                  <a:srgbClr val="66FFFF"/>
                </a:solidFill>
                <a:latin typeface="Arial" charset="0"/>
                <a:sym typeface="Symbol" pitchFamily="18" charset="2"/>
              </a:rPr>
              <a:t>Model independent analysis </a:t>
            </a:r>
            <a:r>
              <a:rPr lang="es-ES_tradnl" b="1" smtClean="0">
                <a:solidFill>
                  <a:srgbClr val="66FFFF"/>
                </a:solidFill>
                <a:latin typeface="Arial" charset="0"/>
                <a:sym typeface="Symbol" pitchFamily="18" charset="2"/>
              </a:rPr>
              <a:t>WITH EXPECTED KLF DATA</a:t>
            </a:r>
            <a:endParaRPr lang="en-GB" b="1">
              <a:solidFill>
                <a:srgbClr val="66FFFF"/>
              </a:solidFill>
              <a:latin typeface="Arial" charset="0"/>
              <a:sym typeface="Symbol" pitchFamily="18" charset="2"/>
            </a:endParaRPr>
          </a:p>
        </p:txBody>
      </p:sp>
      <p:sp>
        <p:nvSpPr>
          <p:cNvPr id="14" name="Line 5"/>
          <p:cNvSpPr>
            <a:spLocks noChangeShapeType="1"/>
          </p:cNvSpPr>
          <p:nvPr/>
        </p:nvSpPr>
        <p:spPr bwMode="auto">
          <a:xfrm>
            <a:off x="0" y="404664"/>
            <a:ext cx="9144000"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rgbClr val="FFFFFF"/>
              </a:solidFill>
              <a:latin typeface="Arial" charset="0"/>
            </a:endParaRPr>
          </a:p>
        </p:txBody>
      </p:sp>
      <p:sp>
        <p:nvSpPr>
          <p:cNvPr id="15" name="Rectangle 4"/>
          <p:cNvSpPr>
            <a:spLocks noChangeArrowheads="1"/>
          </p:cNvSpPr>
          <p:nvPr/>
        </p:nvSpPr>
        <p:spPr bwMode="auto">
          <a:xfrm>
            <a:off x="5652425" y="5313936"/>
            <a:ext cx="2776827" cy="363863"/>
          </a:xfrm>
          <a:prstGeom prst="rect">
            <a:avLst/>
          </a:prstGeom>
          <a:noFill/>
          <a:ln w="9525">
            <a:noFill/>
            <a:miter lim="800000"/>
            <a:headEnd/>
            <a:tailEnd/>
          </a:ln>
        </p:spPr>
        <p:txBody>
          <a:bodyPr wrap="none" lIns="85936" tIns="43012" rIns="85936" bIns="43012">
            <a:spAutoFit/>
          </a:bodyPr>
          <a:lstStyle/>
          <a:p>
            <a:pPr algn="ctr" defTabSz="859671" eaLnBrk="0" fontAlgn="base" hangingPunct="0">
              <a:spcBef>
                <a:spcPct val="0"/>
              </a:spcBef>
              <a:spcAft>
                <a:spcPct val="0"/>
              </a:spcAft>
            </a:pPr>
            <a:r>
              <a:rPr lang="es-ES_tradnl" b="1" smtClean="0">
                <a:solidFill>
                  <a:schemeClr val="bg1"/>
                </a:solidFill>
                <a:latin typeface="Arial" charset="0"/>
                <a:sym typeface="Symbol" pitchFamily="18" charset="2"/>
              </a:rPr>
              <a:t>HUGE IMPROVEMENT!!</a:t>
            </a:r>
            <a:endParaRPr lang="en-GB" sz="1200" b="1">
              <a:solidFill>
                <a:schemeClr val="bg1"/>
              </a:solidFill>
              <a:latin typeface="Arial" charset="0"/>
              <a:sym typeface="Symbol" pitchFamily="18" charset="2"/>
            </a:endParaRPr>
          </a:p>
        </p:txBody>
      </p:sp>
    </p:spTree>
    <p:extLst>
      <p:ext uri="{BB962C8B-B14F-4D97-AF65-F5344CB8AC3E}">
        <p14:creationId xmlns:p14="http://schemas.microsoft.com/office/powerpoint/2010/main" val="3060415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467544" y="2776992"/>
            <a:ext cx="7776864" cy="917861"/>
          </a:xfrm>
          <a:prstGeom prst="rect">
            <a:avLst/>
          </a:prstGeom>
          <a:noFill/>
          <a:ln w="9525">
            <a:noFill/>
            <a:miter lim="800000"/>
            <a:headEnd/>
            <a:tailEnd/>
          </a:ln>
        </p:spPr>
        <p:txBody>
          <a:bodyPr wrap="square" lIns="85936" tIns="43012" rIns="85936" bIns="43012">
            <a:spAutoFit/>
          </a:bodyPr>
          <a:lstStyle/>
          <a:p>
            <a:pPr defTabSz="859671" eaLnBrk="0" fontAlgn="base" hangingPunct="0">
              <a:spcBef>
                <a:spcPct val="0"/>
              </a:spcBef>
              <a:spcAft>
                <a:spcPct val="0"/>
              </a:spcAft>
            </a:pPr>
            <a:r>
              <a:rPr lang="es-ES_tradnl" smtClean="0">
                <a:solidFill>
                  <a:schemeClr val="bg1"/>
                </a:solidFill>
                <a:latin typeface="Arial" charset="0"/>
                <a:sym typeface="Symbol" pitchFamily="18" charset="2"/>
              </a:rPr>
              <a:t>However, with additional points below 800 or 750 MeV one might not even need to use Dispersion Relations in the real axis or to continue to the complex plane. </a:t>
            </a:r>
            <a:endParaRPr lang="en-GB" sz="1200">
              <a:solidFill>
                <a:schemeClr val="bg1"/>
              </a:solidFill>
              <a:latin typeface="Arial" charset="0"/>
              <a:sym typeface="Symbol" pitchFamily="18" charset="2"/>
            </a:endParaRPr>
          </a:p>
        </p:txBody>
      </p:sp>
      <p:sp>
        <p:nvSpPr>
          <p:cNvPr id="14" name="Rectangle 4"/>
          <p:cNvSpPr>
            <a:spLocks noChangeArrowheads="1"/>
          </p:cNvSpPr>
          <p:nvPr/>
        </p:nvSpPr>
        <p:spPr bwMode="auto">
          <a:xfrm>
            <a:off x="467544" y="816046"/>
            <a:ext cx="8640960" cy="1471859"/>
          </a:xfrm>
          <a:prstGeom prst="rect">
            <a:avLst/>
          </a:prstGeom>
          <a:noFill/>
          <a:ln w="9525">
            <a:noFill/>
            <a:miter lim="800000"/>
            <a:headEnd/>
            <a:tailEnd/>
          </a:ln>
        </p:spPr>
        <p:txBody>
          <a:bodyPr wrap="square" lIns="85936" tIns="43012" rIns="85936" bIns="43012">
            <a:spAutoFit/>
          </a:bodyPr>
          <a:lstStyle/>
          <a:p>
            <a:pPr defTabSz="859671" eaLnBrk="0" fontAlgn="base" hangingPunct="0">
              <a:spcBef>
                <a:spcPct val="0"/>
              </a:spcBef>
              <a:spcAft>
                <a:spcPct val="0"/>
              </a:spcAft>
            </a:pPr>
            <a:r>
              <a:rPr lang="en-US">
                <a:solidFill>
                  <a:srgbClr val="00FFFF"/>
                </a:solidFill>
                <a:latin typeface="Arial" charset="0"/>
                <a:sym typeface="Symbol" pitchFamily="18" charset="2"/>
              </a:rPr>
              <a:t>D</a:t>
            </a:r>
            <a:r>
              <a:rPr lang="en-US" smtClean="0">
                <a:solidFill>
                  <a:srgbClr val="00FFFF"/>
                </a:solidFill>
                <a:latin typeface="Arial" charset="0"/>
                <a:sym typeface="Symbol" pitchFamily="18" charset="2"/>
              </a:rPr>
              <a:t>ispersion relations </a:t>
            </a:r>
            <a:r>
              <a:rPr lang="en-US" dirty="0" smtClean="0">
                <a:solidFill>
                  <a:srgbClr val="00FFFF"/>
                </a:solidFill>
                <a:latin typeface="Arial" charset="0"/>
                <a:sym typeface="Symbol" pitchFamily="18" charset="2"/>
              </a:rPr>
              <a:t>needed to </a:t>
            </a:r>
            <a:r>
              <a:rPr lang="en-US" smtClean="0">
                <a:solidFill>
                  <a:srgbClr val="00FFFF"/>
                </a:solidFill>
                <a:latin typeface="Arial" charset="0"/>
                <a:sym typeface="Symbol" pitchFamily="18" charset="2"/>
              </a:rPr>
              <a:t>extract pole</a:t>
            </a:r>
            <a:r>
              <a:rPr lang="en-US" dirty="0" smtClean="0">
                <a:solidFill>
                  <a:srgbClr val="00FFFF"/>
                </a:solidFill>
                <a:latin typeface="Arial" charset="0"/>
                <a:sym typeface="Symbol" pitchFamily="18" charset="2"/>
              </a:rPr>
              <a:t>, but also to complete </a:t>
            </a:r>
            <a:r>
              <a:rPr lang="en-US" smtClean="0">
                <a:solidFill>
                  <a:srgbClr val="00FFFF"/>
                </a:solidFill>
                <a:latin typeface="Arial" charset="0"/>
                <a:sym typeface="Symbol" pitchFamily="18" charset="2"/>
              </a:rPr>
              <a:t>the region </a:t>
            </a:r>
            <a:r>
              <a:rPr lang="en-US" dirty="0" smtClean="0">
                <a:solidFill>
                  <a:srgbClr val="00FFFF"/>
                </a:solidFill>
                <a:latin typeface="Arial" charset="0"/>
                <a:sym typeface="Symbol" pitchFamily="18" charset="2"/>
              </a:rPr>
              <a:t>where there is no data.</a:t>
            </a:r>
          </a:p>
          <a:p>
            <a:pPr defTabSz="859671" eaLnBrk="0" fontAlgn="base" hangingPunct="0">
              <a:spcBef>
                <a:spcPct val="0"/>
              </a:spcBef>
              <a:spcAft>
                <a:spcPct val="0"/>
              </a:spcAft>
            </a:pPr>
            <a:endParaRPr lang="en-US" dirty="0" smtClean="0">
              <a:solidFill>
                <a:srgbClr val="00FFFF"/>
              </a:solidFill>
              <a:latin typeface="Arial" charset="0"/>
              <a:sym typeface="Symbol" pitchFamily="18" charset="2"/>
            </a:endParaRPr>
          </a:p>
          <a:p>
            <a:pPr defTabSz="859671" eaLnBrk="0" fontAlgn="base" hangingPunct="0">
              <a:spcBef>
                <a:spcPct val="0"/>
              </a:spcBef>
              <a:spcAft>
                <a:spcPct val="0"/>
              </a:spcAft>
            </a:pPr>
            <a:r>
              <a:rPr lang="en-US" smtClean="0">
                <a:solidFill>
                  <a:srgbClr val="00FFFF"/>
                </a:solidFill>
                <a:latin typeface="Arial" charset="0"/>
                <a:sym typeface="Symbol" pitchFamily="18" charset="2"/>
              </a:rPr>
              <a:t>They need data </a:t>
            </a:r>
            <a:r>
              <a:rPr lang="en-US" dirty="0" smtClean="0">
                <a:solidFill>
                  <a:srgbClr val="00FFFF"/>
                </a:solidFill>
                <a:latin typeface="Arial" charset="0"/>
                <a:sym typeface="Symbol" pitchFamily="18" charset="2"/>
              </a:rPr>
              <a:t>from other partial waves, high energies, </a:t>
            </a:r>
            <a:r>
              <a:rPr lang="en-US" dirty="0" err="1" smtClean="0">
                <a:solidFill>
                  <a:srgbClr val="00FFFF"/>
                </a:solidFill>
                <a:latin typeface="Arial" charset="0"/>
                <a:sym typeface="Symbol" pitchFamily="18" charset="2"/>
              </a:rPr>
              <a:t>etc</a:t>
            </a:r>
            <a:r>
              <a:rPr lang="en-US" smtClean="0">
                <a:solidFill>
                  <a:srgbClr val="00FFFF"/>
                </a:solidFill>
                <a:latin typeface="Arial" charset="0"/>
                <a:sym typeface="Symbol" pitchFamily="18" charset="2"/>
              </a:rPr>
              <a:t>… which </a:t>
            </a:r>
            <a:r>
              <a:rPr lang="en-US" dirty="0" smtClean="0">
                <a:solidFill>
                  <a:srgbClr val="00FFFF"/>
                </a:solidFill>
                <a:latin typeface="Arial" charset="0"/>
                <a:sym typeface="Symbol" pitchFamily="18" charset="2"/>
              </a:rPr>
              <a:t>induce systematic </a:t>
            </a:r>
            <a:r>
              <a:rPr lang="en-US" dirty="0" err="1" smtClean="0">
                <a:solidFill>
                  <a:srgbClr val="00FFFF"/>
                </a:solidFill>
                <a:latin typeface="Arial" charset="0"/>
                <a:sym typeface="Symbol" pitchFamily="18" charset="2"/>
              </a:rPr>
              <a:t>uncerrtainties</a:t>
            </a:r>
            <a:endParaRPr lang="en-US" dirty="0">
              <a:solidFill>
                <a:srgbClr val="00FFFF"/>
              </a:solidFill>
              <a:latin typeface="Arial" charset="0"/>
              <a:sym typeface="Symbol" pitchFamily="18" charset="2"/>
            </a:endParaRPr>
          </a:p>
        </p:txBody>
      </p:sp>
      <p:sp>
        <p:nvSpPr>
          <p:cNvPr id="15" name="Rectangle 4"/>
          <p:cNvSpPr>
            <a:spLocks noChangeArrowheads="1"/>
          </p:cNvSpPr>
          <p:nvPr/>
        </p:nvSpPr>
        <p:spPr bwMode="auto">
          <a:xfrm>
            <a:off x="467544" y="4272430"/>
            <a:ext cx="7776864" cy="1748858"/>
          </a:xfrm>
          <a:prstGeom prst="rect">
            <a:avLst/>
          </a:prstGeom>
          <a:noFill/>
          <a:ln w="9525">
            <a:noFill/>
            <a:miter lim="800000"/>
            <a:headEnd/>
            <a:tailEnd/>
          </a:ln>
        </p:spPr>
        <p:txBody>
          <a:bodyPr wrap="square" lIns="85936" tIns="43012" rIns="85936" bIns="43012">
            <a:spAutoFit/>
          </a:bodyPr>
          <a:lstStyle/>
          <a:p>
            <a:pPr defTabSz="859671" eaLnBrk="0" fontAlgn="base" hangingPunct="0">
              <a:spcBef>
                <a:spcPct val="0"/>
              </a:spcBef>
              <a:spcAft>
                <a:spcPct val="0"/>
              </a:spcAft>
            </a:pPr>
            <a:r>
              <a:rPr lang="es-ES_tradnl" smtClean="0">
                <a:solidFill>
                  <a:schemeClr val="bg1"/>
                </a:solidFill>
                <a:latin typeface="Arial" charset="0"/>
                <a:sym typeface="Symbol" pitchFamily="18" charset="2"/>
              </a:rPr>
              <a:t>Other analytic methods, like sequences of Padé approximants, which need dense grids of data points, could be used.</a:t>
            </a:r>
          </a:p>
          <a:p>
            <a:pPr defTabSz="859671" eaLnBrk="0" fontAlgn="base" hangingPunct="0">
              <a:spcBef>
                <a:spcPct val="0"/>
              </a:spcBef>
              <a:spcAft>
                <a:spcPct val="0"/>
              </a:spcAft>
            </a:pPr>
            <a:endParaRPr lang="es-ES_tradnl" sz="1200" smtClean="0">
              <a:solidFill>
                <a:schemeClr val="bg1"/>
              </a:solidFill>
              <a:latin typeface="Arial" charset="0"/>
              <a:sym typeface="Symbol" pitchFamily="18" charset="2"/>
            </a:endParaRPr>
          </a:p>
          <a:p>
            <a:pPr defTabSz="859671" eaLnBrk="0" fontAlgn="base" hangingPunct="0">
              <a:spcBef>
                <a:spcPct val="0"/>
              </a:spcBef>
              <a:spcAft>
                <a:spcPct val="0"/>
              </a:spcAft>
            </a:pPr>
            <a:endParaRPr lang="es-ES_tradnl" sz="1200">
              <a:solidFill>
                <a:schemeClr val="bg1"/>
              </a:solidFill>
              <a:latin typeface="Arial" charset="0"/>
              <a:sym typeface="Symbol" pitchFamily="18" charset="2"/>
            </a:endParaRPr>
          </a:p>
          <a:p>
            <a:pPr defTabSz="859671" eaLnBrk="0" fontAlgn="base" hangingPunct="0">
              <a:spcBef>
                <a:spcPct val="0"/>
              </a:spcBef>
              <a:spcAft>
                <a:spcPct val="0"/>
              </a:spcAft>
            </a:pPr>
            <a:endParaRPr lang="es-ES_tradnl" sz="1200">
              <a:solidFill>
                <a:schemeClr val="bg1"/>
              </a:solidFill>
              <a:latin typeface="Arial" charset="0"/>
              <a:sym typeface="Symbol" pitchFamily="18" charset="2"/>
            </a:endParaRPr>
          </a:p>
          <a:p>
            <a:pPr defTabSz="859671" eaLnBrk="0" fontAlgn="base" hangingPunct="0">
              <a:spcBef>
                <a:spcPct val="0"/>
              </a:spcBef>
              <a:spcAft>
                <a:spcPct val="0"/>
              </a:spcAft>
            </a:pPr>
            <a:r>
              <a:rPr lang="es-ES_tradnl">
                <a:solidFill>
                  <a:schemeClr val="bg1"/>
                </a:solidFill>
                <a:latin typeface="Arial" charset="0"/>
                <a:sym typeface="Symbol" pitchFamily="18" charset="2"/>
              </a:rPr>
              <a:t>In that case, </a:t>
            </a:r>
            <a:r>
              <a:rPr lang="es-ES_tradnl" b="1" u="sng">
                <a:solidFill>
                  <a:schemeClr val="bg1"/>
                </a:solidFill>
                <a:latin typeface="Arial" charset="0"/>
                <a:sym typeface="Symbol" pitchFamily="18" charset="2"/>
              </a:rPr>
              <a:t>kappa determinations based on KLF data </a:t>
            </a:r>
            <a:r>
              <a:rPr lang="es-ES_tradnl" b="1" u="sng" smtClean="0">
                <a:solidFill>
                  <a:schemeClr val="bg1"/>
                </a:solidFill>
                <a:latin typeface="Arial" charset="0"/>
                <a:sym typeface="Symbol" pitchFamily="18" charset="2"/>
              </a:rPr>
              <a:t>alone</a:t>
            </a:r>
            <a:r>
              <a:rPr lang="es-ES_tradnl" smtClean="0">
                <a:solidFill>
                  <a:schemeClr val="bg1"/>
                </a:solidFill>
                <a:latin typeface="Arial" charset="0"/>
                <a:sym typeface="Symbol" pitchFamily="18" charset="2"/>
              </a:rPr>
              <a:t>, will become competitive </a:t>
            </a:r>
            <a:r>
              <a:rPr lang="es-ES_tradnl">
                <a:solidFill>
                  <a:schemeClr val="bg1"/>
                </a:solidFill>
                <a:latin typeface="Arial" charset="0"/>
                <a:sym typeface="Symbol" pitchFamily="18" charset="2"/>
              </a:rPr>
              <a:t>with </a:t>
            </a:r>
            <a:r>
              <a:rPr lang="es-ES_tradnl" smtClean="0">
                <a:solidFill>
                  <a:schemeClr val="bg1"/>
                </a:solidFill>
                <a:latin typeface="Arial" charset="0"/>
                <a:sym typeface="Symbol" pitchFamily="18" charset="2"/>
              </a:rPr>
              <a:t>dispersion </a:t>
            </a:r>
            <a:r>
              <a:rPr lang="es-ES_tradnl">
                <a:solidFill>
                  <a:schemeClr val="bg1"/>
                </a:solidFill>
                <a:latin typeface="Arial" charset="0"/>
                <a:sym typeface="Symbol" pitchFamily="18" charset="2"/>
              </a:rPr>
              <a:t>relations.</a:t>
            </a:r>
            <a:endParaRPr lang="en-GB">
              <a:solidFill>
                <a:schemeClr val="bg1"/>
              </a:solidFill>
              <a:latin typeface="Arial" charset="0"/>
              <a:sym typeface="Symbol" pitchFamily="18" charset="2"/>
            </a:endParaRPr>
          </a:p>
        </p:txBody>
      </p:sp>
      <p:sp>
        <p:nvSpPr>
          <p:cNvPr id="16" name="Rectangle 4"/>
          <p:cNvSpPr>
            <a:spLocks noChangeArrowheads="1"/>
          </p:cNvSpPr>
          <p:nvPr/>
        </p:nvSpPr>
        <p:spPr bwMode="auto">
          <a:xfrm>
            <a:off x="197169" y="40801"/>
            <a:ext cx="4059294" cy="363863"/>
          </a:xfrm>
          <a:prstGeom prst="rect">
            <a:avLst/>
          </a:prstGeom>
          <a:noFill/>
          <a:ln w="9525">
            <a:noFill/>
            <a:miter lim="800000"/>
            <a:headEnd/>
            <a:tailEnd/>
          </a:ln>
        </p:spPr>
        <p:txBody>
          <a:bodyPr wrap="none" lIns="85936" tIns="43012" rIns="85936" bIns="43012">
            <a:spAutoFit/>
          </a:bodyPr>
          <a:lstStyle/>
          <a:p>
            <a:pPr defTabSz="859671" eaLnBrk="0" fontAlgn="base" hangingPunct="0">
              <a:spcBef>
                <a:spcPct val="0"/>
              </a:spcBef>
              <a:spcAft>
                <a:spcPct val="0"/>
              </a:spcAft>
            </a:pPr>
            <a:r>
              <a:rPr lang="es-ES_tradnl" smtClean="0">
                <a:solidFill>
                  <a:srgbClr val="66FFFF"/>
                </a:solidFill>
                <a:latin typeface="Arial" charset="0"/>
                <a:sym typeface="Symbol" pitchFamily="18" charset="2"/>
              </a:rPr>
              <a:t>Remarks: Alternative/simpler methods</a:t>
            </a:r>
            <a:endParaRPr lang="en-GB" b="1">
              <a:solidFill>
                <a:srgbClr val="66FFFF"/>
              </a:solidFill>
              <a:latin typeface="Arial" charset="0"/>
              <a:sym typeface="Symbol" pitchFamily="18" charset="2"/>
            </a:endParaRPr>
          </a:p>
        </p:txBody>
      </p:sp>
      <p:sp>
        <p:nvSpPr>
          <p:cNvPr id="17" name="Line 5"/>
          <p:cNvSpPr>
            <a:spLocks noChangeShapeType="1"/>
          </p:cNvSpPr>
          <p:nvPr/>
        </p:nvSpPr>
        <p:spPr bwMode="auto">
          <a:xfrm>
            <a:off x="0" y="404664"/>
            <a:ext cx="9144000"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rgbClr val="FFFFFF"/>
              </a:solidFill>
              <a:latin typeface="Arial" charset="0"/>
            </a:endParaRPr>
          </a:p>
        </p:txBody>
      </p:sp>
    </p:spTree>
    <p:extLst>
      <p:ext uri="{BB962C8B-B14F-4D97-AF65-F5344CB8AC3E}">
        <p14:creationId xmlns:p14="http://schemas.microsoft.com/office/powerpoint/2010/main" val="2470796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067944" y="9525"/>
            <a:ext cx="1289240" cy="363863"/>
          </a:xfrm>
          <a:prstGeom prst="rect">
            <a:avLst/>
          </a:prstGeom>
          <a:noFill/>
          <a:ln w="9525">
            <a:noFill/>
            <a:miter lim="800000"/>
            <a:headEnd/>
            <a:tailEnd/>
          </a:ln>
        </p:spPr>
        <p:txBody>
          <a:bodyPr wrap="none" lIns="85936" tIns="43012" rIns="85936" bIns="43012">
            <a:spAutoFit/>
          </a:bodyPr>
          <a:lstStyle/>
          <a:p>
            <a:pPr defTabSz="859671" eaLnBrk="0" fontAlgn="base" hangingPunct="0">
              <a:spcBef>
                <a:spcPct val="0"/>
              </a:spcBef>
              <a:spcAft>
                <a:spcPct val="0"/>
              </a:spcAft>
            </a:pPr>
            <a:r>
              <a:rPr lang="es-ES_tradnl" smtClean="0">
                <a:solidFill>
                  <a:srgbClr val="66FFFF"/>
                </a:solidFill>
                <a:latin typeface="Arial" charset="0"/>
                <a:sym typeface="Symbol" pitchFamily="18" charset="2"/>
              </a:rPr>
              <a:t>Summary I</a:t>
            </a:r>
            <a:endParaRPr lang="en-GB" b="1">
              <a:solidFill>
                <a:srgbClr val="66FFFF"/>
              </a:solidFill>
              <a:latin typeface="Arial" charset="0"/>
              <a:sym typeface="Symbol" pitchFamily="18" charset="2"/>
            </a:endParaRPr>
          </a:p>
        </p:txBody>
      </p:sp>
      <p:sp>
        <p:nvSpPr>
          <p:cNvPr id="5" name="Line 5"/>
          <p:cNvSpPr>
            <a:spLocks noChangeShapeType="1"/>
          </p:cNvSpPr>
          <p:nvPr/>
        </p:nvSpPr>
        <p:spPr bwMode="auto">
          <a:xfrm>
            <a:off x="-17657" y="363863"/>
            <a:ext cx="9144000"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rgbClr val="FFFFFF"/>
              </a:solidFill>
              <a:latin typeface="Arial" charset="0"/>
            </a:endParaRPr>
          </a:p>
        </p:txBody>
      </p:sp>
      <p:sp>
        <p:nvSpPr>
          <p:cNvPr id="6" name="Rectangle 4"/>
          <p:cNvSpPr>
            <a:spLocks noChangeArrowheads="1"/>
          </p:cNvSpPr>
          <p:nvPr/>
        </p:nvSpPr>
        <p:spPr bwMode="auto">
          <a:xfrm>
            <a:off x="179512" y="980728"/>
            <a:ext cx="8352928" cy="548529"/>
          </a:xfrm>
          <a:prstGeom prst="rect">
            <a:avLst/>
          </a:prstGeom>
          <a:noFill/>
          <a:ln w="9525">
            <a:noFill/>
            <a:miter lim="800000"/>
            <a:headEnd/>
            <a:tailEnd/>
          </a:ln>
        </p:spPr>
        <p:txBody>
          <a:bodyPr wrap="square" lIns="85936" tIns="43012" rIns="85936" bIns="43012">
            <a:spAutoFit/>
          </a:bodyPr>
          <a:lstStyle/>
          <a:p>
            <a:pPr marL="285750" indent="-285750" defTabSz="859671" eaLnBrk="0" fontAlgn="base" hangingPunct="0">
              <a:spcBef>
                <a:spcPct val="0"/>
              </a:spcBef>
              <a:spcAft>
                <a:spcPct val="0"/>
              </a:spcAft>
              <a:buFont typeface="Arial" panose="020B0604020202020204" pitchFamily="34" charset="0"/>
              <a:buChar char="•"/>
            </a:pPr>
            <a:r>
              <a:rPr lang="es-ES_tradnl" smtClean="0">
                <a:solidFill>
                  <a:schemeClr val="bg1"/>
                </a:solidFill>
                <a:latin typeface="Arial" charset="0"/>
                <a:sym typeface="Symbol" pitchFamily="18" charset="2"/>
              </a:rPr>
              <a:t>KLF plans to measure K</a:t>
            </a:r>
            <a:r>
              <a:rPr lang="el-GR" smtClean="0">
                <a:solidFill>
                  <a:schemeClr val="bg1"/>
                </a:solidFill>
                <a:latin typeface="Arial" charset="0"/>
                <a:sym typeface="Symbol" pitchFamily="18" charset="2"/>
              </a:rPr>
              <a:t>π</a:t>
            </a:r>
            <a:r>
              <a:rPr lang="es-ES" smtClean="0">
                <a:solidFill>
                  <a:schemeClr val="bg1"/>
                </a:solidFill>
                <a:latin typeface="Arial" charset="0"/>
                <a:sym typeface="Symbol" pitchFamily="18" charset="2"/>
              </a:rPr>
              <a:t> with very high statistics </a:t>
            </a:r>
            <a:r>
              <a:rPr lang="es-ES" sz="1600" smtClean="0">
                <a:solidFill>
                  <a:schemeClr val="bg1"/>
                </a:solidFill>
                <a:latin typeface="Arial" charset="0"/>
                <a:sym typeface="Symbol" pitchFamily="18" charset="2"/>
              </a:rPr>
              <a:t>(estimated 50x existing data)</a:t>
            </a:r>
            <a:endParaRPr lang="es-ES_tradnl" sz="1600" smtClean="0">
              <a:solidFill>
                <a:schemeClr val="bg1"/>
              </a:solidFill>
              <a:latin typeface="Arial" charset="0"/>
              <a:sym typeface="Symbol" pitchFamily="18" charset="2"/>
            </a:endParaRPr>
          </a:p>
          <a:p>
            <a:pPr defTabSz="859671" eaLnBrk="0" fontAlgn="base" hangingPunct="0">
              <a:spcBef>
                <a:spcPct val="0"/>
              </a:spcBef>
              <a:spcAft>
                <a:spcPct val="0"/>
              </a:spcAft>
            </a:pPr>
            <a:endParaRPr lang="es-ES_tradnl" sz="1200" smtClean="0">
              <a:solidFill>
                <a:schemeClr val="bg1"/>
              </a:solidFill>
              <a:latin typeface="Arial" charset="0"/>
              <a:sym typeface="Symbol" pitchFamily="18" charset="2"/>
            </a:endParaRPr>
          </a:p>
        </p:txBody>
      </p:sp>
      <p:sp>
        <p:nvSpPr>
          <p:cNvPr id="7" name="Rectangle 4"/>
          <p:cNvSpPr>
            <a:spLocks noChangeArrowheads="1"/>
          </p:cNvSpPr>
          <p:nvPr/>
        </p:nvSpPr>
        <p:spPr bwMode="auto">
          <a:xfrm>
            <a:off x="161854" y="2503978"/>
            <a:ext cx="8748465" cy="640862"/>
          </a:xfrm>
          <a:prstGeom prst="rect">
            <a:avLst/>
          </a:prstGeom>
          <a:noFill/>
          <a:ln w="9525">
            <a:noFill/>
            <a:miter lim="800000"/>
            <a:headEnd/>
            <a:tailEnd/>
          </a:ln>
        </p:spPr>
        <p:txBody>
          <a:bodyPr wrap="square" lIns="85936" tIns="43012" rIns="85936" bIns="43012">
            <a:spAutoFit/>
          </a:bodyPr>
          <a:lstStyle/>
          <a:p>
            <a:pPr marL="285750" indent="-285750" defTabSz="859671" eaLnBrk="0" fontAlgn="base" hangingPunct="0">
              <a:spcBef>
                <a:spcPct val="0"/>
              </a:spcBef>
              <a:spcAft>
                <a:spcPct val="0"/>
              </a:spcAft>
              <a:buFont typeface="Arial" panose="020B0604020202020204" pitchFamily="34" charset="0"/>
              <a:buChar char="•"/>
            </a:pPr>
            <a:r>
              <a:rPr lang="es-ES" smtClean="0">
                <a:solidFill>
                  <a:schemeClr val="bg1"/>
                </a:solidFill>
                <a:latin typeface="Arial" charset="0"/>
                <a:sym typeface="Symbol" pitchFamily="18" charset="2"/>
              </a:rPr>
              <a:t>Will provide: 18 data points below 825 MeV (LASS reach) for charged final state.</a:t>
            </a:r>
          </a:p>
          <a:p>
            <a:pPr defTabSz="859671" eaLnBrk="0" fontAlgn="base" hangingPunct="0">
              <a:spcBef>
                <a:spcPct val="0"/>
              </a:spcBef>
              <a:spcAft>
                <a:spcPct val="0"/>
              </a:spcAft>
            </a:pPr>
            <a:r>
              <a:rPr lang="es-ES">
                <a:solidFill>
                  <a:schemeClr val="bg1"/>
                </a:solidFill>
                <a:latin typeface="Arial" charset="0"/>
                <a:sym typeface="Symbol" pitchFamily="18" charset="2"/>
              </a:rPr>
              <a:t> </a:t>
            </a:r>
            <a:r>
              <a:rPr lang="es-ES" smtClean="0">
                <a:solidFill>
                  <a:schemeClr val="bg1"/>
                </a:solidFill>
                <a:latin typeface="Arial" charset="0"/>
                <a:sym typeface="Symbol" pitchFamily="18" charset="2"/>
              </a:rPr>
              <a:t>                        11 of them below 725 where data does not exist</a:t>
            </a:r>
            <a:endParaRPr lang="es-ES_tradnl" sz="1200" smtClean="0">
              <a:solidFill>
                <a:schemeClr val="bg1"/>
              </a:solidFill>
              <a:latin typeface="Arial" charset="0"/>
              <a:sym typeface="Symbol" pitchFamily="18" charset="2"/>
            </a:endParaRPr>
          </a:p>
        </p:txBody>
      </p:sp>
      <p:sp>
        <p:nvSpPr>
          <p:cNvPr id="8" name="Rectangle 4"/>
          <p:cNvSpPr>
            <a:spLocks noChangeArrowheads="1"/>
          </p:cNvSpPr>
          <p:nvPr/>
        </p:nvSpPr>
        <p:spPr bwMode="auto">
          <a:xfrm>
            <a:off x="161855" y="1742353"/>
            <a:ext cx="8586609" cy="548529"/>
          </a:xfrm>
          <a:prstGeom prst="rect">
            <a:avLst/>
          </a:prstGeom>
          <a:noFill/>
          <a:ln w="9525">
            <a:noFill/>
            <a:miter lim="800000"/>
            <a:headEnd/>
            <a:tailEnd/>
          </a:ln>
        </p:spPr>
        <p:txBody>
          <a:bodyPr wrap="square" lIns="85936" tIns="43012" rIns="85936" bIns="43012">
            <a:spAutoFit/>
          </a:bodyPr>
          <a:lstStyle/>
          <a:p>
            <a:pPr marL="285750" indent="-285750" defTabSz="859671" eaLnBrk="0" fontAlgn="base" hangingPunct="0">
              <a:spcBef>
                <a:spcPct val="0"/>
              </a:spcBef>
              <a:spcAft>
                <a:spcPct val="0"/>
              </a:spcAft>
              <a:buFont typeface="Arial" panose="020B0604020202020204" pitchFamily="34" charset="0"/>
              <a:buChar char="•"/>
            </a:pPr>
            <a:r>
              <a:rPr lang="es-ES" smtClean="0">
                <a:solidFill>
                  <a:schemeClr val="bg1"/>
                </a:solidFill>
                <a:latin typeface="Arial" charset="0"/>
                <a:sym typeface="Symbol" pitchFamily="18" charset="2"/>
              </a:rPr>
              <a:t>Will provide isospín 1/2 and 3/2  separation. This will require K</a:t>
            </a:r>
            <a:r>
              <a:rPr lang="es-ES" baseline="-25000" smtClean="0">
                <a:solidFill>
                  <a:schemeClr val="bg1"/>
                </a:solidFill>
                <a:latin typeface="Arial" charset="0"/>
                <a:sym typeface="Symbol" pitchFamily="18" charset="2"/>
              </a:rPr>
              <a:t>L</a:t>
            </a:r>
            <a:r>
              <a:rPr lang="es-ES" smtClean="0">
                <a:solidFill>
                  <a:schemeClr val="bg1"/>
                </a:solidFill>
                <a:latin typeface="Arial" charset="0"/>
                <a:sym typeface="Symbol" pitchFamily="18" charset="2"/>
              </a:rPr>
              <a:t> reconstruction </a:t>
            </a:r>
            <a:endParaRPr lang="es-ES_tradnl" sz="1600" smtClean="0">
              <a:solidFill>
                <a:schemeClr val="bg1"/>
              </a:solidFill>
              <a:latin typeface="Arial" charset="0"/>
              <a:sym typeface="Symbol" pitchFamily="18" charset="2"/>
            </a:endParaRPr>
          </a:p>
          <a:p>
            <a:pPr defTabSz="859671" eaLnBrk="0" fontAlgn="base" hangingPunct="0">
              <a:spcBef>
                <a:spcPct val="0"/>
              </a:spcBef>
              <a:spcAft>
                <a:spcPct val="0"/>
              </a:spcAft>
            </a:pPr>
            <a:endParaRPr lang="es-ES_tradnl" sz="1200" smtClean="0">
              <a:solidFill>
                <a:schemeClr val="bg1"/>
              </a:solidFill>
              <a:latin typeface="Arial" charset="0"/>
              <a:sym typeface="Symbol" pitchFamily="18" charset="2"/>
            </a:endParaRPr>
          </a:p>
        </p:txBody>
      </p:sp>
      <p:sp>
        <p:nvSpPr>
          <p:cNvPr id="9" name="Rectangle 4"/>
          <p:cNvSpPr>
            <a:spLocks noChangeArrowheads="1"/>
          </p:cNvSpPr>
          <p:nvPr/>
        </p:nvSpPr>
        <p:spPr bwMode="auto">
          <a:xfrm>
            <a:off x="197446" y="3359846"/>
            <a:ext cx="8748465" cy="640862"/>
          </a:xfrm>
          <a:prstGeom prst="rect">
            <a:avLst/>
          </a:prstGeom>
          <a:noFill/>
          <a:ln w="9525">
            <a:noFill/>
            <a:miter lim="800000"/>
            <a:headEnd/>
            <a:tailEnd/>
          </a:ln>
        </p:spPr>
        <p:txBody>
          <a:bodyPr wrap="square" lIns="85936" tIns="43012" rIns="85936" bIns="43012">
            <a:spAutoFit/>
          </a:bodyPr>
          <a:lstStyle/>
          <a:p>
            <a:pPr marL="285750" indent="-285750" defTabSz="859671" eaLnBrk="0" fontAlgn="base" hangingPunct="0">
              <a:spcBef>
                <a:spcPct val="0"/>
              </a:spcBef>
              <a:spcAft>
                <a:spcPct val="0"/>
              </a:spcAft>
              <a:buFont typeface="Arial" panose="020B0604020202020204" pitchFamily="34" charset="0"/>
              <a:buChar char="•"/>
            </a:pPr>
            <a:r>
              <a:rPr lang="es-ES" smtClean="0">
                <a:solidFill>
                  <a:schemeClr val="bg1"/>
                </a:solidFill>
                <a:latin typeface="Arial" charset="0"/>
                <a:sym typeface="Symbol" pitchFamily="18" charset="2"/>
              </a:rPr>
              <a:t>Will provide: 5 data points below 825 MeV (LASS reach) for neutral final state.</a:t>
            </a:r>
          </a:p>
          <a:p>
            <a:pPr defTabSz="859671" eaLnBrk="0" fontAlgn="base" hangingPunct="0">
              <a:spcBef>
                <a:spcPct val="0"/>
              </a:spcBef>
              <a:spcAft>
                <a:spcPct val="0"/>
              </a:spcAft>
            </a:pPr>
            <a:r>
              <a:rPr lang="es-ES">
                <a:solidFill>
                  <a:schemeClr val="bg1"/>
                </a:solidFill>
                <a:latin typeface="Arial" charset="0"/>
                <a:sym typeface="Symbol" pitchFamily="18" charset="2"/>
              </a:rPr>
              <a:t> </a:t>
            </a:r>
            <a:r>
              <a:rPr lang="es-ES" smtClean="0">
                <a:solidFill>
                  <a:schemeClr val="bg1"/>
                </a:solidFill>
                <a:latin typeface="Arial" charset="0"/>
                <a:sym typeface="Symbol" pitchFamily="18" charset="2"/>
              </a:rPr>
              <a:t>                        3 of them below 725 where data does not exist</a:t>
            </a:r>
            <a:endParaRPr lang="es-ES_tradnl" sz="1200" smtClean="0">
              <a:solidFill>
                <a:schemeClr val="bg1"/>
              </a:solidFill>
              <a:latin typeface="Arial" charset="0"/>
              <a:sym typeface="Symbol" pitchFamily="18" charset="2"/>
            </a:endParaRPr>
          </a:p>
        </p:txBody>
      </p:sp>
      <p:sp>
        <p:nvSpPr>
          <p:cNvPr id="12" name="Rectángulo 11"/>
          <p:cNvSpPr/>
          <p:nvPr/>
        </p:nvSpPr>
        <p:spPr>
          <a:xfrm>
            <a:off x="89847" y="4904264"/>
            <a:ext cx="8820472" cy="1200329"/>
          </a:xfrm>
          <a:prstGeom prst="rect">
            <a:avLst/>
          </a:prstGeom>
        </p:spPr>
        <p:txBody>
          <a:bodyPr wrap="square">
            <a:spAutoFit/>
          </a:bodyPr>
          <a:lstStyle/>
          <a:p>
            <a:pPr marL="285750" indent="-285750" defTabSz="859671" eaLnBrk="0" fontAlgn="base" hangingPunct="0">
              <a:spcBef>
                <a:spcPct val="0"/>
              </a:spcBef>
              <a:spcAft>
                <a:spcPct val="0"/>
              </a:spcAft>
              <a:buFont typeface="Arial" panose="020B0604020202020204" pitchFamily="34" charset="0"/>
              <a:buChar char="•"/>
            </a:pPr>
            <a:endParaRPr lang="en-GB">
              <a:solidFill>
                <a:schemeClr val="bg1"/>
              </a:solidFill>
              <a:latin typeface="Arial" charset="0"/>
              <a:sym typeface="Symbol" pitchFamily="18" charset="2"/>
            </a:endParaRPr>
          </a:p>
          <a:p>
            <a:pPr marL="285750" indent="-285750" defTabSz="859671" eaLnBrk="0" fontAlgn="base" hangingPunct="0">
              <a:spcBef>
                <a:spcPct val="0"/>
              </a:spcBef>
              <a:spcAft>
                <a:spcPct val="0"/>
              </a:spcAft>
              <a:buFont typeface="Arial" panose="020B0604020202020204" pitchFamily="34" charset="0"/>
              <a:buChar char="•"/>
            </a:pPr>
            <a:r>
              <a:rPr lang="en-GB" smtClean="0">
                <a:solidFill>
                  <a:schemeClr val="bg1"/>
                </a:solidFill>
                <a:latin typeface="Arial" charset="0"/>
                <a:sym typeface="Symbol" pitchFamily="18" charset="2"/>
              </a:rPr>
              <a:t>The points near threshold and the large statistics will determine precisely the value of the scattering lengths and determine the convergence radius and applicability of SU(3) ChPT, size of the strange condensate, etc…</a:t>
            </a:r>
            <a:endParaRPr lang="en-GB">
              <a:solidFill>
                <a:schemeClr val="bg1"/>
              </a:solidFill>
              <a:latin typeface="Arial" charset="0"/>
              <a:sym typeface="Symbol" pitchFamily="18" charset="2"/>
            </a:endParaRPr>
          </a:p>
        </p:txBody>
      </p:sp>
    </p:spTree>
    <p:extLst>
      <p:ext uri="{BB962C8B-B14F-4D97-AF65-F5344CB8AC3E}">
        <p14:creationId xmlns:p14="http://schemas.microsoft.com/office/powerpoint/2010/main" val="2573639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067944" y="9525"/>
            <a:ext cx="1353361" cy="363863"/>
          </a:xfrm>
          <a:prstGeom prst="rect">
            <a:avLst/>
          </a:prstGeom>
          <a:noFill/>
          <a:ln w="9525">
            <a:noFill/>
            <a:miter lim="800000"/>
            <a:headEnd/>
            <a:tailEnd/>
          </a:ln>
        </p:spPr>
        <p:txBody>
          <a:bodyPr wrap="none" lIns="85936" tIns="43012" rIns="85936" bIns="43012">
            <a:spAutoFit/>
          </a:bodyPr>
          <a:lstStyle/>
          <a:p>
            <a:pPr defTabSz="859671" eaLnBrk="0" fontAlgn="base" hangingPunct="0">
              <a:spcBef>
                <a:spcPct val="0"/>
              </a:spcBef>
              <a:spcAft>
                <a:spcPct val="0"/>
              </a:spcAft>
            </a:pPr>
            <a:r>
              <a:rPr lang="es-ES_tradnl" smtClean="0">
                <a:solidFill>
                  <a:srgbClr val="66FFFF"/>
                </a:solidFill>
                <a:latin typeface="Arial" charset="0"/>
                <a:sym typeface="Symbol" pitchFamily="18" charset="2"/>
              </a:rPr>
              <a:t>Summary II</a:t>
            </a:r>
            <a:endParaRPr lang="en-GB" b="1">
              <a:solidFill>
                <a:srgbClr val="66FFFF"/>
              </a:solidFill>
              <a:latin typeface="Arial" charset="0"/>
              <a:sym typeface="Symbol" pitchFamily="18" charset="2"/>
            </a:endParaRPr>
          </a:p>
        </p:txBody>
      </p:sp>
      <p:sp>
        <p:nvSpPr>
          <p:cNvPr id="5" name="Line 5"/>
          <p:cNvSpPr>
            <a:spLocks noChangeShapeType="1"/>
          </p:cNvSpPr>
          <p:nvPr/>
        </p:nvSpPr>
        <p:spPr bwMode="auto">
          <a:xfrm>
            <a:off x="-17657" y="363863"/>
            <a:ext cx="9144000"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rgbClr val="FFFFFF"/>
              </a:solidFill>
              <a:latin typeface="Arial" charset="0"/>
            </a:endParaRPr>
          </a:p>
        </p:txBody>
      </p:sp>
      <mc:AlternateContent xmlns:mc="http://schemas.openxmlformats.org/markup-compatibility/2006" xmlns:a14="http://schemas.microsoft.com/office/drawing/2010/main">
        <mc:Choice Requires="a14">
          <p:sp>
            <p:nvSpPr>
              <p:cNvPr id="11" name="Rectangle 4"/>
              <p:cNvSpPr>
                <a:spLocks noChangeArrowheads="1"/>
              </p:cNvSpPr>
              <p:nvPr/>
            </p:nvSpPr>
            <p:spPr bwMode="auto">
              <a:xfrm>
                <a:off x="179811" y="1059360"/>
                <a:ext cx="8784378" cy="2856853"/>
              </a:xfrm>
              <a:prstGeom prst="rect">
                <a:avLst/>
              </a:prstGeom>
              <a:noFill/>
              <a:ln w="9525">
                <a:noFill/>
                <a:miter lim="800000"/>
                <a:headEnd/>
                <a:tailEnd/>
              </a:ln>
            </p:spPr>
            <p:txBody>
              <a:bodyPr wrap="square" lIns="85936" tIns="43012" rIns="85936" bIns="43012">
                <a:spAutoFit/>
              </a:bodyPr>
              <a:lstStyle/>
              <a:p>
                <a:pPr marL="285750" indent="-285750" defTabSz="859671" eaLnBrk="0" fontAlgn="base" hangingPunct="0">
                  <a:spcBef>
                    <a:spcPct val="0"/>
                  </a:spcBef>
                  <a:spcAft>
                    <a:spcPct val="0"/>
                  </a:spcAft>
                  <a:buFont typeface="Arial" panose="020B0604020202020204" pitchFamily="34" charset="0"/>
                  <a:buChar char="•"/>
                </a:pPr>
                <a:r>
                  <a:rPr lang="es-ES" smtClean="0">
                    <a:solidFill>
                      <a:schemeClr val="bg1"/>
                    </a:solidFill>
                    <a:latin typeface="Arial" charset="0"/>
                    <a:sym typeface="Symbol" pitchFamily="18" charset="2"/>
                  </a:rPr>
                  <a:t>Just with the statistical improvement + dispersion theory+ other input, a model independent analysis of the much debated </a:t>
                </a:r>
                <a14:m>
                  <m:oMath xmlns:m="http://schemas.openxmlformats.org/officeDocument/2006/math">
                    <m:sSubSup>
                      <m:sSubSupPr>
                        <m:ctrlPr>
                          <a:rPr lang="es-ES_tradnl" i="1">
                            <a:solidFill>
                              <a:schemeClr val="bg1"/>
                            </a:solidFill>
                            <a:latin typeface="Cambria Math" panose="02040503050406030204" pitchFamily="18" charset="0"/>
                            <a:sym typeface="Symbol" pitchFamily="18" charset="2"/>
                          </a:rPr>
                        </m:ctrlPr>
                      </m:sSubSupPr>
                      <m:e>
                        <m:r>
                          <a:rPr lang="es-ES_tradnl" i="1">
                            <a:solidFill>
                              <a:schemeClr val="bg1"/>
                            </a:solidFill>
                            <a:latin typeface="Cambria Math" panose="02040503050406030204" pitchFamily="18" charset="0"/>
                            <a:ea typeface="Cambria Math" panose="02040503050406030204" pitchFamily="18" charset="0"/>
                            <a:sym typeface="Symbol" pitchFamily="18" charset="2"/>
                          </a:rPr>
                          <m:t>𝜅</m:t>
                        </m:r>
                        <m:r>
                          <a:rPr lang="es-ES" i="1">
                            <a:solidFill>
                              <a:schemeClr val="bg1"/>
                            </a:solidFill>
                            <a:latin typeface="Cambria Math" panose="02040503050406030204" pitchFamily="18" charset="0"/>
                            <a:ea typeface="Cambria Math" panose="02040503050406030204" pitchFamily="18" charset="0"/>
                            <a:sym typeface="Symbol" pitchFamily="18" charset="2"/>
                          </a:rPr>
                          <m:t>/</m:t>
                        </m:r>
                        <m:r>
                          <a:rPr lang="es-ES" i="1">
                            <a:solidFill>
                              <a:schemeClr val="bg1"/>
                            </a:solidFill>
                            <a:latin typeface="Cambria Math" panose="02040503050406030204" pitchFamily="18" charset="0"/>
                            <a:sym typeface="Symbol" pitchFamily="18" charset="2"/>
                          </a:rPr>
                          <m:t>𝐾</m:t>
                        </m:r>
                      </m:e>
                      <m:sub>
                        <m:r>
                          <a:rPr lang="es-ES" i="1">
                            <a:solidFill>
                              <a:schemeClr val="bg1"/>
                            </a:solidFill>
                            <a:latin typeface="Cambria Math" panose="02040503050406030204" pitchFamily="18" charset="0"/>
                            <a:sym typeface="Symbol" pitchFamily="18" charset="2"/>
                          </a:rPr>
                          <m:t>0</m:t>
                        </m:r>
                      </m:sub>
                      <m:sup>
                        <m:r>
                          <a:rPr lang="es-ES" i="1">
                            <a:solidFill>
                              <a:schemeClr val="bg1"/>
                            </a:solidFill>
                            <a:latin typeface="Cambria Math" panose="02040503050406030204" pitchFamily="18" charset="0"/>
                            <a:sym typeface="Symbol" pitchFamily="18" charset="2"/>
                          </a:rPr>
                          <m:t>∗</m:t>
                        </m:r>
                      </m:sup>
                    </m:sSubSup>
                    <m:r>
                      <a:rPr lang="es-ES" i="1">
                        <a:solidFill>
                          <a:schemeClr val="bg1"/>
                        </a:solidFill>
                        <a:latin typeface="Cambria Math" panose="02040503050406030204" pitchFamily="18" charset="0"/>
                        <a:sym typeface="Symbol" pitchFamily="18" charset="2"/>
                      </a:rPr>
                      <m:t>(800)</m:t>
                    </m:r>
                  </m:oMath>
                </a14:m>
                <a:r>
                  <a:rPr lang="en-GB" dirty="0">
                    <a:solidFill>
                      <a:schemeClr val="bg1"/>
                    </a:solidFill>
                    <a:latin typeface="Arial" charset="0"/>
                    <a:sym typeface="Symbol" pitchFamily="18" charset="2"/>
                  </a:rPr>
                  <a:t> </a:t>
                </a:r>
                <a:r>
                  <a:rPr lang="en-GB" smtClean="0">
                    <a:solidFill>
                      <a:schemeClr val="bg1"/>
                    </a:solidFill>
                    <a:latin typeface="Arial" charset="0"/>
                    <a:sym typeface="Symbol" pitchFamily="18" charset="2"/>
                  </a:rPr>
                  <a:t>will reduce the uncertainties in its mass by more than 2 and the width (coupling) by more than 5</a:t>
                </a:r>
              </a:p>
              <a:p>
                <a:pPr marL="285750" indent="-285750" defTabSz="859671" eaLnBrk="0" fontAlgn="base" hangingPunct="0">
                  <a:spcBef>
                    <a:spcPct val="0"/>
                  </a:spcBef>
                  <a:spcAft>
                    <a:spcPct val="0"/>
                  </a:spcAft>
                  <a:buFont typeface="Arial" panose="020B0604020202020204" pitchFamily="34" charset="0"/>
                  <a:buChar char="•"/>
                </a:pPr>
                <a:endParaRPr lang="en-GB">
                  <a:solidFill>
                    <a:schemeClr val="bg1"/>
                  </a:solidFill>
                  <a:latin typeface="Arial" charset="0"/>
                  <a:sym typeface="Symbol" pitchFamily="18" charset="2"/>
                </a:endParaRPr>
              </a:p>
              <a:p>
                <a:pPr marL="285750" indent="-285750" defTabSz="859671" eaLnBrk="0" fontAlgn="base" hangingPunct="0">
                  <a:spcBef>
                    <a:spcPct val="0"/>
                  </a:spcBef>
                  <a:spcAft>
                    <a:spcPct val="0"/>
                  </a:spcAft>
                  <a:buFont typeface="Arial" panose="020B0604020202020204" pitchFamily="34" charset="0"/>
                  <a:buChar char="•"/>
                </a:pPr>
                <a:r>
                  <a:rPr lang="en-GB" smtClean="0">
                    <a:solidFill>
                      <a:schemeClr val="bg1"/>
                    </a:solidFill>
                    <a:latin typeface="Arial" charset="0"/>
                    <a:sym typeface="Symbol" pitchFamily="18" charset="2"/>
                  </a:rPr>
                  <a:t>Systematic effects will be reduced with the new data points close to threshold.</a:t>
                </a:r>
              </a:p>
              <a:p>
                <a:pPr marL="285750" indent="-285750" defTabSz="859671" eaLnBrk="0" fontAlgn="base" hangingPunct="0">
                  <a:spcBef>
                    <a:spcPct val="0"/>
                  </a:spcBef>
                  <a:spcAft>
                    <a:spcPct val="0"/>
                  </a:spcAft>
                  <a:buFont typeface="Arial" panose="020B0604020202020204" pitchFamily="34" charset="0"/>
                  <a:buChar char="•"/>
                </a:pPr>
                <a:endParaRPr lang="en-GB" smtClean="0">
                  <a:solidFill>
                    <a:schemeClr val="bg1"/>
                  </a:solidFill>
                  <a:latin typeface="Arial" charset="0"/>
                  <a:sym typeface="Symbol" pitchFamily="18" charset="2"/>
                </a:endParaRPr>
              </a:p>
              <a:p>
                <a:pPr marL="285750" indent="-285750" defTabSz="859671" eaLnBrk="0" fontAlgn="base" hangingPunct="0">
                  <a:spcBef>
                    <a:spcPct val="0"/>
                  </a:spcBef>
                  <a:spcAft>
                    <a:spcPct val="0"/>
                  </a:spcAft>
                  <a:buFont typeface="Arial" panose="020B0604020202020204" pitchFamily="34" charset="0"/>
                  <a:buChar char="•"/>
                </a:pPr>
                <a:endParaRPr lang="en-GB">
                  <a:solidFill>
                    <a:schemeClr val="bg1"/>
                  </a:solidFill>
                  <a:latin typeface="Arial" charset="0"/>
                  <a:sym typeface="Symbol" pitchFamily="18" charset="2"/>
                </a:endParaRPr>
              </a:p>
              <a:p>
                <a:pPr marL="285750" indent="-285750" defTabSz="859671" eaLnBrk="0" fontAlgn="base" hangingPunct="0">
                  <a:spcBef>
                    <a:spcPct val="0"/>
                  </a:spcBef>
                  <a:spcAft>
                    <a:spcPct val="0"/>
                  </a:spcAft>
                  <a:buFont typeface="Arial" panose="020B0604020202020204" pitchFamily="34" charset="0"/>
                  <a:buChar char="•"/>
                </a:pPr>
                <a:r>
                  <a:rPr lang="en-GB" smtClean="0">
                    <a:solidFill>
                      <a:schemeClr val="bg1"/>
                    </a:solidFill>
                    <a:latin typeface="Arial" charset="0"/>
                    <a:sym typeface="Symbol" pitchFamily="18" charset="2"/>
                  </a:rPr>
                  <a:t>This may allow for a precise determination with KLF data only with other </a:t>
                </a:r>
              </a:p>
              <a:p>
                <a:pPr defTabSz="859671" eaLnBrk="0" fontAlgn="base" hangingPunct="0">
                  <a:spcBef>
                    <a:spcPct val="0"/>
                  </a:spcBef>
                  <a:spcAft>
                    <a:spcPct val="0"/>
                  </a:spcAft>
                </a:pPr>
                <a:r>
                  <a:rPr lang="en-GB">
                    <a:solidFill>
                      <a:schemeClr val="bg1"/>
                    </a:solidFill>
                    <a:latin typeface="Arial" charset="0"/>
                    <a:sym typeface="Symbol" pitchFamily="18" charset="2"/>
                  </a:rPr>
                  <a:t> </a:t>
                </a:r>
                <a:r>
                  <a:rPr lang="en-GB" smtClean="0">
                    <a:solidFill>
                      <a:schemeClr val="bg1"/>
                    </a:solidFill>
                    <a:latin typeface="Arial" charset="0"/>
                    <a:sym typeface="Symbol" pitchFamily="18" charset="2"/>
                  </a:rPr>
                  <a:t>    rigorous methods based on analyticity.</a:t>
                </a:r>
              </a:p>
              <a:p>
                <a:pPr defTabSz="859671" eaLnBrk="0" fontAlgn="base" hangingPunct="0">
                  <a:spcBef>
                    <a:spcPct val="0"/>
                  </a:spcBef>
                  <a:spcAft>
                    <a:spcPct val="0"/>
                  </a:spcAft>
                </a:pPr>
                <a:endParaRPr lang="en-GB" smtClean="0">
                  <a:solidFill>
                    <a:schemeClr val="bg1"/>
                  </a:solidFill>
                  <a:latin typeface="Arial" charset="0"/>
                  <a:sym typeface="Symbol" pitchFamily="18" charset="2"/>
                </a:endParaRPr>
              </a:p>
            </p:txBody>
          </p:sp>
        </mc:Choice>
        <mc:Fallback xmlns="">
          <p:sp>
            <p:nvSpPr>
              <p:cNvPr id="11" name="Rectangle 4"/>
              <p:cNvSpPr>
                <a:spLocks noRot="1" noChangeAspect="1" noMove="1" noResize="1" noEditPoints="1" noAdjustHandles="1" noChangeArrowheads="1" noChangeShapeType="1" noTextEdit="1"/>
              </p:cNvSpPr>
              <p:nvPr/>
            </p:nvSpPr>
            <p:spPr bwMode="auto">
              <a:xfrm>
                <a:off x="179811" y="1059360"/>
                <a:ext cx="8784378" cy="2856853"/>
              </a:xfrm>
              <a:prstGeom prst="rect">
                <a:avLst/>
              </a:prstGeom>
              <a:blipFill rotWithShape="0">
                <a:blip r:embed="rId2"/>
                <a:stretch>
                  <a:fillRect l="-485" t="-1282" r="-117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323527" y="5673538"/>
                <a:ext cx="8640661" cy="369332"/>
              </a:xfrm>
              <a:prstGeom prst="rect">
                <a:avLst/>
              </a:prstGeom>
            </p:spPr>
            <p:txBody>
              <a:bodyPr wrap="square">
                <a:spAutoFit/>
              </a:bodyPr>
              <a:lstStyle/>
              <a:p>
                <a:pPr marL="285750" indent="-285750" defTabSz="859671" eaLnBrk="0" fontAlgn="base" hangingPunct="0">
                  <a:spcBef>
                    <a:spcPct val="0"/>
                  </a:spcBef>
                  <a:spcAft>
                    <a:spcPct val="0"/>
                  </a:spcAft>
                  <a:buFont typeface="Arial" panose="020B0604020202020204" pitchFamily="34" charset="0"/>
                  <a:buChar char="•"/>
                </a:pPr>
                <a:r>
                  <a:rPr lang="en-GB" smtClean="0">
                    <a:solidFill>
                      <a:schemeClr val="bg1"/>
                    </a:solidFill>
                    <a:latin typeface="Arial" charset="0"/>
                    <a:sym typeface="Symbol" pitchFamily="18" charset="2"/>
                  </a:rPr>
                  <a:t>KLF will also improve the precision of the </a:t>
                </a:r>
                <a14:m>
                  <m:oMath xmlns:m="http://schemas.openxmlformats.org/officeDocument/2006/math">
                    <m:sSubSup>
                      <m:sSubSupPr>
                        <m:ctrlPr>
                          <a:rPr lang="en-GB" i="1">
                            <a:solidFill>
                              <a:schemeClr val="bg1"/>
                            </a:solidFill>
                            <a:latin typeface="Cambria Math" panose="02040503050406030204" pitchFamily="18" charset="0"/>
                            <a:sym typeface="Symbol" pitchFamily="18" charset="2"/>
                          </a:rPr>
                        </m:ctrlPr>
                      </m:sSubSupPr>
                      <m:e>
                        <m:r>
                          <a:rPr lang="es-ES" i="1">
                            <a:solidFill>
                              <a:schemeClr val="bg1"/>
                            </a:solidFill>
                            <a:latin typeface="Cambria Math" panose="02040503050406030204" pitchFamily="18" charset="0"/>
                            <a:sym typeface="Symbol" pitchFamily="18" charset="2"/>
                          </a:rPr>
                          <m:t>𝐾</m:t>
                        </m:r>
                      </m:e>
                      <m:sub>
                        <m:r>
                          <a:rPr lang="es-ES" i="1">
                            <a:solidFill>
                              <a:schemeClr val="bg1"/>
                            </a:solidFill>
                            <a:latin typeface="Cambria Math" panose="02040503050406030204" pitchFamily="18" charset="0"/>
                            <a:sym typeface="Symbol" pitchFamily="18" charset="2"/>
                          </a:rPr>
                          <m:t>1</m:t>
                        </m:r>
                      </m:sub>
                      <m:sup>
                        <m:r>
                          <a:rPr lang="es-ES" i="1">
                            <a:solidFill>
                              <a:schemeClr val="bg1"/>
                            </a:solidFill>
                            <a:latin typeface="Cambria Math" panose="02040503050406030204" pitchFamily="18" charset="0"/>
                            <a:sym typeface="Symbol" pitchFamily="18" charset="2"/>
                          </a:rPr>
                          <m:t>∗</m:t>
                        </m:r>
                      </m:sup>
                    </m:sSubSup>
                  </m:oMath>
                </a14:m>
                <a:r>
                  <a:rPr lang="en-GB">
                    <a:solidFill>
                      <a:schemeClr val="bg1"/>
                    </a:solidFill>
                    <a:latin typeface="Arial" charset="0"/>
                    <a:sym typeface="Symbol" pitchFamily="18" charset="2"/>
                  </a:rPr>
                  <a:t>(892</a:t>
                </a:r>
                <a:r>
                  <a:rPr lang="en-GB" smtClean="0">
                    <a:solidFill>
                      <a:schemeClr val="bg1"/>
                    </a:solidFill>
                    <a:latin typeface="Arial" charset="0"/>
                    <a:sym typeface="Symbol" pitchFamily="18" charset="2"/>
                  </a:rPr>
                  <a:t>), </a:t>
                </a:r>
                <a14:m>
                  <m:oMath xmlns:m="http://schemas.openxmlformats.org/officeDocument/2006/math">
                    <m:sSubSup>
                      <m:sSubSupPr>
                        <m:ctrlPr>
                          <a:rPr lang="en-GB" i="1">
                            <a:solidFill>
                              <a:schemeClr val="bg1"/>
                            </a:solidFill>
                            <a:latin typeface="Cambria Math" panose="02040503050406030204" pitchFamily="18" charset="0"/>
                            <a:sym typeface="Symbol" pitchFamily="18" charset="2"/>
                          </a:rPr>
                        </m:ctrlPr>
                      </m:sSubSupPr>
                      <m:e>
                        <m:r>
                          <a:rPr lang="es-ES" i="1">
                            <a:solidFill>
                              <a:schemeClr val="bg1"/>
                            </a:solidFill>
                            <a:latin typeface="Cambria Math" panose="02040503050406030204" pitchFamily="18" charset="0"/>
                            <a:sym typeface="Symbol" pitchFamily="18" charset="2"/>
                          </a:rPr>
                          <m:t>𝐾</m:t>
                        </m:r>
                      </m:e>
                      <m:sub>
                        <m:r>
                          <a:rPr lang="es-ES" i="1">
                            <a:solidFill>
                              <a:schemeClr val="bg1"/>
                            </a:solidFill>
                            <a:latin typeface="Cambria Math" panose="02040503050406030204" pitchFamily="18" charset="0"/>
                            <a:sym typeface="Symbol" pitchFamily="18" charset="2"/>
                          </a:rPr>
                          <m:t>1</m:t>
                        </m:r>
                      </m:sub>
                      <m:sup>
                        <m:r>
                          <a:rPr lang="es-ES" i="1">
                            <a:solidFill>
                              <a:schemeClr val="bg1"/>
                            </a:solidFill>
                            <a:latin typeface="Cambria Math" panose="02040503050406030204" pitchFamily="18" charset="0"/>
                            <a:sym typeface="Symbol" pitchFamily="18" charset="2"/>
                          </a:rPr>
                          <m:t>∗</m:t>
                        </m:r>
                      </m:sup>
                    </m:sSubSup>
                  </m:oMath>
                </a14:m>
                <a:r>
                  <a:rPr lang="en-GB" smtClean="0">
                    <a:solidFill>
                      <a:schemeClr val="bg1"/>
                    </a:solidFill>
                    <a:latin typeface="Arial" charset="0"/>
                    <a:sym typeface="Symbol" pitchFamily="18" charset="2"/>
                  </a:rPr>
                  <a:t>(1410) and </a:t>
                </a:r>
                <a14:m>
                  <m:oMath xmlns:m="http://schemas.openxmlformats.org/officeDocument/2006/math">
                    <m:sSubSup>
                      <m:sSubSupPr>
                        <m:ctrlPr>
                          <a:rPr lang="en-GB" i="1">
                            <a:solidFill>
                              <a:schemeClr val="bg1"/>
                            </a:solidFill>
                            <a:latin typeface="Cambria Math" panose="02040503050406030204" pitchFamily="18" charset="0"/>
                            <a:sym typeface="Symbol" pitchFamily="18" charset="2"/>
                          </a:rPr>
                        </m:ctrlPr>
                      </m:sSubSupPr>
                      <m:e>
                        <m:r>
                          <a:rPr lang="es-ES" i="1">
                            <a:solidFill>
                              <a:schemeClr val="bg1"/>
                            </a:solidFill>
                            <a:latin typeface="Cambria Math" panose="02040503050406030204" pitchFamily="18" charset="0"/>
                            <a:sym typeface="Symbol" pitchFamily="18" charset="2"/>
                          </a:rPr>
                          <m:t>𝐾</m:t>
                        </m:r>
                      </m:e>
                      <m:sub>
                        <m:r>
                          <a:rPr lang="es-ES" b="0" i="1" smtClean="0">
                            <a:solidFill>
                              <a:schemeClr val="bg1"/>
                            </a:solidFill>
                            <a:latin typeface="Cambria Math" panose="02040503050406030204" pitchFamily="18" charset="0"/>
                            <a:sym typeface="Symbol" pitchFamily="18" charset="2"/>
                          </a:rPr>
                          <m:t>0</m:t>
                        </m:r>
                      </m:sub>
                      <m:sup>
                        <m:r>
                          <a:rPr lang="es-ES" i="1">
                            <a:solidFill>
                              <a:schemeClr val="bg1"/>
                            </a:solidFill>
                            <a:latin typeface="Cambria Math" panose="02040503050406030204" pitchFamily="18" charset="0"/>
                            <a:sym typeface="Symbol" pitchFamily="18" charset="2"/>
                          </a:rPr>
                          <m:t>∗</m:t>
                        </m:r>
                      </m:sup>
                    </m:sSubSup>
                  </m:oMath>
                </a14:m>
                <a:r>
                  <a:rPr lang="en-GB" smtClean="0">
                    <a:solidFill>
                      <a:schemeClr val="bg1"/>
                    </a:solidFill>
                    <a:latin typeface="Arial" charset="0"/>
                    <a:sym typeface="Symbol" pitchFamily="18" charset="2"/>
                  </a:rPr>
                  <a:t>(1430)  </a:t>
                </a:r>
                <a:endParaRPr lang="en-GB">
                  <a:solidFill>
                    <a:schemeClr val="bg1"/>
                  </a:solidFill>
                  <a:latin typeface="Arial" charset="0"/>
                  <a:sym typeface="Symbol" pitchFamily="18" charset="2"/>
                </a:endParaRPr>
              </a:p>
            </p:txBody>
          </p:sp>
        </mc:Choice>
        <mc:Fallback xmlns="">
          <p:sp>
            <p:nvSpPr>
              <p:cNvPr id="3" name="Rectángulo 2"/>
              <p:cNvSpPr>
                <a:spLocks noRot="1" noChangeAspect="1" noMove="1" noResize="1" noEditPoints="1" noAdjustHandles="1" noChangeArrowheads="1" noChangeShapeType="1" noTextEdit="1"/>
              </p:cNvSpPr>
              <p:nvPr/>
            </p:nvSpPr>
            <p:spPr>
              <a:xfrm>
                <a:off x="323527" y="5673538"/>
                <a:ext cx="8640661" cy="369332"/>
              </a:xfrm>
              <a:prstGeom prst="rect">
                <a:avLst/>
              </a:prstGeom>
              <a:blipFill rotWithShape="0">
                <a:blip r:embed="rId3"/>
                <a:stretch>
                  <a:fillRect l="-42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251549" y="3955751"/>
                <a:ext cx="8605587" cy="923330"/>
              </a:xfrm>
              <a:prstGeom prst="rect">
                <a:avLst/>
              </a:prstGeom>
              <a:ln w="25400">
                <a:solidFill>
                  <a:schemeClr val="bg1"/>
                </a:solidFill>
              </a:ln>
            </p:spPr>
            <p:txBody>
              <a:bodyPr wrap="square">
                <a:spAutoFit/>
              </a:bodyPr>
              <a:lstStyle/>
              <a:p>
                <a:pPr defTabSz="859671" eaLnBrk="0" fontAlgn="base" hangingPunct="0">
                  <a:spcBef>
                    <a:spcPct val="0"/>
                  </a:spcBef>
                  <a:spcAft>
                    <a:spcPct val="0"/>
                  </a:spcAft>
                </a:pPr>
                <a:r>
                  <a:rPr lang="en-GB" smtClean="0">
                    <a:solidFill>
                      <a:schemeClr val="bg1"/>
                    </a:solidFill>
                    <a:latin typeface="Arial" charset="0"/>
                    <a:sym typeface="Symbol" pitchFamily="18" charset="2"/>
                  </a:rPr>
                  <a:t>This </a:t>
                </a:r>
                <a:r>
                  <a:rPr lang="en-GB">
                    <a:solidFill>
                      <a:schemeClr val="bg1"/>
                    </a:solidFill>
                    <a:latin typeface="Arial" charset="0"/>
                    <a:sym typeface="Symbol" pitchFamily="18" charset="2"/>
                  </a:rPr>
                  <a:t>should finally settle the controversy confirming the existence of the </a:t>
                </a:r>
                <a14:m>
                  <m:oMath xmlns:m="http://schemas.openxmlformats.org/officeDocument/2006/math">
                    <m:sSubSup>
                      <m:sSubSupPr>
                        <m:ctrlPr>
                          <a:rPr lang="es-ES_tradnl" i="1">
                            <a:solidFill>
                              <a:schemeClr val="bg1"/>
                            </a:solidFill>
                            <a:latin typeface="Cambria Math" panose="02040503050406030204" pitchFamily="18" charset="0"/>
                            <a:sym typeface="Symbol" pitchFamily="18" charset="2"/>
                          </a:rPr>
                        </m:ctrlPr>
                      </m:sSubSupPr>
                      <m:e>
                        <m:r>
                          <a:rPr lang="es-ES_tradnl" i="1">
                            <a:solidFill>
                              <a:schemeClr val="bg1"/>
                            </a:solidFill>
                            <a:latin typeface="Cambria Math" panose="02040503050406030204" pitchFamily="18" charset="0"/>
                            <a:ea typeface="Cambria Math" panose="02040503050406030204" pitchFamily="18" charset="0"/>
                            <a:sym typeface="Symbol" pitchFamily="18" charset="2"/>
                          </a:rPr>
                          <m:t>𝜅</m:t>
                        </m:r>
                        <m:r>
                          <a:rPr lang="es-ES" i="1">
                            <a:solidFill>
                              <a:schemeClr val="bg1"/>
                            </a:solidFill>
                            <a:latin typeface="Cambria Math" panose="02040503050406030204" pitchFamily="18" charset="0"/>
                            <a:ea typeface="Cambria Math" panose="02040503050406030204" pitchFamily="18" charset="0"/>
                            <a:sym typeface="Symbol" pitchFamily="18" charset="2"/>
                          </a:rPr>
                          <m:t>/</m:t>
                        </m:r>
                        <m:r>
                          <a:rPr lang="es-ES" i="1">
                            <a:solidFill>
                              <a:schemeClr val="bg1"/>
                            </a:solidFill>
                            <a:latin typeface="Cambria Math" panose="02040503050406030204" pitchFamily="18" charset="0"/>
                            <a:sym typeface="Symbol" pitchFamily="18" charset="2"/>
                          </a:rPr>
                          <m:t>𝐾</m:t>
                        </m:r>
                      </m:e>
                      <m:sub>
                        <m:r>
                          <a:rPr lang="es-ES" i="1">
                            <a:solidFill>
                              <a:schemeClr val="bg1"/>
                            </a:solidFill>
                            <a:latin typeface="Cambria Math" panose="02040503050406030204" pitchFamily="18" charset="0"/>
                            <a:sym typeface="Symbol" pitchFamily="18" charset="2"/>
                          </a:rPr>
                          <m:t>0</m:t>
                        </m:r>
                      </m:sub>
                      <m:sup>
                        <m:r>
                          <a:rPr lang="es-ES" i="1">
                            <a:solidFill>
                              <a:schemeClr val="bg1"/>
                            </a:solidFill>
                            <a:latin typeface="Cambria Math" panose="02040503050406030204" pitchFamily="18" charset="0"/>
                            <a:sym typeface="Symbol" pitchFamily="18" charset="2"/>
                          </a:rPr>
                          <m:t>∗</m:t>
                        </m:r>
                      </m:sup>
                    </m:sSubSup>
                    <m:r>
                      <a:rPr lang="es-ES" i="1">
                        <a:solidFill>
                          <a:schemeClr val="bg1"/>
                        </a:solidFill>
                        <a:latin typeface="Cambria Math" panose="02040503050406030204" pitchFamily="18" charset="0"/>
                        <a:sym typeface="Symbol" pitchFamily="18" charset="2"/>
                      </a:rPr>
                      <m:t>(800)</m:t>
                    </m:r>
                  </m:oMath>
                </a14:m>
                <a:r>
                  <a:rPr lang="en-GB" dirty="0">
                    <a:solidFill>
                      <a:schemeClr val="bg1"/>
                    </a:solidFill>
                    <a:latin typeface="Arial" charset="0"/>
                    <a:sym typeface="Symbol" pitchFamily="18" charset="2"/>
                  </a:rPr>
                  <a:t>  </a:t>
                </a:r>
                <a:r>
                  <a:rPr lang="en-GB">
                    <a:solidFill>
                      <a:schemeClr val="bg1"/>
                    </a:solidFill>
                    <a:latin typeface="Arial" charset="0"/>
                    <a:sym typeface="Symbol" pitchFamily="18" charset="2"/>
                  </a:rPr>
                  <a:t>and determining precisely the value of its parameters. It will also fix the controversy about the existence of a light scalar nonet and its non-ordinary nature.</a:t>
                </a:r>
                <a:endParaRPr lang="es-ES_tradnl">
                  <a:solidFill>
                    <a:schemeClr val="bg1"/>
                  </a:solidFill>
                  <a:latin typeface="Arial" charset="0"/>
                  <a:sym typeface="Symbol" pitchFamily="18" charset="2"/>
                </a:endParaRPr>
              </a:p>
            </p:txBody>
          </p:sp>
        </mc:Choice>
        <mc:Fallback xmlns="">
          <p:sp>
            <p:nvSpPr>
              <p:cNvPr id="12" name="Rectángulo 11"/>
              <p:cNvSpPr>
                <a:spLocks noRot="1" noChangeAspect="1" noMove="1" noResize="1" noEditPoints="1" noAdjustHandles="1" noChangeArrowheads="1" noChangeShapeType="1" noTextEdit="1"/>
              </p:cNvSpPr>
              <p:nvPr/>
            </p:nvSpPr>
            <p:spPr>
              <a:xfrm>
                <a:off x="251549" y="3955751"/>
                <a:ext cx="8605587" cy="923330"/>
              </a:xfrm>
              <a:prstGeom prst="rect">
                <a:avLst/>
              </a:prstGeom>
              <a:blipFill rotWithShape="0">
                <a:blip r:embed="rId4"/>
                <a:stretch>
                  <a:fillRect l="-424" t="-2581" r="-918" b="-8387"/>
                </a:stretch>
              </a:blipFill>
              <a:ln w="25400">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438125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solidFill>
                  <a:srgbClr val="FFFF00"/>
                </a:solidFill>
              </a:rPr>
              <a:t>SPARE SLIDES</a:t>
            </a:r>
            <a:endParaRPr lang="en-US">
              <a:solidFill>
                <a:srgbClr val="FFFF00"/>
              </a:solidFill>
            </a:endParaRPr>
          </a:p>
        </p:txBody>
      </p:sp>
    </p:spTree>
    <p:extLst>
      <p:ext uri="{BB962C8B-B14F-4D97-AF65-F5344CB8AC3E}">
        <p14:creationId xmlns:p14="http://schemas.microsoft.com/office/powerpoint/2010/main" val="709395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91" y="620688"/>
            <a:ext cx="7739817" cy="5805543"/>
          </a:xfrm>
          <a:prstGeom prst="rect">
            <a:avLst/>
          </a:prstGeom>
        </p:spPr>
      </p:pic>
    </p:spTree>
    <p:extLst>
      <p:ext uri="{BB962C8B-B14F-4D97-AF65-F5344CB8AC3E}">
        <p14:creationId xmlns:p14="http://schemas.microsoft.com/office/powerpoint/2010/main" val="3699080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16632"/>
            <a:ext cx="3083345" cy="357301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3861048"/>
            <a:ext cx="3672408" cy="2781840"/>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16632"/>
            <a:ext cx="2820390" cy="3658716"/>
          </a:xfrm>
          <a:prstGeom prst="rect">
            <a:avLst/>
          </a:prstGeom>
        </p:spPr>
      </p:pic>
    </p:spTree>
    <p:extLst>
      <p:ext uri="{BB962C8B-B14F-4D97-AF65-F5344CB8AC3E}">
        <p14:creationId xmlns:p14="http://schemas.microsoft.com/office/powerpoint/2010/main" val="1006820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1250110" y="45424"/>
            <a:ext cx="6254865" cy="362319"/>
          </a:xfrm>
          <a:prstGeom prst="rect">
            <a:avLst/>
          </a:prstGeom>
          <a:noFill/>
          <a:ln w="9525">
            <a:noFill/>
            <a:miter lim="800000"/>
            <a:headEnd/>
            <a:tailEnd/>
          </a:ln>
        </p:spPr>
        <p:txBody>
          <a:bodyPr wrap="none" lIns="85127" tIns="42565" rIns="85127" bIns="42565">
            <a:spAutoFit/>
          </a:bodyPr>
          <a:lstStyle/>
          <a:p>
            <a:pPr algn="ctr" defTabSz="851657" eaLnBrk="0" fontAlgn="base" hangingPunct="0">
              <a:spcBef>
                <a:spcPct val="0"/>
              </a:spcBef>
              <a:spcAft>
                <a:spcPct val="0"/>
              </a:spcAft>
            </a:pPr>
            <a:r>
              <a:rPr lang="es-ES_tradnl" sz="1796" dirty="0" err="1">
                <a:solidFill>
                  <a:srgbClr val="66FFFF"/>
                </a:solidFill>
                <a:latin typeface="Arial" charset="0"/>
                <a:sym typeface="Symbol" pitchFamily="18" charset="2"/>
              </a:rPr>
              <a:t>The</a:t>
            </a:r>
            <a:r>
              <a:rPr lang="es-ES_tradnl" sz="1796" dirty="0">
                <a:solidFill>
                  <a:srgbClr val="66FFFF"/>
                </a:solidFill>
                <a:latin typeface="Arial" charset="0"/>
                <a:sym typeface="Symbol" pitchFamily="18" charset="2"/>
              </a:rPr>
              <a:t> light </a:t>
            </a:r>
            <a:r>
              <a:rPr lang="es-ES_tradnl" sz="1796" dirty="0" err="1">
                <a:solidFill>
                  <a:srgbClr val="66FFFF"/>
                </a:solidFill>
                <a:latin typeface="Arial" charset="0"/>
                <a:sym typeface="Symbol" pitchFamily="18" charset="2"/>
              </a:rPr>
              <a:t>scalar</a:t>
            </a:r>
            <a:r>
              <a:rPr lang="es-ES_tradnl" sz="1796" dirty="0">
                <a:solidFill>
                  <a:srgbClr val="66FFFF"/>
                </a:solidFill>
                <a:latin typeface="Arial" charset="0"/>
                <a:sym typeface="Symbol" pitchFamily="18" charset="2"/>
              </a:rPr>
              <a:t> </a:t>
            </a:r>
            <a:r>
              <a:rPr lang="es-ES_tradnl" sz="1796" dirty="0" err="1">
                <a:solidFill>
                  <a:srgbClr val="66FFFF"/>
                </a:solidFill>
                <a:latin typeface="Arial" charset="0"/>
                <a:sym typeface="Symbol" pitchFamily="18" charset="2"/>
              </a:rPr>
              <a:t>controversy</a:t>
            </a:r>
            <a:r>
              <a:rPr lang="es-ES_tradnl" sz="1796" dirty="0">
                <a:solidFill>
                  <a:srgbClr val="66FFFF"/>
                </a:solidFill>
                <a:latin typeface="Arial" charset="0"/>
                <a:sym typeface="Symbol" pitchFamily="18" charset="2"/>
              </a:rPr>
              <a:t>. </a:t>
            </a:r>
            <a:r>
              <a:rPr lang="es-ES_tradnl" sz="1796" dirty="0" err="1">
                <a:solidFill>
                  <a:srgbClr val="66FFFF"/>
                </a:solidFill>
                <a:latin typeface="Arial" charset="0"/>
                <a:sym typeface="Symbol" pitchFamily="18" charset="2"/>
              </a:rPr>
              <a:t>The</a:t>
            </a:r>
            <a:r>
              <a:rPr lang="es-ES_tradnl" sz="1796" dirty="0">
                <a:solidFill>
                  <a:srgbClr val="66FFFF"/>
                </a:solidFill>
                <a:latin typeface="Arial" charset="0"/>
                <a:sym typeface="Symbol" pitchFamily="18" charset="2"/>
              </a:rPr>
              <a:t> </a:t>
            </a:r>
            <a:r>
              <a:rPr lang="es-ES_tradnl" sz="1796" dirty="0" err="1">
                <a:solidFill>
                  <a:srgbClr val="66FFFF"/>
                </a:solidFill>
                <a:latin typeface="Arial" charset="0"/>
                <a:sym typeface="Symbol" pitchFamily="18" charset="2"/>
              </a:rPr>
              <a:t>theory</a:t>
            </a:r>
            <a:r>
              <a:rPr lang="es-ES_tradnl" sz="1796" dirty="0">
                <a:solidFill>
                  <a:srgbClr val="66FFFF"/>
                </a:solidFill>
                <a:latin typeface="Arial" charset="0"/>
                <a:sym typeface="Symbol" pitchFamily="18" charset="2"/>
              </a:rPr>
              <a:t> </a:t>
            </a:r>
            <a:r>
              <a:rPr lang="es-ES_tradnl" sz="1796" dirty="0" err="1">
                <a:solidFill>
                  <a:srgbClr val="66FFFF"/>
                </a:solidFill>
                <a:latin typeface="Arial" charset="0"/>
                <a:sym typeface="Symbol" pitchFamily="18" charset="2"/>
              </a:rPr>
              <a:t>side</a:t>
            </a:r>
            <a:r>
              <a:rPr lang="es-ES_tradnl" sz="1796" dirty="0">
                <a:solidFill>
                  <a:srgbClr val="66FFFF"/>
                </a:solidFill>
                <a:latin typeface="Arial" charset="0"/>
                <a:sym typeface="Symbol" pitchFamily="18" charset="2"/>
              </a:rPr>
              <a:t>... </a:t>
            </a:r>
            <a:r>
              <a:rPr lang="es-ES_tradnl" sz="1796" dirty="0" err="1">
                <a:solidFill>
                  <a:srgbClr val="66FFFF"/>
                </a:solidFill>
                <a:latin typeface="Arial" charset="0"/>
                <a:sym typeface="Symbol" pitchFamily="18" charset="2"/>
              </a:rPr>
              <a:t>classification</a:t>
            </a:r>
            <a:endParaRPr lang="en-GB" sz="1796" dirty="0">
              <a:solidFill>
                <a:srgbClr val="66FFFF"/>
              </a:solidFill>
              <a:latin typeface="Arial" charset="0"/>
              <a:sym typeface="Symbol" pitchFamily="18" charset="2"/>
            </a:endParaRPr>
          </a:p>
        </p:txBody>
      </p:sp>
      <p:sp>
        <p:nvSpPr>
          <p:cNvPr id="2052" name="Line 3"/>
          <p:cNvSpPr>
            <a:spLocks noChangeShapeType="1"/>
          </p:cNvSpPr>
          <p:nvPr/>
        </p:nvSpPr>
        <p:spPr bwMode="auto">
          <a:xfrm>
            <a:off x="36513" y="411311"/>
            <a:ext cx="9144000" cy="0"/>
          </a:xfrm>
          <a:prstGeom prst="line">
            <a:avLst/>
          </a:prstGeom>
          <a:noFill/>
          <a:ln w="9525">
            <a:solidFill>
              <a:srgbClr val="66FFFF"/>
            </a:solidFill>
            <a:round/>
            <a:headEnd/>
            <a:tailEnd/>
          </a:ln>
        </p:spPr>
        <p:txBody>
          <a:bodyPr lIns="89193" tIns="44596" rIns="89193" bIns="44596"/>
          <a:lstStyle/>
          <a:p>
            <a:pPr algn="ctr" defTabSz="781903" eaLnBrk="0" fontAlgn="base" hangingPunct="0">
              <a:spcBef>
                <a:spcPct val="0"/>
              </a:spcBef>
              <a:spcAft>
                <a:spcPct val="0"/>
              </a:spcAft>
            </a:pPr>
            <a:endParaRPr lang="es-ES" sz="1881">
              <a:solidFill>
                <a:srgbClr val="FFFFFF"/>
              </a:solidFill>
              <a:latin typeface="Arial" charset="0"/>
            </a:endParaRPr>
          </a:p>
        </p:txBody>
      </p:sp>
      <p:grpSp>
        <p:nvGrpSpPr>
          <p:cNvPr id="2" name="Group 7"/>
          <p:cNvGrpSpPr>
            <a:grpSpLocks/>
          </p:cNvGrpSpPr>
          <p:nvPr/>
        </p:nvGrpSpPr>
        <p:grpSpPr bwMode="auto">
          <a:xfrm>
            <a:off x="306206" y="573122"/>
            <a:ext cx="6996622" cy="365444"/>
            <a:chOff x="225" y="1235"/>
            <a:chExt cx="5155" cy="269"/>
          </a:xfrm>
        </p:grpSpPr>
        <p:sp>
          <p:nvSpPr>
            <p:cNvPr id="2095" name="Rectangle 8"/>
            <p:cNvSpPr>
              <a:spLocks noChangeArrowheads="1"/>
            </p:cNvSpPr>
            <p:nvPr/>
          </p:nvSpPr>
          <p:spPr bwMode="auto">
            <a:xfrm>
              <a:off x="391" y="1235"/>
              <a:ext cx="4989" cy="269"/>
            </a:xfrm>
            <a:prstGeom prst="rect">
              <a:avLst/>
            </a:prstGeom>
            <a:noFill/>
            <a:ln w="9525">
              <a:noFill/>
              <a:miter lim="800000"/>
              <a:headEnd/>
              <a:tailEnd/>
            </a:ln>
          </p:spPr>
          <p:txBody>
            <a:bodyPr lIns="74627" tIns="37314" rIns="74627" bIns="37314">
              <a:spAutoFit/>
            </a:bodyPr>
            <a:lstStyle/>
            <a:p>
              <a:pPr defTabSz="851657" eaLnBrk="0" fontAlgn="base" hangingPunct="0">
                <a:spcBef>
                  <a:spcPct val="50000"/>
                </a:spcBef>
                <a:spcAft>
                  <a:spcPct val="0"/>
                </a:spcAft>
              </a:pPr>
              <a:r>
                <a:rPr lang="es-ES_tradnl" sz="1881" err="1">
                  <a:solidFill>
                    <a:srgbClr val="FFFFFF"/>
                  </a:solidFill>
                  <a:latin typeface="Arial" charset="0"/>
                  <a:sym typeface="Symbol" pitchFamily="18" charset="2"/>
                </a:rPr>
                <a:t>Scalar</a:t>
              </a:r>
              <a:r>
                <a:rPr lang="es-ES_tradnl" sz="1881">
                  <a:solidFill>
                    <a:srgbClr val="FFFFFF"/>
                  </a:solidFill>
                  <a:latin typeface="Arial" charset="0"/>
                  <a:sym typeface="Symbol" pitchFamily="18" charset="2"/>
                </a:rPr>
                <a:t> </a:t>
              </a:r>
              <a:r>
                <a:rPr lang="es-ES_tradnl" sz="1881" smtClean="0">
                  <a:solidFill>
                    <a:srgbClr val="FFFFFF"/>
                  </a:solidFill>
                  <a:latin typeface="Arial" charset="0"/>
                  <a:sym typeface="Symbol" pitchFamily="18" charset="2"/>
                </a:rPr>
                <a:t>lightest SU(3) nonet controversial for decades</a:t>
              </a:r>
              <a:endParaRPr lang="es-ES_tradnl" sz="1539" dirty="0">
                <a:solidFill>
                  <a:srgbClr val="00FFFF"/>
                </a:solidFill>
                <a:latin typeface="Arial" charset="0"/>
                <a:sym typeface="Symbol" pitchFamily="18" charset="2"/>
              </a:endParaRPr>
            </a:p>
          </p:txBody>
        </p:sp>
        <p:pic>
          <p:nvPicPr>
            <p:cNvPr id="2096" name="Picture 9" descr="ballorange1"/>
            <p:cNvPicPr>
              <a:picLocks noChangeAspect="1" noChangeArrowheads="1"/>
            </p:cNvPicPr>
            <p:nvPr/>
          </p:nvPicPr>
          <p:blipFill>
            <a:blip r:embed="rId4" cstate="print"/>
            <a:srcRect/>
            <a:stretch>
              <a:fillRect/>
            </a:stretch>
          </p:blipFill>
          <p:spPr bwMode="auto">
            <a:xfrm>
              <a:off x="225" y="1312"/>
              <a:ext cx="140" cy="132"/>
            </a:xfrm>
            <a:prstGeom prst="rect">
              <a:avLst/>
            </a:prstGeom>
            <a:noFill/>
            <a:ln w="9525">
              <a:noFill/>
              <a:miter lim="800000"/>
              <a:headEnd/>
              <a:tailEnd/>
            </a:ln>
          </p:spPr>
        </p:pic>
      </p:grpSp>
      <p:grpSp>
        <p:nvGrpSpPr>
          <p:cNvPr id="3" name="Group 12"/>
          <p:cNvGrpSpPr>
            <a:grpSpLocks/>
          </p:cNvGrpSpPr>
          <p:nvPr/>
        </p:nvGrpSpPr>
        <p:grpSpPr bwMode="auto">
          <a:xfrm>
            <a:off x="6659564" y="472016"/>
            <a:ext cx="1614487" cy="1451787"/>
            <a:chOff x="2160" y="1200"/>
            <a:chExt cx="1008" cy="941"/>
          </a:xfrm>
        </p:grpSpPr>
        <p:graphicFrame>
          <p:nvGraphicFramePr>
            <p:cNvPr id="2050" name="Object 13"/>
            <p:cNvGraphicFramePr>
              <a:graphicFrameLocks noChangeAspect="1"/>
            </p:cNvGraphicFramePr>
            <p:nvPr/>
          </p:nvGraphicFramePr>
          <p:xfrm>
            <a:off x="2160" y="1200"/>
            <a:ext cx="1008" cy="941"/>
          </p:xfrm>
          <a:graphic>
            <a:graphicData uri="http://schemas.openxmlformats.org/presentationml/2006/ole">
              <mc:AlternateContent xmlns:mc="http://schemas.openxmlformats.org/markup-compatibility/2006">
                <mc:Choice xmlns:v="urn:schemas-microsoft-com:vml" Requires="v">
                  <p:oleObj spid="_x0000_s57373" name="Imagen" r:id="rId5" imgW="3762000" imgH="3514320" progId="">
                    <p:embed/>
                  </p:oleObj>
                </mc:Choice>
                <mc:Fallback>
                  <p:oleObj name="Imagen" r:id="rId5" imgW="3762000" imgH="35143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 y="1200"/>
                          <a:ext cx="1008" cy="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2" name="Rectangle 14"/>
            <p:cNvSpPr>
              <a:spLocks noChangeArrowheads="1"/>
            </p:cNvSpPr>
            <p:nvPr/>
          </p:nvSpPr>
          <p:spPr bwMode="auto">
            <a:xfrm rot="178423">
              <a:off x="2319" y="1803"/>
              <a:ext cx="144" cy="164"/>
            </a:xfrm>
            <a:prstGeom prst="rect">
              <a:avLst/>
            </a:prstGeom>
            <a:noFill/>
            <a:ln w="9525">
              <a:noFill/>
              <a:miter lim="800000"/>
              <a:headEnd/>
              <a:tailEnd/>
            </a:ln>
          </p:spPr>
          <p:txBody>
            <a:bodyPr wrap="none" lIns="68534" tIns="34268" rIns="68534" bIns="34268" anchor="ctr">
              <a:spAutoFit/>
            </a:bodyPr>
            <a:lstStyle/>
            <a:p>
              <a:pPr algn="ctr" defTabSz="781977" eaLnBrk="0" fontAlgn="base" hangingPunct="0">
                <a:spcBef>
                  <a:spcPct val="0"/>
                </a:spcBef>
                <a:spcAft>
                  <a:spcPct val="0"/>
                </a:spcAft>
              </a:pPr>
              <a:r>
                <a:rPr lang="es-ES_tradnl" sz="1197" dirty="0">
                  <a:solidFill>
                    <a:srgbClr val="1C1C1C"/>
                  </a:solidFill>
                  <a:sym typeface="Symbol" pitchFamily="18" charset="2"/>
                </a:rPr>
                <a:t></a:t>
              </a:r>
            </a:p>
          </p:txBody>
        </p:sp>
        <p:sp>
          <p:nvSpPr>
            <p:cNvPr id="2093" name="Rectangle 15"/>
            <p:cNvSpPr>
              <a:spLocks noChangeArrowheads="1"/>
            </p:cNvSpPr>
            <p:nvPr/>
          </p:nvSpPr>
          <p:spPr bwMode="auto">
            <a:xfrm rot="18622043">
              <a:off x="2277" y="1983"/>
              <a:ext cx="156" cy="158"/>
            </a:xfrm>
            <a:prstGeom prst="rect">
              <a:avLst/>
            </a:prstGeom>
            <a:noFill/>
            <a:ln w="9525">
              <a:noFill/>
              <a:miter lim="800000"/>
              <a:headEnd/>
              <a:tailEnd/>
            </a:ln>
          </p:spPr>
          <p:txBody>
            <a:bodyPr wrap="none" lIns="68534" tIns="34268" rIns="68534" bIns="34268" anchor="ctr">
              <a:spAutoFit/>
            </a:bodyPr>
            <a:lstStyle/>
            <a:p>
              <a:pPr algn="ctr" defTabSz="781977" eaLnBrk="0" fontAlgn="base" hangingPunct="0">
                <a:spcBef>
                  <a:spcPct val="0"/>
                </a:spcBef>
                <a:spcAft>
                  <a:spcPct val="0"/>
                </a:spcAft>
              </a:pPr>
              <a:r>
                <a:rPr lang="es-ES_tradnl" sz="1197" dirty="0">
                  <a:solidFill>
                    <a:srgbClr val="1C1C1C"/>
                  </a:solidFill>
                  <a:sym typeface="Symbol" pitchFamily="18" charset="2"/>
                </a:rPr>
                <a:t>f</a:t>
              </a:r>
              <a:r>
                <a:rPr lang="es-ES_tradnl" sz="1197" baseline="-25000" dirty="0">
                  <a:solidFill>
                    <a:srgbClr val="1C1C1C"/>
                  </a:solidFill>
                  <a:sym typeface="Symbol" pitchFamily="18" charset="2"/>
                </a:rPr>
                <a:t>0</a:t>
              </a:r>
            </a:p>
          </p:txBody>
        </p:sp>
        <p:sp>
          <p:nvSpPr>
            <p:cNvPr id="2094" name="Rectangle 16"/>
            <p:cNvSpPr>
              <a:spLocks noChangeArrowheads="1"/>
            </p:cNvSpPr>
            <p:nvPr/>
          </p:nvSpPr>
          <p:spPr bwMode="auto">
            <a:xfrm rot="147717">
              <a:off x="2481" y="1849"/>
              <a:ext cx="161" cy="164"/>
            </a:xfrm>
            <a:prstGeom prst="rect">
              <a:avLst/>
            </a:prstGeom>
            <a:noFill/>
            <a:ln w="9525">
              <a:noFill/>
              <a:miter lim="800000"/>
              <a:headEnd/>
              <a:tailEnd/>
            </a:ln>
          </p:spPr>
          <p:txBody>
            <a:bodyPr wrap="none" lIns="68534" tIns="34268" rIns="68534" bIns="34268" anchor="ctr">
              <a:spAutoFit/>
            </a:bodyPr>
            <a:lstStyle/>
            <a:p>
              <a:pPr algn="ctr" defTabSz="781977" eaLnBrk="0" fontAlgn="base" hangingPunct="0">
                <a:spcBef>
                  <a:spcPct val="0"/>
                </a:spcBef>
                <a:spcAft>
                  <a:spcPct val="0"/>
                </a:spcAft>
              </a:pPr>
              <a:r>
                <a:rPr lang="es-ES_tradnl" sz="1197" dirty="0">
                  <a:solidFill>
                    <a:srgbClr val="1C1C1C"/>
                  </a:solidFill>
                  <a:sym typeface="Symbol" pitchFamily="18" charset="2"/>
                </a:rPr>
                <a:t>a</a:t>
              </a:r>
              <a:r>
                <a:rPr lang="es-ES_tradnl" sz="1197" baseline="-25000" dirty="0">
                  <a:solidFill>
                    <a:srgbClr val="1C1C1C"/>
                  </a:solidFill>
                  <a:sym typeface="Symbol" pitchFamily="18" charset="2"/>
                </a:rPr>
                <a:t>0</a:t>
              </a:r>
              <a:endParaRPr lang="es-ES_tradnl" sz="1197" dirty="0">
                <a:solidFill>
                  <a:srgbClr val="1C1C1C"/>
                </a:solidFill>
                <a:sym typeface="Symbol" pitchFamily="18" charset="2"/>
              </a:endParaRPr>
            </a:p>
          </p:txBody>
        </p:sp>
      </p:grpSp>
      <p:sp>
        <p:nvSpPr>
          <p:cNvPr id="2091" name="Text Box 51"/>
          <p:cNvSpPr txBox="1">
            <a:spLocks noChangeArrowheads="1"/>
          </p:cNvSpPr>
          <p:nvPr/>
        </p:nvSpPr>
        <p:spPr bwMode="auto">
          <a:xfrm>
            <a:off x="496221" y="915009"/>
            <a:ext cx="2541308" cy="542925"/>
          </a:xfrm>
          <a:prstGeom prst="rect">
            <a:avLst/>
          </a:prstGeom>
          <a:noFill/>
          <a:ln w="9525">
            <a:noFill/>
            <a:miter lim="800000"/>
            <a:headEnd/>
            <a:tailEnd/>
          </a:ln>
        </p:spPr>
        <p:txBody>
          <a:bodyPr wrap="none" lIns="68534" tIns="34268" rIns="68534" bIns="34268" anchor="ctr">
            <a:spAutoFit/>
          </a:bodyPr>
          <a:lstStyle/>
          <a:p>
            <a:pPr defTabSz="781977" eaLnBrk="0" fontAlgn="base" hangingPunct="0">
              <a:spcBef>
                <a:spcPct val="0"/>
              </a:spcBef>
              <a:spcAft>
                <a:spcPct val="0"/>
              </a:spcAft>
            </a:pPr>
            <a:r>
              <a:rPr lang="es-ES_tradnl" sz="1539" smtClean="0">
                <a:solidFill>
                  <a:srgbClr val="FFFFFF"/>
                </a:solidFill>
                <a:latin typeface="Arial" charset="0"/>
              </a:rPr>
              <a:t>… but a picture is emerging</a:t>
            </a:r>
            <a:endParaRPr lang="es-ES_tradnl" sz="1539" dirty="0">
              <a:solidFill>
                <a:srgbClr val="FFFFFF"/>
              </a:solidFill>
              <a:latin typeface="Arial" charset="0"/>
            </a:endParaRPr>
          </a:p>
          <a:p>
            <a:pPr defTabSz="781977" eaLnBrk="0" fontAlgn="base" hangingPunct="0">
              <a:spcBef>
                <a:spcPct val="0"/>
              </a:spcBef>
              <a:spcAft>
                <a:spcPct val="0"/>
              </a:spcAft>
            </a:pPr>
            <a:r>
              <a:rPr lang="es-ES_tradnl" sz="1539">
                <a:solidFill>
                  <a:srgbClr val="FFFFFF"/>
                </a:solidFill>
                <a:latin typeface="Arial" charset="0"/>
              </a:rPr>
              <a:t> </a:t>
            </a:r>
            <a:endParaRPr lang="es-ES_tradnl" sz="1539" dirty="0">
              <a:solidFill>
                <a:srgbClr val="FFFFFF"/>
              </a:solidFill>
              <a:latin typeface="Arial" charset="0"/>
            </a:endParaRPr>
          </a:p>
        </p:txBody>
      </p:sp>
      <p:grpSp>
        <p:nvGrpSpPr>
          <p:cNvPr id="5" name="Group 69"/>
          <p:cNvGrpSpPr>
            <a:grpSpLocks/>
          </p:cNvGrpSpPr>
          <p:nvPr/>
        </p:nvGrpSpPr>
        <p:grpSpPr bwMode="auto">
          <a:xfrm>
            <a:off x="899592" y="1675873"/>
            <a:ext cx="4818261" cy="2473207"/>
            <a:chOff x="1019" y="1450"/>
            <a:chExt cx="2653" cy="1436"/>
          </a:xfrm>
        </p:grpSpPr>
        <p:sp>
          <p:nvSpPr>
            <p:cNvPr id="2078" name="Line 47"/>
            <p:cNvSpPr>
              <a:spLocks noChangeShapeType="1"/>
            </p:cNvSpPr>
            <p:nvPr/>
          </p:nvSpPr>
          <p:spPr bwMode="auto">
            <a:xfrm>
              <a:off x="2063" y="2115"/>
              <a:ext cx="1088" cy="0"/>
            </a:xfrm>
            <a:prstGeom prst="line">
              <a:avLst/>
            </a:prstGeom>
            <a:noFill/>
            <a:ln w="38100">
              <a:solidFill>
                <a:schemeClr val="bg1"/>
              </a:solidFill>
              <a:round/>
              <a:headEnd/>
              <a:tailEnd/>
            </a:ln>
          </p:spPr>
          <p:txBody>
            <a:bodyPr/>
            <a:lstStyle/>
            <a:p>
              <a:pPr algn="ctr" defTabSz="781903" eaLnBrk="0" fontAlgn="base" hangingPunct="0">
                <a:spcBef>
                  <a:spcPct val="0"/>
                </a:spcBef>
                <a:spcAft>
                  <a:spcPct val="0"/>
                </a:spcAft>
              </a:pPr>
              <a:endParaRPr lang="es-ES" sz="1881">
                <a:solidFill>
                  <a:srgbClr val="FFFFFF"/>
                </a:solidFill>
                <a:latin typeface="Arial" charset="0"/>
              </a:endParaRPr>
            </a:p>
          </p:txBody>
        </p:sp>
        <p:sp>
          <p:nvSpPr>
            <p:cNvPr id="2079" name="Rectangle 60"/>
            <p:cNvSpPr>
              <a:spLocks noChangeArrowheads="1"/>
            </p:cNvSpPr>
            <p:nvPr/>
          </p:nvSpPr>
          <p:spPr bwMode="auto">
            <a:xfrm>
              <a:off x="2388" y="1842"/>
              <a:ext cx="486" cy="220"/>
            </a:xfrm>
            <a:prstGeom prst="rect">
              <a:avLst/>
            </a:prstGeom>
            <a:noFill/>
            <a:ln w="9525">
              <a:noFill/>
              <a:miter lim="800000"/>
              <a:headEnd/>
              <a:tailEnd/>
            </a:ln>
          </p:spPr>
          <p:txBody>
            <a:bodyPr wrap="none">
              <a:spAutoFit/>
            </a:bodyPr>
            <a:lstStyle/>
            <a:p>
              <a:pPr algn="ctr" defTabSz="781903" eaLnBrk="0" fontAlgn="base" hangingPunct="0">
                <a:spcBef>
                  <a:spcPct val="0"/>
                </a:spcBef>
                <a:spcAft>
                  <a:spcPct val="0"/>
                </a:spcAft>
              </a:pPr>
              <a:r>
                <a:rPr lang="es-ES_tradnl" sz="1539" dirty="0">
                  <a:solidFill>
                    <a:srgbClr val="FFFFFF"/>
                  </a:solidFill>
                  <a:latin typeface="Arial" charset="0"/>
                  <a:sym typeface="Symbol" pitchFamily="18" charset="2"/>
                </a:rPr>
                <a:t>f</a:t>
              </a:r>
              <a:r>
                <a:rPr lang="es-ES_tradnl" sz="1539" baseline="-25000" dirty="0">
                  <a:solidFill>
                    <a:srgbClr val="FFFFFF"/>
                  </a:solidFill>
                  <a:latin typeface="Arial" charset="0"/>
                  <a:sym typeface="Symbol" pitchFamily="18" charset="2"/>
                </a:rPr>
                <a:t>0</a:t>
              </a:r>
              <a:r>
                <a:rPr lang="es-ES_tradnl" sz="1539" dirty="0">
                  <a:solidFill>
                    <a:srgbClr val="FFFFFF"/>
                  </a:solidFill>
                  <a:latin typeface="Arial" charset="0"/>
                  <a:sym typeface="Symbol" pitchFamily="18" charset="2"/>
                </a:rPr>
                <a:t>(980)</a:t>
              </a:r>
              <a:endParaRPr lang="en-US" sz="1539" dirty="0">
                <a:solidFill>
                  <a:srgbClr val="FFFFFF"/>
                </a:solidFill>
                <a:latin typeface="Arial" charset="0"/>
                <a:sym typeface="Symbol" pitchFamily="18" charset="2"/>
              </a:endParaRPr>
            </a:p>
          </p:txBody>
        </p:sp>
        <p:grpSp>
          <p:nvGrpSpPr>
            <p:cNvPr id="6" name="Group 68"/>
            <p:cNvGrpSpPr>
              <a:grpSpLocks/>
            </p:cNvGrpSpPr>
            <p:nvPr/>
          </p:nvGrpSpPr>
          <p:grpSpPr bwMode="auto">
            <a:xfrm>
              <a:off x="1019" y="1450"/>
              <a:ext cx="2653" cy="1436"/>
              <a:chOff x="1019" y="1450"/>
              <a:chExt cx="2653" cy="1436"/>
            </a:xfrm>
          </p:grpSpPr>
          <mc:AlternateContent xmlns:mc="http://schemas.openxmlformats.org/markup-compatibility/2006" xmlns:a14="http://schemas.microsoft.com/office/drawing/2010/main">
            <mc:Choice Requires="a14">
              <p:sp>
                <p:nvSpPr>
                  <p:cNvPr id="2081" name="Rectangle 58"/>
                  <p:cNvSpPr>
                    <a:spLocks noChangeArrowheads="1"/>
                  </p:cNvSpPr>
                  <p:nvPr/>
                </p:nvSpPr>
                <p:spPr bwMode="auto">
                  <a:xfrm>
                    <a:off x="1959" y="1450"/>
                    <a:ext cx="1438" cy="1436"/>
                  </a:xfrm>
                  <a:prstGeom prst="rect">
                    <a:avLst/>
                  </a:prstGeom>
                  <a:noFill/>
                  <a:ln w="9525">
                    <a:noFill/>
                    <a:miter lim="800000"/>
                    <a:headEnd/>
                    <a:tailEnd/>
                  </a:ln>
                </p:spPr>
                <p:txBody>
                  <a:bodyPr wrap="none">
                    <a:spAutoFit/>
                  </a:bodyPr>
                  <a:lstStyle/>
                  <a:p>
                    <a:pPr defTabSz="781903" eaLnBrk="0" fontAlgn="base" hangingPunct="0">
                      <a:spcBef>
                        <a:spcPct val="0"/>
                      </a:spcBef>
                      <a:spcAft>
                        <a:spcPct val="0"/>
                      </a:spcAft>
                    </a:pPr>
                    <a14:m>
                      <m:oMath xmlns:m="http://schemas.openxmlformats.org/officeDocument/2006/math">
                        <m:sSubSup>
                          <m:sSubSupPr>
                            <m:ctrlPr>
                              <a:rPr lang="es-ES_tradnl" sz="1539" i="1" smtClean="0">
                                <a:solidFill>
                                  <a:srgbClr val="FFFFFF"/>
                                </a:solidFill>
                                <a:latin typeface="Cambria Math" panose="02040503050406030204" pitchFamily="18" charset="0"/>
                                <a:sym typeface="Symbol" pitchFamily="18" charset="2"/>
                              </a:rPr>
                            </m:ctrlPr>
                          </m:sSubSupPr>
                          <m:e>
                            <m:r>
                              <a:rPr lang="es-ES" sz="1539" i="1">
                                <a:solidFill>
                                  <a:srgbClr val="FFFFFF"/>
                                </a:solidFill>
                                <a:latin typeface="Cambria Math" panose="02040503050406030204" pitchFamily="18" charset="0"/>
                                <a:sym typeface="Symbol" pitchFamily="18" charset="2"/>
                              </a:rPr>
                              <m:t>𝐾</m:t>
                            </m:r>
                          </m:e>
                          <m:sub>
                            <m:r>
                              <a:rPr lang="es-ES" sz="1539" i="1">
                                <a:solidFill>
                                  <a:srgbClr val="FFFFFF"/>
                                </a:solidFill>
                                <a:latin typeface="Cambria Math" panose="02040503050406030204" pitchFamily="18" charset="0"/>
                                <a:sym typeface="Symbol" pitchFamily="18" charset="2"/>
                              </a:rPr>
                              <m:t>0</m:t>
                            </m:r>
                          </m:sub>
                          <m:sup>
                            <m:r>
                              <a:rPr lang="es-ES" sz="1539" i="1">
                                <a:solidFill>
                                  <a:srgbClr val="FFFFFF"/>
                                </a:solidFill>
                                <a:latin typeface="Cambria Math" panose="02040503050406030204" pitchFamily="18" charset="0"/>
                                <a:sym typeface="Symbol" pitchFamily="18" charset="2"/>
                              </a:rPr>
                              <m:t>∗</m:t>
                            </m:r>
                            <m:r>
                              <a:rPr lang="es-ES" sz="1539" b="0" i="1" smtClean="0">
                                <a:solidFill>
                                  <a:srgbClr val="FFFFFF"/>
                                </a:solidFill>
                                <a:latin typeface="Cambria Math" panose="02040503050406030204" pitchFamily="18" charset="0"/>
                                <a:sym typeface="Symbol" pitchFamily="18" charset="2"/>
                              </a:rPr>
                              <m:t>0</m:t>
                            </m:r>
                          </m:sup>
                        </m:sSubSup>
                      </m:oMath>
                    </a14:m>
                    <a:r>
                      <a:rPr lang="es-ES_tradnl" sz="1539" dirty="0" smtClean="0">
                        <a:solidFill>
                          <a:srgbClr val="FFFFFF"/>
                        </a:solidFill>
                        <a:latin typeface="Arial" charset="0"/>
                        <a:sym typeface="Symbol" pitchFamily="18" charset="2"/>
                      </a:rPr>
                      <a:t>(</a:t>
                    </a:r>
                    <a:r>
                      <a:rPr lang="es-ES_tradnl" sz="1539">
                        <a:solidFill>
                          <a:srgbClr val="FFFFFF"/>
                        </a:solidFill>
                        <a:latin typeface="Arial" charset="0"/>
                        <a:sym typeface="Symbol" pitchFamily="18" charset="2"/>
                      </a:rPr>
                      <a:t>800) </a:t>
                    </a:r>
                    <a:r>
                      <a:rPr lang="es-ES_tradnl" sz="1539" smtClean="0">
                        <a:solidFill>
                          <a:srgbClr val="FFFFFF"/>
                        </a:solidFill>
                        <a:latin typeface="Arial" charset="0"/>
                        <a:sym typeface="Symbol" pitchFamily="18" charset="2"/>
                      </a:rPr>
                      <a:t>              </a:t>
                    </a:r>
                    <a14:m>
                      <m:oMath xmlns:m="http://schemas.openxmlformats.org/officeDocument/2006/math">
                        <m:sSubSup>
                          <m:sSubSupPr>
                            <m:ctrlPr>
                              <a:rPr lang="es-ES_tradnl" sz="1539" i="1" smtClean="0">
                                <a:solidFill>
                                  <a:srgbClr val="FFFFFF"/>
                                </a:solidFill>
                                <a:latin typeface="Cambria Math" panose="02040503050406030204" pitchFamily="18" charset="0"/>
                                <a:sym typeface="Symbol" pitchFamily="18" charset="2"/>
                              </a:rPr>
                            </m:ctrlPr>
                          </m:sSubSupPr>
                          <m:e>
                            <m:r>
                              <a:rPr lang="es-ES" sz="1539" b="0" i="1" smtClean="0">
                                <a:solidFill>
                                  <a:srgbClr val="FFFFFF"/>
                                </a:solidFill>
                                <a:latin typeface="Cambria Math" panose="02040503050406030204" pitchFamily="18" charset="0"/>
                                <a:sym typeface="Symbol" pitchFamily="18" charset="2"/>
                              </a:rPr>
                              <m:t>𝐾</m:t>
                            </m:r>
                          </m:e>
                          <m:sub>
                            <m:r>
                              <a:rPr lang="es-ES" sz="1539" b="0" i="1" smtClean="0">
                                <a:solidFill>
                                  <a:srgbClr val="FFFFFF"/>
                                </a:solidFill>
                                <a:latin typeface="Cambria Math" panose="02040503050406030204" pitchFamily="18" charset="0"/>
                                <a:sym typeface="Symbol" pitchFamily="18" charset="2"/>
                              </a:rPr>
                              <m:t>0</m:t>
                            </m:r>
                          </m:sub>
                          <m:sup>
                            <m:r>
                              <a:rPr lang="es-ES" sz="1539" b="0" i="1" smtClean="0">
                                <a:solidFill>
                                  <a:srgbClr val="FFFFFF"/>
                                </a:solidFill>
                                <a:latin typeface="Cambria Math" panose="02040503050406030204" pitchFamily="18" charset="0"/>
                                <a:sym typeface="Symbol" pitchFamily="18" charset="2"/>
                              </a:rPr>
                              <m:t>∗+</m:t>
                            </m:r>
                          </m:sup>
                        </m:sSubSup>
                      </m:oMath>
                    </a14:m>
                    <a:r>
                      <a:rPr lang="es-ES_tradnl" sz="1539" smtClean="0">
                        <a:solidFill>
                          <a:srgbClr val="FFFFFF"/>
                        </a:solidFill>
                        <a:latin typeface="Arial" charset="0"/>
                        <a:sym typeface="Symbol" pitchFamily="18" charset="2"/>
                      </a:rPr>
                      <a:t>(800)</a:t>
                    </a:r>
                  </a:p>
                  <a:p>
                    <a:pPr defTabSz="781903" eaLnBrk="0" fontAlgn="base" hangingPunct="0">
                      <a:spcBef>
                        <a:spcPct val="0"/>
                      </a:spcBef>
                      <a:spcAft>
                        <a:spcPct val="0"/>
                      </a:spcAft>
                    </a:pPr>
                    <a:endParaRPr lang="es-ES_tradnl" sz="1539">
                      <a:solidFill>
                        <a:srgbClr val="FFFFFF"/>
                      </a:solidFill>
                      <a:latin typeface="Arial" charset="0"/>
                      <a:sym typeface="Symbol" pitchFamily="18" charset="2"/>
                    </a:endParaRPr>
                  </a:p>
                  <a:p>
                    <a:pPr defTabSz="781903" eaLnBrk="0" fontAlgn="base" hangingPunct="0">
                      <a:spcBef>
                        <a:spcPct val="0"/>
                      </a:spcBef>
                      <a:spcAft>
                        <a:spcPct val="0"/>
                      </a:spcAft>
                    </a:pPr>
                    <a:endParaRPr lang="es-ES_tradnl" sz="1539" smtClean="0">
                      <a:solidFill>
                        <a:srgbClr val="FFFFFF"/>
                      </a:solidFill>
                      <a:latin typeface="Arial" charset="0"/>
                      <a:sym typeface="Symbol" pitchFamily="18" charset="2"/>
                    </a:endParaRPr>
                  </a:p>
                  <a:p>
                    <a:pPr defTabSz="781903" eaLnBrk="0" fontAlgn="base" hangingPunct="0">
                      <a:spcBef>
                        <a:spcPct val="0"/>
                      </a:spcBef>
                      <a:spcAft>
                        <a:spcPct val="0"/>
                      </a:spcAft>
                    </a:pPr>
                    <a:endParaRPr lang="es-ES_tradnl" sz="1539">
                      <a:solidFill>
                        <a:srgbClr val="FFFFFF"/>
                      </a:solidFill>
                      <a:latin typeface="Arial" charset="0"/>
                      <a:sym typeface="Symbol" pitchFamily="18" charset="2"/>
                    </a:endParaRPr>
                  </a:p>
                  <a:p>
                    <a:pPr defTabSz="781903" eaLnBrk="0" fontAlgn="base" hangingPunct="0">
                      <a:spcBef>
                        <a:spcPct val="0"/>
                      </a:spcBef>
                      <a:spcAft>
                        <a:spcPct val="0"/>
                      </a:spcAft>
                    </a:pPr>
                    <a:endParaRPr lang="es-ES_tradnl" sz="1539" smtClean="0">
                      <a:solidFill>
                        <a:srgbClr val="FFFFFF"/>
                      </a:solidFill>
                      <a:latin typeface="Arial" charset="0"/>
                      <a:sym typeface="Symbol" pitchFamily="18" charset="2"/>
                    </a:endParaRPr>
                  </a:p>
                  <a:p>
                    <a:pPr defTabSz="781903" eaLnBrk="0" fontAlgn="base" hangingPunct="0">
                      <a:spcBef>
                        <a:spcPct val="0"/>
                      </a:spcBef>
                      <a:spcAft>
                        <a:spcPct val="0"/>
                      </a:spcAft>
                    </a:pPr>
                    <a:endParaRPr lang="es-ES_tradnl" sz="1539">
                      <a:solidFill>
                        <a:srgbClr val="FFFFFF"/>
                      </a:solidFill>
                      <a:latin typeface="Arial" charset="0"/>
                      <a:sym typeface="Symbol" pitchFamily="18" charset="2"/>
                    </a:endParaRPr>
                  </a:p>
                  <a:p>
                    <a:pPr defTabSz="781903" eaLnBrk="0" fontAlgn="base" hangingPunct="0">
                      <a:spcBef>
                        <a:spcPct val="0"/>
                      </a:spcBef>
                      <a:spcAft>
                        <a:spcPct val="0"/>
                      </a:spcAft>
                    </a:pPr>
                    <a:endParaRPr lang="es-ES" sz="1539" smtClean="0">
                      <a:solidFill>
                        <a:srgbClr val="FFFFFF"/>
                      </a:solidFill>
                      <a:latin typeface="Arial" charset="0"/>
                      <a:sym typeface="Symbol" pitchFamily="18" charset="2"/>
                    </a:endParaRPr>
                  </a:p>
                  <a:p>
                    <a:pPr defTabSz="781903" eaLnBrk="0" fontAlgn="base" hangingPunct="0">
                      <a:spcBef>
                        <a:spcPct val="0"/>
                      </a:spcBef>
                      <a:spcAft>
                        <a:spcPct val="0"/>
                      </a:spcAft>
                    </a:pPr>
                    <a:endParaRPr lang="en-US" sz="1539">
                      <a:solidFill>
                        <a:srgbClr val="FFFFFF"/>
                      </a:solidFill>
                      <a:latin typeface="Arial" charset="0"/>
                      <a:sym typeface="Symbol" pitchFamily="18" charset="2"/>
                    </a:endParaRPr>
                  </a:p>
                  <a:p>
                    <a:pPr defTabSz="781903" eaLnBrk="0" fontAlgn="base" hangingPunct="0">
                      <a:spcBef>
                        <a:spcPct val="0"/>
                      </a:spcBef>
                      <a:spcAft>
                        <a:spcPct val="0"/>
                      </a:spcAft>
                    </a:pPr>
                    <a14:m>
                      <m:oMath xmlns:m="http://schemas.openxmlformats.org/officeDocument/2006/math">
                        <m:sSubSup>
                          <m:sSubSupPr>
                            <m:ctrlPr>
                              <a:rPr lang="es-ES_tradnl" sz="1539" i="1">
                                <a:solidFill>
                                  <a:srgbClr val="FFFFFF"/>
                                </a:solidFill>
                                <a:latin typeface="Cambria Math" panose="02040503050406030204" pitchFamily="18" charset="0"/>
                                <a:sym typeface="Symbol" pitchFamily="18" charset="2"/>
                              </a:rPr>
                            </m:ctrlPr>
                          </m:sSubSupPr>
                          <m:e>
                            <m:r>
                              <a:rPr lang="es-ES" sz="1539" i="1">
                                <a:solidFill>
                                  <a:srgbClr val="FFFFFF"/>
                                </a:solidFill>
                                <a:latin typeface="Cambria Math" panose="02040503050406030204" pitchFamily="18" charset="0"/>
                                <a:sym typeface="Symbol" pitchFamily="18" charset="2"/>
                              </a:rPr>
                              <m:t>𝐾</m:t>
                            </m:r>
                          </m:e>
                          <m:sub>
                            <m:r>
                              <a:rPr lang="es-ES" sz="1539" i="1">
                                <a:solidFill>
                                  <a:srgbClr val="FFFFFF"/>
                                </a:solidFill>
                                <a:latin typeface="Cambria Math" panose="02040503050406030204" pitchFamily="18" charset="0"/>
                                <a:sym typeface="Symbol" pitchFamily="18" charset="2"/>
                              </a:rPr>
                              <m:t>0</m:t>
                            </m:r>
                          </m:sub>
                          <m:sup>
                            <m:r>
                              <a:rPr lang="es-ES" sz="1539" i="1">
                                <a:solidFill>
                                  <a:srgbClr val="FFFFFF"/>
                                </a:solidFill>
                                <a:latin typeface="Cambria Math" panose="02040503050406030204" pitchFamily="18" charset="0"/>
                                <a:sym typeface="Symbol" pitchFamily="18" charset="2"/>
                              </a:rPr>
                              <m:t>∗</m:t>
                            </m:r>
                            <m:r>
                              <a:rPr lang="es-ES" sz="1539" b="0" i="1" smtClean="0">
                                <a:solidFill>
                                  <a:srgbClr val="FFFFFF"/>
                                </a:solidFill>
                                <a:latin typeface="Cambria Math" panose="02040503050406030204" pitchFamily="18" charset="0"/>
                                <a:sym typeface="Symbol" pitchFamily="18" charset="2"/>
                              </a:rPr>
                              <m:t>−</m:t>
                            </m:r>
                          </m:sup>
                        </m:sSubSup>
                      </m:oMath>
                    </a14:m>
                    <a:r>
                      <a:rPr lang="es-ES_tradnl" sz="1539">
                        <a:solidFill>
                          <a:srgbClr val="FFFFFF"/>
                        </a:solidFill>
                        <a:latin typeface="Arial" charset="0"/>
                        <a:sym typeface="Symbol" pitchFamily="18" charset="2"/>
                      </a:rPr>
                      <a:t>(800</a:t>
                    </a:r>
                    <a:r>
                      <a:rPr lang="es-ES_tradnl" sz="1539" smtClean="0">
                        <a:solidFill>
                          <a:srgbClr val="FFFFFF"/>
                        </a:solidFill>
                        <a:latin typeface="Arial" charset="0"/>
                        <a:sym typeface="Symbol" pitchFamily="18" charset="2"/>
                      </a:rPr>
                      <a:t>)             </a:t>
                    </a:r>
                    <a14:m>
                      <m:oMath xmlns:m="http://schemas.openxmlformats.org/officeDocument/2006/math">
                        <m:sSubSup>
                          <m:sSubSupPr>
                            <m:ctrlPr>
                              <a:rPr lang="es-ES_tradnl" sz="1539" i="1">
                                <a:solidFill>
                                  <a:srgbClr val="FFFFFF"/>
                                </a:solidFill>
                                <a:latin typeface="Cambria Math" panose="02040503050406030204" pitchFamily="18" charset="0"/>
                                <a:sym typeface="Symbol" pitchFamily="18" charset="2"/>
                              </a:rPr>
                            </m:ctrlPr>
                          </m:sSubSupPr>
                          <m:e>
                            <m:r>
                              <a:rPr lang="es-ES" sz="1539" b="0" i="1" smtClean="0">
                                <a:solidFill>
                                  <a:srgbClr val="FFFFFF"/>
                                </a:solidFill>
                                <a:latin typeface="Cambria Math" panose="02040503050406030204" pitchFamily="18" charset="0"/>
                                <a:sym typeface="Symbol" pitchFamily="18" charset="2"/>
                              </a:rPr>
                              <m:t> </m:t>
                            </m:r>
                            <m:r>
                              <a:rPr lang="es-ES" sz="1539" i="1">
                                <a:solidFill>
                                  <a:srgbClr val="FFFFFF"/>
                                </a:solidFill>
                                <a:latin typeface="Cambria Math" panose="02040503050406030204" pitchFamily="18" charset="0"/>
                                <a:sym typeface="Symbol" pitchFamily="18" charset="2"/>
                              </a:rPr>
                              <m:t>𝐾</m:t>
                            </m:r>
                          </m:e>
                          <m:sub>
                            <m:r>
                              <a:rPr lang="es-ES" sz="1539" i="1">
                                <a:solidFill>
                                  <a:srgbClr val="FFFFFF"/>
                                </a:solidFill>
                                <a:latin typeface="Cambria Math" panose="02040503050406030204" pitchFamily="18" charset="0"/>
                                <a:sym typeface="Symbol" pitchFamily="18" charset="2"/>
                              </a:rPr>
                              <m:t>0</m:t>
                            </m:r>
                          </m:sub>
                          <m:sup>
                            <m:r>
                              <a:rPr lang="es-ES" sz="1539" i="1">
                                <a:solidFill>
                                  <a:srgbClr val="FFFFFF"/>
                                </a:solidFill>
                                <a:latin typeface="Cambria Math" panose="02040503050406030204" pitchFamily="18" charset="0"/>
                                <a:sym typeface="Symbol" pitchFamily="18" charset="2"/>
                              </a:rPr>
                              <m:t>∗</m:t>
                            </m:r>
                            <m:r>
                              <a:rPr lang="es-ES" sz="1539" b="0" i="1" smtClean="0">
                                <a:solidFill>
                                  <a:srgbClr val="FFFFFF"/>
                                </a:solidFill>
                                <a:latin typeface="Cambria Math" panose="02040503050406030204" pitchFamily="18" charset="0"/>
                                <a:sym typeface="Symbol" pitchFamily="18" charset="2"/>
                              </a:rPr>
                              <m:t>0</m:t>
                            </m:r>
                          </m:sup>
                        </m:sSubSup>
                      </m:oMath>
                    </a14:m>
                    <a:r>
                      <a:rPr lang="es-ES_tradnl" sz="1539" smtClean="0">
                        <a:solidFill>
                          <a:srgbClr val="FFFFFF"/>
                        </a:solidFill>
                        <a:latin typeface="Arial" charset="0"/>
                        <a:sym typeface="Symbol" pitchFamily="18" charset="2"/>
                      </a:rPr>
                      <a:t>(800</a:t>
                    </a:r>
                    <a:r>
                      <a:rPr lang="es-ES_tradnl" sz="1539">
                        <a:solidFill>
                          <a:srgbClr val="FFFFFF"/>
                        </a:solidFill>
                        <a:latin typeface="Arial" charset="0"/>
                        <a:sym typeface="Symbol" pitchFamily="18" charset="2"/>
                      </a:rPr>
                      <a:t>)</a:t>
                    </a:r>
                    <a:endParaRPr lang="en-US" sz="1539">
                      <a:solidFill>
                        <a:srgbClr val="FFFFFF"/>
                      </a:solidFill>
                      <a:latin typeface="Arial" charset="0"/>
                      <a:sym typeface="Symbol" pitchFamily="18" charset="2"/>
                    </a:endParaRPr>
                  </a:p>
                  <a:p>
                    <a:pPr defTabSz="781903" eaLnBrk="0" fontAlgn="base" hangingPunct="0">
                      <a:spcBef>
                        <a:spcPct val="0"/>
                      </a:spcBef>
                      <a:spcAft>
                        <a:spcPct val="0"/>
                      </a:spcAft>
                    </a:pPr>
                    <a:endParaRPr lang="en-US" sz="1539" dirty="0">
                      <a:solidFill>
                        <a:srgbClr val="FFFFFF"/>
                      </a:solidFill>
                      <a:latin typeface="Arial" charset="0"/>
                      <a:sym typeface="Symbol" pitchFamily="18" charset="2"/>
                    </a:endParaRPr>
                  </a:p>
                </p:txBody>
              </p:sp>
            </mc:Choice>
            <mc:Fallback xmlns="">
              <p:sp>
                <p:nvSpPr>
                  <p:cNvPr id="2081" name="Rectangle 58"/>
                  <p:cNvSpPr>
                    <a:spLocks noRot="1" noChangeAspect="1" noMove="1" noResize="1" noEditPoints="1" noAdjustHandles="1" noChangeArrowheads="1" noChangeShapeType="1" noTextEdit="1"/>
                  </p:cNvSpPr>
                  <p:nvPr/>
                </p:nvSpPr>
                <p:spPr bwMode="auto">
                  <a:xfrm>
                    <a:off x="1959" y="1450"/>
                    <a:ext cx="1438" cy="1436"/>
                  </a:xfrm>
                  <a:prstGeom prst="rect">
                    <a:avLst/>
                  </a:prstGeom>
                  <a:blipFill rotWithShape="0">
                    <a:blip r:embed="rId7"/>
                    <a:stretch>
                      <a:fillRect t="-493"/>
                    </a:stretch>
                  </a:blipFill>
                  <a:ln w="9525">
                    <a:noFill/>
                    <a:miter lim="800000"/>
                    <a:headEnd/>
                    <a:tailEnd/>
                  </a:ln>
                </p:spPr>
                <p:txBody>
                  <a:bodyPr/>
                  <a:lstStyle/>
                  <a:p>
                    <a:r>
                      <a:rPr lang="en-US">
                        <a:noFill/>
                      </a:rPr>
                      <a:t> </a:t>
                    </a:r>
                  </a:p>
                </p:txBody>
              </p:sp>
            </mc:Fallback>
          </mc:AlternateContent>
          <p:sp>
            <p:nvSpPr>
              <p:cNvPr id="2082" name="Rectangle 59"/>
              <p:cNvSpPr>
                <a:spLocks noChangeArrowheads="1"/>
              </p:cNvSpPr>
              <p:nvPr/>
            </p:nvSpPr>
            <p:spPr bwMode="auto">
              <a:xfrm>
                <a:off x="1574" y="2014"/>
                <a:ext cx="2098" cy="329"/>
              </a:xfrm>
              <a:prstGeom prst="rect">
                <a:avLst/>
              </a:prstGeom>
              <a:noFill/>
              <a:ln w="9525">
                <a:noFill/>
                <a:miter lim="800000"/>
                <a:headEnd/>
                <a:tailEnd/>
              </a:ln>
            </p:spPr>
            <p:txBody>
              <a:bodyPr wrap="none">
                <a:spAutoFit/>
              </a:bodyPr>
              <a:lstStyle/>
              <a:p>
                <a:pPr defTabSz="781903" eaLnBrk="0" fontAlgn="base" hangingPunct="0">
                  <a:spcBef>
                    <a:spcPct val="0"/>
                  </a:spcBef>
                  <a:spcAft>
                    <a:spcPct val="0"/>
                  </a:spcAft>
                </a:pPr>
                <a:r>
                  <a:rPr lang="es-ES_tradnl" sz="1539">
                    <a:solidFill>
                      <a:srgbClr val="FFFFFF"/>
                    </a:solidFill>
                    <a:latin typeface="Arial" charset="0"/>
                    <a:sym typeface="Symbol" pitchFamily="18" charset="2"/>
                  </a:rPr>
                  <a:t>a</a:t>
                </a:r>
                <a:r>
                  <a:rPr lang="es-ES_tradnl" sz="1539" baseline="-25000">
                    <a:solidFill>
                      <a:srgbClr val="FFFFFF"/>
                    </a:solidFill>
                    <a:latin typeface="Arial" charset="0"/>
                    <a:sym typeface="Symbol" pitchFamily="18" charset="2"/>
                  </a:rPr>
                  <a:t>0</a:t>
                </a:r>
                <a:r>
                  <a:rPr lang="es-ES_tradnl" sz="1539">
                    <a:solidFill>
                      <a:srgbClr val="FFFFFF"/>
                    </a:solidFill>
                    <a:latin typeface="Arial" charset="0"/>
                    <a:sym typeface="Symbol" pitchFamily="18" charset="2"/>
                  </a:rPr>
                  <a:t>(980</a:t>
                </a:r>
                <a:r>
                  <a:rPr lang="es-ES_tradnl" sz="1539" smtClean="0">
                    <a:solidFill>
                      <a:srgbClr val="FFFFFF"/>
                    </a:solidFill>
                    <a:latin typeface="Arial" charset="0"/>
                    <a:sym typeface="Symbol" pitchFamily="18" charset="2"/>
                  </a:rPr>
                  <a:t>)</a:t>
                </a:r>
                <a:r>
                  <a:rPr lang="es-ES_tradnl" sz="1539">
                    <a:solidFill>
                      <a:srgbClr val="FFFFFF"/>
                    </a:solidFill>
                    <a:latin typeface="Arial" charset="0"/>
                    <a:sym typeface="Symbol" pitchFamily="18" charset="2"/>
                  </a:rPr>
                  <a:t> </a:t>
                </a:r>
                <a:r>
                  <a:rPr lang="es-ES_tradnl" sz="1539" smtClean="0">
                    <a:solidFill>
                      <a:srgbClr val="FFFFFF"/>
                    </a:solidFill>
                    <a:latin typeface="Arial" charset="0"/>
                    <a:sym typeface="Symbol" pitchFamily="18" charset="2"/>
                  </a:rPr>
                  <a:t>                                         a</a:t>
                </a:r>
                <a:r>
                  <a:rPr lang="es-ES_tradnl" sz="1539" baseline="-25000" smtClean="0">
                    <a:solidFill>
                      <a:srgbClr val="FFFFFF"/>
                    </a:solidFill>
                    <a:latin typeface="Arial" charset="0"/>
                    <a:sym typeface="Symbol" pitchFamily="18" charset="2"/>
                  </a:rPr>
                  <a:t>0</a:t>
                </a:r>
                <a:r>
                  <a:rPr lang="es-ES_tradnl" sz="1539" smtClean="0">
                    <a:solidFill>
                      <a:srgbClr val="FFFFFF"/>
                    </a:solidFill>
                    <a:latin typeface="Arial" charset="0"/>
                    <a:sym typeface="Symbol" pitchFamily="18" charset="2"/>
                  </a:rPr>
                  <a:t>(980)</a:t>
                </a:r>
                <a:r>
                  <a:rPr lang="es-ES_tradnl" sz="1539">
                    <a:solidFill>
                      <a:srgbClr val="FFFFFF"/>
                    </a:solidFill>
                    <a:latin typeface="Arial" charset="0"/>
                    <a:sym typeface="Symbol" pitchFamily="18" charset="2"/>
                  </a:rPr>
                  <a:t> </a:t>
                </a:r>
                <a:endParaRPr lang="es-ES_tradnl" sz="1539" smtClean="0">
                  <a:solidFill>
                    <a:srgbClr val="FFFFFF"/>
                  </a:solidFill>
                  <a:latin typeface="Arial" charset="0"/>
                  <a:sym typeface="Symbol" pitchFamily="18" charset="2"/>
                </a:endParaRPr>
              </a:p>
              <a:p>
                <a:pPr defTabSz="781903" eaLnBrk="0" fontAlgn="base" hangingPunct="0">
                  <a:spcBef>
                    <a:spcPct val="0"/>
                  </a:spcBef>
                  <a:spcAft>
                    <a:spcPct val="0"/>
                  </a:spcAft>
                </a:pPr>
                <a:r>
                  <a:rPr lang="es-ES_tradnl" sz="1539">
                    <a:solidFill>
                      <a:srgbClr val="FFFFFF"/>
                    </a:solidFill>
                    <a:latin typeface="Arial" charset="0"/>
                    <a:sym typeface="Symbol" pitchFamily="18" charset="2"/>
                  </a:rPr>
                  <a:t> </a:t>
                </a:r>
                <a:r>
                  <a:rPr lang="es-ES_tradnl" sz="1539" smtClean="0">
                    <a:solidFill>
                      <a:srgbClr val="FFFFFF"/>
                    </a:solidFill>
                    <a:latin typeface="Arial" charset="0"/>
                    <a:sym typeface="Symbol" pitchFamily="18" charset="2"/>
                  </a:rPr>
                  <a:t>                           a</a:t>
                </a:r>
                <a:r>
                  <a:rPr lang="es-ES_tradnl" sz="1539" baseline="-25000" smtClean="0">
                    <a:solidFill>
                      <a:srgbClr val="FFFFFF"/>
                    </a:solidFill>
                    <a:latin typeface="Arial" charset="0"/>
                    <a:sym typeface="Symbol" pitchFamily="18" charset="2"/>
                  </a:rPr>
                  <a:t>0</a:t>
                </a:r>
                <a:r>
                  <a:rPr lang="es-ES_tradnl" sz="1539" smtClean="0">
                    <a:solidFill>
                      <a:srgbClr val="FFFFFF"/>
                    </a:solidFill>
                    <a:latin typeface="Arial" charset="0"/>
                    <a:sym typeface="Symbol" pitchFamily="18" charset="2"/>
                  </a:rPr>
                  <a:t>(980)</a:t>
                </a:r>
                <a:endParaRPr lang="en-US" sz="1539" dirty="0">
                  <a:solidFill>
                    <a:srgbClr val="FFFFFF"/>
                  </a:solidFill>
                  <a:latin typeface="Arial" charset="0"/>
                  <a:sym typeface="Symbol" pitchFamily="18" charset="2"/>
                </a:endParaRPr>
              </a:p>
            </p:txBody>
          </p:sp>
          <p:grpSp>
            <p:nvGrpSpPr>
              <p:cNvPr id="7" name="Group 67"/>
              <p:cNvGrpSpPr>
                <a:grpSpLocks/>
              </p:cNvGrpSpPr>
              <p:nvPr/>
            </p:nvGrpSpPr>
            <p:grpSpPr bwMode="auto">
              <a:xfrm>
                <a:off x="1019" y="1661"/>
                <a:ext cx="2132" cy="908"/>
                <a:chOff x="1019" y="1661"/>
                <a:chExt cx="2132" cy="908"/>
              </a:xfrm>
            </p:grpSpPr>
            <p:sp>
              <p:nvSpPr>
                <p:cNvPr id="2084" name="AutoShape 46"/>
                <p:cNvSpPr>
                  <a:spLocks noChangeArrowheads="1"/>
                </p:cNvSpPr>
                <p:nvPr/>
              </p:nvSpPr>
              <p:spPr bwMode="auto">
                <a:xfrm>
                  <a:off x="2063" y="1661"/>
                  <a:ext cx="1088" cy="908"/>
                </a:xfrm>
                <a:prstGeom prst="hexagon">
                  <a:avLst>
                    <a:gd name="adj" fmla="val 29956"/>
                    <a:gd name="vf" fmla="val 115470"/>
                  </a:avLst>
                </a:prstGeom>
                <a:noFill/>
                <a:ln w="38100">
                  <a:solidFill>
                    <a:schemeClr val="bg1"/>
                  </a:solidFill>
                  <a:miter lim="800000"/>
                  <a:headEnd/>
                  <a:tailEnd/>
                </a:ln>
              </p:spPr>
              <p:txBody>
                <a:bodyPr wrap="none" anchor="ctr"/>
                <a:lstStyle/>
                <a:p>
                  <a:pPr algn="ctr" defTabSz="781903" eaLnBrk="0" fontAlgn="base" hangingPunct="0">
                    <a:spcBef>
                      <a:spcPct val="0"/>
                    </a:spcBef>
                    <a:spcAft>
                      <a:spcPct val="0"/>
                    </a:spcAft>
                  </a:pPr>
                  <a:endParaRPr lang="es-ES" sz="1881">
                    <a:solidFill>
                      <a:srgbClr val="FFFFFF"/>
                    </a:solidFill>
                    <a:latin typeface="Arial" charset="0"/>
                  </a:endParaRPr>
                </a:p>
              </p:txBody>
            </p:sp>
            <p:sp>
              <p:nvSpPr>
                <p:cNvPr id="2085" name="Oval 48"/>
                <p:cNvSpPr>
                  <a:spLocks noChangeArrowheads="1"/>
                </p:cNvSpPr>
                <p:nvPr/>
              </p:nvSpPr>
              <p:spPr bwMode="auto">
                <a:xfrm>
                  <a:off x="2561" y="2069"/>
                  <a:ext cx="91" cy="91"/>
                </a:xfrm>
                <a:prstGeom prst="ellipse">
                  <a:avLst/>
                </a:prstGeom>
                <a:solidFill>
                  <a:schemeClr val="bg1"/>
                </a:solidFill>
                <a:ln w="9525">
                  <a:solidFill>
                    <a:schemeClr val="bg1"/>
                  </a:solidFill>
                  <a:round/>
                  <a:headEnd/>
                  <a:tailEnd/>
                </a:ln>
              </p:spPr>
              <p:txBody>
                <a:bodyPr wrap="none" anchor="ctr"/>
                <a:lstStyle/>
                <a:p>
                  <a:pPr algn="ctr" defTabSz="781903" eaLnBrk="0" fontAlgn="base" hangingPunct="0">
                    <a:spcBef>
                      <a:spcPct val="0"/>
                    </a:spcBef>
                    <a:spcAft>
                      <a:spcPct val="0"/>
                    </a:spcAft>
                  </a:pPr>
                  <a:endParaRPr lang="es-ES" sz="1881">
                    <a:solidFill>
                      <a:srgbClr val="FFFFFF"/>
                    </a:solidFill>
                    <a:latin typeface="Arial" charset="0"/>
                  </a:endParaRPr>
                </a:p>
              </p:txBody>
            </p:sp>
            <p:grpSp>
              <p:nvGrpSpPr>
                <p:cNvPr id="8" name="Group 63"/>
                <p:cNvGrpSpPr>
                  <a:grpSpLocks/>
                </p:cNvGrpSpPr>
                <p:nvPr/>
              </p:nvGrpSpPr>
              <p:grpSpPr bwMode="auto">
                <a:xfrm>
                  <a:off x="1019" y="1873"/>
                  <a:ext cx="486" cy="306"/>
                  <a:chOff x="3383" y="1888"/>
                  <a:chExt cx="486" cy="306"/>
                </a:xfrm>
              </p:grpSpPr>
              <p:sp>
                <p:nvSpPr>
                  <p:cNvPr id="2088" name="Oval 56"/>
                  <p:cNvSpPr>
                    <a:spLocks noChangeArrowheads="1"/>
                  </p:cNvSpPr>
                  <p:nvPr/>
                </p:nvSpPr>
                <p:spPr bwMode="auto">
                  <a:xfrm>
                    <a:off x="3576" y="2103"/>
                    <a:ext cx="91" cy="91"/>
                  </a:xfrm>
                  <a:prstGeom prst="ellipse">
                    <a:avLst/>
                  </a:prstGeom>
                  <a:solidFill>
                    <a:schemeClr val="bg1"/>
                  </a:solidFill>
                  <a:ln w="9525">
                    <a:solidFill>
                      <a:schemeClr val="bg1"/>
                    </a:solidFill>
                    <a:round/>
                    <a:headEnd/>
                    <a:tailEnd/>
                  </a:ln>
                </p:spPr>
                <p:txBody>
                  <a:bodyPr wrap="none" anchor="ctr"/>
                  <a:lstStyle/>
                  <a:p>
                    <a:pPr algn="ctr" defTabSz="781903" eaLnBrk="0" fontAlgn="base" hangingPunct="0">
                      <a:spcBef>
                        <a:spcPct val="0"/>
                      </a:spcBef>
                      <a:spcAft>
                        <a:spcPct val="0"/>
                      </a:spcAft>
                    </a:pPr>
                    <a:endParaRPr lang="es-ES" sz="1881">
                      <a:solidFill>
                        <a:srgbClr val="FFFFFF"/>
                      </a:solidFill>
                      <a:latin typeface="Arial" charset="0"/>
                    </a:endParaRPr>
                  </a:p>
                </p:txBody>
              </p:sp>
              <p:sp>
                <p:nvSpPr>
                  <p:cNvPr id="2089" name="Rectangle 61"/>
                  <p:cNvSpPr>
                    <a:spLocks noChangeArrowheads="1"/>
                  </p:cNvSpPr>
                  <p:nvPr/>
                </p:nvSpPr>
                <p:spPr bwMode="auto">
                  <a:xfrm>
                    <a:off x="3383" y="1888"/>
                    <a:ext cx="486" cy="220"/>
                  </a:xfrm>
                  <a:prstGeom prst="rect">
                    <a:avLst/>
                  </a:prstGeom>
                  <a:noFill/>
                  <a:ln w="9525">
                    <a:noFill/>
                    <a:miter lim="800000"/>
                    <a:headEnd/>
                    <a:tailEnd/>
                  </a:ln>
                </p:spPr>
                <p:txBody>
                  <a:bodyPr wrap="none">
                    <a:spAutoFit/>
                  </a:bodyPr>
                  <a:lstStyle/>
                  <a:p>
                    <a:pPr algn="ctr" defTabSz="781903" eaLnBrk="0" fontAlgn="base" hangingPunct="0">
                      <a:spcBef>
                        <a:spcPct val="0"/>
                      </a:spcBef>
                      <a:spcAft>
                        <a:spcPct val="0"/>
                      </a:spcAft>
                    </a:pPr>
                    <a:r>
                      <a:rPr lang="es-ES_tradnl" sz="1539" smtClean="0">
                        <a:solidFill>
                          <a:srgbClr val="FFFFFF"/>
                        </a:solidFill>
                        <a:latin typeface="Arial" charset="0"/>
                        <a:sym typeface="Symbol" pitchFamily="18" charset="2"/>
                      </a:rPr>
                      <a:t>f</a:t>
                    </a:r>
                    <a:r>
                      <a:rPr lang="es-ES_tradnl" sz="1539" baseline="-25000" smtClean="0">
                        <a:solidFill>
                          <a:srgbClr val="FFFFFF"/>
                        </a:solidFill>
                        <a:latin typeface="Arial" charset="0"/>
                        <a:sym typeface="Symbol" pitchFamily="18" charset="2"/>
                      </a:rPr>
                      <a:t>0</a:t>
                    </a:r>
                    <a:r>
                      <a:rPr lang="es-ES_tradnl" sz="1539" smtClean="0">
                        <a:solidFill>
                          <a:srgbClr val="FFFFFF"/>
                        </a:solidFill>
                        <a:latin typeface="Arial" charset="0"/>
                        <a:sym typeface="Symbol" pitchFamily="18" charset="2"/>
                      </a:rPr>
                      <a:t>(500</a:t>
                    </a:r>
                    <a:r>
                      <a:rPr lang="es-ES_tradnl" sz="1539">
                        <a:solidFill>
                          <a:srgbClr val="FFFFFF"/>
                        </a:solidFill>
                        <a:latin typeface="Arial" charset="0"/>
                        <a:sym typeface="Symbol" pitchFamily="18" charset="2"/>
                      </a:rPr>
                      <a:t>)</a:t>
                    </a:r>
                    <a:endParaRPr lang="es-ES" sz="1539" dirty="0">
                      <a:solidFill>
                        <a:srgbClr val="FFFFFF"/>
                      </a:solidFill>
                      <a:latin typeface="Arial" charset="0"/>
                      <a:cs typeface="Arial" charset="0"/>
                      <a:sym typeface="Symbol" pitchFamily="18" charset="2"/>
                    </a:endParaRPr>
                  </a:p>
                </p:txBody>
              </p:sp>
            </p:grpSp>
          </p:grpSp>
        </p:grpSp>
      </p:grpSp>
      <p:grpSp>
        <p:nvGrpSpPr>
          <p:cNvPr id="9" name="Group 70"/>
          <p:cNvGrpSpPr>
            <a:grpSpLocks/>
          </p:cNvGrpSpPr>
          <p:nvPr/>
        </p:nvGrpSpPr>
        <p:grpSpPr bwMode="auto">
          <a:xfrm>
            <a:off x="5649361" y="2388864"/>
            <a:ext cx="3575049" cy="1513150"/>
            <a:chOff x="3697" y="1830"/>
            <a:chExt cx="2252" cy="1011"/>
          </a:xfrm>
        </p:grpSpPr>
        <p:sp>
          <p:nvSpPr>
            <p:cNvPr id="2076" name="Line 62"/>
            <p:cNvSpPr>
              <a:spLocks noChangeShapeType="1"/>
            </p:cNvSpPr>
            <p:nvPr/>
          </p:nvSpPr>
          <p:spPr bwMode="auto">
            <a:xfrm rot="10800000">
              <a:off x="3697" y="2115"/>
              <a:ext cx="544" cy="0"/>
            </a:xfrm>
            <a:prstGeom prst="line">
              <a:avLst/>
            </a:prstGeom>
            <a:noFill/>
            <a:ln w="38100">
              <a:solidFill>
                <a:srgbClr val="FF0000"/>
              </a:solidFill>
              <a:round/>
              <a:headEnd/>
              <a:tailEnd type="triangle" w="med" len="med"/>
            </a:ln>
          </p:spPr>
          <p:txBody>
            <a:bodyPr/>
            <a:lstStyle/>
            <a:p>
              <a:pPr algn="ctr" defTabSz="781903" eaLnBrk="0" fontAlgn="base" hangingPunct="0">
                <a:spcBef>
                  <a:spcPct val="0"/>
                </a:spcBef>
                <a:spcAft>
                  <a:spcPct val="0"/>
                </a:spcAft>
              </a:pPr>
              <a:endParaRPr lang="es-ES" sz="1881">
                <a:solidFill>
                  <a:srgbClr val="FFFFFF"/>
                </a:solidFill>
                <a:latin typeface="Arial" charset="0"/>
              </a:endParaRPr>
            </a:p>
          </p:txBody>
        </p:sp>
        <p:sp>
          <p:nvSpPr>
            <p:cNvPr id="2077" name="Rectangle 64"/>
            <p:cNvSpPr>
              <a:spLocks noChangeArrowheads="1"/>
            </p:cNvSpPr>
            <p:nvPr/>
          </p:nvSpPr>
          <p:spPr bwMode="auto">
            <a:xfrm>
              <a:off x="4236" y="1830"/>
              <a:ext cx="1713" cy="1011"/>
            </a:xfrm>
            <a:prstGeom prst="rect">
              <a:avLst/>
            </a:prstGeom>
            <a:noFill/>
            <a:ln w="9525">
              <a:noFill/>
              <a:miter lim="800000"/>
              <a:headEnd/>
              <a:tailEnd/>
            </a:ln>
          </p:spPr>
          <p:txBody>
            <a:bodyPr wrap="none">
              <a:spAutoFit/>
            </a:bodyPr>
            <a:lstStyle/>
            <a:p>
              <a:pPr algn="ctr" defTabSz="781903" eaLnBrk="0" fontAlgn="base" hangingPunct="0">
                <a:spcBef>
                  <a:spcPct val="0"/>
                </a:spcBef>
                <a:spcAft>
                  <a:spcPct val="0"/>
                </a:spcAft>
              </a:pPr>
              <a:r>
                <a:rPr lang="es-ES_tradnl" sz="1539" dirty="0">
                  <a:solidFill>
                    <a:srgbClr val="FFFFFF"/>
                  </a:solidFill>
                  <a:latin typeface="Arial" charset="0"/>
                  <a:sym typeface="Symbol" pitchFamily="18" charset="2"/>
                </a:rPr>
                <a:t>Non-</a:t>
              </a:r>
              <a:r>
                <a:rPr lang="es-ES_tradnl" sz="1539" dirty="0" err="1">
                  <a:solidFill>
                    <a:srgbClr val="FFFFFF"/>
                  </a:solidFill>
                  <a:latin typeface="Arial" charset="0"/>
                  <a:sym typeface="Symbol" pitchFamily="18" charset="2"/>
                </a:rPr>
                <a:t>strange</a:t>
              </a:r>
              <a:r>
                <a:rPr lang="es-ES_tradnl" sz="1539" dirty="0">
                  <a:solidFill>
                    <a:srgbClr val="FFFFFF"/>
                  </a:solidFill>
                  <a:latin typeface="Arial" charset="0"/>
                  <a:sym typeface="Symbol" pitchFamily="18" charset="2"/>
                </a:rPr>
                <a:t> </a:t>
              </a:r>
              <a:r>
                <a:rPr lang="es-ES_tradnl" sz="1539" dirty="0" err="1">
                  <a:solidFill>
                    <a:srgbClr val="FFFFFF"/>
                  </a:solidFill>
                  <a:latin typeface="Arial" charset="0"/>
                  <a:sym typeface="Symbol" pitchFamily="18" charset="2"/>
                </a:rPr>
                <a:t>heavier</a:t>
              </a:r>
              <a:r>
                <a:rPr lang="es-ES_tradnl" sz="1539" dirty="0">
                  <a:solidFill>
                    <a:srgbClr val="FFFFFF"/>
                  </a:solidFill>
                  <a:latin typeface="Arial" charset="0"/>
                  <a:sym typeface="Symbol" pitchFamily="18" charset="2"/>
                </a:rPr>
                <a:t>!!</a:t>
              </a:r>
            </a:p>
            <a:p>
              <a:pPr algn="ctr" defTabSz="781903" eaLnBrk="0" fontAlgn="base" hangingPunct="0">
                <a:spcBef>
                  <a:spcPct val="0"/>
                </a:spcBef>
                <a:spcAft>
                  <a:spcPct val="0"/>
                </a:spcAft>
              </a:pPr>
              <a:r>
                <a:rPr lang="es-ES_tradnl" sz="1539" b="1" dirty="0" err="1">
                  <a:solidFill>
                    <a:srgbClr val="FFFFFF"/>
                  </a:solidFill>
                  <a:latin typeface="Arial" charset="0"/>
                  <a:sym typeface="Symbol" pitchFamily="18" charset="2"/>
                </a:rPr>
                <a:t>Inverted</a:t>
              </a:r>
              <a:r>
                <a:rPr lang="es-ES_tradnl" sz="1539" b="1" dirty="0">
                  <a:solidFill>
                    <a:srgbClr val="FFFFFF"/>
                  </a:solidFill>
                  <a:latin typeface="Arial" charset="0"/>
                  <a:sym typeface="Symbol" pitchFamily="18" charset="2"/>
                </a:rPr>
                <a:t> </a:t>
              </a:r>
              <a:r>
                <a:rPr lang="es-ES_tradnl" sz="1539" b="1" dirty="0" err="1">
                  <a:solidFill>
                    <a:srgbClr val="FFFFFF"/>
                  </a:solidFill>
                  <a:latin typeface="Arial" charset="0"/>
                  <a:sym typeface="Symbol" pitchFamily="18" charset="2"/>
                </a:rPr>
                <a:t>hierarchy</a:t>
              </a:r>
              <a:r>
                <a:rPr lang="es-ES_tradnl" sz="1539" b="1" dirty="0">
                  <a:solidFill>
                    <a:srgbClr val="FFFFFF"/>
                  </a:solidFill>
                  <a:latin typeface="Arial" charset="0"/>
                  <a:sym typeface="Symbol" pitchFamily="18" charset="2"/>
                </a:rPr>
                <a:t> </a:t>
              </a:r>
              <a:r>
                <a:rPr lang="es-ES_tradnl" sz="1539" b="1" dirty="0" err="1">
                  <a:solidFill>
                    <a:srgbClr val="FFFFFF"/>
                  </a:solidFill>
                  <a:latin typeface="Arial" charset="0"/>
                  <a:sym typeface="Symbol" pitchFamily="18" charset="2"/>
                </a:rPr>
                <a:t>problem</a:t>
              </a:r>
              <a:endParaRPr lang="es-ES_tradnl" sz="1539" b="1" dirty="0">
                <a:solidFill>
                  <a:srgbClr val="FFFFFF"/>
                </a:solidFill>
                <a:latin typeface="Arial" charset="0"/>
                <a:sym typeface="Symbol" pitchFamily="18" charset="2"/>
              </a:endParaRPr>
            </a:p>
            <a:p>
              <a:pPr algn="ctr" defTabSz="781903" eaLnBrk="0" fontAlgn="base" hangingPunct="0">
                <a:spcBef>
                  <a:spcPct val="0"/>
                </a:spcBef>
                <a:spcAft>
                  <a:spcPct val="0"/>
                </a:spcAft>
              </a:pPr>
              <a:r>
                <a:rPr lang="es-ES_tradnl" sz="1539" b="1" dirty="0" err="1">
                  <a:solidFill>
                    <a:srgbClr val="FFFFFF"/>
                  </a:solidFill>
                  <a:latin typeface="Arial" charset="0"/>
                  <a:sym typeface="Symbol" pitchFamily="18" charset="2"/>
                </a:rPr>
                <a:t>For</a:t>
              </a:r>
              <a:r>
                <a:rPr lang="es-ES_tradnl" sz="1539" b="1" dirty="0">
                  <a:solidFill>
                    <a:srgbClr val="FFFFFF"/>
                  </a:solidFill>
                  <a:latin typeface="Arial" charset="0"/>
                  <a:sym typeface="Symbol" pitchFamily="18" charset="2"/>
                </a:rPr>
                <a:t>  quark-antiquark </a:t>
              </a:r>
            </a:p>
            <a:p>
              <a:pPr algn="ctr" defTabSz="781903" eaLnBrk="0" fontAlgn="base" hangingPunct="0">
                <a:spcBef>
                  <a:spcPct val="0"/>
                </a:spcBef>
                <a:spcAft>
                  <a:spcPct val="0"/>
                </a:spcAft>
              </a:pPr>
              <a:endParaRPr lang="es-ES_tradnl" sz="1539" b="1" dirty="0">
                <a:solidFill>
                  <a:srgbClr val="FFFFFF"/>
                </a:solidFill>
                <a:latin typeface="Arial" charset="0"/>
                <a:sym typeface="Symbol" pitchFamily="18" charset="2"/>
              </a:endParaRPr>
            </a:p>
            <a:p>
              <a:pPr algn="ctr" defTabSz="781903" eaLnBrk="0" fontAlgn="base" hangingPunct="0">
                <a:spcBef>
                  <a:spcPct val="0"/>
                </a:spcBef>
                <a:spcAft>
                  <a:spcPct val="0"/>
                </a:spcAft>
              </a:pPr>
              <a:r>
                <a:rPr lang="es-ES_tradnl" sz="1539" b="1" smtClean="0">
                  <a:solidFill>
                    <a:srgbClr val="00FFFF"/>
                  </a:solidFill>
                  <a:latin typeface="Arial" charset="0"/>
                  <a:sym typeface="Symbol" pitchFamily="18" charset="2"/>
                </a:rPr>
                <a:t>f</a:t>
              </a:r>
              <a:r>
                <a:rPr lang="es-ES_tradnl" sz="1539" baseline="-25000" smtClean="0">
                  <a:solidFill>
                    <a:srgbClr val="00FFFF"/>
                  </a:solidFill>
                  <a:latin typeface="Arial" charset="0"/>
                  <a:sym typeface="Symbol" pitchFamily="18" charset="2"/>
                </a:rPr>
                <a:t>0</a:t>
              </a:r>
              <a:r>
                <a:rPr lang="es-ES_tradnl" sz="1539" smtClean="0">
                  <a:solidFill>
                    <a:srgbClr val="00FFFF"/>
                  </a:solidFill>
                  <a:latin typeface="Arial" charset="0"/>
                  <a:sym typeface="Symbol" pitchFamily="18" charset="2"/>
                </a:rPr>
                <a:t>(500</a:t>
              </a:r>
              <a:r>
                <a:rPr lang="es-ES_tradnl" sz="1539" dirty="0">
                  <a:solidFill>
                    <a:srgbClr val="00FFFF"/>
                  </a:solidFill>
                  <a:latin typeface="Arial" charset="0"/>
                  <a:sym typeface="Symbol" pitchFamily="18" charset="2"/>
                </a:rPr>
                <a:t>) and f</a:t>
              </a:r>
              <a:r>
                <a:rPr lang="es-ES_tradnl" sz="1539" baseline="-25000" dirty="0">
                  <a:solidFill>
                    <a:srgbClr val="00FFFF"/>
                  </a:solidFill>
                  <a:latin typeface="Arial" charset="0"/>
                  <a:sym typeface="Symbol" pitchFamily="18" charset="2"/>
                </a:rPr>
                <a:t>0</a:t>
              </a:r>
              <a:r>
                <a:rPr lang="es-ES_tradnl" sz="1539" dirty="0">
                  <a:solidFill>
                    <a:srgbClr val="00FFFF"/>
                  </a:solidFill>
                  <a:latin typeface="Arial" charset="0"/>
                  <a:sym typeface="Symbol" pitchFamily="18" charset="2"/>
                </a:rPr>
                <a:t>(980) are </a:t>
              </a:r>
            </a:p>
            <a:p>
              <a:pPr algn="ctr" defTabSz="781903" eaLnBrk="0" fontAlgn="base" hangingPunct="0">
                <a:spcBef>
                  <a:spcPct val="0"/>
                </a:spcBef>
                <a:spcAft>
                  <a:spcPct val="0"/>
                </a:spcAft>
              </a:pPr>
              <a:r>
                <a:rPr lang="en-US" sz="1539" dirty="0">
                  <a:solidFill>
                    <a:srgbClr val="00FFFF"/>
                  </a:solidFill>
                  <a:latin typeface="Arial" charset="0"/>
                  <a:sym typeface="Symbol" pitchFamily="18" charset="2"/>
                </a:rPr>
                <a:t>really octet/singlet mixtures</a:t>
              </a:r>
            </a:p>
          </p:txBody>
        </p:sp>
      </p:grpSp>
      <mc:AlternateContent xmlns:mc="http://schemas.openxmlformats.org/markup-compatibility/2006" xmlns:a14="http://schemas.microsoft.com/office/drawing/2010/main">
        <mc:Choice Requires="a14">
          <p:sp>
            <p:nvSpPr>
              <p:cNvPr id="66" name="65 Rectángulo"/>
              <p:cNvSpPr>
                <a:spLocks noChangeArrowheads="1"/>
              </p:cNvSpPr>
              <p:nvPr/>
            </p:nvSpPr>
            <p:spPr bwMode="auto">
              <a:xfrm>
                <a:off x="736599" y="4367076"/>
                <a:ext cx="8891587" cy="366421"/>
              </a:xfrm>
              <a:prstGeom prst="rect">
                <a:avLst/>
              </a:prstGeom>
              <a:noFill/>
              <a:ln w="9525">
                <a:noFill/>
                <a:miter lim="800000"/>
                <a:headEnd/>
                <a:tailEnd/>
              </a:ln>
            </p:spPr>
            <p:txBody>
              <a:bodyPr lIns="89193" tIns="44596" rIns="89193" bIns="44596">
                <a:spAutoFit/>
              </a:bodyPr>
              <a:lstStyle/>
              <a:p>
                <a:pPr defTabSz="781903" eaLnBrk="0" fontAlgn="base" hangingPunct="0">
                  <a:spcBef>
                    <a:spcPct val="0"/>
                  </a:spcBef>
                  <a:spcAft>
                    <a:spcPct val="0"/>
                  </a:spcAft>
                </a:pPr>
                <a:r>
                  <a:rPr lang="es-ES" sz="1796" smtClean="0">
                    <a:solidFill>
                      <a:schemeClr val="bg1"/>
                    </a:solidFill>
                    <a:latin typeface="Arial" charset="0"/>
                  </a:rPr>
                  <a:t>Oldest candidates for </a:t>
                </a:r>
                <a:r>
                  <a:rPr lang="es-ES" sz="1796" b="1" u="sng" smtClean="0">
                    <a:solidFill>
                      <a:schemeClr val="bg1"/>
                    </a:solidFill>
                    <a:latin typeface="Arial" charset="0"/>
                  </a:rPr>
                  <a:t>non-ordinary </a:t>
                </a:r>
                <a14:m>
                  <m:oMath xmlns:m="http://schemas.openxmlformats.org/officeDocument/2006/math">
                    <m:r>
                      <a:rPr lang="es-ES" sz="1796" b="1" i="1" u="sng" smtClean="0">
                        <a:solidFill>
                          <a:schemeClr val="bg1"/>
                        </a:solidFill>
                        <a:latin typeface="Cambria Math" panose="02040503050406030204" pitchFamily="18" charset="0"/>
                      </a:rPr>
                      <m:t>𝒒</m:t>
                    </m:r>
                    <m:acc>
                      <m:accPr>
                        <m:chr m:val="̅"/>
                        <m:ctrlPr>
                          <a:rPr lang="es-ES" sz="1796" b="1" i="1" u="sng" smtClean="0">
                            <a:solidFill>
                              <a:schemeClr val="bg1"/>
                            </a:solidFill>
                            <a:latin typeface="Cambria Math" panose="02040503050406030204" pitchFamily="18" charset="0"/>
                          </a:rPr>
                        </m:ctrlPr>
                      </m:accPr>
                      <m:e>
                        <m:r>
                          <a:rPr lang="es-ES" sz="1796" b="1" i="1" u="sng" smtClean="0">
                            <a:solidFill>
                              <a:schemeClr val="bg1"/>
                            </a:solidFill>
                            <a:latin typeface="Cambria Math" panose="02040503050406030204" pitchFamily="18" charset="0"/>
                          </a:rPr>
                          <m:t>𝒒</m:t>
                        </m:r>
                      </m:e>
                    </m:acc>
                  </m:oMath>
                </a14:m>
                <a:r>
                  <a:rPr lang="es-ES" sz="1796" b="1" u="sng" smtClean="0">
                    <a:solidFill>
                      <a:schemeClr val="bg1"/>
                    </a:solidFill>
                    <a:latin typeface="Arial" charset="0"/>
                  </a:rPr>
                  <a:t> mesons </a:t>
                </a:r>
                <a:r>
                  <a:rPr lang="es-ES" sz="1796" smtClean="0">
                    <a:solidFill>
                      <a:srgbClr val="00FFFF"/>
                    </a:solidFill>
                    <a:latin typeface="Arial" charset="0"/>
                  </a:rPr>
                  <a:t>(Jaffe 76)</a:t>
                </a:r>
                <a:endParaRPr lang="en-US" sz="1796" dirty="0">
                  <a:solidFill>
                    <a:srgbClr val="FFFFFF"/>
                  </a:solidFill>
                  <a:latin typeface="Arial" charset="0"/>
                  <a:sym typeface="Symbol" pitchFamily="18" charset="2"/>
                </a:endParaRPr>
              </a:p>
            </p:txBody>
          </p:sp>
        </mc:Choice>
        <mc:Fallback xmlns="">
          <p:sp>
            <p:nvSpPr>
              <p:cNvPr id="66" name="65 Rectángulo"/>
              <p:cNvSpPr>
                <a:spLocks noRot="1" noChangeAspect="1" noMove="1" noResize="1" noEditPoints="1" noAdjustHandles="1" noChangeArrowheads="1" noChangeShapeType="1" noTextEdit="1"/>
              </p:cNvSpPr>
              <p:nvPr/>
            </p:nvSpPr>
            <p:spPr bwMode="auto">
              <a:xfrm>
                <a:off x="736599" y="4367076"/>
                <a:ext cx="8891587" cy="366421"/>
              </a:xfrm>
              <a:prstGeom prst="rect">
                <a:avLst/>
              </a:prstGeom>
              <a:blipFill rotWithShape="0">
                <a:blip r:embed="rId8"/>
                <a:stretch>
                  <a:fillRect l="-549" t="-5000" b="-25000"/>
                </a:stretch>
              </a:blipFill>
              <a:ln w="9525">
                <a:noFill/>
                <a:miter lim="800000"/>
                <a:headEnd/>
                <a:tailEnd/>
              </a:ln>
            </p:spPr>
            <p:txBody>
              <a:bodyPr/>
              <a:lstStyle/>
              <a:p>
                <a:r>
                  <a:rPr lang="en-US">
                    <a:noFill/>
                  </a:rPr>
                  <a:t> </a:t>
                </a:r>
              </a:p>
            </p:txBody>
          </p:sp>
        </mc:Fallback>
      </mc:AlternateContent>
      <p:sp>
        <p:nvSpPr>
          <p:cNvPr id="15" name="Rectángulo 14"/>
          <p:cNvSpPr/>
          <p:nvPr/>
        </p:nvSpPr>
        <p:spPr>
          <a:xfrm>
            <a:off x="611376" y="5825878"/>
            <a:ext cx="7662675" cy="400110"/>
          </a:xfrm>
          <a:prstGeom prst="rect">
            <a:avLst/>
          </a:prstGeom>
          <a:ln w="28575">
            <a:solidFill>
              <a:schemeClr val="bg1"/>
            </a:solidFill>
          </a:ln>
        </p:spPr>
        <p:txBody>
          <a:bodyPr wrap="none">
            <a:spAutoFit/>
          </a:bodyPr>
          <a:lstStyle/>
          <a:p>
            <a:r>
              <a:rPr lang="es-ES_tradnl" sz="2000" b="1" smtClean="0">
                <a:solidFill>
                  <a:schemeClr val="bg1"/>
                </a:solidFill>
                <a:latin typeface="Arial" charset="0"/>
              </a:rPr>
              <a:t>Only the </a:t>
            </a:r>
            <a:r>
              <a:rPr lang="es-ES_tradnl" sz="2000" b="1">
                <a:solidFill>
                  <a:schemeClr val="bg1"/>
                </a:solidFill>
                <a:latin typeface="Arial" charset="0"/>
                <a:sym typeface="Symbol" pitchFamily="18" charset="2"/>
              </a:rPr>
              <a:t>(800</a:t>
            </a:r>
            <a:r>
              <a:rPr lang="es-ES_tradnl" sz="2000" b="1" smtClean="0">
                <a:solidFill>
                  <a:schemeClr val="bg1"/>
                </a:solidFill>
                <a:latin typeface="Arial" charset="0"/>
                <a:sym typeface="Symbol" pitchFamily="18" charset="2"/>
              </a:rPr>
              <a:t>) or K0*(800) still “Needs Confirmation” @ PDG</a:t>
            </a:r>
            <a:endParaRPr lang="en-US" sz="2000" b="1">
              <a:solidFill>
                <a:schemeClr val="bg1"/>
              </a:solidFill>
            </a:endParaRPr>
          </a:p>
        </p:txBody>
      </p:sp>
    </p:spTree>
    <p:custDataLst>
      <p:tags r:id="rId2"/>
    </p:custDataLst>
    <p:extLst>
      <p:ext uri="{BB962C8B-B14F-4D97-AF65-F5344CB8AC3E}">
        <p14:creationId xmlns:p14="http://schemas.microsoft.com/office/powerpoint/2010/main" val="1540490725"/>
      </p:ext>
    </p:extLst>
  </p:cSld>
  <p:clrMapOvr>
    <a:masterClrMapping/>
  </p:clrMapOvr>
  <p:transition advTm="2866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To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Righ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38" y="1412776"/>
            <a:ext cx="7776323" cy="4718267"/>
          </a:xfrm>
          <a:prstGeom prst="rect">
            <a:avLst/>
          </a:prstGeom>
        </p:spPr>
      </p:pic>
      <p:sp>
        <p:nvSpPr>
          <p:cNvPr id="5" name="Text Box 2"/>
          <p:cNvSpPr txBox="1">
            <a:spLocks noChangeArrowheads="1"/>
          </p:cNvSpPr>
          <p:nvPr/>
        </p:nvSpPr>
        <p:spPr bwMode="auto">
          <a:xfrm>
            <a:off x="251520" y="260648"/>
            <a:ext cx="4690272" cy="365111"/>
          </a:xfrm>
          <a:prstGeom prst="rect">
            <a:avLst/>
          </a:prstGeom>
          <a:noFill/>
          <a:ln w="9525">
            <a:noFill/>
            <a:miter lim="800000"/>
            <a:headEnd/>
            <a:tailEnd/>
          </a:ln>
        </p:spPr>
        <p:txBody>
          <a:bodyPr wrap="none" lIns="87256" tIns="43630" rIns="87256" bIns="43630" anchor="ctr">
            <a:spAutoFit/>
          </a:bodyPr>
          <a:lstStyle/>
          <a:p>
            <a:pPr defTabSz="872282" eaLnBrk="0" fontAlgn="base" hangingPunct="0">
              <a:spcBef>
                <a:spcPct val="0"/>
              </a:spcBef>
              <a:spcAft>
                <a:spcPct val="0"/>
              </a:spcAft>
            </a:pPr>
            <a:r>
              <a:rPr lang="es-ES_tradnl" smtClean="0">
                <a:solidFill>
                  <a:srgbClr val="00FFFF"/>
                </a:solidFill>
                <a:latin typeface="Arial" charset="0"/>
              </a:rPr>
              <a:t>LASS 730000 events 4x more than previous</a:t>
            </a:r>
            <a:endParaRPr lang="es-ES_tradnl" dirty="0">
              <a:solidFill>
                <a:srgbClr val="00FFFF"/>
              </a:solidFill>
              <a:latin typeface="Arial" charset="0"/>
            </a:endParaRPr>
          </a:p>
        </p:txBody>
      </p:sp>
    </p:spTree>
    <p:extLst>
      <p:ext uri="{BB962C8B-B14F-4D97-AF65-F5344CB8AC3E}">
        <p14:creationId xmlns:p14="http://schemas.microsoft.com/office/powerpoint/2010/main" val="2186295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188640"/>
            <a:ext cx="4189286" cy="6121646"/>
          </a:xfrm>
          <a:prstGeom prst="rect">
            <a:avLst/>
          </a:prstGeom>
        </p:spPr>
      </p:pic>
    </p:spTree>
    <p:extLst>
      <p:ext uri="{BB962C8B-B14F-4D97-AF65-F5344CB8AC3E}">
        <p14:creationId xmlns:p14="http://schemas.microsoft.com/office/powerpoint/2010/main" val="2219829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5"/>
          <p:cNvGraphicFramePr>
            <a:graphicFrameLocks noChangeAspect="1"/>
          </p:cNvGraphicFramePr>
          <p:nvPr>
            <p:extLst/>
          </p:nvPr>
        </p:nvGraphicFramePr>
        <p:xfrm>
          <a:off x="220998" y="908720"/>
          <a:ext cx="8671482" cy="5688632"/>
        </p:xfrm>
        <a:graphic>
          <a:graphicData uri="http://schemas.openxmlformats.org/presentationml/2006/ole">
            <mc:AlternateContent xmlns:mc="http://schemas.openxmlformats.org/markup-compatibility/2006">
              <mc:Choice xmlns:v="urn:schemas-microsoft-com:vml" Requires="v">
                <p:oleObj spid="_x0000_s58374" name="Acrobat Document" r:id="rId4" imgW="10703880" imgH="7550280" progId="AcroExch.Document.7">
                  <p:embed/>
                </p:oleObj>
              </mc:Choice>
              <mc:Fallback>
                <p:oleObj name="Acrobat Document" r:id="rId4" imgW="10703880" imgH="755028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98" y="908720"/>
                        <a:ext cx="8671482" cy="5688632"/>
                      </a:xfrm>
                      <a:prstGeom prst="rect">
                        <a:avLst/>
                      </a:prstGeom>
                      <a:noFill/>
                      <a:ln>
                        <a:noFill/>
                      </a:ln>
                      <a:effectLst/>
                      <a:extLst/>
                    </p:spPr>
                  </p:pic>
                </p:oleObj>
              </mc:Fallback>
            </mc:AlternateContent>
          </a:graphicData>
        </a:graphic>
      </p:graphicFrame>
      <p:sp>
        <p:nvSpPr>
          <p:cNvPr id="5" name="Text Box 2"/>
          <p:cNvSpPr txBox="1">
            <a:spLocks noChangeArrowheads="1"/>
          </p:cNvSpPr>
          <p:nvPr/>
        </p:nvSpPr>
        <p:spPr bwMode="auto">
          <a:xfrm>
            <a:off x="220998" y="2616"/>
            <a:ext cx="4613328" cy="365111"/>
          </a:xfrm>
          <a:prstGeom prst="rect">
            <a:avLst/>
          </a:prstGeom>
          <a:noFill/>
          <a:ln w="9525">
            <a:noFill/>
            <a:miter lim="800000"/>
            <a:headEnd/>
            <a:tailEnd/>
          </a:ln>
        </p:spPr>
        <p:txBody>
          <a:bodyPr wrap="none" lIns="87256" tIns="43630" rIns="87256" bIns="43630" anchor="ctr">
            <a:spAutoFit/>
          </a:bodyPr>
          <a:lstStyle/>
          <a:p>
            <a:pPr defTabSz="872282" eaLnBrk="0" fontAlgn="base" hangingPunct="0">
              <a:spcBef>
                <a:spcPct val="0"/>
              </a:spcBef>
              <a:spcAft>
                <a:spcPct val="0"/>
              </a:spcAft>
            </a:pPr>
            <a:r>
              <a:rPr lang="es-ES_tradnl" dirty="0">
                <a:solidFill>
                  <a:srgbClr val="00FFFF"/>
                </a:solidFill>
                <a:latin typeface="Arial" charset="0"/>
              </a:rPr>
              <a:t>S0 wave: </a:t>
            </a:r>
            <a:r>
              <a:rPr lang="es-ES_tradnl" dirty="0" err="1" smtClean="0">
                <a:solidFill>
                  <a:srgbClr val="00FFFF"/>
                </a:solidFill>
                <a:latin typeface="Arial" charset="0"/>
              </a:rPr>
              <a:t>UNconstrained</a:t>
            </a:r>
            <a:r>
              <a:rPr lang="es-ES_tradnl" dirty="0" smtClean="0">
                <a:solidFill>
                  <a:srgbClr val="00FFFF"/>
                </a:solidFill>
                <a:latin typeface="Arial" charset="0"/>
              </a:rPr>
              <a:t> </a:t>
            </a:r>
            <a:r>
              <a:rPr lang="es-ES_tradnl" dirty="0" err="1">
                <a:solidFill>
                  <a:srgbClr val="00FFFF"/>
                </a:solidFill>
                <a:latin typeface="Arial" charset="0"/>
              </a:rPr>
              <a:t>fit</a:t>
            </a:r>
            <a:r>
              <a:rPr lang="es-ES_tradnl" dirty="0">
                <a:solidFill>
                  <a:srgbClr val="00FFFF"/>
                </a:solidFill>
                <a:latin typeface="Arial" charset="0"/>
              </a:rPr>
              <a:t> to data (UFD</a:t>
            </a:r>
            <a:r>
              <a:rPr lang="es-ES_tradnl" dirty="0" smtClean="0">
                <a:solidFill>
                  <a:srgbClr val="00FFFF"/>
                </a:solidFill>
                <a:latin typeface="Arial" charset="0"/>
              </a:rPr>
              <a:t>).  </a:t>
            </a:r>
            <a:endParaRPr lang="es-ES_tradnl" dirty="0">
              <a:solidFill>
                <a:srgbClr val="00FFFF"/>
              </a:solidFill>
              <a:latin typeface="Arial" charset="0"/>
            </a:endParaRPr>
          </a:p>
        </p:txBody>
      </p:sp>
      <p:sp>
        <p:nvSpPr>
          <p:cNvPr id="6" name="Line 3"/>
          <p:cNvSpPr>
            <a:spLocks noChangeShapeType="1"/>
          </p:cNvSpPr>
          <p:nvPr/>
        </p:nvSpPr>
        <p:spPr bwMode="auto">
          <a:xfrm>
            <a:off x="1" y="334045"/>
            <a:ext cx="9372057" cy="0"/>
          </a:xfrm>
          <a:prstGeom prst="line">
            <a:avLst/>
          </a:prstGeom>
          <a:noFill/>
          <a:ln w="9525">
            <a:solidFill>
              <a:srgbClr val="00FFFF"/>
            </a:solidFill>
            <a:round/>
            <a:headEnd/>
            <a:tailEnd/>
          </a:ln>
        </p:spPr>
        <p:txBody>
          <a:bodyPr lIns="80133" tIns="40067" rIns="80133" bIns="40067"/>
          <a:lstStyle/>
          <a:p>
            <a:pPr algn="ctr" defTabSz="801472" eaLnBrk="0" fontAlgn="base" hangingPunct="0">
              <a:spcBef>
                <a:spcPct val="0"/>
              </a:spcBef>
              <a:spcAft>
                <a:spcPct val="0"/>
              </a:spcAft>
            </a:pPr>
            <a:endParaRPr lang="es-ES" sz="1900">
              <a:solidFill>
                <a:srgbClr val="FFFFFF"/>
              </a:solidFill>
              <a:latin typeface="Arial" charset="0"/>
            </a:endParaRPr>
          </a:p>
        </p:txBody>
      </p:sp>
      <p:sp>
        <p:nvSpPr>
          <p:cNvPr id="2" name="1 Rectángulo"/>
          <p:cNvSpPr/>
          <p:nvPr/>
        </p:nvSpPr>
        <p:spPr>
          <a:xfrm>
            <a:off x="1714703" y="472081"/>
            <a:ext cx="5942652" cy="369332"/>
          </a:xfrm>
          <a:prstGeom prst="rect">
            <a:avLst/>
          </a:prstGeom>
        </p:spPr>
        <p:txBody>
          <a:bodyPr wrap="none">
            <a:spAutoFit/>
          </a:bodyPr>
          <a:lstStyle/>
          <a:p>
            <a:pPr defTabSz="872282" eaLnBrk="0" fontAlgn="base" hangingPunct="0">
              <a:spcBef>
                <a:spcPct val="0"/>
              </a:spcBef>
              <a:spcAft>
                <a:spcPct val="0"/>
              </a:spcAft>
            </a:pPr>
            <a:r>
              <a:rPr lang="es-ES_tradnl" dirty="0">
                <a:solidFill>
                  <a:srgbClr val="00FFFF"/>
                </a:solidFill>
                <a:latin typeface="Arial" charset="0"/>
              </a:rPr>
              <a:t>Global </a:t>
            </a:r>
            <a:r>
              <a:rPr lang="es-ES_tradnl" dirty="0" err="1" smtClean="0">
                <a:solidFill>
                  <a:srgbClr val="00FFFF"/>
                </a:solidFill>
                <a:latin typeface="Arial" charset="0"/>
              </a:rPr>
              <a:t>fit</a:t>
            </a:r>
            <a:r>
              <a:rPr lang="es-ES_tradnl" dirty="0" smtClean="0">
                <a:solidFill>
                  <a:srgbClr val="00FFFF"/>
                </a:solidFill>
                <a:latin typeface="Arial" charset="0"/>
              </a:rPr>
              <a:t>, </a:t>
            </a:r>
            <a:r>
              <a:rPr lang="es-ES_tradnl" dirty="0" err="1" smtClean="0">
                <a:solidFill>
                  <a:srgbClr val="00FFFF"/>
                </a:solidFill>
                <a:latin typeface="Arial" charset="0"/>
              </a:rPr>
              <a:t>averaging</a:t>
            </a:r>
            <a:r>
              <a:rPr lang="es-ES_tradnl" dirty="0" smtClean="0">
                <a:solidFill>
                  <a:srgbClr val="00FFFF"/>
                </a:solidFill>
                <a:latin typeface="Arial" charset="0"/>
              </a:rPr>
              <a:t> </a:t>
            </a:r>
            <a:r>
              <a:rPr lang="es-ES_tradnl" dirty="0" err="1" smtClean="0">
                <a:solidFill>
                  <a:srgbClr val="00FFFF"/>
                </a:solidFill>
                <a:latin typeface="Arial" charset="0"/>
              </a:rPr>
              <a:t>all</a:t>
            </a:r>
            <a:r>
              <a:rPr lang="es-ES_tradnl" dirty="0" smtClean="0">
                <a:solidFill>
                  <a:srgbClr val="00FFFF"/>
                </a:solidFill>
                <a:latin typeface="Arial" charset="0"/>
              </a:rPr>
              <a:t> sets </a:t>
            </a:r>
            <a:r>
              <a:rPr lang="es-ES_tradnl" dirty="0" err="1" smtClean="0">
                <a:solidFill>
                  <a:srgbClr val="00FFFF"/>
                </a:solidFill>
                <a:latin typeface="Arial" charset="0"/>
              </a:rPr>
              <a:t>where</a:t>
            </a:r>
            <a:r>
              <a:rPr lang="es-ES_tradnl" dirty="0" smtClean="0">
                <a:solidFill>
                  <a:srgbClr val="00FFFF"/>
                </a:solidFill>
                <a:latin typeface="Arial" charset="0"/>
              </a:rPr>
              <a:t> </a:t>
            </a:r>
            <a:r>
              <a:rPr lang="es-ES_tradnl" dirty="0" err="1" smtClean="0">
                <a:solidFill>
                  <a:srgbClr val="00FFFF"/>
                </a:solidFill>
                <a:latin typeface="Arial" charset="0"/>
              </a:rPr>
              <a:t>they</a:t>
            </a:r>
            <a:r>
              <a:rPr lang="es-ES_tradnl" dirty="0" smtClean="0">
                <a:solidFill>
                  <a:srgbClr val="00FFFF"/>
                </a:solidFill>
                <a:latin typeface="Arial" charset="0"/>
              </a:rPr>
              <a:t> </a:t>
            </a:r>
            <a:r>
              <a:rPr lang="es-ES_tradnl" dirty="0" err="1" smtClean="0">
                <a:solidFill>
                  <a:srgbClr val="00FFFF"/>
                </a:solidFill>
                <a:latin typeface="Arial" charset="0"/>
              </a:rPr>
              <a:t>roughly</a:t>
            </a:r>
            <a:r>
              <a:rPr lang="es-ES_tradnl" dirty="0" smtClean="0">
                <a:solidFill>
                  <a:srgbClr val="00FFFF"/>
                </a:solidFill>
                <a:latin typeface="Arial" charset="0"/>
              </a:rPr>
              <a:t> coincide</a:t>
            </a:r>
            <a:endParaRPr lang="es-ES_tradnl" dirty="0">
              <a:solidFill>
                <a:srgbClr val="00FFFF"/>
              </a:solidFill>
              <a:latin typeface="Arial" charset="0"/>
            </a:endParaRPr>
          </a:p>
        </p:txBody>
      </p:sp>
    </p:spTree>
    <p:extLst>
      <p:ext uri="{BB962C8B-B14F-4D97-AF65-F5344CB8AC3E}">
        <p14:creationId xmlns:p14="http://schemas.microsoft.com/office/powerpoint/2010/main" val="1162197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5" descr="sigma-poles-pdg06-v1"/>
          <p:cNvPicPr>
            <a:picLocks noChangeAspect="1" noChangeArrowheads="1"/>
          </p:cNvPicPr>
          <p:nvPr/>
        </p:nvPicPr>
        <p:blipFill>
          <a:blip r:embed="rId3" cstate="print"/>
          <a:srcRect/>
          <a:stretch>
            <a:fillRect/>
          </a:stretch>
        </p:blipFill>
        <p:spPr bwMode="auto">
          <a:xfrm>
            <a:off x="449714" y="842869"/>
            <a:ext cx="8309355" cy="5603283"/>
          </a:xfrm>
          <a:prstGeom prst="rect">
            <a:avLst/>
          </a:prstGeom>
          <a:noFill/>
          <a:ln w="9525">
            <a:noFill/>
            <a:miter lim="800000"/>
            <a:headEnd/>
            <a:tailEnd/>
          </a:ln>
        </p:spPr>
      </p:pic>
      <p:pic>
        <p:nvPicPr>
          <p:cNvPr id="151566" name="Picture 14" descr="sigma-poles-pdg06-v2"/>
          <p:cNvPicPr>
            <a:picLocks noChangeAspect="1" noChangeArrowheads="1"/>
          </p:cNvPicPr>
          <p:nvPr/>
        </p:nvPicPr>
        <p:blipFill>
          <a:blip r:embed="rId4" cstate="print"/>
          <a:srcRect/>
          <a:stretch>
            <a:fillRect/>
          </a:stretch>
        </p:blipFill>
        <p:spPr bwMode="auto">
          <a:xfrm>
            <a:off x="446506" y="842869"/>
            <a:ext cx="8309355" cy="5603283"/>
          </a:xfrm>
          <a:prstGeom prst="rect">
            <a:avLst/>
          </a:prstGeom>
          <a:noFill/>
          <a:ln w="9525">
            <a:noFill/>
            <a:miter lim="800000"/>
            <a:headEnd/>
            <a:tailEnd/>
          </a:ln>
        </p:spPr>
      </p:pic>
      <p:sp>
        <p:nvSpPr>
          <p:cNvPr id="18" name="17 Rectángulo"/>
          <p:cNvSpPr/>
          <p:nvPr/>
        </p:nvSpPr>
        <p:spPr>
          <a:xfrm>
            <a:off x="2083196" y="3182702"/>
            <a:ext cx="961784" cy="117350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lIns="89188" tIns="44595" rIns="89188" bIns="44595" rtlCol="0" anchor="ctr"/>
          <a:lstStyle/>
          <a:p>
            <a:pPr algn="ctr" defTabSz="781903" eaLnBrk="0" fontAlgn="base" hangingPunct="0">
              <a:spcBef>
                <a:spcPct val="0"/>
              </a:spcBef>
              <a:spcAft>
                <a:spcPct val="0"/>
              </a:spcAft>
            </a:pPr>
            <a:endParaRPr lang="es-ES" sz="1881">
              <a:solidFill>
                <a:srgbClr val="FFFFFF"/>
              </a:solidFill>
            </a:endParaRPr>
          </a:p>
        </p:txBody>
      </p:sp>
      <p:sp>
        <p:nvSpPr>
          <p:cNvPr id="14" name="13 CuadroTexto"/>
          <p:cNvSpPr txBox="1">
            <a:spLocks noChangeArrowheads="1"/>
          </p:cNvSpPr>
          <p:nvPr/>
        </p:nvSpPr>
        <p:spPr bwMode="auto">
          <a:xfrm>
            <a:off x="3800669" y="1633982"/>
            <a:ext cx="3572815" cy="1669083"/>
          </a:xfrm>
          <a:prstGeom prst="rect">
            <a:avLst/>
          </a:prstGeom>
          <a:solidFill>
            <a:schemeClr val="bg1"/>
          </a:solidFill>
          <a:ln w="9525">
            <a:solidFill>
              <a:srgbClr val="333333"/>
            </a:solidFill>
            <a:miter lim="800000"/>
            <a:headEnd/>
            <a:tailEnd/>
          </a:ln>
        </p:spPr>
        <p:txBody>
          <a:bodyPr wrap="square" lIns="89188" tIns="44595" rIns="89188" bIns="44595">
            <a:spAutoFit/>
          </a:bodyPr>
          <a:lstStyle/>
          <a:p>
            <a:pPr algn="ctr" defTabSz="781903" eaLnBrk="0" fontAlgn="base" hangingPunct="0">
              <a:spcBef>
                <a:spcPct val="0"/>
              </a:spcBef>
              <a:spcAft>
                <a:spcPct val="0"/>
              </a:spcAft>
            </a:pPr>
            <a:r>
              <a:rPr lang="es-ES" sz="2309" b="1" dirty="0" err="1">
                <a:solidFill>
                  <a:srgbClr val="FFFFFF">
                    <a:lumMod val="50000"/>
                  </a:srgbClr>
                </a:solidFill>
                <a:latin typeface="Arial" charset="0"/>
              </a:rPr>
              <a:t>The</a:t>
            </a:r>
            <a:r>
              <a:rPr lang="es-ES" sz="2309" b="1" dirty="0">
                <a:solidFill>
                  <a:srgbClr val="FFFFFF">
                    <a:lumMod val="50000"/>
                  </a:srgbClr>
                </a:solidFill>
                <a:latin typeface="Arial" charset="0"/>
              </a:rPr>
              <a:t> f0(600) </a:t>
            </a:r>
            <a:r>
              <a:rPr lang="es-ES" sz="2309" b="1" dirty="0" err="1">
                <a:solidFill>
                  <a:srgbClr val="FFFFFF">
                    <a:lumMod val="50000"/>
                  </a:srgbClr>
                </a:solidFill>
                <a:latin typeface="Arial" charset="0"/>
              </a:rPr>
              <a:t>or</a:t>
            </a:r>
            <a:r>
              <a:rPr lang="es-ES" sz="2309" b="1" dirty="0">
                <a:solidFill>
                  <a:srgbClr val="FFFFFF">
                    <a:lumMod val="50000"/>
                  </a:srgbClr>
                </a:solidFill>
                <a:latin typeface="Arial" charset="0"/>
              </a:rPr>
              <a:t> “sigma”</a:t>
            </a:r>
          </a:p>
          <a:p>
            <a:pPr algn="ctr" defTabSz="781903" eaLnBrk="0" fontAlgn="base" hangingPunct="0">
              <a:spcBef>
                <a:spcPct val="0"/>
              </a:spcBef>
              <a:spcAft>
                <a:spcPct val="0"/>
              </a:spcAft>
            </a:pPr>
            <a:r>
              <a:rPr lang="es-ES" sz="2309" b="1" dirty="0">
                <a:solidFill>
                  <a:srgbClr val="FFFFFF">
                    <a:lumMod val="50000"/>
                  </a:srgbClr>
                </a:solidFill>
                <a:latin typeface="Arial" charset="0"/>
              </a:rPr>
              <a:t> in PDG 1996-2010</a:t>
            </a:r>
          </a:p>
          <a:p>
            <a:pPr algn="ctr" defTabSz="781903" eaLnBrk="0" fontAlgn="base" hangingPunct="0">
              <a:spcBef>
                <a:spcPct val="0"/>
              </a:spcBef>
              <a:spcAft>
                <a:spcPct val="0"/>
              </a:spcAft>
            </a:pPr>
            <a:r>
              <a:rPr lang="es-ES" sz="1881" b="1" dirty="0">
                <a:solidFill>
                  <a:srgbClr val="FFFFFF">
                    <a:lumMod val="50000"/>
                  </a:srgbClr>
                </a:solidFill>
                <a:latin typeface="Arial" charset="0"/>
              </a:rPr>
              <a:t>M=400-1200 </a:t>
            </a:r>
            <a:r>
              <a:rPr lang="es-ES" sz="1881" b="1" dirty="0" err="1">
                <a:solidFill>
                  <a:srgbClr val="FFFFFF">
                    <a:lumMod val="50000"/>
                  </a:srgbClr>
                </a:solidFill>
                <a:latin typeface="Arial" charset="0"/>
              </a:rPr>
              <a:t>MeV</a:t>
            </a:r>
            <a:endParaRPr lang="es-ES" sz="1881" b="1" dirty="0">
              <a:solidFill>
                <a:srgbClr val="FFFFFF">
                  <a:lumMod val="50000"/>
                </a:srgbClr>
              </a:solidFill>
              <a:latin typeface="Arial" charset="0"/>
            </a:endParaRPr>
          </a:p>
          <a:p>
            <a:pPr algn="ctr" defTabSz="781903" eaLnBrk="0" fontAlgn="base" hangingPunct="0">
              <a:spcBef>
                <a:spcPct val="0"/>
              </a:spcBef>
              <a:spcAft>
                <a:spcPct val="0"/>
              </a:spcAft>
            </a:pPr>
            <a:r>
              <a:rPr lang="es-ES" sz="1881" b="1" dirty="0">
                <a:solidFill>
                  <a:srgbClr val="FFFFFF">
                    <a:lumMod val="50000"/>
                  </a:srgbClr>
                </a:solidFill>
                <a:latin typeface="Arial" charset="0"/>
              </a:rPr>
              <a:t>Γ=500-1000 </a:t>
            </a:r>
            <a:r>
              <a:rPr lang="es-ES" sz="1881" b="1" dirty="0" err="1">
                <a:solidFill>
                  <a:srgbClr val="FFFFFF">
                    <a:lumMod val="50000"/>
                  </a:srgbClr>
                </a:solidFill>
                <a:latin typeface="Arial" charset="0"/>
              </a:rPr>
              <a:t>MeV</a:t>
            </a:r>
            <a:endParaRPr lang="es-ES" sz="1881" b="1" dirty="0">
              <a:solidFill>
                <a:srgbClr val="FFFFFF">
                  <a:lumMod val="50000"/>
                </a:srgbClr>
              </a:solidFill>
              <a:latin typeface="Arial" charset="0"/>
            </a:endParaRPr>
          </a:p>
          <a:p>
            <a:pPr algn="ctr" defTabSz="781903" eaLnBrk="0" fontAlgn="base" hangingPunct="0">
              <a:spcBef>
                <a:spcPct val="0"/>
              </a:spcBef>
              <a:spcAft>
                <a:spcPct val="0"/>
              </a:spcAft>
            </a:pPr>
            <a:endParaRPr lang="es-ES" sz="1881" b="1" dirty="0">
              <a:solidFill>
                <a:srgbClr val="FF0000"/>
              </a:solidFill>
              <a:latin typeface="Arial" charset="0"/>
            </a:endParaRPr>
          </a:p>
        </p:txBody>
      </p:sp>
      <p:sp>
        <p:nvSpPr>
          <p:cNvPr id="20" name="19 CuadroTexto"/>
          <p:cNvSpPr txBox="1"/>
          <p:nvPr/>
        </p:nvSpPr>
        <p:spPr>
          <a:xfrm>
            <a:off x="261783" y="196157"/>
            <a:ext cx="8620263" cy="668937"/>
          </a:xfrm>
          <a:prstGeom prst="rect">
            <a:avLst/>
          </a:prstGeom>
          <a:noFill/>
        </p:spPr>
        <p:txBody>
          <a:bodyPr wrap="square" lIns="89188" tIns="44595" rIns="89188" bIns="44595" rtlCol="0">
            <a:spAutoFit/>
          </a:bodyPr>
          <a:lstStyle/>
          <a:p>
            <a:pPr algn="ctr" defTabSz="781903" eaLnBrk="0" fontAlgn="base" hangingPunct="0">
              <a:spcBef>
                <a:spcPct val="0"/>
              </a:spcBef>
              <a:spcAft>
                <a:spcPct val="0"/>
              </a:spcAft>
            </a:pPr>
            <a:r>
              <a:rPr lang="es-ES" sz="1881" b="1" smtClean="0">
                <a:solidFill>
                  <a:srgbClr val="FFFFFF"/>
                </a:solidFill>
                <a:latin typeface="Arial" charset="0"/>
              </a:rPr>
              <a:t>These and other experimental results triggered a</a:t>
            </a:r>
          </a:p>
          <a:p>
            <a:pPr algn="ctr" defTabSz="781903" eaLnBrk="0" fontAlgn="base" hangingPunct="0">
              <a:spcBef>
                <a:spcPct val="0"/>
              </a:spcBef>
              <a:spcAft>
                <a:spcPct val="0"/>
              </a:spcAft>
            </a:pPr>
            <a:r>
              <a:rPr lang="es-ES" sz="1881" b="1" smtClean="0">
                <a:solidFill>
                  <a:srgbClr val="FFFFFF"/>
                </a:solidFill>
                <a:latin typeface="Arial" charset="0"/>
              </a:rPr>
              <a:t>LONG </a:t>
            </a:r>
            <a:r>
              <a:rPr lang="es-ES" sz="1881" b="1" dirty="0">
                <a:solidFill>
                  <a:srgbClr val="FFFFFF"/>
                </a:solidFill>
                <a:latin typeface="Arial" charset="0"/>
              </a:rPr>
              <a:t>AWAITED </a:t>
            </a:r>
            <a:r>
              <a:rPr lang="es-ES" sz="1881" b="1">
                <a:solidFill>
                  <a:srgbClr val="FFFFFF"/>
                </a:solidFill>
                <a:latin typeface="Arial" charset="0"/>
              </a:rPr>
              <a:t>CHANGE </a:t>
            </a:r>
            <a:r>
              <a:rPr lang="es-ES" sz="1881" b="1" smtClean="0">
                <a:solidFill>
                  <a:srgbClr val="FFFFFF"/>
                </a:solidFill>
                <a:latin typeface="Arial" charset="0"/>
              </a:rPr>
              <a:t>ON </a:t>
            </a:r>
            <a:r>
              <a:rPr lang="es-ES" sz="1881" b="1" dirty="0">
                <a:solidFill>
                  <a:srgbClr val="FFFFFF"/>
                </a:solidFill>
                <a:latin typeface="Arial" charset="0"/>
              </a:rPr>
              <a:t>“sigma” RESONANCE @ PDG!!</a:t>
            </a:r>
          </a:p>
        </p:txBody>
      </p:sp>
      <p:sp>
        <p:nvSpPr>
          <p:cNvPr id="11" name="10 CuadroTexto"/>
          <p:cNvSpPr txBox="1">
            <a:spLocks noChangeArrowheads="1"/>
          </p:cNvSpPr>
          <p:nvPr/>
        </p:nvSpPr>
        <p:spPr bwMode="auto">
          <a:xfrm>
            <a:off x="3800194" y="1643339"/>
            <a:ext cx="3604235" cy="1866829"/>
          </a:xfrm>
          <a:prstGeom prst="rect">
            <a:avLst/>
          </a:prstGeom>
          <a:solidFill>
            <a:schemeClr val="bg1"/>
          </a:solidFill>
          <a:ln w="9525">
            <a:solidFill>
              <a:srgbClr val="333333"/>
            </a:solidFill>
            <a:miter lim="800000"/>
            <a:headEnd/>
            <a:tailEnd/>
          </a:ln>
        </p:spPr>
        <p:txBody>
          <a:bodyPr wrap="square" lIns="89188" tIns="44595" rIns="89188" bIns="44595">
            <a:spAutoFit/>
          </a:bodyPr>
          <a:lstStyle/>
          <a:p>
            <a:pPr algn="ctr" defTabSz="781903" eaLnBrk="0" fontAlgn="base" hangingPunct="0">
              <a:spcBef>
                <a:spcPct val="0"/>
              </a:spcBef>
              <a:spcAft>
                <a:spcPct val="0"/>
              </a:spcAft>
            </a:pPr>
            <a:r>
              <a:rPr lang="es-ES" sz="2309" b="1" dirty="0" err="1">
                <a:solidFill>
                  <a:srgbClr val="0070C0"/>
                </a:solidFill>
                <a:latin typeface="Arial" charset="0"/>
              </a:rPr>
              <a:t>Becomes</a:t>
            </a:r>
            <a:endParaRPr lang="es-ES" sz="2309" b="1" dirty="0">
              <a:solidFill>
                <a:srgbClr val="0070C0"/>
              </a:solidFill>
              <a:latin typeface="Arial" charset="0"/>
            </a:endParaRPr>
          </a:p>
          <a:p>
            <a:pPr algn="ctr" defTabSz="781903" eaLnBrk="0" fontAlgn="base" hangingPunct="0">
              <a:spcBef>
                <a:spcPct val="0"/>
              </a:spcBef>
              <a:spcAft>
                <a:spcPct val="0"/>
              </a:spcAft>
            </a:pPr>
            <a:r>
              <a:rPr lang="es-ES" sz="2309" b="1" dirty="0">
                <a:solidFill>
                  <a:srgbClr val="FFFFFF">
                    <a:lumMod val="50000"/>
                  </a:srgbClr>
                </a:solidFill>
                <a:latin typeface="Arial" charset="0"/>
              </a:rPr>
              <a:t>  f0(</a:t>
            </a:r>
            <a:r>
              <a:rPr lang="es-ES" sz="2309" b="1" dirty="0">
                <a:solidFill>
                  <a:srgbClr val="0070C0"/>
                </a:solidFill>
                <a:latin typeface="Arial" charset="0"/>
              </a:rPr>
              <a:t>500</a:t>
            </a:r>
            <a:r>
              <a:rPr lang="es-ES" sz="2309" b="1" dirty="0">
                <a:solidFill>
                  <a:srgbClr val="FFFFFF">
                    <a:lumMod val="50000"/>
                  </a:srgbClr>
                </a:solidFill>
                <a:latin typeface="Arial" charset="0"/>
              </a:rPr>
              <a:t>) </a:t>
            </a:r>
            <a:r>
              <a:rPr lang="es-ES" sz="2309" b="1" dirty="0" err="1">
                <a:solidFill>
                  <a:srgbClr val="FFFFFF">
                    <a:lumMod val="50000"/>
                  </a:srgbClr>
                </a:solidFill>
                <a:latin typeface="Arial" charset="0"/>
              </a:rPr>
              <a:t>or</a:t>
            </a:r>
            <a:r>
              <a:rPr lang="es-ES" sz="2309" b="1" dirty="0">
                <a:solidFill>
                  <a:srgbClr val="FFFFFF">
                    <a:lumMod val="50000"/>
                  </a:srgbClr>
                </a:solidFill>
                <a:latin typeface="Arial" charset="0"/>
              </a:rPr>
              <a:t> “sigma”</a:t>
            </a:r>
          </a:p>
          <a:p>
            <a:pPr algn="ctr" defTabSz="781903" eaLnBrk="0" fontAlgn="base" hangingPunct="0">
              <a:spcBef>
                <a:spcPct val="0"/>
              </a:spcBef>
              <a:spcAft>
                <a:spcPct val="0"/>
              </a:spcAft>
            </a:pPr>
            <a:r>
              <a:rPr lang="es-ES" sz="2309" b="1" dirty="0">
                <a:solidFill>
                  <a:srgbClr val="FFFFFF">
                    <a:lumMod val="50000"/>
                  </a:srgbClr>
                </a:solidFill>
                <a:latin typeface="Arial" charset="0"/>
              </a:rPr>
              <a:t> in PDG </a:t>
            </a:r>
            <a:r>
              <a:rPr lang="es-ES" sz="2309" b="1" dirty="0">
                <a:solidFill>
                  <a:srgbClr val="0070C0"/>
                </a:solidFill>
                <a:latin typeface="Arial" charset="0"/>
              </a:rPr>
              <a:t>2012</a:t>
            </a:r>
          </a:p>
          <a:p>
            <a:pPr algn="ctr" defTabSz="781903" eaLnBrk="0" fontAlgn="base" hangingPunct="0">
              <a:spcBef>
                <a:spcPct val="0"/>
              </a:spcBef>
              <a:spcAft>
                <a:spcPct val="0"/>
              </a:spcAft>
            </a:pPr>
            <a:r>
              <a:rPr lang="es-ES" sz="2309" b="1" dirty="0">
                <a:solidFill>
                  <a:srgbClr val="0070C0"/>
                </a:solidFill>
                <a:latin typeface="Arial" charset="0"/>
              </a:rPr>
              <a:t>M=400-550 </a:t>
            </a:r>
            <a:r>
              <a:rPr lang="es-ES" sz="2309" b="1" dirty="0" err="1">
                <a:solidFill>
                  <a:srgbClr val="0070C0"/>
                </a:solidFill>
                <a:latin typeface="Arial" charset="0"/>
              </a:rPr>
              <a:t>MeV</a:t>
            </a:r>
            <a:endParaRPr lang="es-ES" sz="2309" b="1" dirty="0">
              <a:solidFill>
                <a:srgbClr val="0070C0"/>
              </a:solidFill>
              <a:latin typeface="Arial" charset="0"/>
            </a:endParaRPr>
          </a:p>
          <a:p>
            <a:pPr algn="ctr" defTabSz="781903" eaLnBrk="0" fontAlgn="base" hangingPunct="0">
              <a:spcBef>
                <a:spcPct val="0"/>
              </a:spcBef>
              <a:spcAft>
                <a:spcPct val="0"/>
              </a:spcAft>
            </a:pPr>
            <a:r>
              <a:rPr lang="es-ES" sz="2309" b="1" dirty="0">
                <a:solidFill>
                  <a:srgbClr val="0070C0"/>
                </a:solidFill>
                <a:latin typeface="Arial" charset="0"/>
              </a:rPr>
              <a:t>Γ=400-700 </a:t>
            </a:r>
            <a:r>
              <a:rPr lang="es-ES" sz="2309" b="1" dirty="0" err="1">
                <a:solidFill>
                  <a:srgbClr val="0070C0"/>
                </a:solidFill>
                <a:latin typeface="Arial" charset="0"/>
              </a:rPr>
              <a:t>MeV</a:t>
            </a:r>
            <a:endParaRPr lang="es-ES" sz="1881" b="1" dirty="0">
              <a:solidFill>
                <a:srgbClr val="FF0000"/>
              </a:solidFill>
              <a:latin typeface="Arial" charset="0"/>
            </a:endParaRPr>
          </a:p>
        </p:txBody>
      </p:sp>
      <p:sp>
        <p:nvSpPr>
          <p:cNvPr id="13" name="12 Rectángulo"/>
          <p:cNvSpPr/>
          <p:nvPr/>
        </p:nvSpPr>
        <p:spPr>
          <a:xfrm>
            <a:off x="6542385" y="4968364"/>
            <a:ext cx="2155109" cy="1408078"/>
          </a:xfrm>
          <a:prstGeom prst="rect">
            <a:avLst/>
          </a:prstGeom>
          <a:solidFill>
            <a:schemeClr val="tx1"/>
          </a:solidFill>
          <a:effectLst>
            <a:innerShdw blurRad="63500" dist="50800" dir="2700000">
              <a:prstClr val="black">
                <a:alpha val="50000"/>
              </a:prstClr>
            </a:innerShdw>
          </a:effectLst>
        </p:spPr>
        <p:txBody>
          <a:bodyPr wrap="square">
            <a:spAutoFit/>
          </a:bodyPr>
          <a:lstStyle/>
          <a:p>
            <a:pPr algn="ctr" defTabSz="781903" eaLnBrk="0" fontAlgn="base" hangingPunct="0">
              <a:spcBef>
                <a:spcPct val="0"/>
              </a:spcBef>
              <a:spcAft>
                <a:spcPct val="0"/>
              </a:spcAft>
            </a:pPr>
            <a:r>
              <a:rPr lang="es-ES_tradnl" sz="1710" dirty="0" err="1">
                <a:solidFill>
                  <a:srgbClr val="FFFFFF"/>
                </a:solidFill>
                <a:latin typeface="Arial" charset="0"/>
                <a:sym typeface="Symbol" pitchFamily="18" charset="2"/>
              </a:rPr>
              <a:t>To</a:t>
            </a:r>
            <a:r>
              <a:rPr lang="es-ES_tradnl" sz="1710" dirty="0">
                <a:solidFill>
                  <a:srgbClr val="FFFFFF"/>
                </a:solidFill>
                <a:latin typeface="Arial" charset="0"/>
                <a:sym typeface="Symbol" pitchFamily="18" charset="2"/>
              </a:rPr>
              <a:t> my </a:t>
            </a:r>
            <a:r>
              <a:rPr lang="es-ES_tradnl" sz="1710" dirty="0" err="1">
                <a:solidFill>
                  <a:srgbClr val="FFFFFF"/>
                </a:solidFill>
                <a:latin typeface="Arial" charset="0"/>
                <a:sym typeface="Symbol" pitchFamily="18" charset="2"/>
              </a:rPr>
              <a:t>view</a:t>
            </a:r>
            <a:r>
              <a:rPr lang="es-ES_tradnl" sz="1710" dirty="0">
                <a:solidFill>
                  <a:srgbClr val="FFFFFF"/>
                </a:solidFill>
                <a:latin typeface="Arial" charset="0"/>
                <a:sym typeface="Symbol" pitchFamily="18" charset="2"/>
              </a:rPr>
              <a:t>…</a:t>
            </a:r>
          </a:p>
          <a:p>
            <a:pPr algn="ctr" defTabSz="781903" eaLnBrk="0" fontAlgn="base" hangingPunct="0">
              <a:spcBef>
                <a:spcPct val="0"/>
              </a:spcBef>
              <a:spcAft>
                <a:spcPct val="0"/>
              </a:spcAft>
            </a:pPr>
            <a:r>
              <a:rPr lang="es-ES_tradnl" sz="1710" dirty="0" err="1">
                <a:solidFill>
                  <a:srgbClr val="FFFFFF"/>
                </a:solidFill>
                <a:latin typeface="Arial" charset="0"/>
                <a:sym typeface="Symbol" pitchFamily="18" charset="2"/>
              </a:rPr>
              <a:t>still</a:t>
            </a:r>
            <a:r>
              <a:rPr lang="es-ES_tradnl" sz="1710" dirty="0">
                <a:solidFill>
                  <a:srgbClr val="FFFFFF"/>
                </a:solidFill>
                <a:latin typeface="Arial" charset="0"/>
                <a:sym typeface="Symbol" pitchFamily="18" charset="2"/>
              </a:rPr>
              <a:t> </a:t>
            </a:r>
            <a:r>
              <a:rPr lang="es-ES_tradnl" sz="1710" b="1" dirty="0" err="1">
                <a:solidFill>
                  <a:srgbClr val="FFFFFF"/>
                </a:solidFill>
                <a:latin typeface="Arial" charset="0"/>
                <a:sym typeface="Symbol" pitchFamily="18" charset="2"/>
              </a:rPr>
              <a:t>too</a:t>
            </a:r>
            <a:endParaRPr lang="es-ES_tradnl" sz="1710" b="1" dirty="0">
              <a:solidFill>
                <a:srgbClr val="FFFFFF"/>
              </a:solidFill>
              <a:latin typeface="Arial" charset="0"/>
              <a:sym typeface="Symbol" pitchFamily="18" charset="2"/>
            </a:endParaRPr>
          </a:p>
          <a:p>
            <a:pPr algn="ctr" defTabSz="781903" eaLnBrk="0" fontAlgn="base" hangingPunct="0">
              <a:spcBef>
                <a:spcPct val="0"/>
              </a:spcBef>
              <a:spcAft>
                <a:spcPct val="0"/>
              </a:spcAft>
            </a:pPr>
            <a:r>
              <a:rPr lang="es-ES_tradnl" sz="1710" b="1" dirty="0" err="1">
                <a:solidFill>
                  <a:srgbClr val="FFFFFF"/>
                </a:solidFill>
                <a:latin typeface="Arial" charset="0"/>
                <a:sym typeface="Symbol" pitchFamily="18" charset="2"/>
              </a:rPr>
              <a:t>conservative</a:t>
            </a:r>
            <a:r>
              <a:rPr lang="es-ES_tradnl" sz="1710" b="1" dirty="0">
                <a:solidFill>
                  <a:srgbClr val="FFFFFF"/>
                </a:solidFill>
                <a:latin typeface="Arial" charset="0"/>
                <a:sym typeface="Symbol" pitchFamily="18" charset="2"/>
              </a:rPr>
              <a:t>, </a:t>
            </a:r>
          </a:p>
          <a:p>
            <a:pPr algn="ctr" defTabSz="781903" eaLnBrk="0" fontAlgn="base" hangingPunct="0">
              <a:spcBef>
                <a:spcPct val="0"/>
              </a:spcBef>
              <a:spcAft>
                <a:spcPct val="0"/>
              </a:spcAft>
            </a:pPr>
            <a:r>
              <a:rPr lang="es-ES_tradnl" sz="1710" dirty="0" err="1">
                <a:solidFill>
                  <a:srgbClr val="FFFFFF"/>
                </a:solidFill>
                <a:latin typeface="Arial" charset="0"/>
                <a:sym typeface="Symbol" pitchFamily="18" charset="2"/>
              </a:rPr>
              <a:t>but</a:t>
            </a:r>
            <a:r>
              <a:rPr lang="es-ES_tradnl" sz="1710" dirty="0">
                <a:solidFill>
                  <a:srgbClr val="FFFFFF"/>
                </a:solidFill>
                <a:latin typeface="Arial" charset="0"/>
                <a:sym typeface="Symbol" pitchFamily="18" charset="2"/>
              </a:rPr>
              <a:t> quite a </a:t>
            </a:r>
            <a:r>
              <a:rPr lang="es-ES_tradnl" sz="1710" dirty="0" err="1">
                <a:solidFill>
                  <a:srgbClr val="FFFFFF"/>
                </a:solidFill>
                <a:latin typeface="Arial" charset="0"/>
                <a:sym typeface="Symbol" pitchFamily="18" charset="2"/>
              </a:rPr>
              <a:t>good</a:t>
            </a:r>
            <a:r>
              <a:rPr lang="es-ES_tradnl" sz="1710" dirty="0">
                <a:solidFill>
                  <a:srgbClr val="FFFFFF"/>
                </a:solidFill>
                <a:latin typeface="Arial" charset="0"/>
                <a:sym typeface="Symbol" pitchFamily="18" charset="2"/>
              </a:rPr>
              <a:t> </a:t>
            </a:r>
            <a:r>
              <a:rPr lang="es-ES_tradnl" sz="1710" dirty="0" err="1">
                <a:solidFill>
                  <a:srgbClr val="FFFFFF"/>
                </a:solidFill>
                <a:latin typeface="Arial" charset="0"/>
                <a:sym typeface="Symbol" pitchFamily="18" charset="2"/>
              </a:rPr>
              <a:t>improvement</a:t>
            </a:r>
            <a:endParaRPr lang="es-ES" sz="1710" dirty="0">
              <a:solidFill>
                <a:srgbClr val="FFFFFF"/>
              </a:solidFill>
              <a:latin typeface="Arial" charset="0"/>
            </a:endParaRPr>
          </a:p>
        </p:txBody>
      </p:sp>
    </p:spTree>
    <p:custDataLst>
      <p:tags r:id="rId1"/>
    </p:custDataLst>
    <p:extLst>
      <p:ext uri="{BB962C8B-B14F-4D97-AF65-F5344CB8AC3E}">
        <p14:creationId xmlns:p14="http://schemas.microsoft.com/office/powerpoint/2010/main" val="286934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To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51566"/>
                                        </p:tgtEl>
                                      </p:cBhvr>
                                    </p:animEffect>
                                    <p:set>
                                      <p:cBhvr>
                                        <p:cTn id="20" dur="1" fill="hold">
                                          <p:stCondLst>
                                            <p:cond delay="499"/>
                                          </p:stCondLst>
                                        </p:cTn>
                                        <p:tgtEl>
                                          <p:spTgt spid="15156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0555" t="2029" r="24589" b="60069"/>
          <a:stretch/>
        </p:blipFill>
        <p:spPr>
          <a:xfrm>
            <a:off x="183699" y="421550"/>
            <a:ext cx="4284000" cy="3240000"/>
          </a:xfrm>
          <a:prstGeom prst="rect">
            <a:avLst/>
          </a:prstGeom>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10128" t="2027" r="24211" b="57937"/>
          <a:stretch/>
        </p:blipFill>
        <p:spPr>
          <a:xfrm>
            <a:off x="2630485" y="1688096"/>
            <a:ext cx="6432611" cy="5075939"/>
          </a:xfrm>
          <a:prstGeom prst="rect">
            <a:avLst/>
          </a:prstGeom>
          <a:ln w="41275">
            <a:solidFill>
              <a:schemeClr val="tx1"/>
            </a:solidFill>
          </a:ln>
        </p:spPr>
      </p:pic>
      <mc:AlternateContent xmlns:mc="http://schemas.openxmlformats.org/markup-compatibility/2006" xmlns:a14="http://schemas.microsoft.com/office/drawing/2010/main">
        <mc:Choice Requires="a14">
          <p:sp>
            <p:nvSpPr>
              <p:cNvPr id="6" name="Rectangle 2"/>
              <p:cNvSpPr>
                <a:spLocks noChangeArrowheads="1"/>
              </p:cNvSpPr>
              <p:nvPr/>
            </p:nvSpPr>
            <p:spPr bwMode="auto">
              <a:xfrm>
                <a:off x="1835696" y="-19692"/>
                <a:ext cx="5703174" cy="362319"/>
              </a:xfrm>
              <a:prstGeom prst="rect">
                <a:avLst/>
              </a:prstGeom>
              <a:noFill/>
              <a:ln w="9525">
                <a:noFill/>
                <a:miter lim="800000"/>
                <a:headEnd/>
                <a:tailEnd/>
              </a:ln>
            </p:spPr>
            <p:txBody>
              <a:bodyPr wrap="none" lIns="85127" tIns="42565" rIns="85127" bIns="42565">
                <a:spAutoFit/>
              </a:bodyPr>
              <a:lstStyle/>
              <a:p>
                <a:pPr algn="ctr" defTabSz="851657" eaLnBrk="0" fontAlgn="base" hangingPunct="0">
                  <a:spcBef>
                    <a:spcPct val="0"/>
                  </a:spcBef>
                  <a:spcAft>
                    <a:spcPct val="0"/>
                  </a:spcAft>
                </a:pPr>
                <a:r>
                  <a:rPr lang="es-ES_tradnl" sz="1796" smtClean="0">
                    <a:solidFill>
                      <a:schemeClr val="bg1"/>
                    </a:solidFill>
                    <a:latin typeface="Arial" charset="0"/>
                    <a:sym typeface="Symbol" pitchFamily="18" charset="2"/>
                  </a:rPr>
                  <a:t>The resonance is NO LONGER the </a:t>
                </a:r>
                <a:r>
                  <a:rPr lang="el-GR" sz="1796" smtClean="0">
                    <a:solidFill>
                      <a:schemeClr val="bg1"/>
                    </a:solidFill>
                    <a:latin typeface="Arial" charset="0"/>
                    <a:sym typeface="Symbol" pitchFamily="18" charset="2"/>
                  </a:rPr>
                  <a:t>κ</a:t>
                </a:r>
                <a:r>
                  <a:rPr lang="es-ES" sz="1796" smtClean="0">
                    <a:solidFill>
                      <a:schemeClr val="bg1"/>
                    </a:solidFill>
                    <a:latin typeface="Arial" charset="0"/>
                    <a:sym typeface="Symbol" pitchFamily="18" charset="2"/>
                  </a:rPr>
                  <a:t> nor the </a:t>
                </a:r>
                <a14:m>
                  <m:oMath xmlns:m="http://schemas.openxmlformats.org/officeDocument/2006/math">
                    <m:sSubSup>
                      <m:sSubSupPr>
                        <m:ctrlPr>
                          <a:rPr lang="es-ES_tradnl" i="1" smtClean="0">
                            <a:solidFill>
                              <a:schemeClr val="bg1"/>
                            </a:solidFill>
                            <a:latin typeface="Cambria Math" panose="02040503050406030204" pitchFamily="18" charset="0"/>
                            <a:sym typeface="Symbol" pitchFamily="18" charset="2"/>
                          </a:rPr>
                        </m:ctrlPr>
                      </m:sSubSupPr>
                      <m:e>
                        <m:r>
                          <a:rPr lang="es-ES" b="0" i="1" smtClean="0">
                            <a:solidFill>
                              <a:schemeClr val="bg1"/>
                            </a:solidFill>
                            <a:latin typeface="Cambria Math" panose="02040503050406030204" pitchFamily="18" charset="0"/>
                            <a:sym typeface="Symbol" pitchFamily="18" charset="2"/>
                          </a:rPr>
                          <m:t>𝐾</m:t>
                        </m:r>
                      </m:e>
                      <m:sub>
                        <m:r>
                          <a:rPr lang="es-ES" i="1">
                            <a:solidFill>
                              <a:schemeClr val="bg1"/>
                            </a:solidFill>
                            <a:latin typeface="Cambria Math" panose="02040503050406030204" pitchFamily="18" charset="0"/>
                            <a:sym typeface="Symbol" pitchFamily="18" charset="2"/>
                          </a:rPr>
                          <m:t>0</m:t>
                        </m:r>
                      </m:sub>
                      <m:sup>
                        <m:r>
                          <a:rPr lang="es-ES" i="1">
                            <a:solidFill>
                              <a:schemeClr val="bg1"/>
                            </a:solidFill>
                            <a:latin typeface="Cambria Math" panose="02040503050406030204" pitchFamily="18" charset="0"/>
                            <a:sym typeface="Symbol" pitchFamily="18" charset="2"/>
                          </a:rPr>
                          <m:t>∗</m:t>
                        </m:r>
                      </m:sup>
                    </m:sSubSup>
                    <m:d>
                      <m:dPr>
                        <m:ctrlPr>
                          <a:rPr lang="es-ES" i="1">
                            <a:solidFill>
                              <a:schemeClr val="bg1"/>
                            </a:solidFill>
                            <a:latin typeface="Cambria Math" panose="02040503050406030204" pitchFamily="18" charset="0"/>
                            <a:sym typeface="Symbol" pitchFamily="18" charset="2"/>
                          </a:rPr>
                        </m:ctrlPr>
                      </m:dPr>
                      <m:e>
                        <m:r>
                          <a:rPr lang="es-ES" i="1">
                            <a:solidFill>
                              <a:schemeClr val="bg1"/>
                            </a:solidFill>
                            <a:latin typeface="Cambria Math" panose="02040503050406030204" pitchFamily="18" charset="0"/>
                            <a:sym typeface="Symbol" pitchFamily="18" charset="2"/>
                          </a:rPr>
                          <m:t>800</m:t>
                        </m:r>
                      </m:e>
                    </m:d>
                    <m:r>
                      <a:rPr lang="es-ES" b="0" i="0" smtClean="0">
                        <a:solidFill>
                          <a:schemeClr val="bg1"/>
                        </a:solidFill>
                        <a:latin typeface="Cambria Math" panose="02040503050406030204" pitchFamily="18" charset="0"/>
                        <a:sym typeface="Symbol" pitchFamily="18" charset="2"/>
                      </a:rPr>
                      <m:t>,</m:t>
                    </m:r>
                  </m:oMath>
                </a14:m>
                <a:r>
                  <a:rPr lang="es-ES" smtClean="0">
                    <a:solidFill>
                      <a:schemeClr val="bg1"/>
                    </a:solidFill>
                    <a:latin typeface="Arial" charset="0"/>
                    <a:sym typeface="Symbol" pitchFamily="18" charset="2"/>
                  </a:rPr>
                  <a:t> </a:t>
                </a:r>
                <a:endParaRPr lang="en-GB" dirty="0">
                  <a:solidFill>
                    <a:schemeClr val="bg1"/>
                  </a:solidFill>
                  <a:latin typeface="Arial" charset="0"/>
                  <a:sym typeface="Symbol" pitchFamily="18" charset="2"/>
                </a:endParaRPr>
              </a:p>
            </p:txBody>
          </p:sp>
        </mc:Choice>
        <mc:Fallback xmlns="">
          <p:sp>
            <p:nvSpPr>
              <p:cNvPr id="6" name="Rectangle 2"/>
              <p:cNvSpPr>
                <a:spLocks noRot="1" noChangeAspect="1" noMove="1" noResize="1" noEditPoints="1" noAdjustHandles="1" noChangeArrowheads="1" noChangeShapeType="1" noTextEdit="1"/>
              </p:cNvSpPr>
              <p:nvPr/>
            </p:nvSpPr>
            <p:spPr bwMode="auto">
              <a:xfrm>
                <a:off x="1835696" y="-19692"/>
                <a:ext cx="5703174" cy="362319"/>
              </a:xfrm>
              <a:prstGeom prst="rect">
                <a:avLst/>
              </a:prstGeom>
              <a:blipFill rotWithShape="0">
                <a:blip r:embed="rId4"/>
                <a:stretch>
                  <a:fillRect l="-855" t="-6780" b="-25424"/>
                </a:stretch>
              </a:blipFill>
              <a:ln w="9525">
                <a:noFill/>
                <a:miter lim="800000"/>
                <a:headEnd/>
                <a:tailEnd/>
              </a:ln>
            </p:spPr>
            <p:txBody>
              <a:bodyPr/>
              <a:lstStyle/>
              <a:p>
                <a:r>
                  <a:rPr lang="en-US">
                    <a:noFill/>
                  </a:rPr>
                  <a:t> </a:t>
                </a:r>
              </a:p>
            </p:txBody>
          </p:sp>
        </mc:Fallback>
      </mc:AlternateContent>
      <p:sp>
        <p:nvSpPr>
          <p:cNvPr id="7" name="Line 3"/>
          <p:cNvSpPr>
            <a:spLocks noChangeShapeType="1"/>
          </p:cNvSpPr>
          <p:nvPr/>
        </p:nvSpPr>
        <p:spPr bwMode="auto">
          <a:xfrm>
            <a:off x="-80904" y="332656"/>
            <a:ext cx="9144000" cy="0"/>
          </a:xfrm>
          <a:prstGeom prst="line">
            <a:avLst/>
          </a:prstGeom>
          <a:noFill/>
          <a:ln w="9525">
            <a:solidFill>
              <a:srgbClr val="66FFFF"/>
            </a:solidFill>
            <a:round/>
            <a:headEnd/>
            <a:tailEnd/>
          </a:ln>
        </p:spPr>
        <p:txBody>
          <a:bodyPr lIns="89193" tIns="44596" rIns="89193" bIns="44596"/>
          <a:lstStyle/>
          <a:p>
            <a:pPr algn="ctr" defTabSz="781903" eaLnBrk="0" fontAlgn="base" hangingPunct="0">
              <a:spcBef>
                <a:spcPct val="0"/>
              </a:spcBef>
              <a:spcAft>
                <a:spcPct val="0"/>
              </a:spcAft>
            </a:pPr>
            <a:endParaRPr lang="es-ES" sz="1881">
              <a:solidFill>
                <a:srgbClr val="FFFFFF"/>
              </a:solidFill>
              <a:latin typeface="Arial" charset="0"/>
            </a:endParaRPr>
          </a:p>
        </p:txBody>
      </p:sp>
      <p:grpSp>
        <p:nvGrpSpPr>
          <p:cNvPr id="17" name="Grupo 16"/>
          <p:cNvGrpSpPr/>
          <p:nvPr/>
        </p:nvGrpSpPr>
        <p:grpSpPr>
          <a:xfrm>
            <a:off x="4687283" y="907143"/>
            <a:ext cx="4101269" cy="2233825"/>
            <a:chOff x="4687283" y="907143"/>
            <a:chExt cx="4101269" cy="2233825"/>
          </a:xfrm>
        </p:grpSpPr>
        <p:cxnSp>
          <p:nvCxnSpPr>
            <p:cNvPr id="9" name="Conector recto de flecha 8"/>
            <p:cNvCxnSpPr/>
            <p:nvPr/>
          </p:nvCxnSpPr>
          <p:spPr>
            <a:xfrm flipV="1">
              <a:off x="4687283" y="1340768"/>
              <a:ext cx="2242992" cy="1800200"/>
            </a:xfrm>
            <a:prstGeom prst="straightConnector1">
              <a:avLst/>
            </a:prstGeom>
            <a:ln w="31750">
              <a:solidFill>
                <a:srgbClr val="FF0000"/>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10" name="Rectangle 2"/>
            <p:cNvSpPr>
              <a:spLocks noChangeArrowheads="1"/>
            </p:cNvSpPr>
            <p:nvPr/>
          </p:nvSpPr>
          <p:spPr bwMode="auto">
            <a:xfrm>
              <a:off x="6930275" y="907143"/>
              <a:ext cx="1858277" cy="638677"/>
            </a:xfrm>
            <a:prstGeom prst="rect">
              <a:avLst/>
            </a:prstGeom>
            <a:noFill/>
            <a:ln w="9525">
              <a:noFill/>
              <a:miter lim="800000"/>
              <a:headEnd/>
              <a:tailEnd/>
            </a:ln>
          </p:spPr>
          <p:txBody>
            <a:bodyPr wrap="none" lIns="85127" tIns="42565" rIns="85127" bIns="42565">
              <a:spAutoFit/>
            </a:bodyPr>
            <a:lstStyle/>
            <a:p>
              <a:pPr algn="ctr" defTabSz="851657" eaLnBrk="0" fontAlgn="base" hangingPunct="0">
                <a:spcBef>
                  <a:spcPct val="0"/>
                </a:spcBef>
                <a:spcAft>
                  <a:spcPct val="0"/>
                </a:spcAft>
              </a:pPr>
              <a:r>
                <a:rPr lang="es-ES" sz="1796" b="1" smtClean="0">
                  <a:solidFill>
                    <a:schemeClr val="bg1"/>
                  </a:solidFill>
                  <a:latin typeface="Arial" charset="0"/>
                  <a:sym typeface="Symbol" pitchFamily="18" charset="2"/>
                </a:rPr>
                <a:t>Still “Needs </a:t>
              </a:r>
            </a:p>
            <a:p>
              <a:pPr algn="ctr" defTabSz="851657" eaLnBrk="0" fontAlgn="base" hangingPunct="0">
                <a:spcBef>
                  <a:spcPct val="0"/>
                </a:spcBef>
                <a:spcAft>
                  <a:spcPct val="0"/>
                </a:spcAft>
              </a:pPr>
              <a:r>
                <a:rPr lang="es-ES" sz="1796" b="1" smtClean="0">
                  <a:solidFill>
                    <a:schemeClr val="bg1"/>
                  </a:solidFill>
                  <a:latin typeface="Arial" charset="0"/>
                  <a:sym typeface="Symbol" pitchFamily="18" charset="2"/>
                </a:rPr>
                <a:t>Confirmation” !</a:t>
              </a:r>
              <a:endParaRPr lang="en-GB" b="1" dirty="0">
                <a:solidFill>
                  <a:schemeClr val="bg1"/>
                </a:solidFill>
                <a:latin typeface="Arial" charset="0"/>
                <a:sym typeface="Symbol" pitchFamily="18" charset="2"/>
              </a:endParaRPr>
            </a:p>
          </p:txBody>
        </p:sp>
      </p:grpSp>
      <p:grpSp>
        <p:nvGrpSpPr>
          <p:cNvPr id="18" name="Grupo 17"/>
          <p:cNvGrpSpPr/>
          <p:nvPr/>
        </p:nvGrpSpPr>
        <p:grpSpPr>
          <a:xfrm>
            <a:off x="116783" y="4614860"/>
            <a:ext cx="2655017" cy="1169976"/>
            <a:chOff x="116783" y="4614860"/>
            <a:chExt cx="2655017" cy="1169976"/>
          </a:xfrm>
        </p:grpSpPr>
        <p:cxnSp>
          <p:nvCxnSpPr>
            <p:cNvPr id="11" name="Conector recto de flecha 10"/>
            <p:cNvCxnSpPr>
              <a:endCxn id="15" idx="3"/>
            </p:cNvCxnSpPr>
            <p:nvPr/>
          </p:nvCxnSpPr>
          <p:spPr>
            <a:xfrm flipH="1">
              <a:off x="2109711" y="4614860"/>
              <a:ext cx="662089" cy="712138"/>
            </a:xfrm>
            <a:prstGeom prst="straightConnector1">
              <a:avLst/>
            </a:prstGeom>
            <a:ln w="31750">
              <a:solidFill>
                <a:srgbClr val="FF0000"/>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15" name="Rectangle 2"/>
            <p:cNvSpPr>
              <a:spLocks noChangeArrowheads="1"/>
            </p:cNvSpPr>
            <p:nvPr/>
          </p:nvSpPr>
          <p:spPr bwMode="auto">
            <a:xfrm>
              <a:off x="116783" y="4869160"/>
              <a:ext cx="1992928" cy="915676"/>
            </a:xfrm>
            <a:prstGeom prst="rect">
              <a:avLst/>
            </a:prstGeom>
            <a:noFill/>
            <a:ln w="9525">
              <a:noFill/>
              <a:miter lim="800000"/>
              <a:headEnd/>
              <a:tailEnd/>
            </a:ln>
          </p:spPr>
          <p:txBody>
            <a:bodyPr wrap="none" lIns="85127" tIns="42565" rIns="85127" bIns="42565">
              <a:spAutoFit/>
            </a:bodyPr>
            <a:lstStyle/>
            <a:p>
              <a:pPr algn="ctr" defTabSz="851657" eaLnBrk="0" fontAlgn="base" hangingPunct="0">
                <a:spcBef>
                  <a:spcPct val="0"/>
                </a:spcBef>
                <a:spcAft>
                  <a:spcPct val="0"/>
                </a:spcAft>
              </a:pPr>
              <a:r>
                <a:rPr lang="es-ES" sz="1796" b="1" smtClean="0">
                  <a:solidFill>
                    <a:schemeClr val="bg1"/>
                  </a:solidFill>
                  <a:latin typeface="Arial" charset="0"/>
                  <a:sym typeface="Symbol" pitchFamily="18" charset="2"/>
                </a:rPr>
                <a:t>Plenty of room </a:t>
              </a:r>
            </a:p>
            <a:p>
              <a:pPr algn="ctr" defTabSz="851657" eaLnBrk="0" fontAlgn="base" hangingPunct="0">
                <a:spcBef>
                  <a:spcPct val="0"/>
                </a:spcBef>
                <a:spcAft>
                  <a:spcPct val="0"/>
                </a:spcAft>
              </a:pPr>
              <a:r>
                <a:rPr lang="es-ES" sz="1796" b="1" smtClean="0">
                  <a:solidFill>
                    <a:schemeClr val="bg1"/>
                  </a:solidFill>
                  <a:latin typeface="Arial" charset="0"/>
                  <a:sym typeface="Symbol" pitchFamily="18" charset="2"/>
                </a:rPr>
                <a:t>for improvement</a:t>
              </a:r>
            </a:p>
            <a:p>
              <a:pPr algn="ctr" defTabSz="851657" eaLnBrk="0" fontAlgn="base" hangingPunct="0">
                <a:spcBef>
                  <a:spcPct val="0"/>
                </a:spcBef>
                <a:spcAft>
                  <a:spcPct val="0"/>
                </a:spcAft>
              </a:pPr>
              <a:r>
                <a:rPr lang="es-ES" sz="1796" b="1">
                  <a:solidFill>
                    <a:schemeClr val="bg1"/>
                  </a:solidFill>
                  <a:latin typeface="Arial" charset="0"/>
                  <a:sym typeface="Symbol" pitchFamily="18" charset="2"/>
                </a:rPr>
                <a:t>o</a:t>
              </a:r>
              <a:r>
                <a:rPr lang="es-ES" sz="1796" b="1" smtClean="0">
                  <a:solidFill>
                    <a:schemeClr val="bg1"/>
                  </a:solidFill>
                  <a:latin typeface="Arial" charset="0"/>
                  <a:sym typeface="Symbol" pitchFamily="18" charset="2"/>
                </a:rPr>
                <a:t>n parameters</a:t>
              </a:r>
              <a:endParaRPr lang="en-GB" b="1" dirty="0">
                <a:solidFill>
                  <a:schemeClr val="bg1"/>
                </a:solidFill>
                <a:latin typeface="Arial" charset="0"/>
                <a:sym typeface="Symbol" pitchFamily="18" charset="2"/>
              </a:endParaRPr>
            </a:p>
          </p:txBody>
        </p:sp>
      </p:grpSp>
      <p:grpSp>
        <p:nvGrpSpPr>
          <p:cNvPr id="25" name="Grupo 24"/>
          <p:cNvGrpSpPr/>
          <p:nvPr/>
        </p:nvGrpSpPr>
        <p:grpSpPr>
          <a:xfrm>
            <a:off x="282074" y="3429000"/>
            <a:ext cx="2159640" cy="1185860"/>
            <a:chOff x="1158129" y="4552200"/>
            <a:chExt cx="2159640" cy="1185860"/>
          </a:xfrm>
        </p:grpSpPr>
        <p:cxnSp>
          <p:nvCxnSpPr>
            <p:cNvPr id="26" name="Conector recto de flecha 25"/>
            <p:cNvCxnSpPr/>
            <p:nvPr/>
          </p:nvCxnSpPr>
          <p:spPr>
            <a:xfrm>
              <a:off x="1343599" y="4552200"/>
              <a:ext cx="0" cy="504056"/>
            </a:xfrm>
            <a:prstGeom prst="straightConnector1">
              <a:avLst/>
            </a:prstGeom>
            <a:ln w="31750">
              <a:solidFill>
                <a:srgbClr val="FF0000"/>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27" name="Rectangle 2"/>
            <p:cNvSpPr>
              <a:spLocks noChangeArrowheads="1"/>
            </p:cNvSpPr>
            <p:nvPr/>
          </p:nvSpPr>
          <p:spPr bwMode="auto">
            <a:xfrm>
              <a:off x="1158129" y="4823026"/>
              <a:ext cx="2159640" cy="915034"/>
            </a:xfrm>
            <a:prstGeom prst="rect">
              <a:avLst/>
            </a:prstGeom>
            <a:noFill/>
            <a:ln w="9525">
              <a:noFill/>
              <a:miter lim="800000"/>
              <a:headEnd/>
              <a:tailEnd/>
            </a:ln>
          </p:spPr>
          <p:txBody>
            <a:bodyPr wrap="none" lIns="85127" tIns="42565" rIns="85127" bIns="42565">
              <a:spAutoFit/>
            </a:bodyPr>
            <a:lstStyle/>
            <a:p>
              <a:pPr algn="ctr" defTabSz="851657" eaLnBrk="0" fontAlgn="base" hangingPunct="0">
                <a:spcBef>
                  <a:spcPct val="0"/>
                </a:spcBef>
                <a:spcAft>
                  <a:spcPct val="0"/>
                </a:spcAft>
              </a:pPr>
              <a:r>
                <a:rPr lang="es-ES" sz="1796" smtClean="0">
                  <a:solidFill>
                    <a:schemeClr val="bg1"/>
                  </a:solidFill>
                  <a:latin typeface="Arial" charset="0"/>
                  <a:sym typeface="Symbol" pitchFamily="18" charset="2"/>
                </a:rPr>
                <a:t>Best analysis:</a:t>
              </a:r>
            </a:p>
            <a:p>
              <a:pPr algn="ctr" defTabSz="851657" eaLnBrk="0" fontAlgn="base" hangingPunct="0">
                <a:spcBef>
                  <a:spcPct val="0"/>
                </a:spcBef>
                <a:spcAft>
                  <a:spcPct val="0"/>
                </a:spcAft>
              </a:pPr>
              <a:r>
                <a:rPr lang="es-ES" sz="1796" smtClean="0">
                  <a:solidFill>
                    <a:schemeClr val="bg1"/>
                  </a:solidFill>
                  <a:latin typeface="Arial" charset="0"/>
                  <a:sym typeface="Symbol" pitchFamily="18" charset="2"/>
                </a:rPr>
                <a:t>Roy-Steiner </a:t>
              </a:r>
            </a:p>
            <a:p>
              <a:pPr algn="ctr" defTabSz="851657" eaLnBrk="0" fontAlgn="base" hangingPunct="0">
                <a:spcBef>
                  <a:spcPct val="0"/>
                </a:spcBef>
                <a:spcAft>
                  <a:spcPct val="0"/>
                </a:spcAft>
              </a:pPr>
              <a:r>
                <a:rPr lang="es-ES" sz="1796" smtClean="0">
                  <a:solidFill>
                    <a:schemeClr val="bg1"/>
                  </a:solidFill>
                  <a:latin typeface="Arial" charset="0"/>
                  <a:sym typeface="Symbol" pitchFamily="18" charset="2"/>
                </a:rPr>
                <a:t>dispersion relations</a:t>
              </a:r>
              <a:endParaRPr lang="en-GB" dirty="0">
                <a:solidFill>
                  <a:schemeClr val="bg1"/>
                </a:solidFill>
                <a:latin typeface="Arial" charset="0"/>
                <a:sym typeface="Symbol" pitchFamily="18" charset="2"/>
              </a:endParaRPr>
            </a:p>
          </p:txBody>
        </p:sp>
      </p:grpSp>
      <p:grpSp>
        <p:nvGrpSpPr>
          <p:cNvPr id="37" name="Grupo 36"/>
          <p:cNvGrpSpPr/>
          <p:nvPr/>
        </p:nvGrpSpPr>
        <p:grpSpPr>
          <a:xfrm>
            <a:off x="219374" y="5085183"/>
            <a:ext cx="2552426" cy="1284993"/>
            <a:chOff x="219374" y="4347331"/>
            <a:chExt cx="2756333" cy="1138681"/>
          </a:xfrm>
        </p:grpSpPr>
        <p:cxnSp>
          <p:nvCxnSpPr>
            <p:cNvPr id="38" name="Conector recto de flecha 37"/>
            <p:cNvCxnSpPr>
              <a:endCxn id="39" idx="3"/>
            </p:cNvCxnSpPr>
            <p:nvPr/>
          </p:nvCxnSpPr>
          <p:spPr>
            <a:xfrm flipH="1">
              <a:off x="2109711" y="4347331"/>
              <a:ext cx="865996" cy="957522"/>
            </a:xfrm>
            <a:prstGeom prst="straightConnector1">
              <a:avLst/>
            </a:prstGeom>
            <a:ln w="31750">
              <a:solidFill>
                <a:srgbClr val="FF0000"/>
              </a:solidFill>
              <a:headEnd type="triangle"/>
              <a:tailEnd type="oval"/>
            </a:ln>
          </p:spPr>
          <p:style>
            <a:lnRef idx="1">
              <a:schemeClr val="accent1"/>
            </a:lnRef>
            <a:fillRef idx="0">
              <a:schemeClr val="accent1"/>
            </a:fillRef>
            <a:effectRef idx="0">
              <a:schemeClr val="accent1"/>
            </a:effectRef>
            <a:fontRef idx="minor">
              <a:schemeClr val="tx1"/>
            </a:fontRef>
          </p:style>
        </p:cxnSp>
        <p:sp>
          <p:nvSpPr>
            <p:cNvPr id="39" name="Rectangle 2"/>
            <p:cNvSpPr>
              <a:spLocks noChangeArrowheads="1"/>
            </p:cNvSpPr>
            <p:nvPr/>
          </p:nvSpPr>
          <p:spPr bwMode="auto">
            <a:xfrm>
              <a:off x="219374" y="5123693"/>
              <a:ext cx="1890337" cy="362319"/>
            </a:xfrm>
            <a:prstGeom prst="rect">
              <a:avLst/>
            </a:prstGeom>
            <a:noFill/>
            <a:ln w="9525">
              <a:noFill/>
              <a:miter lim="800000"/>
              <a:headEnd/>
              <a:tailEnd/>
            </a:ln>
          </p:spPr>
          <p:txBody>
            <a:bodyPr wrap="none" lIns="85127" tIns="42565" rIns="85127" bIns="42565">
              <a:spAutoFit/>
            </a:bodyPr>
            <a:lstStyle/>
            <a:p>
              <a:pPr algn="ctr" defTabSz="851657" eaLnBrk="0" fontAlgn="base" hangingPunct="0">
                <a:spcBef>
                  <a:spcPct val="0"/>
                </a:spcBef>
                <a:spcAft>
                  <a:spcPct val="0"/>
                </a:spcAft>
              </a:pPr>
              <a:r>
                <a:rPr lang="es-ES" sz="1796" smtClean="0">
                  <a:solidFill>
                    <a:schemeClr val="bg1"/>
                  </a:solidFill>
                  <a:latin typeface="Arial" charset="0"/>
                  <a:sym typeface="Symbol" pitchFamily="18" charset="2"/>
                </a:rPr>
                <a:t>Pade sequences</a:t>
              </a:r>
              <a:endParaRPr lang="en-GB" dirty="0">
                <a:solidFill>
                  <a:schemeClr val="bg1"/>
                </a:solidFill>
                <a:latin typeface="Arial" charset="0"/>
                <a:sym typeface="Symbol" pitchFamily="18" charset="2"/>
              </a:endParaRPr>
            </a:p>
          </p:txBody>
        </p:sp>
      </p:grpSp>
    </p:spTree>
    <p:extLst>
      <p:ext uri="{BB962C8B-B14F-4D97-AF65-F5344CB8AC3E}">
        <p14:creationId xmlns:p14="http://schemas.microsoft.com/office/powerpoint/2010/main" val="3475902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847777" y="-11778"/>
            <a:ext cx="3018850" cy="362319"/>
          </a:xfrm>
          <a:prstGeom prst="rect">
            <a:avLst/>
          </a:prstGeom>
          <a:noFill/>
          <a:ln w="9525">
            <a:noFill/>
            <a:miter lim="800000"/>
            <a:headEnd/>
            <a:tailEnd/>
          </a:ln>
        </p:spPr>
        <p:txBody>
          <a:bodyPr wrap="none" lIns="85127" tIns="42565" rIns="85127" bIns="42565">
            <a:spAutoFit/>
          </a:bodyPr>
          <a:lstStyle/>
          <a:p>
            <a:pPr algn="ctr" defTabSz="851657" eaLnBrk="0" fontAlgn="base" hangingPunct="0">
              <a:spcBef>
                <a:spcPct val="0"/>
              </a:spcBef>
              <a:spcAft>
                <a:spcPct val="0"/>
              </a:spcAft>
            </a:pPr>
            <a:r>
              <a:rPr lang="es-ES" sz="1796" smtClean="0">
                <a:solidFill>
                  <a:srgbClr val="66FFFF"/>
                </a:solidFill>
                <a:latin typeface="Arial" charset="0"/>
                <a:sym typeface="Symbol" pitchFamily="18" charset="2"/>
              </a:rPr>
              <a:t>The problem with the kappa</a:t>
            </a:r>
            <a:endParaRPr lang="en-GB" sz="1539" dirty="0">
              <a:solidFill>
                <a:srgbClr val="66FFFF"/>
              </a:solidFill>
              <a:latin typeface="Arial" charset="0"/>
              <a:sym typeface="Symbol" pitchFamily="18" charset="2"/>
            </a:endParaRPr>
          </a:p>
        </p:txBody>
      </p:sp>
      <p:sp>
        <p:nvSpPr>
          <p:cNvPr id="3" name="Line 5"/>
          <p:cNvSpPr>
            <a:spLocks noChangeShapeType="1"/>
          </p:cNvSpPr>
          <p:nvPr/>
        </p:nvSpPr>
        <p:spPr bwMode="auto">
          <a:xfrm>
            <a:off x="0" y="332656"/>
            <a:ext cx="9144000" cy="0"/>
          </a:xfrm>
          <a:prstGeom prst="line">
            <a:avLst/>
          </a:prstGeom>
          <a:noFill/>
          <a:ln w="9525">
            <a:solidFill>
              <a:srgbClr val="66FFFF"/>
            </a:solidFill>
            <a:round/>
            <a:headEnd/>
            <a:tailEnd/>
          </a:ln>
        </p:spPr>
        <p:txBody>
          <a:bodyPr lIns="89193" tIns="44596" rIns="89193" bIns="44596"/>
          <a:lstStyle/>
          <a:p>
            <a:pPr algn="ctr" defTabSz="781903" eaLnBrk="0" fontAlgn="base" hangingPunct="0">
              <a:spcBef>
                <a:spcPct val="0"/>
              </a:spcBef>
              <a:spcAft>
                <a:spcPct val="0"/>
              </a:spcAft>
            </a:pPr>
            <a:endParaRPr lang="es-ES" sz="1881">
              <a:solidFill>
                <a:srgbClr val="FFFFFF"/>
              </a:solidFill>
              <a:latin typeface="Arial"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314" y="2276872"/>
            <a:ext cx="4021864" cy="273630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2276872"/>
            <a:ext cx="3799513" cy="4030053"/>
          </a:xfrm>
          <a:prstGeom prst="rect">
            <a:avLst/>
          </a:prstGeom>
        </p:spPr>
      </p:pic>
      <p:grpSp>
        <p:nvGrpSpPr>
          <p:cNvPr id="25" name="Grupo 24"/>
          <p:cNvGrpSpPr/>
          <p:nvPr/>
        </p:nvGrpSpPr>
        <p:grpSpPr>
          <a:xfrm>
            <a:off x="1475658" y="3441866"/>
            <a:ext cx="7921711" cy="2407883"/>
            <a:chOff x="1475658" y="3441866"/>
            <a:chExt cx="7921711" cy="2407883"/>
          </a:xfrm>
        </p:grpSpPr>
        <p:grpSp>
          <p:nvGrpSpPr>
            <p:cNvPr id="6" name="Grupo 5"/>
            <p:cNvGrpSpPr/>
            <p:nvPr/>
          </p:nvGrpSpPr>
          <p:grpSpPr>
            <a:xfrm>
              <a:off x="1475658" y="3441866"/>
              <a:ext cx="7921711" cy="2407883"/>
              <a:chOff x="1115618" y="1772817"/>
              <a:chExt cx="7921711" cy="2407883"/>
            </a:xfrm>
          </p:grpSpPr>
          <p:cxnSp>
            <p:nvCxnSpPr>
              <p:cNvPr id="7" name="Conector recto de flecha 6"/>
              <p:cNvCxnSpPr/>
              <p:nvPr/>
            </p:nvCxnSpPr>
            <p:spPr>
              <a:xfrm flipH="1" flipV="1">
                <a:off x="1115618" y="1772817"/>
                <a:ext cx="3024334" cy="19446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flipV="1">
                <a:off x="1187624" y="3845204"/>
                <a:ext cx="2952328" cy="29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ángulo 8"/>
                  <p:cNvSpPr/>
                  <p:nvPr/>
                </p:nvSpPr>
                <p:spPr>
                  <a:xfrm>
                    <a:off x="4149572" y="3534369"/>
                    <a:ext cx="4887757" cy="646331"/>
                  </a:xfrm>
                  <a:prstGeom prst="rect">
                    <a:avLst/>
                  </a:prstGeom>
                </p:spPr>
                <p:txBody>
                  <a:bodyPr wrap="square">
                    <a:spAutoFit/>
                  </a:bodyPr>
                  <a:lstStyle/>
                  <a:p>
                    <a:r>
                      <a:rPr lang="es-ES" smtClean="0">
                        <a:solidFill>
                          <a:schemeClr val="bg1"/>
                        </a:solidFill>
                        <a:latin typeface="Arial" panose="020B0604020202020204" pitchFamily="34" charset="0"/>
                        <a:cs typeface="Arial" panose="020B0604020202020204" pitchFamily="34" charset="0"/>
                      </a:rPr>
                      <a:t>No clear “peak” or phase movement for </a:t>
                    </a:r>
                    <a14:m>
                      <m:oMath xmlns:m="http://schemas.openxmlformats.org/officeDocument/2006/math">
                        <m:sSubSup>
                          <m:sSubSupPr>
                            <m:ctrlPr>
                              <a:rPr lang="es-ES_tradnl" i="1">
                                <a:solidFill>
                                  <a:schemeClr val="bg1"/>
                                </a:solidFill>
                                <a:latin typeface="Cambria Math" panose="02040503050406030204" pitchFamily="18" charset="0"/>
                                <a:sym typeface="Symbol" pitchFamily="18" charset="2"/>
                              </a:rPr>
                            </m:ctrlPr>
                          </m:sSubSupPr>
                          <m:e>
                            <m:r>
                              <a:rPr lang="es-ES_tradnl" i="1">
                                <a:solidFill>
                                  <a:schemeClr val="bg1"/>
                                </a:solidFill>
                                <a:latin typeface="Cambria Math" panose="02040503050406030204" pitchFamily="18" charset="0"/>
                                <a:ea typeface="Cambria Math" panose="02040503050406030204" pitchFamily="18" charset="0"/>
                                <a:sym typeface="Symbol" pitchFamily="18" charset="2"/>
                              </a:rPr>
                              <m:t>𝜅</m:t>
                            </m:r>
                            <m:r>
                              <a:rPr lang="es-ES" i="1">
                                <a:solidFill>
                                  <a:schemeClr val="bg1"/>
                                </a:solidFill>
                                <a:latin typeface="Cambria Math" panose="02040503050406030204" pitchFamily="18" charset="0"/>
                                <a:ea typeface="Cambria Math" panose="02040503050406030204" pitchFamily="18" charset="0"/>
                                <a:sym typeface="Symbol" pitchFamily="18" charset="2"/>
                              </a:rPr>
                              <m:t>/</m:t>
                            </m:r>
                            <m:r>
                              <a:rPr lang="es-ES" i="1">
                                <a:solidFill>
                                  <a:schemeClr val="bg1"/>
                                </a:solidFill>
                                <a:latin typeface="Cambria Math" panose="02040503050406030204" pitchFamily="18" charset="0"/>
                                <a:sym typeface="Symbol" pitchFamily="18" charset="2"/>
                              </a:rPr>
                              <m:t>𝐾</m:t>
                            </m:r>
                          </m:e>
                          <m:sub>
                            <m:r>
                              <a:rPr lang="es-ES" i="1">
                                <a:solidFill>
                                  <a:schemeClr val="bg1"/>
                                </a:solidFill>
                                <a:latin typeface="Cambria Math" panose="02040503050406030204" pitchFamily="18" charset="0"/>
                                <a:sym typeface="Symbol" pitchFamily="18" charset="2"/>
                              </a:rPr>
                              <m:t>0</m:t>
                            </m:r>
                          </m:sub>
                          <m:sup>
                            <m:r>
                              <a:rPr lang="es-ES" i="1">
                                <a:solidFill>
                                  <a:schemeClr val="bg1"/>
                                </a:solidFill>
                                <a:latin typeface="Cambria Math" panose="02040503050406030204" pitchFamily="18" charset="0"/>
                                <a:sym typeface="Symbol" pitchFamily="18" charset="2"/>
                              </a:rPr>
                              <m:t>∗</m:t>
                            </m:r>
                          </m:sup>
                        </m:sSubSup>
                        <m:r>
                          <a:rPr lang="es-ES" i="1">
                            <a:solidFill>
                              <a:schemeClr val="bg1"/>
                            </a:solidFill>
                            <a:latin typeface="Cambria Math" panose="02040503050406030204" pitchFamily="18" charset="0"/>
                            <a:sym typeface="Symbol" pitchFamily="18" charset="2"/>
                          </a:rPr>
                          <m:t>(800)</m:t>
                        </m:r>
                      </m:oMath>
                    </a14:m>
                    <a:r>
                      <a:rPr lang="en-GB" dirty="0">
                        <a:solidFill>
                          <a:schemeClr val="bg1"/>
                        </a:solidFill>
                        <a:latin typeface="Arial" charset="0"/>
                        <a:sym typeface="Symbol" pitchFamily="18" charset="2"/>
                      </a:rPr>
                      <a:t> </a:t>
                    </a:r>
                    <a:r>
                      <a:rPr lang="en-GB" smtClean="0">
                        <a:solidFill>
                          <a:schemeClr val="bg1"/>
                        </a:solidFill>
                        <a:latin typeface="Arial" charset="0"/>
                        <a:sym typeface="Symbol" pitchFamily="18" charset="2"/>
                      </a:rPr>
                      <a:t>resonance, less so </a:t>
                    </a:r>
                    <a14:m>
                      <m:oMath xmlns:m="http://schemas.openxmlformats.org/officeDocument/2006/math">
                        <m:sSubSup>
                          <m:sSubSupPr>
                            <m:ctrlPr>
                              <a:rPr lang="es-ES_tradnl" i="1">
                                <a:solidFill>
                                  <a:schemeClr val="bg1"/>
                                </a:solidFill>
                                <a:latin typeface="Cambria Math" panose="02040503050406030204" pitchFamily="18" charset="0"/>
                                <a:sym typeface="Symbol" pitchFamily="18" charset="2"/>
                              </a:rPr>
                            </m:ctrlPr>
                          </m:sSubSupPr>
                          <m:e>
                            <m:r>
                              <a:rPr lang="es-ES" i="1">
                                <a:solidFill>
                                  <a:schemeClr val="bg1"/>
                                </a:solidFill>
                                <a:latin typeface="Cambria Math" panose="02040503050406030204" pitchFamily="18" charset="0"/>
                                <a:sym typeface="Symbol" pitchFamily="18" charset="2"/>
                              </a:rPr>
                              <m:t>𝐾</m:t>
                            </m:r>
                          </m:e>
                          <m:sub>
                            <m:r>
                              <a:rPr lang="es-ES" i="1">
                                <a:solidFill>
                                  <a:schemeClr val="bg1"/>
                                </a:solidFill>
                                <a:latin typeface="Cambria Math" panose="02040503050406030204" pitchFamily="18" charset="0"/>
                                <a:sym typeface="Symbol" pitchFamily="18" charset="2"/>
                              </a:rPr>
                              <m:t>0</m:t>
                            </m:r>
                          </m:sub>
                          <m:sup>
                            <m:r>
                              <a:rPr lang="es-ES" i="1">
                                <a:solidFill>
                                  <a:schemeClr val="bg1"/>
                                </a:solidFill>
                                <a:latin typeface="Cambria Math" panose="02040503050406030204" pitchFamily="18" charset="0"/>
                                <a:sym typeface="Symbol" pitchFamily="18" charset="2"/>
                              </a:rPr>
                              <m:t>∗</m:t>
                            </m:r>
                          </m:sup>
                        </m:sSubSup>
                        <m:r>
                          <a:rPr lang="es-ES" i="1">
                            <a:solidFill>
                              <a:schemeClr val="bg1"/>
                            </a:solidFill>
                            <a:latin typeface="Cambria Math" panose="02040503050406030204" pitchFamily="18" charset="0"/>
                            <a:sym typeface="Symbol" pitchFamily="18" charset="2"/>
                          </a:rPr>
                          <m:t>(</m:t>
                        </m:r>
                        <m:r>
                          <a:rPr lang="es-ES" b="0" i="1" smtClean="0">
                            <a:solidFill>
                              <a:schemeClr val="bg1"/>
                            </a:solidFill>
                            <a:latin typeface="Cambria Math" panose="02040503050406030204" pitchFamily="18" charset="0"/>
                            <a:sym typeface="Symbol" pitchFamily="18" charset="2"/>
                          </a:rPr>
                          <m:t>7</m:t>
                        </m:r>
                        <m:r>
                          <a:rPr lang="es-ES" i="1">
                            <a:solidFill>
                              <a:schemeClr val="bg1"/>
                            </a:solidFill>
                            <a:latin typeface="Cambria Math" panose="02040503050406030204" pitchFamily="18" charset="0"/>
                            <a:sym typeface="Symbol" pitchFamily="18" charset="2"/>
                          </a:rPr>
                          <m:t>00)</m:t>
                        </m:r>
                      </m:oMath>
                    </a14:m>
                    <a:r>
                      <a:rPr lang="en-GB" dirty="0">
                        <a:solidFill>
                          <a:schemeClr val="bg1"/>
                        </a:solidFill>
                        <a:latin typeface="Arial" charset="0"/>
                        <a:sym typeface="Symbol" pitchFamily="18" charset="2"/>
                      </a:rPr>
                      <a:t> </a:t>
                    </a:r>
                    <a:endParaRPr lang="es-ES">
                      <a:solidFill>
                        <a:schemeClr val="bg1"/>
                      </a:solidFill>
                      <a:latin typeface="Arial" panose="020B0604020202020204" pitchFamily="34" charset="0"/>
                      <a:cs typeface="Arial" panose="020B0604020202020204" pitchFamily="34"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4149572" y="3534369"/>
                    <a:ext cx="4887757" cy="646331"/>
                  </a:xfrm>
                  <a:prstGeom prst="rect">
                    <a:avLst/>
                  </a:prstGeom>
                  <a:blipFill rotWithShape="0">
                    <a:blip r:embed="rId4"/>
                    <a:stretch>
                      <a:fillRect l="-1122" t="-5660" b="-14151"/>
                    </a:stretch>
                  </a:blipFill>
                </p:spPr>
                <p:txBody>
                  <a:bodyPr/>
                  <a:lstStyle/>
                  <a:p>
                    <a:r>
                      <a:rPr lang="en-US">
                        <a:noFill/>
                      </a:rPr>
                      <a:t> </a:t>
                    </a:r>
                  </a:p>
                </p:txBody>
              </p:sp>
            </mc:Fallback>
          </mc:AlternateContent>
        </p:grpSp>
        <p:cxnSp>
          <p:nvCxnSpPr>
            <p:cNvPr id="15" name="Conector recto de flecha 14"/>
            <p:cNvCxnSpPr/>
            <p:nvPr/>
          </p:nvCxnSpPr>
          <p:spPr>
            <a:xfrm flipV="1">
              <a:off x="4716016" y="3861048"/>
              <a:ext cx="504056" cy="13244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upo 17"/>
          <p:cNvGrpSpPr/>
          <p:nvPr/>
        </p:nvGrpSpPr>
        <p:grpSpPr>
          <a:xfrm>
            <a:off x="4499992" y="5940798"/>
            <a:ext cx="4452736" cy="732253"/>
            <a:chOff x="4501774" y="3276206"/>
            <a:chExt cx="4452736" cy="732253"/>
          </a:xfrm>
        </p:grpSpPr>
        <p:sp>
          <p:nvSpPr>
            <p:cNvPr id="19" name="Rectángulo 18"/>
            <p:cNvSpPr/>
            <p:nvPr/>
          </p:nvSpPr>
          <p:spPr>
            <a:xfrm>
              <a:off x="4501774" y="3276206"/>
              <a:ext cx="4445728" cy="369332"/>
            </a:xfrm>
            <a:prstGeom prst="rect">
              <a:avLst/>
            </a:prstGeom>
          </p:spPr>
          <p:txBody>
            <a:bodyPr wrap="square">
              <a:spAutoFit/>
            </a:bodyPr>
            <a:lstStyle/>
            <a:p>
              <a:r>
                <a:rPr lang="es-ES" smtClean="0">
                  <a:solidFill>
                    <a:schemeClr val="bg1"/>
                  </a:solidFill>
                  <a:latin typeface="Arial" panose="020B0604020202020204" pitchFamily="34" charset="0"/>
                  <a:cs typeface="Arial" panose="020B0604020202020204" pitchFamily="34" charset="0"/>
                </a:rPr>
                <a:t>Definitely </a:t>
              </a:r>
              <a:r>
                <a:rPr lang="es-ES" b="1" smtClean="0">
                  <a:solidFill>
                    <a:schemeClr val="bg1"/>
                  </a:solidFill>
                  <a:latin typeface="Arial" panose="020B0604020202020204" pitchFamily="34" charset="0"/>
                  <a:cs typeface="Arial" panose="020B0604020202020204" pitchFamily="34" charset="0"/>
                </a:rPr>
                <a:t>NO BREIT-WIGNER shape</a:t>
              </a:r>
              <a:endParaRPr lang="es-ES" b="1">
                <a:solidFill>
                  <a:schemeClr val="bg1"/>
                </a:solidFill>
                <a:latin typeface="Arial" panose="020B0604020202020204" pitchFamily="34" charset="0"/>
                <a:cs typeface="Arial" panose="020B0604020202020204" pitchFamily="34" charset="0"/>
              </a:endParaRPr>
            </a:p>
          </p:txBody>
        </p:sp>
        <p:sp>
          <p:nvSpPr>
            <p:cNvPr id="20" name="Rectángulo 19"/>
            <p:cNvSpPr/>
            <p:nvPr/>
          </p:nvSpPr>
          <p:spPr>
            <a:xfrm>
              <a:off x="4508781" y="3639127"/>
              <a:ext cx="4445729" cy="369332"/>
            </a:xfrm>
            <a:prstGeom prst="rect">
              <a:avLst/>
            </a:prstGeom>
          </p:spPr>
          <p:txBody>
            <a:bodyPr wrap="square">
              <a:spAutoFit/>
            </a:bodyPr>
            <a:lstStyle/>
            <a:p>
              <a:r>
                <a:rPr lang="es-ES" smtClean="0">
                  <a:solidFill>
                    <a:schemeClr val="bg1"/>
                  </a:solidFill>
                  <a:latin typeface="Arial" panose="020B0604020202020204" pitchFamily="34" charset="0"/>
                  <a:cs typeface="Arial" panose="020B0604020202020204" pitchFamily="34" charset="0"/>
                </a:rPr>
                <a:t>Mathematically correct to use </a:t>
              </a:r>
              <a:r>
                <a:rPr lang="es-ES" b="1" smtClean="0">
                  <a:solidFill>
                    <a:schemeClr val="bg1"/>
                  </a:solidFill>
                  <a:latin typeface="Arial" panose="020B0604020202020204" pitchFamily="34" charset="0"/>
                  <a:cs typeface="Arial" panose="020B0604020202020204" pitchFamily="34" charset="0"/>
                </a:rPr>
                <a:t>POLES</a:t>
              </a:r>
              <a:endParaRPr lang="es-ES" b="1">
                <a:solidFill>
                  <a:schemeClr val="bg1"/>
                </a:solidFill>
                <a:latin typeface="Arial" panose="020B0604020202020204" pitchFamily="34" charset="0"/>
                <a:cs typeface="Arial" panose="020B0604020202020204" pitchFamily="34" charset="0"/>
              </a:endParaRPr>
            </a:p>
          </p:txBody>
        </p:sp>
      </p:grpSp>
      <p:sp>
        <p:nvSpPr>
          <p:cNvPr id="22" name="Rectangle 4"/>
          <p:cNvSpPr>
            <a:spLocks noChangeArrowheads="1"/>
          </p:cNvSpPr>
          <p:nvPr/>
        </p:nvSpPr>
        <p:spPr bwMode="auto">
          <a:xfrm>
            <a:off x="599954" y="685773"/>
            <a:ext cx="4775741" cy="362319"/>
          </a:xfrm>
          <a:prstGeom prst="rect">
            <a:avLst/>
          </a:prstGeom>
          <a:noFill/>
          <a:ln w="9525">
            <a:noFill/>
            <a:miter lim="800000"/>
            <a:headEnd/>
            <a:tailEnd/>
          </a:ln>
        </p:spPr>
        <p:txBody>
          <a:bodyPr wrap="none" lIns="85127" tIns="42565" rIns="85127" bIns="42565">
            <a:spAutoFit/>
          </a:bodyPr>
          <a:lstStyle/>
          <a:p>
            <a:pPr defTabSz="851657" eaLnBrk="0" fontAlgn="base" hangingPunct="0">
              <a:spcBef>
                <a:spcPct val="0"/>
              </a:spcBef>
              <a:spcAft>
                <a:spcPct val="0"/>
              </a:spcAft>
            </a:pPr>
            <a:r>
              <a:rPr lang="es-ES" sz="1796" smtClean="0">
                <a:solidFill>
                  <a:schemeClr val="bg1"/>
                </a:solidFill>
                <a:latin typeface="Arial" charset="0"/>
                <a:sym typeface="Symbol" pitchFamily="18" charset="2"/>
              </a:rPr>
              <a:t>It is a very wide resonance close to threshold</a:t>
            </a:r>
            <a:endParaRPr lang="en-GB" sz="1539" dirty="0">
              <a:solidFill>
                <a:schemeClr val="bg1"/>
              </a:solidFill>
              <a:latin typeface="Arial" charset="0"/>
              <a:sym typeface="Symbol" pitchFamily="18" charset="2"/>
            </a:endParaRPr>
          </a:p>
        </p:txBody>
      </p:sp>
      <p:sp>
        <p:nvSpPr>
          <p:cNvPr id="23" name="Rectangle 4"/>
          <p:cNvSpPr>
            <a:spLocks noChangeArrowheads="1"/>
          </p:cNvSpPr>
          <p:nvPr/>
        </p:nvSpPr>
        <p:spPr bwMode="auto">
          <a:xfrm>
            <a:off x="459906" y="1506409"/>
            <a:ext cx="3185562" cy="362319"/>
          </a:xfrm>
          <a:prstGeom prst="rect">
            <a:avLst/>
          </a:prstGeom>
          <a:noFill/>
          <a:ln w="9525">
            <a:noFill/>
            <a:miter lim="800000"/>
            <a:headEnd/>
            <a:tailEnd/>
          </a:ln>
        </p:spPr>
        <p:txBody>
          <a:bodyPr wrap="none" lIns="85127" tIns="42565" rIns="85127" bIns="42565">
            <a:spAutoFit/>
          </a:bodyPr>
          <a:lstStyle/>
          <a:p>
            <a:pPr defTabSz="851657" eaLnBrk="0" fontAlgn="base" hangingPunct="0">
              <a:spcBef>
                <a:spcPct val="0"/>
              </a:spcBef>
              <a:spcAft>
                <a:spcPct val="0"/>
              </a:spcAft>
            </a:pPr>
            <a:r>
              <a:rPr lang="es-ES" sz="1796" smtClean="0">
                <a:solidFill>
                  <a:schemeClr val="bg1"/>
                </a:solidFill>
                <a:latin typeface="Arial" charset="0"/>
                <a:sym typeface="Symbol" pitchFamily="18" charset="2"/>
              </a:rPr>
              <a:t>Either from scattering (SLAC)</a:t>
            </a:r>
            <a:endParaRPr lang="en-GB" sz="1539" dirty="0">
              <a:solidFill>
                <a:schemeClr val="bg1"/>
              </a:solidFill>
              <a:latin typeface="Arial" charset="0"/>
              <a:sym typeface="Symbol" pitchFamily="18" charset="2"/>
            </a:endParaRPr>
          </a:p>
        </p:txBody>
      </p:sp>
      <p:sp>
        <p:nvSpPr>
          <p:cNvPr id="24" name="Rectangle 4"/>
          <p:cNvSpPr>
            <a:spLocks noChangeArrowheads="1"/>
          </p:cNvSpPr>
          <p:nvPr/>
        </p:nvSpPr>
        <p:spPr bwMode="auto">
          <a:xfrm>
            <a:off x="4499992" y="1513216"/>
            <a:ext cx="3224034" cy="362319"/>
          </a:xfrm>
          <a:prstGeom prst="rect">
            <a:avLst/>
          </a:prstGeom>
          <a:noFill/>
          <a:ln w="9525">
            <a:noFill/>
            <a:miter lim="800000"/>
            <a:headEnd/>
            <a:tailEnd/>
          </a:ln>
        </p:spPr>
        <p:txBody>
          <a:bodyPr wrap="none" lIns="85127" tIns="42565" rIns="85127" bIns="42565">
            <a:spAutoFit/>
          </a:bodyPr>
          <a:lstStyle/>
          <a:p>
            <a:pPr defTabSz="851657" eaLnBrk="0" fontAlgn="base" hangingPunct="0">
              <a:spcBef>
                <a:spcPct val="0"/>
              </a:spcBef>
              <a:spcAft>
                <a:spcPct val="0"/>
              </a:spcAft>
            </a:pPr>
            <a:r>
              <a:rPr lang="es-ES" sz="1796" smtClean="0">
                <a:solidFill>
                  <a:schemeClr val="bg1"/>
                </a:solidFill>
                <a:latin typeface="Arial" charset="0"/>
                <a:sym typeface="Symbol" pitchFamily="18" charset="2"/>
              </a:rPr>
              <a:t>Or produced in decays (Belle)</a:t>
            </a:r>
            <a:endParaRPr lang="en-GB" sz="1539" dirty="0">
              <a:solidFill>
                <a:schemeClr val="bg1"/>
              </a:solidFill>
              <a:latin typeface="Arial" charset="0"/>
              <a:sym typeface="Symbol" pitchFamily="18" charset="2"/>
            </a:endParaRPr>
          </a:p>
        </p:txBody>
      </p:sp>
    </p:spTree>
    <p:extLst>
      <p:ext uri="{BB962C8B-B14F-4D97-AF65-F5344CB8AC3E}">
        <p14:creationId xmlns:p14="http://schemas.microsoft.com/office/powerpoint/2010/main" val="723253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7504" y="14318"/>
            <a:ext cx="2390398" cy="369332"/>
          </a:xfrm>
          <a:prstGeom prst="rect">
            <a:avLst/>
          </a:prstGeom>
        </p:spPr>
        <p:txBody>
          <a:bodyPr wrap="none">
            <a:spAutoFit/>
          </a:bodyPr>
          <a:lstStyle/>
          <a:p>
            <a:r>
              <a:rPr lang="es-ES_tradnl" smtClean="0">
                <a:solidFill>
                  <a:srgbClr val="00FFFF"/>
                </a:solidFill>
                <a:latin typeface="Arial" panose="020B0604020202020204" pitchFamily="34" charset="0"/>
                <a:cs typeface="Arial" panose="020B0604020202020204" pitchFamily="34" charset="0"/>
              </a:rPr>
              <a:t>Resonances as poles</a:t>
            </a:r>
            <a:endParaRPr lang="es-ES_tradnl">
              <a:solidFill>
                <a:srgbClr val="00FFFF"/>
              </a:solidFill>
              <a:latin typeface="Arial" panose="020B0604020202020204" pitchFamily="34" charset="0"/>
              <a:cs typeface="Arial" panose="020B0604020202020204" pitchFamily="34" charset="0"/>
            </a:endParaRPr>
          </a:p>
        </p:txBody>
      </p:sp>
      <p:sp>
        <p:nvSpPr>
          <p:cNvPr id="9" name="Line 5"/>
          <p:cNvSpPr>
            <a:spLocks noChangeShapeType="1"/>
          </p:cNvSpPr>
          <p:nvPr/>
        </p:nvSpPr>
        <p:spPr bwMode="auto">
          <a:xfrm>
            <a:off x="0" y="404664"/>
            <a:ext cx="9144000" cy="0"/>
          </a:xfrm>
          <a:prstGeom prst="line">
            <a:avLst/>
          </a:prstGeom>
          <a:noFill/>
          <a:ln w="9525">
            <a:solidFill>
              <a:srgbClr val="66FFFF"/>
            </a:solidFill>
            <a:round/>
            <a:headEnd/>
            <a:tailEnd/>
          </a:ln>
        </p:spPr>
        <p:txBody>
          <a:bodyPr lIns="90033" tIns="45016" rIns="90033" bIns="45016"/>
          <a:lstStyle/>
          <a:p>
            <a:pPr algn="ctr" defTabSz="789389" eaLnBrk="0" fontAlgn="base" hangingPunct="0">
              <a:spcBef>
                <a:spcPct val="0"/>
              </a:spcBef>
              <a:spcAft>
                <a:spcPct val="0"/>
              </a:spcAft>
            </a:pPr>
            <a:endParaRPr lang="es-ES" sz="1900">
              <a:solidFill>
                <a:srgbClr val="FFFFFF"/>
              </a:solidFill>
              <a:latin typeface="Arial" charset="0"/>
            </a:endParaRPr>
          </a:p>
        </p:txBody>
      </p:sp>
      <mc:AlternateContent xmlns:mc="http://schemas.openxmlformats.org/markup-compatibility/2006" xmlns:a14="http://schemas.microsoft.com/office/drawing/2010/main">
        <mc:Choice Requires="a14">
          <p:sp>
            <p:nvSpPr>
              <p:cNvPr id="4" name="Rectángulo 3"/>
              <p:cNvSpPr/>
              <p:nvPr/>
            </p:nvSpPr>
            <p:spPr>
              <a:xfrm>
                <a:off x="1537519" y="1026140"/>
                <a:ext cx="6048672" cy="981744"/>
              </a:xfrm>
              <a:prstGeom prst="rect">
                <a:avLst/>
              </a:prstGeom>
              <a:ln>
                <a:solidFill>
                  <a:schemeClr val="bg1"/>
                </a:solidFill>
              </a:ln>
            </p:spPr>
            <p:txBody>
              <a:bodyPr wrap="square">
                <a:spAutoFit/>
              </a:bodyPr>
              <a:lstStyle/>
              <a:p>
                <a:pPr algn="ctr"/>
                <a:r>
                  <a:rPr lang="es-ES_tradnl" smtClean="0">
                    <a:solidFill>
                      <a:schemeClr val="bg1"/>
                    </a:solidFill>
                    <a:latin typeface="Arial" panose="020B0604020202020204" pitchFamily="34" charset="0"/>
                    <a:cs typeface="Arial" panose="020B0604020202020204" pitchFamily="34" charset="0"/>
                  </a:rPr>
                  <a:t>The </a:t>
                </a:r>
                <a:r>
                  <a:rPr lang="es-ES_tradnl">
                    <a:solidFill>
                      <a:schemeClr val="bg1"/>
                    </a:solidFill>
                    <a:latin typeface="Arial" panose="020B0604020202020204" pitchFamily="34" charset="0"/>
                    <a:cs typeface="Arial" panose="020B0604020202020204" pitchFamily="34" charset="0"/>
                  </a:rPr>
                  <a:t>universal </a:t>
                </a:r>
                <a:r>
                  <a:rPr lang="es-ES_tradnl" smtClean="0">
                    <a:solidFill>
                      <a:schemeClr val="bg1"/>
                    </a:solidFill>
                    <a:latin typeface="Arial" panose="020B0604020202020204" pitchFamily="34" charset="0"/>
                    <a:cs typeface="Arial" panose="020B0604020202020204" pitchFamily="34" charset="0"/>
                  </a:rPr>
                  <a:t>features of </a:t>
                </a:r>
                <a:r>
                  <a:rPr lang="es-ES_tradnl">
                    <a:solidFill>
                      <a:schemeClr val="bg1"/>
                    </a:solidFill>
                    <a:latin typeface="Arial" panose="020B0604020202020204" pitchFamily="34" charset="0"/>
                    <a:cs typeface="Arial" panose="020B0604020202020204" pitchFamily="34" charset="0"/>
                  </a:rPr>
                  <a:t>resonances are their </a:t>
                </a:r>
                <a:endParaRPr lang="es-ES_tradnl" smtClean="0">
                  <a:solidFill>
                    <a:schemeClr val="bg1"/>
                  </a:solidFill>
                  <a:latin typeface="Arial" panose="020B0604020202020204" pitchFamily="34" charset="0"/>
                  <a:cs typeface="Arial" panose="020B0604020202020204" pitchFamily="34" charset="0"/>
                </a:endParaRPr>
              </a:p>
              <a:p>
                <a:pPr algn="ctr"/>
                <a:r>
                  <a:rPr lang="es-ES_tradnl" smtClean="0">
                    <a:solidFill>
                      <a:schemeClr val="bg1"/>
                    </a:solidFill>
                    <a:latin typeface="Arial" panose="020B0604020202020204" pitchFamily="34" charset="0"/>
                    <a:cs typeface="Arial" panose="020B0604020202020204" pitchFamily="34" charset="0"/>
                  </a:rPr>
                  <a:t>pole </a:t>
                </a:r>
                <a:r>
                  <a:rPr lang="es-ES_tradnl">
                    <a:solidFill>
                      <a:schemeClr val="bg1"/>
                    </a:solidFill>
                    <a:latin typeface="Arial" panose="020B0604020202020204" pitchFamily="34" charset="0"/>
                    <a:cs typeface="Arial" panose="020B0604020202020204" pitchFamily="34" charset="0"/>
                  </a:rPr>
                  <a:t>positions and residues </a:t>
                </a:r>
                <a:r>
                  <a:rPr lang="es-ES_tradnl" smtClean="0">
                    <a:solidFill>
                      <a:schemeClr val="bg1"/>
                    </a:solidFill>
                    <a:latin typeface="Arial" panose="020B0604020202020204" pitchFamily="34" charset="0"/>
                    <a:cs typeface="Arial" panose="020B0604020202020204" pitchFamily="34" charset="0"/>
                  </a:rPr>
                  <a:t>*</a:t>
                </a:r>
              </a:p>
              <a:p>
                <a:pPr algn="ctr"/>
                <a14:m>
                  <m:oMath xmlns:m="http://schemas.openxmlformats.org/officeDocument/2006/math">
                    <m:rad>
                      <m:radPr>
                        <m:degHide m:val="on"/>
                        <m:ctrlPr>
                          <a:rPr lang="es-ES_tradnl" i="1" smtClean="0">
                            <a:solidFill>
                              <a:schemeClr val="bg1"/>
                            </a:solidFill>
                            <a:latin typeface="Cambria Math" panose="02040503050406030204" pitchFamily="18" charset="0"/>
                            <a:cs typeface="Arial" panose="020B0604020202020204" pitchFamily="34" charset="0"/>
                          </a:rPr>
                        </m:ctrlPr>
                      </m:radPr>
                      <m:deg/>
                      <m:e>
                        <m:sSub>
                          <m:sSubPr>
                            <m:ctrlPr>
                              <a:rPr lang="es-ES_tradnl" i="1" smtClean="0">
                                <a:solidFill>
                                  <a:schemeClr val="bg1"/>
                                </a:solidFill>
                                <a:latin typeface="Cambria Math" panose="02040503050406030204" pitchFamily="18" charset="0"/>
                                <a:cs typeface="Arial" panose="020B0604020202020204" pitchFamily="34" charset="0"/>
                              </a:rPr>
                            </m:ctrlPr>
                          </m:sSubPr>
                          <m:e>
                            <m:r>
                              <a:rPr lang="es-ES" b="0" i="1" smtClean="0">
                                <a:solidFill>
                                  <a:schemeClr val="bg1"/>
                                </a:solidFill>
                                <a:latin typeface="Cambria Math" panose="02040503050406030204" pitchFamily="18" charset="0"/>
                                <a:cs typeface="Arial" panose="020B0604020202020204" pitchFamily="34" charset="0"/>
                              </a:rPr>
                              <m:t>𝑠</m:t>
                            </m:r>
                          </m:e>
                          <m:sub>
                            <m:r>
                              <a:rPr lang="es-ES" b="0" i="1" smtClean="0">
                                <a:solidFill>
                                  <a:schemeClr val="bg1"/>
                                </a:solidFill>
                                <a:latin typeface="Cambria Math" panose="02040503050406030204" pitchFamily="18" charset="0"/>
                                <a:cs typeface="Arial" panose="020B0604020202020204" pitchFamily="34" charset="0"/>
                              </a:rPr>
                              <m:t>𝑝𝑜𝑙𝑒</m:t>
                            </m:r>
                          </m:sub>
                        </m:sSub>
                      </m:e>
                    </m:rad>
                    <m:r>
                      <a:rPr lang="es-ES_tradnl"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r>
                  <a:rPr lang="es-ES_tradnl" i="1" smtClean="0">
                    <a:solidFill>
                      <a:schemeClr val="bg1"/>
                    </a:solidFill>
                    <a:latin typeface="Arial" panose="020B0604020202020204" pitchFamily="34" charset="0"/>
                    <a:cs typeface="Arial" panose="020B0604020202020204" pitchFamily="34" charset="0"/>
                  </a:rPr>
                  <a:t>M-i </a:t>
                </a:r>
                <a:r>
                  <a:rPr lang="el-GR" i="1" smtClean="0">
                    <a:solidFill>
                      <a:schemeClr val="bg1"/>
                    </a:solidFill>
                    <a:latin typeface="Arial" panose="020B0604020202020204" pitchFamily="34" charset="0"/>
                    <a:cs typeface="Arial" panose="020B0604020202020204" pitchFamily="34" charset="0"/>
                  </a:rPr>
                  <a:t>Γ</a:t>
                </a:r>
                <a:r>
                  <a:rPr lang="es-ES" i="1" smtClean="0">
                    <a:solidFill>
                      <a:schemeClr val="bg1"/>
                    </a:solidFill>
                    <a:latin typeface="Arial" panose="020B0604020202020204" pitchFamily="34" charset="0"/>
                    <a:cs typeface="Arial" panose="020B0604020202020204" pitchFamily="34" charset="0"/>
                  </a:rPr>
                  <a:t>/2</a:t>
                </a:r>
                <a:endParaRPr lang="es-ES_tradnl" i="1" smtClean="0">
                  <a:solidFill>
                    <a:schemeClr val="bg1"/>
                  </a:solidFill>
                  <a:latin typeface="Arial" panose="020B0604020202020204" pitchFamily="34" charset="0"/>
                  <a:cs typeface="Arial" panose="020B060402020202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537519" y="1026140"/>
                <a:ext cx="6048672" cy="981744"/>
              </a:xfrm>
              <a:prstGeom prst="rect">
                <a:avLst/>
              </a:prstGeom>
              <a:blipFill rotWithShape="0">
                <a:blip r:embed="rId2"/>
                <a:stretch>
                  <a:fillRect t="-2454" b="-2454"/>
                </a:stretch>
              </a:blipFill>
              <a:ln>
                <a:solidFill>
                  <a:schemeClr val="bg1"/>
                </a:solidFill>
              </a:ln>
            </p:spPr>
            <p:txBody>
              <a:bodyPr/>
              <a:lstStyle/>
              <a:p>
                <a:r>
                  <a:rPr lang="en-US">
                    <a:noFill/>
                  </a:rPr>
                  <a:t> </a:t>
                </a:r>
              </a:p>
            </p:txBody>
          </p:sp>
        </mc:Fallback>
      </mc:AlternateContent>
      <p:sp>
        <p:nvSpPr>
          <p:cNvPr id="5" name="Rectángulo 4"/>
          <p:cNvSpPr/>
          <p:nvPr/>
        </p:nvSpPr>
        <p:spPr>
          <a:xfrm>
            <a:off x="193682" y="2256735"/>
            <a:ext cx="8736346" cy="338554"/>
          </a:xfrm>
          <a:prstGeom prst="rect">
            <a:avLst/>
          </a:prstGeom>
        </p:spPr>
        <p:txBody>
          <a:bodyPr wrap="square">
            <a:spAutoFit/>
          </a:bodyPr>
          <a:lstStyle/>
          <a:p>
            <a:pPr algn="ctr"/>
            <a:r>
              <a:rPr lang="es-ES_tradnl" sz="1600" smtClean="0">
                <a:solidFill>
                  <a:srgbClr val="00FFFF"/>
                </a:solidFill>
                <a:latin typeface="Arial" panose="020B0604020202020204" pitchFamily="34" charset="0"/>
                <a:cs typeface="Arial" panose="020B0604020202020204" pitchFamily="34" charset="0"/>
              </a:rPr>
              <a:t>*in </a:t>
            </a:r>
            <a:r>
              <a:rPr lang="es-ES_tradnl" sz="1600">
                <a:solidFill>
                  <a:srgbClr val="00FFFF"/>
                </a:solidFill>
                <a:latin typeface="Arial" panose="020B0604020202020204" pitchFamily="34" charset="0"/>
                <a:cs typeface="Arial" panose="020B0604020202020204" pitchFamily="34" charset="0"/>
              </a:rPr>
              <a:t>the Riemann sheet obtained from </a:t>
            </a:r>
            <a:r>
              <a:rPr lang="es-ES_tradnl" sz="1600" smtClean="0">
                <a:solidFill>
                  <a:srgbClr val="00FFFF"/>
                </a:solidFill>
                <a:latin typeface="Arial" panose="020B0604020202020204" pitchFamily="34" charset="0"/>
                <a:cs typeface="Arial" panose="020B0604020202020204" pitchFamily="34" charset="0"/>
              </a:rPr>
              <a:t>an analytic continuation through </a:t>
            </a:r>
            <a:r>
              <a:rPr lang="es-ES_tradnl" sz="1600">
                <a:solidFill>
                  <a:srgbClr val="00FFFF"/>
                </a:solidFill>
                <a:latin typeface="Arial" panose="020B0604020202020204" pitchFamily="34" charset="0"/>
                <a:cs typeface="Arial" panose="020B0604020202020204" pitchFamily="34" charset="0"/>
              </a:rPr>
              <a:t>the physical cut</a:t>
            </a: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629386"/>
            <a:ext cx="7882230" cy="3967966"/>
          </a:xfrm>
          <a:prstGeom prst="rect">
            <a:avLst/>
          </a:prstGeom>
        </p:spPr>
      </p:pic>
      <p:sp>
        <p:nvSpPr>
          <p:cNvPr id="19" name="Rectángulo 18"/>
          <p:cNvSpPr/>
          <p:nvPr/>
        </p:nvSpPr>
        <p:spPr>
          <a:xfrm>
            <a:off x="196876" y="618336"/>
            <a:ext cx="8750247" cy="369332"/>
          </a:xfrm>
          <a:prstGeom prst="rect">
            <a:avLst/>
          </a:prstGeom>
        </p:spPr>
        <p:txBody>
          <a:bodyPr wrap="square">
            <a:spAutoFit/>
          </a:bodyPr>
          <a:lstStyle/>
          <a:p>
            <a:r>
              <a:rPr lang="es-ES_tradnl" smtClean="0">
                <a:solidFill>
                  <a:srgbClr val="00FFFF"/>
                </a:solidFill>
                <a:latin typeface="Arial" panose="020B0604020202020204" pitchFamily="34" charset="0"/>
                <a:cs typeface="Arial" panose="020B0604020202020204" pitchFamily="34" charset="0"/>
              </a:rPr>
              <a:t>The Breit-Wigner shape is just an approximation for narrow and isolated resonances </a:t>
            </a:r>
            <a:endParaRPr lang="es-ES_tradnl">
              <a:solidFill>
                <a:schemeClr val="bg1"/>
              </a:solidFill>
              <a:latin typeface="Arial" panose="020B0604020202020204" pitchFamily="34" charset="0"/>
              <a:cs typeface="Arial" panose="020B0604020202020204" pitchFamily="34" charset="0"/>
            </a:endParaRPr>
          </a:p>
        </p:txBody>
      </p:sp>
      <p:sp>
        <p:nvSpPr>
          <p:cNvPr id="2" name="Rectángulo 1"/>
          <p:cNvSpPr/>
          <p:nvPr/>
        </p:nvSpPr>
        <p:spPr>
          <a:xfrm>
            <a:off x="1066877" y="2907619"/>
            <a:ext cx="941283" cy="369332"/>
          </a:xfrm>
          <a:prstGeom prst="rect">
            <a:avLst/>
          </a:prstGeom>
          <a:solidFill>
            <a:schemeClr val="bg1"/>
          </a:solidFill>
        </p:spPr>
        <p:txBody>
          <a:bodyPr wrap="none">
            <a:spAutoFit/>
          </a:bodyPr>
          <a:lstStyle/>
          <a:p>
            <a:r>
              <a:rPr lang="es-ES_tradnl" smtClean="0">
                <a:latin typeface="Arial" panose="020B0604020202020204" pitchFamily="34" charset="0"/>
                <a:cs typeface="Arial" panose="020B0604020202020204" pitchFamily="34" charset="0"/>
              </a:rPr>
              <a:t>s-plane</a:t>
            </a:r>
            <a:endParaRPr lang="en-US"/>
          </a:p>
        </p:txBody>
      </p:sp>
      <p:sp>
        <p:nvSpPr>
          <p:cNvPr id="11" name="Rectángulo 10"/>
          <p:cNvSpPr/>
          <p:nvPr/>
        </p:nvSpPr>
        <p:spPr>
          <a:xfrm>
            <a:off x="6644908" y="2738663"/>
            <a:ext cx="620683" cy="369332"/>
          </a:xfrm>
          <a:prstGeom prst="rect">
            <a:avLst/>
          </a:prstGeom>
          <a:solidFill>
            <a:schemeClr val="bg1"/>
          </a:solidFill>
        </p:spPr>
        <p:txBody>
          <a:bodyPr wrap="none">
            <a:spAutoFit/>
          </a:bodyPr>
          <a:lstStyle/>
          <a:p>
            <a:r>
              <a:rPr lang="es-ES_tradnl" smtClean="0">
                <a:latin typeface="Arial" panose="020B0604020202020204" pitchFamily="34" charset="0"/>
                <a:cs typeface="Arial" panose="020B0604020202020204" pitchFamily="34" charset="0"/>
              </a:rPr>
              <a:t>Im s</a:t>
            </a:r>
            <a:endParaRPr lang="en-US"/>
          </a:p>
        </p:txBody>
      </p:sp>
      <p:sp>
        <p:nvSpPr>
          <p:cNvPr id="12" name="Rectángulo 11"/>
          <p:cNvSpPr/>
          <p:nvPr/>
        </p:nvSpPr>
        <p:spPr>
          <a:xfrm>
            <a:off x="7275849" y="5013325"/>
            <a:ext cx="659155" cy="369332"/>
          </a:xfrm>
          <a:prstGeom prst="rect">
            <a:avLst/>
          </a:prstGeom>
          <a:solidFill>
            <a:schemeClr val="bg1"/>
          </a:solidFill>
        </p:spPr>
        <p:txBody>
          <a:bodyPr wrap="none">
            <a:spAutoFit/>
          </a:bodyPr>
          <a:lstStyle/>
          <a:p>
            <a:r>
              <a:rPr lang="es-ES_tradnl" smtClean="0">
                <a:latin typeface="Arial" panose="020B0604020202020204" pitchFamily="34" charset="0"/>
                <a:cs typeface="Arial" panose="020B0604020202020204" pitchFamily="34" charset="0"/>
              </a:rPr>
              <a:t>Re s</a:t>
            </a:r>
            <a:endParaRPr lang="en-US"/>
          </a:p>
        </p:txBody>
      </p:sp>
    </p:spTree>
    <p:extLst>
      <p:ext uri="{BB962C8B-B14F-4D97-AF65-F5344CB8AC3E}">
        <p14:creationId xmlns:p14="http://schemas.microsoft.com/office/powerpoint/2010/main" val="1843737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5902" y="49018"/>
            <a:ext cx="8655798" cy="377174"/>
          </a:xfrm>
          <a:prstGeom prst="rect">
            <a:avLst/>
          </a:prstGeom>
          <a:noFill/>
          <a:ln w="9525">
            <a:noFill/>
            <a:miter lim="800000"/>
            <a:headEnd/>
            <a:tailEnd/>
          </a:ln>
        </p:spPr>
        <p:txBody>
          <a:bodyPr wrap="none" lIns="99202" tIns="49603" rIns="99202" bIns="49603">
            <a:spAutoFit/>
          </a:bodyPr>
          <a:lstStyle/>
          <a:p>
            <a:pPr defTabSz="992464"/>
            <a:r>
              <a:rPr lang="en-US" smtClean="0">
                <a:solidFill>
                  <a:srgbClr val="66FFFF"/>
                </a:solidFill>
                <a:latin typeface="Arial" panose="020B0604020202020204" pitchFamily="34" charset="0"/>
                <a:cs typeface="Arial" panose="020B0604020202020204" pitchFamily="34" charset="0"/>
                <a:sym typeface="Symbol" pitchFamily="18" charset="2"/>
              </a:rPr>
              <a:t>Why so much worries about low energy and CORRECT ANALYTIC STRUCTURE?</a:t>
            </a:r>
            <a:endParaRPr lang="en-US" dirty="0">
              <a:solidFill>
                <a:srgbClr val="66FFFF"/>
              </a:solidFill>
              <a:latin typeface="Arial" panose="020B0604020202020204" pitchFamily="34" charset="0"/>
              <a:cs typeface="Arial" panose="020B0604020202020204" pitchFamily="34" charset="0"/>
              <a:sym typeface="Symbol" pitchFamily="18" charset="2"/>
            </a:endParaRPr>
          </a:p>
        </p:txBody>
      </p:sp>
      <p:sp>
        <p:nvSpPr>
          <p:cNvPr id="5" name="Line 5"/>
          <p:cNvSpPr>
            <a:spLocks noChangeShapeType="1"/>
          </p:cNvSpPr>
          <p:nvPr/>
        </p:nvSpPr>
        <p:spPr bwMode="auto">
          <a:xfrm>
            <a:off x="0" y="504084"/>
            <a:ext cx="10693400" cy="0"/>
          </a:xfrm>
          <a:prstGeom prst="line">
            <a:avLst/>
          </a:prstGeom>
          <a:noFill/>
          <a:ln w="9525">
            <a:solidFill>
              <a:srgbClr val="66FFFF"/>
            </a:solidFill>
            <a:round/>
            <a:headEnd/>
            <a:tailEnd/>
          </a:ln>
        </p:spPr>
        <p:txBody>
          <a:bodyPr lIns="103941" tIns="51969" rIns="103941" bIns="51969"/>
          <a:lstStyle/>
          <a:p>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7" name="Rectangle 4"/>
              <p:cNvSpPr>
                <a:spLocks noChangeArrowheads="1"/>
              </p:cNvSpPr>
              <p:nvPr/>
            </p:nvSpPr>
            <p:spPr bwMode="auto">
              <a:xfrm>
                <a:off x="140899" y="643633"/>
                <a:ext cx="5324373" cy="380188"/>
              </a:xfrm>
              <a:prstGeom prst="rect">
                <a:avLst/>
              </a:prstGeom>
              <a:noFill/>
              <a:ln w="9525">
                <a:noFill/>
                <a:miter lim="800000"/>
                <a:headEnd/>
                <a:tailEnd/>
              </a:ln>
            </p:spPr>
            <p:txBody>
              <a:bodyPr wrap="none" lIns="99202" tIns="49603" rIns="99202" bIns="49603">
                <a:spAutoFit/>
              </a:bodyPr>
              <a:lstStyle/>
              <a:p>
                <a:pPr defTabSz="992464"/>
                <a:r>
                  <a:rPr lang="en-US" smtClean="0">
                    <a:solidFill>
                      <a:srgbClr val="66FFFF"/>
                    </a:solidFill>
                    <a:latin typeface="Arial" panose="020B0604020202020204" pitchFamily="34" charset="0"/>
                    <a:cs typeface="Arial" panose="020B0604020202020204" pitchFamily="34" charset="0"/>
                    <a:sym typeface="Symbol" pitchFamily="18" charset="2"/>
                  </a:rPr>
                  <a:t>Analyticity is expressed in the </a:t>
                </a:r>
                <a:r>
                  <a:rPr lang="en-US" i="1" smtClean="0">
                    <a:solidFill>
                      <a:srgbClr val="66FFFF"/>
                    </a:solidFill>
                    <a:latin typeface="Arial" panose="020B0604020202020204" pitchFamily="34" charset="0"/>
                    <a:cs typeface="Arial" panose="020B0604020202020204" pitchFamily="34" charset="0"/>
                    <a:sym typeface="Symbol" pitchFamily="18" charset="2"/>
                  </a:rPr>
                  <a:t>s</a:t>
                </a:r>
                <a:r>
                  <a:rPr lang="en-US" smtClean="0">
                    <a:solidFill>
                      <a:srgbClr val="66FFFF"/>
                    </a:solidFill>
                    <a:latin typeface="Arial" panose="020B0604020202020204" pitchFamily="34" charset="0"/>
                    <a:cs typeface="Arial" panose="020B0604020202020204" pitchFamily="34" charset="0"/>
                    <a:sym typeface="Symbol" pitchFamily="18" charset="2"/>
                  </a:rPr>
                  <a:t>-variable, not in </a:t>
                </a:r>
                <a14:m>
                  <m:oMath xmlns:m="http://schemas.openxmlformats.org/officeDocument/2006/math">
                    <m:rad>
                      <m:radPr>
                        <m:degHide m:val="on"/>
                        <m:ctrlPr>
                          <a:rPr lang="en-US" i="1" smtClean="0">
                            <a:solidFill>
                              <a:srgbClr val="66FFFF"/>
                            </a:solidFill>
                            <a:latin typeface="Cambria Math" panose="02040503050406030204" pitchFamily="18" charset="0"/>
                            <a:cs typeface="Arial" panose="020B0604020202020204" pitchFamily="34" charset="0"/>
                            <a:sym typeface="Symbol" pitchFamily="18" charset="2"/>
                          </a:rPr>
                        </m:ctrlPr>
                      </m:radPr>
                      <m:deg/>
                      <m:e>
                        <m:r>
                          <a:rPr lang="es-ES" b="0" i="1" smtClean="0">
                            <a:solidFill>
                              <a:srgbClr val="66FFFF"/>
                            </a:solidFill>
                            <a:latin typeface="Cambria Math" panose="02040503050406030204" pitchFamily="18" charset="0"/>
                            <a:cs typeface="Arial" panose="020B0604020202020204" pitchFamily="34" charset="0"/>
                            <a:sym typeface="Symbol" pitchFamily="18" charset="2"/>
                          </a:rPr>
                          <m:t>𝑠</m:t>
                        </m:r>
                      </m:e>
                    </m:rad>
                  </m:oMath>
                </a14:m>
                <a:r>
                  <a:rPr lang="en-US" smtClean="0">
                    <a:solidFill>
                      <a:srgbClr val="66FFFF"/>
                    </a:solidFill>
                    <a:latin typeface="Arial" panose="020B0604020202020204" pitchFamily="34" charset="0"/>
                    <a:cs typeface="Arial" panose="020B0604020202020204" pitchFamily="34" charset="0"/>
                    <a:sym typeface="Symbol" pitchFamily="18" charset="2"/>
                  </a:rPr>
                  <a:t> </a:t>
                </a:r>
                <a:endParaRPr lang="en-US" dirty="0">
                  <a:solidFill>
                    <a:srgbClr val="66FFFF"/>
                  </a:solidFill>
                  <a:latin typeface="Arial" panose="020B0604020202020204" pitchFamily="34" charset="0"/>
                  <a:cs typeface="Arial" panose="020B0604020202020204" pitchFamily="34" charset="0"/>
                  <a:sym typeface="Symbol" pitchFamily="18" charset="2"/>
                </a:endParaRPr>
              </a:p>
            </p:txBody>
          </p:sp>
        </mc:Choice>
        <mc:Fallback xmlns="">
          <p:sp>
            <p:nvSpPr>
              <p:cNvPr id="47" name="Rectangle 4"/>
              <p:cNvSpPr>
                <a:spLocks noRot="1" noChangeAspect="1" noMove="1" noResize="1" noEditPoints="1" noAdjustHandles="1" noChangeArrowheads="1" noChangeShapeType="1" noTextEdit="1"/>
              </p:cNvSpPr>
              <p:nvPr/>
            </p:nvSpPr>
            <p:spPr bwMode="auto">
              <a:xfrm>
                <a:off x="140899" y="643633"/>
                <a:ext cx="5324373" cy="380188"/>
              </a:xfrm>
              <a:prstGeom prst="rect">
                <a:avLst/>
              </a:prstGeom>
              <a:blipFill rotWithShape="0">
                <a:blip r:embed="rId13"/>
                <a:stretch>
                  <a:fillRect l="-801" t="-6452" b="-2419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37302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5902" y="49018"/>
            <a:ext cx="8382197" cy="377174"/>
          </a:xfrm>
          <a:prstGeom prst="rect">
            <a:avLst/>
          </a:prstGeom>
          <a:noFill/>
          <a:ln w="9525">
            <a:noFill/>
            <a:miter lim="800000"/>
            <a:headEnd/>
            <a:tailEnd/>
          </a:ln>
        </p:spPr>
        <p:txBody>
          <a:bodyPr wrap="none" lIns="99202" tIns="49603" rIns="99202" bIns="49603">
            <a:spAutoFit/>
          </a:bodyPr>
          <a:lstStyle/>
          <a:p>
            <a:pPr defTabSz="992464"/>
            <a:r>
              <a:rPr lang="en-US" smtClean="0">
                <a:solidFill>
                  <a:srgbClr val="66FFFF"/>
                </a:solidFill>
                <a:latin typeface="Arial" panose="020B0604020202020204" pitchFamily="34" charset="0"/>
                <a:cs typeface="Arial" panose="020B0604020202020204" pitchFamily="34" charset="0"/>
                <a:sym typeface="Symbol" pitchFamily="18" charset="2"/>
              </a:rPr>
              <a:t>Why so much worries LOW ENERGY and CORRECT ANALYTIC STRUCTURE?</a:t>
            </a:r>
            <a:endParaRPr lang="en-US" dirty="0">
              <a:solidFill>
                <a:srgbClr val="66FFFF"/>
              </a:solidFill>
              <a:latin typeface="Arial" panose="020B0604020202020204" pitchFamily="34" charset="0"/>
              <a:cs typeface="Arial" panose="020B0604020202020204" pitchFamily="34" charset="0"/>
              <a:sym typeface="Symbol" pitchFamily="18" charset="2"/>
            </a:endParaRPr>
          </a:p>
        </p:txBody>
      </p:sp>
      <p:sp>
        <p:nvSpPr>
          <p:cNvPr id="5" name="Line 5"/>
          <p:cNvSpPr>
            <a:spLocks noChangeShapeType="1"/>
          </p:cNvSpPr>
          <p:nvPr/>
        </p:nvSpPr>
        <p:spPr bwMode="auto">
          <a:xfrm>
            <a:off x="0" y="504084"/>
            <a:ext cx="10693400" cy="0"/>
          </a:xfrm>
          <a:prstGeom prst="line">
            <a:avLst/>
          </a:prstGeom>
          <a:noFill/>
          <a:ln w="9525">
            <a:solidFill>
              <a:srgbClr val="66FFFF"/>
            </a:solidFill>
            <a:round/>
            <a:headEnd/>
            <a:tailEnd/>
          </a:ln>
        </p:spPr>
        <p:txBody>
          <a:bodyPr lIns="103941" tIns="51969" rIns="103941" bIns="51969"/>
          <a:lstStyle/>
          <a:p>
            <a:endParaRPr lang="en-US" dirty="0">
              <a:latin typeface="Arial" panose="020B0604020202020204" pitchFamily="34" charset="0"/>
              <a:cs typeface="Arial" panose="020B0604020202020204" pitchFamily="34" charset="0"/>
            </a:endParaRPr>
          </a:p>
        </p:txBody>
      </p:sp>
      <p:sp>
        <p:nvSpPr>
          <p:cNvPr id="7" name="Rectángulo 6"/>
          <p:cNvSpPr/>
          <p:nvPr/>
        </p:nvSpPr>
        <p:spPr>
          <a:xfrm>
            <a:off x="170595" y="1105072"/>
            <a:ext cx="8811405" cy="3456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8" name="Grupo 7"/>
          <p:cNvGrpSpPr/>
          <p:nvPr/>
        </p:nvGrpSpPr>
        <p:grpSpPr>
          <a:xfrm>
            <a:off x="162000" y="1372387"/>
            <a:ext cx="8798574" cy="2300597"/>
            <a:chOff x="342900" y="1872555"/>
            <a:chExt cx="12039601" cy="3148056"/>
          </a:xfrm>
        </p:grpSpPr>
        <p:cxnSp>
          <p:nvCxnSpPr>
            <p:cNvPr id="9" name="Conector recto 8"/>
            <p:cNvCxnSpPr>
              <a:cxnSpLocks noChangeAspect="1"/>
            </p:cNvCxnSpPr>
            <p:nvPr/>
          </p:nvCxnSpPr>
          <p:spPr>
            <a:xfrm>
              <a:off x="342900" y="3429000"/>
              <a:ext cx="4178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upo 9"/>
            <p:cNvGrpSpPr>
              <a:grpSpLocks noChangeAspect="1"/>
            </p:cNvGrpSpPr>
            <p:nvPr/>
          </p:nvGrpSpPr>
          <p:grpSpPr>
            <a:xfrm>
              <a:off x="1971675" y="1872555"/>
              <a:ext cx="10410826" cy="3148056"/>
              <a:chOff x="1971675" y="1852611"/>
              <a:chExt cx="10476783" cy="3168000"/>
            </a:xfrm>
          </p:grpSpPr>
          <p:cxnSp>
            <p:nvCxnSpPr>
              <p:cNvPr id="11" name="Conector recto 10"/>
              <p:cNvCxnSpPr/>
              <p:nvPr/>
            </p:nvCxnSpPr>
            <p:spPr>
              <a:xfrm flipV="1">
                <a:off x="6448425" y="3418917"/>
                <a:ext cx="6000033" cy="10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ipse 11"/>
              <p:cNvSpPr>
                <a:spLocks noChangeAspect="1"/>
              </p:cNvSpPr>
              <p:nvPr/>
            </p:nvSpPr>
            <p:spPr>
              <a:xfrm>
                <a:off x="1971675" y="1852611"/>
                <a:ext cx="3199366" cy="3168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cxnSp>
        <p:nvCxnSpPr>
          <p:cNvPr id="13" name="Conector recto 12"/>
          <p:cNvCxnSpPr/>
          <p:nvPr/>
        </p:nvCxnSpPr>
        <p:spPr>
          <a:xfrm>
            <a:off x="8185879" y="2433629"/>
            <a:ext cx="774695" cy="55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4510526" y="4360354"/>
            <a:ext cx="131545" cy="13154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Elipse 14"/>
          <p:cNvSpPr/>
          <p:nvPr/>
        </p:nvSpPr>
        <p:spPr>
          <a:xfrm>
            <a:off x="6626638" y="2745434"/>
            <a:ext cx="131545" cy="13154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Elipse 15"/>
          <p:cNvSpPr>
            <a:spLocks noChangeAspect="1"/>
          </p:cNvSpPr>
          <p:nvPr/>
        </p:nvSpPr>
        <p:spPr>
          <a:xfrm>
            <a:off x="4844649" y="2468071"/>
            <a:ext cx="78927" cy="78926"/>
          </a:xfrm>
          <a:prstGeom prst="ellipse">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Elipse 16"/>
          <p:cNvSpPr/>
          <p:nvPr/>
        </p:nvSpPr>
        <p:spPr>
          <a:xfrm>
            <a:off x="6630993" y="2466113"/>
            <a:ext cx="78927" cy="78926"/>
          </a:xfrm>
          <a:prstGeom prst="ellipse">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8" name="Elipse 17"/>
          <p:cNvSpPr/>
          <p:nvPr/>
        </p:nvSpPr>
        <p:spPr>
          <a:xfrm>
            <a:off x="4531551" y="2456832"/>
            <a:ext cx="143573" cy="120655"/>
          </a:xfrm>
          <a:prstGeom prst="ellipse">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 name="Elipse 18"/>
          <p:cNvSpPr/>
          <p:nvPr/>
        </p:nvSpPr>
        <p:spPr>
          <a:xfrm>
            <a:off x="5837737" y="2468071"/>
            <a:ext cx="78927" cy="78926"/>
          </a:xfrm>
          <a:prstGeom prst="ellipse">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0" name="Elipse 19"/>
          <p:cNvSpPr>
            <a:spLocks noChangeAspect="1"/>
          </p:cNvSpPr>
          <p:nvPr/>
        </p:nvSpPr>
        <p:spPr>
          <a:xfrm>
            <a:off x="3723141" y="2466113"/>
            <a:ext cx="131545" cy="1315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21" name="CuadroTexto 20"/>
              <p:cNvSpPr txBox="1"/>
              <p:nvPr/>
            </p:nvSpPr>
            <p:spPr>
              <a:xfrm>
                <a:off x="7878708" y="2140520"/>
                <a:ext cx="596109" cy="374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ea typeface="Cambria Math" panose="02040503050406030204" pitchFamily="18" charset="0"/>
                        </a:rPr>
                        <m:t>𝜂</m:t>
                      </m:r>
                      <m:r>
                        <a:rPr lang="es-ES" sz="1400" b="0" i="1" smtClean="0">
                          <a:latin typeface="Cambria Math" panose="02040503050406030204" pitchFamily="18" charset="0"/>
                          <a:ea typeface="Cambria Math" panose="02040503050406030204" pitchFamily="18" charset="0"/>
                        </a:rPr>
                        <m:t>𝐾</m:t>
                      </m:r>
                      <m:r>
                        <a:rPr lang="es-ES" sz="1400" b="0" i="1" smtClean="0">
                          <a:latin typeface="Cambria Math" panose="02040503050406030204" pitchFamily="18" charset="0"/>
                          <a:ea typeface="Cambria Math" panose="02040503050406030204" pitchFamily="18" charset="0"/>
                        </a:rPr>
                        <m:t> </m:t>
                      </m:r>
                    </m:oMath>
                  </m:oMathPara>
                </a14:m>
                <a:endParaRPr lang="en-US" sz="1400"/>
              </a:p>
            </p:txBody>
          </p:sp>
        </mc:Choice>
        <mc:Fallback xmlns="">
          <p:sp>
            <p:nvSpPr>
              <p:cNvPr id="21" name="CuadroTexto 20"/>
              <p:cNvSpPr txBox="1">
                <a:spLocks noRot="1" noChangeAspect="1" noMove="1" noResize="1" noEditPoints="1" noAdjustHandles="1" noChangeArrowheads="1" noChangeShapeType="1" noTextEdit="1"/>
              </p:cNvSpPr>
              <p:nvPr/>
            </p:nvSpPr>
            <p:spPr>
              <a:xfrm>
                <a:off x="7878708" y="2140520"/>
                <a:ext cx="596109" cy="37451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4228623" y="2201960"/>
                <a:ext cx="609762" cy="374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ea typeface="Cambria Math" panose="02040503050406030204" pitchFamily="18" charset="0"/>
                        </a:rPr>
                        <m:t>𝜋</m:t>
                      </m:r>
                      <m:r>
                        <a:rPr lang="es-ES" sz="1400" b="0" i="1" smtClean="0">
                          <a:latin typeface="Cambria Math" panose="02040503050406030204" pitchFamily="18" charset="0"/>
                          <a:ea typeface="Cambria Math" panose="02040503050406030204" pitchFamily="18" charset="0"/>
                        </a:rPr>
                        <m:t>𝐾</m:t>
                      </m:r>
                      <m:r>
                        <a:rPr lang="es-ES" sz="1400" b="0" i="1" smtClean="0">
                          <a:latin typeface="Cambria Math" panose="02040503050406030204" pitchFamily="18" charset="0"/>
                          <a:ea typeface="Cambria Math" panose="02040503050406030204" pitchFamily="18" charset="0"/>
                        </a:rPr>
                        <m:t> </m:t>
                      </m:r>
                    </m:oMath>
                  </m:oMathPara>
                </a14:m>
                <a:endParaRPr lang="en-US" sz="1400"/>
              </a:p>
            </p:txBody>
          </p:sp>
        </mc:Choice>
        <mc:Fallback xmlns="">
          <p:sp>
            <p:nvSpPr>
              <p:cNvPr id="22" name="CuadroTexto 21"/>
              <p:cNvSpPr txBox="1">
                <a:spLocks noRot="1" noChangeAspect="1" noMove="1" noResize="1" noEditPoints="1" noAdjustHandles="1" noChangeArrowheads="1" noChangeShapeType="1" noTextEdit="1"/>
              </p:cNvSpPr>
              <p:nvPr/>
            </p:nvSpPr>
            <p:spPr>
              <a:xfrm>
                <a:off x="4228623" y="2201960"/>
                <a:ext cx="609762" cy="37451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uadroTexto 22"/>
              <p:cNvSpPr txBox="1"/>
              <p:nvPr/>
            </p:nvSpPr>
            <p:spPr>
              <a:xfrm>
                <a:off x="6722254" y="2835345"/>
                <a:ext cx="69012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s-ES" sz="1400" b="0" i="1" smtClean="0">
                              <a:latin typeface="Cambria Math" panose="02040503050406030204" pitchFamily="18" charset="0"/>
                            </a:rPr>
                            <m:t>𝐾</m:t>
                          </m:r>
                        </m:e>
                        <m:sup>
                          <m:r>
                            <a:rPr lang="es-ES" sz="1400" b="0" i="1" smtClean="0">
                              <a:latin typeface="Cambria Math" panose="02040503050406030204" pitchFamily="18" charset="0"/>
                            </a:rPr>
                            <m:t>∗</m:t>
                          </m:r>
                        </m:sup>
                      </m:sSup>
                      <m:r>
                        <a:rPr lang="es-ES" sz="1400" b="0" i="1" smtClean="0">
                          <a:latin typeface="Cambria Math" panose="02040503050406030204" pitchFamily="18" charset="0"/>
                        </a:rPr>
                        <m:t>(892)</m:t>
                      </m:r>
                    </m:oMath>
                  </m:oMathPara>
                </a14:m>
                <a:endParaRPr lang="en-US" sz="1400"/>
              </a:p>
            </p:txBody>
          </p:sp>
        </mc:Choice>
        <mc:Fallback xmlns="">
          <p:sp>
            <p:nvSpPr>
              <p:cNvPr id="23" name="CuadroTexto 22"/>
              <p:cNvSpPr txBox="1">
                <a:spLocks noRot="1" noChangeAspect="1" noMove="1" noResize="1" noEditPoints="1" noAdjustHandles="1" noChangeArrowheads="1" noChangeShapeType="1" noTextEdit="1"/>
              </p:cNvSpPr>
              <p:nvPr/>
            </p:nvSpPr>
            <p:spPr>
              <a:xfrm>
                <a:off x="6722254" y="2835345"/>
                <a:ext cx="690125" cy="215444"/>
              </a:xfrm>
              <a:prstGeom prst="rect">
                <a:avLst/>
              </a:prstGeom>
              <a:blipFill rotWithShape="0">
                <a:blip r:embed="rId4"/>
                <a:stretch>
                  <a:fillRect l="-5310" r="-7965"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uadroTexto 23"/>
              <p:cNvSpPr txBox="1"/>
              <p:nvPr/>
            </p:nvSpPr>
            <p:spPr>
              <a:xfrm>
                <a:off x="3589445" y="1943300"/>
                <a:ext cx="811925" cy="561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200" i="1" smtClean="0">
                          <a:latin typeface="Cambria Math" panose="02040503050406030204" pitchFamily="18" charset="0"/>
                          <a:ea typeface="Cambria Math" panose="02040503050406030204" pitchFamily="18" charset="0"/>
                        </a:rPr>
                        <m:t>𝐴</m:t>
                      </m:r>
                      <m:r>
                        <a:rPr lang="es-ES" sz="1200" b="0" i="1" smtClean="0">
                          <a:latin typeface="Cambria Math" panose="02040503050406030204" pitchFamily="18" charset="0"/>
                          <a:ea typeface="Cambria Math" panose="02040503050406030204" pitchFamily="18" charset="0"/>
                        </a:rPr>
                        <m:t>𝑑𝑙𝑒𝑟</m:t>
                      </m:r>
                    </m:oMath>
                  </m:oMathPara>
                </a14:m>
                <a:endParaRPr lang="es-ES" sz="1200" b="0" i="1" smtClean="0">
                  <a:latin typeface="Cambria Math" panose="02040503050406030204" pitchFamily="18" charset="0"/>
                  <a:ea typeface="Cambria Math" panose="02040503050406030204" pitchFamily="18" charset="0"/>
                </a:endParaRPr>
              </a:p>
              <a:p>
                <a:r>
                  <a:rPr lang="es-ES" sz="1200" b="0" i="1" smtClean="0">
                    <a:ea typeface="Cambria Math" panose="02040503050406030204" pitchFamily="18" charset="0"/>
                  </a:rPr>
                  <a:t>  zero</a:t>
                </a:r>
                <a14:m>
                  <m:oMath xmlns:m="http://schemas.openxmlformats.org/officeDocument/2006/math">
                    <m:r>
                      <a:rPr lang="es-ES" sz="1200" b="0" i="1" smtClean="0">
                        <a:latin typeface="Cambria Math" panose="02040503050406030204" pitchFamily="18" charset="0"/>
                        <a:ea typeface="Cambria Math" panose="02040503050406030204" pitchFamily="18" charset="0"/>
                      </a:rPr>
                      <m:t> </m:t>
                    </m:r>
                  </m:oMath>
                </a14:m>
                <a:endParaRPr lang="en-US" sz="1200" i="1"/>
              </a:p>
            </p:txBody>
          </p:sp>
        </mc:Choice>
        <mc:Fallback xmlns="">
          <p:sp>
            <p:nvSpPr>
              <p:cNvPr id="24" name="CuadroTexto 23"/>
              <p:cNvSpPr txBox="1">
                <a:spLocks noRot="1" noChangeAspect="1" noMove="1" noResize="1" noEditPoints="1" noAdjustHandles="1" noChangeArrowheads="1" noChangeShapeType="1" noTextEdit="1"/>
              </p:cNvSpPr>
              <p:nvPr/>
            </p:nvSpPr>
            <p:spPr>
              <a:xfrm>
                <a:off x="3589445" y="1943300"/>
                <a:ext cx="811925" cy="561776"/>
              </a:xfrm>
              <a:prstGeom prst="rect">
                <a:avLst/>
              </a:prstGeom>
              <a:blipFill rotWithShape="0">
                <a:blip r:embed="rId5"/>
                <a:stretch>
                  <a:fillRect/>
                </a:stretch>
              </a:blipFill>
            </p:spPr>
            <p:txBody>
              <a:bodyPr/>
              <a:lstStyle/>
              <a:p>
                <a:r>
                  <a:rPr lang="en-US">
                    <a:noFill/>
                  </a:rPr>
                  <a:t> </a:t>
                </a:r>
              </a:p>
            </p:txBody>
          </p:sp>
        </mc:Fallback>
      </mc:AlternateContent>
      <p:cxnSp>
        <p:nvCxnSpPr>
          <p:cNvPr id="25" name="Conector recto de flecha 24"/>
          <p:cNvCxnSpPr/>
          <p:nvPr/>
        </p:nvCxnSpPr>
        <p:spPr>
          <a:xfrm flipH="1">
            <a:off x="4624451" y="2616055"/>
            <a:ext cx="259662" cy="165092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stCxn id="18" idx="4"/>
          </p:cNvCxnSpPr>
          <p:nvPr/>
        </p:nvCxnSpPr>
        <p:spPr>
          <a:xfrm flipH="1">
            <a:off x="4600678" y="2577487"/>
            <a:ext cx="2660" cy="1689488"/>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ángulo 29"/>
              <p:cNvSpPr/>
              <p:nvPr/>
            </p:nvSpPr>
            <p:spPr>
              <a:xfrm>
                <a:off x="514346" y="1267583"/>
                <a:ext cx="810960" cy="418577"/>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s-ES" sz="1050" i="1" smtClean="0">
                          <a:latin typeface="Cambria Math" panose="02040503050406030204" pitchFamily="18" charset="0"/>
                          <a:ea typeface="Cambria Math" panose="02040503050406030204" pitchFamily="18" charset="0"/>
                        </a:rPr>
                        <m:t>𝑠</m:t>
                      </m:r>
                      <m:r>
                        <a:rPr lang="es-ES" sz="1050" b="0" i="0" smtClean="0">
                          <a:latin typeface="Cambria Math" panose="02040503050406030204" pitchFamily="18" charset="0"/>
                          <a:ea typeface="Cambria Math" panose="02040503050406030204" pitchFamily="18" charset="0"/>
                        </a:rPr>
                        <m:t>−</m:t>
                      </m:r>
                      <m:r>
                        <m:rPr>
                          <m:sty m:val="p"/>
                        </m:rPr>
                        <a:rPr lang="es-ES" sz="1050" b="0" i="0" smtClean="0">
                          <a:latin typeface="Cambria Math" panose="02040503050406030204" pitchFamily="18" charset="0"/>
                          <a:ea typeface="Cambria Math" panose="02040503050406030204" pitchFamily="18" charset="0"/>
                        </a:rPr>
                        <m:t>plane</m:t>
                      </m:r>
                    </m:oMath>
                  </m:oMathPara>
                </a14:m>
                <a:endParaRPr lang="es-ES" sz="1050" b="0" smtClean="0">
                  <a:ea typeface="Cambria Math" panose="02040503050406030204" pitchFamily="18" charset="0"/>
                </a:endParaRPr>
              </a:p>
              <a:p>
                <a:pPr algn="ctr"/>
                <a:r>
                  <a:rPr lang="es-ES" sz="900" smtClean="0"/>
                  <a:t>(MeV</a:t>
                </a:r>
                <a:r>
                  <a:rPr lang="es-ES" sz="900" baseline="30000" smtClean="0"/>
                  <a:t>2</a:t>
                </a:r>
                <a:r>
                  <a:rPr lang="es-ES" sz="900" smtClean="0"/>
                  <a:t>)</a:t>
                </a:r>
                <a:endParaRPr lang="en-US" sz="900"/>
              </a:p>
            </p:txBody>
          </p:sp>
        </mc:Choice>
        <mc:Fallback xmlns="">
          <p:sp>
            <p:nvSpPr>
              <p:cNvPr id="30" name="Rectángulo 29"/>
              <p:cNvSpPr>
                <a:spLocks noRot="1" noChangeAspect="1" noMove="1" noResize="1" noEditPoints="1" noAdjustHandles="1" noChangeArrowheads="1" noChangeShapeType="1" noTextEdit="1"/>
              </p:cNvSpPr>
              <p:nvPr/>
            </p:nvSpPr>
            <p:spPr>
              <a:xfrm>
                <a:off x="514346" y="1267583"/>
                <a:ext cx="810960" cy="41857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CuadroTexto 30"/>
              <p:cNvSpPr txBox="1"/>
              <p:nvPr/>
            </p:nvSpPr>
            <p:spPr>
              <a:xfrm>
                <a:off x="4668948" y="2161610"/>
                <a:ext cx="765033" cy="374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ea typeface="Cambria Math" panose="02040503050406030204" pitchFamily="18" charset="0"/>
                        </a:rPr>
                        <m:t>7</m:t>
                      </m:r>
                      <m:r>
                        <a:rPr lang="es-ES" sz="1400" b="0" i="1" smtClean="0">
                          <a:latin typeface="Cambria Math" panose="02040503050406030204" pitchFamily="18" charset="0"/>
                          <a:ea typeface="Cambria Math" panose="02040503050406030204" pitchFamily="18" charset="0"/>
                        </a:rPr>
                        <m:t>00</m:t>
                      </m:r>
                      <m:r>
                        <a:rPr lang="es-ES" sz="1400" b="0" i="1" baseline="30000" smtClean="0">
                          <a:latin typeface="Cambria Math" panose="02040503050406030204" pitchFamily="18" charset="0"/>
                          <a:ea typeface="Cambria Math" panose="02040503050406030204" pitchFamily="18" charset="0"/>
                        </a:rPr>
                        <m:t>2</m:t>
                      </m:r>
                      <m:r>
                        <a:rPr lang="es-ES" sz="1400" b="0" i="1" smtClean="0">
                          <a:latin typeface="Cambria Math" panose="02040503050406030204" pitchFamily="18" charset="0"/>
                          <a:ea typeface="Cambria Math" panose="02040503050406030204" pitchFamily="18" charset="0"/>
                        </a:rPr>
                        <m:t> </m:t>
                      </m:r>
                    </m:oMath>
                  </m:oMathPara>
                </a14:m>
                <a:endParaRPr lang="en-US" sz="1400"/>
              </a:p>
            </p:txBody>
          </p:sp>
        </mc:Choice>
        <mc:Fallback xmlns="">
          <p:sp>
            <p:nvSpPr>
              <p:cNvPr id="31" name="CuadroTexto 30"/>
              <p:cNvSpPr txBox="1">
                <a:spLocks noRot="1" noChangeAspect="1" noMove="1" noResize="1" noEditPoints="1" noAdjustHandles="1" noChangeArrowheads="1" noChangeShapeType="1" noTextEdit="1"/>
              </p:cNvSpPr>
              <p:nvPr/>
            </p:nvSpPr>
            <p:spPr>
              <a:xfrm>
                <a:off x="4668948" y="2161610"/>
                <a:ext cx="765033" cy="37451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CuadroTexto 31"/>
              <p:cNvSpPr txBox="1"/>
              <p:nvPr/>
            </p:nvSpPr>
            <p:spPr>
              <a:xfrm>
                <a:off x="5565800" y="2161610"/>
                <a:ext cx="765033" cy="374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ea typeface="Cambria Math" panose="02040503050406030204" pitchFamily="18" charset="0"/>
                        </a:rPr>
                        <m:t>800</m:t>
                      </m:r>
                      <m:r>
                        <a:rPr lang="es-ES" sz="1400" b="0" i="1" baseline="30000" smtClean="0">
                          <a:latin typeface="Cambria Math" panose="02040503050406030204" pitchFamily="18" charset="0"/>
                          <a:ea typeface="Cambria Math" panose="02040503050406030204" pitchFamily="18" charset="0"/>
                        </a:rPr>
                        <m:t>2</m:t>
                      </m:r>
                      <m:r>
                        <a:rPr lang="es-ES" sz="1400" b="0" i="1" smtClean="0">
                          <a:latin typeface="Cambria Math" panose="02040503050406030204" pitchFamily="18" charset="0"/>
                          <a:ea typeface="Cambria Math" panose="02040503050406030204" pitchFamily="18" charset="0"/>
                        </a:rPr>
                        <m:t> </m:t>
                      </m:r>
                    </m:oMath>
                  </m:oMathPara>
                </a14:m>
                <a:endParaRPr lang="en-US" sz="1400"/>
              </a:p>
            </p:txBody>
          </p:sp>
        </mc:Choice>
        <mc:Fallback xmlns="">
          <p:sp>
            <p:nvSpPr>
              <p:cNvPr id="32" name="CuadroTexto 31"/>
              <p:cNvSpPr txBox="1">
                <a:spLocks noRot="1" noChangeAspect="1" noMove="1" noResize="1" noEditPoints="1" noAdjustHandles="1" noChangeArrowheads="1" noChangeShapeType="1" noTextEdit="1"/>
              </p:cNvSpPr>
              <p:nvPr/>
            </p:nvSpPr>
            <p:spPr>
              <a:xfrm>
                <a:off x="5565800" y="2161610"/>
                <a:ext cx="765033" cy="374518"/>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CuadroTexto 32"/>
              <p:cNvSpPr txBox="1"/>
              <p:nvPr/>
            </p:nvSpPr>
            <p:spPr>
              <a:xfrm>
                <a:off x="6377136" y="2161610"/>
                <a:ext cx="6286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ea typeface="Cambria Math" panose="02040503050406030204" pitchFamily="18" charset="0"/>
                        </a:rPr>
                        <m:t>890</m:t>
                      </m:r>
                      <m:r>
                        <a:rPr lang="es-ES" sz="1400" b="0" i="1" baseline="30000" smtClean="0">
                          <a:latin typeface="Cambria Math" panose="02040503050406030204" pitchFamily="18" charset="0"/>
                          <a:ea typeface="Cambria Math" panose="02040503050406030204" pitchFamily="18" charset="0"/>
                        </a:rPr>
                        <m:t>2</m:t>
                      </m:r>
                      <m:r>
                        <a:rPr lang="es-ES" sz="1400" b="0" i="1" smtClean="0">
                          <a:latin typeface="Cambria Math" panose="02040503050406030204" pitchFamily="18" charset="0"/>
                          <a:ea typeface="Cambria Math" panose="02040503050406030204" pitchFamily="18" charset="0"/>
                        </a:rPr>
                        <m:t> </m:t>
                      </m:r>
                    </m:oMath>
                  </m:oMathPara>
                </a14:m>
                <a:endParaRPr lang="en-US" sz="1400"/>
              </a:p>
            </p:txBody>
          </p:sp>
        </mc:Choice>
        <mc:Fallback xmlns="">
          <p:sp>
            <p:nvSpPr>
              <p:cNvPr id="33" name="CuadroTexto 32"/>
              <p:cNvSpPr txBox="1">
                <a:spLocks noRot="1" noChangeAspect="1" noMove="1" noResize="1" noEditPoints="1" noAdjustHandles="1" noChangeArrowheads="1" noChangeShapeType="1" noTextEdit="1"/>
              </p:cNvSpPr>
              <p:nvPr/>
            </p:nvSpPr>
            <p:spPr>
              <a:xfrm>
                <a:off x="6377136" y="2161610"/>
                <a:ext cx="628698" cy="307777"/>
              </a:xfrm>
              <a:prstGeom prst="rect">
                <a:avLst/>
              </a:prstGeom>
              <a:blipFill rotWithShape="0">
                <a:blip r:embed="rId9"/>
                <a:stretch>
                  <a:fillRect/>
                </a:stretch>
              </a:blipFill>
            </p:spPr>
            <p:txBody>
              <a:bodyPr/>
              <a:lstStyle/>
              <a:p>
                <a:r>
                  <a:rPr lang="en-US">
                    <a:noFill/>
                  </a:rPr>
                  <a:t> </a:t>
                </a:r>
              </a:p>
            </p:txBody>
          </p:sp>
        </mc:Fallback>
      </mc:AlternateContent>
      <p:sp>
        <p:nvSpPr>
          <p:cNvPr id="34" name="Elipse 33"/>
          <p:cNvSpPr>
            <a:spLocks noChangeAspect="1"/>
          </p:cNvSpPr>
          <p:nvPr/>
        </p:nvSpPr>
        <p:spPr>
          <a:xfrm>
            <a:off x="2474543" y="2474035"/>
            <a:ext cx="78927" cy="78926"/>
          </a:xfrm>
          <a:prstGeom prst="ellipse">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35" name="CuadroTexto 34"/>
              <p:cNvSpPr txBox="1"/>
              <p:nvPr/>
            </p:nvSpPr>
            <p:spPr>
              <a:xfrm>
                <a:off x="2312431" y="2183814"/>
                <a:ext cx="443180" cy="374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ea typeface="Cambria Math" panose="02040503050406030204" pitchFamily="18" charset="0"/>
                        </a:rPr>
                        <m:t>0</m:t>
                      </m:r>
                      <m:r>
                        <a:rPr lang="es-ES" sz="1400" b="0" i="1" smtClean="0">
                          <a:latin typeface="Cambria Math" panose="02040503050406030204" pitchFamily="18" charset="0"/>
                          <a:ea typeface="Cambria Math" panose="02040503050406030204" pitchFamily="18" charset="0"/>
                        </a:rPr>
                        <m:t> </m:t>
                      </m:r>
                    </m:oMath>
                  </m:oMathPara>
                </a14:m>
                <a:endParaRPr lang="en-US" sz="1400"/>
              </a:p>
            </p:txBody>
          </p:sp>
        </mc:Choice>
        <mc:Fallback xmlns="">
          <p:sp>
            <p:nvSpPr>
              <p:cNvPr id="35" name="CuadroTexto 34"/>
              <p:cNvSpPr txBox="1">
                <a:spLocks noRot="1" noChangeAspect="1" noMove="1" noResize="1" noEditPoints="1" noAdjustHandles="1" noChangeArrowheads="1" noChangeShapeType="1" noTextEdit="1"/>
              </p:cNvSpPr>
              <p:nvPr/>
            </p:nvSpPr>
            <p:spPr>
              <a:xfrm>
                <a:off x="2312431" y="2183814"/>
                <a:ext cx="443180" cy="374518"/>
              </a:xfrm>
              <a:prstGeom prst="rect">
                <a:avLst/>
              </a:prstGeom>
              <a:blipFill rotWithShape="0">
                <a:blip r:embed="rId10"/>
                <a:stretch>
                  <a:fillRect/>
                </a:stretch>
              </a:blipFill>
            </p:spPr>
            <p:txBody>
              <a:bodyPr/>
              <a:lstStyle/>
              <a:p>
                <a:r>
                  <a:rPr lang="en-US">
                    <a:noFill/>
                  </a:rPr>
                  <a:t> </a:t>
                </a:r>
              </a:p>
            </p:txBody>
          </p:sp>
        </mc:Fallback>
      </mc:AlternateContent>
      <p:sp>
        <p:nvSpPr>
          <p:cNvPr id="36" name="Elipse 35"/>
          <p:cNvSpPr>
            <a:spLocks noChangeAspect="1"/>
          </p:cNvSpPr>
          <p:nvPr/>
        </p:nvSpPr>
        <p:spPr>
          <a:xfrm>
            <a:off x="3167384" y="2478790"/>
            <a:ext cx="78927" cy="78926"/>
          </a:xfrm>
          <a:prstGeom prst="ellipse">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mc:AlternateContent xmlns:mc="http://schemas.openxmlformats.org/markup-compatibility/2006" xmlns:a14="http://schemas.microsoft.com/office/drawing/2010/main">
        <mc:Choice Requires="a14">
          <p:sp>
            <p:nvSpPr>
              <p:cNvPr id="37" name="Rectángulo 36"/>
              <p:cNvSpPr/>
              <p:nvPr/>
            </p:nvSpPr>
            <p:spPr>
              <a:xfrm>
                <a:off x="2710952" y="2246746"/>
                <a:ext cx="944099" cy="2621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sz="800" b="0" i="1" smtClean="0">
                              <a:solidFill>
                                <a:schemeClr val="accent1"/>
                              </a:solidFill>
                              <a:latin typeface="Cambria Math" panose="02040503050406030204" pitchFamily="18" charset="0"/>
                              <a:sym typeface="Symbol" pitchFamily="18" charset="2"/>
                            </a:rPr>
                          </m:ctrlPr>
                        </m:sSupPr>
                        <m:e>
                          <m:r>
                            <a:rPr lang="es-ES" sz="800" b="0" i="1" smtClean="0">
                              <a:solidFill>
                                <a:schemeClr val="accent1"/>
                              </a:solidFill>
                              <a:latin typeface="Cambria Math" panose="02040503050406030204" pitchFamily="18" charset="0"/>
                              <a:sym typeface="Symbol" pitchFamily="18" charset="2"/>
                            </a:rPr>
                            <m:t>(</m:t>
                          </m:r>
                          <m:sSub>
                            <m:sSubPr>
                              <m:ctrlPr>
                                <a:rPr lang="es-ES" sz="800" i="1">
                                  <a:solidFill>
                                    <a:schemeClr val="accent1"/>
                                  </a:solidFill>
                                  <a:latin typeface="Cambria Math" panose="02040503050406030204" pitchFamily="18" charset="0"/>
                                  <a:sym typeface="Symbol" pitchFamily="18" charset="2"/>
                                </a:rPr>
                              </m:ctrlPr>
                            </m:sSubPr>
                            <m:e>
                              <m:r>
                                <a:rPr lang="es-ES" sz="800" i="1">
                                  <a:solidFill>
                                    <a:schemeClr val="accent1"/>
                                  </a:solidFill>
                                  <a:latin typeface="Cambria Math" panose="02040503050406030204" pitchFamily="18" charset="0"/>
                                  <a:sym typeface="Symbol" pitchFamily="18" charset="2"/>
                                </a:rPr>
                                <m:t>𝑚</m:t>
                              </m:r>
                            </m:e>
                            <m:sub>
                              <m:r>
                                <a:rPr lang="es-ES" sz="800" i="1">
                                  <a:solidFill>
                                    <a:schemeClr val="accent1"/>
                                  </a:solidFill>
                                  <a:latin typeface="Cambria Math" panose="02040503050406030204" pitchFamily="18" charset="0"/>
                                  <a:sym typeface="Symbol" pitchFamily="18" charset="2"/>
                                </a:rPr>
                                <m:t>𝐾</m:t>
                              </m:r>
                            </m:sub>
                          </m:sSub>
                          <m:r>
                            <a:rPr lang="es-ES" sz="800" b="0" i="1" smtClean="0">
                              <a:solidFill>
                                <a:schemeClr val="accent1"/>
                              </a:solidFill>
                              <a:latin typeface="Cambria Math" panose="02040503050406030204" pitchFamily="18" charset="0"/>
                            </a:rPr>
                            <m:t>−</m:t>
                          </m:r>
                          <m:sSub>
                            <m:sSubPr>
                              <m:ctrlPr>
                                <a:rPr lang="es-ES" sz="800" i="1">
                                  <a:solidFill>
                                    <a:schemeClr val="accent1"/>
                                  </a:solidFill>
                                  <a:latin typeface="Cambria Math" panose="02040503050406030204" pitchFamily="18" charset="0"/>
                                  <a:sym typeface="Symbol" pitchFamily="18" charset="2"/>
                                </a:rPr>
                              </m:ctrlPr>
                            </m:sSubPr>
                            <m:e>
                              <m:r>
                                <a:rPr lang="es-ES" sz="800" i="1">
                                  <a:solidFill>
                                    <a:schemeClr val="accent1"/>
                                  </a:solidFill>
                                  <a:latin typeface="Cambria Math" panose="02040503050406030204" pitchFamily="18" charset="0"/>
                                  <a:sym typeface="Symbol" pitchFamily="18" charset="2"/>
                                </a:rPr>
                                <m:t>𝑚</m:t>
                              </m:r>
                            </m:e>
                            <m:sub>
                              <m:r>
                                <a:rPr lang="es-ES" sz="800" i="1" smtClean="0">
                                  <a:solidFill>
                                    <a:schemeClr val="accent1"/>
                                  </a:solidFill>
                                  <a:latin typeface="Cambria Math" panose="02040503050406030204" pitchFamily="18" charset="0"/>
                                  <a:ea typeface="Cambria Math" panose="02040503050406030204" pitchFamily="18" charset="0"/>
                                  <a:sym typeface="Symbol" pitchFamily="18" charset="2"/>
                                </a:rPr>
                                <m:t>𝜋</m:t>
                              </m:r>
                            </m:sub>
                          </m:sSub>
                          <m:r>
                            <m:rPr>
                              <m:nor/>
                            </m:rPr>
                            <a:rPr lang="en-US" sz="800">
                              <a:solidFill>
                                <a:schemeClr val="accent1"/>
                              </a:solidFill>
                            </a:rPr>
                            <m:t> </m:t>
                          </m:r>
                          <m:r>
                            <a:rPr lang="es-ES" sz="800" b="0" i="1" smtClean="0">
                              <a:solidFill>
                                <a:schemeClr val="accent1"/>
                              </a:solidFill>
                              <a:latin typeface="Cambria Math" panose="02040503050406030204" pitchFamily="18" charset="0"/>
                              <a:sym typeface="Symbol" pitchFamily="18" charset="2"/>
                            </a:rPr>
                            <m:t>)</m:t>
                          </m:r>
                        </m:e>
                        <m:sup>
                          <m:r>
                            <a:rPr lang="es-ES" sz="800" b="0" i="1" smtClean="0">
                              <a:solidFill>
                                <a:schemeClr val="accent1"/>
                              </a:solidFill>
                              <a:latin typeface="Cambria Math" panose="02040503050406030204" pitchFamily="18" charset="0"/>
                              <a:sym typeface="Symbol" pitchFamily="18" charset="2"/>
                            </a:rPr>
                            <m:t>2</m:t>
                          </m:r>
                        </m:sup>
                      </m:sSup>
                    </m:oMath>
                  </m:oMathPara>
                </a14:m>
                <a:endParaRPr lang="en-US" sz="800">
                  <a:solidFill>
                    <a:schemeClr val="accent1"/>
                  </a:solidFill>
                </a:endParaRPr>
              </a:p>
            </p:txBody>
          </p:sp>
        </mc:Choice>
        <mc:Fallback xmlns="">
          <p:sp>
            <p:nvSpPr>
              <p:cNvPr id="37" name="Rectángulo 36"/>
              <p:cNvSpPr>
                <a:spLocks noRot="1" noChangeAspect="1" noMove="1" noResize="1" noEditPoints="1" noAdjustHandles="1" noChangeArrowheads="1" noChangeShapeType="1" noTextEdit="1"/>
              </p:cNvSpPr>
              <p:nvPr/>
            </p:nvSpPr>
            <p:spPr>
              <a:xfrm>
                <a:off x="2710952" y="2246746"/>
                <a:ext cx="944099" cy="262163"/>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ángulo 37"/>
              <p:cNvSpPr/>
              <p:nvPr/>
            </p:nvSpPr>
            <p:spPr>
              <a:xfrm>
                <a:off x="2695603" y="1162602"/>
                <a:ext cx="1039524" cy="283308"/>
              </a:xfrm>
              <a:prstGeom prst="rect">
                <a:avLst/>
              </a:prstGeom>
            </p:spPr>
            <p:txBody>
              <a:bodyPr wrap="none">
                <a:spAutoFit/>
              </a:bodyPr>
              <a:lstStyle/>
              <a:p>
                <a:r>
                  <a:rPr lang="es-ES" sz="900" smtClean="0">
                    <a:solidFill>
                      <a:schemeClr val="accent1"/>
                    </a:solidFill>
                    <a:sym typeface="Symbol" pitchFamily="18" charset="2"/>
                  </a:rPr>
                  <a:t>|s|=</a:t>
                </a:r>
                <a14:m>
                  <m:oMath xmlns:m="http://schemas.openxmlformats.org/officeDocument/2006/math">
                    <m:sSubSup>
                      <m:sSubSupPr>
                        <m:ctrlPr>
                          <a:rPr lang="es-ES" sz="900" i="1" smtClean="0">
                            <a:solidFill>
                              <a:schemeClr val="accent1"/>
                            </a:solidFill>
                            <a:latin typeface="Cambria Math" panose="02040503050406030204" pitchFamily="18" charset="0"/>
                            <a:sym typeface="Symbol" pitchFamily="18" charset="2"/>
                          </a:rPr>
                        </m:ctrlPr>
                      </m:sSubSupPr>
                      <m:e>
                        <m:r>
                          <a:rPr lang="es-ES" sz="900" i="1">
                            <a:solidFill>
                              <a:schemeClr val="accent1"/>
                            </a:solidFill>
                            <a:latin typeface="Cambria Math" panose="02040503050406030204" pitchFamily="18" charset="0"/>
                            <a:sym typeface="Symbol" pitchFamily="18" charset="2"/>
                          </a:rPr>
                          <m:t>𝑚</m:t>
                        </m:r>
                      </m:e>
                      <m:sub>
                        <m:r>
                          <a:rPr lang="es-ES" sz="900" i="1">
                            <a:solidFill>
                              <a:schemeClr val="accent1"/>
                            </a:solidFill>
                            <a:latin typeface="Cambria Math" panose="02040503050406030204" pitchFamily="18" charset="0"/>
                            <a:ea typeface="Cambria Math" panose="02040503050406030204" pitchFamily="18" charset="0"/>
                            <a:sym typeface="Symbol" pitchFamily="18" charset="2"/>
                          </a:rPr>
                          <m:t>𝐾</m:t>
                        </m:r>
                      </m:sub>
                      <m:sup>
                        <m:r>
                          <a:rPr lang="es-ES" sz="900" i="1">
                            <a:solidFill>
                              <a:schemeClr val="accent1"/>
                            </a:solidFill>
                            <a:latin typeface="Cambria Math" panose="02040503050406030204" pitchFamily="18" charset="0"/>
                            <a:sym typeface="Symbol" pitchFamily="18" charset="2"/>
                          </a:rPr>
                          <m:t>2</m:t>
                        </m:r>
                      </m:sup>
                    </m:sSubSup>
                    <m:r>
                      <a:rPr lang="es-ES" sz="900" b="0" i="1" smtClean="0">
                        <a:solidFill>
                          <a:schemeClr val="accent1"/>
                        </a:solidFill>
                        <a:latin typeface="Cambria Math" panose="02040503050406030204" pitchFamily="18" charset="0"/>
                        <a:sym typeface="Symbol" pitchFamily="18" charset="2"/>
                      </a:rPr>
                      <m:t>−</m:t>
                    </m:r>
                    <m:sSubSup>
                      <m:sSubSupPr>
                        <m:ctrlPr>
                          <a:rPr lang="es-ES" sz="900" i="1">
                            <a:solidFill>
                              <a:schemeClr val="accent1"/>
                            </a:solidFill>
                            <a:latin typeface="Cambria Math" panose="02040503050406030204" pitchFamily="18" charset="0"/>
                            <a:sym typeface="Symbol" pitchFamily="18" charset="2"/>
                          </a:rPr>
                        </m:ctrlPr>
                      </m:sSubSupPr>
                      <m:e>
                        <m:r>
                          <a:rPr lang="es-ES" sz="900" i="1">
                            <a:solidFill>
                              <a:schemeClr val="accent1"/>
                            </a:solidFill>
                            <a:latin typeface="Cambria Math" panose="02040503050406030204" pitchFamily="18" charset="0"/>
                            <a:sym typeface="Symbol" pitchFamily="18" charset="2"/>
                          </a:rPr>
                          <m:t>𝑚</m:t>
                        </m:r>
                      </m:e>
                      <m:sub>
                        <m:r>
                          <a:rPr lang="es-ES" sz="900" i="1">
                            <a:solidFill>
                              <a:schemeClr val="accent1"/>
                            </a:solidFill>
                            <a:latin typeface="Cambria Math" panose="02040503050406030204" pitchFamily="18" charset="0"/>
                            <a:ea typeface="Cambria Math" panose="02040503050406030204" pitchFamily="18" charset="0"/>
                            <a:sym typeface="Symbol" pitchFamily="18" charset="2"/>
                          </a:rPr>
                          <m:t>𝜋</m:t>
                        </m:r>
                      </m:sub>
                      <m:sup>
                        <m:r>
                          <a:rPr lang="es-ES" sz="900" i="1">
                            <a:solidFill>
                              <a:schemeClr val="accent1"/>
                            </a:solidFill>
                            <a:latin typeface="Cambria Math" panose="02040503050406030204" pitchFamily="18" charset="0"/>
                            <a:sym typeface="Symbol" pitchFamily="18" charset="2"/>
                          </a:rPr>
                          <m:t>2</m:t>
                        </m:r>
                      </m:sup>
                    </m:sSubSup>
                  </m:oMath>
                </a14:m>
                <a:endParaRPr lang="en-US" sz="900">
                  <a:solidFill>
                    <a:schemeClr val="accent1"/>
                  </a:solidFill>
                </a:endParaRPr>
              </a:p>
            </p:txBody>
          </p:sp>
        </mc:Choice>
        <mc:Fallback xmlns="">
          <p:sp>
            <p:nvSpPr>
              <p:cNvPr id="38" name="Rectángulo 37"/>
              <p:cNvSpPr>
                <a:spLocks noRot="1" noChangeAspect="1" noMove="1" noResize="1" noEditPoints="1" noAdjustHandles="1" noChangeArrowheads="1" noChangeShapeType="1" noTextEdit="1"/>
              </p:cNvSpPr>
              <p:nvPr/>
            </p:nvSpPr>
            <p:spPr>
              <a:xfrm>
                <a:off x="2695603" y="1162602"/>
                <a:ext cx="1039524" cy="283308"/>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
              <p:cNvSpPr>
                <a:spLocks noChangeArrowheads="1"/>
              </p:cNvSpPr>
              <p:nvPr/>
            </p:nvSpPr>
            <p:spPr bwMode="auto">
              <a:xfrm>
                <a:off x="140899" y="643633"/>
                <a:ext cx="5324373" cy="380188"/>
              </a:xfrm>
              <a:prstGeom prst="rect">
                <a:avLst/>
              </a:prstGeom>
              <a:noFill/>
              <a:ln w="9525">
                <a:noFill/>
                <a:miter lim="800000"/>
                <a:headEnd/>
                <a:tailEnd/>
              </a:ln>
            </p:spPr>
            <p:txBody>
              <a:bodyPr wrap="none" lIns="99202" tIns="49603" rIns="99202" bIns="49603">
                <a:spAutoFit/>
              </a:bodyPr>
              <a:lstStyle/>
              <a:p>
                <a:pPr defTabSz="992464"/>
                <a:r>
                  <a:rPr lang="en-US" smtClean="0">
                    <a:solidFill>
                      <a:srgbClr val="66FFFF"/>
                    </a:solidFill>
                    <a:latin typeface="Arial" panose="020B0604020202020204" pitchFamily="34" charset="0"/>
                    <a:cs typeface="Arial" panose="020B0604020202020204" pitchFamily="34" charset="0"/>
                    <a:sym typeface="Symbol" pitchFamily="18" charset="2"/>
                  </a:rPr>
                  <a:t>Analyticity is expressed in the </a:t>
                </a:r>
                <a:r>
                  <a:rPr lang="en-US" i="1" smtClean="0">
                    <a:solidFill>
                      <a:schemeClr val="bg1"/>
                    </a:solidFill>
                    <a:latin typeface="Arial" panose="020B0604020202020204" pitchFamily="34" charset="0"/>
                    <a:cs typeface="Arial" panose="020B0604020202020204" pitchFamily="34" charset="0"/>
                    <a:sym typeface="Symbol" pitchFamily="18" charset="2"/>
                  </a:rPr>
                  <a:t>s</a:t>
                </a:r>
                <a:r>
                  <a:rPr lang="en-US" smtClean="0">
                    <a:solidFill>
                      <a:schemeClr val="bg1"/>
                    </a:solidFill>
                    <a:latin typeface="Arial" panose="020B0604020202020204" pitchFamily="34" charset="0"/>
                    <a:cs typeface="Arial" panose="020B0604020202020204" pitchFamily="34" charset="0"/>
                    <a:sym typeface="Symbol" pitchFamily="18" charset="2"/>
                  </a:rPr>
                  <a:t>-variable</a:t>
                </a:r>
                <a:r>
                  <a:rPr lang="en-US" smtClean="0">
                    <a:solidFill>
                      <a:srgbClr val="66FFFF"/>
                    </a:solidFill>
                    <a:latin typeface="Arial" panose="020B0604020202020204" pitchFamily="34" charset="0"/>
                    <a:cs typeface="Arial" panose="020B0604020202020204" pitchFamily="34" charset="0"/>
                    <a:sym typeface="Symbol" pitchFamily="18" charset="2"/>
                  </a:rPr>
                  <a:t>, not in </a:t>
                </a:r>
                <a14:m>
                  <m:oMath xmlns:m="http://schemas.openxmlformats.org/officeDocument/2006/math">
                    <m:rad>
                      <m:radPr>
                        <m:degHide m:val="on"/>
                        <m:ctrlPr>
                          <a:rPr lang="en-US" i="1" smtClean="0">
                            <a:solidFill>
                              <a:srgbClr val="66FFFF"/>
                            </a:solidFill>
                            <a:latin typeface="Cambria Math" panose="02040503050406030204" pitchFamily="18" charset="0"/>
                            <a:cs typeface="Arial" panose="020B0604020202020204" pitchFamily="34" charset="0"/>
                            <a:sym typeface="Symbol" pitchFamily="18" charset="2"/>
                          </a:rPr>
                        </m:ctrlPr>
                      </m:radPr>
                      <m:deg/>
                      <m:e>
                        <m:r>
                          <a:rPr lang="es-ES" b="0" i="1" smtClean="0">
                            <a:solidFill>
                              <a:srgbClr val="66FFFF"/>
                            </a:solidFill>
                            <a:latin typeface="Cambria Math" panose="02040503050406030204" pitchFamily="18" charset="0"/>
                            <a:cs typeface="Arial" panose="020B0604020202020204" pitchFamily="34" charset="0"/>
                            <a:sym typeface="Symbol" pitchFamily="18" charset="2"/>
                          </a:rPr>
                          <m:t>𝑠</m:t>
                        </m:r>
                      </m:e>
                    </m:rad>
                  </m:oMath>
                </a14:m>
                <a:r>
                  <a:rPr lang="en-US" smtClean="0">
                    <a:solidFill>
                      <a:srgbClr val="66FFFF"/>
                    </a:solidFill>
                    <a:latin typeface="Arial" panose="020B0604020202020204" pitchFamily="34" charset="0"/>
                    <a:cs typeface="Arial" panose="020B0604020202020204" pitchFamily="34" charset="0"/>
                    <a:sym typeface="Symbol" pitchFamily="18" charset="2"/>
                  </a:rPr>
                  <a:t> </a:t>
                </a:r>
                <a:endParaRPr lang="en-US" dirty="0">
                  <a:solidFill>
                    <a:srgbClr val="66FFFF"/>
                  </a:solidFill>
                  <a:latin typeface="Arial" panose="020B0604020202020204" pitchFamily="34" charset="0"/>
                  <a:cs typeface="Arial" panose="020B0604020202020204" pitchFamily="34" charset="0"/>
                  <a:sym typeface="Symbol" pitchFamily="18" charset="2"/>
                </a:endParaRPr>
              </a:p>
            </p:txBody>
          </p:sp>
        </mc:Choice>
        <mc:Fallback xmlns="">
          <p:sp>
            <p:nvSpPr>
              <p:cNvPr id="47" name="Rectangle 4"/>
              <p:cNvSpPr>
                <a:spLocks noRot="1" noChangeAspect="1" noMove="1" noResize="1" noEditPoints="1" noAdjustHandles="1" noChangeArrowheads="1" noChangeShapeType="1" noTextEdit="1"/>
              </p:cNvSpPr>
              <p:nvPr/>
            </p:nvSpPr>
            <p:spPr bwMode="auto">
              <a:xfrm>
                <a:off x="140899" y="643633"/>
                <a:ext cx="5324373" cy="380188"/>
              </a:xfrm>
              <a:prstGeom prst="rect">
                <a:avLst/>
              </a:prstGeom>
              <a:blipFill rotWithShape="0">
                <a:blip r:embed="rId13"/>
                <a:stretch>
                  <a:fillRect l="-801" t="-6452" b="-2419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
              <p:cNvSpPr>
                <a:spLocks noChangeArrowheads="1"/>
              </p:cNvSpPr>
              <p:nvPr/>
            </p:nvSpPr>
            <p:spPr bwMode="auto">
              <a:xfrm>
                <a:off x="251520" y="4771410"/>
                <a:ext cx="1831044" cy="715728"/>
              </a:xfrm>
              <a:prstGeom prst="rect">
                <a:avLst/>
              </a:prstGeom>
              <a:noFill/>
              <a:ln w="9525">
                <a:noFill/>
                <a:miter lim="800000"/>
                <a:headEnd/>
                <a:tailEnd/>
              </a:ln>
            </p:spPr>
            <p:txBody>
              <a:bodyPr wrap="none" lIns="99202" tIns="49603" rIns="99202" bIns="49603">
                <a:spAutoFit/>
              </a:bodyPr>
              <a:lstStyle/>
              <a:p>
                <a:pPr defTabSz="992464"/>
                <a:r>
                  <a:rPr lang="es-ES" sz="2000" smtClean="0">
                    <a:solidFill>
                      <a:srgbClr val="00FFFF"/>
                    </a:solidFill>
                    <a:latin typeface="Arial" panose="020B0604020202020204" pitchFamily="34" charset="0"/>
                    <a:cs typeface="Arial" panose="020B0604020202020204" pitchFamily="34" charset="0"/>
                    <a:sym typeface="Symbol" pitchFamily="18" charset="2"/>
                  </a:rPr>
                  <a:t>Important for </a:t>
                </a:r>
              </a:p>
              <a:p>
                <a:pPr defTabSz="992464"/>
                <a:r>
                  <a:rPr lang="es-ES" sz="2000">
                    <a:solidFill>
                      <a:srgbClr val="00FFFF"/>
                    </a:solidFill>
                    <a:latin typeface="Arial" panose="020B0604020202020204" pitchFamily="34" charset="0"/>
                    <a:cs typeface="Arial" panose="020B0604020202020204" pitchFamily="34" charset="0"/>
                    <a:sym typeface="Symbol" pitchFamily="18" charset="2"/>
                  </a:rPr>
                  <a:t>t</a:t>
                </a:r>
                <a:r>
                  <a:rPr lang="es-ES" sz="2000" smtClean="0">
                    <a:solidFill>
                      <a:srgbClr val="00FFFF"/>
                    </a:solidFill>
                    <a:latin typeface="Arial" panose="020B0604020202020204" pitchFamily="34" charset="0"/>
                    <a:cs typeface="Arial" panose="020B0604020202020204" pitchFamily="34" charset="0"/>
                    <a:sym typeface="Symbol" pitchFamily="18" charset="2"/>
                  </a:rPr>
                  <a:t>he </a:t>
                </a:r>
                <a14:m>
                  <m:oMath xmlns:m="http://schemas.openxmlformats.org/officeDocument/2006/math">
                    <m:r>
                      <a:rPr lang="es-ES" sz="2000" i="1">
                        <a:solidFill>
                          <a:srgbClr val="00FFFF"/>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𝜅</m:t>
                    </m:r>
                    <m:r>
                      <a:rPr lang="es-ES" sz="2000" i="1">
                        <a:solidFill>
                          <a:srgbClr val="00FFFF"/>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SubSup>
                      <m:sSubSupPr>
                        <m:ctrlPr>
                          <a:rPr lang="es-ES" sz="2000" i="1">
                            <a:solidFill>
                              <a:srgbClr val="00FFFF"/>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bSupPr>
                      <m:e>
                        <m:r>
                          <a:rPr lang="es-ES" sz="2000" i="1">
                            <a:solidFill>
                              <a:srgbClr val="00FFFF"/>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𝐾</m:t>
                        </m:r>
                      </m:e>
                      <m:sub>
                        <m:r>
                          <a:rPr lang="es-ES" sz="2000" i="1">
                            <a:solidFill>
                              <a:srgbClr val="00FFFF"/>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0</m:t>
                        </m:r>
                      </m:sub>
                      <m:sup>
                        <m:r>
                          <a:rPr lang="es-ES" sz="2000" i="1">
                            <a:solidFill>
                              <a:srgbClr val="00FFFF"/>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up>
                    </m:sSubSup>
                    <m:r>
                      <a:rPr lang="es-ES" sz="2000" i="1">
                        <a:solidFill>
                          <a:srgbClr val="00FFFF"/>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(800)</m:t>
                    </m:r>
                  </m:oMath>
                </a14:m>
                <a:endParaRPr lang="en-US" sz="2000">
                  <a:solidFill>
                    <a:srgbClr val="00FFFF"/>
                  </a:solidFill>
                </a:endParaRPr>
              </a:p>
            </p:txBody>
          </p:sp>
        </mc:Choice>
        <mc:Fallback xmlns="">
          <p:sp>
            <p:nvSpPr>
              <p:cNvPr id="48" name="Rectangle 4"/>
              <p:cNvSpPr>
                <a:spLocks noRot="1" noChangeAspect="1" noMove="1" noResize="1" noEditPoints="1" noAdjustHandles="1" noChangeArrowheads="1" noChangeShapeType="1" noTextEdit="1"/>
              </p:cNvSpPr>
              <p:nvPr/>
            </p:nvSpPr>
            <p:spPr bwMode="auto">
              <a:xfrm>
                <a:off x="251520" y="4771410"/>
                <a:ext cx="1831044" cy="715728"/>
              </a:xfrm>
              <a:prstGeom prst="rect">
                <a:avLst/>
              </a:prstGeom>
              <a:blipFill rotWithShape="0">
                <a:blip r:embed="rId14"/>
                <a:stretch>
                  <a:fillRect l="-2990" t="-3419" r="-332" b="-12821"/>
                </a:stretch>
              </a:blipFill>
              <a:ln w="9525">
                <a:noFill/>
                <a:miter lim="800000"/>
                <a:headEnd/>
                <a:tailEnd/>
              </a:ln>
            </p:spPr>
            <p:txBody>
              <a:bodyPr/>
              <a:lstStyle/>
              <a:p>
                <a:r>
                  <a:rPr lang="en-US">
                    <a:noFill/>
                  </a:rPr>
                  <a:t> </a:t>
                </a:r>
              </a:p>
            </p:txBody>
          </p:sp>
        </mc:Fallback>
      </mc:AlternateContent>
      <p:sp>
        <p:nvSpPr>
          <p:cNvPr id="49" name="Rectangle 4"/>
          <p:cNvSpPr>
            <a:spLocks noChangeArrowheads="1"/>
          </p:cNvSpPr>
          <p:nvPr/>
        </p:nvSpPr>
        <p:spPr bwMode="auto">
          <a:xfrm>
            <a:off x="2216400" y="4718879"/>
            <a:ext cx="6744174" cy="377174"/>
          </a:xfrm>
          <a:prstGeom prst="rect">
            <a:avLst/>
          </a:prstGeom>
          <a:noFill/>
          <a:ln w="9525">
            <a:noFill/>
            <a:miter lim="800000"/>
            <a:headEnd/>
            <a:tailEnd/>
          </a:ln>
        </p:spPr>
        <p:txBody>
          <a:bodyPr wrap="square" lIns="99202" tIns="49603" rIns="99202" bIns="49603">
            <a:spAutoFit/>
          </a:bodyPr>
          <a:lstStyle/>
          <a:p>
            <a:pPr marL="285750" indent="-285750" defTabSz="992464">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sym typeface="Symbol" pitchFamily="18" charset="2"/>
              </a:rPr>
              <a:t>Threshold behavior </a:t>
            </a:r>
            <a:r>
              <a:rPr lang="es-ES" sz="1400" smtClean="0">
                <a:solidFill>
                  <a:srgbClr val="66FFFF"/>
                </a:solidFill>
                <a:latin typeface="Arial" panose="020B0604020202020204" pitchFamily="34" charset="0"/>
                <a:cs typeface="Arial" panose="020B0604020202020204" pitchFamily="34" charset="0"/>
                <a:sym typeface="Symbol" pitchFamily="18" charset="2"/>
              </a:rPr>
              <a:t>(Theory: chiral symmetry)</a:t>
            </a:r>
            <a:endParaRPr lang="en-US" sz="1400" dirty="0">
              <a:solidFill>
                <a:srgbClr val="66FFFF"/>
              </a:solidFill>
              <a:latin typeface="Arial" panose="020B0604020202020204" pitchFamily="34" charset="0"/>
              <a:cs typeface="Arial" panose="020B0604020202020204" pitchFamily="34" charset="0"/>
              <a:sym typeface="Symbol" pitchFamily="18" charset="2"/>
            </a:endParaRPr>
          </a:p>
        </p:txBody>
      </p:sp>
      <p:grpSp>
        <p:nvGrpSpPr>
          <p:cNvPr id="6" name="Grupo 5"/>
          <p:cNvGrpSpPr/>
          <p:nvPr/>
        </p:nvGrpSpPr>
        <p:grpSpPr>
          <a:xfrm>
            <a:off x="2216400" y="2638815"/>
            <a:ext cx="6744174" cy="2833220"/>
            <a:chOff x="2216400" y="2638815"/>
            <a:chExt cx="6744174" cy="2833220"/>
          </a:xfrm>
        </p:grpSpPr>
        <p:cxnSp>
          <p:nvCxnSpPr>
            <p:cNvPr id="26" name="Conector recto de flecha 25"/>
            <p:cNvCxnSpPr/>
            <p:nvPr/>
          </p:nvCxnSpPr>
          <p:spPr>
            <a:xfrm>
              <a:off x="3854940" y="2638815"/>
              <a:ext cx="682446" cy="1650920"/>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50" name="Rectangle 4"/>
            <p:cNvSpPr>
              <a:spLocks noChangeArrowheads="1"/>
            </p:cNvSpPr>
            <p:nvPr/>
          </p:nvSpPr>
          <p:spPr bwMode="auto">
            <a:xfrm>
              <a:off x="2216400" y="5094861"/>
              <a:ext cx="6744174" cy="377174"/>
            </a:xfrm>
            <a:prstGeom prst="rect">
              <a:avLst/>
            </a:prstGeom>
            <a:noFill/>
            <a:ln w="9525">
              <a:noFill/>
              <a:miter lim="800000"/>
              <a:headEnd/>
              <a:tailEnd/>
            </a:ln>
          </p:spPr>
          <p:txBody>
            <a:bodyPr wrap="square" lIns="99202" tIns="49603" rIns="99202" bIns="49603">
              <a:spAutoFit/>
            </a:bodyPr>
            <a:lstStyle/>
            <a:p>
              <a:pPr marL="285750" indent="-285750" defTabSz="992464">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sym typeface="Symbol" pitchFamily="18" charset="2"/>
                </a:rPr>
                <a:t>Subthreshold behavior </a:t>
              </a:r>
              <a:r>
                <a:rPr lang="es-ES" sz="1400">
                  <a:solidFill>
                    <a:srgbClr val="66FFFF"/>
                  </a:solidFill>
                  <a:latin typeface="Arial" panose="020B0604020202020204" pitchFamily="34" charset="0"/>
                  <a:cs typeface="Arial" panose="020B0604020202020204" pitchFamily="34" charset="0"/>
                  <a:sym typeface="Symbol" pitchFamily="18" charset="2"/>
                </a:rPr>
                <a:t>(Theory: </a:t>
              </a:r>
              <a:r>
                <a:rPr lang="es-ES" sz="1400" smtClean="0">
                  <a:solidFill>
                    <a:srgbClr val="66FFFF"/>
                  </a:solidFill>
                  <a:latin typeface="Arial" panose="020B0604020202020204" pitchFamily="34" charset="0"/>
                  <a:cs typeface="Arial" panose="020B0604020202020204" pitchFamily="34" charset="0"/>
                  <a:sym typeface="Symbol" pitchFamily="18" charset="2"/>
                </a:rPr>
                <a:t>chiral symmetry →Adler zeros)</a:t>
              </a:r>
              <a:endParaRPr lang="en-US" sz="1400" dirty="0">
                <a:solidFill>
                  <a:srgbClr val="66FFFF"/>
                </a:solidFill>
                <a:latin typeface="Arial" panose="020B0604020202020204" pitchFamily="34" charset="0"/>
                <a:cs typeface="Arial" panose="020B0604020202020204" pitchFamily="34" charset="0"/>
                <a:sym typeface="Symbol" pitchFamily="18" charset="2"/>
              </a:endParaRPr>
            </a:p>
          </p:txBody>
        </p:sp>
      </p:grpSp>
      <p:grpSp>
        <p:nvGrpSpPr>
          <p:cNvPr id="40" name="Grupo 39"/>
          <p:cNvGrpSpPr/>
          <p:nvPr/>
        </p:nvGrpSpPr>
        <p:grpSpPr>
          <a:xfrm>
            <a:off x="2216400" y="2597657"/>
            <a:ext cx="6744174" cy="3219373"/>
            <a:chOff x="2216400" y="2597657"/>
            <a:chExt cx="6744174" cy="3219373"/>
          </a:xfrm>
        </p:grpSpPr>
        <p:cxnSp>
          <p:nvCxnSpPr>
            <p:cNvPr id="27" name="Conector recto de flecha 26"/>
            <p:cNvCxnSpPr/>
            <p:nvPr/>
          </p:nvCxnSpPr>
          <p:spPr>
            <a:xfrm>
              <a:off x="3246311" y="2597657"/>
              <a:ext cx="1261467" cy="1717957"/>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9" name="Grupo 38"/>
            <p:cNvGrpSpPr/>
            <p:nvPr/>
          </p:nvGrpSpPr>
          <p:grpSpPr>
            <a:xfrm>
              <a:off x="2216400" y="3464275"/>
              <a:ext cx="6744174" cy="2352755"/>
              <a:chOff x="2216400" y="3464275"/>
              <a:chExt cx="6744174" cy="2352755"/>
            </a:xfrm>
          </p:grpSpPr>
          <p:cxnSp>
            <p:nvCxnSpPr>
              <p:cNvPr id="28" name="Conector recto de flecha 27"/>
              <p:cNvCxnSpPr/>
              <p:nvPr/>
            </p:nvCxnSpPr>
            <p:spPr>
              <a:xfrm>
                <a:off x="3215513" y="3464275"/>
                <a:ext cx="1277033" cy="892497"/>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Rectangle 4"/>
              <p:cNvSpPr>
                <a:spLocks noChangeArrowheads="1"/>
              </p:cNvSpPr>
              <p:nvPr/>
            </p:nvSpPr>
            <p:spPr bwMode="auto">
              <a:xfrm>
                <a:off x="2216400" y="5439856"/>
                <a:ext cx="6744174" cy="377174"/>
              </a:xfrm>
              <a:prstGeom prst="rect">
                <a:avLst/>
              </a:prstGeom>
              <a:noFill/>
              <a:ln w="9525">
                <a:noFill/>
                <a:miter lim="800000"/>
                <a:headEnd/>
                <a:tailEnd/>
              </a:ln>
            </p:spPr>
            <p:txBody>
              <a:bodyPr wrap="square" lIns="99202" tIns="49603" rIns="99202" bIns="49603">
                <a:spAutoFit/>
              </a:bodyPr>
              <a:lstStyle/>
              <a:p>
                <a:pPr marL="285750" indent="-285750" defTabSz="992464">
                  <a:buFont typeface="Arial" panose="020B0604020202020204" pitchFamily="34" charset="0"/>
                  <a:buChar char="•"/>
                </a:pPr>
                <a:r>
                  <a:rPr lang="es-ES" smtClean="0">
                    <a:solidFill>
                      <a:schemeClr val="bg1"/>
                    </a:solidFill>
                    <a:latin typeface="Arial" panose="020B0604020202020204" pitchFamily="34" charset="0"/>
                    <a:cs typeface="Arial" panose="020B0604020202020204" pitchFamily="34" charset="0"/>
                    <a:sym typeface="Symbol" pitchFamily="18" charset="2"/>
                  </a:rPr>
                  <a:t>Other cuts </a:t>
                </a:r>
                <a:r>
                  <a:rPr lang="es-ES" sz="1400">
                    <a:solidFill>
                      <a:srgbClr val="66FFFF"/>
                    </a:solidFill>
                    <a:latin typeface="Arial" panose="020B0604020202020204" pitchFamily="34" charset="0"/>
                    <a:cs typeface="Arial" panose="020B0604020202020204" pitchFamily="34" charset="0"/>
                    <a:sym typeface="Symbol" pitchFamily="18" charset="2"/>
                  </a:rPr>
                  <a:t>(</a:t>
                </a:r>
                <a:r>
                  <a:rPr lang="es-ES" sz="1400" smtClean="0">
                    <a:solidFill>
                      <a:srgbClr val="66FFFF"/>
                    </a:solidFill>
                    <a:latin typeface="Arial" panose="020B0604020202020204" pitchFamily="34" charset="0"/>
                    <a:cs typeface="Arial" panose="020B0604020202020204" pitchFamily="34" charset="0"/>
                    <a:sym typeface="Symbol" pitchFamily="18" charset="2"/>
                  </a:rPr>
                  <a:t>Theory: Left &amp; circular)</a:t>
                </a:r>
                <a:endParaRPr lang="en-US" sz="1400" dirty="0">
                  <a:solidFill>
                    <a:srgbClr val="66FFFF"/>
                  </a:solidFill>
                  <a:latin typeface="Arial" panose="020B0604020202020204" pitchFamily="34" charset="0"/>
                  <a:cs typeface="Arial" panose="020B0604020202020204" pitchFamily="34" charset="0"/>
                  <a:sym typeface="Symbol" pitchFamily="18" charset="2"/>
                </a:endParaRPr>
              </a:p>
            </p:txBody>
          </p:sp>
        </p:grpSp>
      </p:grpSp>
      <mc:AlternateContent xmlns:mc="http://schemas.openxmlformats.org/markup-compatibility/2006" xmlns:a14="http://schemas.microsoft.com/office/drawing/2010/main">
        <mc:Choice Requires="a14">
          <p:sp>
            <p:nvSpPr>
              <p:cNvPr id="52" name="Rectángulo 51"/>
              <p:cNvSpPr/>
              <p:nvPr/>
            </p:nvSpPr>
            <p:spPr>
              <a:xfrm>
                <a:off x="4661230" y="4171000"/>
                <a:ext cx="144667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000" i="1"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𝜅</m:t>
                      </m:r>
                      <m:r>
                        <a:rPr lang="es-E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SubSup>
                        <m:sSubSupPr>
                          <m:ctrlPr>
                            <a:rPr lang="es-E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ctrlPr>
                        </m:sSubSupPr>
                        <m:e>
                          <m:r>
                            <a:rPr lang="es-E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𝐾</m:t>
                          </m:r>
                        </m:e>
                        <m:sub>
                          <m:r>
                            <a:rPr lang="es-E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0</m:t>
                          </m:r>
                        </m:sub>
                        <m:sup>
                          <m:r>
                            <a:rPr lang="es-E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m:t>
                          </m:r>
                        </m:sup>
                      </m:sSubSup>
                      <m:r>
                        <a:rPr lang="es-E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Symbol" pitchFamily="18" charset="2"/>
                        </a:rPr>
                        <m:t>(800)</m:t>
                      </m:r>
                    </m:oMath>
                  </m:oMathPara>
                </a14:m>
                <a:endParaRPr lang="en-US" sz="2000">
                  <a:solidFill>
                    <a:schemeClr val="tx1"/>
                  </a:solidFill>
                </a:endParaRPr>
              </a:p>
            </p:txBody>
          </p:sp>
        </mc:Choice>
        <mc:Fallback xmlns="">
          <p:sp>
            <p:nvSpPr>
              <p:cNvPr id="52" name="Rectángulo 51"/>
              <p:cNvSpPr>
                <a:spLocks noRot="1" noChangeAspect="1" noMove="1" noResize="1" noEditPoints="1" noAdjustHandles="1" noChangeArrowheads="1" noChangeShapeType="1" noTextEdit="1"/>
              </p:cNvSpPr>
              <p:nvPr/>
            </p:nvSpPr>
            <p:spPr>
              <a:xfrm>
                <a:off x="4661230" y="4171000"/>
                <a:ext cx="1446678" cy="400110"/>
              </a:xfrm>
              <a:prstGeom prst="rect">
                <a:avLst/>
              </a:prstGeom>
              <a:blipFill rotWithShape="0">
                <a:blip r:embed="rId15"/>
                <a:stretch>
                  <a:fillRect b="-15152"/>
                </a:stretch>
              </a:blipFill>
            </p:spPr>
            <p:txBody>
              <a:bodyPr/>
              <a:lstStyle/>
              <a:p>
                <a:r>
                  <a:rPr lang="en-US">
                    <a:noFill/>
                  </a:rPr>
                  <a:t> </a:t>
                </a:r>
              </a:p>
            </p:txBody>
          </p:sp>
        </mc:Fallback>
      </mc:AlternateContent>
      <p:cxnSp>
        <p:nvCxnSpPr>
          <p:cNvPr id="42" name="Conector recto de flecha 41"/>
          <p:cNvCxnSpPr/>
          <p:nvPr/>
        </p:nvCxnSpPr>
        <p:spPr>
          <a:xfrm flipH="1">
            <a:off x="4668948" y="2597657"/>
            <a:ext cx="1168789" cy="1692078"/>
          </a:xfrm>
          <a:prstGeom prst="straightConnector1">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Rectangle 4"/>
          <p:cNvSpPr>
            <a:spLocks noChangeArrowheads="1"/>
          </p:cNvSpPr>
          <p:nvPr/>
        </p:nvSpPr>
        <p:spPr bwMode="auto">
          <a:xfrm>
            <a:off x="2193713" y="6225602"/>
            <a:ext cx="6744174" cy="377174"/>
          </a:xfrm>
          <a:prstGeom prst="rect">
            <a:avLst/>
          </a:prstGeom>
          <a:noFill/>
          <a:ln w="9525">
            <a:noFill/>
            <a:miter lim="800000"/>
            <a:headEnd/>
            <a:tailEnd/>
          </a:ln>
        </p:spPr>
        <p:txBody>
          <a:bodyPr wrap="square" lIns="99202" tIns="49603" rIns="99202" bIns="49603">
            <a:spAutoFit/>
          </a:bodyPr>
          <a:lstStyle/>
          <a:p>
            <a:pPr marL="285750" indent="-285750" defTabSz="992464">
              <a:buFont typeface="Arial" panose="020B0604020202020204" pitchFamily="34" charset="0"/>
              <a:buChar char="•"/>
            </a:pPr>
            <a:r>
              <a:rPr lang="es-ES" b="1" smtClean="0">
                <a:solidFill>
                  <a:schemeClr val="bg1"/>
                </a:solidFill>
                <a:latin typeface="Arial" panose="020B0604020202020204" pitchFamily="34" charset="0"/>
                <a:cs typeface="Arial" panose="020B0604020202020204" pitchFamily="34" charset="0"/>
                <a:sym typeface="Symbol" pitchFamily="18" charset="2"/>
              </a:rPr>
              <a:t>LOW ENERGY REGION data very relevant for the kappa</a:t>
            </a:r>
            <a:endParaRPr lang="en-US" sz="1400" b="1" dirty="0">
              <a:solidFill>
                <a:srgbClr val="66FFFF"/>
              </a:solidFill>
              <a:latin typeface="Arial" panose="020B0604020202020204" pitchFamily="34" charset="0"/>
              <a:cs typeface="Arial" panose="020B0604020202020204" pitchFamily="34" charset="0"/>
              <a:sym typeface="Symbol" pitchFamily="18" charset="2"/>
            </a:endParaRPr>
          </a:p>
        </p:txBody>
      </p:sp>
      <p:grpSp>
        <p:nvGrpSpPr>
          <p:cNvPr id="43" name="Grupo 42"/>
          <p:cNvGrpSpPr/>
          <p:nvPr/>
        </p:nvGrpSpPr>
        <p:grpSpPr>
          <a:xfrm>
            <a:off x="4170794" y="1178175"/>
            <a:ext cx="2223686" cy="1043269"/>
            <a:chOff x="4170794" y="1178175"/>
            <a:chExt cx="2223686" cy="1043269"/>
          </a:xfrm>
        </p:grpSpPr>
        <p:sp>
          <p:nvSpPr>
            <p:cNvPr id="2" name="Cerrar llave 1"/>
            <p:cNvSpPr/>
            <p:nvPr/>
          </p:nvSpPr>
          <p:spPr>
            <a:xfrm rot="16200000">
              <a:off x="5097084" y="1408328"/>
              <a:ext cx="288032" cy="1338199"/>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 name="Rectángulo 2"/>
            <p:cNvSpPr/>
            <p:nvPr/>
          </p:nvSpPr>
          <p:spPr>
            <a:xfrm>
              <a:off x="4170794" y="1178175"/>
              <a:ext cx="2223686" cy="800219"/>
            </a:xfrm>
            <a:prstGeom prst="rect">
              <a:avLst/>
            </a:prstGeom>
          </p:spPr>
          <p:txBody>
            <a:bodyPr wrap="none">
              <a:spAutoFit/>
            </a:bodyPr>
            <a:lstStyle/>
            <a:p>
              <a:pPr algn="ctr"/>
              <a:r>
                <a:rPr lang="es-ES" smtClean="0">
                  <a:solidFill>
                    <a:srgbClr val="FF0000"/>
                  </a:solidFill>
                  <a:latin typeface="Arial" panose="020B0604020202020204" pitchFamily="34" charset="0"/>
                  <a:cs typeface="Arial" panose="020B0604020202020204" pitchFamily="34" charset="0"/>
                  <a:sym typeface="Symbol" pitchFamily="18" charset="2"/>
                </a:rPr>
                <a:t>NO LASS data here</a:t>
              </a:r>
            </a:p>
            <a:p>
              <a:pPr algn="ctr"/>
              <a:r>
                <a:rPr lang="es-ES" sz="1400" smtClean="0">
                  <a:solidFill>
                    <a:srgbClr val="FF0000"/>
                  </a:solidFill>
                  <a:latin typeface="Arial" panose="020B0604020202020204" pitchFamily="34" charset="0"/>
                  <a:cs typeface="Arial" panose="020B0604020202020204" pitchFamily="34" charset="0"/>
                  <a:sym typeface="Symbol" pitchFamily="18" charset="2"/>
                </a:rPr>
                <a:t>Just 2 Estabrooks points </a:t>
              </a:r>
            </a:p>
            <a:p>
              <a:pPr algn="ctr"/>
              <a:r>
                <a:rPr lang="es-ES" sz="1400" smtClean="0">
                  <a:solidFill>
                    <a:srgbClr val="FF0000"/>
                  </a:solidFill>
                  <a:latin typeface="Arial" panose="020B0604020202020204" pitchFamily="34" charset="0"/>
                  <a:cs typeface="Arial" panose="020B0604020202020204" pitchFamily="34" charset="0"/>
                  <a:sym typeface="Symbol" pitchFamily="18" charset="2"/>
                </a:rPr>
                <a:t>with huge uncertainties</a:t>
              </a:r>
              <a:endParaRPr lang="en-US" sz="1400">
                <a:solidFill>
                  <a:srgbClr val="FF0000"/>
                </a:solidFill>
              </a:endParaRPr>
            </a:p>
          </p:txBody>
        </p:sp>
      </p:grpSp>
      <p:grpSp>
        <p:nvGrpSpPr>
          <p:cNvPr id="41" name="Grupo 40"/>
          <p:cNvGrpSpPr/>
          <p:nvPr/>
        </p:nvGrpSpPr>
        <p:grpSpPr>
          <a:xfrm>
            <a:off x="5940094" y="1618165"/>
            <a:ext cx="3020482" cy="603279"/>
            <a:chOff x="5940094" y="1618165"/>
            <a:chExt cx="3020482" cy="603279"/>
          </a:xfrm>
        </p:grpSpPr>
        <p:sp>
          <p:nvSpPr>
            <p:cNvPr id="56" name="Cerrar llave 55"/>
            <p:cNvSpPr/>
            <p:nvPr/>
          </p:nvSpPr>
          <p:spPr>
            <a:xfrm rot="16200000">
              <a:off x="7306319" y="567187"/>
              <a:ext cx="288032" cy="3020482"/>
            </a:xfrm>
            <a:prstGeom prst="rightBrace">
              <a:avLst/>
            </a:prstGeom>
            <a:ln w="317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00B050"/>
                </a:solidFill>
              </a:endParaRPr>
            </a:p>
          </p:txBody>
        </p:sp>
        <p:sp>
          <p:nvSpPr>
            <p:cNvPr id="57" name="Rectángulo 56"/>
            <p:cNvSpPr/>
            <p:nvPr/>
          </p:nvSpPr>
          <p:spPr>
            <a:xfrm>
              <a:off x="6902060" y="1618165"/>
              <a:ext cx="1351652" cy="369332"/>
            </a:xfrm>
            <a:prstGeom prst="rect">
              <a:avLst/>
            </a:prstGeom>
          </p:spPr>
          <p:txBody>
            <a:bodyPr wrap="none">
              <a:spAutoFit/>
            </a:bodyPr>
            <a:lstStyle/>
            <a:p>
              <a:r>
                <a:rPr lang="es-ES" smtClean="0">
                  <a:solidFill>
                    <a:srgbClr val="00B050"/>
                  </a:solidFill>
                  <a:latin typeface="Arial" panose="020B0604020202020204" pitchFamily="34" charset="0"/>
                  <a:cs typeface="Arial" panose="020B0604020202020204" pitchFamily="34" charset="0"/>
                  <a:sym typeface="Symbol" pitchFamily="18" charset="2"/>
                </a:rPr>
                <a:t>LASS data </a:t>
              </a:r>
              <a:endParaRPr lang="en-US" sz="1400">
                <a:solidFill>
                  <a:srgbClr val="00B050"/>
                </a:solidFill>
              </a:endParaRPr>
            </a:p>
          </p:txBody>
        </p:sp>
      </p:grpSp>
    </p:spTree>
    <p:extLst>
      <p:ext uri="{BB962C8B-B14F-4D97-AF65-F5344CB8AC3E}">
        <p14:creationId xmlns:p14="http://schemas.microsoft.com/office/powerpoint/2010/main" val="2682210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inVertical)">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00726" y="490156"/>
            <a:ext cx="4400274" cy="2123658"/>
          </a:xfrm>
          <a:prstGeom prst="rect">
            <a:avLst/>
          </a:prstGeom>
        </p:spPr>
        <p:txBody>
          <a:bodyPr wrap="square">
            <a:spAutoFit/>
          </a:bodyPr>
          <a:lstStyle/>
          <a:p>
            <a:pPr algn="ctr"/>
            <a:r>
              <a:rPr lang="es-ES" sz="2000">
                <a:solidFill>
                  <a:srgbClr val="00FFFF"/>
                </a:solidFill>
                <a:latin typeface="Arial" panose="020B0604020202020204" pitchFamily="34" charset="0"/>
                <a:cs typeface="Arial" panose="020B0604020202020204" pitchFamily="34" charset="0"/>
              </a:rPr>
              <a:t>Most </a:t>
            </a:r>
            <a:r>
              <a:rPr lang="es-ES" sz="2000" smtClean="0">
                <a:solidFill>
                  <a:srgbClr val="00FFFF"/>
                </a:solidFill>
                <a:latin typeface="Arial" panose="020B0604020202020204" pitchFamily="34" charset="0"/>
                <a:cs typeface="Arial" panose="020B0604020202020204" pitchFamily="34" charset="0"/>
              </a:rPr>
              <a:t>reliable sets:</a:t>
            </a:r>
          </a:p>
          <a:p>
            <a:pPr algn="ctr"/>
            <a:endParaRPr lang="es-ES" sz="2000">
              <a:solidFill>
                <a:srgbClr val="00FF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a:solidFill>
                  <a:srgbClr val="00FFFF"/>
                </a:solidFill>
                <a:latin typeface="Arial" panose="020B0604020202020204" pitchFamily="34" charset="0"/>
                <a:cs typeface="Arial" panose="020B0604020202020204" pitchFamily="34" charset="0"/>
              </a:rPr>
              <a:t>Estabrooks et al. 78 (SLAC</a:t>
            </a:r>
            <a:r>
              <a:rPr lang="es-ES" smtClean="0">
                <a:solidFill>
                  <a:srgbClr val="00FFFF"/>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ES">
              <a:solidFill>
                <a:srgbClr val="00FF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b="1">
                <a:solidFill>
                  <a:schemeClr val="bg1"/>
                </a:solidFill>
                <a:latin typeface="Arial" panose="020B0604020202020204" pitchFamily="34" charset="0"/>
                <a:cs typeface="Arial" panose="020B0604020202020204" pitchFamily="34" charset="0"/>
              </a:rPr>
              <a:t>Aston et al.88 (SLAC-LASS</a:t>
            </a:r>
            <a:r>
              <a:rPr lang="es-ES" b="1" smtClean="0">
                <a:solidFill>
                  <a:schemeClr val="bg1"/>
                </a:solidFill>
                <a:latin typeface="Arial" panose="020B0604020202020204" pitchFamily="34" charset="0"/>
                <a:cs typeface="Arial" panose="020B0604020202020204" pitchFamily="34" charset="0"/>
              </a:rPr>
              <a:t>) </a:t>
            </a:r>
            <a:r>
              <a:rPr lang="es-ES" smtClean="0">
                <a:solidFill>
                  <a:schemeClr val="bg1"/>
                </a:solidFill>
                <a:latin typeface="Arial" panose="020B0604020202020204" pitchFamily="34" charset="0"/>
                <a:cs typeface="Arial" panose="020B0604020202020204" pitchFamily="34" charset="0"/>
              </a:rPr>
              <a:t>Largest statistics</a:t>
            </a:r>
            <a:r>
              <a:rPr lang="es-ES" sz="1600" smtClean="0">
                <a:solidFill>
                  <a:srgbClr val="00FFFF"/>
                </a:solidFill>
                <a:latin typeface="Arial" panose="020B0604020202020204" pitchFamily="34" charset="0"/>
                <a:cs typeface="Arial" panose="020B0604020202020204" pitchFamily="34" charset="0"/>
              </a:rPr>
              <a:t>. </a:t>
            </a:r>
            <a:r>
              <a:rPr lang="es-ES" smtClean="0">
                <a:solidFill>
                  <a:schemeClr val="bg1"/>
                </a:solidFill>
                <a:latin typeface="Arial" panose="020B0604020202020204" pitchFamily="34" charset="0"/>
                <a:cs typeface="Arial" panose="020B0604020202020204" pitchFamily="34" charset="0"/>
              </a:rPr>
              <a:t>But measures </a:t>
            </a:r>
            <a:r>
              <a:rPr lang="es-ES" smtClean="0">
                <a:solidFill>
                  <a:schemeClr val="bg1"/>
                </a:solidFill>
                <a:latin typeface="Arial" panose="020B0604020202020204" pitchFamily="34" charset="0"/>
                <a:cs typeface="Arial" panose="020B0604020202020204" pitchFamily="34" charset="0"/>
                <a:sym typeface="Symbol" pitchFamily="18" charset="2"/>
              </a:rPr>
              <a:t>t</a:t>
            </a:r>
            <a:r>
              <a:rPr lang="es-ES" baseline="-25000" smtClean="0">
                <a:solidFill>
                  <a:schemeClr val="bg1"/>
                </a:solidFill>
                <a:latin typeface="Arial" panose="020B0604020202020204" pitchFamily="34" charset="0"/>
                <a:cs typeface="Arial" panose="020B0604020202020204" pitchFamily="34" charset="0"/>
                <a:sym typeface="Symbol" pitchFamily="18" charset="2"/>
              </a:rPr>
              <a:t>1/2</a:t>
            </a:r>
            <a:r>
              <a:rPr lang="es-ES" smtClean="0">
                <a:solidFill>
                  <a:schemeClr val="bg1"/>
                </a:solidFill>
                <a:latin typeface="Arial" panose="020B0604020202020204" pitchFamily="34" charset="0"/>
                <a:cs typeface="Arial" panose="020B0604020202020204" pitchFamily="34" charset="0"/>
                <a:sym typeface="Symbol" pitchFamily="18" charset="2"/>
              </a:rPr>
              <a:t>+t</a:t>
            </a:r>
            <a:r>
              <a:rPr lang="es-ES" baseline="-25000" smtClean="0">
                <a:solidFill>
                  <a:schemeClr val="bg1"/>
                </a:solidFill>
                <a:latin typeface="Arial" panose="020B0604020202020204" pitchFamily="34" charset="0"/>
                <a:cs typeface="Arial" panose="020B0604020202020204" pitchFamily="34" charset="0"/>
                <a:sym typeface="Symbol" pitchFamily="18" charset="2"/>
              </a:rPr>
              <a:t>3/2</a:t>
            </a:r>
            <a:r>
              <a:rPr lang="es-ES" smtClean="0">
                <a:solidFill>
                  <a:schemeClr val="bg1"/>
                </a:solidFill>
                <a:latin typeface="Arial" panose="020B0604020202020204" pitchFamily="34" charset="0"/>
                <a:cs typeface="Arial" panose="020B0604020202020204" pitchFamily="34" charset="0"/>
                <a:sym typeface="Symbol" pitchFamily="18" charset="2"/>
              </a:rPr>
              <a:t>/2</a:t>
            </a:r>
            <a:endParaRPr lang="en-US">
              <a:solidFill>
                <a:schemeClr val="bg1"/>
              </a:solidFill>
            </a:endParaRPr>
          </a:p>
          <a:p>
            <a:endParaRPr lang="es-ES" sz="2000">
              <a:solidFill>
                <a:srgbClr val="00FFFF"/>
              </a:solidFill>
              <a:latin typeface="Arial" panose="020B0604020202020204" pitchFamily="34" charset="0"/>
              <a:cs typeface="Arial" panose="020B0604020202020204" pitchFamily="34" charset="0"/>
            </a:endParaRPr>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448619"/>
            <a:ext cx="4439218" cy="4708573"/>
          </a:xfrm>
          <a:prstGeom prst="rect">
            <a:avLst/>
          </a:prstGeom>
        </p:spPr>
      </p:pic>
      <p:sp>
        <p:nvSpPr>
          <p:cNvPr id="29" name="Rectangle 4"/>
          <p:cNvSpPr>
            <a:spLocks noChangeArrowheads="1"/>
          </p:cNvSpPr>
          <p:nvPr/>
        </p:nvSpPr>
        <p:spPr bwMode="auto">
          <a:xfrm>
            <a:off x="2495116" y="-11778"/>
            <a:ext cx="3724171" cy="362319"/>
          </a:xfrm>
          <a:prstGeom prst="rect">
            <a:avLst/>
          </a:prstGeom>
          <a:noFill/>
          <a:ln w="9525">
            <a:noFill/>
            <a:miter lim="800000"/>
            <a:headEnd/>
            <a:tailEnd/>
          </a:ln>
        </p:spPr>
        <p:txBody>
          <a:bodyPr wrap="none" lIns="85127" tIns="42565" rIns="85127" bIns="42565">
            <a:spAutoFit/>
          </a:bodyPr>
          <a:lstStyle/>
          <a:p>
            <a:pPr algn="ctr" defTabSz="851657" eaLnBrk="0" fontAlgn="base" hangingPunct="0">
              <a:spcBef>
                <a:spcPct val="0"/>
              </a:spcBef>
              <a:spcAft>
                <a:spcPct val="0"/>
              </a:spcAft>
            </a:pPr>
            <a:r>
              <a:rPr lang="es-ES" sz="1796" smtClean="0">
                <a:solidFill>
                  <a:srgbClr val="66FFFF"/>
                </a:solidFill>
                <a:latin typeface="Arial" charset="0"/>
                <a:sym typeface="Symbol" pitchFamily="18" charset="2"/>
              </a:rPr>
              <a:t>The problem with data on S-WAVE</a:t>
            </a:r>
            <a:endParaRPr lang="en-GB" sz="1539" dirty="0">
              <a:solidFill>
                <a:srgbClr val="66FFFF"/>
              </a:solidFill>
              <a:latin typeface="Arial" charset="0"/>
              <a:sym typeface="Symbol" pitchFamily="18" charset="2"/>
            </a:endParaRPr>
          </a:p>
        </p:txBody>
      </p:sp>
      <p:sp>
        <p:nvSpPr>
          <p:cNvPr id="30" name="Line 5"/>
          <p:cNvSpPr>
            <a:spLocks noChangeShapeType="1"/>
          </p:cNvSpPr>
          <p:nvPr/>
        </p:nvSpPr>
        <p:spPr bwMode="auto">
          <a:xfrm>
            <a:off x="-36512" y="332656"/>
            <a:ext cx="9144000" cy="0"/>
          </a:xfrm>
          <a:prstGeom prst="line">
            <a:avLst/>
          </a:prstGeom>
          <a:noFill/>
          <a:ln w="9525">
            <a:solidFill>
              <a:srgbClr val="66FFFF"/>
            </a:solidFill>
            <a:round/>
            <a:headEnd/>
            <a:tailEnd/>
          </a:ln>
        </p:spPr>
        <p:txBody>
          <a:bodyPr lIns="89193" tIns="44596" rIns="89193" bIns="44596"/>
          <a:lstStyle/>
          <a:p>
            <a:pPr algn="ctr" defTabSz="781903" eaLnBrk="0" fontAlgn="base" hangingPunct="0">
              <a:spcBef>
                <a:spcPct val="0"/>
              </a:spcBef>
              <a:spcAft>
                <a:spcPct val="0"/>
              </a:spcAft>
            </a:pPr>
            <a:endParaRPr lang="es-ES" sz="1881">
              <a:solidFill>
                <a:srgbClr val="FFFFFF"/>
              </a:solidFill>
              <a:latin typeface="Arial" charset="0"/>
            </a:endParaRPr>
          </a:p>
        </p:txBody>
      </p:sp>
      <p:cxnSp>
        <p:nvCxnSpPr>
          <p:cNvPr id="14" name="Conector recto 13"/>
          <p:cNvCxnSpPr/>
          <p:nvPr/>
        </p:nvCxnSpPr>
        <p:spPr>
          <a:xfrm>
            <a:off x="1000016" y="428230"/>
            <a:ext cx="22982" cy="4752527"/>
          </a:xfrm>
          <a:prstGeom prst="line">
            <a:avLst/>
          </a:prstGeom>
          <a:ln>
            <a:solidFill>
              <a:srgbClr val="FF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1" name="Rectángulo 30"/>
          <p:cNvSpPr/>
          <p:nvPr/>
        </p:nvSpPr>
        <p:spPr>
          <a:xfrm>
            <a:off x="758764" y="5196910"/>
            <a:ext cx="7990275" cy="677108"/>
          </a:xfrm>
          <a:prstGeom prst="rect">
            <a:avLst/>
          </a:prstGeom>
        </p:spPr>
        <p:txBody>
          <a:bodyPr wrap="square">
            <a:spAutoFit/>
          </a:bodyPr>
          <a:lstStyle/>
          <a:p>
            <a:r>
              <a:rPr lang="es-ES" sz="2000" b="1" smtClean="0">
                <a:solidFill>
                  <a:schemeClr val="bg1"/>
                </a:solidFill>
                <a:latin typeface="Arial" panose="020B0604020202020204" pitchFamily="34" charset="0"/>
                <a:cs typeface="Arial" panose="020B0604020202020204" pitchFamily="34" charset="0"/>
              </a:rPr>
              <a:t>No LASS Data below 825 MeV</a:t>
            </a:r>
            <a:r>
              <a:rPr lang="es-ES" sz="2000" smtClean="0">
                <a:solidFill>
                  <a:schemeClr val="bg1"/>
                </a:solidFill>
                <a:latin typeface="Arial" panose="020B0604020202020204" pitchFamily="34" charset="0"/>
                <a:cs typeface="Arial" panose="020B0604020202020204" pitchFamily="34" charset="0"/>
              </a:rPr>
              <a:t>. </a:t>
            </a:r>
            <a:r>
              <a:rPr lang="es-ES" sz="1600" smtClean="0">
                <a:solidFill>
                  <a:srgbClr val="00FFFF"/>
                </a:solidFill>
                <a:latin typeface="Arial" panose="020B0604020202020204" pitchFamily="34" charset="0"/>
                <a:cs typeface="Arial" panose="020B0604020202020204" pitchFamily="34" charset="0"/>
              </a:rPr>
              <a:t>Only 2 points with huge uncertainties</a:t>
            </a:r>
          </a:p>
          <a:p>
            <a:r>
              <a:rPr lang="es-ES">
                <a:solidFill>
                  <a:srgbClr val="00FFFF"/>
                </a:solidFill>
                <a:latin typeface="Arial" panose="020B0604020202020204" pitchFamily="34" charset="0"/>
                <a:cs typeface="Arial" panose="020B0604020202020204" pitchFamily="34" charset="0"/>
              </a:rPr>
              <a:t>	</a:t>
            </a:r>
            <a:r>
              <a:rPr lang="es-ES" smtClean="0">
                <a:solidFill>
                  <a:srgbClr val="00FFFF"/>
                </a:solidFill>
                <a:latin typeface="Arial" panose="020B0604020202020204" pitchFamily="34" charset="0"/>
                <a:cs typeface="Arial" panose="020B0604020202020204" pitchFamily="34" charset="0"/>
              </a:rPr>
              <a:t>			  </a:t>
            </a:r>
            <a:r>
              <a:rPr lang="es-ES" sz="1600" smtClean="0">
                <a:solidFill>
                  <a:srgbClr val="00FFFF"/>
                </a:solidFill>
                <a:latin typeface="Arial" panose="020B0604020202020204" pitchFamily="34" charset="0"/>
                <a:cs typeface="Arial" panose="020B0604020202020204" pitchFamily="34" charset="0"/>
              </a:rPr>
              <a:t>from Estabrooks et al. 78 below 800 MeV</a:t>
            </a:r>
            <a:endParaRPr lang="es-ES" sz="1600">
              <a:solidFill>
                <a:srgbClr val="00FFFF"/>
              </a:solidFill>
              <a:latin typeface="Arial" panose="020B0604020202020204" pitchFamily="34" charset="0"/>
              <a:cs typeface="Arial" panose="020B0604020202020204" pitchFamily="34" charset="0"/>
            </a:endParaRPr>
          </a:p>
        </p:txBody>
      </p:sp>
      <p:cxnSp>
        <p:nvCxnSpPr>
          <p:cNvPr id="32" name="Conector recto 31"/>
          <p:cNvCxnSpPr/>
          <p:nvPr/>
        </p:nvCxnSpPr>
        <p:spPr>
          <a:xfrm>
            <a:off x="659300" y="620689"/>
            <a:ext cx="24322" cy="5253329"/>
          </a:xfrm>
          <a:prstGeom prst="line">
            <a:avLst/>
          </a:prstGeom>
          <a:ln>
            <a:solidFill>
              <a:srgbClr val="FF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3" name="Rectángulo 32"/>
          <p:cNvSpPr/>
          <p:nvPr/>
        </p:nvSpPr>
        <p:spPr>
          <a:xfrm>
            <a:off x="779979" y="5653014"/>
            <a:ext cx="3138687" cy="400110"/>
          </a:xfrm>
          <a:prstGeom prst="rect">
            <a:avLst/>
          </a:prstGeom>
        </p:spPr>
        <p:txBody>
          <a:bodyPr wrap="square">
            <a:spAutoFit/>
          </a:bodyPr>
          <a:lstStyle/>
          <a:p>
            <a:r>
              <a:rPr lang="es-ES" sz="2000" b="1" smtClean="0">
                <a:solidFill>
                  <a:schemeClr val="bg1"/>
                </a:solidFill>
                <a:latin typeface="Arial" panose="020B0604020202020204" pitchFamily="34" charset="0"/>
                <a:cs typeface="Arial" panose="020B0604020202020204" pitchFamily="34" charset="0"/>
              </a:rPr>
              <a:t>No data below 725 MeV</a:t>
            </a:r>
            <a:endParaRPr lang="es-ES" sz="2000" b="1">
              <a:solidFill>
                <a:schemeClr val="bg1"/>
              </a:solidFill>
              <a:latin typeface="Arial" panose="020B0604020202020204" pitchFamily="34" charset="0"/>
              <a:cs typeface="Arial" panose="020B0604020202020204" pitchFamily="34" charset="0"/>
            </a:endParaRPr>
          </a:p>
        </p:txBody>
      </p:sp>
      <p:sp>
        <p:nvSpPr>
          <p:cNvPr id="45" name="Rectángulo 44"/>
          <p:cNvSpPr/>
          <p:nvPr/>
        </p:nvSpPr>
        <p:spPr>
          <a:xfrm>
            <a:off x="4541168" y="6165304"/>
            <a:ext cx="3275256" cy="461665"/>
          </a:xfrm>
          <a:prstGeom prst="rect">
            <a:avLst/>
          </a:prstGeom>
          <a:ln w="25400">
            <a:solidFill>
              <a:schemeClr val="bg1"/>
            </a:solidFill>
          </a:ln>
        </p:spPr>
        <p:txBody>
          <a:bodyPr wrap="none">
            <a:spAutoFit/>
          </a:bodyPr>
          <a:lstStyle/>
          <a:p>
            <a:pPr defTabSz="992464"/>
            <a:r>
              <a:rPr lang="es-ES" sz="2400" b="1" smtClean="0">
                <a:solidFill>
                  <a:schemeClr val="bg1"/>
                </a:solidFill>
                <a:latin typeface="Arial" panose="020B0604020202020204" pitchFamily="34" charset="0"/>
                <a:cs typeface="Arial" panose="020B0604020202020204" pitchFamily="34" charset="0"/>
                <a:sym typeface="Symbol" pitchFamily="18" charset="2"/>
              </a:rPr>
              <a:t>KLF will </a:t>
            </a:r>
            <a:r>
              <a:rPr lang="es-ES" sz="2400" b="1">
                <a:solidFill>
                  <a:schemeClr val="bg1"/>
                </a:solidFill>
                <a:latin typeface="Arial" panose="020B0604020202020204" pitchFamily="34" charset="0"/>
                <a:cs typeface="Arial" panose="020B0604020202020204" pitchFamily="34" charset="0"/>
                <a:sym typeface="Symbol" pitchFamily="18" charset="2"/>
              </a:rPr>
              <a:t>improve this</a:t>
            </a:r>
            <a:endParaRPr lang="en-US" b="1" dirty="0">
              <a:solidFill>
                <a:srgbClr val="66FFFF"/>
              </a:solidFill>
              <a:latin typeface="Arial" panose="020B0604020202020204" pitchFamily="34" charset="0"/>
              <a:cs typeface="Arial" panose="020B0604020202020204" pitchFamily="34" charset="0"/>
              <a:sym typeface="Symbol" pitchFamily="18" charset="2"/>
            </a:endParaRPr>
          </a:p>
        </p:txBody>
      </p:sp>
    </p:spTree>
    <p:extLst>
      <p:ext uri="{BB962C8B-B14F-4D97-AF65-F5344CB8AC3E}">
        <p14:creationId xmlns:p14="http://schemas.microsoft.com/office/powerpoint/2010/main" val="1923029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7|15.9|2|31.1|13.5|7.7|29.7"/>
</p:tagLst>
</file>

<file path=ppt/tags/tag2.xml><?xml version="1.0" encoding="utf-8"?>
<p:tagLst xmlns:a="http://schemas.openxmlformats.org/drawingml/2006/main" xmlns:r="http://schemas.openxmlformats.org/officeDocument/2006/relationships" xmlns:p="http://schemas.openxmlformats.org/presentationml/2006/main">
  <p:tag name="TIMING" val="|5.2|8.6|1.4|11"/>
</p:tagLst>
</file>

<file path=ppt/tags/tag3.xml><?xml version="1.0" encoding="utf-8"?>
<p:tagLst xmlns:a="http://schemas.openxmlformats.org/drawingml/2006/main" xmlns:r="http://schemas.openxmlformats.org/officeDocument/2006/relationships" xmlns:p="http://schemas.openxmlformats.org/presentationml/2006/main">
  <p:tag name="TIMING" val="|9.8|5.8|1.6|4.5"/>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95363" rtl="0" eaLnBrk="0" fontAlgn="base" latinLnBrk="0" hangingPunct="0">
          <a:lnSpc>
            <a:spcPct val="100000"/>
          </a:lnSpc>
          <a:spcBef>
            <a:spcPct val="0"/>
          </a:spcBef>
          <a:spcAft>
            <a:spcPct val="0"/>
          </a:spcAft>
          <a:buClrTx/>
          <a:buSzTx/>
          <a:buFontTx/>
          <a:buNone/>
          <a:tabLst/>
          <a:defRPr kumimoji="0" lang="en-GB" sz="2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95363" rtl="0" eaLnBrk="0" fontAlgn="base" latinLnBrk="0" hangingPunct="0">
          <a:lnSpc>
            <a:spcPct val="100000"/>
          </a:lnSpc>
          <a:spcBef>
            <a:spcPct val="0"/>
          </a:spcBef>
          <a:spcAft>
            <a:spcPct val="0"/>
          </a:spcAft>
          <a:buClrTx/>
          <a:buSzTx/>
          <a:buFontTx/>
          <a:buNone/>
          <a:tabLst/>
          <a:defRPr kumimoji="0" lang="en-GB" sz="22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14422</TotalTime>
  <Words>1557</Words>
  <Application>Microsoft Office PowerPoint</Application>
  <PresentationFormat>Presentación en pantalla (4:3)</PresentationFormat>
  <Paragraphs>300</Paragraphs>
  <Slides>33</Slides>
  <Notes>2</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2</vt:i4>
      </vt:variant>
      <vt:variant>
        <vt:lpstr>Títulos de diapositiva</vt:lpstr>
      </vt:variant>
      <vt:variant>
        <vt:i4>33</vt:i4>
      </vt:variant>
    </vt:vector>
  </HeadingPairs>
  <TitlesOfParts>
    <vt:vector size="43" baseType="lpstr">
      <vt:lpstr>Arial</vt:lpstr>
      <vt:lpstr>Calibri</vt:lpstr>
      <vt:lpstr>Cambria Math</vt:lpstr>
      <vt:lpstr>Symbol</vt:lpstr>
      <vt:lpstr>Times New Roman</vt:lpstr>
      <vt:lpstr>Wingdings</vt:lpstr>
      <vt:lpstr>Tema de Office</vt:lpstr>
      <vt:lpstr>1_Default Design</vt:lpstr>
      <vt:lpstr>Imagen</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SPARE SLIDES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Profesor</dc:creator>
  <cp:lastModifiedBy>Jrpelaez</cp:lastModifiedBy>
  <cp:revision>391</cp:revision>
  <dcterms:created xsi:type="dcterms:W3CDTF">2017-06-15T10:03:55Z</dcterms:created>
  <dcterms:modified xsi:type="dcterms:W3CDTF">2018-07-17T17:32:46Z</dcterms:modified>
</cp:coreProperties>
</file>