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762" r:id="rId2"/>
    <p:sldId id="1077" r:id="rId3"/>
    <p:sldId id="1078" r:id="rId4"/>
    <p:sldId id="1030" r:id="rId5"/>
    <p:sldId id="1079" r:id="rId6"/>
    <p:sldId id="1080" r:id="rId7"/>
    <p:sldId id="1023" r:id="rId8"/>
    <p:sldId id="1075" r:id="rId9"/>
    <p:sldId id="1026" r:id="rId10"/>
    <p:sldId id="1025" r:id="rId11"/>
    <p:sldId id="1014" r:id="rId12"/>
    <p:sldId id="1007" r:id="rId13"/>
    <p:sldId id="1015" r:id="rId14"/>
    <p:sldId id="983" r:id="rId15"/>
    <p:sldId id="1032" r:id="rId16"/>
    <p:sldId id="1024" r:id="rId17"/>
    <p:sldId id="1028" r:id="rId18"/>
    <p:sldId id="1033" r:id="rId19"/>
    <p:sldId id="1066" r:id="rId20"/>
    <p:sldId id="1065" r:id="rId21"/>
    <p:sldId id="1010" r:id="rId22"/>
    <p:sldId id="1011" r:id="rId23"/>
    <p:sldId id="1049" r:id="rId24"/>
    <p:sldId id="1050" r:id="rId25"/>
    <p:sldId id="1029" r:id="rId26"/>
    <p:sldId id="1076" r:id="rId27"/>
    <p:sldId id="1074" r:id="rId28"/>
    <p:sldId id="1072" r:id="rId29"/>
    <p:sldId id="1073" r:id="rId30"/>
    <p:sldId id="1037" r:id="rId31"/>
    <p:sldId id="942" r:id="rId32"/>
    <p:sldId id="959" r:id="rId33"/>
    <p:sldId id="1038" r:id="rId34"/>
    <p:sldId id="1039" r:id="rId35"/>
    <p:sldId id="1040" r:id="rId36"/>
    <p:sldId id="1041" r:id="rId37"/>
    <p:sldId id="1042" r:id="rId38"/>
    <p:sldId id="1043" r:id="rId39"/>
    <p:sldId id="1044" r:id="rId40"/>
    <p:sldId id="1045" r:id="rId41"/>
    <p:sldId id="958" r:id="rId42"/>
    <p:sldId id="1062" r:id="rId43"/>
    <p:sldId id="1067" r:id="rId44"/>
    <p:sldId id="1068" r:id="rId45"/>
    <p:sldId id="1069" r:id="rId46"/>
    <p:sldId id="1070" r:id="rId47"/>
    <p:sldId id="1063" r:id="rId48"/>
    <p:sldId id="1061" r:id="rId49"/>
    <p:sldId id="1060" r:id="rId50"/>
    <p:sldId id="1071" r:id="rId51"/>
    <p:sldId id="1059" r:id="rId52"/>
    <p:sldId id="1055" r:id="rId53"/>
    <p:sldId id="1056" r:id="rId5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14ED5"/>
    <a:srgbClr val="DCFFF0"/>
    <a:srgbClr val="C0FFC3"/>
    <a:srgbClr val="84FF7F"/>
    <a:srgbClr val="A0FFF6"/>
    <a:srgbClr val="58FFF3"/>
    <a:srgbClr val="9EFF94"/>
    <a:srgbClr val="25FFF0"/>
    <a:srgbClr val="7AFFF6"/>
    <a:srgbClr val="00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67"/>
    <p:restoredTop sz="50000" autoAdjust="0"/>
  </p:normalViewPr>
  <p:slideViewPr>
    <p:cSldViewPr>
      <p:cViewPr>
        <p:scale>
          <a:sx n="48" d="100"/>
          <a:sy n="48" d="100"/>
        </p:scale>
        <p:origin x="1768" y="184"/>
      </p:cViewPr>
      <p:guideLst>
        <p:guide orient="horz" pos="302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9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image" Target="../media/image46.emf"/><Relationship Id="rId2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3061E-0770-7945-B11F-29517CD90FD7}" type="datetimeFigureOut">
              <a:rPr lang="it-IT" smtClean="0"/>
              <a:pPr/>
              <a:t>17/07/18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6F0DF-B89D-034A-B3A0-2128DF6B3D83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132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16C74ACB-3FCB-6340-8432-0A7F8BB70D9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1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57B8EB94-9A2C-3E45-8A29-87066B1E9D9B}" type="slidenum">
              <a:rPr lang="en-US" sz="1200" b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7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23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D2C0B-71A2-C248-9361-193137352CDC}" type="slidenum">
              <a:rPr lang="en-US"/>
              <a:pPr/>
              <a:t>30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867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AB824-E101-0244-97AB-5B78415B85AF}" type="slidenum">
              <a:rPr lang="en-US"/>
              <a:pPr/>
              <a:t>31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fld id="{64DFA663-2BFD-9948-B216-1E0C051AD070}" type="slidenum">
              <a:rPr lang="en-US" altLang="it-IT" sz="1200" b="0">
                <a:latin typeface="Arial" charset="0"/>
              </a:rPr>
              <a:pPr/>
              <a:t>32</a:t>
            </a:fld>
            <a:endParaRPr lang="en-US" altLang="it-IT" sz="1200" b="0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0538DE-443C-2B49-ABC2-25C26E0BA6A4}" type="slidenum">
              <a:rPr lang="en-US"/>
              <a:pPr/>
              <a:t>33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7962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6A889798-930C-A846-B7E1-79C915645996}" type="slidenum">
              <a:rPr lang="en-US" sz="1200" b="0">
                <a:latin typeface="Arial" charset="0"/>
              </a:rPr>
              <a:pPr/>
              <a:t>41</a:t>
            </a:fld>
            <a:endParaRPr lang="en-US" sz="1200" b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7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D964E676-CF1E-0042-9728-3C0CD4366F49}" type="slidenum">
              <a:rPr lang="en-US" sz="1200" b="0">
                <a:latin typeface="Arial" charset="0"/>
              </a:rPr>
              <a:pPr/>
              <a:t>2</a:t>
            </a:fld>
            <a:endParaRPr lang="en-US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2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5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550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2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2000" b="1" baseline="3000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0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0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74ACB-3FCB-6340-8432-0A7F8BB70D9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0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56AF9-1A05-4D43-BBBD-6B963426B97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1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7A4BF-CFFC-BB4E-A704-8BA197755AC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738A3-17CE-464C-BC13-D9A6D902F56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D0209-3B37-344E-82CB-25240AFC26A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9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5368A-3A69-A240-986E-C943B9193E2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8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49F6B-46F1-684A-A634-F3D99D1959B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0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8AA7-A217-9543-9F4F-962D4BE6E44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2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5EDD4-8D49-4140-93BC-ED96180122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0443A-11EF-314C-B6C3-65714721A36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8758A-A576-AB4E-BB2C-00542BF1F96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A677D-2A8C-7B4C-8748-18C89ABB42F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4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Arial" charset="0"/>
              </a:defRPr>
            </a:lvl1pPr>
          </a:lstStyle>
          <a:p>
            <a:fld id="{4A29E7C4-16CE-D84E-9D6A-0A535F53AAA6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49.emf"/><Relationship Id="rId14" Type="http://schemas.openxmlformats.org/officeDocument/2006/relationships/image" Target="../media/image52.png"/><Relationship Id="rId15" Type="http://schemas.openxmlformats.org/officeDocument/2006/relationships/image" Target="../media/image53.emf"/><Relationship Id="rId16" Type="http://schemas.openxmlformats.org/officeDocument/2006/relationships/image" Target="../media/image5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7.png"/><Relationship Id="rId9" Type="http://schemas.openxmlformats.org/officeDocument/2006/relationships/image" Target="../media/image51.png"/><Relationship Id="rId10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6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58.pn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8" Type="http://schemas.openxmlformats.org/officeDocument/2006/relationships/image" Target="../media/image63.jpe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Relationship Id="rId3" Type="http://schemas.openxmlformats.org/officeDocument/2006/relationships/image" Target="../media/image7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hyperlink" Target="https://journals.aps.org/prc/abstract/10.1103/PhysRevC.93.03431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338" name="Text Box 3"/>
              <p:cNvSpPr txBox="1">
                <a:spLocks noChangeArrowheads="1"/>
              </p:cNvSpPr>
              <p:nvPr/>
            </p:nvSpPr>
            <p:spPr bwMode="auto">
              <a:xfrm>
                <a:off x="-1" y="1015986"/>
                <a:ext cx="9144000" cy="5842014"/>
              </a:xfrm>
              <a:prstGeom prst="rect">
                <a:avLst/>
              </a:prstGeom>
              <a:solidFill>
                <a:srgbClr val="3DFDEE"/>
              </a:solidFill>
              <a:ln>
                <a:noFill/>
              </a:ln>
              <a:extLst>
                <a:ext uri="{91240B29-F687-4f45-9708-019B960494DF}">
                  <a14:hiddenLine xmlns:mv="urn:schemas-microsoft-com:mac:vml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endParaRPr lang="en-US" sz="2400" dirty="0">
                  <a:solidFill>
                    <a:srgbClr val="901832"/>
                  </a:solidFill>
                  <a:latin typeface="Comic Sans MS" charset="0"/>
                </a:endParaRPr>
              </a:p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r>
                  <a:rPr lang="en-US" sz="2400" dirty="0">
                    <a:solidFill>
                      <a:srgbClr val="901832"/>
                    </a:solidFill>
                    <a:latin typeface="Comic Sans MS" charset="0"/>
                  </a:rPr>
                  <a:t> </a:t>
                </a:r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</a:rPr>
                  <a:t>The physics</a:t>
                </a:r>
              </a:p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400" dirty="0" smtClean="0">
                  <a:solidFill>
                    <a:srgbClr val="114ED5"/>
                  </a:solidFill>
                  <a:latin typeface="Comic Sans MS" charset="0"/>
                </a:endParaRPr>
              </a:p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400" dirty="0" smtClean="0">
                  <a:solidFill>
                    <a:srgbClr val="002060"/>
                  </a:solidFill>
                  <a:latin typeface="Comic Sans MS" charset="0"/>
                </a:endParaRPr>
              </a:p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r>
                  <a:rPr lang="en-US" sz="2400" dirty="0">
                    <a:solidFill>
                      <a:srgbClr val="FF0000"/>
                    </a:solidFill>
                    <a:latin typeface="Comic Sans MS" charset="0"/>
                  </a:rPr>
                  <a:t> </a:t>
                </a:r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</a:rPr>
                  <a:t>Why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800" i="1" smtClean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</m:ctrlPr>
                      </m:sPrePr>
                      <m:sub/>
                      <m:sup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𝟐𝟎𝟖</m:t>
                        </m:r>
                      </m:sup>
                      <m:e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𝐏𝐛</m:t>
                        </m:r>
                      </m:e>
                    </m:sPre>
                    <m:r>
                      <a:rPr lang="en-US" sz="2800" i="0">
                        <a:solidFill>
                          <a:srgbClr val="114ED5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(</m:t>
                    </m:r>
                    <m:r>
                      <a:rPr lang="en-US" sz="2800" i="0">
                        <a:solidFill>
                          <a:srgbClr val="114ED5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𝐞</m:t>
                    </m:r>
                    <m:r>
                      <a:rPr lang="en-US" sz="2800" i="0">
                        <a:solidFill>
                          <a:srgbClr val="114ED5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𝐞</m:t>
                        </m:r>
                      </m:e>
                      <m:sup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𝐊</m:t>
                        </m:r>
                      </m:e>
                      <m:sup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p>
                    <m:r>
                      <a:rPr lang="en-US" sz="2800" i="0">
                        <a:solidFill>
                          <a:srgbClr val="114ED5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  <m:sPre>
                      <m:sPrePr>
                        <m:ctrlPr>
                          <a:rPr lang="en-US" sz="2800" i="1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</m:ctrlPr>
                      </m:sPrePr>
                      <m:sub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𝚲</m:t>
                        </m:r>
                      </m:sub>
                      <m:sup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𝟐𝟎𝟖</m:t>
                        </m:r>
                      </m:sup>
                      <m:e>
                        <m:r>
                          <a:rPr lang="en-US" sz="2800" i="0">
                            <a:solidFill>
                              <a:srgbClr val="114ED5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𝐓𝐥</m:t>
                        </m:r>
                      </m:e>
                    </m:sPre>
                  </m:oMath>
                </a14:m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?</a:t>
                </a: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800" dirty="0" smtClean="0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r>
                  <a:rPr lang="en-US" sz="2800" i="1" dirty="0">
                    <a:solidFill>
                      <a:srgbClr val="0000FF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The experiment and the </a:t>
                </a:r>
                <a:endParaRPr lang="en-US" sz="2800" dirty="0">
                  <a:solidFill>
                    <a:srgbClr val="114ED5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114ED5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  challenges</a:t>
                </a: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000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2000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lvl="1" indent="-368300" algn="l"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Blip>
                    <a:blip r:embed="rId3"/>
                  </a:buBlip>
                </a:pPr>
                <a:r>
                  <a:rPr lang="en-US" sz="1600" i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3200" dirty="0" smtClean="0">
                    <a:solidFill>
                      <a:srgbClr val="114ED5"/>
                    </a:solidFill>
                    <a:latin typeface="Comic Sans MS" charset="0"/>
                  </a:rPr>
                  <a:t>Summary and conclusions</a:t>
                </a:r>
                <a:endParaRPr lang="en-US" sz="2400" b="0" dirty="0">
                  <a:latin typeface="Arial" charset="0"/>
                </a:endParaRPr>
              </a:p>
              <a:p>
                <a:pPr marL="88900" lvl="1"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3200" dirty="0" smtClean="0">
                  <a:solidFill>
                    <a:srgbClr val="114ED5"/>
                  </a:solidFill>
                  <a:latin typeface="Comic Sans MS" charset="0"/>
                </a:endParaRPr>
              </a:p>
            </p:txBody>
          </p:sp>
        </mc:Choice>
        <mc:Fallback xmlns="">
          <p:sp>
            <p:nvSpPr>
              <p:cNvPr id="1433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1015986"/>
                <a:ext cx="9144000" cy="584201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mv="urn:schemas-microsoft-com:mac:vml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39" name="Text Box 2"/>
              <p:cNvSpPr txBox="1">
                <a:spLocks noChangeArrowheads="1"/>
              </p:cNvSpPr>
              <p:nvPr/>
            </p:nvSpPr>
            <p:spPr bwMode="auto">
              <a:xfrm>
                <a:off x="1" y="-27384"/>
                <a:ext cx="9144000" cy="119603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mv="urn:schemas-microsoft-com:mac:vml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37931725" indent="-37474525"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en-US" sz="2800" dirty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Studying </a:t>
                </a:r>
                <a:r>
                  <a:rPr lang="en-US" sz="2800" dirty="0" err="1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Λ</a:t>
                </a:r>
                <a:r>
                  <a:rPr lang="en-US" sz="2800" dirty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interactions in nuclear matter  with </a:t>
                </a:r>
                <a:endParaRPr lang="en-US" sz="2800" dirty="0" smtClean="0">
                  <a:solidFill>
                    <a:srgbClr val="FFFF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2800" dirty="0" smtClean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the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PrePr>
                      <m:sub/>
                      <m: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𝟐𝟎𝟖</m:t>
                        </m:r>
                      </m:sup>
                      <m:e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𝑷𝒃</m:t>
                        </m:r>
                      </m:e>
                    </m:sPre>
                    <m:r>
                      <a:rPr lang="en-US" sz="2800" i="1">
                        <a:solidFill>
                          <a:srgbClr val="FFFF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800" i="1">
                        <a:solidFill>
                          <a:srgbClr val="FFFF00"/>
                        </a:solidFill>
                        <a:latin typeface="Cambria Math" charset="0"/>
                      </a:rPr>
                      <m:t>𝒆</m:t>
                    </m:r>
                    <m:r>
                      <a:rPr lang="en-US" sz="2800" i="1">
                        <a:solidFill>
                          <a:srgbClr val="FFFF00"/>
                        </a:solidFill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sz="2800" i="1">
                        <a:solidFill>
                          <a:srgbClr val="FFFF00"/>
                        </a:solidFill>
                        <a:latin typeface="Cambria Math" charset="0"/>
                      </a:rPr>
                      <m:t>)</m:t>
                    </m:r>
                    <m:sPre>
                      <m:sPre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PrePr>
                      <m:sub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𝚲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𝟐𝟎𝟖</m:t>
                        </m:r>
                      </m:sup>
                      <m:e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𝑻𝒍</m:t>
                        </m:r>
                      </m:e>
                    </m:sPre>
                  </m:oMath>
                </a14:m>
                <a:endParaRPr lang="it-IT" sz="2800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200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F. Garibaldi – PAC 46 – Jefferson Lab – July 17 -2018</a:t>
                </a:r>
              </a:p>
            </p:txBody>
          </p:sp>
        </mc:Choice>
        <mc:Fallback xmlns="">
          <p:sp>
            <p:nvSpPr>
              <p:cNvPr id="14339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-27384"/>
                <a:ext cx="9144000" cy="1196033"/>
              </a:xfrm>
              <a:prstGeom prst="rect">
                <a:avLst/>
              </a:prstGeom>
              <a:blipFill rotWithShape="0">
                <a:blip r:embed="rId5"/>
                <a:stretch>
                  <a:fillRect t="-5612" b="-3061"/>
                </a:stretch>
              </a:blipFill>
              <a:ln>
                <a:noFill/>
              </a:ln>
              <a:extLst>
                <a:ext uri="{91240B29-F687-4f45-9708-019B960494DF}">
                  <a14:hiddenLine xmlns="" xmlns:mv="urn:schemas-microsoft-com:mac:vml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4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98" y="1398171"/>
            <a:ext cx="2248204" cy="136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894" y="3655375"/>
            <a:ext cx="2523612" cy="189270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383311" y="323008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0456688" y="414825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016834" y="351084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864434" y="42291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0" y="4854059"/>
            <a:ext cx="914399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measured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charge density distribution of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clearly shows that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region of nearly constant  density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accounts for a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very large fraction (~70 %) of the nuclear volume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thus suggesting that  its properties largely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reflect those of uniform nuclear matter in the neutron 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star.</a:t>
            </a:r>
            <a:r>
              <a:rPr lang="en-US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validity of this conjecture has been long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established by a comparison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between  the results of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theoretical calculations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and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data extracted from the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e,e´p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207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cross sections measured at NIKHEF in the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1990s</a:t>
            </a:r>
            <a:endParaRPr lang="en-US" sz="18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88" y="18950"/>
            <a:ext cx="5408712" cy="477820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624738" y="620688"/>
            <a:ext cx="241175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B.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Frois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C.N.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Papanicolas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Ann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Rev.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Part. Sci. 37, 133 (</a:t>
            </a:r>
            <a:r>
              <a:rPr lang="en-US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1987)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-1148728" y="3233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-996328" y="33862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-843928" y="35386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0" y="1197631"/>
            <a:ext cx="91440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framework is being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developed 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O.Benhar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P. </a:t>
            </a:r>
            <a:r>
              <a:rPr lang="en-US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Bydzowsky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I.Vidana</a:t>
            </a:r>
            <a:r>
              <a:rPr lang="is-I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,..)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carry out calculations of the nuclear (</a:t>
            </a:r>
            <a:r>
              <a:rPr lang="en-US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e,e’K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cross section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within 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formalism of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nuclear many-body theory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which has been extensively and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successfully employed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study the proton knockout,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e,e’p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reaction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 fact, the clear connection between (</a:t>
            </a:r>
            <a:r>
              <a:rPr lang="en-US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e,e’p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 and (</a:t>
            </a:r>
            <a:r>
              <a:rPr lang="en-US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e,e’K</a:t>
            </a:r>
            <a:r>
              <a:rPr lang="en-US" sz="2000" baseline="30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 processes that naturally emerges from the proposed analysis, shows that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missing energy spectra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measured in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e,e’p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experiments provide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baseline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for a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model-independent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determination of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binding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energies</a:t>
            </a:r>
            <a:endParaRPr lang="it-IT" sz="20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365104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binding energies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are given by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difference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between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missing energies measured in (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e,e´K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and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proton binding energies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obtained from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(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e,e´p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cross sections. </a:t>
            </a:r>
            <a:r>
              <a:rPr lang="en-US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Hence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e,e´p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data will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provide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baseline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needed to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extract information </a:t>
            </a:r>
            <a:r>
              <a:rPr lang="en-US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binding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energies</a:t>
            </a:r>
            <a:endParaRPr lang="it-IT" sz="20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108520" y="184595"/>
            <a:ext cx="92525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Exploiting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K</a:t>
            </a:r>
            <a:r>
              <a:rPr lang="it-IT" sz="2000" baseline="30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electroproduction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data to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constrain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models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dynamics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requires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 quantitative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understanding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20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nucleon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sector</a:t>
            </a:r>
            <a:endParaRPr lang="it-IT" sz="2000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-1148728" y="3233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-996328" y="33862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-843928" y="35386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59" y="184544"/>
            <a:ext cx="4787900" cy="43053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36512" y="4653136"/>
            <a:ext cx="916570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Short-range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correlations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appear to be the most important mechanism leading to the observed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quenching of the spectroscopic factor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while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surface and shell effects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only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play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an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important role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the vicinity of 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Fermi surface. </a:t>
            </a:r>
            <a:endParaRPr lang="en-US" sz="200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Deeply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bound protons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the 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ground state largely 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behave as if they were in nuclear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matter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sz="24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-1148728" y="32338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-996328" y="33862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-843928" y="353860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0" y="-99392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results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AFDMC calculations </a:t>
            </a:r>
            <a:r>
              <a:rPr lang="en-US" sz="20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show 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that the difference between the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it-IT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binding energies predicted by different models of the three-body </a:t>
            </a:r>
            <a:r>
              <a:rPr lang="it-IT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force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while being still rather small in </a:t>
            </a:r>
            <a:r>
              <a:rPr lang="en-US" sz="2000" baseline="30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40</a:t>
            </a:r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Ca,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rapidly increases with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</a:t>
            </a:r>
            <a:endParaRPr lang="it-IT" sz="2000" dirty="0">
              <a:solidFill>
                <a:srgbClr val="FF0000"/>
              </a:solidFill>
            </a:endParaRPr>
          </a:p>
        </p:txBody>
      </p:sp>
      <p:grpSp>
        <p:nvGrpSpPr>
          <p:cNvPr id="9" name="グループ化 2495"/>
          <p:cNvGrpSpPr/>
          <p:nvPr/>
        </p:nvGrpSpPr>
        <p:grpSpPr>
          <a:xfrm>
            <a:off x="683568" y="1340768"/>
            <a:ext cx="6706299" cy="4248472"/>
            <a:chOff x="-228427" y="-47771"/>
            <a:chExt cx="5944194" cy="3162732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200000" scaled="0"/>
            <a:tileRect/>
          </a:gradFill>
        </p:grpSpPr>
        <p:sp>
          <p:nvSpPr>
            <p:cNvPr id="10" name="テキスト ボックス 2486"/>
            <p:cNvSpPr txBox="1"/>
            <p:nvPr/>
          </p:nvSpPr>
          <p:spPr>
            <a:xfrm>
              <a:off x="90698" y="2091935"/>
              <a:ext cx="2546448" cy="540429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US" sz="1200" kern="100" dirty="0">
                  <a:solidFill>
                    <a:srgbClr val="0070C0"/>
                  </a:solidFill>
                  <a:effectLst/>
                  <a:latin typeface="Times New Roman"/>
                  <a:cs typeface="Courier New"/>
                </a:rPr>
                <a:t>Figure 2-4: 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Symbol"/>
                  <a:cs typeface="Times New Roman"/>
                </a:rPr>
                <a:t>L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Times New Roman"/>
                  <a:cs typeface="Courier New"/>
                </a:rPr>
                <a:t> separation energies as a function of A</a:t>
              </a:r>
              <a:r>
                <a:rPr lang="en-US" sz="1200" kern="100" baseline="30000" dirty="0">
                  <a:solidFill>
                    <a:srgbClr val="0070C0"/>
                  </a:solidFill>
                  <a:effectLst/>
                  <a:latin typeface="Times New Roman"/>
                  <a:cs typeface="Courier New"/>
                </a:rPr>
                <a:t>-2/3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Times New Roman"/>
                  <a:cs typeface="Courier New"/>
                </a:rPr>
                <a:t>.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Times New Roman"/>
                  <a:ea typeface="MS Gothic"/>
                  <a:cs typeface="Courier New"/>
                </a:rPr>
                <a:t> Predicted results for </a:t>
              </a:r>
              <a:r>
                <a:rPr lang="en-US" sz="1200" kern="100" baseline="30000" dirty="0">
                  <a:solidFill>
                    <a:srgbClr val="0070C0"/>
                  </a:solidFill>
                  <a:effectLst/>
                  <a:latin typeface="Times New Roman"/>
                  <a:cs typeface="Courier New"/>
                </a:rPr>
                <a:t>40</a:t>
              </a:r>
              <a:r>
                <a:rPr lang="en-US" sz="1200" kern="100" baseline="-25000" dirty="0">
                  <a:solidFill>
                    <a:srgbClr val="0070C0"/>
                  </a:solidFill>
                  <a:effectLst/>
                  <a:latin typeface="Symbol"/>
                  <a:cs typeface="Times New Roman"/>
                </a:rPr>
                <a:t>L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Times New Roman"/>
                  <a:cs typeface="Courier New"/>
                </a:rPr>
                <a:t>K and </a:t>
              </a:r>
              <a:r>
                <a:rPr lang="en-US" sz="1200" kern="100" baseline="30000" dirty="0">
                  <a:solidFill>
                    <a:srgbClr val="0070C0"/>
                  </a:solidFill>
                  <a:effectLst/>
                  <a:latin typeface="Times New Roman"/>
                  <a:cs typeface="Courier New"/>
                </a:rPr>
                <a:t>48</a:t>
              </a:r>
              <a:r>
                <a:rPr lang="en-US" sz="1200" kern="100" baseline="-25000" dirty="0">
                  <a:solidFill>
                    <a:srgbClr val="0070C0"/>
                  </a:solidFill>
                  <a:effectLst/>
                  <a:latin typeface="Symbol"/>
                  <a:cs typeface="Times New Roman"/>
                </a:rPr>
                <a:t>L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Times New Roman"/>
                  <a:cs typeface="Courier New"/>
                </a:rPr>
                <a:t>K</a:t>
              </a:r>
              <a:r>
                <a:rPr lang="en-US" sz="1200" kern="100" dirty="0">
                  <a:solidFill>
                    <a:srgbClr val="0070C0"/>
                  </a:solidFill>
                  <a:effectLst/>
                  <a:latin typeface="Times New Roman"/>
                  <a:ea typeface="MS Gothic"/>
                  <a:cs typeface="Courier New"/>
                </a:rPr>
                <a:t> are also included.</a:t>
              </a:r>
              <a:endParaRPr lang="it-IT" sz="1200" kern="100" dirty="0">
                <a:solidFill>
                  <a:srgbClr val="0070C0"/>
                </a:solidFill>
                <a:effectLst/>
                <a:latin typeface="MS Mincho"/>
                <a:cs typeface="Courier New"/>
              </a:endParaRP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endParaRPr lang="it-IT" sz="12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1" name="テキスト ボックス 2487"/>
            <p:cNvSpPr txBox="1"/>
            <p:nvPr/>
          </p:nvSpPr>
          <p:spPr>
            <a:xfrm>
              <a:off x="2904564" y="1942590"/>
              <a:ext cx="2675084" cy="743526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US" sz="1200" dirty="0">
                  <a:solidFill>
                    <a:srgbClr val="0070C0"/>
                  </a:solidFill>
                  <a:effectLst/>
                  <a:latin typeface="Times New Roman"/>
                  <a:ea typeface="ＭＳ ゴシック"/>
                  <a:cs typeface="Times New Roman"/>
                </a:rPr>
                <a:t>(b) Experimental results for </a:t>
              </a:r>
              <a:r>
                <a:rPr lang="it-IT" sz="1200" dirty="0">
                  <a:solidFill>
                    <a:srgbClr val="0070C0"/>
                  </a:solidFill>
                  <a:effectLst/>
                  <a:latin typeface="Symbol"/>
                  <a:ea typeface="ＭＳ ゴシック"/>
                  <a:cs typeface="Times New Roman"/>
                </a:rPr>
                <a:t>L</a:t>
              </a:r>
              <a:r>
                <a:rPr lang="en-US" sz="1200" dirty="0">
                  <a:solidFill>
                    <a:srgbClr val="0070C0"/>
                  </a:solidFill>
                  <a:effectLst/>
                  <a:latin typeface="Times New Roman"/>
                  <a:ea typeface="ＭＳ ゴシック"/>
                  <a:cs typeface="Times New Roman"/>
                </a:rPr>
                <a:t> in s, p, d, f and g waves.</a:t>
              </a:r>
              <a:r>
                <a:rPr lang="en-US" sz="1200" dirty="0">
                  <a:solidFill>
                    <a:srgbClr val="0070C0"/>
                  </a:solidFill>
                  <a:effectLst/>
                  <a:latin typeface="Times New Roman"/>
                  <a:ea typeface="ＭＳ 明朝"/>
                  <a:cs typeface="Times New Roman"/>
                </a:rPr>
                <a:t> Red open circles are the AFDMC results obtained including the most recent 2-body plus 3-body hyperon-nucleon phenomenological interaction model </a:t>
              </a:r>
              <a:r>
                <a:rPr lang="en-US" sz="1200" dirty="0">
                  <a:solidFill>
                    <a:srgbClr val="0070C0"/>
                  </a:solidFill>
                  <a:effectLst/>
                  <a:latin typeface="Times New Roman"/>
                  <a:ea typeface="MS Gothic"/>
                  <a:cs typeface="Times New Roman"/>
                </a:rPr>
                <a:t>(updated from [PED15])</a:t>
              </a:r>
              <a:r>
                <a:rPr lang="en-US" sz="1200" dirty="0">
                  <a:solidFill>
                    <a:srgbClr val="0070C0"/>
                  </a:solidFill>
                  <a:effectLst/>
                  <a:latin typeface="Times New Roman"/>
                  <a:ea typeface="ＭＳ 明朝"/>
                  <a:cs typeface="Times New Roman"/>
                </a:rPr>
                <a:t>.</a:t>
              </a:r>
              <a:endParaRPr lang="it-IT" sz="1200" dirty="0">
                <a:solidFill>
                  <a:srgbClr val="0070C0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2" name="テキスト ボックス 2488"/>
            <p:cNvSpPr txBox="1"/>
            <p:nvPr/>
          </p:nvSpPr>
          <p:spPr>
            <a:xfrm>
              <a:off x="-228427" y="2676502"/>
              <a:ext cx="5944194" cy="438459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200" dirty="0" smtClean="0">
                  <a:solidFill>
                    <a:srgbClr val="FF000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Experimental </a:t>
              </a:r>
              <a:r>
                <a:rPr lang="en-US" sz="1200" dirty="0">
                  <a:solidFill>
                    <a:srgbClr val="FF000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B</a:t>
              </a:r>
              <a:r>
                <a:rPr lang="it-IT" sz="1200" baseline="-25000" dirty="0">
                  <a:solidFill>
                    <a:srgbClr val="FF0000"/>
                  </a:solidFill>
                  <a:effectLst/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1200" dirty="0">
                  <a:solidFill>
                    <a:srgbClr val="FF000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 values in s wave and AFDMC calculation results with 2-body </a:t>
              </a:r>
              <a:r>
                <a:rPr lang="it-IT" sz="1200" dirty="0">
                  <a:solidFill>
                    <a:srgbClr val="FF0000"/>
                  </a:solidFill>
                  <a:effectLst/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1200" dirty="0">
                  <a:solidFill>
                    <a:srgbClr val="FF000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N interaction alone, and two different </a:t>
              </a:r>
              <a:r>
                <a:rPr lang="en-US" sz="1200" dirty="0" err="1">
                  <a:solidFill>
                    <a:srgbClr val="FF000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parametrizations</a:t>
              </a:r>
              <a:r>
                <a:rPr lang="en-US" sz="1200" dirty="0">
                  <a:solidFill>
                    <a:srgbClr val="FF0000"/>
                  </a:solidFill>
                  <a:effectLst/>
                  <a:latin typeface="Comic Sans MS" charset="0"/>
                  <a:ea typeface="Comic Sans MS" charset="0"/>
                  <a:cs typeface="Comic Sans MS" charset="0"/>
                </a:rPr>
                <a:t> of the 3-body YN interaction (updated from [LON14]).</a:t>
              </a:r>
              <a:endParaRPr lang="it-IT" sz="1200" dirty="0">
                <a:solidFill>
                  <a:srgbClr val="FF0000"/>
                </a:solidFill>
                <a:effectLst/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13" name="図 248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368" y="-47771"/>
              <a:ext cx="2816157" cy="209586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4" name="図 249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"/>
            <a:stretch/>
          </p:blipFill>
          <p:spPr bwMode="auto">
            <a:xfrm>
              <a:off x="2904564" y="-47771"/>
              <a:ext cx="2675084" cy="1965268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 xmlns:lc="http://schemas.openxmlformats.org/drawingml/2006/lockedCanvas" xmlns=""/>
              </a:ext>
            </a:extLst>
          </p:spPr>
        </p:pic>
      </p:grpSp>
      <p:sp>
        <p:nvSpPr>
          <p:cNvPr id="5" name="CasellaDiTesto 4"/>
          <p:cNvSpPr txBox="1"/>
          <p:nvPr/>
        </p:nvSpPr>
        <p:spPr>
          <a:xfrm>
            <a:off x="0" y="5623206"/>
            <a:ext cx="9144000" cy="12311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The use 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of a </a:t>
            </a:r>
            <a:r>
              <a:rPr lang="en-US" sz="2000" baseline="30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Pb target appears to be uniquely suited to study </a:t>
            </a:r>
            <a:r>
              <a:rPr lang="it-IT" sz="2000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interactions in a uniform nuclear medium with large neutron </a:t>
            </a:r>
            <a:r>
              <a:rPr lang="en-US" sz="20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excess</a:t>
            </a:r>
          </a:p>
          <a:p>
            <a:r>
              <a:rPr lang="en-US" sz="2000" dirty="0" err="1" smtClean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Jlab</a:t>
            </a:r>
            <a:r>
              <a:rPr lang="en-US" sz="2000" dirty="0" smtClean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 is the only lab where to make this experiment</a:t>
            </a:r>
            <a:endParaRPr lang="it-IT" sz="2000" dirty="0">
              <a:solidFill>
                <a:srgbClr val="DCFFF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807356" y="190982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35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1"/>
            <a:ext cx="9143999" cy="58477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3200" dirty="0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yperon </a:t>
            </a:r>
            <a:r>
              <a:rPr lang="en-US" altLang="ja-JP" sz="3200" dirty="0">
                <a:solidFill>
                  <a:srgbClr val="FFFF00"/>
                </a:solidFill>
                <a:latin typeface="Comic Sans MS"/>
                <a:cs typeface="Comic Sans MS"/>
              </a:rPr>
              <a:t>in 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heavy nuclei – </a:t>
            </a:r>
            <a:r>
              <a:rPr lang="en-US" altLang="ja-JP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(e,e’K+)</a:t>
            </a:r>
            <a:r>
              <a:rPr lang="en-US" altLang="ja-JP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altLang="ja-JP" sz="32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Ti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09600"/>
            <a:ext cx="9144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Mass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to its extreme</a:t>
            </a:r>
          </a:p>
        </p:txBody>
      </p:sp>
      <p:pic>
        <p:nvPicPr>
          <p:cNvPr id="12" name="Picture 4" descr="shell89Y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8838"/>
            <a:ext cx="2895600" cy="32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E140pik_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7565"/>
            <a:ext cx="3076603" cy="325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E140pik_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80" y="1748144"/>
            <a:ext cx="295344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" y="2756356"/>
            <a:ext cx="213360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800" b="1" i="1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Hotchi</a:t>
            </a:r>
            <a:r>
              <a:rPr lang="en-US" altLang="ja-JP" sz="800" b="1" i="1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 et al., PRC 64 (2001) 044302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648200" y="2611329"/>
            <a:ext cx="3024275" cy="276436"/>
          </a:xfrm>
          <a:prstGeom prst="rect">
            <a:avLst/>
          </a:prstGeom>
          <a:solidFill>
            <a:srgbClr val="D3FCFF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i="1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Hasegawa et. al., PRC 53 (1996)1210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-36512" y="1156682"/>
            <a:ext cx="918051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,k) reaction, levels barely visible (poor energy resolution) 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5736158"/>
            <a:ext cx="9144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   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(e,e’K) reaction can do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much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 Energy resolution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Much more precise </a:t>
            </a:r>
            <a:r>
              <a:rPr lang="it-IT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single particle energies.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Complementary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to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,k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reaction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9" name="CasellaDiTesto 18"/>
          <p:cNvSpPr txBox="1"/>
          <p:nvPr/>
        </p:nvSpPr>
        <p:spPr>
          <a:xfrm>
            <a:off x="9839" y="5158933"/>
            <a:ext cx="9086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Up to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now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these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data are the best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ever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of quasi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in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strongly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system</a:t>
            </a:r>
            <a:r>
              <a:rPr lang="it-IT" sz="1800" dirty="0" smtClean="0">
                <a:latin typeface="Comic Sans MS"/>
                <a:cs typeface="Comic Sans MS"/>
              </a:rPr>
              <a:t>” (</a:t>
            </a:r>
            <a:r>
              <a:rPr lang="it-IT" sz="1800" dirty="0" err="1" smtClean="0">
                <a:latin typeface="Comic Sans MS"/>
                <a:cs typeface="Comic Sans MS"/>
              </a:rPr>
              <a:t>Review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paper</a:t>
            </a:r>
            <a:r>
              <a:rPr lang="it-IT" sz="1800" dirty="0" smtClean="0">
                <a:latin typeface="Comic Sans MS"/>
                <a:cs typeface="Comic Sans MS"/>
              </a:rPr>
              <a:t> by </a:t>
            </a:r>
            <a:r>
              <a:rPr lang="it-IT" sz="1800" dirty="0" err="1" smtClean="0">
                <a:latin typeface="Comic Sans MS"/>
                <a:cs typeface="Comic Sans MS"/>
              </a:rPr>
              <a:t>Hashimoto</a:t>
            </a:r>
            <a:r>
              <a:rPr lang="it-IT" sz="1800" dirty="0" smtClean="0"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latin typeface="Comic Sans MS"/>
                <a:cs typeface="Comic Sans MS"/>
              </a:rPr>
              <a:t>Tamura</a:t>
            </a:r>
            <a:r>
              <a:rPr lang="it-IT" sz="1800" dirty="0" smtClean="0">
                <a:latin typeface="Comic Sans MS"/>
                <a:cs typeface="Comic Sans MS"/>
              </a:rPr>
              <a:t>)</a:t>
            </a:r>
            <a:endParaRPr lang="it-IT" sz="1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002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49487" y="3409751"/>
            <a:ext cx="3923928" cy="3385542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Millener-Motoba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/>
                <a:cs typeface="Comic Sans MS"/>
              </a:rPr>
              <a:t>P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article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hole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calculation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weak-coupling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of the </a:t>
            </a:r>
            <a:r>
              <a:rPr lang="it-IT" sz="1800" dirty="0" smtClean="0">
                <a:solidFill>
                  <a:srgbClr val="114ED5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hyperon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to the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hole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states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of the core (i.e. no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residual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114ED5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114ED5"/>
                </a:solidFill>
                <a:latin typeface="Comic Sans MS"/>
                <a:cs typeface="Comic Sans MS"/>
              </a:rPr>
              <a:t>-N </a:t>
            </a:r>
            <a:r>
              <a:rPr lang="it-IT" sz="1800" dirty="0" err="1" smtClean="0">
                <a:solidFill>
                  <a:srgbClr val="114ED5"/>
                </a:solidFill>
                <a:latin typeface="Comic Sans MS"/>
                <a:cs typeface="Comic Sans MS"/>
              </a:rPr>
              <a:t>interaction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it-IT" sz="1800" dirty="0" smtClean="0"/>
              <a:t>. </a:t>
            </a:r>
          </a:p>
          <a:p>
            <a:pPr algn="just">
              <a:buFontTx/>
              <a:buChar char="-"/>
            </a:pPr>
            <a:r>
              <a:rPr lang="en-US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One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can extract </a:t>
            </a:r>
            <a:r>
              <a:rPr lang="en-US" sz="1800" dirty="0">
                <a:solidFill>
                  <a:srgbClr val="114ED5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single-particle energies from each of the observed peaks. Each peak does correspond to several levels based on two closely-spaced proton-hole states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7637"/>
          <a:stretch/>
        </p:blipFill>
        <p:spPr>
          <a:xfrm>
            <a:off x="4617075" y="3370818"/>
            <a:ext cx="4561058" cy="32110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-1176" r="51964"/>
          <a:stretch/>
        </p:blipFill>
        <p:spPr>
          <a:xfrm>
            <a:off x="-138545" y="0"/>
            <a:ext cx="4499992" cy="33708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0"/>
            <a:ext cx="4278497" cy="32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4497"/>
            <a:ext cx="5058444" cy="379383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031" y="3951309"/>
            <a:ext cx="6922365" cy="262821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28551" y="1492873"/>
            <a:ext cx="386252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most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important feature of the new configuration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is the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low accidental background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endParaRPr lang="en-US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just"/>
            <a:endParaRPr lang="en-US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just"/>
            <a:r>
              <a:rPr lang="en-US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This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 a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significant difference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from the previous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Hall C experiments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 In other words, the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new configuration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can be considered a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significant upgrade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the Hall A experiment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and increases its physics yield rate by a factor of five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it-IT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228551" y="116632"/>
            <a:ext cx="395196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Background free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spectroscopy </a:t>
            </a:r>
            <a:r>
              <a:rPr lang="en-US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while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maintaining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good signal/accidental ratio for the heavy mass region. </a:t>
            </a:r>
            <a:endParaRPr lang="it-IT" dirty="0">
              <a:solidFill>
                <a:srgbClr val="FF0000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615773"/>
            <a:ext cx="9144000" cy="305176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15334" y="3870091"/>
            <a:ext cx="2328667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results based on the 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previous experiments in Hall A and Hall C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are consistent and their 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average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is about 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0.55 counts/</a:t>
            </a:r>
            <a:r>
              <a:rPr lang="en-US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/(1.0 </a:t>
            </a:r>
            <a:r>
              <a:rPr lang="en-US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nb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sr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).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GEANT simulation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using more precise information about the HKS and HRS predicted similar yield rates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0.54 counts/</a:t>
            </a:r>
            <a:r>
              <a:rPr lang="en-US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/(1.0 </a:t>
            </a:r>
            <a:r>
              <a:rPr lang="en-US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nb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sr</a:t>
            </a:r>
            <a:r>
              <a:rPr lang="en-US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).  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865984" y="1196752"/>
            <a:ext cx="2362200" cy="2045006"/>
            <a:chOff x="3347" y="294"/>
            <a:chExt cx="975" cy="990"/>
          </a:xfrm>
          <a:solidFill>
            <a:schemeClr val="bg1"/>
          </a:solidFill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347" y="497"/>
              <a:ext cx="975" cy="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347" y="294"/>
              <a:ext cx="975" cy="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 dirty="0"/>
            </a:p>
          </p:txBody>
        </p:sp>
      </p:grpSp>
      <p:pic>
        <p:nvPicPr>
          <p:cNvPr id="14" name="Picture 12" descr="run_2411_disp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91" y="1826142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257980" y="6135719"/>
            <a:ext cx="4283968" cy="584775"/>
          </a:xfrm>
          <a:prstGeom prst="rect">
            <a:avLst/>
          </a:prstGeom>
          <a:solidFill>
            <a:schemeClr val="bg1"/>
          </a:solidFill>
          <a:effectLst>
            <a:softEdge rad="749300"/>
          </a:effectLst>
        </p:spPr>
        <p:txBody>
          <a:bodyPr wrap="square" rtlCol="0">
            <a:spAutoFit/>
          </a:bodyPr>
          <a:lstStyle/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it-IT" dirty="0" smtClean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488325" y="3602047"/>
            <a:ext cx="2620179" cy="313932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The RICH detector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has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been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upgraded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for the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neutron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Transversity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. Easy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calculation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show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that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the new layout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would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allow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us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it-IT" sz="1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get</a:t>
            </a:r>
            <a:r>
              <a:rPr lang="it-IT" sz="1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an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added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factor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of 10</a:t>
            </a:r>
            <a:r>
              <a:rPr lang="it-IT" sz="1800" baseline="300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6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as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/K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rejection</a:t>
            </a:r>
            <a:r>
              <a:rPr lang="it-IT" sz="18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factor</a:t>
            </a:r>
            <a:endParaRPr lang="it-IT" sz="18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348" y="1740699"/>
            <a:ext cx="2937852" cy="187775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484637" y="496000"/>
            <a:ext cx="159555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might</a:t>
            </a:r>
            <a:r>
              <a:rPr lang="it-IT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add</a:t>
            </a:r>
            <a:r>
              <a:rPr lang="it-IT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theRICH</a:t>
            </a:r>
            <a:r>
              <a:rPr lang="it-IT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detector</a:t>
            </a:r>
            <a:endParaRPr lang="it-IT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Kaon</a:t>
            </a:r>
            <a:r>
              <a:rPr lang="it-IT" sz="28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identification</a:t>
            </a:r>
            <a:endParaRPr lang="it-IT" sz="28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19" y="783453"/>
            <a:ext cx="3382798" cy="3365627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51814" y="4795127"/>
            <a:ext cx="2630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pK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=1.2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/c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1175455" y="436493"/>
            <a:ext cx="716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omic Sans MS"/>
                <a:cs typeface="Comic Sans MS"/>
              </a:rPr>
              <a:t>HKS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57980" y="4201924"/>
            <a:ext cx="301787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omic Sans MS"/>
                <a:cs typeface="Comic Sans MS"/>
              </a:rPr>
              <a:t>3 TOF, 2 water </a:t>
            </a:r>
            <a:r>
              <a:rPr lang="it-IT" dirty="0" err="1">
                <a:solidFill>
                  <a:srgbClr val="0000FF"/>
                </a:solidFill>
                <a:latin typeface="Comic Sans MS"/>
                <a:cs typeface="Comic Sans MS"/>
              </a:rPr>
              <a:t>Cherenkov</a:t>
            </a:r>
            <a:r>
              <a:rPr lang="it-IT" dirty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three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mic Sans MS"/>
                <a:cs typeface="Comic Sans MS"/>
              </a:rPr>
              <a:t>aerogel</a:t>
            </a:r>
            <a:r>
              <a:rPr lang="it-IT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omic Sans MS"/>
                <a:cs typeface="Comic Sans MS"/>
              </a:rPr>
              <a:t>Cerenkov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5363630"/>
            <a:ext cx="507605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000" dirty="0" err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it-IT" sz="2000" dirty="0">
                <a:solidFill>
                  <a:srgbClr val="0000FF"/>
                </a:solidFill>
                <a:latin typeface="Comic Sans MS"/>
                <a:cs typeface="Comic Sans MS"/>
              </a:rPr>
              <a:t>/k </a:t>
            </a:r>
            <a:r>
              <a:rPr lang="it-IT" sz="2000" dirty="0" err="1">
                <a:solidFill>
                  <a:srgbClr val="0000FF"/>
                </a:solidFill>
                <a:latin typeface="Comic Sans MS"/>
                <a:cs typeface="Comic Sans MS"/>
              </a:rPr>
              <a:t>rejection</a:t>
            </a:r>
            <a:r>
              <a:rPr lang="it-IT" sz="2000" dirty="0">
                <a:solidFill>
                  <a:srgbClr val="0000FF"/>
                </a:solidFill>
                <a:latin typeface="Comic Sans MS"/>
                <a:cs typeface="Comic Sans MS"/>
              </a:rPr>
              <a:t> ratio: 4.7 x 10</a:t>
            </a:r>
            <a:r>
              <a:rPr lang="it-IT" sz="20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-4</a:t>
            </a:r>
            <a:r>
              <a:rPr lang="it-IT" sz="2000" dirty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r>
              <a:rPr lang="en-US" sz="2000" dirty="0"/>
              <a:t> 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T. </a:t>
            </a:r>
            <a:r>
              <a:rPr lang="en-US" sz="2000" dirty="0" err="1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Gogami</a:t>
            </a:r>
            <a:r>
              <a:rPr lang="en-US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et al, NIM (2018) </a:t>
            </a:r>
            <a:r>
              <a:rPr lang="it-IT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69-83 )</a:t>
            </a:r>
          </a:p>
        </p:txBody>
      </p:sp>
    </p:spTree>
    <p:extLst>
      <p:ext uri="{BB962C8B-B14F-4D97-AF65-F5344CB8AC3E}">
        <p14:creationId xmlns:p14="http://schemas.microsoft.com/office/powerpoint/2010/main" val="1780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21" grpId="0" animBg="1"/>
      <p:bldP spid="11" grpId="0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Target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780326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 bwMode="auto">
          <a:xfrm>
            <a:off x="4716016" y="1124744"/>
            <a:ext cx="3096344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ttore 1 15"/>
          <p:cNvCxnSpPr/>
          <p:nvPr/>
        </p:nvCxnSpPr>
        <p:spPr bwMode="auto">
          <a:xfrm>
            <a:off x="2813828" y="896672"/>
            <a:ext cx="3096344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4784"/>
            <a:ext cx="2758996" cy="252028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3696180" y="2193984"/>
            <a:ext cx="442798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Heath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transfer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show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conduction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cooling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becomes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competitve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compared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to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increase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radiation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cooling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by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rotating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for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thick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target</a:t>
            </a:r>
            <a:endParaRPr lang="it-IT" sz="1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203848" y="1574033"/>
            <a:ext cx="56166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Water - 15</a:t>
            </a:r>
            <a:r>
              <a:rPr lang="it-IT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o  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- 60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—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70 l/h</a:t>
            </a:r>
            <a:endParaRPr lang="it-IT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/>
          <a:srcRect t="23538"/>
          <a:stretch/>
        </p:blipFill>
        <p:spPr>
          <a:xfrm>
            <a:off x="792088" y="4077072"/>
            <a:ext cx="8028384" cy="25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272"/>
            <a:ext cx="9144000" cy="508552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15616" y="260648"/>
            <a:ext cx="66967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Simulations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by </a:t>
            </a:r>
            <a:r>
              <a:rPr lang="it-IT" sz="24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Silviu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Covrig</a:t>
            </a:r>
            <a:endParaRPr lang="it-IT" sz="24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ro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" b="22223"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3733800" y="24384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3505200" y="8382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05200" y="4267200"/>
            <a:ext cx="838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057400" y="64770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76600" y="6172200"/>
            <a:ext cx="99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17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21549" name="Picture 19" descr="BNL12Cpik"/>
            <p:cNvPicPr>
              <a:picLocks noChangeAspect="1" noChangeArrowheads="1"/>
            </p:cNvPicPr>
            <p:nvPr/>
          </p:nvPicPr>
          <p:blipFill>
            <a:blip r:embed="rId4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5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21518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21545" name="Picture 22" descr="c12csfit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2154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19" name="Rectangle 26"/>
          <p:cNvSpPr>
            <a:spLocks noChangeArrowheads="1"/>
          </p:cNvSpPr>
          <p:nvPr/>
        </p:nvSpPr>
        <p:spPr bwMode="auto">
          <a:xfrm>
            <a:off x="1524000" y="6172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0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2154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21" name="Oval 31"/>
          <p:cNvSpPr>
            <a:spLocks noChangeArrowheads="1"/>
          </p:cNvSpPr>
          <p:nvPr/>
        </p:nvSpPr>
        <p:spPr bwMode="auto">
          <a:xfrm>
            <a:off x="228600" y="25146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2" name="Oval 32"/>
          <p:cNvSpPr>
            <a:spLocks noChangeArrowheads="1"/>
          </p:cNvSpPr>
          <p:nvPr/>
        </p:nvSpPr>
        <p:spPr bwMode="auto">
          <a:xfrm>
            <a:off x="228600" y="838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3" name="Oval 33"/>
          <p:cNvSpPr>
            <a:spLocks noChangeArrowheads="1"/>
          </p:cNvSpPr>
          <p:nvPr/>
        </p:nvSpPr>
        <p:spPr bwMode="auto">
          <a:xfrm>
            <a:off x="241300" y="4267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4" name="Group 34"/>
          <p:cNvGrpSpPr>
            <a:grpSpLocks/>
          </p:cNvGrpSpPr>
          <p:nvPr/>
        </p:nvGrpSpPr>
        <p:grpSpPr bwMode="auto">
          <a:xfrm>
            <a:off x="0" y="5410200"/>
            <a:ext cx="4419600" cy="1335088"/>
            <a:chOff x="0" y="3408"/>
            <a:chExt cx="2784" cy="841"/>
          </a:xfrm>
        </p:grpSpPr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0" y="3408"/>
              <a:ext cx="2784" cy="25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800">
                  <a:solidFill>
                    <a:srgbClr val="FDEF43"/>
                  </a:solidFill>
                  <a:latin typeface="Comic Sans MS" charset="0"/>
                </a:rPr>
                <a:t>new aspects of hyernuclear structure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0" y="37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production of </a:t>
              </a:r>
              <a:r>
                <a:rPr lang="it-IT" sz="1600">
                  <a:solidFill>
                    <a:srgbClr val="FF0000"/>
                  </a:solidFill>
                  <a:latin typeface="Comic Sans MS" charset="0"/>
                </a:rPr>
                <a:t>mirror</a:t>
              </a: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 hypernuclei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0" y="40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energy resolution </a:t>
              </a:r>
              <a:r>
                <a:rPr lang="it-IT" sz="1600">
                  <a:solidFill>
                    <a:schemeClr val="bg1"/>
                  </a:solidFill>
                  <a:latin typeface="Geneva CY" charset="0"/>
                </a:rPr>
                <a:t>~ </a:t>
              </a: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500 KeV</a:t>
              </a:r>
              <a:endParaRPr lang="it-IT" sz="2400" b="0">
                <a:latin typeface="Arial" charset="0"/>
              </a:endParaRPr>
            </a:p>
          </p:txBody>
        </p:sp>
      </p:grpSp>
      <p:sp>
        <p:nvSpPr>
          <p:cNvPr id="21525" name="Oval 38"/>
          <p:cNvSpPr>
            <a:spLocks noChangeArrowheads="1"/>
          </p:cNvSpPr>
          <p:nvPr/>
        </p:nvSpPr>
        <p:spPr bwMode="auto">
          <a:xfrm>
            <a:off x="990600" y="3048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6" name="Oval 39"/>
          <p:cNvSpPr>
            <a:spLocks noChangeArrowheads="1"/>
          </p:cNvSpPr>
          <p:nvPr/>
        </p:nvSpPr>
        <p:spPr bwMode="auto">
          <a:xfrm>
            <a:off x="1460500" y="19431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7" name="Oval 40"/>
          <p:cNvSpPr>
            <a:spLocks noChangeArrowheads="1"/>
          </p:cNvSpPr>
          <p:nvPr/>
        </p:nvSpPr>
        <p:spPr bwMode="auto">
          <a:xfrm>
            <a:off x="1485900" y="35814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8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2153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3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21537" name="Picture 42" descr="Presentatio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5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>
                  <a:solidFill>
                    <a:srgbClr val="DA271A"/>
                  </a:solidFill>
                  <a:latin typeface="Comic Sans MS" charset="0"/>
                </a:rPr>
                <a:t>635 KeV</a:t>
              </a:r>
              <a:endParaRPr lang="en-US" sz="120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21529" name="Oval 40"/>
          <p:cNvSpPr>
            <a:spLocks noChangeArrowheads="1"/>
          </p:cNvSpPr>
          <p:nvPr/>
        </p:nvSpPr>
        <p:spPr bwMode="auto">
          <a:xfrm>
            <a:off x="1803400" y="3670300"/>
            <a:ext cx="2921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30" name="Oval 40"/>
          <p:cNvSpPr>
            <a:spLocks noChangeArrowheads="1"/>
          </p:cNvSpPr>
          <p:nvPr/>
        </p:nvSpPr>
        <p:spPr bwMode="auto">
          <a:xfrm>
            <a:off x="1828800" y="2019300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21531" name="Connettore 7 43"/>
          <p:cNvCxnSpPr>
            <a:cxnSpLocks noChangeShapeType="1"/>
          </p:cNvCxnSpPr>
          <p:nvPr/>
        </p:nvCxnSpPr>
        <p:spPr bwMode="auto">
          <a:xfrm rot="16200000" flipH="1">
            <a:off x="1314450" y="3022600"/>
            <a:ext cx="1530350" cy="44450"/>
          </a:xfrm>
          <a:prstGeom prst="curvedConnector3">
            <a:avLst>
              <a:gd name="adj1" fmla="val 50829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2" name="Connettore 1 45"/>
          <p:cNvCxnSpPr>
            <a:cxnSpLocks noChangeShapeType="1"/>
          </p:cNvCxnSpPr>
          <p:nvPr/>
        </p:nvCxnSpPr>
        <p:spPr bwMode="auto">
          <a:xfrm>
            <a:off x="3733800" y="677863"/>
            <a:ext cx="5334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3" name="Connettore 1 46"/>
          <p:cNvCxnSpPr>
            <a:cxnSpLocks noChangeShapeType="1"/>
          </p:cNvCxnSpPr>
          <p:nvPr/>
        </p:nvCxnSpPr>
        <p:spPr bwMode="auto">
          <a:xfrm>
            <a:off x="3868738" y="4095750"/>
            <a:ext cx="53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4" name="Connettore 1 47"/>
          <p:cNvCxnSpPr>
            <a:cxnSpLocks noChangeShapeType="1"/>
          </p:cNvCxnSpPr>
          <p:nvPr/>
        </p:nvCxnSpPr>
        <p:spPr bwMode="auto">
          <a:xfrm flipV="1">
            <a:off x="3040063" y="2252663"/>
            <a:ext cx="838200" cy="14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858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6" y="0"/>
            <a:ext cx="9071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92921"/>
              </p:ext>
            </p:extLst>
          </p:nvPr>
        </p:nvGraphicFramePr>
        <p:xfrm>
          <a:off x="0" y="476672"/>
          <a:ext cx="9143999" cy="2402317"/>
        </p:xfrm>
        <a:graphic>
          <a:graphicData uri="http://schemas.openxmlformats.org/drawingml/2006/table">
            <a:tbl>
              <a:tblPr firstRow="1" firstCol="1" bandRow="1"/>
              <a:tblGrid>
                <a:gridCol w="1082675"/>
                <a:gridCol w="625566"/>
                <a:gridCol w="744851"/>
                <a:gridCol w="872331"/>
                <a:gridCol w="774899"/>
                <a:gridCol w="1160983"/>
                <a:gridCol w="904201"/>
                <a:gridCol w="1339457"/>
                <a:gridCol w="819518"/>
                <a:gridCol w="819518"/>
              </a:tblGrid>
              <a:tr h="827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Thickness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(mg/cm</a:t>
                      </a:r>
                      <a:r>
                        <a:rPr lang="en-US" sz="1400" b="1" baseline="30000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&lt;I&gt;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(mA)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e,e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’)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(kHz)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e,K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’)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(kHz)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e,p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')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(kHz)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it-IT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Accid</a:t>
                      </a: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.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it-IT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e,e</a:t>
                      </a: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’)(</a:t>
                      </a:r>
                      <a:r>
                        <a:rPr lang="it-IT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e,k</a:t>
                      </a: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’)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D</a:t>
                      </a:r>
                      <a:r>
                        <a:rPr lang="it-IT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T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Back.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(c/h/MeV)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Coinc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.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Peak Sig.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peak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7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37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0.07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16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0.01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0.10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0.06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6.3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s-shell 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g.s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81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37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0.07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16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0.01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0.10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0.21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20.8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p-shell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</a:tabLst>
                      </a:pPr>
                      <a:r>
                        <a:rPr lang="en-US" sz="1400" b="1" dirty="0" err="1">
                          <a:solidFill>
                            <a:srgbClr val="0070C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g.s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1043608" y="0"/>
            <a:ext cx="646209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Counting</a:t>
            </a:r>
            <a:r>
              <a:rPr lang="it-IT" sz="2400" dirty="0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err="1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rates</a:t>
            </a:r>
            <a:r>
              <a:rPr lang="it-IT" sz="2400" dirty="0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2400" dirty="0" err="1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sz="2400" dirty="0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 time </a:t>
            </a:r>
            <a:r>
              <a:rPr lang="it-IT" sz="2400" dirty="0" err="1" smtClean="0">
                <a:solidFill>
                  <a:srgbClr val="A0FFF6"/>
                </a:solidFill>
                <a:latin typeface="Comic Sans MS" charset="0"/>
                <a:ea typeface="Comic Sans MS" charset="0"/>
                <a:cs typeface="Comic Sans MS" charset="0"/>
              </a:rPr>
              <a:t>request</a:t>
            </a:r>
            <a:endParaRPr lang="it-IT" sz="2400" dirty="0">
              <a:solidFill>
                <a:srgbClr val="A0FFF6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54262" y="3014087"/>
            <a:ext cx="91982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calculations </a:t>
            </a:r>
            <a:r>
              <a:rPr lang="en-US" sz="20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assume </a:t>
            </a:r>
            <a:r>
              <a:rPr lang="en-US" sz="2000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beam time request of 840 hours (5 weeks</a:t>
            </a:r>
            <a:r>
              <a:rPr lang="en-US" sz="2000" u="sng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sz="2000" u="sng">
                <a:latin typeface="Comic Sans MS" charset="0"/>
                <a:ea typeface="Comic Sans MS" charset="0"/>
                <a:cs typeface="Comic Sans MS" charset="0"/>
              </a:rPr>
              <a:t>.</a:t>
            </a:r>
            <a:r>
              <a:rPr lang="en-US" sz="200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dirty="0"/>
          </a:p>
        </p:txBody>
      </p:sp>
      <p:sp>
        <p:nvSpPr>
          <p:cNvPr id="2" name="Ovale 1"/>
          <p:cNvSpPr/>
          <p:nvPr/>
        </p:nvSpPr>
        <p:spPr bwMode="auto">
          <a:xfrm>
            <a:off x="7537313" y="1232756"/>
            <a:ext cx="306660" cy="360040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3" name="Ovale 2"/>
          <p:cNvSpPr/>
          <p:nvPr/>
        </p:nvSpPr>
        <p:spPr bwMode="auto">
          <a:xfrm>
            <a:off x="7505700" y="1933315"/>
            <a:ext cx="37866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7551018" y="367380"/>
            <a:ext cx="423241" cy="730277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8334974" y="1196752"/>
            <a:ext cx="485497" cy="360040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1" name="Ovale 10"/>
          <p:cNvSpPr/>
          <p:nvPr/>
        </p:nvSpPr>
        <p:spPr bwMode="auto">
          <a:xfrm flipV="1">
            <a:off x="8334975" y="2017300"/>
            <a:ext cx="557506" cy="403588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8297787" y="354432"/>
            <a:ext cx="522684" cy="360040"/>
          </a:xfrm>
          <a:prstGeom prst="ellipse">
            <a:avLst/>
          </a:prstGeom>
          <a:solidFill>
            <a:schemeClr val="accent1">
              <a:alpha val="2000"/>
            </a:schemeClr>
          </a:solidFill>
          <a:ln w="34925" cap="flat" cmpd="sng" algn="ctr">
            <a:solidFill>
              <a:srgbClr val="FF0000">
                <a:alpha val="8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54262" y="3640956"/>
            <a:ext cx="925252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used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Sotona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Millener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-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Motoba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calculations.The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rate of K</a:t>
            </a:r>
            <a:r>
              <a:rPr lang="it-IT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rate of 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background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hadrons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HKS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function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Z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and A are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known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measured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The 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cross-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section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 ~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six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times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lower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same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reaction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it-IT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12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 target.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estimated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coincidence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counting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rate for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signal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and background,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assuming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 rate of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electrons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 HRS to be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comparable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the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value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measured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 the E94-107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for the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same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weighted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thickness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current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confirmed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by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calculation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and test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measurement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performed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 Hall A for APEX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77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0" y="-27384"/>
            <a:ext cx="9144000" cy="461665"/>
          </a:xfrm>
          <a:prstGeom prst="rect">
            <a:avLst/>
          </a:prstGeom>
          <a:solidFill>
            <a:srgbClr val="114ED5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58FFF3"/>
                </a:solidFill>
                <a:latin typeface="Comic Sans MS" charset="0"/>
                <a:ea typeface="Comic Sans MS" charset="0"/>
                <a:cs typeface="Comic Sans MS" charset="0"/>
              </a:rPr>
              <a:t>Summary</a:t>
            </a:r>
            <a:r>
              <a:rPr lang="it-IT" sz="2400" dirty="0" smtClean="0">
                <a:solidFill>
                  <a:srgbClr val="58FFF3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sz="2400" dirty="0" err="1" smtClean="0">
                <a:solidFill>
                  <a:srgbClr val="58FFF3"/>
                </a:solidFill>
                <a:latin typeface="Comic Sans MS" charset="0"/>
                <a:ea typeface="Comic Sans MS" charset="0"/>
                <a:cs typeface="Comic Sans MS" charset="0"/>
              </a:rPr>
              <a:t>conclusions</a:t>
            </a:r>
            <a:endParaRPr lang="it-IT" sz="2400" dirty="0">
              <a:solidFill>
                <a:srgbClr val="58FFF3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406405"/>
            <a:ext cx="914400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PAC45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approved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proposal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40</a:t>
            </a:r>
            <a:r>
              <a:rPr lang="en-US" sz="18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Κ and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48</a:t>
            </a:r>
            <a:r>
              <a:rPr lang="en-US" sz="18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Κ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on </a:t>
            </a:r>
            <a:r>
              <a:rPr lang="en-US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isospin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dependence of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force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study the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“hyperon puzzle”</a:t>
            </a:r>
            <a:endParaRPr lang="it-IT" sz="18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35520" y="980728"/>
            <a:ext cx="9179520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submitted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the last PAC a LOI 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extend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experimental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study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kaon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electroproduction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to the </a:t>
            </a:r>
            <a:r>
              <a:rPr lang="it-IT" sz="18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e,e’K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it-IT" sz="18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it-IT" sz="1800" baseline="-25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reaction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study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puzzle in a </a:t>
            </a:r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complementary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way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The PAC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encouraged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us</a:t>
            </a:r>
            <a:r>
              <a:rPr lang="it-IT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it-IT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submit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it-IT" sz="18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proposal</a:t>
            </a:r>
            <a:endParaRPr lang="it-IT" sz="18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35520" y="1856815"/>
            <a:ext cx="9161326" cy="132036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We show that the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connection with proton knockout reactions and the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availability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accurate 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en-US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e,e’p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207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data may be exploited to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achieve a largely model-independent analysis of the measured cross section, based on the well established formalism of nuclear many-body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theory</a:t>
            </a:r>
            <a:endParaRPr lang="it-IT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17326" y="2996952"/>
            <a:ext cx="9143132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binding energies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obtained from the analysis will provide valuable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new information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three-body </a:t>
            </a:r>
            <a:r>
              <a:rPr lang="el-GR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forces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whose contributions are known to be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strongly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A-dependent</a:t>
            </a:r>
            <a:endParaRPr lang="it-IT" sz="18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7326" y="3998094"/>
            <a:ext cx="9143132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could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provide additional repulsion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making the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EOS stiffer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enough to help solving the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puzzle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r>
              <a:rPr lang="en-US" sz="1800" i="1" dirty="0"/>
              <a:t>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Moreover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they rapidly increase with A,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making the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target uniquely suited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study </a:t>
            </a:r>
            <a:r>
              <a:rPr lang="it-IT" sz="1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interaction in a uniform nuclear medium with large neutron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excess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-35520" y="5192613"/>
            <a:ext cx="9179520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conclusion, even if the typical baryon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density inside a neutron star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much higher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than in a </a:t>
            </a:r>
            <a:r>
              <a:rPr lang="en-US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hypernucleus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precise knowledge of the 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 level structure can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by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constraining the hyperon-nucleon potential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contribute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more reliable predictions regarding the internal structure of neutrons stars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and in particular their 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maximum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mass</a:t>
            </a:r>
            <a:r>
              <a:rPr lang="en-US" i="1" dirty="0">
                <a:latin typeface="Times New Roman" charset="0"/>
                <a:cs typeface="CMR10" charset="0"/>
              </a:rPr>
              <a:t> </a:t>
            </a:r>
            <a:endParaRPr lang="en-US" i="1" dirty="0" smtClean="0">
              <a:latin typeface="Times New Roman" charset="0"/>
              <a:cs typeface="CMR10" charset="0"/>
            </a:endParaRPr>
          </a:p>
          <a:p>
            <a:pPr algn="just"/>
            <a:endParaRPr lang="it-IT" dirty="0">
              <a:effectLst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809085" y="27432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11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3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-21568" y="0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Questions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it-IT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comments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by the </a:t>
            </a:r>
            <a:r>
              <a:rPr lang="it-IT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JTechnical</a:t>
            </a:r>
            <a:r>
              <a:rPr lang="it-IT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commiteee</a:t>
            </a:r>
            <a:endParaRPr lang="it-IT" sz="20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458088"/>
            <a:ext cx="91440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proposal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pulls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text from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previous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proposals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LOIs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could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have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used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more copy editing.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leads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to some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confusion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about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technical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details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such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requested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current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requested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time, target design, etc.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1268760"/>
            <a:ext cx="912243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Except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for target,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apparatus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for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proposal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same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for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E12-15-008 (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hypernuclear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spectroscopy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with 40Ca and 48Ca targets.) and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proponents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assume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that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proposal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would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scheduled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run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with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that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If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were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scheduled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run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standalone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would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require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installation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time (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months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),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commissioning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time (weeks?) and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about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6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days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for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calibration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measurements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2924944"/>
            <a:ext cx="9122432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proposed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to use a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cryo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cooled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rotating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different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PREX2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which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does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rotate. The lab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does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currently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have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experience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with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rotating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cryogenically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cooled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targets.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Presumably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desired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have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 target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system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which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calibration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targets,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calcium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targets and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 are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all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available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simultaneously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Such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unified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system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complicated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to design and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fabricate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particularly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because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the 48Ca target.)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Alternatively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if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calcium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targets are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installed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same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time,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additional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calibration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running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required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after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 target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changeout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?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-21568" y="2535116"/>
            <a:ext cx="91224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Yes the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apparatus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same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E12-15-008. The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supposed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tio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run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standalone</a:t>
            </a:r>
            <a:endParaRPr lang="it-IT" i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-32352" y="4581128"/>
            <a:ext cx="9133216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are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proposing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rotate the target.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don’t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need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 In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fact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static</a:t>
            </a:r>
            <a:r>
              <a:rPr lang="it-IT" sz="1800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it-IT" sz="1800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sz="1800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safe</a:t>
            </a:r>
            <a:r>
              <a:rPr lang="it-IT" sz="1800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enough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 The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installed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 the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same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ladder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than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Ca targets.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All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targets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available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simultaneously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need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additional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calibration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running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it-IT" strike="sngStrike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517232"/>
            <a:ext cx="91008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Some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lead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data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was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taken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during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E05-115.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Does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that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data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provide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useful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information for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proposal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? (Backgrounds, single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rates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-21568" y="6119336"/>
            <a:ext cx="91440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took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data for Pb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very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short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period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during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E01-011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Though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statistical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errors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were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too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large to use the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obtained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information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directly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evaluate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background rate,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our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rate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estimation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consistent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with the data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within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error</a:t>
            </a:r>
            <a:endParaRPr lang="it-IT" i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0" y="-27384"/>
            <a:ext cx="9144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requests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4.5238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GeV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current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achievable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two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pass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4.32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GeV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Event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when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accelerator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reaches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full 12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GeV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performance, the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two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pass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be 4.48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GeV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Does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need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three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pass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operations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(with a non-standard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) to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reach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4.5238, or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lower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acceptable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?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What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impact on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estimated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event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rate from a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lower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?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1321604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4.32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GeV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with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two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pass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good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for the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There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isn’t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any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impact on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estimated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event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rate</a:t>
            </a:r>
            <a:endParaRPr lang="it-IT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10667" y="1969676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spread of 5×10</a:t>
            </a:r>
            <a:r>
              <a:rPr lang="it-IT" baseline="30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-5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requested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?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RMS or FWHM? Accelerator setup time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needed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achieve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measure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</a:t>
            </a:r>
            <a:r>
              <a:rPr lang="it-IT" b="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it-IT" b="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-14256" y="2617167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requested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spread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3x10</a:t>
            </a:r>
            <a:r>
              <a:rPr lang="it-IT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-5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RMS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-59567" y="3982643"/>
            <a:ext cx="91347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Due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the high-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Z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target, in-hall and site-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boundary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radiation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could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be an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issue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should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evaluated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-59567" y="4693431"/>
            <a:ext cx="91440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are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aware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the in –hall and site-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boundary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radiation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evaluate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radiatun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budget,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that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, on the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other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hand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hand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be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evaluated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also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by the PREX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worse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condition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higher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current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thicker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target))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that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run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before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our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it-IT" i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15818" y="3265239"/>
            <a:ext cx="91297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what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had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both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 Hall A and Hall C,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obtaining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an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energy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resolution</a:t>
            </a:r>
            <a:r>
              <a:rPr lang="it-IT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of  ~ 500 </a:t>
            </a:r>
            <a:r>
              <a:rPr lang="it-IT" i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KeV</a:t>
            </a:r>
            <a:endParaRPr lang="it-IT" i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it-IT" smtClean="0"/>
              <a:t>backup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9" y="0"/>
            <a:ext cx="9065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288"/>
            <a:ext cx="9144000" cy="61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8757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2" y="1728192"/>
            <a:ext cx="8823056" cy="472514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3528" y="548680"/>
            <a:ext cx="84249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Energy </a:t>
            </a:r>
            <a:r>
              <a:rPr lang="it-IT" sz="32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calibration</a:t>
            </a:r>
            <a:r>
              <a:rPr lang="it-IT" sz="32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lang="it-IT" sz="32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important</a:t>
            </a:r>
            <a:r>
              <a:rPr lang="it-IT" sz="32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!</a:t>
            </a:r>
            <a:endParaRPr lang="it-IT" sz="32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281988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800">
                <a:solidFill>
                  <a:srgbClr val="E0FB42"/>
                </a:solidFill>
                <a:latin typeface="Comic Sans MS" pitchFamily="-84" charset="0"/>
              </a:rPr>
              <a:t>R</a:t>
            </a:r>
            <a:r>
              <a:rPr lang="it-IT" sz="2800">
                <a:solidFill>
                  <a:srgbClr val="E0FB42"/>
                </a:solidFill>
                <a:latin typeface="Comic Sans MS" pitchFamily="-84" charset="0"/>
              </a:rPr>
              <a:t>ICH</a:t>
            </a:r>
            <a:r>
              <a:rPr lang="it-IT" sz="2400">
                <a:solidFill>
                  <a:srgbClr val="E0FB42"/>
                </a:solidFill>
                <a:latin typeface="Comic Sans MS" pitchFamily="-84" charset="0"/>
              </a:rPr>
              <a:t> detector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  –C</a:t>
            </a:r>
            <a:r>
              <a:rPr lang="en-US" sz="2400" baseline="-25000">
                <a:solidFill>
                  <a:srgbClr val="E0FB42"/>
                </a:solidFill>
                <a:latin typeface="Comic Sans MS" pitchFamily="-84" charset="0"/>
              </a:rPr>
              <a:t>6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F</a:t>
            </a:r>
            <a:r>
              <a:rPr lang="en-US" sz="2400" baseline="-25000">
                <a:solidFill>
                  <a:srgbClr val="E0FB42"/>
                </a:solidFill>
                <a:latin typeface="Comic Sans MS" pitchFamily="-84" charset="0"/>
              </a:rPr>
              <a:t>14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/CsI proximity focusing RICH</a:t>
            </a:r>
            <a:endParaRPr lang="it-IT" sz="1800" b="0">
              <a:latin typeface="Verdana" pitchFamily="-8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914400"/>
            <a:ext cx="3081338" cy="2376488"/>
            <a:chOff x="340" y="564"/>
            <a:chExt cx="2103" cy="1497"/>
          </a:xfrm>
        </p:grpSpPr>
        <p:pic>
          <p:nvPicPr>
            <p:cNvPr id="55323" name="Picture 4"/>
            <p:cNvPicPr>
              <a:picLocks noChangeAspect="1" noChangeArrowheads="1"/>
            </p:cNvPicPr>
            <p:nvPr/>
          </p:nvPicPr>
          <p:blipFill>
            <a:blip r:embed="rId4"/>
            <a:srcRect l="14087" t="11870" r="13435" b="48659"/>
            <a:stretch>
              <a:fillRect/>
            </a:stretch>
          </p:blipFill>
          <p:spPr bwMode="auto">
            <a:xfrm>
              <a:off x="348" y="564"/>
              <a:ext cx="2086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4" name="Rectangle 5"/>
            <p:cNvSpPr>
              <a:spLocks noChangeArrowheads="1"/>
            </p:cNvSpPr>
            <p:nvPr/>
          </p:nvSpPr>
          <p:spPr bwMode="auto">
            <a:xfrm>
              <a:off x="340" y="572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325" name="Oval 6"/>
            <p:cNvSpPr>
              <a:spLocks noChangeArrowheads="1"/>
            </p:cNvSpPr>
            <p:nvPr/>
          </p:nvSpPr>
          <p:spPr bwMode="auto">
            <a:xfrm>
              <a:off x="1029" y="1149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aphicFrame>
          <p:nvGraphicFramePr>
            <p:cNvPr id="55301" name="Object 5"/>
            <p:cNvGraphicFramePr>
              <a:graphicFrameLocks noChangeAspect="1"/>
            </p:cNvGraphicFramePr>
            <p:nvPr/>
          </p:nvGraphicFramePr>
          <p:xfrm>
            <a:off x="834" y="1007"/>
            <a:ext cx="320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3" name="Equation" r:id="rId5" imgW="228600" imgH="228600" progId="Equation.3">
                    <p:embed/>
                  </p:oleObj>
                </mc:Choice>
                <mc:Fallback>
                  <p:oleObj name="Equation" r:id="rId5" imgW="228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4" y="1007"/>
                          <a:ext cx="320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878138" y="1431925"/>
            <a:ext cx="573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b="0">
                <a:latin typeface="Arial" pitchFamily="-84" charset="0"/>
              </a:rPr>
              <a:t>“</a:t>
            </a:r>
            <a:r>
              <a:rPr lang="it-IT" sz="1200">
                <a:latin typeface="Arial" pitchFamily="-84" charset="0"/>
              </a:rPr>
              <a:t>MIP</a:t>
            </a:r>
            <a:r>
              <a:rPr lang="it-IT" b="0">
                <a:latin typeface="Arial" pitchFamily="-84" charset="0"/>
              </a:rPr>
              <a:t>”</a:t>
            </a: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3516313" y="762000"/>
          <a:ext cx="5484812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" name="Photo Editor Photo" r:id="rId7" imgW="23434771" imgH="17619048" progId="">
                  <p:embed/>
                </p:oleObj>
              </mc:Choice>
              <mc:Fallback>
                <p:oleObj name="Photo Editor Photo" r:id="rId7" imgW="23434771" imgH="176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245" t="-3542" b="-623"/>
                      <a:stretch>
                        <a:fillRect/>
                      </a:stretch>
                    </p:blipFill>
                    <p:spPr bwMode="auto">
                      <a:xfrm>
                        <a:off x="3516313" y="762000"/>
                        <a:ext cx="5484812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0C0C0"/>
                                </a:gs>
                                <a:gs pos="100000">
                                  <a:srgbClr val="F0F0F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5125" y="3429000"/>
            <a:ext cx="3081338" cy="2409825"/>
            <a:chOff x="3061" y="572"/>
            <a:chExt cx="2103" cy="1518"/>
          </a:xfrm>
        </p:grpSpPr>
        <p:pic>
          <p:nvPicPr>
            <p:cNvPr id="55321" name="Picture 11" descr="ev8run1608"/>
            <p:cNvPicPr>
              <a:picLocks noChangeAspect="1" noChangeArrowheads="1"/>
            </p:cNvPicPr>
            <p:nvPr/>
          </p:nvPicPr>
          <p:blipFill>
            <a:blip r:embed="rId9"/>
            <a:srcRect l="7108" t="9157" r="67093" b="4712"/>
            <a:stretch>
              <a:fillRect/>
            </a:stretch>
          </p:blipFill>
          <p:spPr bwMode="auto">
            <a:xfrm>
              <a:off x="3061" y="572"/>
              <a:ext cx="2087" cy="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2" name="Rectangle 12"/>
            <p:cNvSpPr>
              <a:spLocks noChangeArrowheads="1"/>
            </p:cNvSpPr>
            <p:nvPr/>
          </p:nvSpPr>
          <p:spPr bwMode="auto">
            <a:xfrm>
              <a:off x="3061" y="580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55306" name="Text Box 13"/>
          <p:cNvSpPr txBox="1">
            <a:spLocks noChangeArrowheads="1"/>
          </p:cNvSpPr>
          <p:nvPr/>
        </p:nvSpPr>
        <p:spPr bwMode="auto">
          <a:xfrm>
            <a:off x="3733800" y="5943600"/>
            <a:ext cx="3810000" cy="939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1600">
                <a:solidFill>
                  <a:srgbClr val="B21D1C"/>
                </a:solidFill>
                <a:latin typeface="Comic Sans MS" pitchFamily="-84" charset="0"/>
              </a:rPr>
              <a:t>Performances </a:t>
            </a:r>
            <a:endParaRPr lang="en-US" sz="1600">
              <a:solidFill>
                <a:schemeClr val="accent2"/>
              </a:solidFill>
              <a:latin typeface="Comic Sans MS" pitchFamily="-84" charset="0"/>
            </a:endParaRPr>
          </a:p>
          <a:p>
            <a:pPr algn="l" eaLnBrk="1" hangingPunct="1"/>
            <a:r>
              <a:rPr lang="it-IT" sz="1600" i="1">
                <a:solidFill>
                  <a:schemeClr val="accent2"/>
                </a:solidFill>
                <a:latin typeface="Comic Sans MS" pitchFamily="-84" charset="0"/>
              </a:rPr>
              <a:t>- </a:t>
            </a:r>
            <a:r>
              <a:rPr lang="it-IT" sz="1600" i="1">
                <a:solidFill>
                  <a:srgbClr val="AA1C23"/>
                </a:solidFill>
                <a:latin typeface="Comic Sans MS" pitchFamily="-84" charset="0"/>
              </a:rPr>
              <a:t>N</a:t>
            </a:r>
            <a:r>
              <a:rPr lang="it-IT" sz="1600" i="1" baseline="-25000">
                <a:solidFill>
                  <a:srgbClr val="AA1C23"/>
                </a:solidFill>
                <a:latin typeface="Comic Sans MS" pitchFamily="-84" charset="0"/>
              </a:rPr>
              <a:t>p.e</a:t>
            </a:r>
            <a:r>
              <a:rPr lang="it-IT" sz="1600" i="1" baseline="-25000">
                <a:solidFill>
                  <a:schemeClr val="accent2"/>
                </a:solidFill>
                <a:latin typeface="Comic Sans MS" pitchFamily="-84" charset="0"/>
              </a:rPr>
              <a:t>.</a:t>
            </a:r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 # of detected photons(p.e.)</a:t>
            </a:r>
            <a:endParaRPr lang="en-US" sz="1600">
              <a:solidFill>
                <a:schemeClr val="accent2"/>
              </a:solidFill>
              <a:latin typeface="Comic Sans MS" pitchFamily="-84" charset="0"/>
            </a:endParaRPr>
          </a:p>
          <a:p>
            <a:pPr algn="l" eaLnBrk="1" hangingPunct="1"/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- and </a:t>
            </a:r>
            <a:r>
              <a:rPr lang="en-US" sz="1600">
                <a:solidFill>
                  <a:schemeClr val="accent2"/>
                </a:solidFill>
                <a:latin typeface="Comic Sans MS" pitchFamily="-84" charset="0"/>
              </a:rPr>
              <a:t> </a:t>
            </a:r>
            <a:r>
              <a:rPr lang="it-IT" sz="1800">
                <a:solidFill>
                  <a:srgbClr val="AA1C23"/>
                </a:solidFill>
              </a:rPr>
              <a:t></a:t>
            </a:r>
            <a:r>
              <a:rPr lang="it-IT" sz="1800" baseline="-25000">
                <a:solidFill>
                  <a:srgbClr val="AA1C23"/>
                </a:solidFill>
              </a:rPr>
              <a:t></a:t>
            </a:r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  (angular resolution)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7543800" y="5257800"/>
          <a:ext cx="13716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5" name="Equation" r:id="rId10" imgW="812800" imgH="469900" progId="Equation.3">
                  <p:embed/>
                </p:oleObj>
              </mc:Choice>
              <mc:Fallback>
                <p:oleObj name="Equation" r:id="rId10" imgW="812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5257800"/>
                        <a:ext cx="1371600" cy="7635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0C0C0"/>
                          </a:gs>
                          <a:gs pos="100000">
                            <a:srgbClr val="F3F3F3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7" name="Text Box 15"/>
          <p:cNvSpPr txBox="1">
            <a:spLocks noChangeArrowheads="1"/>
          </p:cNvSpPr>
          <p:nvPr/>
        </p:nvSpPr>
        <p:spPr bwMode="auto">
          <a:xfrm>
            <a:off x="7508875" y="4740275"/>
            <a:ext cx="1635125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-84" charset="0"/>
              </a:rPr>
              <a:t>Cherenkov angle resolution</a:t>
            </a:r>
            <a:endParaRPr lang="en-US">
              <a:latin typeface="Comic Sans MS" pitchFamily="-84" charset="0"/>
            </a:endParaRPr>
          </a:p>
        </p:txBody>
      </p:sp>
      <p:sp>
        <p:nvSpPr>
          <p:cNvPr id="55308" name="Text Box 16"/>
          <p:cNvSpPr txBox="1">
            <a:spLocks noChangeArrowheads="1"/>
          </p:cNvSpPr>
          <p:nvPr/>
        </p:nvSpPr>
        <p:spPr bwMode="auto">
          <a:xfrm>
            <a:off x="5334000" y="4953000"/>
            <a:ext cx="1965325" cy="3397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E0FB42"/>
                </a:solidFill>
                <a:latin typeface="Comic Sans MS" pitchFamily="-84" charset="0"/>
              </a:rPr>
              <a:t>Separation Power</a:t>
            </a:r>
            <a:endParaRPr lang="en-US" b="0">
              <a:latin typeface="Verdana" pitchFamily="-84" charset="0"/>
            </a:endParaRP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5562600" y="5334000"/>
          <a:ext cx="14033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" name="Equation" r:id="rId12" imgW="952500" imgH="241300" progId="Equation.3">
                  <p:embed/>
                </p:oleObj>
              </mc:Choice>
              <mc:Fallback>
                <p:oleObj name="Equation" r:id="rId12" imgW="952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334000"/>
                        <a:ext cx="1403350" cy="38576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0C0C0"/>
                          </a:gs>
                          <a:gs pos="100000">
                            <a:srgbClr val="EAEAEA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18" name="Picture 18"/>
          <p:cNvPicPr>
            <a:picLocks noChangeAspect="1" noChangeArrowheads="1"/>
          </p:cNvPicPr>
          <p:nvPr/>
        </p:nvPicPr>
        <p:blipFill>
          <a:blip r:embed="rId14"/>
          <a:srcRect b="5998"/>
          <a:stretch>
            <a:fillRect/>
          </a:stretch>
        </p:blipFill>
        <p:spPr bwMode="auto">
          <a:xfrm>
            <a:off x="0" y="34290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441700" y="3429000"/>
            <a:ext cx="1395413" cy="1512888"/>
            <a:chOff x="2485" y="2160"/>
            <a:chExt cx="816" cy="953"/>
          </a:xfrm>
        </p:grpSpPr>
        <p:sp>
          <p:nvSpPr>
            <p:cNvPr id="55319" name="Oval 20"/>
            <p:cNvSpPr>
              <a:spLocks noChangeArrowheads="1"/>
            </p:cNvSpPr>
            <p:nvPr/>
          </p:nvSpPr>
          <p:spPr bwMode="auto">
            <a:xfrm>
              <a:off x="2530" y="2160"/>
              <a:ext cx="771" cy="363"/>
            </a:xfrm>
            <a:prstGeom prst="ellips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320" name="AutoShape 21"/>
            <p:cNvSpPr>
              <a:spLocks noChangeArrowheads="1"/>
            </p:cNvSpPr>
            <p:nvPr/>
          </p:nvSpPr>
          <p:spPr bwMode="auto">
            <a:xfrm flipH="1" flipV="1">
              <a:off x="2485" y="2523"/>
              <a:ext cx="498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48 w 21600"/>
                <a:gd name="T13" fmla="*/ 2929 h 21600"/>
                <a:gd name="T14" fmla="*/ 18217 w 21600"/>
                <a:gd name="T15" fmla="*/ 92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0" y="5878513"/>
            <a:ext cx="4114800" cy="979487"/>
            <a:chOff x="91" y="2593"/>
            <a:chExt cx="2647" cy="549"/>
          </a:xfrm>
        </p:grpSpPr>
        <p:pic>
          <p:nvPicPr>
            <p:cNvPr id="55317" name="Picture 2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91" y="2784"/>
              <a:ext cx="2402" cy="358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5F5F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04824" name="Text Box 24"/>
            <p:cNvSpPr txBox="1">
              <a:spLocks noChangeArrowheads="1"/>
            </p:cNvSpPr>
            <p:nvPr/>
          </p:nvSpPr>
          <p:spPr bwMode="auto">
            <a:xfrm>
              <a:off x="144" y="2593"/>
              <a:ext cx="2594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84" charset="0"/>
                  <a:ea typeface="Comic Sans MS" pitchFamily="-84" charset="0"/>
                  <a:cs typeface="Comic Sans MS" pitchFamily="-84" charset="0"/>
                </a:rPr>
                <a:t>N. of detected photoelectrons</a:t>
              </a:r>
              <a:endParaRPr lang="en-US" sz="18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4" charset="0"/>
                <a:ea typeface="Comic Sans MS" pitchFamily="-84" charset="0"/>
                <a:cs typeface="Comic Sans MS" pitchFamily="-84" charset="0"/>
              </a:endParaRPr>
            </a:p>
          </p:txBody>
        </p:sp>
      </p:grpSp>
      <p:sp>
        <p:nvSpPr>
          <p:cNvPr id="55312" name="Line 25"/>
          <p:cNvSpPr>
            <a:spLocks noChangeShapeType="1"/>
          </p:cNvSpPr>
          <p:nvPr/>
        </p:nvSpPr>
        <p:spPr bwMode="auto">
          <a:xfrm flipH="1" flipV="1">
            <a:off x="7467600" y="6350000"/>
            <a:ext cx="533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313" name="Line 26"/>
          <p:cNvSpPr>
            <a:spLocks noChangeShapeType="1"/>
          </p:cNvSpPr>
          <p:nvPr/>
        </p:nvSpPr>
        <p:spPr bwMode="auto">
          <a:xfrm flipH="1" flipV="1">
            <a:off x="7467600" y="67056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314" name="Text Box 27"/>
          <p:cNvSpPr txBox="1">
            <a:spLocks noChangeArrowheads="1"/>
          </p:cNvSpPr>
          <p:nvPr/>
        </p:nvSpPr>
        <p:spPr bwMode="auto">
          <a:xfrm>
            <a:off x="8001000" y="6197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pitchFamily="-84" charset="0"/>
              </a:rPr>
              <a:t>maximize</a:t>
            </a:r>
            <a:endParaRPr lang="en-US" sz="2400" b="0">
              <a:latin typeface="Arial" pitchFamily="-84" charset="0"/>
            </a:endParaRPr>
          </a:p>
        </p:txBody>
      </p:sp>
      <p:sp>
        <p:nvSpPr>
          <p:cNvPr id="55315" name="Text Box 28"/>
          <p:cNvSpPr txBox="1">
            <a:spLocks noChangeArrowheads="1"/>
          </p:cNvSpPr>
          <p:nvPr/>
        </p:nvSpPr>
        <p:spPr bwMode="auto">
          <a:xfrm>
            <a:off x="8001000" y="6545263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B21D1C"/>
                </a:solidFill>
                <a:latin typeface="Comic Sans MS" pitchFamily="-84" charset="0"/>
              </a:rPr>
              <a:t>minimize</a:t>
            </a:r>
            <a:endParaRPr lang="en-US" sz="2400" b="0">
              <a:latin typeface="Arial" pitchFamily="-84" charset="0"/>
            </a:endParaRPr>
          </a:p>
        </p:txBody>
      </p:sp>
      <p:sp>
        <p:nvSpPr>
          <p:cNvPr id="55316" name="Ovale 28"/>
          <p:cNvSpPr>
            <a:spLocks noChangeArrowheads="1"/>
          </p:cNvSpPr>
          <p:nvPr/>
        </p:nvSpPr>
        <p:spPr bwMode="auto">
          <a:xfrm>
            <a:off x="8382000" y="5638800"/>
            <a:ext cx="457200" cy="381000"/>
          </a:xfrm>
          <a:prstGeom prst="ellipse">
            <a:avLst/>
          </a:prstGeom>
          <a:solidFill>
            <a:schemeClr val="bg1">
              <a:alpha val="1961"/>
            </a:schemeClr>
          </a:solidFill>
          <a:ln w="603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05200" y="5105400"/>
            <a:ext cx="2349500" cy="889000"/>
          </a:xfrm>
          <a:prstGeom prst="rect">
            <a:avLst/>
          </a:prstGeom>
        </p:spPr>
      </p:pic>
      <p:sp>
        <p:nvSpPr>
          <p:cNvPr id="35" name="Segnaposto numero diapositiva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6AF9-1A05-4D43-BBBD-6B963426B97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7493000" y="1863725"/>
            <a:ext cx="30480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104063" y="1854200"/>
            <a:ext cx="14605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914872" y="1542752"/>
            <a:ext cx="5105400" cy="446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err="1">
                <a:solidFill>
                  <a:schemeClr val="accent2"/>
                </a:solidFill>
                <a:latin typeface="Comic Sans MS" pitchFamily="-84" charset="0"/>
              </a:rPr>
              <a:t>Kaon</a:t>
            </a:r>
            <a:r>
              <a:rPr lang="en-US" sz="2000" dirty="0">
                <a:solidFill>
                  <a:schemeClr val="accent2"/>
                </a:solidFill>
                <a:latin typeface="Comic Sans MS" pitchFamily="-84" charset="0"/>
              </a:rPr>
              <a:t> Identification through Aerogels</a:t>
            </a:r>
            <a:endParaRPr lang="en-US" sz="2000" b="0" dirty="0">
              <a:latin typeface="Comic Sans MS" pitchFamily="-84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75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pitchFamily="-84" charset="0"/>
              </a:rPr>
              <a:t>The PID Challenge</a:t>
            </a:r>
            <a:endParaRPr lang="en-US" sz="2400">
              <a:solidFill>
                <a:srgbClr val="FF0000"/>
              </a:solidFill>
              <a:latin typeface="Comic Sans MS" pitchFamily="-84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0" y="609600"/>
            <a:ext cx="9144000" cy="604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55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Comic Sans MS" pitchFamily="-84" charset="0"/>
              </a:rPr>
              <a:t> Very forward  angle  ---&gt;  </a:t>
            </a:r>
            <a:r>
              <a:rPr lang="en-US" sz="1800" dirty="0">
                <a:solidFill>
                  <a:srgbClr val="FF0000"/>
                </a:solidFill>
                <a:latin typeface="Comic Sans MS" pitchFamily="-84" charset="0"/>
              </a:rPr>
              <a:t>high</a:t>
            </a:r>
            <a:r>
              <a:rPr lang="en-US" sz="1800" dirty="0">
                <a:solidFill>
                  <a:srgbClr val="0000FF"/>
                </a:solidFill>
                <a:latin typeface="Comic Sans MS" pitchFamily="-84" charset="0"/>
              </a:rPr>
              <a:t> background of </a:t>
            </a:r>
            <a:r>
              <a:rPr lang="en-US" sz="18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0000FF"/>
                </a:solidFill>
                <a:latin typeface="Comic Sans MS" pitchFamily="-84" charset="0"/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Comic Sans MS" pitchFamily="-84" charset="0"/>
              </a:rPr>
              <a:t>p</a:t>
            </a:r>
          </a:p>
          <a:p>
            <a:pPr algn="l">
              <a:lnSpc>
                <a:spcPct val="55000"/>
              </a:lnSpc>
              <a:spcBef>
                <a:spcPct val="50000"/>
              </a:spcBef>
              <a:buFontTx/>
              <a:buChar char="-"/>
            </a:pPr>
            <a:r>
              <a:rPr lang="en-US" sz="1800" u="sng" dirty="0">
                <a:solidFill>
                  <a:srgbClr val="FF0000"/>
                </a:solidFill>
                <a:latin typeface="Comic Sans MS" pitchFamily="-84" charset="0"/>
              </a:rPr>
              <a:t>TOF and 2 aerogel</a:t>
            </a:r>
            <a:r>
              <a:rPr lang="en-US" sz="1800" dirty="0">
                <a:solidFill>
                  <a:srgbClr val="FF0000"/>
                </a:solidFill>
                <a:latin typeface="Comic Sans MS" pitchFamily="-84" charset="0"/>
              </a:rPr>
              <a:t> in </a:t>
            </a:r>
            <a:r>
              <a:rPr lang="en-US" sz="1800" u="sng" dirty="0">
                <a:solidFill>
                  <a:srgbClr val="FF0000"/>
                </a:solidFill>
                <a:latin typeface="Comic Sans MS" pitchFamily="-84" charset="0"/>
              </a:rPr>
              <a:t>not sufficient</a:t>
            </a:r>
            <a:r>
              <a:rPr lang="en-US" sz="1800" dirty="0">
                <a:solidFill>
                  <a:srgbClr val="FF0000"/>
                </a:solidFill>
                <a:latin typeface="Comic Sans MS" pitchFamily="-84" charset="0"/>
              </a:rPr>
              <a:t> for </a:t>
            </a:r>
            <a:r>
              <a:rPr lang="en-US" sz="1800" u="sng" dirty="0">
                <a:solidFill>
                  <a:srgbClr val="FF0000"/>
                </a:solidFill>
                <a:latin typeface="Comic Sans MS" pitchFamily="-84" charset="0"/>
              </a:rPr>
              <a:t>unambiguous K identification</a:t>
            </a:r>
            <a:r>
              <a:rPr lang="en-US" sz="1800" dirty="0">
                <a:solidFill>
                  <a:srgbClr val="FF0000"/>
                </a:solidFill>
                <a:latin typeface="Comic Sans MS" pitchFamily="-84" charset="0"/>
              </a:rPr>
              <a:t> !</a:t>
            </a:r>
            <a:endParaRPr lang="en-US" sz="1800" dirty="0">
              <a:solidFill>
                <a:srgbClr val="0000FF"/>
              </a:solidFill>
              <a:latin typeface="Times" pitchFamily="-8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960563"/>
            <a:ext cx="3938588" cy="4821237"/>
            <a:chOff x="0" y="816"/>
            <a:chExt cx="2481" cy="3037"/>
          </a:xfrm>
        </p:grpSpPr>
        <p:sp>
          <p:nvSpPr>
            <p:cNvPr id="53267" name="Rectangle 8"/>
            <p:cNvSpPr>
              <a:spLocks noChangeArrowheads="1"/>
            </p:cNvSpPr>
            <p:nvPr/>
          </p:nvSpPr>
          <p:spPr bwMode="auto">
            <a:xfrm>
              <a:off x="133" y="2758"/>
              <a:ext cx="1374" cy="9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268" name="Rectangle 9"/>
            <p:cNvSpPr>
              <a:spLocks noChangeArrowheads="1"/>
            </p:cNvSpPr>
            <p:nvPr/>
          </p:nvSpPr>
          <p:spPr bwMode="auto">
            <a:xfrm>
              <a:off x="459" y="2182"/>
              <a:ext cx="75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pitchFamily="-84" charset="0"/>
                </a:rPr>
                <a:t>AERO1</a:t>
              </a:r>
            </a:p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pitchFamily="-84" charset="0"/>
                </a:rPr>
                <a:t> n=1.015</a:t>
              </a:r>
              <a:endParaRPr lang="it-IT" sz="2400">
                <a:solidFill>
                  <a:srgbClr val="00FFFF"/>
                </a:solidFill>
                <a:latin typeface="Comic Sans MS" pitchFamily="-84" charset="0"/>
              </a:endParaRPr>
            </a:p>
          </p:txBody>
        </p:sp>
        <p:sp>
          <p:nvSpPr>
            <p:cNvPr id="53269" name="Rectangle 10"/>
            <p:cNvSpPr>
              <a:spLocks noChangeArrowheads="1"/>
            </p:cNvSpPr>
            <p:nvPr/>
          </p:nvSpPr>
          <p:spPr bwMode="auto">
            <a:xfrm>
              <a:off x="1241" y="2182"/>
              <a:ext cx="75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pitchFamily="-84" charset="0"/>
                </a:rPr>
                <a:t>AERO2</a:t>
              </a:r>
            </a:p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pitchFamily="-84" charset="0"/>
                </a:rPr>
                <a:t> n=1.055</a:t>
              </a:r>
              <a:endParaRPr lang="it-IT" sz="24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70" name="Rectangle 11"/>
            <p:cNvSpPr>
              <a:spLocks noChangeArrowheads="1"/>
            </p:cNvSpPr>
            <p:nvPr/>
          </p:nvSpPr>
          <p:spPr bwMode="auto">
            <a:xfrm>
              <a:off x="709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EFFFFF"/>
                </a:gs>
                <a:gs pos="50000">
                  <a:srgbClr val="CCFFFF"/>
                </a:gs>
                <a:gs pos="100000">
                  <a:srgbClr val="EF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1" name="Rectangle 12"/>
            <p:cNvSpPr>
              <a:spLocks noChangeArrowheads="1"/>
            </p:cNvSpPr>
            <p:nvPr/>
          </p:nvSpPr>
          <p:spPr bwMode="auto">
            <a:xfrm>
              <a:off x="1440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DDFFFF"/>
                </a:gs>
                <a:gs pos="50000">
                  <a:srgbClr val="00FFFF"/>
                </a:gs>
                <a:gs pos="100000">
                  <a:srgbClr val="DD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2" name="Line 13"/>
            <p:cNvSpPr>
              <a:spLocks noChangeShapeType="1"/>
            </p:cNvSpPr>
            <p:nvPr/>
          </p:nvSpPr>
          <p:spPr bwMode="auto">
            <a:xfrm>
              <a:off x="487" y="1311"/>
              <a:ext cx="1566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3" name="Line 14"/>
            <p:cNvSpPr>
              <a:spLocks noChangeShapeType="1"/>
            </p:cNvSpPr>
            <p:nvPr/>
          </p:nvSpPr>
          <p:spPr bwMode="auto">
            <a:xfrm>
              <a:off x="494" y="1582"/>
              <a:ext cx="1567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4" name="Line 15"/>
            <p:cNvSpPr>
              <a:spLocks noChangeShapeType="1"/>
            </p:cNvSpPr>
            <p:nvPr/>
          </p:nvSpPr>
          <p:spPr bwMode="auto">
            <a:xfrm>
              <a:off x="487" y="1861"/>
              <a:ext cx="156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5" name="Rectangle 16"/>
            <p:cNvSpPr>
              <a:spLocks noChangeArrowheads="1"/>
            </p:cNvSpPr>
            <p:nvPr/>
          </p:nvSpPr>
          <p:spPr bwMode="auto">
            <a:xfrm>
              <a:off x="277" y="1126"/>
              <a:ext cx="21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pitchFamily="-84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pitchFamily="-84" charset="0"/>
              </a:endParaRPr>
            </a:p>
          </p:txBody>
        </p:sp>
        <p:sp>
          <p:nvSpPr>
            <p:cNvPr id="53276" name="Rectangle 17"/>
            <p:cNvSpPr>
              <a:spLocks noChangeArrowheads="1"/>
            </p:cNvSpPr>
            <p:nvPr/>
          </p:nvSpPr>
          <p:spPr bwMode="auto">
            <a:xfrm>
              <a:off x="277" y="1434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  <p:sp>
          <p:nvSpPr>
            <p:cNvPr id="53277" name="Rectangle 18"/>
            <p:cNvSpPr>
              <a:spLocks noChangeArrowheads="1"/>
            </p:cNvSpPr>
            <p:nvPr/>
          </p:nvSpPr>
          <p:spPr bwMode="auto">
            <a:xfrm>
              <a:off x="265" y="1683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78" name="Freeform 19"/>
            <p:cNvSpPr>
              <a:spLocks/>
            </p:cNvSpPr>
            <p:nvPr/>
          </p:nvSpPr>
          <p:spPr bwMode="auto">
            <a:xfrm rot="-726887">
              <a:off x="1588" y="1785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9" name="Freeform 20"/>
            <p:cNvSpPr>
              <a:spLocks/>
            </p:cNvSpPr>
            <p:nvPr/>
          </p:nvSpPr>
          <p:spPr bwMode="auto">
            <a:xfrm rot="625817">
              <a:off x="1575" y="158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0" name="Freeform 21"/>
            <p:cNvSpPr>
              <a:spLocks/>
            </p:cNvSpPr>
            <p:nvPr/>
          </p:nvSpPr>
          <p:spPr bwMode="auto">
            <a:xfrm rot="585623">
              <a:off x="1588" y="189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1" name="Freeform 22"/>
            <p:cNvSpPr>
              <a:spLocks/>
            </p:cNvSpPr>
            <p:nvPr/>
          </p:nvSpPr>
          <p:spPr bwMode="auto">
            <a:xfrm rot="-1069943">
              <a:off x="1499" y="1461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2" name="Freeform 23"/>
            <p:cNvSpPr>
              <a:spLocks/>
            </p:cNvSpPr>
            <p:nvPr/>
          </p:nvSpPr>
          <p:spPr bwMode="auto">
            <a:xfrm rot="-527185">
              <a:off x="1499" y="152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3" name="Freeform 24"/>
            <p:cNvSpPr>
              <a:spLocks/>
            </p:cNvSpPr>
            <p:nvPr/>
          </p:nvSpPr>
          <p:spPr bwMode="auto">
            <a:xfrm rot="1659467">
              <a:off x="1499" y="164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4" name="Freeform 25"/>
            <p:cNvSpPr>
              <a:spLocks/>
            </p:cNvSpPr>
            <p:nvPr/>
          </p:nvSpPr>
          <p:spPr bwMode="auto">
            <a:xfrm>
              <a:off x="1440" y="153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5" name="Freeform 26"/>
            <p:cNvSpPr>
              <a:spLocks/>
            </p:cNvSpPr>
            <p:nvPr/>
          </p:nvSpPr>
          <p:spPr bwMode="auto">
            <a:xfrm rot="2263499">
              <a:off x="1453" y="193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6" name="Freeform 27"/>
            <p:cNvSpPr>
              <a:spLocks/>
            </p:cNvSpPr>
            <p:nvPr/>
          </p:nvSpPr>
          <p:spPr bwMode="auto">
            <a:xfrm rot="625817">
              <a:off x="844" y="185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7" name="Freeform 28"/>
            <p:cNvSpPr>
              <a:spLocks/>
            </p:cNvSpPr>
            <p:nvPr/>
          </p:nvSpPr>
          <p:spPr bwMode="auto">
            <a:xfrm rot="-1069943">
              <a:off x="768" y="1732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8" name="Freeform 29"/>
            <p:cNvSpPr>
              <a:spLocks/>
            </p:cNvSpPr>
            <p:nvPr/>
          </p:nvSpPr>
          <p:spPr bwMode="auto">
            <a:xfrm rot="-1069943">
              <a:off x="768" y="176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9" name="Freeform 30"/>
            <p:cNvSpPr>
              <a:spLocks/>
            </p:cNvSpPr>
            <p:nvPr/>
          </p:nvSpPr>
          <p:spPr bwMode="auto">
            <a:xfrm rot="1659467">
              <a:off x="768" y="191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0" name="Freeform 31"/>
            <p:cNvSpPr>
              <a:spLocks/>
            </p:cNvSpPr>
            <p:nvPr/>
          </p:nvSpPr>
          <p:spPr bwMode="auto">
            <a:xfrm>
              <a:off x="709" y="180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1" name="Freeform 32"/>
            <p:cNvSpPr>
              <a:spLocks/>
            </p:cNvSpPr>
            <p:nvPr/>
          </p:nvSpPr>
          <p:spPr bwMode="auto">
            <a:xfrm rot="625817">
              <a:off x="1588" y="1861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2" name="Freeform 33"/>
            <p:cNvSpPr>
              <a:spLocks/>
            </p:cNvSpPr>
            <p:nvPr/>
          </p:nvSpPr>
          <p:spPr bwMode="auto">
            <a:xfrm rot="-1069943">
              <a:off x="1512" y="174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3" name="Freeform 34"/>
            <p:cNvSpPr>
              <a:spLocks/>
            </p:cNvSpPr>
            <p:nvPr/>
          </p:nvSpPr>
          <p:spPr bwMode="auto">
            <a:xfrm rot="-1069943">
              <a:off x="1512" y="177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4" name="Freeform 35"/>
            <p:cNvSpPr>
              <a:spLocks/>
            </p:cNvSpPr>
            <p:nvPr/>
          </p:nvSpPr>
          <p:spPr bwMode="auto">
            <a:xfrm rot="1659467">
              <a:off x="1512" y="192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5" name="Freeform 36"/>
            <p:cNvSpPr>
              <a:spLocks/>
            </p:cNvSpPr>
            <p:nvPr/>
          </p:nvSpPr>
          <p:spPr bwMode="auto">
            <a:xfrm>
              <a:off x="1453" y="181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6" name="Rectangle 37"/>
            <p:cNvSpPr>
              <a:spLocks noChangeArrowheads="1"/>
            </p:cNvSpPr>
            <p:nvPr/>
          </p:nvSpPr>
          <p:spPr bwMode="auto">
            <a:xfrm>
              <a:off x="0" y="816"/>
              <a:ext cx="2481" cy="3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7" name="Rectangle 38"/>
            <p:cNvSpPr>
              <a:spLocks noChangeArrowheads="1"/>
            </p:cNvSpPr>
            <p:nvPr/>
          </p:nvSpPr>
          <p:spPr bwMode="auto">
            <a:xfrm>
              <a:off x="432" y="912"/>
              <a:ext cx="1399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>
                  <a:latin typeface="Comic Sans MS" pitchFamily="-84" charset="0"/>
                </a:rPr>
                <a:t>p</a:t>
              </a:r>
              <a:r>
                <a:rPr lang="en-US" sz="1800" b="0" baseline="-25000">
                  <a:latin typeface="Comic Sans MS" pitchFamily="-84" charset="0"/>
                </a:rPr>
                <a:t>h</a:t>
              </a:r>
              <a:r>
                <a:rPr lang="en-US" sz="1800" b="0">
                  <a:latin typeface="Comic Sans MS" pitchFamily="-84" charset="0"/>
                </a:rPr>
                <a:t> = 1.7 : 2.5 GeV/c</a:t>
              </a:r>
              <a:endParaRPr lang="it-IT" sz="18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98" name="Rectangle 39"/>
            <p:cNvSpPr>
              <a:spLocks noChangeArrowheads="1"/>
            </p:cNvSpPr>
            <p:nvPr/>
          </p:nvSpPr>
          <p:spPr bwMode="auto">
            <a:xfrm>
              <a:off x="137" y="3382"/>
              <a:ext cx="13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00"/>
                  </a:solidFill>
                  <a:latin typeface="Verdana" pitchFamily="-84" charset="0"/>
                </a:rPr>
                <a:t>Protons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299" name="Line 40"/>
            <p:cNvSpPr>
              <a:spLocks noChangeShapeType="1"/>
            </p:cNvSpPr>
            <p:nvPr/>
          </p:nvSpPr>
          <p:spPr bwMode="auto">
            <a:xfrm>
              <a:off x="901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300" name="Line 41"/>
            <p:cNvSpPr>
              <a:spLocks noChangeShapeType="1"/>
            </p:cNvSpPr>
            <p:nvPr/>
          </p:nvSpPr>
          <p:spPr bwMode="auto">
            <a:xfrm>
              <a:off x="1152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301" name="Rectangle 42"/>
            <p:cNvSpPr>
              <a:spLocks noChangeArrowheads="1"/>
            </p:cNvSpPr>
            <p:nvPr/>
          </p:nvSpPr>
          <p:spPr bwMode="auto">
            <a:xfrm>
              <a:off x="148" y="2765"/>
              <a:ext cx="13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11E644"/>
                  </a:solidFill>
                  <a:latin typeface="Verdana" pitchFamily="-84" charset="0"/>
                </a:rPr>
                <a:t>Pions   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302" name="Rectangle 43"/>
            <p:cNvSpPr>
              <a:spLocks noChangeArrowheads="1"/>
            </p:cNvSpPr>
            <p:nvPr/>
          </p:nvSpPr>
          <p:spPr bwMode="auto">
            <a:xfrm>
              <a:off x="148" y="3062"/>
              <a:ext cx="133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0000FF"/>
                  </a:solidFill>
                  <a:latin typeface="Verdana" pitchFamily="-84" charset="0"/>
                </a:rPr>
                <a:t>Kaons  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303" name="Line 44"/>
            <p:cNvSpPr>
              <a:spLocks noChangeShapeType="1"/>
            </p:cNvSpPr>
            <p:nvPr/>
          </p:nvSpPr>
          <p:spPr bwMode="auto">
            <a:xfrm>
              <a:off x="945" y="3102"/>
              <a:ext cx="133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478338" y="1889125"/>
            <a:ext cx="4430712" cy="4892675"/>
            <a:chOff x="2821" y="758"/>
            <a:chExt cx="2791" cy="3082"/>
          </a:xfrm>
        </p:grpSpPr>
        <p:pic>
          <p:nvPicPr>
            <p:cNvPr id="53257" name="Picture 4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816"/>
              <a:ext cx="2725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8" name="Rectangle 47"/>
            <p:cNvSpPr>
              <a:spLocks noChangeArrowheads="1"/>
            </p:cNvSpPr>
            <p:nvPr/>
          </p:nvSpPr>
          <p:spPr bwMode="auto">
            <a:xfrm>
              <a:off x="2821" y="758"/>
              <a:ext cx="2791" cy="3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59" name="Rectangle 48"/>
            <p:cNvSpPr>
              <a:spLocks noChangeArrowheads="1"/>
            </p:cNvSpPr>
            <p:nvPr/>
          </p:nvSpPr>
          <p:spPr bwMode="auto">
            <a:xfrm>
              <a:off x="4664" y="1488"/>
              <a:ext cx="21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pitchFamily="-84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pitchFamily="-84" charset="0"/>
              </a:endParaRPr>
            </a:p>
          </p:txBody>
        </p:sp>
        <p:sp>
          <p:nvSpPr>
            <p:cNvPr id="53260" name="Rectangle 49"/>
            <p:cNvSpPr>
              <a:spLocks noChangeArrowheads="1"/>
            </p:cNvSpPr>
            <p:nvPr/>
          </p:nvSpPr>
          <p:spPr bwMode="auto">
            <a:xfrm>
              <a:off x="4290" y="1248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  <p:sp>
          <p:nvSpPr>
            <p:cNvPr id="53261" name="AutoShape 50"/>
            <p:cNvSpPr>
              <a:spLocks noChangeArrowheads="1"/>
            </p:cNvSpPr>
            <p:nvPr/>
          </p:nvSpPr>
          <p:spPr bwMode="auto">
            <a:xfrm rot="1304804" flipH="1">
              <a:off x="3589" y="1525"/>
              <a:ext cx="99" cy="395"/>
            </a:xfrm>
            <a:prstGeom prst="downArrow">
              <a:avLst>
                <a:gd name="adj1" fmla="val 50000"/>
                <a:gd name="adj2" fmla="val 99747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2" name="Rectangle 51"/>
            <p:cNvSpPr>
              <a:spLocks noChangeArrowheads="1"/>
            </p:cNvSpPr>
            <p:nvPr/>
          </p:nvSpPr>
          <p:spPr bwMode="auto">
            <a:xfrm>
              <a:off x="3202" y="1296"/>
              <a:ext cx="86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000" b="0">
                  <a:solidFill>
                    <a:srgbClr val="FF0000"/>
                  </a:solidFill>
                  <a:latin typeface="Comic Sans MS" pitchFamily="-84" charset="0"/>
                </a:rPr>
                <a:t>All events</a:t>
              </a:r>
              <a:endParaRPr lang="it-IT" sz="2400">
                <a:solidFill>
                  <a:srgbClr val="FF5050"/>
                </a:solidFill>
                <a:latin typeface="Comic Sans MS" pitchFamily="-84" charset="0"/>
              </a:endParaRPr>
            </a:p>
          </p:txBody>
        </p:sp>
        <p:sp>
          <p:nvSpPr>
            <p:cNvPr id="53263" name="AutoShape 52"/>
            <p:cNvSpPr>
              <a:spLocks noChangeArrowheads="1"/>
            </p:cNvSpPr>
            <p:nvPr/>
          </p:nvSpPr>
          <p:spPr bwMode="auto">
            <a:xfrm>
              <a:off x="4298" y="1536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4" name="Rectangle 53"/>
            <p:cNvSpPr>
              <a:spLocks noChangeArrowheads="1"/>
            </p:cNvSpPr>
            <p:nvPr/>
          </p:nvSpPr>
          <p:spPr bwMode="auto">
            <a:xfrm>
              <a:off x="3934" y="1008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rgbClr val="333399"/>
                </a:solidFill>
                <a:latin typeface="Comic Sans MS" pitchFamily="-84" charset="0"/>
              </a:endParaRPr>
            </a:p>
          </p:txBody>
        </p:sp>
        <p:sp>
          <p:nvSpPr>
            <p:cNvPr id="53265" name="AutoShape 54"/>
            <p:cNvSpPr>
              <a:spLocks noChangeArrowheads="1"/>
            </p:cNvSpPr>
            <p:nvPr/>
          </p:nvSpPr>
          <p:spPr bwMode="auto">
            <a:xfrm>
              <a:off x="4298" y="2575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6" name="Rectangle 55"/>
            <p:cNvSpPr>
              <a:spLocks noChangeArrowheads="1"/>
            </p:cNvSpPr>
            <p:nvPr/>
          </p:nvSpPr>
          <p:spPr bwMode="auto">
            <a:xfrm>
              <a:off x="4334" y="2458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</p:grpSp>
      <p:sp>
        <p:nvSpPr>
          <p:cNvPr id="60" name="Segnaposto numero diapositiva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1547814" y="1214438"/>
            <a:ext cx="5856286" cy="307777"/>
          </a:xfrm>
          <a:prstGeom prst="rect">
            <a:avLst/>
          </a:prstGeom>
          <a:solidFill>
            <a:srgbClr val="C0FFC3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Hall A (long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path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K in HRS 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pk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= ~ 2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GeV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/c)</a:t>
            </a:r>
            <a:endParaRPr lang="it-IT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time_kaon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25588"/>
            <a:ext cx="6118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457200" y="0"/>
            <a:ext cx="8145463" cy="6588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E0FB42"/>
                </a:solidFill>
                <a:latin typeface="Comic Sans MS" charset="0"/>
              </a:rPr>
              <a:t>RICH – PID – Effect of ‘Kaon selection </a:t>
            </a:r>
            <a:endParaRPr lang="it-IT" altLang="it-IT" sz="2400" b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2190750" y="2139950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pPr eaLnBrk="1" hangingPunct="1"/>
            <a:r>
              <a:rPr lang="it-IT" altLang="it-IT" sz="2000" b="0">
                <a:solidFill>
                  <a:schemeClr val="accent2"/>
                </a:solidFill>
              </a:rPr>
              <a:t>p</a:t>
            </a:r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2955925" y="2212975"/>
            <a:ext cx="333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accent2"/>
                </a:solidFill>
                <a:latin typeface="Verdana" charset="0"/>
              </a:rPr>
              <a:t>P</a:t>
            </a:r>
          </a:p>
        </p:txBody>
      </p:sp>
      <p:sp>
        <p:nvSpPr>
          <p:cNvPr id="73733" name="Line 6"/>
          <p:cNvSpPr>
            <a:spLocks noChangeShapeType="1"/>
          </p:cNvSpPr>
          <p:nvPr/>
        </p:nvSpPr>
        <p:spPr bwMode="auto">
          <a:xfrm>
            <a:off x="2622550" y="3268663"/>
            <a:ext cx="0" cy="574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4" name="Text Box 7"/>
          <p:cNvSpPr txBox="1">
            <a:spLocks noChangeArrowheads="1"/>
          </p:cNvSpPr>
          <p:nvPr/>
        </p:nvSpPr>
        <p:spPr bwMode="auto">
          <a:xfrm>
            <a:off x="2489200" y="2860675"/>
            <a:ext cx="34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FF0000"/>
                </a:solidFill>
                <a:latin typeface="Verdana" charset="0"/>
              </a:rPr>
              <a:t>K</a:t>
            </a:r>
          </a:p>
        </p:txBody>
      </p:sp>
      <p:sp>
        <p:nvSpPr>
          <p:cNvPr id="73735" name="Rectangle 8"/>
          <p:cNvSpPr>
            <a:spLocks noChangeArrowheads="1"/>
          </p:cNvSpPr>
          <p:nvPr/>
        </p:nvSpPr>
        <p:spPr bwMode="auto">
          <a:xfrm>
            <a:off x="882650" y="892175"/>
            <a:ext cx="6711950" cy="411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accent2"/>
                </a:solidFill>
                <a:latin typeface="Comic Sans MS" charset="0"/>
              </a:rPr>
              <a:t>Coincidence</a:t>
            </a:r>
            <a:r>
              <a:rPr lang="it-IT" altLang="it-IT" sz="1800" dirty="0">
                <a:solidFill>
                  <a:schemeClr val="accent2"/>
                </a:solidFill>
                <a:latin typeface="Comic Sans MS" charset="0"/>
              </a:rPr>
              <a:t> Time </a:t>
            </a:r>
            <a:r>
              <a:rPr lang="it-IT" altLang="it-IT" sz="1800" dirty="0" err="1">
                <a:solidFill>
                  <a:schemeClr val="accent2"/>
                </a:solidFill>
                <a:latin typeface="Comic Sans MS" charset="0"/>
              </a:rPr>
              <a:t>selecting</a:t>
            </a:r>
            <a:r>
              <a:rPr lang="it-IT" altLang="it-IT" sz="1800" dirty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it-IT" altLang="it-IT" sz="1800" dirty="0" err="1">
                <a:solidFill>
                  <a:schemeClr val="accent2"/>
                </a:solidFill>
                <a:latin typeface="Comic Sans MS" charset="0"/>
              </a:rPr>
              <a:t>kaons</a:t>
            </a:r>
            <a:r>
              <a:rPr lang="it-IT" altLang="it-IT" sz="1800" dirty="0">
                <a:solidFill>
                  <a:schemeClr val="accent2"/>
                </a:solidFill>
                <a:latin typeface="Comic Sans MS" charset="0"/>
              </a:rPr>
              <a:t> on </a:t>
            </a:r>
            <a:r>
              <a:rPr lang="it-IT" altLang="it-IT" sz="1800" dirty="0" err="1">
                <a:solidFill>
                  <a:schemeClr val="accent2"/>
                </a:solidFill>
                <a:latin typeface="Comic Sans MS" charset="0"/>
              </a:rPr>
              <a:t>Aerogels</a:t>
            </a:r>
            <a:r>
              <a:rPr lang="it-IT" altLang="it-IT" sz="1800" dirty="0">
                <a:solidFill>
                  <a:schemeClr val="accent2"/>
                </a:solidFill>
                <a:latin typeface="Comic Sans MS" charset="0"/>
              </a:rPr>
              <a:t> and on RICH</a:t>
            </a:r>
            <a:endParaRPr lang="it-IT" altLang="it-IT" sz="1800" b="0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73736" name="Text Box 9"/>
          <p:cNvSpPr txBox="1">
            <a:spLocks noChangeArrowheads="1"/>
          </p:cNvSpPr>
          <p:nvPr/>
        </p:nvSpPr>
        <p:spPr bwMode="auto">
          <a:xfrm>
            <a:off x="1362075" y="1700213"/>
            <a:ext cx="1038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FF0000"/>
                </a:solidFill>
                <a:latin typeface="Verdana" charset="0"/>
              </a:rPr>
              <a:t>AERO K</a:t>
            </a:r>
          </a:p>
        </p:txBody>
      </p:sp>
      <p:sp>
        <p:nvSpPr>
          <p:cNvPr id="73737" name="Text Box 10"/>
          <p:cNvSpPr txBox="1">
            <a:spLocks noChangeArrowheads="1"/>
          </p:cNvSpPr>
          <p:nvPr/>
        </p:nvSpPr>
        <p:spPr bwMode="auto">
          <a:xfrm>
            <a:off x="4419600" y="1700213"/>
            <a:ext cx="2341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FF0000"/>
                </a:solidFill>
                <a:latin typeface="Verdana" charset="0"/>
              </a:rPr>
              <a:t>AERO K &amp;&amp; RICH K</a:t>
            </a:r>
          </a:p>
        </p:txBody>
      </p:sp>
      <p:sp>
        <p:nvSpPr>
          <p:cNvPr id="73738" name="Rectangle 12"/>
          <p:cNvSpPr>
            <a:spLocks noChangeArrowheads="1"/>
          </p:cNvSpPr>
          <p:nvPr/>
        </p:nvSpPr>
        <p:spPr bwMode="auto">
          <a:xfrm>
            <a:off x="7245350" y="3276600"/>
            <a:ext cx="1898650" cy="179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2"/>
                <a:ea typeface="ＭＳ Ｐゴシック" charset="-128"/>
                <a:sym typeface="Symbol" charset="2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bg1"/>
                </a:solidFill>
                <a:latin typeface="Comic Sans MS" charset="0"/>
              </a:rPr>
              <a:t>Pion rejection factor ~ 1000</a:t>
            </a:r>
            <a:endParaRPr lang="it-IT" altLang="it-IT" sz="1800" b="0">
              <a:solidFill>
                <a:schemeClr val="tx2"/>
              </a:solidFill>
              <a:latin typeface="Verdana" charset="0"/>
            </a:endParaRPr>
          </a:p>
        </p:txBody>
      </p:sp>
      <p:pic>
        <p:nvPicPr>
          <p:cNvPr id="16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6" y="0"/>
            <a:ext cx="894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895600" y="762000"/>
          <a:ext cx="2667000" cy="18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5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749" t="30000" r="10001"/>
                      <a:stretch>
                        <a:fillRect/>
                      </a:stretch>
                    </p:blipFill>
                    <p:spPr bwMode="auto">
                      <a:xfrm>
                        <a:off x="2895600" y="762000"/>
                        <a:ext cx="2667000" cy="188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0C0C0"/>
                                </a:gs>
                                <a:gs pos="100000">
                                  <a:srgbClr val="F0F0F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9" name="Picture 3" descr="IMG_0453"/>
          <p:cNvPicPr>
            <a:picLocks noChangeAspect="1" noChangeArrowheads="1"/>
          </p:cNvPicPr>
          <p:nvPr/>
        </p:nvPicPr>
        <p:blipFill>
          <a:blip r:embed="rId6"/>
          <a:srcRect r="9238"/>
          <a:stretch>
            <a:fillRect/>
          </a:stretch>
        </p:blipFill>
        <p:spPr bwMode="auto">
          <a:xfrm>
            <a:off x="0" y="762000"/>
            <a:ext cx="236061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5"/>
          <p:cNvSpPr txBox="1">
            <a:spLocks noChangeArrowheads="1"/>
          </p:cNvSpPr>
          <p:nvPr/>
        </p:nvSpPr>
        <p:spPr bwMode="auto">
          <a:xfrm>
            <a:off x="1371600" y="76200"/>
            <a:ext cx="6834188" cy="6588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sz="3200">
                <a:solidFill>
                  <a:srgbClr val="FEF849"/>
                </a:solidFill>
                <a:latin typeface="Comic Sans MS" pitchFamily="-84" charset="0"/>
              </a:rPr>
              <a:t>The </a:t>
            </a:r>
            <a:r>
              <a:rPr lang="it-IT" sz="3200">
                <a:solidFill>
                  <a:schemeClr val="bg1"/>
                </a:solidFill>
                <a:latin typeface="Comic Sans MS" pitchFamily="-84" charset="0"/>
              </a:rPr>
              <a:t>R</a:t>
            </a:r>
            <a:r>
              <a:rPr lang="it-IT" sz="2800">
                <a:solidFill>
                  <a:schemeClr val="bg1"/>
                </a:solidFill>
                <a:latin typeface="Comic Sans MS" pitchFamily="-84" charset="0"/>
              </a:rPr>
              <a:t>ICH detector</a:t>
            </a:r>
            <a:r>
              <a:rPr lang="it-IT" sz="2800">
                <a:solidFill>
                  <a:srgbClr val="FEF849"/>
                </a:solidFill>
                <a:latin typeface="Comic Sans MS" pitchFamily="-84" charset="0"/>
              </a:rPr>
              <a:t> at Jefferson Lab</a:t>
            </a:r>
            <a:endParaRPr lang="it-IT" sz="1800" b="0">
              <a:solidFill>
                <a:srgbClr val="FEF849"/>
              </a:solidFill>
              <a:latin typeface="Verdana" pitchFamily="-8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743200"/>
            <a:ext cx="5638800" cy="4114800"/>
            <a:chOff x="280" y="245"/>
            <a:chExt cx="5304" cy="3908"/>
          </a:xfrm>
        </p:grpSpPr>
        <p:pic>
          <p:nvPicPr>
            <p:cNvPr id="57355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6" y="245"/>
              <a:ext cx="5208" cy="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6" name="Rectangle 8"/>
            <p:cNvSpPr>
              <a:spLocks noChangeArrowheads="1"/>
            </p:cNvSpPr>
            <p:nvPr/>
          </p:nvSpPr>
          <p:spPr bwMode="auto">
            <a:xfrm>
              <a:off x="2928" y="245"/>
              <a:ext cx="72" cy="39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7357" name="Rectangle 9"/>
            <p:cNvSpPr>
              <a:spLocks noChangeArrowheads="1"/>
            </p:cNvSpPr>
            <p:nvPr/>
          </p:nvSpPr>
          <p:spPr bwMode="auto">
            <a:xfrm>
              <a:off x="280" y="1960"/>
              <a:ext cx="5304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</p:grpSp>
      <p:pic>
        <p:nvPicPr>
          <p:cNvPr id="57352" name="Picture 10" descr="rich_halla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3962400"/>
            <a:ext cx="240188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6248400" y="6019800"/>
            <a:ext cx="2590800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b="0">
                <a:solidFill>
                  <a:srgbClr val="FEF849"/>
                </a:solidFill>
                <a:latin typeface="Comic Sans MS" pitchFamily="-84" charset="0"/>
              </a:rPr>
              <a:t>RICH flying to hunt kaons </a:t>
            </a:r>
          </a:p>
          <a:p>
            <a:pPr algn="l" eaLnBrk="1" hangingPunct="1"/>
            <a:r>
              <a:rPr lang="it-IT" b="0">
                <a:solidFill>
                  <a:srgbClr val="FEF849"/>
                </a:solidFill>
                <a:latin typeface="Comic Sans MS" pitchFamily="-84" charset="0"/>
              </a:rPr>
              <a:t>into the detector hut</a:t>
            </a:r>
            <a:r>
              <a:rPr lang="it-IT" sz="2400" b="0">
                <a:latin typeface="Verdana" pitchFamily="-84" charset="0"/>
              </a:rPr>
              <a:t> 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6096000" y="762000"/>
          <a:ext cx="2838450" cy="213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6" name="Bitmap Image" r:id="rId9" imgW="6276190" imgH="5229955" progId="">
                  <p:embed/>
                </p:oleObj>
              </mc:Choice>
              <mc:Fallback>
                <p:oleObj name="Bitmap Image" r:id="rId9" imgW="6276190" imgH="522995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762000"/>
                        <a:ext cx="2838450" cy="213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/>
          <a:srcRect l="12698" t="15594" r="11111" b="1973"/>
          <a:stretch>
            <a:fillRect/>
          </a:stretch>
        </p:blipFill>
        <p:spPr bwMode="auto">
          <a:xfrm>
            <a:off x="685800" y="0"/>
            <a:ext cx="91440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304800" y="762000"/>
          <a:ext cx="85344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7" name="Photo Editor Photo" r:id="rId12" imgW="15238095" imgH="11428571" progId="">
                  <p:embed/>
                </p:oleObj>
              </mc:Choice>
              <mc:Fallback>
                <p:oleObj name="Photo Editor Photo" r:id="rId12" imgW="15238095" imgH="114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762000"/>
                        <a:ext cx="85344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6AF9-1A05-4D43-BBBD-6B963426B97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48"/>
            <a:ext cx="9144000" cy="645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720"/>
            <a:ext cx="9144000" cy="64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222"/>
            <a:ext cx="9144000" cy="65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11"/>
            <a:ext cx="9144000" cy="66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38"/>
            <a:ext cx="9144000" cy="652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220"/>
            <a:ext cx="9144000" cy="5230039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201478" y="3151494"/>
            <a:ext cx="5238427" cy="154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201477" y="3613860"/>
            <a:ext cx="8322591" cy="25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508857" y="3812754"/>
            <a:ext cx="8322591" cy="25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V="1">
            <a:off x="201477" y="4096891"/>
            <a:ext cx="1053886" cy="154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5083446" y="2065482"/>
            <a:ext cx="28206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1782305" y="2283589"/>
            <a:ext cx="5160936" cy="154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1720312" y="2757738"/>
            <a:ext cx="37195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954" y="29157"/>
            <a:ext cx="4422171" cy="180605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 bwMode="auto">
          <a:xfrm>
            <a:off x="899592" y="3812754"/>
            <a:ext cx="504056" cy="2841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99592" y="3812754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10</a:t>
            </a:r>
            <a:r>
              <a:rPr lang="it-IT" baseline="30000" smtClean="0"/>
              <a:t>9</a:t>
            </a:r>
            <a:r>
              <a:rPr lang="it-IT" smtClean="0"/>
              <a:t>-10</a:t>
            </a:r>
            <a:r>
              <a:rPr lang="it-IT" baseline="30000" smtClean="0"/>
              <a:t>10</a:t>
            </a:r>
            <a:endParaRPr lang="it-IT" baseline="30000" dirty="0"/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728117"/>
            <a:ext cx="3779912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Neutron</a:t>
            </a:r>
            <a:r>
              <a:rPr lang="it-IT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stars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are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remnants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gravitational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collapse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massive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stars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having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masses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 (1-2 </a:t>
            </a:r>
            <a:r>
              <a:rPr lang="it-IT" sz="18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Mo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~ 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2 x 10</a:t>
            </a:r>
            <a:r>
              <a:rPr lang="it-IT" sz="1800" baseline="30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33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Kg)</a:t>
            </a:r>
            <a:r>
              <a:rPr lang="it-IT" sz="20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	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-27384"/>
            <a:ext cx="9144000" cy="47667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2400" dirty="0" err="1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hyperon</a:t>
            </a:r>
            <a:r>
              <a:rPr lang="it-IT" sz="24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puzzle</a:t>
            </a:r>
            <a:endParaRPr lang="it-IT" sz="24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069755" y="476672"/>
            <a:ext cx="5148064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They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are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excellent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observatories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test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fundamental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properties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matter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under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extreme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conditions</a:t>
            </a:r>
            <a:r>
              <a:rPr lang="it-IT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and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offer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interesting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interplay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between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processes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astrophysical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observables</a:t>
            </a:r>
            <a:r>
              <a:rPr lang="it-IT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35874" y="2412774"/>
            <a:ext cx="410024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Hyperons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are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expected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appear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their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core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at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~ (2-3)</a:t>
            </a:r>
            <a:r>
              <a:rPr lang="it-IT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it-IT" sz="16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when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it-IT" sz="1600" baseline="-25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it-IT" sz="1600" baseline="-25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large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enough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make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conversion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Y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energetically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favorable</a:t>
            </a:r>
            <a:endParaRPr lang="it-IT" sz="16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just"/>
            <a:endParaRPr lang="it-IT" sz="16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just"/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               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but</a:t>
            </a:r>
            <a:endParaRPr lang="it-IT" sz="16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326" y="4293096"/>
            <a:ext cx="406794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relief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Fermi pressure due to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its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appearance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EoS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softer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reduction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of the mass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to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values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incompatible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with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observation</a:t>
            </a:r>
            <a:r>
              <a:rPr lang="it-IT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 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(~ 2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Mo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that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requires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much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stiffer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it-IT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EoS</a:t>
            </a:r>
            <a:r>
              <a:rPr lang="it-IT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)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3326" y="6021288"/>
            <a:ext cx="91306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trong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softening of the 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EoS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dense matter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due to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appearance of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which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leads to maximum masses </a:t>
            </a:r>
            <a:r>
              <a:rPr lang="en-US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compact stars that are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not compatible with the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observations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012417" y="409492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244" y="2196827"/>
            <a:ext cx="2327086" cy="367081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t="10461" b="48837"/>
          <a:stretch/>
        </p:blipFill>
        <p:spPr>
          <a:xfrm>
            <a:off x="0" y="385657"/>
            <a:ext cx="9144000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1139708"/>
            <a:ext cx="7129780" cy="509726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02640" y="508000"/>
            <a:ext cx="6969760" cy="369332"/>
          </a:xfrm>
          <a:prstGeom prst="rect">
            <a:avLst/>
          </a:prstGeom>
          <a:solidFill>
            <a:srgbClr val="E0F4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Raster</a:t>
            </a:r>
            <a:r>
              <a:rPr lang="it-IT" b="1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correction</a:t>
            </a:r>
            <a:r>
              <a:rPr lang="it-IT" b="1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(from the </a:t>
            </a:r>
            <a:r>
              <a:rPr lang="it-IT" b="1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b="1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E06-007)</a:t>
            </a:r>
            <a:endParaRPr lang="it-IT" b="1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188720" y="81280"/>
            <a:ext cx="6014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 smtClean="0"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1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400" b="1" dirty="0" err="1" smtClean="0">
                <a:latin typeface="Comic Sans MS" charset="0"/>
                <a:ea typeface="Comic Sans MS" charset="0"/>
                <a:cs typeface="Comic Sans MS" charset="0"/>
              </a:rPr>
              <a:t>will</a:t>
            </a:r>
            <a:r>
              <a:rPr lang="it-IT" sz="1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400" b="1" dirty="0" err="1" smtClean="0">
                <a:latin typeface="Comic Sans MS" charset="0"/>
                <a:ea typeface="Comic Sans MS" charset="0"/>
                <a:cs typeface="Comic Sans MS" charset="0"/>
              </a:rPr>
              <a:t>have</a:t>
            </a:r>
            <a:r>
              <a:rPr lang="it-IT" sz="1400" b="1" dirty="0" smtClean="0"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it-IT" sz="1400" b="1" dirty="0" err="1" smtClean="0">
                <a:latin typeface="Comic Sans MS" charset="0"/>
                <a:ea typeface="Comic Sans MS" charset="0"/>
                <a:cs typeface="Comic Sans MS" charset="0"/>
              </a:rPr>
              <a:t>raster</a:t>
            </a:r>
            <a:r>
              <a:rPr lang="it-IT" sz="1400" b="1" dirty="0" smtClean="0"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400" b="1" dirty="0" err="1" smtClean="0">
                <a:latin typeface="Comic Sans MS" charset="0"/>
                <a:ea typeface="Comic Sans MS" charset="0"/>
                <a:cs typeface="Comic Sans MS" charset="0"/>
              </a:rPr>
              <a:t>beam</a:t>
            </a:r>
            <a:r>
              <a:rPr lang="it-IT" sz="1400" b="1" dirty="0" smtClean="0">
                <a:latin typeface="Comic Sans MS" charset="0"/>
                <a:ea typeface="Comic Sans MS" charset="0"/>
                <a:cs typeface="Comic Sans MS" charset="0"/>
              </a:rPr>
              <a:t>...</a:t>
            </a:r>
            <a:endParaRPr lang="it-IT" sz="1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ross_section_vs_an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5" r="24300"/>
          <a:stretch>
            <a:fillRect/>
          </a:stretch>
        </p:blipFill>
        <p:spPr bwMode="auto">
          <a:xfrm>
            <a:off x="190500" y="1676400"/>
            <a:ext cx="27701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39316" r="25565" b="46223"/>
          <a:stretch>
            <a:fillRect/>
          </a:stretch>
        </p:blipFill>
        <p:spPr bwMode="auto">
          <a:xfrm>
            <a:off x="0" y="5503863"/>
            <a:ext cx="32004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5562600" y="2362200"/>
            <a:ext cx="3581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EF849"/>
                </a:solidFill>
                <a:latin typeface="Comic Sans MS" charset="0"/>
              </a:rPr>
              <a:t>good energy resolution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4114800" y="152400"/>
            <a:ext cx="50292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2F2F2"/>
                </a:solidFill>
                <a:latin typeface="Comic Sans MS" charset="0"/>
              </a:rPr>
              <a:t>reasonable counting rates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5029200" y="777875"/>
            <a:ext cx="40386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forward angle</a:t>
            </a:r>
          </a:p>
        </p:txBody>
      </p:sp>
      <p:sp>
        <p:nvSpPr>
          <p:cNvPr id="498698" name="Text Box 10"/>
          <p:cNvSpPr txBox="1">
            <a:spLocks noChangeArrowheads="1"/>
          </p:cNvSpPr>
          <p:nvPr/>
        </p:nvSpPr>
        <p:spPr bwMode="auto">
          <a:xfrm>
            <a:off x="4800600" y="1600200"/>
            <a:ext cx="3276600" cy="523875"/>
          </a:xfrm>
          <a:prstGeom prst="rect">
            <a:avLst/>
          </a:prstGeom>
          <a:solidFill>
            <a:srgbClr val="FFC5FF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septum magnets</a:t>
            </a:r>
            <a:endParaRPr lang="en-US" sz="280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4724400" y="3048000"/>
            <a:ext cx="4343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   </a:t>
            </a:r>
            <a:r>
              <a:rPr lang="en-US" sz="2400">
                <a:solidFill>
                  <a:srgbClr val="FFFF00"/>
                </a:solidFill>
                <a:latin typeface="Comic Sans MS" charset="0"/>
              </a:rPr>
              <a:t>do not degrade HRS   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4038600" y="3733800"/>
            <a:ext cx="5105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minimize beam energy instability</a:t>
            </a: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4038600" y="4419600"/>
            <a:ext cx="51054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 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background free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”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spectrum</a:t>
            </a:r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4051300" y="5105400"/>
            <a:ext cx="48006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unambiguous K identification</a:t>
            </a:r>
          </a:p>
        </p:txBody>
      </p:sp>
      <p:sp>
        <p:nvSpPr>
          <p:cNvPr id="498704" name="Text Box 16"/>
          <p:cNvSpPr txBox="1">
            <a:spLocks noChangeArrowheads="1"/>
          </p:cNvSpPr>
          <p:nvPr/>
        </p:nvSpPr>
        <p:spPr bwMode="auto">
          <a:xfrm>
            <a:off x="4724400" y="6270625"/>
            <a:ext cx="3276600" cy="587375"/>
          </a:xfrm>
          <a:prstGeom prst="rect">
            <a:avLst/>
          </a:prstGeom>
          <a:solidFill>
            <a:srgbClr val="FFD7BE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B21D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RICH detector</a:t>
            </a:r>
            <a:endParaRPr lang="en-US" sz="2400">
              <a:latin typeface="Comic Sans MS" charset="0"/>
            </a:endParaRPr>
          </a:p>
        </p:txBody>
      </p:sp>
      <p:sp>
        <p:nvSpPr>
          <p:cNvPr id="27661" name="Text Box 20"/>
          <p:cNvSpPr txBox="1">
            <a:spLocks noChangeArrowheads="1"/>
          </p:cNvSpPr>
          <p:nvPr/>
        </p:nvSpPr>
        <p:spPr bwMode="auto">
          <a:xfrm>
            <a:off x="4038600" y="5715000"/>
            <a:ext cx="48006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High P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</a:rPr>
              <a:t>k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/high E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</a:rPr>
              <a:t>in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(Kaon survival)</a:t>
            </a:r>
          </a:p>
        </p:txBody>
      </p:sp>
      <p:pic>
        <p:nvPicPr>
          <p:cNvPr id="2766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8194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5"/>
          <p:cNvSpPr txBox="1">
            <a:spLocks noChangeArrowheads="1"/>
          </p:cNvSpPr>
          <p:nvPr/>
        </p:nvSpPr>
        <p:spPr bwMode="auto">
          <a:xfrm>
            <a:off x="2438400" y="1447800"/>
            <a:ext cx="2209800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sz="1200">
                <a:solidFill>
                  <a:srgbClr val="0000FF"/>
                </a:solidFill>
              </a:rPr>
              <a:t>D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E</a:t>
            </a:r>
            <a:r>
              <a:rPr lang="en-US" sz="1200" baseline="-25000">
                <a:solidFill>
                  <a:srgbClr val="0000FF"/>
                </a:solidFill>
                <a:latin typeface="Comic Sans MS" charset="0"/>
              </a:rPr>
              <a:t>beam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/E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: 2.5 x 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10</a:t>
            </a:r>
            <a:r>
              <a:rPr lang="en-US" sz="1200" baseline="30000">
                <a:solidFill>
                  <a:srgbClr val="0000FF"/>
                </a:solidFill>
                <a:latin typeface="Comic Sans MS" charset="0"/>
              </a:rPr>
              <a:t>-5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FF0000"/>
                </a:solidFill>
                <a:latin typeface="Comic Sans MS" charset="0"/>
              </a:rPr>
              <a:t>2. </a:t>
            </a:r>
            <a:r>
              <a:rPr lang="en-US" sz="1200">
                <a:solidFill>
                  <a:srgbClr val="0000FF"/>
                </a:solidFill>
              </a:rPr>
              <a:t>D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P/P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    :  ~ 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10</a:t>
            </a:r>
            <a:r>
              <a:rPr lang="en-US" sz="1200" baseline="30000">
                <a:solidFill>
                  <a:srgbClr val="0000FF"/>
                </a:solidFill>
                <a:latin typeface="Comic Sans MS" charset="0"/>
              </a:rPr>
              <a:t>-4</a:t>
            </a:r>
          </a:p>
          <a:p>
            <a:pPr algn="l">
              <a:spcBef>
                <a:spcPct val="50000"/>
              </a:spcBef>
              <a:buFont typeface="Times" charset="0"/>
              <a:buNone/>
            </a:pPr>
            <a:r>
              <a:rPr lang="en-US" sz="1200">
                <a:solidFill>
                  <a:srgbClr val="FF0000"/>
                </a:solidFill>
                <a:latin typeface="Comic Sans MS" charset="0"/>
              </a:rPr>
              <a:t>3. Straggling, energy loss…</a:t>
            </a:r>
          </a:p>
        </p:txBody>
      </p:sp>
      <p:sp>
        <p:nvSpPr>
          <p:cNvPr id="27664" name="Rectangle 9"/>
          <p:cNvSpPr>
            <a:spLocks noChangeArrowheads="1"/>
          </p:cNvSpPr>
          <p:nvPr/>
        </p:nvSpPr>
        <p:spPr bwMode="auto">
          <a:xfrm>
            <a:off x="2971800" y="2286000"/>
            <a:ext cx="1357313" cy="3698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omic Sans MS" charset="0"/>
                <a:cs typeface="Comic Sans MS" charset="0"/>
              </a:rPr>
              <a:t>~ 600 keV</a:t>
            </a:r>
            <a:endParaRPr lang="it-IT" sz="1800">
              <a:solidFill>
                <a:schemeClr val="bg1"/>
              </a:solidFill>
              <a:latin typeface="Comic Sans MS" charset="0"/>
              <a:cs typeface="Comic Sans MS" charset="0"/>
            </a:endParaRPr>
          </a:p>
        </p:txBody>
      </p:sp>
      <p:cxnSp>
        <p:nvCxnSpPr>
          <p:cNvPr id="27665" name="Connettore 2 21"/>
          <p:cNvCxnSpPr>
            <a:cxnSpLocks noChangeShapeType="1"/>
          </p:cNvCxnSpPr>
          <p:nvPr/>
        </p:nvCxnSpPr>
        <p:spPr bwMode="auto">
          <a:xfrm rot="10800000">
            <a:off x="8191500" y="1862138"/>
            <a:ext cx="9525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7666" name="Connettore 2 27"/>
          <p:cNvCxnSpPr>
            <a:cxnSpLocks noChangeShapeType="1"/>
          </p:cNvCxnSpPr>
          <p:nvPr/>
        </p:nvCxnSpPr>
        <p:spPr bwMode="auto">
          <a:xfrm rot="10800000">
            <a:off x="8153400" y="6472238"/>
            <a:ext cx="9525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551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0" y="0"/>
            <a:ext cx="8892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588"/>
            <a:ext cx="9144000" cy="445682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552" y="332656"/>
            <a:ext cx="70567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Spectral</a:t>
            </a:r>
            <a:r>
              <a:rPr lang="it-IT" sz="20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function</a:t>
            </a:r>
            <a:endParaRPr lang="it-IT" sz="2000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236"/>
            <a:ext cx="9144000" cy="62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616"/>
            <a:ext cx="9144000" cy="405876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332656"/>
            <a:ext cx="9036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nd </a:t>
            </a:r>
            <a:r>
              <a:rPr lang="it-IT" sz="1800" dirty="0" smtClean="0">
                <a:solidFill>
                  <a:srgbClr val="114ED5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spectral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function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it-IT" sz="18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8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matter</a:t>
            </a:r>
            <a:r>
              <a:rPr lang="it-IT" sz="18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sz="1800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961"/>
            <a:ext cx="9144000" cy="542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614"/>
            <a:ext cx="9144000" cy="622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554"/>
            <a:ext cx="9144000" cy="62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639944" cy="57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495"/>
            <a:ext cx="9144000" cy="59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764704"/>
            <a:ext cx="8352928" cy="273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036"/>
            <a:ext cx="9144000" cy="619192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43808" y="656520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Courtesy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Diego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Lonardoni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6912768" cy="453650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5157192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Summary plot of maximum temperature in the </a:t>
            </a:r>
            <a:r>
              <a:rPr lang="en-US" sz="18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vs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electron beam raster area at two beam currents. The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red point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 for 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unrastered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electron beam of intrinsic diameter 0.5 mm at 50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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 beam current. The target rotates at 0.5 Hz.</a:t>
            </a:r>
            <a:endParaRPr lang="it-IT" sz="1800" dirty="0">
              <a:solidFill>
                <a:srgbClr val="0070C0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15741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Scaling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1600" u="sng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maximum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temperature difference at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70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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beam current </a:t>
            </a:r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at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 beam raster area of 4 mm</a:t>
            </a:r>
            <a:r>
              <a:rPr lang="en-US" sz="1800" baseline="300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 beam current of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25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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we estimate a maximum temperature in the 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target at 25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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beam current for the target rotating at 0.5 Hz of 170 K.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CFDFAC has developed a prototype rotating target which has been operated with a graphite foil in air. </a:t>
            </a:r>
            <a:endParaRPr lang="it-IT" sz="1800" dirty="0">
              <a:solidFill>
                <a:srgbClr val="0070C0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700866"/>
            <a:ext cx="5536431" cy="289820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4666848"/>
            <a:ext cx="9144000" cy="21852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Preliminary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temperature measurements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on the graphite foil being heated with a laser beam indicate that </a:t>
            </a:r>
            <a:r>
              <a:rPr lang="en-US" sz="1600" i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average temperature in the foil decreases by between 50 K and 100 K depending on the rotation frequency with respect to a static target foil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see Figure </a:t>
            </a:r>
            <a:r>
              <a:rPr lang="en-US" sz="1600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Assuming that the </a:t>
            </a:r>
            <a:r>
              <a:rPr lang="en-US" sz="1600" u="sng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sz="1600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target foil is static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than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its temperature would increase </a:t>
            </a:r>
            <a:r>
              <a:rPr lang="en-US" sz="1600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from 170 K to at most 270 K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This shows that conservatively </a:t>
            </a:r>
            <a:r>
              <a:rPr lang="en-US" sz="1800" i="1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1800" i="1" u="sng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sz="1800" i="1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target will stay below room temperature with a 25 µA electron beam </a:t>
            </a:r>
            <a:r>
              <a:rPr lang="en-US" sz="1800" i="1" u="sng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rastered</a:t>
            </a:r>
            <a:r>
              <a:rPr lang="en-US" sz="1800" i="1" u="sng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on a square of side 2 mm on the target when cooled with 15 K coolant even if the target were static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 Rotating the target would decrease its </a:t>
            </a:r>
            <a:r>
              <a:rPr lang="en-US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temperatrure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by between 50-100 K. </a:t>
            </a:r>
            <a:endParaRPr lang="en-US" sz="160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" y="28146"/>
            <a:ext cx="8902700" cy="56515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8256" y="6056164"/>
            <a:ext cx="8902700" cy="584775"/>
          </a:xfrm>
          <a:prstGeom prst="rect">
            <a:avLst/>
          </a:prstGeom>
          <a:solidFill>
            <a:srgbClr val="DCFFF0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Vidana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“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Hyperons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the strange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ingredient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equation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state</a:t>
            </a:r>
          </a:p>
          <a:p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arXiv:1803.00504v1 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[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nucl-th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] 1Mar 2018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-867618" y="89452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508834" y="405516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63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6" y="1225307"/>
            <a:ext cx="4392488" cy="391904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6200" y="5380672"/>
            <a:ext cx="4343400" cy="1477328"/>
          </a:xfrm>
          <a:prstGeom prst="rect">
            <a:avLst/>
          </a:prstGeom>
          <a:solidFill>
            <a:srgbClr val="DCFFF0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it-IT" sz="1800" dirty="0" err="1" smtClean="0">
                <a:latin typeface="Comic Sans MS"/>
                <a:cs typeface="Comic Sans MS"/>
              </a:rPr>
              <a:t>Nucleons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without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3</a:t>
            </a:r>
            <a:r>
              <a:rPr lang="it-IT" sz="1800" dirty="0" smtClean="0"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latin typeface="Comic Sans MS"/>
                <a:cs typeface="Comic Sans MS"/>
              </a:rPr>
              <a:t>forces</a:t>
            </a:r>
            <a:endParaRPr lang="it-IT" sz="1800" dirty="0" smtClean="0"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Nucleons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with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forces</a:t>
            </a: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r>
              <a:rPr lang="it-IT" sz="1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N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with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forces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(</a:t>
            </a:r>
            <a:r>
              <a:rPr lang="it-IT" sz="18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8000"/>
                </a:solidFill>
                <a:latin typeface="Comic Sans MS"/>
                <a:cs typeface="Comic Sans MS"/>
              </a:rPr>
              <a:t>NN)</a:t>
            </a:r>
          </a:p>
          <a:p>
            <a:pPr marL="342900" indent="-342900" algn="just">
              <a:buFontTx/>
              <a:buAutoNum type="arabicPeriod"/>
            </a:pPr>
            <a:r>
              <a:rPr lang="it-IT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without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body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</a:t>
            </a:r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 algn="just">
              <a:buAutoNum type="arabicPeriod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57341" y="5319117"/>
            <a:ext cx="4559407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It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clearly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appears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that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inclusion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of YNN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forces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>
                <a:solidFill>
                  <a:srgbClr val="39961C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(curve 3</a:t>
            </a:r>
            <a:r>
              <a:rPr lang="it-IT" sz="1600" dirty="0" smtClean="0">
                <a:solidFill>
                  <a:srgbClr val="39961C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) 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leads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to a 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large </a:t>
            </a:r>
            <a:r>
              <a:rPr lang="it-IT" sz="1600" dirty="0" err="1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increase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 </a:t>
            </a:r>
            <a:r>
              <a:rPr lang="it-IT" sz="16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the maximum mass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,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although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resulting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value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is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still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below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two</a:t>
            </a:r>
            <a:r>
              <a:rPr lang="it-IT" sz="16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solar mass line</a:t>
            </a:r>
            <a:r>
              <a:rPr lang="it-IT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. </a:t>
            </a:r>
          </a:p>
          <a:p>
            <a:pPr algn="just"/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727870" y="2836029"/>
            <a:ext cx="424560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When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additional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information on the three-nucleon interaction </a:t>
            </a:r>
            <a:r>
              <a:rPr lang="en-US" sz="1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is inferred from saturation properties of symmetric nuclear matter (Urbana IX force [PUD95]), the resulting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PNM EOS turns out to be stiff enough to be compatible with astrophysical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observations</a:t>
            </a:r>
            <a:endParaRPr lang="it-IT" sz="18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966034" y="343457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1211" y="167581"/>
            <a:ext cx="88322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present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understanding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the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nuclear interactions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involving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hyperons is far from being 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complete. </a:t>
            </a:r>
            <a:r>
              <a:rPr lang="en-US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reason is in a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combination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incomplete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knowledge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the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forces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governing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system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(in the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hypernuclear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case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both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two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- and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three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-body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forces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),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in the </a:t>
            </a:r>
            <a:r>
              <a:rPr lang="it-IT" sz="16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concurrent</a:t>
            </a:r>
            <a:r>
              <a:rPr lang="it-IT" sz="16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use of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approximated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theoretical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many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-body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techniques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it-IT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557341" y="1556792"/>
            <a:ext cx="44161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Natural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solution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based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on the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known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importance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of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three</a:t>
            </a:r>
            <a:r>
              <a:rPr lang="it-IT" sz="16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body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forces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it-IT" sz="16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sz="16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physics</a:t>
            </a:r>
            <a:endParaRPr lang="it-IT" sz="1600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2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5FF4F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/>
          </p:cNvSpPr>
          <p:nvPr/>
        </p:nvSpPr>
        <p:spPr bwMode="auto">
          <a:xfrm>
            <a:off x="721073" y="4193153"/>
            <a:ext cx="3558480" cy="4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it-IT" altLang="it-IT" sz="1125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D.Lonardoni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 </a:t>
            </a:r>
            <a:r>
              <a:rPr lang="it-IT" altLang="it-IT" sz="1125" i="1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et al.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, </a:t>
            </a:r>
            <a:r>
              <a:rPr lang="it-IT" altLang="it-IT" sz="1125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Phys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. Rev. </a:t>
            </a:r>
            <a:r>
              <a:rPr lang="it-IT" altLang="it-IT" sz="1125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Lett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. 114, 092301 (2015)</a:t>
            </a:r>
          </a:p>
        </p:txBody>
      </p:sp>
      <p:sp>
        <p:nvSpPr>
          <p:cNvPr id="3074" name="Text Box 2"/>
          <p:cNvSpPr txBox="1">
            <a:spLocks/>
          </p:cNvSpPr>
          <p:nvPr/>
        </p:nvSpPr>
        <p:spPr bwMode="auto">
          <a:xfrm>
            <a:off x="5436669" y="4139163"/>
            <a:ext cx="3383235" cy="4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it-IT" altLang="it-IT" sz="1125">
                <a:latin typeface="CMU Serif" charset="0"/>
                <a:ea typeface="CMU Serif" charset="0"/>
                <a:cs typeface="CMU Serif" charset="0"/>
                <a:sym typeface="CMU Serif" charset="0"/>
              </a:rPr>
              <a:t>Y. 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Yamamoto </a:t>
            </a:r>
            <a:r>
              <a:rPr lang="it-IT" altLang="it-IT" sz="1125" i="1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et al.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, </a:t>
            </a:r>
            <a:r>
              <a:rPr lang="it-IT" altLang="it-IT" sz="1125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Phys</a:t>
            </a:r>
            <a:r>
              <a:rPr lang="it-IT" altLang="it-IT" sz="1125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. Rev. C 90, 045805 (2014)</a:t>
            </a: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5004048" y="899079"/>
            <a:ext cx="3459254" cy="3184904"/>
            <a:chOff x="0" y="0"/>
            <a:chExt cx="5624513" cy="4924425"/>
          </a:xfrm>
        </p:grpSpPr>
        <p:pic>
          <p:nvPicPr>
            <p:cNvPr id="3076" name="Picture 4" descr="hypstar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24513" cy="492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7" name="Picture 5" descr="pasted-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699" y="1302350"/>
              <a:ext cx="1184966" cy="130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8" name="Picture 6" descr="pasted-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756" y="618516"/>
              <a:ext cx="740926" cy="130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9" name="Picture 7" descr="pasted-ima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712" y="1868194"/>
              <a:ext cx="729072" cy="130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80" name="Picture 8" descr="pasted-ima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057" y="1111998"/>
              <a:ext cx="705363" cy="130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81" name="Picture 9" descr="pasted-ima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043" y="2383968"/>
              <a:ext cx="267328" cy="130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082" name="Text Box 10"/>
          <p:cNvSpPr txBox="1">
            <a:spLocks/>
          </p:cNvSpPr>
          <p:nvPr/>
        </p:nvSpPr>
        <p:spPr bwMode="auto">
          <a:xfrm>
            <a:off x="1065982" y="260648"/>
            <a:ext cx="2868662" cy="3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it-IT" altLang="it-IT" sz="1687">
                <a:latin typeface="CMU Serif" charset="0"/>
                <a:ea typeface="CMU Serif" charset="0"/>
                <a:cs typeface="CMU Serif" charset="0"/>
                <a:sym typeface="CMU Serif" charset="0"/>
              </a:rPr>
              <a:t>AFDMC: </a:t>
            </a:r>
            <a:r>
              <a:rPr lang="it-IT" altLang="it-IT" sz="1687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Argonne</a:t>
            </a:r>
            <a:r>
              <a:rPr lang="it-IT" altLang="it-IT" sz="1687" dirty="0">
                <a:latin typeface="CMU Serif" charset="0"/>
                <a:ea typeface="CMU Serif" charset="0"/>
                <a:cs typeface="CMU Serif" charset="0"/>
                <a:sym typeface="CMU Serif" charset="0"/>
              </a:rPr>
              <a:t> + Urbana</a:t>
            </a:r>
          </a:p>
        </p:txBody>
      </p:sp>
      <p:sp>
        <p:nvSpPr>
          <p:cNvPr id="3083" name="Text Box 11"/>
          <p:cNvSpPr txBox="1">
            <a:spLocks/>
          </p:cNvSpPr>
          <p:nvPr/>
        </p:nvSpPr>
        <p:spPr bwMode="auto">
          <a:xfrm>
            <a:off x="5695642" y="316037"/>
            <a:ext cx="2520404" cy="3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it-IT" altLang="it-IT" sz="1687" i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G</a:t>
            </a:r>
            <a:r>
              <a:rPr lang="it-IT" altLang="it-IT" sz="1687">
                <a:latin typeface="CMU Serif" charset="0"/>
                <a:ea typeface="CMU Serif" charset="0"/>
                <a:cs typeface="CMU Serif" charset="0"/>
                <a:sym typeface="CMU Serif" charset="0"/>
              </a:rPr>
              <a:t>-Matrix: ESC08 + </a:t>
            </a:r>
            <a:r>
              <a:rPr lang="it-IT" altLang="it-IT" sz="1687" dirty="0" err="1">
                <a:latin typeface="CMU Serif" charset="0"/>
                <a:ea typeface="CMU Serif" charset="0"/>
                <a:cs typeface="CMU Serif" charset="0"/>
                <a:sym typeface="CMU Serif" charset="0"/>
              </a:rPr>
              <a:t>MPa</a:t>
            </a:r>
            <a:endParaRPr lang="it-IT" altLang="it-IT" sz="1687" i="1" dirty="0">
              <a:latin typeface="CMU Serif" charset="0"/>
              <a:ea typeface="CMU Serif" charset="0"/>
              <a:cs typeface="CMU Serif" charset="0"/>
              <a:sym typeface="CMU Serif" charset="0"/>
            </a:endParaRPr>
          </a:p>
        </p:txBody>
      </p:sp>
      <p:pic>
        <p:nvPicPr>
          <p:cNvPr id="3084" name="Picture 12" descr="mofr_3BII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3" y="635501"/>
            <a:ext cx="4441855" cy="343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0" y="4552995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new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parametrization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AFDMC </a:t>
            </a:r>
            <a:r>
              <a:rPr lang="it-IT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it-IT" sz="16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normalization</a:t>
            </a:r>
            <a:r>
              <a:rPr lang="it-IT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of  (</a:t>
            </a:r>
            <a:r>
              <a:rPr lang="it-IT" sz="1600" dirty="0" err="1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it-IT" sz="16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,k</a:t>
            </a:r>
            <a:r>
              <a:rPr lang="it-IT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) data (</a:t>
            </a:r>
            <a:r>
              <a:rPr lang="it-IT" sz="16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shifts</a:t>
            </a:r>
            <a:r>
              <a:rPr lang="it-IT" sz="16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of 0,54 MEV))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Mcarlo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calculation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brings</a:t>
            </a:r>
            <a:r>
              <a:rPr lang="it-IT" sz="1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the right mass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-40779" y="5263394"/>
            <a:ext cx="9093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Important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role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played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by the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experiment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on </a:t>
            </a:r>
            <a:r>
              <a:rPr lang="it-IT" sz="1600" u="sng" baseline="30000" dirty="0">
                <a:latin typeface="Comic Sans MS" charset="0"/>
                <a:ea typeface="Comic Sans MS" charset="0"/>
                <a:cs typeface="Comic Sans MS" charset="0"/>
                <a:hlinkClick r:id="rId10"/>
              </a:rPr>
              <a:t>10</a:t>
            </a:r>
            <a:r>
              <a:rPr lang="it-IT" sz="1600" u="sng" baseline="-25000" dirty="0">
                <a:latin typeface="Comic Sans MS" charset="0"/>
                <a:ea typeface="Comic Sans MS" charset="0"/>
                <a:cs typeface="Comic Sans MS" charset="0"/>
                <a:hlinkClick r:id="rId10"/>
              </a:rPr>
              <a:t>Λ</a:t>
            </a:r>
            <a:r>
              <a:rPr lang="it-IT" sz="1600" u="sng" dirty="0">
                <a:latin typeface="Comic Sans MS" charset="0"/>
                <a:ea typeface="Comic Sans MS" charset="0"/>
                <a:cs typeface="Comic Sans MS" charset="0"/>
                <a:hlinkClick r:id="rId10"/>
              </a:rPr>
              <a:t>Be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performed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in Hall C  by </a:t>
            </a:r>
            <a:r>
              <a:rPr lang="it-IT" sz="1600" dirty="0" err="1">
                <a:latin typeface="Comic Sans MS" charset="0"/>
                <a:ea typeface="Comic Sans MS" charset="0"/>
                <a:cs typeface="Comic Sans MS" charset="0"/>
              </a:rPr>
              <a:t>this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latin typeface="Comic Sans MS" charset="0"/>
                <a:ea typeface="Comic Sans MS" charset="0"/>
                <a:cs typeface="Comic Sans MS" charset="0"/>
              </a:rPr>
              <a:t>collaboration</a:t>
            </a:r>
            <a:r>
              <a:rPr lang="it-IT" sz="1600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  <a:hlinkClick r:id="rId10"/>
              </a:rPr>
              <a:t>High 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  <a:hlinkClick r:id="rId10"/>
              </a:rPr>
              <a:t>resolution spectroscopic study of </a:t>
            </a:r>
            <a:r>
              <a:rPr lang="it-IT" sz="1600" b="0" baseline="30000" dirty="0" smtClean="0">
                <a:latin typeface="Comic Sans MS" charset="0"/>
                <a:ea typeface="Comic Sans MS" charset="0"/>
                <a:cs typeface="Comic Sans MS" charset="0"/>
                <a:hlinkClick r:id="rId10"/>
              </a:rPr>
              <a:t>10</a:t>
            </a:r>
            <a:r>
              <a:rPr lang="it-IT" sz="1600" b="0" baseline="-25000" dirty="0" smtClean="0">
                <a:latin typeface="Comic Sans MS" charset="0"/>
                <a:ea typeface="Comic Sans MS" charset="0"/>
                <a:cs typeface="Comic Sans MS" charset="0"/>
                <a:hlinkClick r:id="rId10"/>
              </a:rPr>
              <a:t>Λ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  <a:hlinkClick r:id="rId10"/>
              </a:rPr>
              <a:t>Be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sz="1600" b="0" dirty="0" err="1">
                <a:latin typeface="Comic Sans MS" charset="0"/>
                <a:ea typeface="Comic Sans MS" charset="0"/>
                <a:cs typeface="Comic Sans MS" charset="0"/>
              </a:rPr>
              <a:t>Gogami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 </a:t>
            </a:r>
            <a:r>
              <a:rPr lang="it-IT" sz="1600" b="0" i="1" dirty="0">
                <a:latin typeface="Comic Sans MS" charset="0"/>
                <a:ea typeface="Comic Sans MS" charset="0"/>
                <a:cs typeface="Comic Sans MS" charset="0"/>
              </a:rPr>
              <a:t>et al.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 (HKS(</a:t>
            </a:r>
            <a:r>
              <a:rPr lang="it-IT" sz="1600" b="0" dirty="0" err="1">
                <a:latin typeface="Comic Sans MS" charset="0"/>
                <a:ea typeface="Comic Sans MS" charset="0"/>
                <a:cs typeface="Comic Sans MS" charset="0"/>
              </a:rPr>
              <a:t>JLab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 E05-115) 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</a:rPr>
              <a:t>Collaboration) </a:t>
            </a:r>
            <a:r>
              <a:rPr lang="it-IT" sz="1600" b="0" dirty="0" err="1" smtClean="0">
                <a:latin typeface="Comic Sans MS" charset="0"/>
                <a:ea typeface="Comic Sans MS" charset="0"/>
                <a:cs typeface="Comic Sans MS" charset="0"/>
              </a:rPr>
              <a:t>Phys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. Rev. C </a:t>
            </a:r>
            <a:r>
              <a:rPr lang="it-IT" sz="1600" dirty="0">
                <a:latin typeface="Comic Sans MS" charset="0"/>
                <a:ea typeface="Comic Sans MS" charset="0"/>
                <a:cs typeface="Comic Sans MS" charset="0"/>
              </a:rPr>
              <a:t>93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, 034314 (2016) – </a:t>
            </a:r>
            <a:r>
              <a:rPr lang="it-IT" sz="1600" b="0" dirty="0" err="1">
                <a:latin typeface="Comic Sans MS" charset="0"/>
                <a:ea typeface="Comic Sans MS" charset="0"/>
                <a:cs typeface="Comic Sans MS" charset="0"/>
              </a:rPr>
              <a:t>Published</a:t>
            </a:r>
            <a:r>
              <a:rPr lang="it-IT" sz="1600" b="0" dirty="0">
                <a:latin typeface="Comic Sans MS" charset="0"/>
                <a:ea typeface="Comic Sans MS" charset="0"/>
                <a:cs typeface="Comic Sans MS" charset="0"/>
              </a:rPr>
              <a:t> 10 March </a:t>
            </a:r>
            <a:r>
              <a:rPr lang="it-IT" sz="1600" b="0" dirty="0" smtClean="0">
                <a:latin typeface="Comic Sans MS" charset="0"/>
                <a:ea typeface="Comic Sans MS" charset="0"/>
                <a:cs typeface="Comic Sans MS" charset="0"/>
              </a:rPr>
              <a:t>2016</a:t>
            </a:r>
            <a:endParaRPr lang="it-IT" sz="1600" b="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24149" y="6149571"/>
            <a:ext cx="9078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See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also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Gal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Hugenford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Millener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“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Strangeness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in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Nuclear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Physics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”,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Rev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Mod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Phyisics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88</a:t>
            </a:r>
          </a:p>
          <a:p>
            <a:pPr algn="just"/>
            <a:r>
              <a:rPr lang="it-IT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July</a:t>
            </a:r>
            <a:r>
              <a:rPr lang="it-IT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2016</a:t>
            </a:r>
            <a:endParaRPr lang="it-IT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-57681" y="2924944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It is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complementary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(to the 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40</a:t>
            </a:r>
            <a:r>
              <a:rPr lang="en-US" sz="2400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Κ and </a:t>
            </a:r>
            <a:r>
              <a:rPr lang="en-US" sz="2400" baseline="30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48</a:t>
            </a:r>
            <a:r>
              <a:rPr lang="en-US" sz="2400" baseline="-25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Κ 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experiment that was approved by PAC 45)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way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address the same problem  (“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puzzle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”). In fact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E12-15-008</a:t>
            </a:r>
            <a:r>
              <a:rPr lang="en-US" sz="2400" i="1" dirty="0" smtClean="0"/>
              <a:t> </a:t>
            </a:r>
            <a:r>
              <a:rPr lang="is-I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will allow us 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extract 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isospin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dependence of the 3-body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force</a:t>
            </a:r>
            <a:endParaRPr lang="en-US" sz="240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3894" y="0"/>
            <a:ext cx="91130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Hypernuclear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spectroscopy is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only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method 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that can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measure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absolute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binding energy </a:t>
            </a:r>
            <a:r>
              <a:rPr lang="en-US" sz="24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for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ground and excited states with an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high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accuracy (&lt; 100 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KeV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-42224" y="1700808"/>
            <a:ext cx="91130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We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are </a:t>
            </a:r>
            <a:r>
              <a:rPr lang="it-IT" sz="24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proposing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 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it-IT" sz="24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extend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it-IT" sz="24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experimental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err="1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study</a:t>
            </a:r>
            <a:r>
              <a:rPr lang="it-IT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en-US" sz="24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kaon</a:t>
            </a:r>
            <a:r>
              <a:rPr lang="en-US" sz="24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electroproduction</a:t>
            </a:r>
            <a:r>
              <a:rPr lang="en-US" sz="24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</a:t>
            </a:r>
            <a:r>
              <a:rPr lang="en-US" sz="24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the 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e,e’K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it-IT" sz="2400" baseline="-25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 </a:t>
            </a:r>
            <a:r>
              <a:rPr lang="en-US" sz="2400" dirty="0" smtClean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reaction.</a:t>
            </a:r>
            <a:r>
              <a:rPr lang="it-IT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it-IT" sz="24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3894" y="4869160"/>
            <a:ext cx="9062425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Three-body </a:t>
            </a:r>
            <a:r>
              <a:rPr lang="el-GR" sz="2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 forces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are known to be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strongly A-dependent</a:t>
            </a:r>
            <a:r>
              <a:rPr lang="it-IT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,</a:t>
            </a:r>
            <a:r>
              <a:rPr lang="it-IT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making</a:t>
            </a:r>
            <a:r>
              <a:rPr lang="it-IT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2400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uniquely suited  to study </a:t>
            </a:r>
            <a:r>
              <a:rPr lang="it-IT" sz="2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interaction  in a uniform nuclear medium with large neutron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excess</a:t>
            </a:r>
            <a:endParaRPr lang="en-US" sz="24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16534</TotalTime>
  <Words>3053</Words>
  <Application>Microsoft Macintosh PowerPoint</Application>
  <PresentationFormat>Presentazione su schermo (4:3)</PresentationFormat>
  <Paragraphs>286</Paragraphs>
  <Slides>53</Slides>
  <Notes>16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53</vt:i4>
      </vt:variant>
    </vt:vector>
  </HeadingPairs>
  <TitlesOfParts>
    <vt:vector size="76" baseType="lpstr">
      <vt:lpstr>Arial</vt:lpstr>
      <vt:lpstr>Cambria Math</vt:lpstr>
      <vt:lpstr>CMR10</vt:lpstr>
      <vt:lpstr>CMU Serif</vt:lpstr>
      <vt:lpstr>Comic Sans MS</vt:lpstr>
      <vt:lpstr>Courier New</vt:lpstr>
      <vt:lpstr>Geneva CY</vt:lpstr>
      <vt:lpstr>MS Gothic</vt:lpstr>
      <vt:lpstr>MS Mincho</vt:lpstr>
      <vt:lpstr>ＭＳ Ｐゴシック</vt:lpstr>
      <vt:lpstr>ＭＳ ゴシック</vt:lpstr>
      <vt:lpstr>ＭＳ 明朝</vt:lpstr>
      <vt:lpstr>Symbol</vt:lpstr>
      <vt:lpstr>Times</vt:lpstr>
      <vt:lpstr>Times New Roman</vt:lpstr>
      <vt:lpstr>Verdana</vt:lpstr>
      <vt:lpstr>Wingdings</vt:lpstr>
      <vt:lpstr>Zapf Dingbats</vt:lpstr>
      <vt:lpstr>ヒラギノ角ゴ Pro W3</vt:lpstr>
      <vt:lpstr>Blank Presentation</vt:lpstr>
      <vt:lpstr>Equation</vt:lpstr>
      <vt:lpstr>Photo Editor Photo</vt:lpstr>
      <vt:lpstr>Bitmap Image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backup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Franco Garibaldi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Utente di Microsoft Office</cp:lastModifiedBy>
  <cp:revision>1231</cp:revision>
  <cp:lastPrinted>2012-08-24T14:10:36Z</cp:lastPrinted>
  <dcterms:created xsi:type="dcterms:W3CDTF">2013-06-18T14:20:40Z</dcterms:created>
  <dcterms:modified xsi:type="dcterms:W3CDTF">2018-07-17T11:04:26Z</dcterms:modified>
</cp:coreProperties>
</file>