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heme/theme6.xml" ContentType="application/vnd.openxmlformats-officedocument.theme+xml"/>
  <Override PartName="/ppt/tableStyles.xml" ContentType="application/vnd.openxmlformats-officedocument.presentationml.tableStyles+xml"/>
  <Default Extension="emf" ContentType="image/x-emf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theme/theme4.xml" ContentType="application/vnd.openxmlformats-officedocument.theme+xml"/>
  <Override PartName="/ppt/slideMasters/slideMaster3.xml" ContentType="application/vnd.openxmlformats-officedocument.presentationml.slideMaster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theme/theme5.xml" ContentType="application/vnd.openxmlformats-officedocument.theme+xml"/>
  <Override PartName="/ppt/slideMasters/slideMaster4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Masters/slideMaster2.xml" ContentType="application/vnd.openxmlformats-officedocument.presentationml.slideMaster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841" r:id="rId1"/>
    <p:sldMasterId id="2147483843" r:id="rId2"/>
    <p:sldMasterId id="2147483880" r:id="rId3"/>
    <p:sldMasterId id="2147483891" r:id="rId4"/>
  </p:sldMasterIdLst>
  <p:notesMasterIdLst>
    <p:notesMasterId r:id="rId20"/>
  </p:notesMasterIdLst>
  <p:handoutMasterIdLst>
    <p:handoutMasterId r:id="rId21"/>
  </p:handoutMasterIdLst>
  <p:sldIdLst>
    <p:sldId id="2545" r:id="rId5"/>
    <p:sldId id="2424" r:id="rId6"/>
    <p:sldId id="2560" r:id="rId7"/>
    <p:sldId id="2562" r:id="rId8"/>
    <p:sldId id="2561" r:id="rId9"/>
    <p:sldId id="2563" r:id="rId10"/>
    <p:sldId id="2570" r:id="rId11"/>
    <p:sldId id="2565" r:id="rId12"/>
    <p:sldId id="2566" r:id="rId13"/>
    <p:sldId id="2567" r:id="rId14"/>
    <p:sldId id="2569" r:id="rId15"/>
    <p:sldId id="2558" r:id="rId16"/>
    <p:sldId id="2559" r:id="rId17"/>
    <p:sldId id="2571" r:id="rId18"/>
    <p:sldId id="2525" r:id="rId19"/>
  </p:sldIdLst>
  <p:sldSz cx="9144000" cy="6858000" type="screen4x3"/>
  <p:notesSz cx="7010400" cy="9396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F128BA"/>
    <a:srgbClr val="EC3733"/>
    <a:srgbClr val="EC3620"/>
    <a:srgbClr val="AC0000"/>
    <a:srgbClr val="FFF363"/>
    <a:srgbClr val="00BB00"/>
    <a:srgbClr val="E7DE40"/>
    <a:srgbClr val="0000E1"/>
    <a:srgbClr val="007100"/>
    <a:srgbClr val="007F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20747" autoAdjust="0"/>
    <p:restoredTop sz="99302" autoAdjust="0"/>
  </p:normalViewPr>
  <p:slideViewPr>
    <p:cSldViewPr>
      <p:cViewPr>
        <p:scale>
          <a:sx n="100" d="100"/>
          <a:sy n="100" d="100"/>
        </p:scale>
        <p:origin x="-880" y="-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28" y="9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1262" y="-58"/>
      </p:cViewPr>
      <p:guideLst>
        <p:guide orient="horz" pos="2960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t" anchorCtr="0" compatLnSpc="1">
            <a:prstTxWarp prst="textNoShape">
              <a:avLst/>
            </a:prstTxWarp>
          </a:bodyPr>
          <a:lstStyle>
            <a:lvl1pPr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49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b" anchorCtr="0" compatLnSpc="1">
            <a:prstTxWarp prst="textNoShape">
              <a:avLst/>
            </a:prstTxWarp>
          </a:bodyPr>
          <a:lstStyle>
            <a:lvl1pPr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924925"/>
            <a:ext cx="303688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fld id="{927F352D-58D3-924D-AB79-E6DC2BC94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444364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t" anchorCtr="0" compatLnSpc="1">
            <a:prstTxWarp prst="textNoShape">
              <a:avLst/>
            </a:prstTxWarp>
          </a:bodyPr>
          <a:lstStyle>
            <a:lvl1pPr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6850" y="0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696913"/>
            <a:ext cx="4757738" cy="3568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497388"/>
            <a:ext cx="5162550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6988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b" anchorCtr="0" compatLnSpc="1">
            <a:prstTxWarp prst="textNoShape">
              <a:avLst/>
            </a:prstTxWarp>
          </a:bodyPr>
          <a:lstStyle>
            <a:lvl1pPr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850" y="8916988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fld id="{345B9781-D0F7-3F4C-B6F0-F4225B4E4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385753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27282-825A-3841-AC03-6DB456144D27}" type="slidenum">
              <a:rPr lang="en-US">
                <a:solidFill>
                  <a:prstClr val="black"/>
                </a:solidFill>
                <a:latin typeface="Tahoma" pitchFamily="-110" charset="0"/>
              </a:rPr>
              <a:pPr/>
              <a:t>1</a:t>
            </a:fld>
            <a:endParaRPr lang="en-US">
              <a:solidFill>
                <a:prstClr val="black"/>
              </a:solidFill>
              <a:latin typeface="Tahoma" pitchFamily="-110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96913"/>
            <a:ext cx="4757738" cy="35687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F421D-94D7-834B-8756-E8491E5E87D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8"/>
            <a:ext cx="3413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58F48A6-A3E1-4848-9AC3-B43F560BE4FE}" type="slidenum">
              <a:rPr lang="en-US" sz="1000" b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0" kern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949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877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DF3B762-527D-8D4E-B8C7-3918FAF1FA94}" type="datetime1">
              <a:rPr lang="en-US" b="0" smtClean="0">
                <a:solidFill>
                  <a:prstClr val="black"/>
                </a:solidFill>
                <a:latin typeface="Garamond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7/17/18</a:t>
            </a:fld>
            <a:endParaRPr lang="en-US" b="0">
              <a:solidFill>
                <a:prstClr val="black"/>
              </a:solidFill>
              <a:latin typeface="Garamon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5877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/>
                </a:solidFill>
                <a:latin typeface="Garamond"/>
              </a:rPr>
              <a:t>Volker Burkert</a:t>
            </a:r>
            <a:endParaRPr lang="en-US" b="0">
              <a:solidFill>
                <a:prstClr val="black"/>
              </a:solidFill>
              <a:latin typeface="Garamon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5877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79577F5-4CBB-1B4A-A4E3-F09C5D46D8A7}" type="slidenum">
              <a:rPr lang="en-US" b="0" smtClean="0">
                <a:solidFill>
                  <a:prstClr val="black"/>
                </a:solidFill>
                <a:latin typeface="Garamond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565902"/>
            <a:ext cx="2895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Avakian, JLab June 20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458200" y="6464302"/>
            <a:ext cx="6858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AA29B9C-1D66-4A4D-92B5-A467C2E1D9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565902"/>
            <a:ext cx="2895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Volker Burkert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458200" y="6464302"/>
            <a:ext cx="685800" cy="3206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AA29B9C-1D66-4A4D-92B5-A467C2E1D9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3.xml"/><Relationship Id="rId3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2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52974" y="6542648"/>
            <a:ext cx="3413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58F48A6-A3E1-4848-9AC3-B43F560BE4FE}" type="slidenum">
              <a:rPr lang="en-US" sz="1000" b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0" kern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2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52974" y="6542648"/>
            <a:ext cx="3413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58F48A6-A3E1-4848-9AC3-B43F560BE4FE}" type="slidenum">
              <a:rPr lang="en-US" sz="1000" b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0" kern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92" r:id="rId2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2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52974" y="6542648"/>
            <a:ext cx="3413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58F48A6-A3E1-4848-9AC3-B43F560BE4FE}" type="slidenum">
              <a:rPr lang="en-US" sz="100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58F48A6-A3E1-4848-9AC3-B43F560BE4FE}" type="slidenum">
              <a:rPr lang="en-US" sz="1000" b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740238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371600"/>
            <a:ext cx="3886199" cy="1828800"/>
          </a:xfrm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900" i="1" dirty="0" smtClean="0">
                <a:solidFill>
                  <a:srgbClr val="000000"/>
                </a:solidFill>
              </a:rPr>
              <a:t>Hall B Run Group </a:t>
            </a:r>
            <a:r>
              <a:rPr lang="en-US" sz="4900" i="1" dirty="0" smtClean="0">
                <a:solidFill>
                  <a:srgbClr val="000000"/>
                </a:solidFill>
              </a:rPr>
              <a:t>Addition</a:t>
            </a:r>
            <a:endParaRPr lang="en-US" sz="4900" b="1" i="1" dirty="0">
              <a:solidFill>
                <a:srgbClr val="000000"/>
              </a:solidFill>
            </a:endParaRPr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1066800" y="3581400"/>
            <a:ext cx="21092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>
                <a:solidFill>
                  <a:srgbClr val="000000"/>
                </a:solidFill>
                <a:latin typeface="Tahoma"/>
                <a:cs typeface="Tahoma"/>
              </a:rPr>
              <a:t>Volker D. </a:t>
            </a:r>
            <a:r>
              <a:rPr lang="en-US" sz="2000" b="0" dirty="0" smtClean="0">
                <a:solidFill>
                  <a:srgbClr val="000000"/>
                </a:solidFill>
                <a:latin typeface="Tahoma"/>
                <a:cs typeface="Tahoma"/>
              </a:rPr>
              <a:t>Burkert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000000"/>
                </a:solidFill>
                <a:latin typeface="Tahoma"/>
                <a:cs typeface="Tahoma"/>
              </a:rPr>
              <a:t>Jefferson Lab</a:t>
            </a:r>
            <a:endParaRPr lang="en-US" sz="2000" b="0" dirty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295400" y="5562600"/>
            <a:ext cx="701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000000"/>
                </a:solidFill>
                <a:latin typeface="Tahoma" pitchFamily="-110" charset="0"/>
              </a:rPr>
              <a:t>JLab PAC46 Meeting 07</a:t>
            </a:r>
            <a:r>
              <a:rPr lang="en-US" b="0" dirty="0" smtClean="0">
                <a:solidFill>
                  <a:srgbClr val="000000"/>
                </a:solidFill>
                <a:latin typeface="Tahoma" pitchFamily="-110" charset="0"/>
              </a:rPr>
              <a:t>/</a:t>
            </a:r>
            <a:r>
              <a:rPr lang="en-US" b="0" dirty="0" smtClean="0">
                <a:solidFill>
                  <a:srgbClr val="000000"/>
                </a:solidFill>
                <a:latin typeface="Tahoma" pitchFamily="-110" charset="0"/>
              </a:rPr>
              <a:t>18/</a:t>
            </a:r>
            <a:r>
              <a:rPr lang="en-US" b="0" dirty="0" smtClean="0">
                <a:solidFill>
                  <a:srgbClr val="000000"/>
                </a:solidFill>
                <a:latin typeface="Tahoma" pitchFamily="-110" charset="0"/>
              </a:rPr>
              <a:t>2018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1143000"/>
            <a:ext cx="5143500" cy="3429000"/>
          </a:xfrm>
          <a:prstGeom prst="rect">
            <a:avLst/>
          </a:prstGeom>
          <a:effectLst>
            <a:outerShdw blurRad="50800" dist="50800" dir="3420000">
              <a:srgbClr val="000000"/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7721062" y="3608193"/>
            <a:ext cx="1022485" cy="40011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libri"/>
                <a:cs typeface="Calibri"/>
              </a:rPr>
              <a:t>CLAS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libri"/>
                <a:cs typeface="Calibri"/>
              </a:rPr>
              <a:t>12</a:t>
            </a:r>
            <a:endParaRPr lang="en-US" i="1" dirty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lc="http://schemas.openxmlformats.org/drawingml/2006/lockedCanvas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7848600" y="1447800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8519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53578" y="-119063"/>
            <a:ext cx="9036844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 Near-Threshold J/ψ Deuteron 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Photoproduction with 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CLAS12</a:t>
            </a:r>
          </a:p>
          <a:p>
            <a:pPr algn="ctr" eaLnBrk="1" hangingPunct="1"/>
            <a:endParaRPr lang="en-US" sz="2800" dirty="0">
              <a:solidFill>
                <a:srgbClr val="BC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halkboard" pitchFamily="-65" charset="0"/>
              <a:ea typeface="ＭＳ Ｐゴシック" pitchFamily="-65" charset="-128"/>
              <a:cs typeface="ＭＳ Ｐゴシック" pitchFamily="-65" charset="-128"/>
              <a:sym typeface="Chalkboard" pitchFamily="-65" charset="0"/>
            </a:endParaRPr>
          </a:p>
        </p:txBody>
      </p:sp>
      <p:sp>
        <p:nvSpPr>
          <p:cNvPr id="21506" name="Rectangle 2"/>
          <p:cNvSpPr>
            <a:spLocks/>
          </p:cNvSpPr>
          <p:nvPr/>
        </p:nvSpPr>
        <p:spPr bwMode="auto">
          <a:xfrm>
            <a:off x="792510" y="1214438"/>
            <a:ext cx="7554516" cy="41969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40638" bIns="0"/>
          <a:lstStyle>
            <a:lvl1pPr marL="571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x-none" sz="2000" dirty="0" smtClean="0">
                <a:solidFill>
                  <a:srgbClr val="BC18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charset="0"/>
                <a:ea typeface="ＭＳ Ｐゴシック" charset="-128"/>
                <a:sym typeface="Comic Sans MS" charset="0"/>
              </a:rPr>
              <a:t>Experimental Method</a:t>
            </a:r>
          </a:p>
        </p:txBody>
      </p:sp>
      <p:sp>
        <p:nvSpPr>
          <p:cNvPr id="181252" name="Rectangle 3"/>
          <p:cNvSpPr>
            <a:spLocks/>
          </p:cNvSpPr>
          <p:nvPr/>
        </p:nvSpPr>
        <p:spPr bwMode="auto">
          <a:xfrm>
            <a:off x="98227" y="1857375"/>
            <a:ext cx="8938617" cy="49738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0" lvl="1">
              <a:spcBef>
                <a:spcPts val="211"/>
              </a:spcBef>
            </a:pP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Exclusive Incoherent Quasi-Real Photoproduction</a:t>
            </a:r>
            <a:endParaRPr lang="en-US" sz="1700" u="sng" dirty="0">
              <a:latin typeface="Comic Sans MS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  <a:p>
            <a:pPr marL="0" lvl="1">
              <a:spcBef>
                <a:spcPts val="211"/>
              </a:spcBef>
            </a:pPr>
            <a:r>
              <a:rPr lang="en-US" sz="1700" u="sng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Detected: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 both scattered nucleons, J/</a:t>
            </a:r>
            <a:r>
              <a:rPr lang="ja-JP" alt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𝜓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 decay products</a:t>
            </a:r>
          </a:p>
          <a:p>
            <a:pPr marL="0" lvl="1">
              <a:spcBef>
                <a:spcPts val="211"/>
              </a:spcBef>
            </a:pPr>
            <a:r>
              <a:rPr lang="en-US" sz="1700" u="sng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Undetected: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 scattered electron</a:t>
            </a:r>
          </a:p>
          <a:p>
            <a:pPr marL="0" lvl="1">
              <a:spcBef>
                <a:spcPts val="211"/>
              </a:spcBef>
            </a:pP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Reaction identified by reconstructing the beam photon from final state particles</a:t>
            </a:r>
          </a:p>
          <a:p>
            <a:pPr marL="0" lvl="1">
              <a:spcBef>
                <a:spcPts val="211"/>
              </a:spcBef>
            </a:pPr>
            <a:endParaRPr lang="en-US" sz="1700" dirty="0">
              <a:latin typeface="Comic Sans MS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  <a:p>
            <a:pPr marL="0" lvl="1">
              <a:spcBef>
                <a:spcPts val="211"/>
              </a:spcBef>
            </a:pP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Exclusive Quasi-Free Quasi-Real Photoproduction off Neutron (Proton)</a:t>
            </a:r>
          </a:p>
          <a:p>
            <a:pPr marL="0" lvl="1">
              <a:spcBef>
                <a:spcPts val="211"/>
              </a:spcBef>
            </a:pPr>
            <a:r>
              <a:rPr lang="en-US" sz="1700" u="sng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Detected: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 strike neutron (proton), J/</a:t>
            </a:r>
            <a:r>
              <a:rPr lang="ja-JP" alt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𝜓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 decay products</a:t>
            </a:r>
          </a:p>
          <a:p>
            <a:pPr marL="0" lvl="1">
              <a:spcBef>
                <a:spcPts val="211"/>
              </a:spcBef>
            </a:pPr>
            <a:r>
              <a:rPr lang="en-US" sz="1700" u="sng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Undetected: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 scattered electron, spectator proton (neutron)</a:t>
            </a:r>
          </a:p>
          <a:p>
            <a:pPr marL="0" lvl="1">
              <a:spcBef>
                <a:spcPts val="211"/>
              </a:spcBef>
            </a:pP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Reaction identified by reconstructing missing scattered electron assuming target nucleon was at rest.</a:t>
            </a:r>
          </a:p>
          <a:p>
            <a:pPr marL="0" lvl="1">
              <a:spcBef>
                <a:spcPts val="211"/>
              </a:spcBef>
            </a:pPr>
            <a:endParaRPr lang="en-US" sz="1700" dirty="0">
              <a:latin typeface="Comic Sans MS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  <a:p>
            <a:pPr marL="0" lvl="1">
              <a:spcBef>
                <a:spcPts val="211"/>
              </a:spcBef>
            </a:pP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Exclusive Coherent Quasi-Real Photoproduction</a:t>
            </a:r>
            <a:endParaRPr lang="en-US" sz="1700" u="sng" dirty="0">
              <a:latin typeface="Comic Sans MS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  <a:p>
            <a:pPr marL="0" lvl="1">
              <a:spcBef>
                <a:spcPts val="211"/>
              </a:spcBef>
            </a:pPr>
            <a:r>
              <a:rPr lang="en-US" sz="1700" u="sng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Detected: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 scattered deuteron, J/psi decay products</a:t>
            </a:r>
          </a:p>
          <a:p>
            <a:pPr marL="0" lvl="1">
              <a:spcBef>
                <a:spcPts val="211"/>
              </a:spcBef>
            </a:pPr>
            <a:r>
              <a:rPr lang="en-US" sz="1700" u="sng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Undetected: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 scattered electron</a:t>
            </a:r>
          </a:p>
          <a:p>
            <a:pPr marL="0" lvl="1">
              <a:spcBef>
                <a:spcPts val="211"/>
              </a:spcBef>
            </a:pP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Reaction identified by reconstructing the beam photon from final state particles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5256212"/>
            <a:ext cx="48768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3581400"/>
            <a:ext cx="74676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2400" y="2133600"/>
            <a:ext cx="52578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"/>
                <a:cs typeface="Calibri"/>
              </a:rPr>
              <a:t>Q.F. e</a:t>
            </a:r>
            <a:r>
              <a:rPr lang="en-US" sz="3600" dirty="0" smtClean="0">
                <a:latin typeface="Calibri"/>
                <a:cs typeface="Calibri"/>
              </a:rPr>
              <a:t>vent </a:t>
            </a:r>
            <a:r>
              <a:rPr lang="en-US" sz="3600" dirty="0" smtClean="0">
                <a:latin typeface="Calibri"/>
                <a:cs typeface="Calibri"/>
              </a:rPr>
              <a:t>illustration</a:t>
            </a:r>
            <a:endParaRPr lang="en-US" sz="3600" dirty="0">
              <a:latin typeface="Calibri"/>
              <a:cs typeface="Calibri"/>
            </a:endParaRPr>
          </a:p>
        </p:txBody>
      </p:sp>
      <p:pic>
        <p:nvPicPr>
          <p:cNvPr id="4" name="Picture 3" descr="electron_inbending 2018-03-06 at 12.42.47 P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336" r="21998"/>
          <a:stretch>
            <a:fillRect/>
          </a:stretch>
        </p:blipFill>
        <p:spPr>
          <a:xfrm>
            <a:off x="685800" y="914400"/>
            <a:ext cx="7239000" cy="5257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05600" y="9906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positron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-22086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CLAS</a:t>
            </a:r>
            <a:r>
              <a:rPr lang="en-US" sz="32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12</a:t>
            </a:r>
            <a:r>
              <a:rPr lang="en-US" sz="40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 </a:t>
            </a:r>
            <a:endParaRPr lang="en-US" sz="4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580" y="58255"/>
            <a:ext cx="1050220" cy="561454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5" name="TextBox 24"/>
          <p:cNvSpPr txBox="1"/>
          <p:nvPr/>
        </p:nvSpPr>
        <p:spPr>
          <a:xfrm>
            <a:off x="6858000" y="3505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electron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219200" y="2667000"/>
            <a:ext cx="6096000" cy="914400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762000" y="3505200"/>
            <a:ext cx="6172200" cy="1676400"/>
          </a:xfrm>
          <a:custGeom>
            <a:avLst/>
            <a:gdLst>
              <a:gd name="connsiteX0" fmla="*/ 0 w 2984500"/>
              <a:gd name="connsiteY0" fmla="*/ 0 h 1536700"/>
              <a:gd name="connsiteX1" fmla="*/ 1143000 w 2984500"/>
              <a:gd name="connsiteY1" fmla="*/ 469900 h 1536700"/>
              <a:gd name="connsiteX2" fmla="*/ 1866900 w 2984500"/>
              <a:gd name="connsiteY2" fmla="*/ 800100 h 1536700"/>
              <a:gd name="connsiteX3" fmla="*/ 2438400 w 2984500"/>
              <a:gd name="connsiteY3" fmla="*/ 1143000 h 1536700"/>
              <a:gd name="connsiteX4" fmla="*/ 2984500 w 2984500"/>
              <a:gd name="connsiteY4" fmla="*/ 1536700 h 1536700"/>
              <a:gd name="connsiteX5" fmla="*/ 2984500 w 2984500"/>
              <a:gd name="connsiteY5" fmla="*/ 1536700 h 153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84500" h="1536700">
                <a:moveTo>
                  <a:pt x="0" y="0"/>
                </a:moveTo>
                <a:lnTo>
                  <a:pt x="1143000" y="469900"/>
                </a:lnTo>
                <a:cubicBezTo>
                  <a:pt x="1454150" y="603250"/>
                  <a:pt x="1651000" y="687917"/>
                  <a:pt x="1866900" y="800100"/>
                </a:cubicBezTo>
                <a:cubicBezTo>
                  <a:pt x="2082800" y="912283"/>
                  <a:pt x="2252133" y="1020233"/>
                  <a:pt x="2438400" y="1143000"/>
                </a:cubicBezTo>
                <a:cubicBezTo>
                  <a:pt x="2624667" y="1265767"/>
                  <a:pt x="2984500" y="1536700"/>
                  <a:pt x="2984500" y="1536700"/>
                </a:cubicBezTo>
                <a:lnTo>
                  <a:pt x="2984500" y="1536700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315200" y="25908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neutron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34200" y="53340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proton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7340600" y="4953000"/>
            <a:ext cx="391583" cy="711200"/>
          </a:xfrm>
          <a:custGeom>
            <a:avLst/>
            <a:gdLst>
              <a:gd name="connsiteX0" fmla="*/ 0 w 391583"/>
              <a:gd name="connsiteY0" fmla="*/ 711200 h 711200"/>
              <a:gd name="connsiteX1" fmla="*/ 228600 w 391583"/>
              <a:gd name="connsiteY1" fmla="*/ 609600 h 711200"/>
              <a:gd name="connsiteX2" fmla="*/ 368300 w 391583"/>
              <a:gd name="connsiteY2" fmla="*/ 381000 h 711200"/>
              <a:gd name="connsiteX3" fmla="*/ 368300 w 391583"/>
              <a:gd name="connsiteY3" fmla="*/ 127000 h 711200"/>
              <a:gd name="connsiteX4" fmla="*/ 355600 w 391583"/>
              <a:gd name="connsiteY4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583" h="711200">
                <a:moveTo>
                  <a:pt x="0" y="711200"/>
                </a:moveTo>
                <a:cubicBezTo>
                  <a:pt x="83608" y="687916"/>
                  <a:pt x="167217" y="664633"/>
                  <a:pt x="228600" y="609600"/>
                </a:cubicBezTo>
                <a:cubicBezTo>
                  <a:pt x="289983" y="554567"/>
                  <a:pt x="345017" y="461433"/>
                  <a:pt x="368300" y="381000"/>
                </a:cubicBezTo>
                <a:cubicBezTo>
                  <a:pt x="391583" y="300567"/>
                  <a:pt x="370417" y="190500"/>
                  <a:pt x="368300" y="127000"/>
                </a:cubicBezTo>
                <a:cubicBezTo>
                  <a:pt x="366183" y="63500"/>
                  <a:pt x="355600" y="0"/>
                  <a:pt x="355600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470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Group Review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530725"/>
          </a:xfrm>
        </p:spPr>
        <p:txBody>
          <a:bodyPr>
            <a:normAutofit/>
          </a:bodyPr>
          <a:lstStyle/>
          <a:p>
            <a:r>
              <a:rPr lang="en-US" sz="2200" i="1" dirty="0" smtClean="0">
                <a:latin typeface="Calibri"/>
                <a:cs typeface="Calibri"/>
              </a:rPr>
              <a:t>Experiment will use already approved beam time</a:t>
            </a:r>
          </a:p>
          <a:p>
            <a:r>
              <a:rPr lang="en-US" sz="2200" i="1" dirty="0" smtClean="0">
                <a:latin typeface="Calibri"/>
                <a:cs typeface="Calibri"/>
              </a:rPr>
              <a:t>Run conditions are identical to the already approved experiment  (beam &amp; target conditions, magnetic fields, detector settings, etc.) </a:t>
            </a:r>
          </a:p>
          <a:p>
            <a:r>
              <a:rPr lang="en-US" sz="2200" i="1" dirty="0" smtClean="0">
                <a:latin typeface="Calibri"/>
                <a:cs typeface="Calibri"/>
              </a:rPr>
              <a:t>Chair of PWG assigns review committee</a:t>
            </a:r>
          </a:p>
          <a:p>
            <a:r>
              <a:rPr lang="en-US" sz="2200" i="1" dirty="0" smtClean="0">
                <a:latin typeface="Calibri"/>
                <a:cs typeface="Calibri"/>
              </a:rPr>
              <a:t>Committee reviews the proposal, communicates with proponents and with contact person of possibly affected approved experiment</a:t>
            </a:r>
          </a:p>
          <a:p>
            <a:r>
              <a:rPr lang="en-US" sz="2200" i="1" dirty="0" smtClean="0">
                <a:latin typeface="Calibri"/>
                <a:cs typeface="Calibri"/>
              </a:rPr>
              <a:t>If committee is satisfied it issues report to the working group chair </a:t>
            </a:r>
          </a:p>
          <a:p>
            <a:r>
              <a:rPr lang="en-US" sz="2200" i="1" dirty="0" smtClean="0">
                <a:latin typeface="Calibri"/>
                <a:cs typeface="Calibri"/>
              </a:rPr>
              <a:t>Working group chair informs CLAS chair about result of the review </a:t>
            </a:r>
          </a:p>
          <a:p>
            <a:endParaRPr lang="en-US" sz="2200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sz="2200" b="1" dirty="0" smtClean="0">
                <a:solidFill>
                  <a:srgbClr val="000090"/>
                </a:solidFill>
                <a:latin typeface="Calibri"/>
                <a:cs typeface="Calibri"/>
              </a:rPr>
              <a:t>	Internal CLAS review aims to address the subject with same rigor as a PAC review would, both in terms of science and feasibility</a:t>
            </a:r>
            <a:endParaRPr lang="en-US" sz="22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lc="http://schemas.openxmlformats.org/drawingml/2006/lockedCanvas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7968678" y="76200"/>
            <a:ext cx="1022922" cy="629190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1999"/>
          </a:xfrm>
        </p:spPr>
        <p:txBody>
          <a:bodyPr/>
          <a:lstStyle/>
          <a:p>
            <a:r>
              <a:rPr lang="en-US" dirty="0" smtClean="0"/>
              <a:t>Report from Review Committee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846582"/>
            <a:ext cx="6202680" cy="55542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5715000"/>
            <a:ext cx="6172200" cy="685800"/>
          </a:xfrm>
          <a:prstGeom prst="rect">
            <a:avLst/>
          </a:prstGeom>
          <a:noFill/>
          <a:ln w="19050" cap="flat" cmpd="sng" algn="ctr">
            <a:solidFill>
              <a:srgbClr val="00BB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Hall B  Run schedule 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1371602"/>
          <a:ext cx="8640354" cy="35712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6400"/>
                <a:gridCol w="990600"/>
                <a:gridCol w="1295400"/>
                <a:gridCol w="1371600"/>
                <a:gridCol w="1066800"/>
                <a:gridCol w="1096554"/>
                <a:gridCol w="1143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Schedule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Run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 Group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Energy (GeV)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Polarization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PAC Days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PAC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 days used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Remaining PAC days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2/05</a:t>
                      </a:r>
                      <a:r>
                        <a:rPr lang="en-US" sz="1400" b="1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-5/06/18 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RG-A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2.2 - 10.6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0.85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21.7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10/22 – 11/15/18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RG-A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10.6 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0.85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42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63.7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75.3</a:t>
                      </a:r>
                      <a:endParaRPr lang="en-US" sz="14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11/19 – 12/19/18</a:t>
                      </a:r>
                      <a:endParaRPr lang="en-US" sz="14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RG-K </a:t>
                      </a:r>
                      <a:endParaRPr lang="en-US" sz="14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7.5/6.5</a:t>
                      </a:r>
                      <a:endParaRPr lang="en-US" sz="14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0.85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lang="en-US" sz="14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lang="en-US" sz="14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86</a:t>
                      </a:r>
                      <a:endParaRPr lang="en-US" sz="14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50518">
                <a:tc gridSpan="7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2019</a:t>
                      </a:r>
                      <a:endParaRPr lang="en-US" sz="2400" b="1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01/30 – 03/10/19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RG-B</a:t>
                      </a:r>
                      <a:endParaRPr lang="en-US" sz="1400" b="1" dirty="0">
                        <a:solidFill>
                          <a:srgbClr val="FF66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10.6</a:t>
                      </a:r>
                      <a:endParaRPr lang="en-US" sz="1400" b="1" dirty="0">
                        <a:solidFill>
                          <a:srgbClr val="FF66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0.85</a:t>
                      </a:r>
                      <a:endParaRPr lang="en-US" sz="1400" b="1" dirty="0">
                        <a:solidFill>
                          <a:srgbClr val="FF66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lang="en-US" sz="1400" b="1" dirty="0">
                        <a:solidFill>
                          <a:srgbClr val="FF66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06/10 – 08/04/19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HPS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4.55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28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43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137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10/01 – 11/24/19</a:t>
                      </a:r>
                      <a:endParaRPr lang="en-US" sz="1400" b="1" dirty="0">
                        <a:solidFill>
                          <a:srgbClr val="FF66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RG-B</a:t>
                      </a:r>
                      <a:endParaRPr lang="en-US" sz="1400" b="1" dirty="0">
                        <a:solidFill>
                          <a:srgbClr val="FF66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10.6</a:t>
                      </a:r>
                      <a:endParaRPr lang="en-US" sz="1400" b="1" dirty="0">
                        <a:solidFill>
                          <a:srgbClr val="FF66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0.85</a:t>
                      </a:r>
                      <a:endParaRPr lang="en-US" sz="1400" b="1" dirty="0">
                        <a:solidFill>
                          <a:srgbClr val="FF66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27</a:t>
                      </a:r>
                      <a:endParaRPr lang="en-US" sz="1400" b="1" dirty="0">
                        <a:solidFill>
                          <a:srgbClr val="FF66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47</a:t>
                      </a:r>
                      <a:endParaRPr lang="en-US" sz="1400" b="1" dirty="0">
                        <a:solidFill>
                          <a:srgbClr val="FF66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43</a:t>
                      </a:r>
                      <a:endParaRPr lang="en-US" sz="1400" b="1" dirty="0">
                        <a:solidFill>
                          <a:srgbClr val="FF66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11/24 – 12/20/19</a:t>
                      </a:r>
                      <a:endParaRPr lang="en-U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6"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                                                     Install</a:t>
                      </a:r>
                      <a:r>
                        <a:rPr lang="en-US" sz="16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ation </a:t>
                      </a:r>
                      <a:endParaRPr lang="en-US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PAC46 – Hall B proposals/LOI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287482"/>
            <a:ext cx="8610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Calibri"/>
                <a:cs typeface="Calibri"/>
              </a:rPr>
              <a:t>Proposals</a:t>
            </a:r>
            <a:r>
              <a:rPr lang="en-US" b="0" dirty="0" smtClean="0">
                <a:solidFill>
                  <a:srgbClr val="000000"/>
                </a:solidFill>
                <a:latin typeface="Calibri"/>
                <a:cs typeface="Calibri"/>
              </a:rPr>
              <a:t>					          </a:t>
            </a:r>
            <a:r>
              <a:rPr lang="en-US" u="sng" dirty="0" smtClean="0">
                <a:solidFill>
                  <a:srgbClr val="000000"/>
                </a:solidFill>
                <a:latin typeface="Calibri"/>
                <a:cs typeface="Calibri"/>
              </a:rPr>
              <a:t>Contact</a:t>
            </a:r>
            <a:r>
              <a:rPr lang="en-US" b="0" dirty="0" smtClean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en-US" u="sng" dirty="0" smtClean="0">
                <a:solidFill>
                  <a:srgbClr val="000000"/>
                </a:solidFill>
                <a:latin typeface="Calibri"/>
                <a:cs typeface="Calibri"/>
              </a:rPr>
              <a:t>Days</a:t>
            </a:r>
            <a:r>
              <a:rPr lang="en-US" b="0" dirty="0" smtClean="0">
                <a:solidFill>
                  <a:srgbClr val="000000"/>
                </a:solidFill>
                <a:latin typeface="Calibri"/>
                <a:cs typeface="Calibri"/>
              </a:rPr>
              <a:t>	</a:t>
            </a:r>
          </a:p>
          <a:p>
            <a:r>
              <a:rPr lang="en-US" u="sng" dirty="0" smtClean="0">
                <a:solidFill>
                  <a:srgbClr val="000000"/>
                </a:solidFill>
                <a:latin typeface="Calibri"/>
                <a:cs typeface="Calibri"/>
              </a:rPr>
              <a:t>New RG Proposal  RG-M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Calibri"/>
                <a:cs typeface="Calibri"/>
              </a:rPr>
              <a:t>C12-17-006	Electrons for Neutrinos 			Hen	25.5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Calibri"/>
                <a:cs typeface="Calibri"/>
              </a:rPr>
              <a:t>PR12-18-003  	Exclusive Studies of SRC in Nuclei using CLAS12	Hen	35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Calibri"/>
                <a:cs typeface="Calibri"/>
              </a:rPr>
              <a:t>Total Beam Time requested when run as RG			Hen         	46.5</a:t>
            </a:r>
            <a:endParaRPr lang="en-US" u="sng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u="sng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u="sng" dirty="0" smtClean="0">
                <a:solidFill>
                  <a:srgbClr val="000000"/>
                </a:solidFill>
                <a:latin typeface="Calibri"/>
                <a:cs typeface="Calibri"/>
              </a:rPr>
              <a:t>RG-B Addition</a:t>
            </a:r>
            <a:endParaRPr lang="en-US" u="sng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b="0" dirty="0" smtClean="0">
                <a:solidFill>
                  <a:srgbClr val="00BB00"/>
                </a:solidFill>
                <a:latin typeface="Calibri"/>
                <a:cs typeface="Calibri"/>
              </a:rPr>
              <a:t>P</a:t>
            </a:r>
            <a:r>
              <a:rPr lang="en-US" b="0" dirty="0" smtClean="0">
                <a:solidFill>
                  <a:srgbClr val="00BB00"/>
                </a:solidFill>
                <a:latin typeface="Calibri"/>
                <a:cs typeface="Calibri"/>
              </a:rPr>
              <a:t>12</a:t>
            </a:r>
            <a:r>
              <a:rPr lang="en-US" b="0" dirty="0" smtClean="0">
                <a:solidFill>
                  <a:srgbClr val="00BB00"/>
                </a:solidFill>
                <a:latin typeface="Calibri"/>
                <a:cs typeface="Calibri"/>
              </a:rPr>
              <a:t>-12-003B    	 J/Psi Photoproduction off the Deuteron 	</a:t>
            </a:r>
            <a:r>
              <a:rPr lang="en-US" b="0" dirty="0" err="1" smtClean="0">
                <a:solidFill>
                  <a:srgbClr val="00BB00"/>
                </a:solidFill>
                <a:latin typeface="Calibri"/>
                <a:cs typeface="Calibri"/>
              </a:rPr>
              <a:t>Ilieva</a:t>
            </a:r>
            <a:r>
              <a:rPr lang="en-US" b="0" dirty="0" smtClean="0">
                <a:solidFill>
                  <a:srgbClr val="00BB00"/>
                </a:solidFill>
                <a:latin typeface="Calibri"/>
                <a:cs typeface="Calibri"/>
              </a:rPr>
              <a:t>	(80)	 </a:t>
            </a:r>
            <a:endParaRPr lang="en-US" b="0" dirty="0" smtClean="0">
              <a:solidFill>
                <a:srgbClr val="00BB00"/>
              </a:solidFill>
              <a:latin typeface="+mn-lt"/>
            </a:endParaRPr>
          </a:p>
          <a:p>
            <a:r>
              <a:rPr lang="en-US" dirty="0" smtClean="0">
                <a:latin typeface="Calibri"/>
                <a:cs typeface="Calibri"/>
              </a:rPr>
              <a:t>Total RG-B beam time remains unchanged			</a:t>
            </a:r>
            <a:r>
              <a:rPr lang="en-US" dirty="0" err="1" smtClean="0">
                <a:latin typeface="Calibri"/>
                <a:cs typeface="Calibri"/>
              </a:rPr>
              <a:t>Niccolai</a:t>
            </a:r>
            <a:r>
              <a:rPr lang="en-US" dirty="0" smtClean="0">
                <a:latin typeface="Calibri"/>
                <a:cs typeface="Calibri"/>
              </a:rPr>
              <a:t>	90</a:t>
            </a:r>
          </a:p>
          <a:p>
            <a:endParaRPr lang="en-US" u="sng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b="0" dirty="0" smtClean="0">
                <a:solidFill>
                  <a:srgbClr val="000000"/>
                </a:solidFill>
                <a:latin typeface="Calibri"/>
                <a:cs typeface="Calibri"/>
              </a:rPr>
              <a:t>LOI12–18-004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en-US" b="0" dirty="0" smtClean="0">
                <a:solidFill>
                  <a:srgbClr val="000000"/>
                </a:solidFill>
                <a:latin typeface="Calibri"/>
                <a:cs typeface="Calibri"/>
              </a:rPr>
              <a:t>Physics with Positron Beams at JLab 12 GeV	</a:t>
            </a:r>
            <a:r>
              <a:rPr lang="en-US" b="0" dirty="0" err="1" smtClean="0">
                <a:solidFill>
                  <a:srgbClr val="000000"/>
                </a:solidFill>
                <a:latin typeface="Calibri"/>
                <a:cs typeface="Calibri"/>
              </a:rPr>
              <a:t>Grames</a:t>
            </a:r>
            <a:r>
              <a:rPr lang="en-US" b="0" dirty="0" smtClean="0">
                <a:solidFill>
                  <a:srgbClr val="000000"/>
                </a:solidFill>
                <a:latin typeface="Calibri"/>
                <a:cs typeface="Calibri"/>
              </a:rPr>
              <a:t>	</a:t>
            </a:r>
          </a:p>
          <a:p>
            <a:r>
              <a:rPr lang="en-US" b="0" dirty="0" smtClean="0">
                <a:solidFill>
                  <a:srgbClr val="000000"/>
                </a:solidFill>
                <a:latin typeface="Calibri"/>
                <a:cs typeface="Calibri"/>
              </a:rPr>
              <a:t>(Hall A, B, C)	Hall B: DVCS &amp; 2γ-physics in </a:t>
            </a:r>
            <a:r>
              <a:rPr lang="en-US" b="0" dirty="0" err="1" smtClean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lang="en-US" b="0" baseline="30000" dirty="0" err="1" smtClean="0">
                <a:solidFill>
                  <a:srgbClr val="000000"/>
                </a:solidFill>
                <a:latin typeface="Calibri"/>
                <a:cs typeface="Calibri"/>
              </a:rPr>
              <a:t>+</a:t>
            </a:r>
            <a:r>
              <a:rPr lang="en-US" b="0" dirty="0" err="1" smtClean="0">
                <a:solidFill>
                  <a:srgbClr val="000000"/>
                </a:solidFill>
                <a:latin typeface="Calibri"/>
                <a:cs typeface="Calibri"/>
              </a:rPr>
              <a:t>p/e</a:t>
            </a:r>
            <a:r>
              <a:rPr lang="en-US" b="0" baseline="30000" dirty="0" err="1" smtClean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lang="en-US" b="0" dirty="0" err="1" smtClean="0">
                <a:solidFill>
                  <a:srgbClr val="000000"/>
                </a:solidFill>
                <a:latin typeface="Calibri"/>
                <a:cs typeface="Calibri"/>
              </a:rPr>
              <a:t>p</a:t>
            </a:r>
            <a:r>
              <a:rPr lang="en-US" b="0" dirty="0" smtClean="0">
                <a:solidFill>
                  <a:srgbClr val="000000"/>
                </a:solidFill>
                <a:latin typeface="Calibri"/>
                <a:cs typeface="Calibri"/>
              </a:rPr>
              <a:t> elastic	</a:t>
            </a:r>
            <a:r>
              <a:rPr lang="en-US" b="0" dirty="0" err="1" smtClean="0">
                <a:solidFill>
                  <a:srgbClr val="000000"/>
                </a:solidFill>
                <a:latin typeface="Calibri"/>
                <a:cs typeface="Calibri"/>
              </a:rPr>
              <a:t>Voutier</a:t>
            </a:r>
            <a:r>
              <a:rPr lang="en-US" b="0" dirty="0" smtClean="0">
                <a:solidFill>
                  <a:srgbClr val="000000"/>
                </a:solidFill>
                <a:latin typeface="Calibri"/>
                <a:cs typeface="Calibri"/>
              </a:rPr>
              <a:t>	N/A</a:t>
            </a:r>
          </a:p>
          <a:p>
            <a:endParaRPr lang="en-US" u="sng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u="sng" dirty="0" smtClean="0">
                <a:solidFill>
                  <a:srgbClr val="000000"/>
                </a:solidFill>
                <a:latin typeface="Calibri"/>
                <a:cs typeface="Calibri"/>
              </a:rPr>
              <a:t>New beam time requested for Hall B Proposals: 				46.5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3054353"/>
              </p:ext>
            </p:extLst>
          </p:nvPr>
        </p:nvGraphicFramePr>
        <p:xfrm>
          <a:off x="69488" y="751836"/>
          <a:ext cx="9068239" cy="5626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347"/>
                <a:gridCol w="2572565"/>
                <a:gridCol w="914400"/>
                <a:gridCol w="551959"/>
                <a:gridCol w="743441"/>
                <a:gridCol w="564335"/>
                <a:gridCol w="849531"/>
                <a:gridCol w="533400"/>
                <a:gridCol w="762000"/>
                <a:gridCol w="637261"/>
              </a:tblGrid>
              <a:tr h="228713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Physics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Contact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Rating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Days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Group </a:t>
                      </a:r>
                      <a:endParaRPr lang="en-US" sz="10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baseline="0" dirty="0" smtClean="0">
                          <a:latin typeface="Arial Narrow"/>
                          <a:cs typeface="Arial Narrow"/>
                        </a:rPr>
                        <a:t> Equipment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Energy</a:t>
                      </a: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Run Group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Target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Hard exclusive electro-production  of  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π</a:t>
                      </a:r>
                      <a:r>
                        <a:rPr lang="en-US" sz="9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0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,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η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Stoler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139</a:t>
                      </a:r>
                    </a:p>
                    <a:p>
                      <a:pPr algn="ctr"/>
                      <a:endParaRPr lang="en-US" sz="9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Forward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</a:p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L.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Elouadrhiri</a:t>
                      </a:r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.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Sabatié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H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E12-06-108A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Exclusive N*-&gt;KY Studies with CLAS12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Carman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E12-06-108B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Transition Form Factor of the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η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’ Meson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with CLAS12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Kunkel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(80)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E12-06-112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Proton’s quark dynamics in SIDIS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pion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E12-06-112A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SIDIS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Λ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productiuon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 in target fragmentation region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Mirazita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E12-06-112B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Colinear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nucleon structure at twist-3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Pisano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E12-06-119(a)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Deeply Virtual Compton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Scattering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E12-09-003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Excitation of nucleon resonances at high Q</a:t>
                      </a:r>
                      <a:r>
                        <a:rPr lang="en-US" sz="9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30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Gothe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E12-11-005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spectroscopy with forward tagger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Battaglieri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119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E12-11-005A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Photoproduction of the very strangest baryon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Guo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(120)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1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E12-12-001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Timelike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Compton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Scatt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. &amp; J/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ψ production in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e+e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Nadel-Turonski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A-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120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E12-12-001A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J/ψ Photoproduction &amp; study of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LHCb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pentaquarks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Stepanyan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(120)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E12-12-007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Exclusive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φ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meson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electroproduction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with CLAS12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Girod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B+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60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E12-07-104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Neutron magnetic form factor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Gilfoyle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90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Neutron detector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orward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S.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Niccolai</a:t>
                      </a:r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1659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E12-09-007(a)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Study of partonic distributions in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SIDIS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kaon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71659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Boer-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Mulders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asymmetry in K SIDIS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H and D targets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Contalbrigo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56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 production in target fragmentation region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Mirazita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E12-09-008B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Colinear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nucleon structure 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at twist-3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Pisano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E12-11-003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on neutron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Niccolai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90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49739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E12-11-003A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In medium structure functions, SRC, and the EMC effect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Hen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(90)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49739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E12-11-003B</a:t>
                      </a:r>
                      <a:endParaRPr lang="en-US" sz="900" b="0" i="0" dirty="0">
                        <a:solidFill>
                          <a:srgbClr val="0000FF"/>
                        </a:solidFill>
                        <a:latin typeface="Calibri"/>
                        <a:cs typeface="Calibri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 J/Psi Photoproduction off the Deuteron </a:t>
                      </a:r>
                      <a:endParaRPr lang="en-US" sz="900" b="0" i="0" dirty="0">
                        <a:solidFill>
                          <a:srgbClr val="0000FF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Ilieva</a:t>
                      </a:r>
                      <a:endParaRPr lang="en-US" sz="900" b="0" i="0" dirty="0">
                        <a:solidFill>
                          <a:srgbClr val="0000FF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(80)</a:t>
                      </a:r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7271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Beam time partial  sum 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765 (</a:t>
                      </a: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1555</a:t>
                      </a: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229</a:t>
                      </a:r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Run Groups A &amp; B </a:t>
            </a:r>
            <a:endParaRPr lang="en-US" sz="4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9500" y="6985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28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/>
          </p:cNvSpPr>
          <p:nvPr/>
        </p:nvSpPr>
        <p:spPr bwMode="auto">
          <a:xfrm>
            <a:off x="26789" y="26789"/>
            <a:ext cx="9099352" cy="677763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32164" tIns="232164" rIns="232164" bIns="232164" anchor="b">
            <a:prstTxWarp prst="textNoShape">
              <a:avLst/>
            </a:prstTxWarp>
          </a:bodyPr>
          <a:lstStyle/>
          <a:p>
            <a:pPr algn="ctr">
              <a:spcBef>
                <a:spcPts val="773"/>
              </a:spcBef>
            </a:pP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halkboard"/>
              <a:ea typeface="ＭＳ Ｐゴシック" pitchFamily="-65" charset="-128"/>
              <a:cs typeface="Chalkboard"/>
              <a:sym typeface="Chalkboard" pitchFamily="-65" charset="0"/>
            </a:endParaRPr>
          </a:p>
          <a:p>
            <a:pPr algn="ctr">
              <a:spcBef>
                <a:spcPts val="773"/>
              </a:spcBef>
            </a:pP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halkboard"/>
              <a:ea typeface="ＭＳ Ｐゴシック" pitchFamily="-65" charset="-128"/>
              <a:cs typeface="Chalkboard"/>
              <a:sym typeface="Chalkboard" pitchFamily="-65" charset="0"/>
            </a:endParaRPr>
          </a:p>
          <a:p>
            <a:pPr algn="ctr">
              <a:spcBef>
                <a:spcPts val="773"/>
              </a:spcBef>
            </a:pP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board"/>
                <a:ea typeface="ＭＳ Ｐゴシック" pitchFamily="-65" charset="-128"/>
                <a:cs typeface="Chalkboard"/>
                <a:sym typeface="Chalkboard" pitchFamily="-65" charset="0"/>
              </a:rPr>
              <a:t>Study of J/ψ Photoproduction off Deuteron</a:t>
            </a:r>
          </a:p>
          <a:p>
            <a:pPr algn="ctr" eaLnBrk="1" hangingPunct="1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board"/>
                <a:ea typeface="ＭＳ Ｐゴシック" pitchFamily="-65" charset="-128"/>
                <a:cs typeface="Chalkboard"/>
                <a:sym typeface="Chalkboard" pitchFamily="-65" charset="0"/>
              </a:rPr>
              <a:t>PR12-11-003B</a:t>
            </a:r>
          </a:p>
          <a:p>
            <a:pPr algn="ctr">
              <a:spcBef>
                <a:spcPts val="70"/>
              </a:spcBef>
            </a:pPr>
            <a:endParaRPr lang="en-US" sz="3200" dirty="0">
              <a:solidFill>
                <a:schemeClr val="tx1"/>
              </a:solidFill>
              <a:latin typeface="Chalkboard"/>
              <a:ea typeface="ＭＳ Ｐゴシック" pitchFamily="-65" charset="-128"/>
              <a:cs typeface="Chalkboard"/>
              <a:sym typeface="Chalkboard" pitchFamily="-65" charset="0"/>
            </a:endParaRPr>
          </a:p>
          <a:p>
            <a:pPr algn="ctr">
              <a:spcBef>
                <a:spcPts val="1336"/>
              </a:spcBef>
              <a:spcAft>
                <a:spcPts val="844"/>
              </a:spcAft>
            </a:pPr>
            <a:r>
              <a:rPr lang="en-US" sz="2500" dirty="0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" pitchFamily="-65" charset="0"/>
              </a:rPr>
              <a:t>M.D. Baker, A. </a:t>
            </a:r>
            <a:r>
              <a:rPr lang="en-US" sz="2500" dirty="0" err="1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" pitchFamily="-65" charset="0"/>
              </a:rPr>
              <a:t>Freese</a:t>
            </a:r>
            <a:r>
              <a:rPr lang="en-US" sz="2500" dirty="0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" pitchFamily="-65" charset="0"/>
              </a:rPr>
              <a:t>, L. </a:t>
            </a:r>
            <a:r>
              <a:rPr lang="en-US" sz="2500" dirty="0" err="1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" pitchFamily="-65" charset="0"/>
              </a:rPr>
              <a:t>Guo</a:t>
            </a:r>
            <a:r>
              <a:rPr lang="en-US" sz="2500" dirty="0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" pitchFamily="-65" charset="0"/>
              </a:rPr>
              <a:t>, Ch. Hyde, </a:t>
            </a:r>
            <a:r>
              <a:rPr lang="en-US" sz="2500" dirty="0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 Bold" charset="0"/>
              </a:rPr>
              <a:t>Y. </a:t>
            </a:r>
            <a:r>
              <a:rPr lang="en-US" sz="2500" dirty="0" err="1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 Bold" charset="0"/>
              </a:rPr>
              <a:t>Ilieva</a:t>
            </a:r>
            <a:r>
              <a:rPr lang="en-US" sz="2500" dirty="0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" pitchFamily="-65" charset="0"/>
              </a:rPr>
              <a:t>, </a:t>
            </a:r>
            <a:r>
              <a:rPr lang="en-US" sz="2500" dirty="0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 Bold" charset="0"/>
              </a:rPr>
              <a:t>B. McKinnon</a:t>
            </a:r>
            <a:r>
              <a:rPr lang="en-US" sz="2500" dirty="0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" pitchFamily="-65" charset="0"/>
              </a:rPr>
              <a:t>, </a:t>
            </a:r>
            <a:r>
              <a:rPr lang="en-US" sz="2500" dirty="0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 Bold" charset="0"/>
              </a:rPr>
              <a:t>P. </a:t>
            </a:r>
            <a:r>
              <a:rPr lang="en-US" sz="2500" dirty="0" err="1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 Bold" charset="0"/>
              </a:rPr>
              <a:t>Nadel-Turonski</a:t>
            </a:r>
            <a:r>
              <a:rPr lang="en-US" sz="2500" dirty="0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" pitchFamily="-65" charset="0"/>
              </a:rPr>
              <a:t>, M. </a:t>
            </a:r>
            <a:r>
              <a:rPr lang="en-US" sz="2500" dirty="0" err="1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" pitchFamily="-65" charset="0"/>
              </a:rPr>
              <a:t>Sargsian</a:t>
            </a:r>
            <a:r>
              <a:rPr lang="en-US" sz="2500" dirty="0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" pitchFamily="-65" charset="0"/>
              </a:rPr>
              <a:t>, </a:t>
            </a:r>
            <a:r>
              <a:rPr lang="en-US" sz="2500" dirty="0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 Bold" charset="0"/>
              </a:rPr>
              <a:t>V. </a:t>
            </a:r>
            <a:r>
              <a:rPr lang="en-US" sz="2500" dirty="0" err="1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 Bold" charset="0"/>
              </a:rPr>
              <a:t>Kubarovsky</a:t>
            </a:r>
            <a:r>
              <a:rPr lang="en-US" sz="2500" dirty="0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" pitchFamily="-65" charset="0"/>
              </a:rPr>
              <a:t>, </a:t>
            </a:r>
            <a:r>
              <a:rPr lang="en-US" sz="2500" dirty="0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 Bold" charset="0"/>
              </a:rPr>
              <a:t>S. </a:t>
            </a:r>
            <a:r>
              <a:rPr lang="en-US" sz="2500" dirty="0" err="1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 Bold" charset="0"/>
              </a:rPr>
              <a:t>Stepanyan</a:t>
            </a:r>
            <a:r>
              <a:rPr lang="en-US" sz="2500" dirty="0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" pitchFamily="-65" charset="0"/>
              </a:rPr>
              <a:t>, N. </a:t>
            </a:r>
            <a:r>
              <a:rPr lang="en-US" sz="2500" dirty="0" err="1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" pitchFamily="-65" charset="0"/>
              </a:rPr>
              <a:t>Zachariou</a:t>
            </a:r>
            <a:r>
              <a:rPr lang="en-US" sz="2500" dirty="0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" pitchFamily="-65" charset="0"/>
              </a:rPr>
              <a:t>, </a:t>
            </a:r>
            <a:r>
              <a:rPr lang="en-US" sz="2500" dirty="0" err="1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 Bold" charset="0"/>
              </a:rPr>
              <a:t>Zh.W</a:t>
            </a:r>
            <a:r>
              <a:rPr lang="en-US" sz="2500" dirty="0">
                <a:solidFill>
                  <a:srgbClr val="8D002D"/>
                </a:solidFill>
                <a:latin typeface="Chalkboard"/>
                <a:ea typeface="ＭＳ Ｐゴシック" pitchFamily="-65" charset="-128"/>
                <a:cs typeface="Chalkboard"/>
                <a:sym typeface="Chalkboard Bold" charset="0"/>
              </a:rPr>
              <a:t>. Zhao</a:t>
            </a:r>
            <a:endParaRPr lang="en-US" sz="2500" dirty="0">
              <a:solidFill>
                <a:srgbClr val="8D002D"/>
              </a:solidFill>
              <a:latin typeface="Chalkboard"/>
              <a:ea typeface="ＭＳ Ｐゴシック" pitchFamily="-65" charset="-128"/>
              <a:cs typeface="Chalkboard"/>
              <a:sym typeface="Chalkboard" pitchFamily="-65" charset="0"/>
            </a:endParaRPr>
          </a:p>
          <a:p>
            <a:pPr algn="ctr" eaLnBrk="1" hangingPunct="1"/>
            <a:endParaRPr lang="en-US" sz="2800" dirty="0">
              <a:solidFill>
                <a:srgbClr val="870026"/>
              </a:solidFill>
              <a:latin typeface="Chalkboard" pitchFamily="-65" charset="0"/>
              <a:ea typeface="ＭＳ Ｐゴシック" pitchFamily="-65" charset="-128"/>
              <a:cs typeface="ＭＳ Ｐゴシック" pitchFamily="-65" charset="-128"/>
              <a:sym typeface="Chalkboard" pitchFamily="-65" charset="0"/>
            </a:endParaRPr>
          </a:p>
          <a:p>
            <a:pPr algn="ctr">
              <a:lnSpc>
                <a:spcPct val="80000"/>
              </a:lnSpc>
              <a:spcBef>
                <a:spcPts val="2391"/>
              </a:spcBef>
            </a:pPr>
            <a:endParaRPr lang="en-US" sz="2800" dirty="0">
              <a:solidFill>
                <a:schemeClr val="tx1"/>
              </a:solidFill>
              <a:latin typeface="Chalkboard" pitchFamily="-65" charset="0"/>
              <a:ea typeface="ＭＳ Ｐゴシック" pitchFamily="-65" charset="-128"/>
              <a:cs typeface="ＭＳ Ｐゴシック" pitchFamily="-65" charset="-128"/>
              <a:sym typeface="Chalkboard" pitchFamily="-65" charset="0"/>
            </a:endParaRPr>
          </a:p>
          <a:p>
            <a:pPr algn="ctr">
              <a:lnSpc>
                <a:spcPct val="80000"/>
              </a:lnSpc>
              <a:spcBef>
                <a:spcPts val="2391"/>
              </a:spcBef>
            </a:pPr>
            <a:endParaRPr lang="en-US" sz="2800" dirty="0">
              <a:solidFill>
                <a:schemeClr val="tx1"/>
              </a:solidFill>
              <a:latin typeface="Chalkboard" pitchFamily="-65" charset="0"/>
              <a:ea typeface="ＭＳ Ｐゴシック" pitchFamily="-65" charset="-128"/>
              <a:cs typeface="ＭＳ Ｐゴシック" pitchFamily="-65" charset="-128"/>
              <a:sym typeface="Chalkboard" pitchFamily="-65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/>
          </p:cNvSpPr>
          <p:nvPr/>
        </p:nvSpPr>
        <p:spPr bwMode="auto">
          <a:xfrm>
            <a:off x="3520529" y="1002358"/>
            <a:ext cx="1393031" cy="3460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board Bold" charset="0"/>
                <a:ea typeface="ＭＳ Ｐゴシック" pitchFamily="-65" charset="-128"/>
                <a:cs typeface="ＭＳ Ｐゴシック" pitchFamily="-65" charset="-128"/>
                <a:sym typeface="Chalkboard Bold" charset="0"/>
              </a:rPr>
              <a:t>Why J/ψ?</a:t>
            </a:r>
          </a:p>
        </p:txBody>
      </p:sp>
      <p:sp>
        <p:nvSpPr>
          <p:cNvPr id="16386" name="Rectangle 2"/>
          <p:cNvSpPr>
            <a:spLocks/>
          </p:cNvSpPr>
          <p:nvPr/>
        </p:nvSpPr>
        <p:spPr bwMode="auto">
          <a:xfrm>
            <a:off x="364490" y="228600"/>
            <a:ext cx="837818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Chalkboard"/>
                <a:ea typeface="ＭＳ Ｐゴシック" pitchFamily="-65" charset="-128"/>
                <a:cs typeface="Chalkboard"/>
                <a:sym typeface="Chalkboard" pitchFamily="-65" charset="0"/>
              </a:rPr>
              <a:t>Near Threshold J/ψ Production off Deuteron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419600" y="1875234"/>
            <a:ext cx="4558605" cy="4496098"/>
            <a:chOff x="0" y="0"/>
            <a:chExt cx="4084" cy="4028"/>
          </a:xfrm>
        </p:grpSpPr>
        <p:sp>
          <p:nvSpPr>
            <p:cNvPr id="176136" name="Rectangle 8"/>
            <p:cNvSpPr>
              <a:spLocks/>
            </p:cNvSpPr>
            <p:nvPr/>
          </p:nvSpPr>
          <p:spPr bwMode="auto">
            <a:xfrm>
              <a:off x="0" y="0"/>
              <a:ext cx="4084" cy="40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205376" indent="-205376">
                <a:spcBef>
                  <a:spcPts val="1828"/>
                </a:spcBef>
                <a:buSzPct val="125000"/>
                <a:buFont typeface="Chalkboard" pitchFamily="-65" charset="0"/>
                <a:buChar char="•"/>
              </a:pP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Small transverse size: r</a:t>
              </a:r>
              <a:r>
                <a:rPr lang="en-US" sz="1700" baseline="-60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⊥</a:t>
              </a: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∼1/m</a:t>
              </a:r>
              <a:r>
                <a:rPr lang="en-US" sz="1700" baseline="-60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c</a:t>
              </a: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=0.13 fm</a:t>
              </a:r>
            </a:p>
            <a:p>
              <a:pPr marL="205376" indent="-205376">
                <a:spcBef>
                  <a:spcPts val="1828"/>
                </a:spcBef>
                <a:buSzPct val="125000"/>
                <a:buFont typeface="Chalkboard" pitchFamily="-65" charset="0"/>
                <a:buChar char="•"/>
              </a:pPr>
              <a:r>
                <a:rPr lang="en-US" sz="1700" dirty="0" err="1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E</a:t>
              </a:r>
              <a:r>
                <a:rPr lang="en-US" sz="1700" baseline="-6000" dirty="0" err="1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thr</a:t>
              </a: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=8.2 GeV, l</a:t>
              </a:r>
              <a:r>
                <a:rPr lang="en-US" sz="1700" baseline="-60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c</a:t>
              </a: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≃2E</a:t>
              </a:r>
              <a:r>
                <a:rPr lang="en-US" sz="1700" baseline="-60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γ</a:t>
              </a:r>
              <a:r>
                <a:rPr lang="en-US" sz="1700" baseline="320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lab</a:t>
              </a: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/4m</a:t>
              </a:r>
              <a:r>
                <a:rPr lang="en-US" sz="1700" baseline="-60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c</a:t>
              </a:r>
              <a:r>
                <a:rPr lang="en-US" sz="1700" baseline="320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2</a:t>
              </a: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=0.36 fm</a:t>
              </a:r>
            </a:p>
            <a:p>
              <a:pPr marL="205376" indent="-205376">
                <a:spcBef>
                  <a:spcPts val="1828"/>
                </a:spcBef>
                <a:buSzPct val="125000"/>
                <a:buFont typeface="Chalkboard" pitchFamily="-65" charset="0"/>
                <a:buChar char="•"/>
              </a:pP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At threshold, large |</a:t>
              </a:r>
              <a:r>
                <a:rPr lang="en-US" sz="1700" dirty="0" err="1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t</a:t>
              </a:r>
              <a:r>
                <a:rPr lang="en-US" sz="1700" baseline="-6000" dirty="0" err="1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min</a:t>
              </a: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|=2.2 (GeV/c)</a:t>
              </a:r>
              <a:r>
                <a:rPr lang="en-US" sz="1700" baseline="320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2</a:t>
              </a:r>
            </a:p>
            <a:p>
              <a:pPr marL="205376" indent="-205376">
                <a:spcBef>
                  <a:spcPts val="1828"/>
                </a:spcBef>
                <a:buSzPct val="125000"/>
                <a:buFont typeface="Chalkboard" pitchFamily="-65" charset="0"/>
                <a:buChar char="•"/>
              </a:pP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At threshold, small b∼1/|t|</a:t>
              </a:r>
              <a:r>
                <a:rPr lang="en-US" sz="1700" baseline="320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1/2</a:t>
              </a: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 =0.2 fm</a:t>
              </a:r>
              <a:endParaRPr lang="en-US" sz="1700" baseline="32000" dirty="0">
                <a:latin typeface="Chalkboard"/>
                <a:ea typeface="ＭＳ Ｐゴシック" pitchFamily="-65" charset="-128"/>
                <a:cs typeface="Chalkboard"/>
                <a:sym typeface="Chalkboard" pitchFamily="-65" charset="0"/>
              </a:endParaRPr>
            </a:p>
            <a:p>
              <a:pPr marL="205376" indent="-205376">
                <a:spcBef>
                  <a:spcPts val="1828"/>
                </a:spcBef>
                <a:buSzPct val="125000"/>
                <a:buFont typeface="Chalkboard" pitchFamily="-65" charset="0"/>
                <a:buChar char="•"/>
              </a:pP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The    </a:t>
              </a:r>
              <a:r>
                <a:rPr lang="en-US" sz="1700" dirty="0" smtClean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   couples </a:t>
              </a: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to the gluon field in the target. Process dominated by </a:t>
              </a: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 Bold" charset="0"/>
                </a:rPr>
                <a:t>multi-gluon exchange</a:t>
              </a: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. Concept of </a:t>
              </a:r>
              <a:r>
                <a:rPr lang="en-US" sz="1700" dirty="0" err="1">
                  <a:latin typeface="Chalkboard"/>
                  <a:ea typeface="ＭＳ Ｐゴシック" pitchFamily="-65" charset="-128"/>
                  <a:cs typeface="Chalkboard"/>
                  <a:sym typeface="Chalkboard Bold" charset="0"/>
                </a:rPr>
                <a:t>gluonic</a:t>
              </a: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 Bold" charset="0"/>
                </a:rPr>
                <a:t> Van</a:t>
              </a:r>
              <a:r>
                <a:rPr lang="en-US" sz="1700" dirty="0" smtClean="0">
                  <a:latin typeface="Chalkboard"/>
                  <a:ea typeface="ＭＳ Ｐゴシック" pitchFamily="-65" charset="-128"/>
                  <a:cs typeface="Chalkboard"/>
                  <a:sym typeface="Chalkboard Bold" charset="0"/>
                </a:rPr>
                <a:t> </a:t>
              </a:r>
              <a:r>
                <a:rPr lang="en-US" sz="1700" dirty="0" err="1" smtClean="0">
                  <a:latin typeface="Chalkboard"/>
                  <a:ea typeface="ＭＳ Ｐゴシック" pitchFamily="-65" charset="-128"/>
                  <a:cs typeface="Chalkboard"/>
                  <a:sym typeface="Chalkboard Bold" charset="0"/>
                </a:rPr>
                <a:t>der</a:t>
              </a:r>
              <a:r>
                <a:rPr lang="en-US" sz="1700" dirty="0" smtClean="0">
                  <a:latin typeface="Chalkboard"/>
                  <a:ea typeface="ＭＳ Ｐゴシック" pitchFamily="-65" charset="-128"/>
                  <a:cs typeface="Chalkboard"/>
                  <a:sym typeface="Chalkboard Bold" charset="0"/>
                </a:rPr>
                <a:t> </a:t>
              </a: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 Bold" charset="0"/>
                </a:rPr>
                <a:t>Waals</a:t>
              </a: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 potential in QCD.  </a:t>
              </a:r>
            </a:p>
            <a:p>
              <a:pPr marL="205376" indent="-205376">
                <a:spcBef>
                  <a:spcPts val="1828"/>
                </a:spcBef>
                <a:buSzPct val="125000"/>
                <a:buFont typeface="Chalkboard" pitchFamily="-65" charset="0"/>
                <a:buChar char="•"/>
              </a:pPr>
              <a:r>
                <a:rPr lang="en-US" sz="1700" dirty="0">
                  <a:latin typeface="Chalkboard"/>
                  <a:ea typeface="ＭＳ Ｐゴシック" pitchFamily="-65" charset="-128"/>
                  <a:cs typeface="Chalkboard"/>
                  <a:sym typeface="Chalkboard" pitchFamily="-65" charset="0"/>
                </a:rPr>
                <a:t>J/ψ production probes the short-range, gluon structure of the target.</a:t>
              </a:r>
            </a:p>
          </p:txBody>
        </p:sp>
        <p:pic>
          <p:nvPicPr>
            <p:cNvPr id="176137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9" y="1761"/>
              <a:ext cx="327" cy="2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76133" name="Rectangle 11"/>
          <p:cNvSpPr>
            <a:spLocks/>
          </p:cNvSpPr>
          <p:nvPr/>
        </p:nvSpPr>
        <p:spPr bwMode="auto">
          <a:xfrm>
            <a:off x="187523" y="4889004"/>
            <a:ext cx="3839766" cy="392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1000" dirty="0">
                <a:solidFill>
                  <a:srgbClr val="0000FF"/>
                </a:solidFill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S.J. Brodsky, E. </a:t>
            </a:r>
            <a:r>
              <a:rPr lang="en-US" sz="1000" dirty="0" err="1">
                <a:solidFill>
                  <a:srgbClr val="0000FF"/>
                </a:solidFill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Chudakov</a:t>
            </a:r>
            <a:r>
              <a:rPr lang="en-US" sz="1000" dirty="0">
                <a:solidFill>
                  <a:srgbClr val="0000FF"/>
                </a:solidFill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, P. Hoyer, J.M. </a:t>
            </a:r>
            <a:r>
              <a:rPr lang="en-US" sz="1000" dirty="0" err="1">
                <a:solidFill>
                  <a:srgbClr val="0000FF"/>
                </a:solidFill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Laget</a:t>
            </a:r>
            <a:r>
              <a:rPr lang="en-US" sz="1000" dirty="0">
                <a:solidFill>
                  <a:srgbClr val="0000FF"/>
                </a:solidFill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, Phys. </a:t>
            </a:r>
            <a:r>
              <a:rPr lang="en-US" sz="1000" dirty="0" err="1">
                <a:solidFill>
                  <a:srgbClr val="0000FF"/>
                </a:solidFill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Lett</a:t>
            </a:r>
            <a:r>
              <a:rPr lang="en-US" sz="1000" dirty="0">
                <a:solidFill>
                  <a:srgbClr val="0000FF"/>
                </a:solidFill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. B 498, 23 (2001).</a:t>
            </a:r>
          </a:p>
        </p:txBody>
      </p:sp>
      <p:pic>
        <p:nvPicPr>
          <p:cNvPr id="17613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175" y="2143125"/>
            <a:ext cx="403287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68328" y="2536674"/>
            <a:ext cx="477489" cy="302967"/>
          </a:xfrm>
          <a:prstGeom prst="rect">
            <a:avLst/>
          </a:prstGeom>
          <a:blipFill rotWithShape="0">
            <a:blip r:embed="rId4"/>
            <a:stretch>
              <a:fillRect l="-4464"/>
            </a:stretch>
          </a:blipFill>
        </p:spPr>
        <p:txBody>
          <a:bodyPr lIns="64291" tIns="32146" rIns="64291" bIns="32146"/>
          <a:lstStyle/>
          <a:p>
            <a:pPr>
              <a:defRPr/>
            </a:pPr>
            <a:r>
              <a:rPr lang="en-US">
                <a:noFill/>
                <a:latin typeface="Gill Sans" charset="0"/>
                <a:ea typeface="ヒラギノ角ゴ ProN W3" charset="-128"/>
                <a:cs typeface="+mn-cs"/>
                <a:sym typeface="Gill Sans" charset="0"/>
              </a:rPr>
              <a:t> 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78594" y="1473399"/>
            <a:ext cx="8822531" cy="5420320"/>
          </a:xfrm>
          <a:prstGeom prst="rect">
            <a:avLst/>
          </a:prstGeom>
          <a:blipFill rotWithShape="0">
            <a:blip r:embed="rId2"/>
            <a:stretch>
              <a:fillRect l="-2138" t="-1266" r="-146"/>
            </a:stretch>
          </a:blipFill>
          <a:ln>
            <a:noFill/>
          </a:ln>
          <a:extLst>
            <a:ext uri="{909E8E84-426E-40DD-AFC4-6F175D3DCCD1}">
              <a14:hiddenFill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a="http://schemas.openxmlformats.org/drawingml/2006/main" xmlns:p="http://schemas.openxmlformats.org/presentation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" name="Rectangle 2"/>
          <p:cNvSpPr>
            <a:spLocks/>
          </p:cNvSpPr>
          <p:nvPr/>
        </p:nvSpPr>
        <p:spPr bwMode="auto">
          <a:xfrm>
            <a:off x="2212294" y="944463"/>
            <a:ext cx="45397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board Bold" charset="0"/>
                <a:ea typeface="ＭＳ Ｐゴシック" pitchFamily="-65" charset="-128"/>
                <a:cs typeface="ＭＳ Ｐゴシック" pitchFamily="-65" charset="-128"/>
                <a:sym typeface="Chalkboard Bold" charset="0"/>
              </a:rPr>
              <a:t>Incoherent Photoproduction: J/ψN FSI</a:t>
            </a:r>
          </a:p>
        </p:txBody>
      </p:sp>
      <p:sp>
        <p:nvSpPr>
          <p:cNvPr id="17411" name="Rectangle 3"/>
          <p:cNvSpPr>
            <a:spLocks/>
          </p:cNvSpPr>
          <p:nvPr/>
        </p:nvSpPr>
        <p:spPr bwMode="auto">
          <a:xfrm>
            <a:off x="344536" y="228600"/>
            <a:ext cx="84180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Near-Threshold J/ψ Production off Deuteron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/>
          </p:cNvSpPr>
          <p:nvPr/>
        </p:nvSpPr>
        <p:spPr bwMode="auto">
          <a:xfrm>
            <a:off x="232914" y="262771"/>
            <a:ext cx="8418094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Near-Threshold J/ψ Production off Deuteron</a:t>
            </a:r>
          </a:p>
        </p:txBody>
      </p:sp>
      <p:sp>
        <p:nvSpPr>
          <p:cNvPr id="2" name="Rectangle 3"/>
          <p:cNvSpPr>
            <a:spLocks/>
          </p:cNvSpPr>
          <p:nvPr/>
        </p:nvSpPr>
        <p:spPr bwMode="auto">
          <a:xfrm>
            <a:off x="1887687" y="953392"/>
            <a:ext cx="5144267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board Bold" charset="0"/>
                <a:ea typeface="ＭＳ Ｐゴシック" pitchFamily="-65" charset="-128"/>
                <a:cs typeface="ＭＳ Ｐゴシック" pitchFamily="-65" charset="-128"/>
                <a:sym typeface="Chalkboard Bold" charset="0"/>
              </a:rPr>
              <a:t>Quasi-Free Photoproduction off the Neutron</a:t>
            </a:r>
          </a:p>
        </p:txBody>
      </p:sp>
      <p:pic>
        <p:nvPicPr>
          <p:cNvPr id="17818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9" y="1482328"/>
            <a:ext cx="9063633" cy="537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3828" y="5250656"/>
            <a:ext cx="1125141" cy="80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/>
          </p:cNvSpPr>
          <p:nvPr/>
        </p:nvSpPr>
        <p:spPr bwMode="auto">
          <a:xfrm>
            <a:off x="870665" y="259378"/>
            <a:ext cx="736583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Near-Threshold J/ψ Production off Deuteron</a:t>
            </a:r>
          </a:p>
        </p:txBody>
      </p:sp>
      <p:sp>
        <p:nvSpPr>
          <p:cNvPr id="179203" name="Rectangle 2"/>
          <p:cNvSpPr>
            <a:spLocks/>
          </p:cNvSpPr>
          <p:nvPr/>
        </p:nvSpPr>
        <p:spPr bwMode="auto">
          <a:xfrm>
            <a:off x="205383" y="1589484"/>
            <a:ext cx="5009555" cy="23485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>
              <a:spcBef>
                <a:spcPts val="633"/>
              </a:spcBef>
            </a:pPr>
            <a:r>
              <a:rPr lang="en-US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The </a:t>
            </a:r>
            <a:r>
              <a:rPr lang="en-US" dirty="0" err="1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t</a:t>
            </a:r>
            <a:r>
              <a:rPr lang="en-US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-dependence of the cross section can provide access to the deuteron </a:t>
            </a:r>
            <a:r>
              <a:rPr lang="en-US" dirty="0" err="1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gluonic</a:t>
            </a:r>
            <a:r>
              <a:rPr lang="en-US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 structure (gluon form factor)</a:t>
            </a:r>
          </a:p>
          <a:p>
            <a:pPr>
              <a:spcBef>
                <a:spcPts val="633"/>
              </a:spcBef>
            </a:pPr>
            <a:r>
              <a:rPr lang="en-US" dirty="0" err="1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E</a:t>
            </a:r>
            <a:r>
              <a:rPr lang="en-US" baseline="-6000" dirty="0" err="1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thr</a:t>
            </a:r>
            <a:r>
              <a:rPr lang="en-US" dirty="0">
                <a:latin typeface="Comic Sans MS" pitchFamily="-65" charset="0"/>
                <a:ea typeface="ヒラギノ明朝 ProN W3" pitchFamily="-65" charset="-128"/>
                <a:cs typeface="ヒラギノ明朝 ProN W3" pitchFamily="-65" charset="-128"/>
                <a:sym typeface="Comic Sans MS" pitchFamily="-65" charset="0"/>
              </a:rPr>
              <a:t>=5.66 GeV →|</a:t>
            </a:r>
            <a:r>
              <a:rPr lang="en-US" dirty="0" err="1">
                <a:latin typeface="Comic Sans MS" pitchFamily="-65" charset="0"/>
                <a:ea typeface="ヒラギノ明朝 ProN W3" pitchFamily="-65" charset="-128"/>
                <a:cs typeface="ヒラギノ明朝 ProN W3" pitchFamily="-65" charset="-128"/>
                <a:sym typeface="Comic Sans MS" pitchFamily="-65" charset="0"/>
              </a:rPr>
              <a:t>t</a:t>
            </a:r>
            <a:r>
              <a:rPr lang="en-US" baseline="-6000" dirty="0" err="1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min</a:t>
            </a:r>
            <a:r>
              <a:rPr lang="en-US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|=3.31 (GeV/c)</a:t>
            </a:r>
            <a:r>
              <a:rPr lang="en-US" baseline="320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2 </a:t>
            </a:r>
          </a:p>
          <a:p>
            <a:pPr eaLnBrk="1" hangingPunct="1"/>
            <a:r>
              <a:rPr lang="en-US" dirty="0">
                <a:latin typeface="Comic Sans MS" pitchFamily="-65" charset="0"/>
                <a:ea typeface="ヒラギノ明朝 ProN W3" pitchFamily="-65" charset="-128"/>
                <a:cs typeface="ヒラギノ明朝 ProN W3" pitchFamily="-65" charset="-128"/>
                <a:sym typeface="Comic Sans MS" pitchFamily="-65" charset="0"/>
              </a:rPr>
              <a:t>E=11 GeV →|</a:t>
            </a:r>
            <a:r>
              <a:rPr lang="en-US" dirty="0" err="1">
                <a:latin typeface="Comic Sans MS" pitchFamily="-65" charset="0"/>
                <a:ea typeface="ヒラギノ明朝 ProN W3" pitchFamily="-65" charset="-128"/>
                <a:cs typeface="ヒラギノ明朝 ProN W3" pitchFamily="-65" charset="-128"/>
                <a:sym typeface="Comic Sans MS" pitchFamily="-65" charset="0"/>
              </a:rPr>
              <a:t>t</a:t>
            </a:r>
            <a:r>
              <a:rPr lang="en-US" baseline="-6000" dirty="0" err="1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min</a:t>
            </a:r>
            <a:r>
              <a:rPr lang="en-US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|=0.26 (GeV/c)</a:t>
            </a:r>
            <a:r>
              <a:rPr lang="en-US" baseline="320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2</a:t>
            </a:r>
          </a:p>
        </p:txBody>
      </p:sp>
      <p:sp>
        <p:nvSpPr>
          <p:cNvPr id="2" name="Rectangle 3"/>
          <p:cNvSpPr>
            <a:spLocks/>
          </p:cNvSpPr>
          <p:nvPr/>
        </p:nvSpPr>
        <p:spPr bwMode="auto">
          <a:xfrm>
            <a:off x="3080618" y="971252"/>
            <a:ext cx="29816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altLang="x-none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halkboard Bold" charset="0"/>
                <a:ea typeface="ＭＳ Ｐゴシック" charset="-128"/>
                <a:sym typeface="Chalkboard Bold" charset="0"/>
              </a:rPr>
              <a:t>Coherent Photoproduction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304235" y="3463603"/>
            <a:ext cx="3759398" cy="964406"/>
            <a:chOff x="0" y="0"/>
            <a:chExt cx="3368" cy="864"/>
          </a:xfrm>
        </p:grpSpPr>
        <p:sp>
          <p:nvSpPr>
            <p:cNvPr id="179222" name="Rectangle 4"/>
            <p:cNvSpPr>
              <a:spLocks/>
            </p:cNvSpPr>
            <p:nvPr/>
          </p:nvSpPr>
          <p:spPr bwMode="auto">
            <a:xfrm>
              <a:off x="0" y="0"/>
              <a:ext cx="3368" cy="8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>
                <a:spcBef>
                  <a:spcPts val="1828"/>
                </a:spcBef>
              </a:pPr>
              <a:r>
                <a:rPr lang="en-US" dirty="0">
                  <a:latin typeface="Chalkboard" pitchFamily="-65" charset="0"/>
                  <a:ea typeface="ＭＳ Ｐゴシック" pitchFamily="-65" charset="-128"/>
                  <a:cs typeface="ＭＳ Ｐゴシック" pitchFamily="-65" charset="-128"/>
                  <a:sym typeface="Chalkboard" pitchFamily="-65" charset="0"/>
                </a:rPr>
                <a:t>Hard scale set by the     distance r</a:t>
              </a:r>
              <a:r>
                <a:rPr lang="en-US" baseline="-6000" dirty="0">
                  <a:latin typeface="Chalkboard" pitchFamily="-65" charset="0"/>
                  <a:ea typeface="ＭＳ Ｐゴシック" pitchFamily="-65" charset="-128"/>
                  <a:cs typeface="ＭＳ Ｐゴシック" pitchFamily="-65" charset="-128"/>
                  <a:sym typeface="Chalkboard" pitchFamily="-65" charset="0"/>
                </a:rPr>
                <a:t>⊥</a:t>
              </a:r>
              <a:r>
                <a:rPr lang="en-US" dirty="0">
                  <a:latin typeface="Chalkboard" pitchFamily="-65" charset="0"/>
                  <a:ea typeface="ＭＳ Ｐゴシック" pitchFamily="-65" charset="-128"/>
                  <a:cs typeface="ＭＳ Ｐゴシック" pitchFamily="-65" charset="-128"/>
                  <a:sym typeface="Chalkboard" pitchFamily="-65" charset="0"/>
                </a:rPr>
                <a:t>∼1/m</a:t>
              </a:r>
              <a:r>
                <a:rPr lang="en-US" baseline="-6000" dirty="0">
                  <a:latin typeface="Chalkboard" pitchFamily="-65" charset="0"/>
                  <a:ea typeface="ＭＳ Ｐゴシック" pitchFamily="-65" charset="-128"/>
                  <a:cs typeface="ＭＳ Ｐゴシック" pitchFamily="-65" charset="-128"/>
                  <a:sym typeface="Chalkboard" pitchFamily="-65" charset="0"/>
                </a:rPr>
                <a:t>c</a:t>
              </a:r>
              <a:r>
                <a:rPr lang="en-US" dirty="0">
                  <a:latin typeface="Chalkboard" pitchFamily="-65" charset="0"/>
                  <a:ea typeface="ＭＳ Ｐゴシック" pitchFamily="-65" charset="-128"/>
                  <a:cs typeface="ＭＳ Ｐゴシック" pitchFamily="-65" charset="-128"/>
                  <a:sym typeface="Chalkboard" pitchFamily="-65" charset="0"/>
                </a:rPr>
                <a:t>=0.13 fm. </a:t>
              </a:r>
              <a:r>
                <a:rPr lang="en-US" dirty="0">
                  <a:solidFill>
                    <a:srgbClr val="FF0000"/>
                  </a:solidFill>
                  <a:latin typeface="Chalkboard" pitchFamily="-65" charset="0"/>
                  <a:ea typeface="ＭＳ Ｐゴシック" pitchFamily="-65" charset="-128"/>
                  <a:cs typeface="ＭＳ Ｐゴシック" pitchFamily="-65" charset="-128"/>
                  <a:sym typeface="Chalkboard" pitchFamily="-65" charset="0"/>
                </a:rPr>
                <a:t>Probe is hard for all Q</a:t>
              </a:r>
              <a:r>
                <a:rPr lang="en-US" baseline="32000" dirty="0">
                  <a:solidFill>
                    <a:srgbClr val="FF0000"/>
                  </a:solidFill>
                  <a:latin typeface="Chalkboard" pitchFamily="-65" charset="0"/>
                  <a:ea typeface="ＭＳ Ｐゴシック" pitchFamily="-65" charset="-128"/>
                  <a:cs typeface="ＭＳ Ｐゴシック" pitchFamily="-65" charset="-128"/>
                  <a:sym typeface="Chalkboard" pitchFamily="-65" charset="0"/>
                </a:rPr>
                <a:t>2</a:t>
              </a:r>
              <a:r>
                <a:rPr lang="en-US" dirty="0">
                  <a:solidFill>
                    <a:srgbClr val="FF0000"/>
                  </a:solidFill>
                  <a:latin typeface="Chalkboard" pitchFamily="-65" charset="0"/>
                  <a:ea typeface="ＭＳ Ｐゴシック" pitchFamily="-65" charset="-128"/>
                  <a:cs typeface="ＭＳ Ｐゴシック" pitchFamily="-65" charset="-128"/>
                  <a:sym typeface="Chalkboard" pitchFamily="-65" charset="0"/>
                </a:rPr>
                <a:t>.</a:t>
              </a:r>
            </a:p>
          </p:txBody>
        </p:sp>
        <p:pic>
          <p:nvPicPr>
            <p:cNvPr id="179223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20" y="32"/>
              <a:ext cx="312" cy="2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79206" name="Rectangle 7"/>
          <p:cNvSpPr>
            <a:spLocks/>
          </p:cNvSpPr>
          <p:nvPr/>
        </p:nvSpPr>
        <p:spPr bwMode="auto">
          <a:xfrm>
            <a:off x="184175" y="4071937"/>
            <a:ext cx="4170164" cy="3839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>
              <a:spcBef>
                <a:spcPts val="1828"/>
              </a:spcBef>
            </a:pPr>
            <a:r>
              <a:rPr lang="en-US" dirty="0">
                <a:solidFill>
                  <a:srgbClr val="FF0000"/>
                </a:solidFill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GPD Based Description, |</a:t>
            </a:r>
            <a:r>
              <a:rPr lang="en-US" dirty="0" err="1">
                <a:solidFill>
                  <a:srgbClr val="FF0000"/>
                </a:solidFill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t</a:t>
            </a:r>
            <a:r>
              <a:rPr lang="en-US" dirty="0">
                <a:solidFill>
                  <a:srgbClr val="FF0000"/>
                </a:solidFill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| ≤ 1–2 GeV</a:t>
            </a:r>
            <a:r>
              <a:rPr lang="en-US" baseline="32000" dirty="0">
                <a:solidFill>
                  <a:srgbClr val="FF0000"/>
                </a:solidFill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2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90215" y="4776267"/>
            <a:ext cx="3600896" cy="1483444"/>
            <a:chOff x="0" y="0"/>
            <a:chExt cx="3226" cy="1328"/>
          </a:xfrm>
        </p:grpSpPr>
        <p:pic>
          <p:nvPicPr>
            <p:cNvPr id="179220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226" cy="6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9221" name="Rectangle 9"/>
            <p:cNvSpPr>
              <a:spLocks/>
            </p:cNvSpPr>
            <p:nvPr/>
          </p:nvSpPr>
          <p:spPr bwMode="auto">
            <a:xfrm>
              <a:off x="3" y="768"/>
              <a:ext cx="2584" cy="5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  <a:spcBef>
                  <a:spcPts val="1925"/>
                </a:spcBef>
              </a:pPr>
              <a:r>
                <a:rPr lang="en-US" sz="1500" dirty="0">
                  <a:latin typeface="Comic Sans MS" pitchFamily="-65" charset="0"/>
                  <a:ea typeface="ＭＳ Ｐゴシック" pitchFamily="-65" charset="-128"/>
                  <a:cs typeface="ＭＳ Ｐゴシック" pitchFamily="-65" charset="-128"/>
                  <a:sym typeface="Comic Sans MS" pitchFamily="-65" charset="0"/>
                </a:rPr>
                <a:t>Universal </a:t>
              </a:r>
              <a:r>
                <a:rPr lang="en-US" sz="1500" dirty="0" err="1">
                  <a:latin typeface="Comic Sans MS" pitchFamily="-65" charset="0"/>
                  <a:ea typeface="ＭＳ Ｐゴシック" pitchFamily="-65" charset="-128"/>
                  <a:cs typeface="ＭＳ Ｐゴシック" pitchFamily="-65" charset="-128"/>
                  <a:sym typeface="Comic Sans MS" pitchFamily="-65" charset="0"/>
                </a:rPr>
                <a:t>F</a:t>
              </a:r>
              <a:r>
                <a:rPr lang="en-US" sz="1500" baseline="-6000" dirty="0" err="1">
                  <a:latin typeface="Comic Sans MS" pitchFamily="-65" charset="0"/>
                  <a:ea typeface="ＭＳ Ｐゴシック" pitchFamily="-65" charset="-128"/>
                  <a:cs typeface="ＭＳ Ｐゴシック" pitchFamily="-65" charset="-128"/>
                  <a:sym typeface="Comic Sans MS" pitchFamily="-65" charset="0"/>
                </a:rPr>
                <a:t>gg</a:t>
              </a:r>
              <a:r>
                <a:rPr lang="en-US" sz="1500" dirty="0">
                  <a:latin typeface="Comic Sans MS" pitchFamily="-65" charset="0"/>
                  <a:ea typeface="ＭＳ Ｐゴシック" pitchFamily="-65" charset="-128"/>
                  <a:cs typeface="ＭＳ Ｐゴシック" pitchFamily="-65" charset="-128"/>
                  <a:sym typeface="Comic Sans MS" pitchFamily="-65" charset="0"/>
                </a:rPr>
                <a:t> expected, independent of μ</a:t>
              </a:r>
              <a:r>
                <a:rPr lang="en-US" sz="1500" baseline="32000" dirty="0">
                  <a:latin typeface="Comic Sans MS" pitchFamily="-65" charset="0"/>
                  <a:ea typeface="ＭＳ Ｐゴシック" pitchFamily="-65" charset="-128"/>
                  <a:cs typeface="ＭＳ Ｐゴシック" pitchFamily="-65" charset="-128"/>
                  <a:sym typeface="Comic Sans MS" pitchFamily="-65" charset="0"/>
                </a:rPr>
                <a:t>2</a:t>
              </a:r>
              <a:r>
                <a:rPr lang="en-US" sz="1500" dirty="0">
                  <a:latin typeface="Comic Sans MS" pitchFamily="-65" charset="0"/>
                  <a:ea typeface="ＭＳ Ｐゴシック" pitchFamily="-65" charset="-128"/>
                  <a:cs typeface="ＭＳ Ｐゴシック" pitchFamily="-65" charset="-128"/>
                  <a:sym typeface="Comic Sans MS" pitchFamily="-65" charset="0"/>
                </a:rPr>
                <a:t>; m</a:t>
              </a:r>
              <a:r>
                <a:rPr lang="en-US" sz="1500" baseline="32000" dirty="0">
                  <a:latin typeface="Comic Sans MS" pitchFamily="-65" charset="0"/>
                  <a:ea typeface="ＭＳ Ｐゴシック" pitchFamily="-65" charset="-128"/>
                  <a:cs typeface="ＭＳ Ｐゴシック" pitchFamily="-65" charset="-128"/>
                  <a:sym typeface="Comic Sans MS" pitchFamily="-65" charset="0"/>
                </a:rPr>
                <a:t>2</a:t>
              </a:r>
              <a:r>
                <a:rPr lang="en-US" sz="1500" baseline="-6000" dirty="0">
                  <a:latin typeface="Comic Sans MS" pitchFamily="-65" charset="0"/>
                  <a:ea typeface="ＭＳ Ｐゴシック" pitchFamily="-65" charset="-128"/>
                  <a:cs typeface="ＭＳ Ｐゴシック" pitchFamily="-65" charset="-128"/>
                  <a:sym typeface="Comic Sans MS" pitchFamily="-65" charset="0"/>
                </a:rPr>
                <a:t>2g</a:t>
              </a:r>
              <a:r>
                <a:rPr lang="en-US" sz="1500" dirty="0">
                  <a:latin typeface="Comic Sans MS" pitchFamily="-65" charset="0"/>
                  <a:ea typeface="ＭＳ Ｐゴシック" pitchFamily="-65" charset="-128"/>
                  <a:cs typeface="ＭＳ Ｐゴシック" pitchFamily="-65" charset="-128"/>
                  <a:sym typeface="Comic Sans MS" pitchFamily="-65" charset="0"/>
                </a:rPr>
                <a:t>~1 GeV</a:t>
              </a:r>
              <a:r>
                <a:rPr lang="en-US" sz="1500" baseline="32000" dirty="0">
                  <a:latin typeface="Comic Sans MS" pitchFamily="-65" charset="0"/>
                  <a:ea typeface="ＭＳ Ｐゴシック" pitchFamily="-65" charset="-128"/>
                  <a:cs typeface="ＭＳ Ｐゴシック" pitchFamily="-65" charset="-128"/>
                  <a:sym typeface="Comic Sans MS" pitchFamily="-65" charset="0"/>
                </a:rPr>
                <a:t>2</a:t>
              </a:r>
            </a:p>
          </p:txBody>
        </p:sp>
      </p:grpSp>
      <p:sp>
        <p:nvSpPr>
          <p:cNvPr id="179208" name="Rectangle 11"/>
          <p:cNvSpPr>
            <a:spLocks/>
          </p:cNvSpPr>
          <p:nvPr/>
        </p:nvSpPr>
        <p:spPr bwMode="auto">
          <a:xfrm>
            <a:off x="290215" y="6259711"/>
            <a:ext cx="3839766" cy="2321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1000" dirty="0">
                <a:solidFill>
                  <a:srgbClr val="0000FF"/>
                </a:solidFill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L. Frankfurt and M. </a:t>
            </a:r>
            <a:r>
              <a:rPr lang="en-US" sz="1000" dirty="0" err="1">
                <a:solidFill>
                  <a:srgbClr val="0000FF"/>
                </a:solidFill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Strikman</a:t>
            </a:r>
            <a:r>
              <a:rPr lang="en-US" sz="1000" dirty="0">
                <a:solidFill>
                  <a:srgbClr val="0000FF"/>
                </a:solidFill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, Phys. Rev. D 66, 031502(R) (2002).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5331024" y="1647527"/>
            <a:ext cx="3432349" cy="1852910"/>
            <a:chOff x="0" y="0"/>
            <a:chExt cx="3075" cy="1660"/>
          </a:xfrm>
        </p:grpSpPr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0" y="0"/>
              <a:ext cx="1696" cy="1660"/>
              <a:chOff x="0" y="0"/>
              <a:chExt cx="1696" cy="1660"/>
            </a:xfrm>
          </p:grpSpPr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0" y="0"/>
                <a:ext cx="1696" cy="1660"/>
                <a:chOff x="0" y="0"/>
                <a:chExt cx="1696" cy="1660"/>
              </a:xfrm>
            </p:grpSpPr>
            <p:grpSp>
              <p:nvGrpSpPr>
                <p:cNvPr id="8" name="Group 14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696" cy="1660"/>
                  <a:chOff x="0" y="0"/>
                  <a:chExt cx="1696" cy="1660"/>
                </a:xfrm>
              </p:grpSpPr>
              <p:sp>
                <p:nvSpPr>
                  <p:cNvPr id="179218" name="Rectangle 12"/>
                  <p:cNvSpPr>
                    <a:spLocks/>
                  </p:cNvSpPr>
                  <p:nvPr/>
                </p:nvSpPr>
                <p:spPr bwMode="auto">
                  <a:xfrm>
                    <a:off x="0" y="4"/>
                    <a:ext cx="1696" cy="165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25400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>
                    <a:prstTxWarp prst="textNoShape">
                      <a:avLst/>
                    </a:prstTxWarp>
                  </a:bodyPr>
                  <a:lstStyle/>
                  <a:p>
                    <a:pPr algn="ctr" eaLnBrk="1" hangingPunct="1"/>
                    <a:endParaRPr lang="en-US"/>
                  </a:p>
                </p:txBody>
              </p:sp>
              <p:pic>
                <p:nvPicPr>
                  <p:cNvPr id="179219" name="Picture 13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 rot="5400000">
                    <a:off x="32" y="51"/>
                    <a:ext cx="1655" cy="1553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79217" name="Oval 15"/>
                <p:cNvSpPr>
                  <a:spLocks/>
                </p:cNvSpPr>
                <p:nvPr/>
              </p:nvSpPr>
              <p:spPr bwMode="auto">
                <a:xfrm>
                  <a:off x="296" y="756"/>
                  <a:ext cx="656" cy="408"/>
                </a:xfrm>
                <a:prstGeom prst="ellipse">
                  <a:avLst/>
                </a:prstGeom>
                <a:solidFill>
                  <a:srgbClr val="200063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pPr algn="ctr" eaLnBrk="1" hangingPunct="1"/>
                  <a:endParaRPr lang="en-US"/>
                </a:p>
              </p:txBody>
            </p:sp>
          </p:grpSp>
          <p:sp>
            <p:nvSpPr>
              <p:cNvPr id="179215" name="Oval 17"/>
              <p:cNvSpPr>
                <a:spLocks/>
              </p:cNvSpPr>
              <p:nvPr/>
            </p:nvSpPr>
            <p:spPr bwMode="auto">
              <a:xfrm>
                <a:off x="984" y="148"/>
                <a:ext cx="88" cy="168"/>
              </a:xfrm>
              <a:prstGeom prst="ellipse">
                <a:avLst/>
              </a:prstGeom>
              <a:solidFill>
                <a:srgbClr val="200063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/>
              </a:p>
            </p:txBody>
          </p:sp>
        </p:grpSp>
        <p:pic>
          <p:nvPicPr>
            <p:cNvPr id="179212" name="Picture 1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00" y="139"/>
              <a:ext cx="920" cy="28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9213" name="Rectangle 20"/>
            <p:cNvSpPr>
              <a:spLocks/>
            </p:cNvSpPr>
            <p:nvPr/>
          </p:nvSpPr>
          <p:spPr bwMode="auto">
            <a:xfrm>
              <a:off x="1515" y="571"/>
              <a:ext cx="1560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>
                <a:spcBef>
                  <a:spcPts val="1828"/>
                </a:spcBef>
              </a:pPr>
              <a:r>
                <a:rPr lang="en-US" dirty="0">
                  <a:solidFill>
                    <a:srgbClr val="FF0000"/>
                  </a:solidFill>
                  <a:latin typeface="Chalkboard" pitchFamily="-65" charset="0"/>
                  <a:ea typeface="ＭＳ Ｐゴシック" pitchFamily="-65" charset="-128"/>
                  <a:cs typeface="ＭＳ Ｐゴシック" pitchFamily="-65" charset="-128"/>
                  <a:sym typeface="Chalkboard" pitchFamily="-65" charset="0"/>
                </a:rPr>
                <a:t>Large </a:t>
              </a:r>
              <a:r>
                <a:rPr lang="en-US" dirty="0" err="1">
                  <a:solidFill>
                    <a:srgbClr val="FF0000"/>
                  </a:solidFill>
                  <a:latin typeface="Chalkboard" pitchFamily="-65" charset="0"/>
                  <a:ea typeface="ＭＳ Ｐゴシック" pitchFamily="-65" charset="-128"/>
                  <a:cs typeface="ＭＳ Ｐゴシック" pitchFamily="-65" charset="-128"/>
                  <a:sym typeface="Chalkboard" pitchFamily="-65" charset="0"/>
                </a:rPr>
                <a:t>skewness</a:t>
              </a:r>
              <a:endParaRPr lang="en-US" dirty="0">
                <a:solidFill>
                  <a:srgbClr val="FF0000"/>
                </a:solidFill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endParaRPr>
            </a:p>
          </p:txBody>
        </p:sp>
      </p:grpSp>
      <p:sp>
        <p:nvSpPr>
          <p:cNvPr id="179210" name="Rectangle 22"/>
          <p:cNvSpPr>
            <a:spLocks/>
          </p:cNvSpPr>
          <p:nvPr/>
        </p:nvSpPr>
        <p:spPr bwMode="auto">
          <a:xfrm>
            <a:off x="5331023" y="5036344"/>
            <a:ext cx="3125391" cy="96440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>
              <a:spcBef>
                <a:spcPts val="1828"/>
              </a:spcBef>
            </a:pPr>
            <a:r>
              <a:rPr lang="en-US" dirty="0"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Unique opportunity for first glimpse at nuclear gluon distributions prior to EIC.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/>
          </p:cNvSpPr>
          <p:nvPr/>
        </p:nvSpPr>
        <p:spPr bwMode="auto">
          <a:xfrm>
            <a:off x="0" y="-152400"/>
            <a:ext cx="9108281" cy="111621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Chalkboard" pitchFamily="-65" charset="0"/>
                <a:ea typeface="ＭＳ Ｐゴシック" pitchFamily="-65" charset="-128"/>
                <a:cs typeface="ＭＳ Ｐゴシック" pitchFamily="-65" charset="-128"/>
                <a:sym typeface="Chalkboard" pitchFamily="-65" charset="0"/>
              </a:rPr>
              <a:t>Near-Threshold J/ψ Production off Deuteron with CLAS12</a:t>
            </a:r>
          </a:p>
        </p:txBody>
      </p:sp>
      <p:sp>
        <p:nvSpPr>
          <p:cNvPr id="20483" name="Rectangle 2"/>
          <p:cNvSpPr>
            <a:spLocks/>
          </p:cNvSpPr>
          <p:nvPr/>
        </p:nvSpPr>
        <p:spPr bwMode="auto">
          <a:xfrm>
            <a:off x="142875" y="795933"/>
            <a:ext cx="8858250" cy="552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a="http://schemas.openxmlformats.org/drawingml/2006/main" xmlns:p="http://schemas.openxmlformats.org/presentation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>
            <a:prstTxWarp prst="textNoShape">
              <a:avLst/>
            </a:prstTxWarp>
          </a:bodyPr>
          <a:lstStyle/>
          <a:p>
            <a:pPr>
              <a:spcBef>
                <a:spcPts val="1055"/>
              </a:spcBef>
            </a:pP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The Experimental Configuration is Compatible with Run Group B</a:t>
            </a:r>
          </a:p>
          <a:p>
            <a:pPr>
              <a:spcBef>
                <a:spcPts val="1055"/>
              </a:spcBef>
              <a:buSzPct val="125000"/>
              <a:buFont typeface="Comic Sans MS" pitchFamily="-65" charset="0"/>
              <a:buChar char="•"/>
            </a:pPr>
            <a:r>
              <a:rPr lang="en-US" sz="1700" dirty="0" err="1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Unpolarized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 LD2 target and 11-GeV electron beam, L=10</a:t>
            </a:r>
            <a:r>
              <a:rPr lang="en-US" sz="1700" baseline="320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35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 s</a:t>
            </a:r>
            <a:r>
              <a:rPr lang="en-US" sz="1700" baseline="320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-1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cm</a:t>
            </a:r>
            <a:r>
              <a:rPr lang="en-US" sz="1700" baseline="320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-2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.</a:t>
            </a:r>
            <a:endParaRPr lang="en-US" sz="1700" baseline="32000" dirty="0">
              <a:latin typeface="Comic Sans MS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  <a:p>
            <a:pPr>
              <a:spcBef>
                <a:spcPts val="1055"/>
              </a:spcBef>
              <a:buSzPct val="125000"/>
              <a:buFont typeface="Comic Sans MS" pitchFamily="-65" charset="0"/>
              <a:buChar char="•"/>
            </a:pP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Standard CLAS electron trigger and a </a:t>
            </a:r>
            <a:r>
              <a:rPr lang="en-US" sz="1700" dirty="0" err="1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Muon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 trigger (new, established during RGA).</a:t>
            </a:r>
          </a:p>
          <a:p>
            <a:pPr>
              <a:spcBef>
                <a:spcPts val="1055"/>
              </a:spcBef>
              <a:buSzPct val="125000"/>
              <a:buFont typeface="Comic Sans MS" pitchFamily="-65" charset="0"/>
              <a:buChar char="•"/>
            </a:pP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Charged-hadron detection in the Forward and Central Detectors.</a:t>
            </a:r>
          </a:p>
          <a:p>
            <a:pPr>
              <a:spcBef>
                <a:spcPts val="1055"/>
              </a:spcBef>
              <a:buSzPct val="125000"/>
              <a:buFont typeface="Comic Sans MS" pitchFamily="-65" charset="0"/>
              <a:buChar char="•"/>
            </a:pP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Neutron detection in the Forward Detector.</a:t>
            </a:r>
          </a:p>
          <a:p>
            <a:pPr>
              <a:spcBef>
                <a:spcPts val="1055"/>
              </a:spcBef>
              <a:buSzPct val="125000"/>
              <a:buFont typeface="Comic Sans MS" pitchFamily="-65" charset="0"/>
              <a:buChar char="•"/>
            </a:pP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Forward Tagger On (not needed in trigger).</a:t>
            </a:r>
          </a:p>
          <a:p>
            <a:pPr>
              <a:spcBef>
                <a:spcPts val="1055"/>
              </a:spcBef>
              <a:buSzPct val="125000"/>
              <a:buFont typeface="Comic Sans MS" pitchFamily="-65" charset="0"/>
              <a:buChar char="•"/>
            </a:pP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Full torus field, electrons in-bending.</a:t>
            </a:r>
          </a:p>
          <a:p>
            <a:pPr eaLnBrk="1" hangingPunct="1">
              <a:lnSpc>
                <a:spcPct val="110000"/>
              </a:lnSpc>
            </a:pPr>
            <a:endParaRPr lang="en-US" sz="1700" dirty="0">
              <a:latin typeface="Comic Sans MS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  <a:p>
            <a:pPr eaLnBrk="1" hangingPunct="1"/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Expected Yields</a:t>
            </a:r>
          </a:p>
          <a:p>
            <a:pPr>
              <a:spcBef>
                <a:spcPts val="1055"/>
              </a:spcBef>
              <a:buSzPct val="125000"/>
              <a:buFont typeface="Comic Sans MS" pitchFamily="-65" charset="0"/>
              <a:buChar char="•"/>
            </a:pP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Quasi-free production off neutron: ~30 J/ψ per day (including both, </a:t>
            </a:r>
            <a:r>
              <a:rPr lang="en-US" sz="1700" dirty="0" err="1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e+e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- and </a:t>
            </a:r>
            <a:r>
              <a:rPr lang="en-US" sz="1700" dirty="0" err="1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μ+μ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- decays).</a:t>
            </a:r>
          </a:p>
          <a:p>
            <a:pPr>
              <a:spcBef>
                <a:spcPts val="1055"/>
              </a:spcBef>
              <a:buSzPct val="125000"/>
              <a:buFont typeface="Comic Sans MS" pitchFamily="-65" charset="0"/>
              <a:buChar char="•"/>
            </a:pPr>
            <a:r>
              <a:rPr lang="en-US" sz="1700" dirty="0" err="1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Pentaquark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 total yields: 31 - 975 (P</a:t>
            </a:r>
            <a:r>
              <a:rPr lang="en-US" sz="1700" baseline="-60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c 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(4380)), 45 - 1430 (P</a:t>
            </a:r>
            <a:r>
              <a:rPr lang="en-US" sz="1700" baseline="-60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c 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(4450))</a:t>
            </a:r>
          </a:p>
          <a:p>
            <a:pPr>
              <a:spcBef>
                <a:spcPts val="1055"/>
              </a:spcBef>
              <a:buSzPct val="125000"/>
              <a:buFont typeface="Comic Sans MS" pitchFamily="-65" charset="0"/>
              <a:buChar char="•"/>
            </a:pP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Incoherent production: &lt; 3 J/ψ per day (including both, </a:t>
            </a:r>
            <a:r>
              <a:rPr lang="en-US" sz="1700" dirty="0" err="1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e+e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- and </a:t>
            </a:r>
            <a:r>
              <a:rPr lang="en-US" sz="1700" dirty="0" err="1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μ+μ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- decays).</a:t>
            </a:r>
          </a:p>
          <a:p>
            <a:pPr>
              <a:spcBef>
                <a:spcPts val="1055"/>
              </a:spcBef>
              <a:buSzPct val="125000"/>
              <a:buFont typeface="Comic Sans MS" pitchFamily="-65" charset="0"/>
              <a:buChar char="•"/>
            </a:pP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Coherent production: ~ 0.3 – 1 J/ψ per day (including both, </a:t>
            </a:r>
            <a:r>
              <a:rPr lang="en-US" sz="1700" dirty="0" err="1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e+e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- and </a:t>
            </a:r>
            <a:r>
              <a:rPr lang="en-US" sz="1700" dirty="0" err="1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μ+μ</a:t>
            </a:r>
            <a:r>
              <a:rPr lang="en-US" sz="1700" dirty="0"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- decays).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4267200"/>
            <a:ext cx="16764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" y="1066800"/>
            <a:ext cx="67056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a="http://schemas.openxmlformats.org/drawingml/2006/main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1_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a="http://schemas.openxmlformats.org/drawingml/2006/main" name="Presentation5" id="{26C26031-065E-FD4A-A754-D25CB1B4CED2}" vid="{3EBB1A7F-D3DD-604E-8741-1884666B38C8}"/>
    </a:ext>
  </a:extLst>
</a:theme>
</file>

<file path=ppt/theme/theme3.xml><?xml version="1.0" encoding="utf-8"?>
<a:theme xmlns:a="http://schemas.openxmlformats.org/drawingml/2006/main" name="2_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Presentation5" id="{26C26031-065E-FD4A-A754-D25CB1B4CED2}" vid="{3EBB1A7F-D3DD-604E-8741-1884666B38C8}"/>
    </a:ext>
  </a:extLst>
</a:theme>
</file>

<file path=ppt/theme/theme4.xml><?xml version="1.0" encoding="utf-8"?>
<a:theme xmlns:a="http://schemas.openxmlformats.org/drawingml/2006/main" name="3_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Presentation5" id="{26C26031-065E-FD4A-A754-D25CB1B4CED2}" vid="{3EBB1A7F-D3DD-604E-8741-1884666B38C8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432039</TotalTime>
  <Words>1580</Words>
  <Application>Microsoft Macintosh PowerPoint</Application>
  <PresentationFormat>On-screen Show (4:3)</PresentationFormat>
  <Paragraphs>303</Paragraphs>
  <Slides>15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JLab_presentation</vt:lpstr>
      <vt:lpstr>1_JLab_presentation</vt:lpstr>
      <vt:lpstr>2_JLab_presentation</vt:lpstr>
      <vt:lpstr>3_JLab_presentation</vt:lpstr>
      <vt:lpstr>Hall B Run Group Addition</vt:lpstr>
      <vt:lpstr>PAC46 – Hall B proposals/LOI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Q.F. event illustration</vt:lpstr>
      <vt:lpstr>Run Group Review Procedure</vt:lpstr>
      <vt:lpstr>Report from Review Committee</vt:lpstr>
      <vt:lpstr>Slide 14</vt:lpstr>
      <vt:lpstr>Hall B  Run schedule 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Public Machine CCPUB</dc:creator>
  <cp:lastModifiedBy>Volker Burkert</cp:lastModifiedBy>
  <cp:revision>5478</cp:revision>
  <cp:lastPrinted>2018-07-17T16:11:15Z</cp:lastPrinted>
  <dcterms:created xsi:type="dcterms:W3CDTF">2018-07-17T14:08:19Z</dcterms:created>
  <dcterms:modified xsi:type="dcterms:W3CDTF">2018-07-18T12:26:23Z</dcterms:modified>
</cp:coreProperties>
</file>