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345" r:id="rId3"/>
    <p:sldId id="311" r:id="rId4"/>
    <p:sldId id="540" r:id="rId5"/>
    <p:sldId id="261" r:id="rId6"/>
    <p:sldId id="260" r:id="rId7"/>
    <p:sldId id="262" r:id="rId8"/>
    <p:sldId id="263" r:id="rId9"/>
    <p:sldId id="265" r:id="rId10"/>
    <p:sldId id="530" r:id="rId11"/>
    <p:sldId id="543" r:id="rId12"/>
    <p:sldId id="536" r:id="rId13"/>
    <p:sldId id="538" r:id="rId14"/>
    <p:sldId id="541" r:id="rId15"/>
    <p:sldId id="542" r:id="rId16"/>
    <p:sldId id="532" r:id="rId17"/>
    <p:sldId id="539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9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366A4-38B6-F545-8E8B-0A9438365316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6268A-617D-8145-9DE5-423A1A3D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ED0F-086E-4D47-B0E1-24627F04DB1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368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ED0F-086E-4D47-B0E1-24627F04DB1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021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1F04-3470-1549-85B0-42AAB162E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D0C1E-ECD3-9641-8B00-22D0BBD1B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EE5C4-E852-BD43-82F0-9AD49657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324DD-2CE6-BF43-AF20-33AB830B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71A1B-888E-CB42-8A62-A1726C8F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4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613F-1BE9-154B-9CF3-2771561D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EA92F-733C-9E46-9501-638847BE5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DF149-DC67-CB44-B24B-7F82FF0C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0CB5-6DBA-6442-BEF9-1F456FA2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5F0CD-006E-A64A-BFEF-332D0D9F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F5418-91CD-F54E-965B-047654E3D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8C0F-CD9A-3948-A359-E46B28F6D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1134-B17A-8C46-B00C-37FBC1F4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E0892-3477-844E-88C6-F629BE02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B0D3A-7BD7-AC43-94D0-9E74E53E1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Kaon SIDIS with SoLID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6422C-CE5E-1042-AE2A-8D46373B9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435E-8314-F547-A41D-0E31C1833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4E182-B9CB-7343-9700-846E647F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DADC4-8603-8B40-8C8E-9B60807E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8A9F1-044D-DF4C-8F4D-6ED805C5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1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AC374-FFEF-2144-8BA1-9583E1C4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9D0D8-6CE2-5541-B211-F1A94F33E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FFE9D-DD0E-2342-B91E-F3DFF6A6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4AB2B-24C1-254D-A9BA-6AA19778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8BA47-F102-AB4B-8A3D-70454265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3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24E4-FB61-3549-8AEB-8126B47F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877D0-1B0F-6547-A78D-90D527308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4D3AA-D31F-874F-844F-9CC67FF36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17252-62E0-A142-B494-721B8162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129E8-230F-6940-982C-4A37D0FF1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88D05-0820-3242-9277-568282AC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66C5-473E-4D47-A746-9C8B74AE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B8608-8E8A-CB4E-88D5-4F3113E88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E6E8C-04E2-9B48-BB24-40EEF7069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1055D8-5740-F54F-8387-69628DF58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32819-551B-FA44-BBB5-B45F3D7B5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D36B4-DB53-9F49-867B-A748EDAA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B53136-4B37-A249-BC36-2B14514B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77902-C73A-EB4E-954C-A70B2CB1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9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28E3-27DD-4442-9429-608860B6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72CA05-104D-374F-B47F-33A88200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E840F-A3FF-284C-9A7B-E17DA5145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48F82-A8E6-5F4A-A743-4BDE2ECB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1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CFA1F-CC9F-6A45-8670-1E702671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9AA23-4DB3-BB48-B1FC-43C8D4C8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8635-5079-E14F-B3A6-E70BCB45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1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BAEF-3B52-FF40-A735-716B36DF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968C6-EABE-6A45-A94C-F1871211C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1EC9-60C6-EE48-B1BC-0410E7454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5D346-D28B-834B-B9EA-8B4132853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A89BA-F856-D642-AC49-B6BCAA865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83F0-0F4A-EA45-A88E-A9F8C5D9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2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E4C2-20A8-7A48-BE3A-15AB5505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7232C-D76B-254E-9B2C-C8B70E57E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7C889-34BB-1243-9F51-8D6463C6A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732C8-50D2-8D4A-BEDF-66949BCF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18C86-FAEC-0645-ADF5-973D81F7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3E18C-670E-724C-B83D-04DC0F5F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E4C64-4217-A14C-AD2D-92A3468A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D4256-81FA-FA4F-85C1-56DA97767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E5D4D-6524-2B4F-8456-A2438DCA9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EEB66-6682-5B4E-AF8B-DEC0BB1EB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Kaon SIDIS with SoLID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680BF-98B0-4E46-A37E-297F54976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E15AC-EE11-5C48-BCE1-EABBA4190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1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tiff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w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4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tiff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7.tif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E0B5-8E37-9E45-AE25-D668B83DA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904" y="1537827"/>
            <a:ext cx="8307134" cy="156460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3600" dirty="0">
                <a:solidFill>
                  <a:srgbClr val="0070C0"/>
                </a:solidFill>
                <a:latin typeface="Cooper Black" panose="0208090404030B020404" pitchFamily="18" charset="77"/>
              </a:rPr>
              <a:t>Kaon Production in SIDIS using Transversely Polarized Targets and SoLID</a:t>
            </a:r>
            <a:endParaRPr kumimoji="1" lang="zh-CN" altLang="en-US" sz="3600" dirty="0">
              <a:solidFill>
                <a:srgbClr val="0070C0"/>
              </a:solidFill>
              <a:latin typeface="Cooper Black" panose="0208090404030B0204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E6D20-D63E-D848-8893-F6F4DCBA0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0631" y="3460324"/>
            <a:ext cx="6400800" cy="705548"/>
          </a:xfrm>
        </p:spPr>
        <p:txBody>
          <a:bodyPr>
            <a:normAutofit lnSpcReduction="10000"/>
          </a:bodyPr>
          <a:lstStyle/>
          <a:p>
            <a:pPr algn="ctr"/>
            <a:r>
              <a:rPr kumimoji="1" lang="en-US" altLang="zh-CN" dirty="0">
                <a:latin typeface="Cooper Black" panose="0208090404030B020404" pitchFamily="18" charset="77"/>
              </a:rPr>
              <a:t>Run-Group Proposal in parallel to E12-11-108 and E12-10-006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498B34-92D1-EC40-BAED-B48AAB443525}"/>
              </a:ext>
            </a:extLst>
          </p:cNvPr>
          <p:cNvSpPr/>
          <p:nvPr/>
        </p:nvSpPr>
        <p:spPr>
          <a:xfrm>
            <a:off x="1898904" y="4372375"/>
            <a:ext cx="81242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Cospokespeople</a:t>
            </a:r>
            <a:r>
              <a:rPr kumimoji="1" lang="en-US" altLang="zh-CN" sz="16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:  </a:t>
            </a:r>
            <a:r>
              <a:rPr kumimoji="1" lang="en-US" altLang="zh-CN" sz="1600" b="1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Tianbo</a:t>
            </a:r>
            <a:r>
              <a:rPr kumimoji="1" lang="en-US" altLang="zh-CN" sz="16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Liu, </a:t>
            </a:r>
            <a:r>
              <a:rPr kumimoji="1" lang="en-US" altLang="zh-CN" sz="1600" b="1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Sanghwa</a:t>
            </a:r>
            <a:r>
              <a:rPr kumimoji="1" lang="en-US" altLang="zh-CN" sz="16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Park, Yi Wang, </a:t>
            </a:r>
            <a:r>
              <a:rPr kumimoji="1" lang="en-US" altLang="zh-CN" sz="1600" b="1" dirty="0">
                <a:solidFill>
                  <a:srgbClr val="00B050"/>
                </a:solidFill>
                <a:latin typeface="Baskerville Old Face" panose="02020602080505020303" pitchFamily="18" charset="77"/>
              </a:rPr>
              <a:t>Zhihong Ye</a:t>
            </a:r>
            <a:r>
              <a:rPr kumimoji="1" lang="en-US" altLang="zh-CN" sz="16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, </a:t>
            </a:r>
            <a:r>
              <a:rPr kumimoji="1" lang="en-US" altLang="zh-CN" sz="1600" b="1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Zhiwen</a:t>
            </a:r>
            <a:r>
              <a:rPr kumimoji="1" lang="en-US" altLang="zh-CN" sz="16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Zhao</a:t>
            </a:r>
            <a:endParaRPr kumimoji="1" lang="zh-CN" altLang="en-US" sz="1600" b="1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571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Kaon Identification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254" y="723697"/>
            <a:ext cx="5795995" cy="32889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Multi-gap Resistive Plate Chamber (MRPC): 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600" dirty="0">
              <a:latin typeface="Baskerville Old Face" panose="020206020805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AC727-8D1A-AE42-B808-C62A50BFD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519"/>
          <a:stretch/>
        </p:blipFill>
        <p:spPr>
          <a:xfrm>
            <a:off x="9259282" y="946372"/>
            <a:ext cx="1850039" cy="2054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9BCB0-14D7-244E-B0B5-D900C353A8CB}"/>
              </a:ext>
            </a:extLst>
          </p:cNvPr>
          <p:cNvSpPr txBox="1"/>
          <p:nvPr/>
        </p:nvSpPr>
        <p:spPr>
          <a:xfrm>
            <a:off x="1077951" y="1129695"/>
            <a:ext cx="5921298" cy="135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The SoLID TOF detector is the MRPC (50 super-modules w/ 3MRPC modules for each super-module)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Each MRPC contains 10 gas gaps (0.25mm each gas layer + 0.7mm each glass)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Maximum rate capability – 50 </a:t>
            </a:r>
            <a:r>
              <a:rPr kumimoji="1" lang="en-US" altLang="zh-CN" sz="14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KHz</a:t>
            </a: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/cm</a:t>
            </a:r>
            <a:r>
              <a:rPr kumimoji="1" lang="en-US" altLang="zh-CN" sz="14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2</a:t>
            </a: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3EEDEF-610F-AD45-83C1-A5EB5DAB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C54516-37EF-C744-80B6-5E121E66D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499" y="3145575"/>
            <a:ext cx="3623671" cy="33441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41152B-F7CA-7F4C-AF38-77A89748E39C}"/>
              </a:ext>
            </a:extLst>
          </p:cNvPr>
          <p:cNvSpPr/>
          <p:nvPr/>
        </p:nvSpPr>
        <p:spPr>
          <a:xfrm>
            <a:off x="1077951" y="3270003"/>
            <a:ext cx="6153498" cy="3184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Thinner gas gaps (0.25mm --&gt; 0.104mm) with 8 gaps per stack (4 stacks)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Faster Front-End Electronics to minimize time-</a:t>
            </a:r>
            <a:r>
              <a:rPr kumimoji="1" lang="en-US" altLang="zh-CN" sz="14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jetter</a:t>
            </a: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 and reduce noise.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Using Neural-Network Machine-Learning algorithms for Time-Reconstruction (learn the full signal wave-form patterns from simulation data, and estimate the particle arrival time).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Resolution of  27 </a:t>
            </a:r>
            <a:r>
              <a:rPr kumimoji="1" lang="en-US" altLang="zh-CN" sz="14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 was obtained using Cosmic Ray tests;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UIUC &amp; BNL MRPC R&amp;D for </a:t>
            </a:r>
            <a:r>
              <a:rPr kumimoji="1" lang="en-US" sz="14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ePHENIX</a:t>
            </a:r>
            <a:r>
              <a:rPr kumimoji="1" lang="en-US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 has also reported a 18 </a:t>
            </a:r>
            <a:r>
              <a:rPr kumimoji="1" lang="en-US" sz="14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 resolution</a:t>
            </a: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Need to test on high rate environment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kumimoji="1" lang="zh-CN" altLang="en-US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7AEA22-222E-1F48-A18E-51C6FB162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86" y="1556514"/>
            <a:ext cx="1965796" cy="9789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2B3B9C-6D37-684A-9C4A-B8EB5CD8DA9C}"/>
              </a:ext>
            </a:extLst>
          </p:cNvPr>
          <p:cNvSpPr/>
          <p:nvPr/>
        </p:nvSpPr>
        <p:spPr>
          <a:xfrm>
            <a:off x="1077951" y="2693246"/>
            <a:ext cx="6498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Baskerville Old Face" panose="02020602080505020303" pitchFamily="18" charset="77"/>
              </a:rPr>
              <a:t>Tsinghua University w/ other Chinese collaborators are improving the design (27 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b="1" dirty="0">
                <a:solidFill>
                  <a:srgbClr val="7030A0"/>
                </a:solidFill>
                <a:latin typeface="Baskerville Old Face" panose="02020602080505020303" pitchFamily="18" charset="77"/>
              </a:rPr>
              <a:t> now)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EDBC66-9EE1-B14D-BDCE-CD09ED50B28E}"/>
              </a:ext>
            </a:extLst>
          </p:cNvPr>
          <p:cNvSpPr/>
          <p:nvPr/>
        </p:nvSpPr>
        <p:spPr bwMode="auto">
          <a:xfrm>
            <a:off x="9666516" y="3232663"/>
            <a:ext cx="462634" cy="32766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7090DC-FF7B-A545-A9FA-1DC97863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75A56-9918-A044-ABAD-67A79803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146495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Kaon Identification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310" y="832350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Combination of HGC and MRPC: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600" dirty="0">
              <a:latin typeface="Baskerville Old Face" panose="02020602080505020303" pitchFamily="18" charset="77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44A3DB-3EE3-3D4A-8F0C-8AFDB4012A7A}"/>
              </a:ext>
            </a:extLst>
          </p:cNvPr>
          <p:cNvCxnSpPr/>
          <p:nvPr/>
        </p:nvCxnSpPr>
        <p:spPr bwMode="auto">
          <a:xfrm>
            <a:off x="4320618" y="3211963"/>
            <a:ext cx="4624039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95D6FC-E078-4F40-A4F8-8D0DBFD6BAD3}"/>
              </a:ext>
            </a:extLst>
          </p:cNvPr>
          <p:cNvSpPr txBox="1"/>
          <p:nvPr/>
        </p:nvSpPr>
        <p:spPr>
          <a:xfrm>
            <a:off x="3846380" y="2742863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1.0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73129D-4DCB-254A-8088-67D1B9384D46}"/>
              </a:ext>
            </a:extLst>
          </p:cNvPr>
          <p:cNvCxnSpPr/>
          <p:nvPr/>
        </p:nvCxnSpPr>
        <p:spPr bwMode="auto">
          <a:xfrm>
            <a:off x="4320617" y="3040977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840DCE-E332-0A4C-A4B1-A45C7133EC5E}"/>
              </a:ext>
            </a:extLst>
          </p:cNvPr>
          <p:cNvCxnSpPr/>
          <p:nvPr/>
        </p:nvCxnSpPr>
        <p:spPr bwMode="auto">
          <a:xfrm>
            <a:off x="5142091" y="3040977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D1742-DFA5-A843-9222-867DF537ED55}"/>
              </a:ext>
            </a:extLst>
          </p:cNvPr>
          <p:cNvCxnSpPr/>
          <p:nvPr/>
        </p:nvCxnSpPr>
        <p:spPr bwMode="auto">
          <a:xfrm>
            <a:off x="7907593" y="3037259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D08AB7-45D9-E04F-BC34-13A3A9F7FC1C}"/>
              </a:ext>
            </a:extLst>
          </p:cNvPr>
          <p:cNvCxnSpPr/>
          <p:nvPr/>
        </p:nvCxnSpPr>
        <p:spPr bwMode="auto">
          <a:xfrm>
            <a:off x="8636139" y="3040977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A8E6A1-4700-4044-BCDA-790BA572998D}"/>
              </a:ext>
            </a:extLst>
          </p:cNvPr>
          <p:cNvSpPr txBox="1"/>
          <p:nvPr/>
        </p:nvSpPr>
        <p:spPr>
          <a:xfrm>
            <a:off x="4862689" y="2742862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2.2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0ABE75-DF56-C44D-B900-8B00D2926B7C}"/>
              </a:ext>
            </a:extLst>
          </p:cNvPr>
          <p:cNvSpPr txBox="1"/>
          <p:nvPr/>
        </p:nvSpPr>
        <p:spPr>
          <a:xfrm>
            <a:off x="7332075" y="2767328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5.0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0E609-27C6-FD47-9128-3C19DFA74396}"/>
              </a:ext>
            </a:extLst>
          </p:cNvPr>
          <p:cNvSpPr txBox="1"/>
          <p:nvPr/>
        </p:nvSpPr>
        <p:spPr>
          <a:xfrm>
            <a:off x="8370818" y="2742861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7.0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1F44990-FC0D-C548-BA55-430A1627A7B0}"/>
              </a:ext>
            </a:extLst>
          </p:cNvPr>
          <p:cNvSpPr/>
          <p:nvPr/>
        </p:nvSpPr>
        <p:spPr bwMode="auto">
          <a:xfrm>
            <a:off x="5142091" y="3912884"/>
            <a:ext cx="3494048" cy="394010"/>
          </a:xfrm>
          <a:prstGeom prst="rightArrow">
            <a:avLst>
              <a:gd name="adj1" fmla="val 50000"/>
              <a:gd name="adj2" fmla="val 1235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EDDD3AA-1666-0A44-BCA1-5026B37BB9AF}"/>
              </a:ext>
            </a:extLst>
          </p:cNvPr>
          <p:cNvSpPr/>
          <p:nvPr/>
        </p:nvSpPr>
        <p:spPr bwMode="auto">
          <a:xfrm rot="10800000">
            <a:off x="3696955" y="1872024"/>
            <a:ext cx="5087899" cy="394010"/>
          </a:xfrm>
          <a:prstGeom prst="rightArrow">
            <a:avLst>
              <a:gd name="adj1" fmla="val 50000"/>
              <a:gd name="adj2" fmla="val 1235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2B2FFD-0933-094E-87B5-6C6829E4F138}"/>
                  </a:ext>
                </a:extLst>
              </p:cNvPr>
              <p:cNvSpPr txBox="1"/>
              <p:nvPr/>
            </p:nvSpPr>
            <p:spPr>
              <a:xfrm>
                <a:off x="7962056" y="4318755"/>
                <a:ext cx="2639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HGC performs better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</a:t>
                </a:r>
                <a:r>
                  <a:rPr kumimoji="1" lang="en-US" altLang="zh-CN" sz="1600" b="1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separation at </a:t>
                </a:r>
                <a:r>
                  <a:rPr kumimoji="1" lang="en-US" altLang="zh-CN" sz="1600" b="1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higher</a:t>
                </a:r>
                <a:r>
                  <a:rPr kumimoji="1" lang="en-US" altLang="zh-CN" sz="1600" b="1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 momenta</a:t>
                </a:r>
                <a:endParaRPr kumimoji="1" lang="zh-CN" altLang="en-US" sz="1600" b="1" dirty="0">
                  <a:solidFill>
                    <a:schemeClr val="tx1">
                      <a:lumMod val="50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2B2FFD-0933-094E-87B5-6C6829E4F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056" y="4318755"/>
                <a:ext cx="2639781" cy="584775"/>
              </a:xfrm>
              <a:prstGeom prst="rect">
                <a:avLst/>
              </a:prstGeom>
              <a:blipFill>
                <a:blip r:embed="rId2"/>
                <a:stretch>
                  <a:fillRect l="-957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608C23-920D-4142-AD6E-B5F7305EAF47}"/>
                  </a:ext>
                </a:extLst>
              </p:cNvPr>
              <p:cNvSpPr txBox="1"/>
              <p:nvPr/>
            </p:nvSpPr>
            <p:spPr>
              <a:xfrm>
                <a:off x="2045309" y="1179534"/>
                <a:ext cx="3229237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MRPC-TOF performs better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separation at </a:t>
                </a:r>
                <a:r>
                  <a:rPr kumimoji="1" lang="en-US" altLang="zh-CN" sz="1600" b="1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lower</a:t>
                </a:r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momenta</a:t>
                </a:r>
                <a:endParaRPr kumimoji="1" lang="zh-CN" altLang="en-US" sz="1600" b="1" dirty="0">
                  <a:solidFill>
                    <a:schemeClr val="bg2">
                      <a:lumMod val="10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608C23-920D-4142-AD6E-B5F7305EA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309" y="1179534"/>
                <a:ext cx="3229237" cy="590931"/>
              </a:xfrm>
              <a:prstGeom prst="rect">
                <a:avLst/>
              </a:prstGeom>
              <a:blipFill>
                <a:blip r:embed="rId3"/>
                <a:stretch>
                  <a:fillRect l="-784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812B518-9668-DF48-9147-03EA823D9015}"/>
              </a:ext>
            </a:extLst>
          </p:cNvPr>
          <p:cNvSpPr txBox="1"/>
          <p:nvPr/>
        </p:nvSpPr>
        <p:spPr>
          <a:xfrm>
            <a:off x="5790409" y="2898142"/>
            <a:ext cx="180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i="1" u="sng" dirty="0">
                <a:solidFill>
                  <a:srgbClr val="7030A0"/>
                </a:solidFill>
                <a:latin typeface="Baskerville Old Face" panose="02020602080505020303" pitchFamily="18" charset="77"/>
              </a:rPr>
              <a:t>Hadron Momentum</a:t>
            </a:r>
            <a:endParaRPr kumimoji="1" lang="zh-CN" altLang="en-US" sz="1400" b="1" i="1" u="sng" dirty="0">
              <a:solidFill>
                <a:srgbClr val="7030A0"/>
              </a:solidFill>
              <a:latin typeface="Baskerville Old Face" panose="02020602080505020303" pitchFamily="18" charset="77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E1DE49-C994-734C-9D38-25BC41DACFCA}"/>
              </a:ext>
            </a:extLst>
          </p:cNvPr>
          <p:cNvCxnSpPr>
            <a:cxnSpLocks/>
          </p:cNvCxnSpPr>
          <p:nvPr/>
        </p:nvCxnSpPr>
        <p:spPr bwMode="auto">
          <a:xfrm>
            <a:off x="5154404" y="3166050"/>
            <a:ext cx="0" cy="1051393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6903ED-0CB8-504C-90B6-2A3CB42E102A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>
            <a:off x="8636139" y="3247303"/>
            <a:ext cx="0" cy="862586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087D68-42D8-6F42-874B-8C9BA6453A58}"/>
              </a:ext>
            </a:extLst>
          </p:cNvPr>
          <p:cNvCxnSpPr>
            <a:cxnSpLocks/>
          </p:cNvCxnSpPr>
          <p:nvPr/>
        </p:nvCxnSpPr>
        <p:spPr bwMode="auto">
          <a:xfrm flipH="1">
            <a:off x="7894778" y="1441202"/>
            <a:ext cx="22558" cy="2549052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91E819-E7A2-6A41-A4EB-6C58D7ED39D4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0766" y="1456474"/>
            <a:ext cx="23793" cy="1590768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1736DF2-0F40-F847-8F03-DE259F11385B}"/>
              </a:ext>
            </a:extLst>
          </p:cNvPr>
          <p:cNvSpPr txBox="1"/>
          <p:nvPr/>
        </p:nvSpPr>
        <p:spPr>
          <a:xfrm>
            <a:off x="7548485" y="1178594"/>
            <a:ext cx="72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B0F0"/>
                </a:solidFill>
              </a:rPr>
              <a:t>40 </a:t>
            </a:r>
            <a:r>
              <a:rPr kumimoji="1" lang="en-US" altLang="zh-CN" sz="1400" dirty="0" err="1">
                <a:solidFill>
                  <a:srgbClr val="00B0F0"/>
                </a:solidFill>
              </a:rPr>
              <a:t>ps</a:t>
            </a:r>
            <a:endParaRPr kumimoji="1"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0FA0BA-0094-4447-BDF4-39CA0D95105E}"/>
              </a:ext>
            </a:extLst>
          </p:cNvPr>
          <p:cNvSpPr txBox="1"/>
          <p:nvPr/>
        </p:nvSpPr>
        <p:spPr>
          <a:xfrm>
            <a:off x="8357439" y="1170322"/>
            <a:ext cx="72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B0F0"/>
                </a:solidFill>
              </a:rPr>
              <a:t>20 </a:t>
            </a:r>
            <a:r>
              <a:rPr kumimoji="1" lang="en-US" altLang="zh-CN" sz="1400" dirty="0" err="1">
                <a:solidFill>
                  <a:srgbClr val="00B0F0"/>
                </a:solidFill>
              </a:rPr>
              <a:t>ps</a:t>
            </a:r>
            <a:endParaRPr kumimoji="1" lang="zh-CN" altLang="en-US" sz="1400" dirty="0">
              <a:solidFill>
                <a:srgbClr val="00B0F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6A4BB7-D280-AF47-B80C-445A11CD12EF}"/>
              </a:ext>
            </a:extLst>
          </p:cNvPr>
          <p:cNvCxnSpPr/>
          <p:nvPr/>
        </p:nvCxnSpPr>
        <p:spPr bwMode="auto">
          <a:xfrm>
            <a:off x="5634921" y="1774050"/>
            <a:ext cx="1366457" cy="106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26DA91D-0422-FF4D-9457-4228E2490B95}"/>
              </a:ext>
            </a:extLst>
          </p:cNvPr>
          <p:cNvSpPr txBox="1"/>
          <p:nvPr/>
        </p:nvSpPr>
        <p:spPr>
          <a:xfrm>
            <a:off x="5672565" y="1370222"/>
            <a:ext cx="1414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i="1" u="sng" dirty="0">
                <a:solidFill>
                  <a:srgbClr val="00B050"/>
                </a:solidFill>
                <a:latin typeface="Baskerville Old Face" panose="02020602080505020303" pitchFamily="18" charset="77"/>
              </a:rPr>
              <a:t>Time Resolution</a:t>
            </a:r>
            <a:endParaRPr kumimoji="1" lang="zh-CN" altLang="en-US" sz="1400" b="1" i="1" u="sng" dirty="0">
              <a:solidFill>
                <a:srgbClr val="00B050"/>
              </a:solidFill>
              <a:latin typeface="Baskerville Old Face" panose="02020602080505020303" pitchFamily="18" charset="77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FC88EE-F7A2-2E45-961A-BB6803BF4C76}"/>
              </a:ext>
            </a:extLst>
          </p:cNvPr>
          <p:cNvCxnSpPr/>
          <p:nvPr/>
        </p:nvCxnSpPr>
        <p:spPr bwMode="auto">
          <a:xfrm>
            <a:off x="5931953" y="4396200"/>
            <a:ext cx="1366457" cy="106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7718FCC-6980-484F-9577-187284490B3D}"/>
                  </a:ext>
                </a:extLst>
              </p:cNvPr>
              <p:cNvSpPr txBox="1"/>
              <p:nvPr/>
            </p:nvSpPr>
            <p:spPr>
              <a:xfrm>
                <a:off x="6357824" y="4505066"/>
                <a:ext cx="14145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b="1" i="1" u="sng" dirty="0">
                    <a:solidFill>
                      <a:schemeClr val="accent2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b="1" i="1" u="sng" dirty="0">
                    <a:solidFill>
                      <a:schemeClr val="accent2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 ratio</a:t>
                </a:r>
                <a:endParaRPr kumimoji="1" lang="zh-CN" altLang="en-US" sz="1400" b="1" i="1" u="sng" dirty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7718FCC-6980-484F-9577-187284490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24" y="4505066"/>
                <a:ext cx="1414595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6254718A-A1BC-9B44-9897-437AD052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C25995-B3AE-B642-9C95-AE609B7239CD}"/>
              </a:ext>
            </a:extLst>
          </p:cNvPr>
          <p:cNvSpPr txBox="1"/>
          <p:nvPr/>
        </p:nvSpPr>
        <p:spPr>
          <a:xfrm>
            <a:off x="2099757" y="4930288"/>
            <a:ext cx="7784472" cy="13989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600" b="1" u="sng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Conclusion</a:t>
            </a: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</a:t>
            </a:r>
            <a:r>
              <a:rPr lang="en-US" sz="1400" b="1" dirty="0"/>
              <a:t>MRPC R&amp;D projects have reached a 27 </a:t>
            </a:r>
            <a:r>
              <a:rPr lang="en-US" sz="1400" b="1" dirty="0" err="1"/>
              <a:t>ps</a:t>
            </a:r>
            <a:r>
              <a:rPr lang="en-US" sz="1400" b="1" dirty="0"/>
              <a:t> time-resolution in cosmic bench testing;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b="1" dirty="0"/>
              <a:t>The HGC will provide redundancy and extend range at large momenta;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b="1" dirty="0"/>
              <a:t>While the collaboration will strive for ~20 </a:t>
            </a:r>
            <a:r>
              <a:rPr lang="en-US" sz="1400" b="1" dirty="0" err="1"/>
              <a:t>ps</a:t>
            </a:r>
            <a:r>
              <a:rPr lang="en-US" sz="1400" b="1" dirty="0"/>
              <a:t>, a 40 </a:t>
            </a:r>
            <a:r>
              <a:rPr lang="en-US" sz="1400" b="1" dirty="0" err="1"/>
              <a:t>ps</a:t>
            </a:r>
            <a:r>
              <a:rPr lang="en-US" sz="1400" b="1" dirty="0"/>
              <a:t> time resolution is acceptable for this science.</a:t>
            </a:r>
            <a:endParaRPr kumimoji="1" lang="en-US" altLang="zh-CN" sz="1400" b="1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5FB68E2-93DA-914C-9F2D-370EEA7FB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324" y="3361142"/>
            <a:ext cx="3246130" cy="152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7C141-9628-904C-8567-A2B23574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7C07-2DEC-7748-B751-A15360F1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16302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Physics Projection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135" y="654206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Phase-Space Cut-Off due to TOF Resolution: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400" dirty="0">
              <a:latin typeface="Baskerville Old Face" panose="02020602080505020303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6D6D6-16D0-1B4F-B7B0-09638444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144" y="3242176"/>
            <a:ext cx="3220224" cy="31459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BA010C-7EF5-7748-ACA7-C26B5BF0B210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6133" y="3059955"/>
            <a:ext cx="0" cy="3072454"/>
          </a:xfrm>
          <a:prstGeom prst="line">
            <a:avLst/>
          </a:prstGeom>
          <a:ln w="25400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4E1D2D-42BC-B849-AB23-9BBCA915A1E3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8942" y="3059955"/>
            <a:ext cx="0" cy="3072454"/>
          </a:xfrm>
          <a:prstGeom prst="line">
            <a:avLst/>
          </a:prstGeom>
          <a:ln w="25400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05DEE3-3838-C94F-92A0-5B614F3B885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43871" y="3802569"/>
            <a:ext cx="1802781" cy="0"/>
          </a:xfrm>
          <a:prstGeom prst="line">
            <a:avLst/>
          </a:prstGeom>
          <a:ln w="15875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425AFD-F995-E545-81F8-C4CA639C857B}"/>
              </a:ext>
            </a:extLst>
          </p:cNvPr>
          <p:cNvCxnSpPr>
            <a:cxnSpLocks/>
          </p:cNvCxnSpPr>
          <p:nvPr/>
        </p:nvCxnSpPr>
        <p:spPr bwMode="auto">
          <a:xfrm flipH="1">
            <a:off x="8543871" y="4371281"/>
            <a:ext cx="1802781" cy="0"/>
          </a:xfrm>
          <a:prstGeom prst="line">
            <a:avLst/>
          </a:prstGeom>
          <a:ln w="15875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632801-CFC4-D14E-A58B-579C2AF29CDD}"/>
              </a:ext>
            </a:extLst>
          </p:cNvPr>
          <p:cNvSpPr txBox="1"/>
          <p:nvPr/>
        </p:nvSpPr>
        <p:spPr>
          <a:xfrm>
            <a:off x="9905267" y="3588762"/>
            <a:ext cx="613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FF0000"/>
                </a:solidFill>
              </a:rPr>
              <a:t>Z=0.7</a:t>
            </a:r>
            <a:endParaRPr kumimoji="1"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0FCA36-AEEB-C845-80E7-093BCF342EDC}"/>
              </a:ext>
            </a:extLst>
          </p:cNvPr>
          <p:cNvSpPr txBox="1"/>
          <p:nvPr/>
        </p:nvSpPr>
        <p:spPr>
          <a:xfrm>
            <a:off x="9889974" y="4122840"/>
            <a:ext cx="613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FF0000"/>
                </a:solidFill>
              </a:rPr>
              <a:t>Z=0.3</a:t>
            </a:r>
            <a:endParaRPr kumimoji="1" lang="zh-CN" altLang="en-US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26A622-65E9-0741-9626-FEFF9CC753C6}"/>
              </a:ext>
            </a:extLst>
          </p:cNvPr>
          <p:cNvCxnSpPr>
            <a:cxnSpLocks/>
          </p:cNvCxnSpPr>
          <p:nvPr/>
        </p:nvCxnSpPr>
        <p:spPr bwMode="auto">
          <a:xfrm flipV="1">
            <a:off x="7997459" y="3059955"/>
            <a:ext cx="0" cy="3072454"/>
          </a:xfrm>
          <a:prstGeom prst="line">
            <a:avLst/>
          </a:prstGeom>
          <a:ln w="15875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D89F62-78E8-D541-8E73-3F672557085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06952" y="3107476"/>
            <a:ext cx="0" cy="3072454"/>
          </a:xfrm>
          <a:prstGeom prst="line">
            <a:avLst/>
          </a:prstGeom>
          <a:ln w="15875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AFA4172-631B-6246-A665-B1088594D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AABEB-2F87-954D-B5DC-1325ACD07582}"/>
              </a:ext>
            </a:extLst>
          </p:cNvPr>
          <p:cNvSpPr txBox="1"/>
          <p:nvPr/>
        </p:nvSpPr>
        <p:spPr>
          <a:xfrm>
            <a:off x="9564280" y="3082689"/>
            <a:ext cx="666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i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20 </a:t>
            </a:r>
            <a:r>
              <a:rPr kumimoji="1" lang="en-US" altLang="zh-CN" sz="1100" b="1" i="1" u="sng" dirty="0" err="1">
                <a:solidFill>
                  <a:srgbClr val="0070C0"/>
                </a:solidFill>
                <a:latin typeface="Comic Sans MS" panose="030F0902030302020204" pitchFamily="66" charset="0"/>
              </a:rPr>
              <a:t>ps</a:t>
            </a:r>
            <a:endParaRPr kumimoji="1" lang="zh-CN" altLang="en-US" sz="1100" b="1" i="1" u="sng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28FDE8-A555-454B-A75F-B9659E0CBC8E}"/>
              </a:ext>
            </a:extLst>
          </p:cNvPr>
          <p:cNvSpPr txBox="1"/>
          <p:nvPr/>
        </p:nvSpPr>
        <p:spPr>
          <a:xfrm>
            <a:off x="8744739" y="3098878"/>
            <a:ext cx="666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i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40 </a:t>
            </a:r>
            <a:r>
              <a:rPr kumimoji="1" lang="en-US" altLang="zh-CN" sz="1100" b="1" i="1" u="sng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ps</a:t>
            </a:r>
            <a:endParaRPr kumimoji="1" lang="zh-CN" altLang="en-US" sz="1100" b="1" i="1" u="sng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F6CB99-B0E1-2C41-AC17-E00389BA2E4B}"/>
              </a:ext>
            </a:extLst>
          </p:cNvPr>
          <p:cNvSpPr txBox="1"/>
          <p:nvPr/>
        </p:nvSpPr>
        <p:spPr>
          <a:xfrm>
            <a:off x="7944615" y="3056726"/>
            <a:ext cx="666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i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20 </a:t>
            </a:r>
            <a:r>
              <a:rPr kumimoji="1" lang="en-US" altLang="zh-CN" sz="1100" b="1" i="1" u="sng" dirty="0" err="1">
                <a:solidFill>
                  <a:srgbClr val="0070C0"/>
                </a:solidFill>
                <a:latin typeface="Comic Sans MS" panose="030F0902030302020204" pitchFamily="66" charset="0"/>
              </a:rPr>
              <a:t>ps</a:t>
            </a:r>
            <a:endParaRPr kumimoji="1" lang="zh-CN" altLang="en-US" sz="1100" b="1" i="1" u="sng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E9688A-3FDC-1848-8C05-D26DA7AEA13D}"/>
              </a:ext>
            </a:extLst>
          </p:cNvPr>
          <p:cNvSpPr txBox="1"/>
          <p:nvPr/>
        </p:nvSpPr>
        <p:spPr>
          <a:xfrm>
            <a:off x="7163122" y="3054989"/>
            <a:ext cx="666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i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40 </a:t>
            </a:r>
            <a:r>
              <a:rPr kumimoji="1" lang="en-US" altLang="zh-CN" sz="1100" b="1" i="1" u="sng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ps</a:t>
            </a:r>
            <a:endParaRPr kumimoji="1" lang="zh-CN" altLang="en-US" sz="1100" b="1" i="1" u="sng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42B1A-4338-AF4F-98FD-AEAD4C22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650" y="975750"/>
            <a:ext cx="3454548" cy="28392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4C0D1B-CAE0-F042-9436-5A815630409D}"/>
                  </a:ext>
                </a:extLst>
              </p:cNvPr>
              <p:cNvSpPr txBox="1"/>
              <p:nvPr/>
            </p:nvSpPr>
            <p:spPr>
              <a:xfrm>
                <a:off x="5970344" y="869337"/>
                <a:ext cx="4615040" cy="1039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w/</a:t>
                </a:r>
                <a:r>
                  <a:rPr kumimoji="1" lang="en-US" altLang="zh-CN" sz="1400" dirty="0">
                    <a:latin typeface="Baskerville Old Face" panose="02020602080505020303" pitchFamily="18" charset="77"/>
                  </a:rPr>
                  <a:t> </a:t>
                </a:r>
                <a:r>
                  <a:rPr kumimoji="1" lang="en-US" altLang="zh-CN" sz="1400" b="1" i="1" dirty="0">
                    <a:solidFill>
                      <a:srgbClr val="00B0F0"/>
                    </a:solidFill>
                    <a:latin typeface="Baskerville Old Face" panose="02020602080505020303" pitchFamily="18" charset="77"/>
                  </a:rPr>
                  <a:t>20 </a:t>
                </a:r>
                <a:r>
                  <a:rPr kumimoji="1" lang="en-US" altLang="zh-CN" sz="1400" b="1" i="1" dirty="0" err="1">
                    <a:solidFill>
                      <a:srgbClr val="00B0F0"/>
                    </a:solidFill>
                    <a:latin typeface="Baskerville Old Face" panose="02020602080505020303" pitchFamily="18" charset="77"/>
                  </a:rPr>
                  <a:t>ps</a:t>
                </a:r>
                <a:r>
                  <a:rPr kumimoji="1" lang="en-US" altLang="zh-CN" sz="1400" b="1" i="1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 </a:t>
                </a:r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resolution, separate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 at </a:t>
                </a:r>
                <a:r>
                  <a:rPr kumimoji="1" lang="en-US" altLang="zh-CN" sz="1400" dirty="0">
                    <a:solidFill>
                      <a:srgbClr val="00B0F0"/>
                    </a:solidFill>
                    <a:latin typeface="Baskerville Old Face" panose="02020602080505020303" pitchFamily="18" charset="77"/>
                  </a:rPr>
                  <a:t>P</a:t>
                </a:r>
                <a:r>
                  <a:rPr kumimoji="1" lang="en-US" altLang="zh-CN" sz="1400" baseline="-25000" dirty="0">
                    <a:solidFill>
                      <a:srgbClr val="00B0F0"/>
                    </a:solidFill>
                    <a:latin typeface="Baskerville Old Face" panose="02020602080505020303" pitchFamily="18" charset="77"/>
                  </a:rPr>
                  <a:t>h</a:t>
                </a:r>
                <a:r>
                  <a:rPr kumimoji="1" lang="en-US" altLang="zh-CN" sz="1400" dirty="0">
                    <a:solidFill>
                      <a:srgbClr val="00B0F0"/>
                    </a:solidFill>
                    <a:latin typeface="Baskerville Old Face" panose="02020602080505020303" pitchFamily="18" charset="77"/>
                  </a:rPr>
                  <a:t>&lt;7.0 GeV/c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w/ </a:t>
                </a:r>
                <a:r>
                  <a:rPr kumimoji="1" lang="en-US" altLang="zh-CN" sz="1400" b="1" i="1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40 </a:t>
                </a:r>
                <a:r>
                  <a:rPr kumimoji="1" lang="en-US" altLang="zh-CN" sz="1400" b="1" i="1" dirty="0" err="1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ps</a:t>
                </a:r>
                <a:r>
                  <a:rPr kumimoji="1" lang="en-US" altLang="zh-CN" sz="1400" b="1" i="1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 </a:t>
                </a:r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resolution, separate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 at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P</a:t>
                </a:r>
                <a:r>
                  <a:rPr kumimoji="1" lang="en-US" altLang="zh-CN" sz="1400" baseline="-25000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h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&lt;5.0 GeV/c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w/ 60 </a:t>
                </a:r>
                <a:r>
                  <a:rPr kumimoji="1" lang="en-US" altLang="zh-CN" sz="1400" dirty="0" err="1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ps</a:t>
                </a:r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 resolution, easily separate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/p 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at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P</a:t>
                </a:r>
                <a:r>
                  <a:rPr kumimoji="1" lang="en-US" altLang="zh-CN" sz="1400" baseline="-25000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h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&lt;7.0 GeV/c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4C0D1B-CAE0-F042-9436-5A8156304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344" y="869337"/>
                <a:ext cx="4615040" cy="1039002"/>
              </a:xfrm>
              <a:prstGeom prst="rect">
                <a:avLst/>
              </a:prstGeom>
              <a:blipFill>
                <a:blip r:embed="rId4"/>
                <a:stretch>
                  <a:fillRect l="-275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1098338F-ADB0-1B4C-9ABD-C4B51AE27CD0}"/>
              </a:ext>
            </a:extLst>
          </p:cNvPr>
          <p:cNvSpPr/>
          <p:nvPr/>
        </p:nvSpPr>
        <p:spPr>
          <a:xfrm>
            <a:off x="6889410" y="2791666"/>
            <a:ext cx="885274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1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</a:t>
            </a:r>
            <a:r>
              <a:rPr kumimoji="1" lang="en-US" altLang="zh-CN" sz="1000" baseline="-25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h</a:t>
            </a:r>
            <a:r>
              <a:rPr kumimoji="1" lang="en-US" altLang="zh-CN" sz="1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=5.0 GeV/c </a:t>
            </a:r>
            <a:endParaRPr lang="zh-CN" alt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3A7414-E700-0C46-962F-EE0D09DAE5C1}"/>
              </a:ext>
            </a:extLst>
          </p:cNvPr>
          <p:cNvSpPr/>
          <p:nvPr/>
        </p:nvSpPr>
        <p:spPr>
          <a:xfrm>
            <a:off x="9571656" y="2748624"/>
            <a:ext cx="885274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1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</a:t>
            </a:r>
            <a:r>
              <a:rPr kumimoji="1" lang="en-US" altLang="zh-CN" sz="1000" baseline="-25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h</a:t>
            </a:r>
            <a:r>
              <a:rPr kumimoji="1" lang="en-US" altLang="zh-CN" sz="1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=7.0 GeV/c </a:t>
            </a:r>
            <a:endParaRPr lang="zh-CN" alt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22A4BC-21A0-CB45-80EC-993EBDC1EA98}"/>
              </a:ext>
            </a:extLst>
          </p:cNvPr>
          <p:cNvSpPr txBox="1"/>
          <p:nvPr/>
        </p:nvSpPr>
        <p:spPr>
          <a:xfrm>
            <a:off x="6191615" y="2068473"/>
            <a:ext cx="415503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Correlations of maximum Kaon momenta and important physics quantities are not strong at &gt;6GeV/c</a:t>
            </a:r>
            <a:endParaRPr kumimoji="1" lang="zh-CN" altLang="en-US" sz="1400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9127D-7754-A149-9E45-EA87E2A6B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522" y="4707721"/>
            <a:ext cx="2754577" cy="20653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EA134D-F0A6-2546-AC3C-D2DD53400295}"/>
              </a:ext>
            </a:extLst>
          </p:cNvPr>
          <p:cNvSpPr txBox="1"/>
          <p:nvPr/>
        </p:nvSpPr>
        <p:spPr>
          <a:xfrm>
            <a:off x="1991145" y="3892006"/>
            <a:ext cx="4226917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Based on Model, most of these 20% Kaon events in the Fragmentation Region are </a:t>
            </a:r>
            <a:r>
              <a:rPr kumimoji="1" lang="en-US" altLang="zh-CN" sz="1400" dirty="0">
                <a:solidFill>
                  <a:srgbClr val="00B0F0"/>
                </a:solidFill>
                <a:latin typeface="Baskerville Old Face" panose="02020602080505020303" pitchFamily="18" charset="77"/>
              </a:rPr>
              <a:t>at low P</a:t>
            </a:r>
            <a:r>
              <a:rPr kumimoji="1" lang="en-US" altLang="zh-CN" sz="1400" baseline="-25000" dirty="0">
                <a:solidFill>
                  <a:srgbClr val="00B0F0"/>
                </a:solidFill>
                <a:latin typeface="Baskerville Old Face" panose="02020602080505020303" pitchFamily="18" charset="77"/>
              </a:rPr>
              <a:t>h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, and hence won’t be effected even with the  Ph&lt;5.0 GeV/c cut.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CD721-E1AB-BB46-91A3-A567E19E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D6F5157-3BAD-0F4B-A574-D4505001A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35F8ED-9420-3142-9748-3685A04A9FE8}"/>
                  </a:ext>
                </a:extLst>
              </p:cNvPr>
              <p:cNvSpPr txBox="1"/>
              <p:nvPr/>
            </p:nvSpPr>
            <p:spPr>
              <a:xfrm>
                <a:off x="7041787" y="567607"/>
                <a:ext cx="180565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Assume 3 </a:t>
                </a:r>
                <a14:m>
                  <m:oMath xmlns:m="http://schemas.openxmlformats.org/officeDocument/2006/math">
                    <m:r>
                      <a:rPr kumimoji="1" lang="en-US" altLang="zh-CN" sz="140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kumimoji="1" lang="en-US" altLang="zh-CN" sz="14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1400" dirty="0">
                    <a:latin typeface="Baskerville Old Face" panose="02020602080505020303" pitchFamily="18" charset="77"/>
                  </a:rPr>
                  <a:t>separation: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35F8ED-9420-3142-9748-3685A04A9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787" y="567607"/>
                <a:ext cx="1805655" cy="384721"/>
              </a:xfrm>
              <a:prstGeom prst="rect">
                <a:avLst/>
              </a:prstGeom>
              <a:blipFill>
                <a:blip r:embed="rId6"/>
                <a:stretch>
                  <a:fillRect l="-694" r="-2778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952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Physics Projection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136" y="788021"/>
            <a:ext cx="4873085" cy="31708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Projection Results</a:t>
            </a:r>
            <a:r>
              <a:rPr kumimoji="1" lang="zh-CN" altLang="en-US" sz="1400" dirty="0">
                <a:latin typeface="Comic Sans MS" panose="030F0902030302020204" pitchFamily="66" charset="0"/>
              </a:rPr>
              <a:t> </a:t>
            </a:r>
            <a:r>
              <a:rPr kumimoji="1" lang="en-US" altLang="zh-CN" sz="1400" dirty="0">
                <a:latin typeface="Comic Sans MS" panose="030F0902030302020204" pitchFamily="66" charset="0"/>
              </a:rPr>
              <a:t>(w/ </a:t>
            </a:r>
            <a:r>
              <a:rPr kumimoji="1" lang="en-US" altLang="zh-CN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40 </a:t>
            </a:r>
            <a:r>
              <a:rPr kumimoji="1" lang="en-US" altLang="zh-CN" sz="1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ps</a:t>
            </a:r>
            <a:r>
              <a:rPr kumimoji="1" lang="en-US" altLang="zh-CN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sz="1400" dirty="0">
                <a:latin typeface="Comic Sans MS" panose="030F0902030302020204" pitchFamily="66" charset="0"/>
              </a:rPr>
              <a:t>TOF resolution):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400" dirty="0">
              <a:latin typeface="Baskerville Old Face" panose="020206020805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973B5-9C7F-3F43-A97D-D8248516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41" y="1182437"/>
            <a:ext cx="4117995" cy="3360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7D30A-511A-094A-8455-40B0C6879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15" y="3045992"/>
            <a:ext cx="4306250" cy="344371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FC06B4-CE08-8F4D-8C80-4DEB0A80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02458-AB7B-ED45-9C83-78EF044E7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41" y="1198482"/>
            <a:ext cx="4242551" cy="3183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654EF2-B9BE-404C-86F9-DB980E72C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657" y="3091159"/>
            <a:ext cx="4372121" cy="32807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0C0FCD-6D59-1042-A515-F5F0BC4FC81C}"/>
              </a:ext>
            </a:extLst>
          </p:cNvPr>
          <p:cNvSpPr txBox="1"/>
          <p:nvPr/>
        </p:nvSpPr>
        <p:spPr>
          <a:xfrm>
            <a:off x="6061610" y="1649440"/>
            <a:ext cx="4428868" cy="852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Collins Asymmetries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w/ </a:t>
            </a:r>
            <a:r>
              <a:rPr kumimoji="1" lang="en-US" altLang="zh-CN" sz="1400" b="1" i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40 </a:t>
            </a:r>
            <a:r>
              <a:rPr kumimoji="1" lang="en-US" altLang="zh-CN" sz="1400" b="1" i="1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b="1" i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resolution, a cut at P</a:t>
            </a:r>
            <a:r>
              <a:rPr kumimoji="1" lang="en-US" altLang="zh-CN" sz="1400" baseline="-25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h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&lt;5.0 GeV/c was applied  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Data points </a:t>
            </a:r>
            <a:r>
              <a:rPr kumimoji="1" lang="en-US" altLang="zh-CN" sz="1400" b="1" dirty="0">
                <a:solidFill>
                  <a:srgbClr val="00B0F0"/>
                </a:solidFill>
                <a:latin typeface="Baskerville Old Face" panose="02020602080505020303" pitchFamily="18" charset="77"/>
              </a:rPr>
              <a:t>in blue circle 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are with the P</a:t>
            </a:r>
            <a:r>
              <a:rPr kumimoji="1" lang="en-US" altLang="zh-CN" sz="1400" baseline="-250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h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&lt;7.0 GeV/c cut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F7AE9-AF77-F04C-8119-DDCB132C8A18}"/>
              </a:ext>
            </a:extLst>
          </p:cNvPr>
          <p:cNvSpPr txBox="1"/>
          <p:nvPr/>
        </p:nvSpPr>
        <p:spPr>
          <a:xfrm>
            <a:off x="6061610" y="797333"/>
            <a:ext cx="4072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A total 420 bins in 4D binning for the </a:t>
            </a:r>
            <a:r>
              <a:rPr kumimoji="1" lang="en-US" altLang="zh-CN" sz="1400" baseline="300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3</a:t>
            </a:r>
            <a:r>
              <a:rPr kumimoji="1" lang="en-US" altLang="zh-CN" sz="14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He setup:</a:t>
            </a:r>
            <a:endParaRPr kumimoji="1" lang="zh-CN" altLang="en-US" sz="1400" dirty="0">
              <a:solidFill>
                <a:srgbClr val="7030A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52CD2F-72FC-7840-A742-A1FB0DDCF316}"/>
              </a:ext>
            </a:extLst>
          </p:cNvPr>
          <p:cNvSpPr/>
          <p:nvPr/>
        </p:nvSpPr>
        <p:spPr>
          <a:xfrm>
            <a:off x="1776762" y="4926359"/>
            <a:ext cx="3843454" cy="1125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No significant difference in Collins Projection w/ a momentum cut at 7 GeV/c (20 </a:t>
            </a:r>
            <a:r>
              <a:rPr kumimoji="1" lang="en-US" altLang="zh-CN" sz="1400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) or at     5 GeV/c (40 </a:t>
            </a:r>
            <a:r>
              <a:rPr kumimoji="1" lang="en-US" altLang="zh-CN" sz="1400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)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Sivers Asymmetries are similar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83936-A166-BC49-9016-A19C31B3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3912AF-DF88-6342-A170-DED546F8B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294672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BB49-E3A3-1041-91C1-D8D80DC7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Report of </a:t>
            </a:r>
            <a:r>
              <a:rPr lang="en-US" dirty="0" err="1">
                <a:solidFill>
                  <a:srgbClr val="0070C0"/>
                </a:solidFill>
              </a:rPr>
              <a:t>SoLID</a:t>
            </a:r>
            <a:r>
              <a:rPr lang="en-US" dirty="0">
                <a:solidFill>
                  <a:srgbClr val="0070C0"/>
                </a:solidFill>
              </a:rPr>
              <a:t> Run-Group Proposal Committee*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A326B-7DAF-5143-A585-EFFC8B8DF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92" y="900741"/>
            <a:ext cx="10767737" cy="32576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The Kaon TMDs can be a flagship measurement for the </a:t>
            </a:r>
            <a:r>
              <a:rPr lang="en-US" dirty="0" err="1">
                <a:solidFill>
                  <a:srgbClr val="00B050"/>
                </a:solidFill>
              </a:rPr>
              <a:t>SoLID</a:t>
            </a:r>
            <a:r>
              <a:rPr lang="en-US" dirty="0">
                <a:solidFill>
                  <a:srgbClr val="00B050"/>
                </a:solidFill>
              </a:rPr>
              <a:t> program.</a:t>
            </a:r>
          </a:p>
          <a:p>
            <a:r>
              <a:rPr lang="en-US" dirty="0">
                <a:solidFill>
                  <a:srgbClr val="00B050"/>
                </a:solidFill>
              </a:rPr>
              <a:t>The K</a:t>
            </a:r>
            <a:r>
              <a:rPr lang="en-US" baseline="30000" dirty="0">
                <a:solidFill>
                  <a:srgbClr val="00B050"/>
                </a:solidFill>
              </a:rPr>
              <a:t>-</a:t>
            </a:r>
            <a:r>
              <a:rPr lang="en-US" dirty="0">
                <a:solidFill>
                  <a:srgbClr val="00B050"/>
                </a:solidFill>
              </a:rPr>
              <a:t> fragmentation data (~20% of the sample) is most interesting: It explores purely sea quark TMDs.</a:t>
            </a:r>
          </a:p>
          <a:p>
            <a:r>
              <a:rPr lang="en-US" dirty="0">
                <a:solidFill>
                  <a:srgbClr val="00B050"/>
                </a:solidFill>
              </a:rPr>
              <a:t>The full sample provides important input for theoretical analysis of fragmentation.</a:t>
            </a:r>
          </a:p>
          <a:p>
            <a:r>
              <a:rPr lang="en-US" dirty="0">
                <a:solidFill>
                  <a:srgbClr val="00B050"/>
                </a:solidFill>
              </a:rPr>
              <a:t>The Kaon program is justified if the MRPC can achieve even 40 </a:t>
            </a:r>
            <a:r>
              <a:rPr lang="en-US" dirty="0" err="1">
                <a:solidFill>
                  <a:srgbClr val="00B050"/>
                </a:solidFill>
              </a:rPr>
              <a:t>ps</a:t>
            </a:r>
            <a:r>
              <a:rPr lang="en-US" dirty="0">
                <a:solidFill>
                  <a:srgbClr val="00B050"/>
                </a:solidFill>
              </a:rPr>
              <a:t> resolution.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9B5E0A-5B69-9A45-8CF9-28F0AD4CE83C}"/>
              </a:ext>
            </a:extLst>
          </p:cNvPr>
          <p:cNvSpPr txBox="1"/>
          <p:nvPr/>
        </p:nvSpPr>
        <p:spPr>
          <a:xfrm>
            <a:off x="8014674" y="5266672"/>
            <a:ext cx="3600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*Paul Souder, Jian-Ping Chen,  </a:t>
            </a:r>
          </a:p>
          <a:p>
            <a:pPr algn="ctr"/>
            <a:r>
              <a:rPr lang="en-US" dirty="0"/>
              <a:t> Simone </a:t>
            </a:r>
            <a:r>
              <a:rPr lang="en-US" dirty="0" err="1"/>
              <a:t>Malace</a:t>
            </a:r>
            <a:r>
              <a:rPr lang="en-US" dirty="0"/>
              <a:t>, and Cynthia Keppel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DBD5C-2408-4F4E-9AB7-CA69478260F6}"/>
              </a:ext>
            </a:extLst>
          </p:cNvPr>
          <p:cNvSpPr txBox="1"/>
          <p:nvPr/>
        </p:nvSpPr>
        <p:spPr>
          <a:xfrm>
            <a:off x="620486" y="3730890"/>
            <a:ext cx="8406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Action: Recommend conditional approval pending demonstration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of at least 40 </a:t>
            </a:r>
            <a:r>
              <a:rPr lang="en-US" sz="2400" dirty="0" err="1">
                <a:solidFill>
                  <a:srgbClr val="FF0000"/>
                </a:solidFill>
              </a:rPr>
              <a:t>ps</a:t>
            </a:r>
            <a:r>
              <a:rPr lang="en-US" sz="2400" dirty="0">
                <a:solidFill>
                  <a:srgbClr val="FF0000"/>
                </a:solidFill>
              </a:rPr>
              <a:t> MRPC resolution in a high rate environment.</a:t>
            </a:r>
          </a:p>
          <a:p>
            <a:endParaRPr 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66EAD-C156-1F47-988A-2471A74B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Kaon SIDIS with SoLID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C2B6F-7D0D-2147-AE90-340360E1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8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F783-E235-E341-8194-992EF404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9E3FE-1C82-5646-A940-CC3BFCB94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9B1F-F5DE-C34E-BA7F-CBAC4286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E3398-AA08-CF4D-A5B1-A0F42C98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6092C-9528-374F-BC08-208E7FF7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15AC-EE11-5C48-BCE1-EABBA4190E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1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Kaon Identification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756" y="707323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Multiple-gaps Resistant-Plate Chamber (MRPC): 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600" dirty="0">
              <a:latin typeface="Baskerville Old Face" panose="02020602080505020303" pitchFamily="18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474F3-D29E-8941-9454-A32446178C37}"/>
              </a:ext>
            </a:extLst>
          </p:cNvPr>
          <p:cNvSpPr/>
          <p:nvPr/>
        </p:nvSpPr>
        <p:spPr>
          <a:xfrm>
            <a:off x="1981201" y="993991"/>
            <a:ext cx="8348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Baskerville Old Face" panose="02020602080505020303" pitchFamily="18" charset="77"/>
              </a:rPr>
              <a:t>Several other collaborations in US and Europe all aim for sub-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b="1" dirty="0">
                <a:solidFill>
                  <a:srgbClr val="7030A0"/>
                </a:solidFill>
                <a:latin typeface="Baskerville Old Face" panose="02020602080505020303" pitchFamily="18" charset="77"/>
              </a:rPr>
              <a:t> MRPC time resolution via their R&amp;D work: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77DB3-494E-724B-B3DD-BFC35D098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816" y="1473524"/>
            <a:ext cx="6711483" cy="5149809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62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C56C3F7-2AD0-ED4F-A7A8-C0DF8209413C}"/>
              </a:ext>
            </a:extLst>
          </p:cNvPr>
          <p:cNvSpPr/>
          <p:nvPr/>
        </p:nvSpPr>
        <p:spPr>
          <a:xfrm>
            <a:off x="4192044" y="1420406"/>
            <a:ext cx="5865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UICI&amp;BNL MRPC R&amp;D for </a:t>
            </a:r>
            <a:r>
              <a:rPr lang="en-US" sz="1600" b="1" dirty="0" err="1">
                <a:solidFill>
                  <a:srgbClr val="FF0000"/>
                </a:solidFill>
              </a:rPr>
              <a:t>ePHENIX</a:t>
            </a:r>
            <a:r>
              <a:rPr lang="en-US" sz="1600" b="1" dirty="0">
                <a:solidFill>
                  <a:srgbClr val="FF0000"/>
                </a:solidFill>
              </a:rPr>
              <a:t>,  </a:t>
            </a:r>
            <a:r>
              <a:rPr lang="en-US" sz="1400" b="1" dirty="0">
                <a:solidFill>
                  <a:srgbClr val="FF0000"/>
                </a:solidFill>
              </a:rPr>
              <a:t>Matthias Grosse Perdekamp, UIUC</a:t>
            </a:r>
          </a:p>
        </p:txBody>
      </p:sp>
      <p:pic>
        <p:nvPicPr>
          <p:cNvPr id="9" name="Content Placeholder 3" descr="Screen Shot 2016-01-06 at 2.28.54 AM.png">
            <a:extLst>
              <a:ext uri="{FF2B5EF4-FFF2-40B4-BE49-F238E27FC236}">
                <a16:creationId xmlns:a16="http://schemas.microsoft.com/office/drawing/2014/main" id="{9D3AD591-1D5D-5D41-BD7F-8DE61775C2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815" y="1588435"/>
            <a:ext cx="2439843" cy="134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9B1BE-1D5C-1847-9E5F-4E7156E6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A70A7-3679-5D49-B809-0395E6D30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2F244-2D55-5B40-908E-EBEC9ED4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358149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Physics Projection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135" y="788021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Projection Results</a:t>
            </a:r>
            <a:r>
              <a:rPr kumimoji="1" lang="zh-CN" altLang="en-US" sz="1400" dirty="0">
                <a:latin typeface="Comic Sans MS" panose="030F0902030302020204" pitchFamily="66" charset="0"/>
              </a:rPr>
              <a:t> </a:t>
            </a:r>
            <a:r>
              <a:rPr kumimoji="1" lang="en-US" altLang="zh-CN" sz="1400" dirty="0">
                <a:latin typeface="Comic Sans MS" panose="030F0902030302020204" pitchFamily="66" charset="0"/>
              </a:rPr>
              <a:t>(w/ 20 </a:t>
            </a:r>
            <a:r>
              <a:rPr kumimoji="1" lang="en-US" altLang="zh-CN" sz="1400" dirty="0" err="1">
                <a:latin typeface="Comic Sans MS" panose="030F0902030302020204" pitchFamily="66" charset="0"/>
              </a:rPr>
              <a:t>ps</a:t>
            </a:r>
            <a:r>
              <a:rPr kumimoji="1" lang="en-US" altLang="zh-CN" sz="1400" dirty="0">
                <a:latin typeface="Comic Sans MS" panose="030F0902030302020204" pitchFamily="66" charset="0"/>
              </a:rPr>
              <a:t> TOF resolution):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400" dirty="0">
              <a:latin typeface="Baskerville Old Face" panose="020206020805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973B5-9C7F-3F43-A97D-D8248516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250" y="1100410"/>
            <a:ext cx="3527811" cy="2878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7D30A-511A-094A-8455-40B0C6879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31" y="1026129"/>
            <a:ext cx="3692546" cy="2952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5D5CEC-B7EA-6747-9D02-4AF5BC25DD81}"/>
              </a:ext>
            </a:extLst>
          </p:cNvPr>
          <p:cNvSpPr txBox="1"/>
          <p:nvPr/>
        </p:nvSpPr>
        <p:spPr>
          <a:xfrm>
            <a:off x="2054831" y="5486402"/>
            <a:ext cx="3807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rgbClr val="7030A0"/>
                </a:solidFill>
                <a:latin typeface="Baskerville Old Face" panose="02020602080505020303" pitchFamily="18" charset="77"/>
              </a:rPr>
              <a:t>430 bins for Collins TSA!</a:t>
            </a:r>
            <a:endParaRPr kumimoji="1" lang="zh-CN" altLang="en-US" sz="1400" i="1" dirty="0">
              <a:solidFill>
                <a:srgbClr val="7030A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EC68D-7459-B04D-95A2-0DFAFAE9E6AD}"/>
              </a:ext>
            </a:extLst>
          </p:cNvPr>
          <p:cNvSpPr txBox="1"/>
          <p:nvPr/>
        </p:nvSpPr>
        <p:spPr>
          <a:xfrm>
            <a:off x="5882402" y="753187"/>
            <a:ext cx="4072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Totally 430 bins in 4D binning for He3 setup:</a:t>
            </a:r>
            <a:endParaRPr kumimoji="1" lang="zh-CN" altLang="en-US" sz="1400" dirty="0">
              <a:solidFill>
                <a:srgbClr val="7030A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FC06B4-CE08-8F4D-8C80-4DEB0A80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3A713-78B8-4948-B267-DC8DCA3E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713" y="3839984"/>
            <a:ext cx="3543006" cy="2832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379627-BCCF-924F-89AC-67909C95B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431" y="3840166"/>
            <a:ext cx="3731864" cy="29357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B4CEE4-C408-A440-89DD-18E4D4880AAC}"/>
              </a:ext>
            </a:extLst>
          </p:cNvPr>
          <p:cNvSpPr txBox="1"/>
          <p:nvPr/>
        </p:nvSpPr>
        <p:spPr>
          <a:xfrm>
            <a:off x="1658712" y="2040929"/>
            <a:ext cx="461665" cy="923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dirty="0"/>
              <a:t>Collins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B2AFC-6176-3C47-85C4-2D6DD9F244B9}"/>
              </a:ext>
            </a:extLst>
          </p:cNvPr>
          <p:cNvSpPr txBox="1"/>
          <p:nvPr/>
        </p:nvSpPr>
        <p:spPr>
          <a:xfrm>
            <a:off x="1660356" y="4692978"/>
            <a:ext cx="461665" cy="923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dirty="0"/>
              <a:t>Sivers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3E1DF-912A-8F4A-94DB-ADE6D84E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C2E49F-F442-8244-9C53-CFFC1C4F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4025520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Kaon Identification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310" y="832350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Combination of HGC and MRPC: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600" dirty="0">
              <a:latin typeface="Baskerville Old Face" panose="02020602080505020303" pitchFamily="18" charset="77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44A3DB-3EE3-3D4A-8F0C-8AFDB4012A7A}"/>
              </a:ext>
            </a:extLst>
          </p:cNvPr>
          <p:cNvCxnSpPr/>
          <p:nvPr/>
        </p:nvCxnSpPr>
        <p:spPr bwMode="auto">
          <a:xfrm>
            <a:off x="4320618" y="3211963"/>
            <a:ext cx="4624039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95D6FC-E078-4F40-A4F8-8D0DBFD6BAD3}"/>
              </a:ext>
            </a:extLst>
          </p:cNvPr>
          <p:cNvSpPr txBox="1"/>
          <p:nvPr/>
        </p:nvSpPr>
        <p:spPr>
          <a:xfrm>
            <a:off x="3846380" y="2742863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1.0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73129D-4DCB-254A-8088-67D1B9384D46}"/>
              </a:ext>
            </a:extLst>
          </p:cNvPr>
          <p:cNvCxnSpPr/>
          <p:nvPr/>
        </p:nvCxnSpPr>
        <p:spPr bwMode="auto">
          <a:xfrm>
            <a:off x="4320617" y="3040977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840DCE-E332-0A4C-A4B1-A45C7133EC5E}"/>
              </a:ext>
            </a:extLst>
          </p:cNvPr>
          <p:cNvCxnSpPr/>
          <p:nvPr/>
        </p:nvCxnSpPr>
        <p:spPr bwMode="auto">
          <a:xfrm>
            <a:off x="5142091" y="3040977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D1742-DFA5-A843-9222-867DF537ED55}"/>
              </a:ext>
            </a:extLst>
          </p:cNvPr>
          <p:cNvCxnSpPr/>
          <p:nvPr/>
        </p:nvCxnSpPr>
        <p:spPr bwMode="auto">
          <a:xfrm>
            <a:off x="7907593" y="3037259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D08AB7-45D9-E04F-BC34-13A3A9F7FC1C}"/>
              </a:ext>
            </a:extLst>
          </p:cNvPr>
          <p:cNvCxnSpPr/>
          <p:nvPr/>
        </p:nvCxnSpPr>
        <p:spPr bwMode="auto">
          <a:xfrm>
            <a:off x="8636139" y="3040977"/>
            <a:ext cx="0" cy="170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A8E6A1-4700-4044-BCDA-790BA572998D}"/>
              </a:ext>
            </a:extLst>
          </p:cNvPr>
          <p:cNvSpPr txBox="1"/>
          <p:nvPr/>
        </p:nvSpPr>
        <p:spPr>
          <a:xfrm>
            <a:off x="4862689" y="2742862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2.2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0ABE75-DF56-C44D-B900-8B00D2926B7C}"/>
              </a:ext>
            </a:extLst>
          </p:cNvPr>
          <p:cNvSpPr txBox="1"/>
          <p:nvPr/>
        </p:nvSpPr>
        <p:spPr>
          <a:xfrm>
            <a:off x="7332075" y="2767328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5.0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0E609-27C6-FD47-9128-3C19DFA74396}"/>
              </a:ext>
            </a:extLst>
          </p:cNvPr>
          <p:cNvSpPr txBox="1"/>
          <p:nvPr/>
        </p:nvSpPr>
        <p:spPr>
          <a:xfrm>
            <a:off x="8370818" y="2742861"/>
            <a:ext cx="92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i="1" dirty="0">
                <a:solidFill>
                  <a:srgbClr val="7030A0"/>
                </a:solidFill>
                <a:latin typeface="Comic Sans MS" panose="030F0902030302020204" pitchFamily="66" charset="0"/>
              </a:rPr>
              <a:t>7.0 GeV/c</a:t>
            </a:r>
            <a:endParaRPr kumimoji="1" lang="zh-CN" altLang="en-US" sz="1200" i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1F44990-FC0D-C548-BA55-430A1627A7B0}"/>
              </a:ext>
            </a:extLst>
          </p:cNvPr>
          <p:cNvSpPr/>
          <p:nvPr/>
        </p:nvSpPr>
        <p:spPr bwMode="auto">
          <a:xfrm>
            <a:off x="5142091" y="3912884"/>
            <a:ext cx="3494048" cy="394010"/>
          </a:xfrm>
          <a:prstGeom prst="rightArrow">
            <a:avLst>
              <a:gd name="adj1" fmla="val 50000"/>
              <a:gd name="adj2" fmla="val 1235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EDDD3AA-1666-0A44-BCA1-5026B37BB9AF}"/>
              </a:ext>
            </a:extLst>
          </p:cNvPr>
          <p:cNvSpPr/>
          <p:nvPr/>
        </p:nvSpPr>
        <p:spPr bwMode="auto">
          <a:xfrm rot="10800000">
            <a:off x="3696955" y="1872024"/>
            <a:ext cx="5087899" cy="394010"/>
          </a:xfrm>
          <a:prstGeom prst="rightArrow">
            <a:avLst>
              <a:gd name="adj1" fmla="val 50000"/>
              <a:gd name="adj2" fmla="val 1235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2B2FFD-0933-094E-87B5-6C6829E4F138}"/>
                  </a:ext>
                </a:extLst>
              </p:cNvPr>
              <p:cNvSpPr txBox="1"/>
              <p:nvPr/>
            </p:nvSpPr>
            <p:spPr>
              <a:xfrm>
                <a:off x="7962056" y="4318755"/>
                <a:ext cx="2639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HGC performs better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</a:t>
                </a:r>
                <a:r>
                  <a:rPr kumimoji="1" lang="en-US" altLang="zh-CN" sz="1600" b="1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separation at </a:t>
                </a:r>
                <a:r>
                  <a:rPr kumimoji="1" lang="en-US" altLang="zh-CN" sz="1600" b="1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higher</a:t>
                </a:r>
                <a:r>
                  <a:rPr kumimoji="1" lang="en-US" altLang="zh-CN" sz="1600" b="1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</a:rPr>
                  <a:t> momenta</a:t>
                </a:r>
                <a:endParaRPr kumimoji="1" lang="zh-CN" altLang="en-US" sz="1600" b="1" dirty="0">
                  <a:solidFill>
                    <a:schemeClr val="tx1">
                      <a:lumMod val="50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2B2FFD-0933-094E-87B5-6C6829E4F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056" y="4318755"/>
                <a:ext cx="2639781" cy="584775"/>
              </a:xfrm>
              <a:prstGeom prst="rect">
                <a:avLst/>
              </a:prstGeom>
              <a:blipFill>
                <a:blip r:embed="rId2"/>
                <a:stretch>
                  <a:fillRect l="-957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608C23-920D-4142-AD6E-B5F7305EAF47}"/>
                  </a:ext>
                </a:extLst>
              </p:cNvPr>
              <p:cNvSpPr txBox="1"/>
              <p:nvPr/>
            </p:nvSpPr>
            <p:spPr>
              <a:xfrm>
                <a:off x="2045309" y="1179534"/>
                <a:ext cx="3229237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MRPC-TOF performs better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b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separation at </a:t>
                </a:r>
                <a:r>
                  <a:rPr kumimoji="1" lang="en-US" altLang="zh-CN" sz="1600" b="1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lower</a:t>
                </a:r>
                <a:r>
                  <a:rPr kumimoji="1" lang="en-US" altLang="zh-CN" sz="1600" b="1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momenta</a:t>
                </a:r>
                <a:endParaRPr kumimoji="1" lang="zh-CN" altLang="en-US" sz="1600" b="1" dirty="0">
                  <a:solidFill>
                    <a:schemeClr val="bg2">
                      <a:lumMod val="10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608C23-920D-4142-AD6E-B5F7305EA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309" y="1179534"/>
                <a:ext cx="3229237" cy="590931"/>
              </a:xfrm>
              <a:prstGeom prst="rect">
                <a:avLst/>
              </a:prstGeom>
              <a:blipFill>
                <a:blip r:embed="rId3"/>
                <a:stretch>
                  <a:fillRect l="-784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812B518-9668-DF48-9147-03EA823D9015}"/>
              </a:ext>
            </a:extLst>
          </p:cNvPr>
          <p:cNvSpPr txBox="1"/>
          <p:nvPr/>
        </p:nvSpPr>
        <p:spPr>
          <a:xfrm>
            <a:off x="5790409" y="2898142"/>
            <a:ext cx="180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i="1" u="sng" dirty="0">
                <a:solidFill>
                  <a:srgbClr val="7030A0"/>
                </a:solidFill>
                <a:latin typeface="Baskerville Old Face" panose="02020602080505020303" pitchFamily="18" charset="77"/>
              </a:rPr>
              <a:t>Hadron Momentum</a:t>
            </a:r>
            <a:endParaRPr kumimoji="1" lang="zh-CN" altLang="en-US" sz="1400" b="1" i="1" u="sng" dirty="0">
              <a:solidFill>
                <a:srgbClr val="7030A0"/>
              </a:solidFill>
              <a:latin typeface="Baskerville Old Face" panose="02020602080505020303" pitchFamily="18" charset="77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E1DE49-C994-734C-9D38-25BC41DACFCA}"/>
              </a:ext>
            </a:extLst>
          </p:cNvPr>
          <p:cNvCxnSpPr>
            <a:cxnSpLocks/>
          </p:cNvCxnSpPr>
          <p:nvPr/>
        </p:nvCxnSpPr>
        <p:spPr bwMode="auto">
          <a:xfrm>
            <a:off x="5154404" y="3166050"/>
            <a:ext cx="0" cy="1051393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6903ED-0CB8-504C-90B6-2A3CB42E102A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>
            <a:off x="8636139" y="3247303"/>
            <a:ext cx="0" cy="862586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087D68-42D8-6F42-874B-8C9BA6453A58}"/>
              </a:ext>
            </a:extLst>
          </p:cNvPr>
          <p:cNvCxnSpPr>
            <a:cxnSpLocks/>
          </p:cNvCxnSpPr>
          <p:nvPr/>
        </p:nvCxnSpPr>
        <p:spPr bwMode="auto">
          <a:xfrm flipH="1">
            <a:off x="7894778" y="1441202"/>
            <a:ext cx="22558" cy="2549052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91E819-E7A2-6A41-A4EB-6C58D7ED39D4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0766" y="1456474"/>
            <a:ext cx="23793" cy="1590768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1736DF2-0F40-F847-8F03-DE259F11385B}"/>
              </a:ext>
            </a:extLst>
          </p:cNvPr>
          <p:cNvSpPr txBox="1"/>
          <p:nvPr/>
        </p:nvSpPr>
        <p:spPr>
          <a:xfrm>
            <a:off x="7548485" y="1178594"/>
            <a:ext cx="72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B0F0"/>
                </a:solidFill>
              </a:rPr>
              <a:t>40 </a:t>
            </a:r>
            <a:r>
              <a:rPr kumimoji="1" lang="en-US" altLang="zh-CN" sz="1400" dirty="0" err="1">
                <a:solidFill>
                  <a:srgbClr val="00B0F0"/>
                </a:solidFill>
              </a:rPr>
              <a:t>ps</a:t>
            </a:r>
            <a:endParaRPr kumimoji="1"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0FA0BA-0094-4447-BDF4-39CA0D95105E}"/>
              </a:ext>
            </a:extLst>
          </p:cNvPr>
          <p:cNvSpPr txBox="1"/>
          <p:nvPr/>
        </p:nvSpPr>
        <p:spPr>
          <a:xfrm>
            <a:off x="8357439" y="1170322"/>
            <a:ext cx="72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B0F0"/>
                </a:solidFill>
              </a:rPr>
              <a:t>20 </a:t>
            </a:r>
            <a:r>
              <a:rPr kumimoji="1" lang="en-US" altLang="zh-CN" sz="1400" dirty="0" err="1">
                <a:solidFill>
                  <a:srgbClr val="00B0F0"/>
                </a:solidFill>
              </a:rPr>
              <a:t>ps</a:t>
            </a:r>
            <a:endParaRPr kumimoji="1" lang="zh-CN" altLang="en-US" sz="1400" dirty="0">
              <a:solidFill>
                <a:srgbClr val="00B0F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6A4BB7-D280-AF47-B80C-445A11CD12EF}"/>
              </a:ext>
            </a:extLst>
          </p:cNvPr>
          <p:cNvCxnSpPr/>
          <p:nvPr/>
        </p:nvCxnSpPr>
        <p:spPr bwMode="auto">
          <a:xfrm>
            <a:off x="5634921" y="1774050"/>
            <a:ext cx="1366457" cy="106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26DA91D-0422-FF4D-9457-4228E2490B95}"/>
              </a:ext>
            </a:extLst>
          </p:cNvPr>
          <p:cNvSpPr txBox="1"/>
          <p:nvPr/>
        </p:nvSpPr>
        <p:spPr>
          <a:xfrm>
            <a:off x="5672565" y="1370222"/>
            <a:ext cx="1414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i="1" u="sng" dirty="0">
                <a:solidFill>
                  <a:srgbClr val="00B050"/>
                </a:solidFill>
                <a:latin typeface="Baskerville Old Face" panose="02020602080505020303" pitchFamily="18" charset="77"/>
              </a:rPr>
              <a:t>Time Resolution</a:t>
            </a:r>
            <a:endParaRPr kumimoji="1" lang="zh-CN" altLang="en-US" sz="1400" b="1" i="1" u="sng" dirty="0">
              <a:solidFill>
                <a:srgbClr val="00B050"/>
              </a:solidFill>
              <a:latin typeface="Baskerville Old Face" panose="02020602080505020303" pitchFamily="18" charset="77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FC88EE-F7A2-2E45-961A-BB6803BF4C76}"/>
              </a:ext>
            </a:extLst>
          </p:cNvPr>
          <p:cNvCxnSpPr/>
          <p:nvPr/>
        </p:nvCxnSpPr>
        <p:spPr bwMode="auto">
          <a:xfrm>
            <a:off x="5931953" y="4396200"/>
            <a:ext cx="1366457" cy="106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7718FCC-6980-484F-9577-187284490B3D}"/>
                  </a:ext>
                </a:extLst>
              </p:cNvPr>
              <p:cNvSpPr txBox="1"/>
              <p:nvPr/>
            </p:nvSpPr>
            <p:spPr>
              <a:xfrm>
                <a:off x="6357824" y="4505066"/>
                <a:ext cx="14145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b="1" i="1" u="sng" dirty="0">
                    <a:solidFill>
                      <a:schemeClr val="accent2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b="1" i="1" u="sng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b="1" i="1" u="sng" dirty="0">
                    <a:solidFill>
                      <a:schemeClr val="accent2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 ratio</a:t>
                </a:r>
                <a:endParaRPr kumimoji="1" lang="zh-CN" altLang="en-US" sz="1400" b="1" i="1" u="sng" dirty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7718FCC-6980-484F-9577-187284490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24" y="4505066"/>
                <a:ext cx="1414595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6254718A-A1BC-9B44-9897-437AD052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C25995-B3AE-B642-9C95-AE609B7239CD}"/>
              </a:ext>
            </a:extLst>
          </p:cNvPr>
          <p:cNvSpPr txBox="1"/>
          <p:nvPr/>
        </p:nvSpPr>
        <p:spPr>
          <a:xfrm>
            <a:off x="2700605" y="4995396"/>
            <a:ext cx="6790789" cy="13992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600" b="1" u="sng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Conclusion</a:t>
            </a: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Existing MRPC R&amp;D projects have reached a 20 </a:t>
            </a:r>
            <a:r>
              <a:rPr kumimoji="1" lang="en-US" altLang="zh-CN" sz="1400" b="1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time-resolution or better on MRPC;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The HGC will largely help at large momenta;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Even a 40 </a:t>
            </a:r>
            <a:r>
              <a:rPr kumimoji="1" lang="en-US" altLang="zh-CN" sz="1400" b="1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ps</a:t>
            </a:r>
            <a:r>
              <a:rPr kumimoji="1" lang="en-US" altLang="zh-CN" sz="1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time resolution is acceptable considering the high-rate environment.</a:t>
            </a:r>
            <a:endParaRPr kumimoji="1" lang="zh-CN" altLang="en-US" sz="1400" b="1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5FB68E2-93DA-914C-9F2D-370EEA7FB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324" y="3361142"/>
            <a:ext cx="3246130" cy="152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7C141-9628-904C-8567-A2B23574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7C07-2DEC-7748-B751-A15360F1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13585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CA3957-CD20-374B-B77C-0B7DC8DD8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977" y="2398955"/>
            <a:ext cx="4009108" cy="256593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17" y="2595211"/>
            <a:ext cx="4088695" cy="2574883"/>
          </a:xfrm>
          <a:prstGeom prst="rect">
            <a:avLst/>
          </a:prstGeom>
        </p:spPr>
      </p:pic>
      <p:pic>
        <p:nvPicPr>
          <p:cNvPr id="5" name="Picture 4" descr="tmd_profile.png"/>
          <p:cNvPicPr>
            <a:picLocks noChangeAspect="1"/>
          </p:cNvPicPr>
          <p:nvPr/>
        </p:nvPicPr>
        <p:blipFill>
          <a:blip r:embed="rId4" cstate="print"/>
          <a:srcRect t="11566" r="4399"/>
          <a:stretch>
            <a:fillRect/>
          </a:stretch>
        </p:blipFill>
        <p:spPr>
          <a:xfrm>
            <a:off x="189491" y="2549562"/>
            <a:ext cx="4121605" cy="2070421"/>
          </a:xfrm>
          <a:prstGeom prst="rect">
            <a:avLst/>
          </a:prstGeom>
        </p:spPr>
      </p:pic>
      <p:sp>
        <p:nvSpPr>
          <p:cNvPr id="17409" name="Title 3"/>
          <p:cNvSpPr>
            <a:spLocks noGrp="1"/>
          </p:cNvSpPr>
          <p:nvPr>
            <p:ph type="title" idx="4294967295"/>
          </p:nvPr>
        </p:nvSpPr>
        <p:spPr>
          <a:xfrm>
            <a:off x="832513" y="163773"/>
            <a:ext cx="10631606" cy="604838"/>
          </a:xfrm>
          <a:noFill/>
          <a:ln>
            <a:noFill/>
          </a:ln>
          <a:effectLst>
            <a:outerShdw sx="1000" sy="1000" algn="tl" rotWithShape="0">
              <a:srgbClr val="011893"/>
            </a:outerShdw>
          </a:effectLst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11893"/>
                </a:solidFill>
                <a:latin typeface="Century Gothic" panose="020B0502020202020204" pitchFamily="34" charset="0"/>
              </a:rPr>
              <a:t>Solenoidal</a:t>
            </a:r>
            <a:r>
              <a:rPr lang="en-US" sz="3200" dirty="0">
                <a:solidFill>
                  <a:srgbClr val="011893"/>
                </a:solidFill>
                <a:latin typeface="Century Gothic" panose="020B0502020202020204" pitchFamily="34" charset="0"/>
              </a:rPr>
              <a:t> Large Intensity Device (</a:t>
            </a:r>
            <a:r>
              <a:rPr lang="en-US" sz="3200" dirty="0" err="1">
                <a:solidFill>
                  <a:srgbClr val="011893"/>
                </a:solidFill>
                <a:latin typeface="Century Gothic" panose="020B0502020202020204" pitchFamily="34" charset="0"/>
              </a:rPr>
              <a:t>SoLID</a:t>
            </a:r>
            <a:r>
              <a:rPr lang="en-US" sz="3200" dirty="0">
                <a:solidFill>
                  <a:srgbClr val="011893"/>
                </a:solidFill>
                <a:latin typeface="Century Gothic" panose="020B0502020202020204" pitchFamily="34" charset="0"/>
              </a:rPr>
              <a:t>) </a:t>
            </a:r>
            <a:r>
              <a:rPr lang="en-US" sz="3200" dirty="0">
                <a:solidFill>
                  <a:srgbClr val="011893"/>
                </a:solidFill>
                <a:latin typeface="Century Gothic" panose="020B0502020202020204" pitchFamily="34" charset="0"/>
                <a:ea typeface="ＭＳ Ｐゴシック" charset="0"/>
                <a:cs typeface="Times New Roman" charset="0"/>
              </a:rPr>
              <a:t> </a:t>
            </a:r>
            <a:endParaRPr lang="en-US" sz="3600" dirty="0">
              <a:solidFill>
                <a:srgbClr val="011893"/>
              </a:solidFill>
              <a:latin typeface="Century Gothic" panose="020B0502020202020204" pitchFamily="34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9pPr>
          </a:lstStyle>
          <a:p>
            <a:fld id="{A820E874-270F-634E-AF3C-9E8CC2A412F2}" type="slidenum">
              <a:rPr lang="en-US" sz="1200">
                <a:solidFill>
                  <a:srgbClr val="898989"/>
                </a:solidFill>
              </a:rPr>
              <a:pPr/>
              <a:t>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7410" name="TextBox 13"/>
          <p:cNvSpPr txBox="1">
            <a:spLocks noChangeArrowheads="1"/>
          </p:cNvSpPr>
          <p:nvPr/>
        </p:nvSpPr>
        <p:spPr bwMode="auto">
          <a:xfrm>
            <a:off x="223795" y="948700"/>
            <a:ext cx="11777133" cy="590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4572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Full exploitation of </a:t>
            </a:r>
            <a:r>
              <a:rPr lang="en-US" sz="18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JLab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12 </a:t>
            </a:r>
            <a:r>
              <a:rPr lang="en-US" sz="18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GeV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Upgrade to maximize scientific return</a:t>
            </a:r>
          </a:p>
          <a:p>
            <a:pPr eaLnBrk="1" hangingPunct="1"/>
            <a:r>
              <a:rPr lang="en-US" sz="1800" b="1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charset="0"/>
              </a:rPr>
              <a:t>Large Acceptance </a:t>
            </a:r>
            <a:r>
              <a:rPr lang="en-US" sz="1800" b="1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Detector 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charset="0"/>
              </a:rPr>
              <a:t>AND</a:t>
            </a:r>
            <a:r>
              <a:rPr lang="en-US" sz="1800" b="1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 Can Handle 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charset="0"/>
              </a:rPr>
              <a:t>High Luminosity </a:t>
            </a:r>
            <a:r>
              <a:rPr lang="en-US" sz="1800" b="1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(10</a:t>
            </a:r>
            <a:r>
              <a:rPr lang="en-US" sz="1800" b="1" baseline="30000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37</a:t>
            </a:r>
            <a:r>
              <a:rPr lang="en-US" sz="1800" b="1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-10</a:t>
            </a:r>
            <a:r>
              <a:rPr lang="en-US" sz="1800" b="1" baseline="30000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39</a:t>
            </a:r>
            <a:r>
              <a:rPr lang="en-US" sz="1800" b="1" dirty="0">
                <a:solidFill>
                  <a:srgbClr val="0000FF"/>
                </a:solidFill>
                <a:latin typeface="Century Gothic" panose="020B0502020202020204" pitchFamily="34" charset="0"/>
                <a:sym typeface="Wingdings" charset="0"/>
              </a:rPr>
              <a:t>)</a:t>
            </a:r>
          </a:p>
          <a:p>
            <a:pPr lvl="1" eaLnBrk="1" hangingPunct="1">
              <a:buFontTx/>
              <a:buChar char="•"/>
            </a:pPr>
            <a:r>
              <a:rPr lang="en-US" sz="1800" dirty="0">
                <a:solidFill>
                  <a:srgbClr val="011893"/>
                </a:solidFill>
                <a:latin typeface="Century Gothic" panose="020B0502020202020204" pitchFamily="34" charset="0"/>
                <a:sym typeface="Wingdings" charset="0"/>
              </a:rPr>
              <a:t>Reach ultimate precision for tomography of the nucleon </a:t>
            </a:r>
          </a:p>
          <a:p>
            <a:pPr lvl="1" eaLnBrk="1" hangingPunct="1">
              <a:buFontTx/>
              <a:buChar char="•"/>
            </a:pPr>
            <a:r>
              <a:rPr lang="en-US" sz="1800" dirty="0">
                <a:solidFill>
                  <a:srgbClr val="011893"/>
                </a:solidFill>
                <a:latin typeface="Century Gothic" panose="020B0502020202020204" pitchFamily="34" charset="0"/>
                <a:sym typeface="Wingdings" charset="0"/>
              </a:rPr>
              <a:t>PVDIS in high-x region - providing sensitivity to new physics at 10-20 </a:t>
            </a:r>
            <a:r>
              <a:rPr lang="en-US" sz="1800" dirty="0" err="1">
                <a:solidFill>
                  <a:srgbClr val="011893"/>
                </a:solidFill>
                <a:latin typeface="Century Gothic" panose="020B0502020202020204" pitchFamily="34" charset="0"/>
                <a:sym typeface="Wingdings" charset="0"/>
              </a:rPr>
              <a:t>TeV</a:t>
            </a:r>
            <a:endParaRPr lang="en-US" sz="1800" dirty="0">
              <a:solidFill>
                <a:srgbClr val="011893"/>
              </a:solidFill>
              <a:latin typeface="Century Gothic" panose="020B0502020202020204" pitchFamily="34" charset="0"/>
              <a:sym typeface="Wingdings" charset="0"/>
            </a:endParaRPr>
          </a:p>
          <a:p>
            <a:pPr lvl="1" eaLnBrk="1" hangingPunct="1">
              <a:buFontTx/>
              <a:buChar char="•"/>
            </a:pPr>
            <a:r>
              <a:rPr lang="en-US" sz="1800" dirty="0">
                <a:solidFill>
                  <a:srgbClr val="011893"/>
                </a:solidFill>
                <a:latin typeface="Century Gothic" panose="020B0502020202020204" pitchFamily="34" charset="0"/>
                <a:sym typeface="Wingdings" charset="0"/>
              </a:rPr>
              <a:t>Threshold J/Psi - probing strong color fields in the nucleon and the origin of its mass (trace anomaly )</a:t>
            </a:r>
            <a:r>
              <a:rPr lang="en-US" sz="1800" dirty="0">
                <a:solidFill>
                  <a:srgbClr val="011893"/>
                </a:solidFill>
                <a:latin typeface="+mn-lt"/>
                <a:sym typeface="Wingdings" charset="0"/>
              </a:rPr>
              <a:t>  </a:t>
            </a:r>
          </a:p>
          <a:p>
            <a:pPr marL="457200" lvl="1" indent="0" eaLnBrk="1" hangingPunct="1"/>
            <a:endParaRPr lang="en-US" sz="1800" dirty="0">
              <a:solidFill>
                <a:srgbClr val="0432FF"/>
              </a:solidFill>
              <a:latin typeface="+mn-lt"/>
              <a:sym typeface="Wingdings" charset="0"/>
            </a:endParaRPr>
          </a:p>
          <a:p>
            <a:pPr marL="457200" lvl="1" indent="0" eaLnBrk="1" hangingPunct="1"/>
            <a:endParaRPr lang="en-US" sz="1800" dirty="0">
              <a:solidFill>
                <a:srgbClr val="0000FF"/>
              </a:solidFill>
              <a:latin typeface="+mn-lt"/>
              <a:sym typeface="Wingdings" charset="0"/>
            </a:endParaRPr>
          </a:p>
          <a:p>
            <a:pPr marL="457200" lvl="1" indent="0" eaLnBrk="1" hangingPunct="1"/>
            <a:endParaRPr lang="en-US" sz="1800" dirty="0">
              <a:solidFill>
                <a:srgbClr val="0000FF"/>
              </a:solidFill>
              <a:latin typeface="+mn-lt"/>
              <a:sym typeface="Wingdings" charset="0"/>
            </a:endParaRPr>
          </a:p>
          <a:p>
            <a:pPr marL="457200" lvl="1" indent="0" eaLnBrk="1" hangingPunct="1"/>
            <a:endParaRPr lang="en-US" sz="1800" dirty="0">
              <a:solidFill>
                <a:srgbClr val="0000FF"/>
              </a:solidFill>
              <a:latin typeface="+mn-lt"/>
              <a:sym typeface="Wingdings" charset="0"/>
            </a:endParaRPr>
          </a:p>
          <a:p>
            <a:pPr marL="457200" lvl="1" indent="0" eaLnBrk="1" hangingPunct="1"/>
            <a:endParaRPr lang="en-US" sz="1800" dirty="0">
              <a:solidFill>
                <a:srgbClr val="0000FF"/>
              </a:solidFill>
              <a:latin typeface="+mn-lt"/>
              <a:sym typeface="Wingdings" charset="0"/>
            </a:endParaRPr>
          </a:p>
          <a:p>
            <a:pPr marL="457200" lvl="1" indent="0" eaLnBrk="1" hangingPunct="1"/>
            <a:endParaRPr lang="en-US" sz="1800" dirty="0">
              <a:solidFill>
                <a:srgbClr val="0000FF"/>
              </a:solidFill>
              <a:latin typeface="+mn-lt"/>
              <a:sym typeface="Wingdings" charset="0"/>
            </a:endParaRPr>
          </a:p>
          <a:p>
            <a:pPr marL="457200" lvl="1" indent="0" eaLnBrk="1" hangingPunct="1"/>
            <a:endParaRPr lang="en-US" sz="1800" dirty="0">
              <a:solidFill>
                <a:srgbClr val="0000FF"/>
              </a:solidFill>
              <a:latin typeface="+mn-lt"/>
              <a:sym typeface="Wingdings" charset="0"/>
            </a:endParaRPr>
          </a:p>
          <a:p>
            <a:pPr lvl="1" eaLnBrk="1" hangingPunct="1">
              <a:buFontTx/>
              <a:buChar char="•"/>
            </a:pPr>
            <a:endParaRPr lang="en-US" sz="1800" dirty="0">
              <a:solidFill>
                <a:srgbClr val="0000FF"/>
              </a:solidFill>
              <a:latin typeface="+mn-lt"/>
              <a:sym typeface="Wingdings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Strong collaboration (300 collaborators from 72 institutions, 13 countries)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11893"/>
                </a:solidFill>
                <a:latin typeface="Century Gothic" panose="020B0502020202020204" pitchFamily="34" charset="0"/>
              </a:rPr>
              <a:t>Significant international contributions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11893"/>
                </a:solidFill>
                <a:latin typeface="Century Gothic" panose="020B0502020202020204" pitchFamily="34" charset="0"/>
              </a:rPr>
              <a:t>Strong theoretical support</a:t>
            </a:r>
          </a:p>
          <a:p>
            <a:pPr lvl="1">
              <a:buFontTx/>
              <a:buChar char="•"/>
            </a:pPr>
            <a:endParaRPr lang="en-US" sz="1800" dirty="0">
              <a:solidFill>
                <a:srgbClr val="01189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2015 LRP recommendation IV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11893"/>
                </a:solidFill>
                <a:latin typeface="Century Gothic" panose="020B0502020202020204" pitchFamily="34" charset="0"/>
              </a:rPr>
              <a:t>We recommend increasing investment in small-scale and mid-scale projects and initiatives that enable forefront research at universities and laboratories – </a:t>
            </a:r>
            <a:r>
              <a:rPr lang="en-US" sz="1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SoLID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– mid-scale project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ECE7F-7BEE-6A4F-98AE-00940063F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4050D-1271-F843-A99D-A858431AD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181804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00689"/>
            <a:ext cx="11518339" cy="487490"/>
          </a:xfrm>
        </p:spPr>
        <p:txBody>
          <a:bodyPr>
            <a:noAutofit/>
          </a:bodyPr>
          <a:lstStyle/>
          <a:p>
            <a:r>
              <a:rPr lang="en-US" sz="2800" b="0" dirty="0" err="1">
                <a:latin typeface="Century Gothic" panose="020B0502020202020204" pitchFamily="34" charset="0"/>
              </a:rPr>
              <a:t>SoLID</a:t>
            </a:r>
            <a:r>
              <a:rPr lang="en-US" sz="2800" b="0" dirty="0">
                <a:latin typeface="Century Gothic" panose="020B0502020202020204" pitchFamily="34" charset="0"/>
              </a:rPr>
              <a:t>/Pion SIDIS: Precision Measurement of TMDs/ Tensor Charge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914" y="1121092"/>
            <a:ext cx="3947615" cy="2251852"/>
          </a:xfrm>
          <a:prstGeom prst="rect">
            <a:avLst/>
          </a:prstGeom>
          <a:solidFill>
            <a:srgbClr val="93F7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8-03-22 at 5.1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" y="885020"/>
            <a:ext cx="5608947" cy="2845336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 rot="18480000">
            <a:off x="1580889" y="2105574"/>
            <a:ext cx="1514507" cy="369332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EIC  Range </a:t>
            </a:r>
          </a:p>
        </p:txBody>
      </p:sp>
      <p:sp>
        <p:nvSpPr>
          <p:cNvPr id="15" name="TextBox 14"/>
          <p:cNvSpPr txBox="1"/>
          <p:nvPr/>
        </p:nvSpPr>
        <p:spPr>
          <a:xfrm rot="18491362">
            <a:off x="2373700" y="1545300"/>
            <a:ext cx="1514507" cy="307777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CEBAF 12 Range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84815" y="3361024"/>
            <a:ext cx="205697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3D Gluon distributions</a:t>
            </a:r>
          </a:p>
        </p:txBody>
      </p:sp>
      <p:pic>
        <p:nvPicPr>
          <p:cNvPr id="27" name="Picture 26" descr="Screen shot 2013-02-10 at 4.3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" y="4142232"/>
            <a:ext cx="4945933" cy="22585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163" y="3730356"/>
            <a:ext cx="392507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Polarized Quark 3D Momentum distributions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7EA9AC3-2A6D-864E-8C86-8F5924532E78}"/>
              </a:ext>
            </a:extLst>
          </p:cNvPr>
          <p:cNvSpPr/>
          <p:nvPr/>
        </p:nvSpPr>
        <p:spPr>
          <a:xfrm>
            <a:off x="3925911" y="791236"/>
            <a:ext cx="8073600" cy="605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0" name="图片 29" descr="final_solidsyst.pdf">
            <a:extLst>
              <a:ext uri="{FF2B5EF4-FFF2-40B4-BE49-F238E27FC236}">
                <a16:creationId xmlns:a16="http://schemas.microsoft.com/office/drawing/2014/main" id="{C146BBA0-27C0-DD47-9FFB-8400F5BB0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25" y="1758462"/>
            <a:ext cx="3272859" cy="41251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775B70-D110-D348-AF06-19B2129C6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206" y="2264229"/>
            <a:ext cx="3593011" cy="3248298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8213C857-150E-5846-9A33-9952B6648052}"/>
              </a:ext>
            </a:extLst>
          </p:cNvPr>
          <p:cNvSpPr/>
          <p:nvPr/>
        </p:nvSpPr>
        <p:spPr>
          <a:xfrm>
            <a:off x="3916463" y="791234"/>
            <a:ext cx="8083660" cy="6062400"/>
          </a:xfrm>
          <a:prstGeom prst="ellipse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DC146-583F-7147-9F1C-393B6768496E}"/>
              </a:ext>
            </a:extLst>
          </p:cNvPr>
          <p:cNvSpPr txBox="1"/>
          <p:nvPr/>
        </p:nvSpPr>
        <p:spPr>
          <a:xfrm>
            <a:off x="0" y="677732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entury Gothic" panose="020B0502020202020204" pitchFamily="34" charset="0"/>
              </a:rPr>
              <a:t>(TMD example)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802372" y="6031976"/>
            <a:ext cx="6062852" cy="422612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  <a:latin typeface="Century Gothic" panose="020B0502020202020204" pitchFamily="34" charset="0"/>
              </a:rPr>
              <a:t>Pion SIDIS with </a:t>
            </a:r>
            <a:r>
              <a:rPr lang="en-US" sz="1800" dirty="0" err="1">
                <a:solidFill>
                  <a:srgbClr val="800000"/>
                </a:solidFill>
                <a:latin typeface="Century Gothic" panose="020B0502020202020204" pitchFamily="34" charset="0"/>
              </a:rPr>
              <a:t>SoLID</a:t>
            </a:r>
            <a:endParaRPr lang="en-US" sz="1800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BB97-55A2-134E-A084-50C673D9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3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Object 64"/>
          <p:cNvGraphicFramePr>
            <a:graphicFrameLocks noChangeAspect="1"/>
          </p:cNvGraphicFramePr>
          <p:nvPr>
            <p:extLst/>
          </p:nvPr>
        </p:nvGraphicFramePr>
        <p:xfrm>
          <a:off x="6349302" y="6423029"/>
          <a:ext cx="114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4" imgW="114250" imgH="431613" progId="">
                  <p:embed/>
                </p:oleObj>
              </mc:Choice>
              <mc:Fallback>
                <p:oleObj name="Equation" r:id="rId4" imgW="114250" imgH="431613" progId="">
                  <p:embed/>
                  <p:pic>
                    <p:nvPicPr>
                      <p:cNvPr id="65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9302" y="6423029"/>
                        <a:ext cx="1143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3"/>
          <p:cNvSpPr>
            <a:spLocks noChangeArrowheads="1"/>
          </p:cNvSpPr>
          <p:nvPr/>
        </p:nvSpPr>
        <p:spPr bwMode="auto">
          <a:xfrm>
            <a:off x="1690837" y="726127"/>
            <a:ext cx="5027770" cy="47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6579" rIns="0" bIns="0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285750" indent="-285750">
              <a:spcBef>
                <a:spcPct val="0"/>
              </a:spcBef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14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Measurement of TMDs via Kaon Production in SIDIS</a:t>
            </a:r>
          </a:p>
          <a:p>
            <a:pPr marL="285750" indent="-285750">
              <a:spcBef>
                <a:spcPct val="0"/>
              </a:spcBef>
              <a:buClr>
                <a:schemeClr val="tx1"/>
              </a:buClr>
              <a:buFont typeface="Wingdings" charset="2"/>
              <a:buChar char="Ø"/>
            </a:pPr>
            <a:endParaRPr lang="en-US" altLang="zh-CN" sz="1400" b="1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Notched Right Arrow 71"/>
          <p:cNvSpPr/>
          <p:nvPr/>
        </p:nvSpPr>
        <p:spPr bwMode="auto">
          <a:xfrm>
            <a:off x="5881772" y="3903911"/>
            <a:ext cx="527648" cy="721558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01" y="2650255"/>
            <a:ext cx="4134556" cy="2443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52" y="2818429"/>
            <a:ext cx="4164239" cy="2481312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B0A19-25FA-8F4D-9ABE-0DDED2112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0120" y="237524"/>
            <a:ext cx="3743540" cy="252741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B900BE2-F370-CB4B-AA31-86C8E2934084}"/>
              </a:ext>
            </a:extLst>
          </p:cNvPr>
          <p:cNvSpPr txBox="1"/>
          <p:nvPr/>
        </p:nvSpPr>
        <p:spPr>
          <a:xfrm>
            <a:off x="1747216" y="1034231"/>
            <a:ext cx="5471008" cy="147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  <a:ea typeface="Times New Roman" charset="0"/>
                <a:cs typeface="Times New Roman" charset="0"/>
              </a:rPr>
              <a:t>TMDs arise from the orbital angular motion of quarks and gluons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  <a:ea typeface="Times New Roman" charset="0"/>
                <a:cs typeface="Times New Roman" charset="0"/>
              </a:rPr>
              <a:t>TMDs describe the 3D quark and gluon distributions in nucleons.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  <a:ea typeface="Times New Roman" charset="0"/>
                <a:cs typeface="Times New Roman" charset="0"/>
              </a:rPr>
              <a:t>SIDIS with polarized proton and neutron targets can get access to TMDs convoluted with Fragmentation Functions.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§"/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02AC039-E89A-1E48-BE82-C2CCF4BA513C}"/>
                  </a:ext>
                </a:extLst>
              </p:cNvPr>
              <p:cNvSpPr txBox="1"/>
              <p:nvPr/>
            </p:nvSpPr>
            <p:spPr>
              <a:xfrm>
                <a:off x="9752567" y="613653"/>
                <a:ext cx="821093" cy="79124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en-US" altLang="zh-CN" sz="1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en-US" altLang="zh-CN" sz="1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en-US" altLang="zh-CN" sz="1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zh-CN" sz="11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1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en-US" altLang="zh-CN" sz="11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02AC039-E89A-1E48-BE82-C2CCF4BA5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567" y="613653"/>
                <a:ext cx="821093" cy="7912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6FD6985-4D3D-7D41-985B-CEAE3E9E985E}"/>
                  </a:ext>
                </a:extLst>
              </p:cNvPr>
              <p:cNvSpPr txBox="1"/>
              <p:nvPr/>
            </p:nvSpPr>
            <p:spPr>
              <a:xfrm>
                <a:off x="6928083" y="1919458"/>
                <a:ext cx="803308" cy="461665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2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kumimoji="1" lang="en-US" altLang="zh-CN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200" i="1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kumimoji="1" lang="en-US" altLang="zh-CN" sz="12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6FD6985-4D3D-7D41-985B-CEAE3E9E9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083" y="1919458"/>
                <a:ext cx="803308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itle 1">
            <a:extLst>
              <a:ext uri="{FF2B5EF4-FFF2-40B4-BE49-F238E27FC236}">
                <a16:creationId xmlns:a16="http://schemas.microsoft.com/office/drawing/2014/main" id="{2D2C4485-E97E-7C4F-B2C9-17BF03D1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Physics Motivation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47283-882D-F845-9DA5-7D88EA76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87389-EF8B-CA45-AC4D-3AAB0427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FA0512-5833-3C47-B578-1E01C6ED9352}"/>
                  </a:ext>
                </a:extLst>
              </p:cNvPr>
              <p:cNvSpPr/>
              <p:nvPr/>
            </p:nvSpPr>
            <p:spPr>
              <a:xfrm>
                <a:off x="948627" y="5393620"/>
                <a:ext cx="10801350" cy="91063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v"/>
                </a:pPr>
                <a:r>
                  <a:rPr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  <a:cs typeface="Times New Roman" charset="0"/>
                  </a:rPr>
                  <a:t>To fully separate TMD asymmetries for all light favors, it is crucial to measure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both </a:t>
                </a:r>
                <a:r>
                  <a:rPr lang="en-US" altLang="zh-CN" sz="1400" b="1" dirty="0" err="1">
                    <a:solidFill>
                      <a:srgbClr val="7030A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pions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 and kaons </a:t>
                </a:r>
                <a:r>
                  <a:rPr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  <a:cs typeface="Times New Roman" charset="0"/>
                  </a:rPr>
                  <a:t>in SIDIS production from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both polarized protons and neutrons</a:t>
                </a:r>
                <a:r>
                  <a:rPr lang="en-US" altLang="zh-CN" sz="1400" dirty="0">
                    <a:solidFill>
                      <a:schemeClr val="tx1">
                        <a:lumMod val="50000"/>
                      </a:schemeClr>
                    </a:solidFill>
                    <a:latin typeface="Baskerville Old Face" panose="02020602080505020303" pitchFamily="18" charset="77"/>
                    <a:cs typeface="Times New Roman" charset="0"/>
                  </a:rPr>
                  <a:t>.</a:t>
                </a:r>
                <a:endPara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Baskerville Old Face" panose="02020602080505020303" pitchFamily="18" charset="77"/>
                  <a:cs typeface="Times New Roman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)  is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 purely from sea-quarks, and hence measuring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7030A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production in SIDIS is </a:t>
                </a:r>
                <a:r>
                  <a:rPr kumimoji="1" lang="en-US" altLang="zh-CN" sz="1400" b="1" dirty="0">
                    <a:solidFill>
                      <a:srgbClr val="7030A0"/>
                    </a:solidFill>
                    <a:latin typeface="Baskerville Old Face" panose="02020602080505020303" pitchFamily="18" charset="77"/>
                  </a:rPr>
                  <a:t>uniquely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Baskerville Old Face" panose="02020602080505020303" pitchFamily="18" charset="77"/>
                    <a:cs typeface="Times New Roman" charset="0"/>
                  </a:rPr>
                  <a:t> sensitive to the sea-quarks’ TMDs</a:t>
                </a:r>
                <a:endParaRPr lang="zh-CN" altLang="en-US" sz="1400" b="1" dirty="0">
                  <a:solidFill>
                    <a:srgbClr val="7030A0"/>
                  </a:solidFill>
                  <a:latin typeface="Baskerville Old Face" panose="02020602080505020303" pitchFamily="18" charset="77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FA0512-5833-3C47-B578-1E01C6ED93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27" y="5393620"/>
                <a:ext cx="10801350" cy="910634"/>
              </a:xfrm>
              <a:prstGeom prst="rect">
                <a:avLst/>
              </a:prstGeom>
              <a:blipFill>
                <a:blip r:embed="rId11"/>
                <a:stretch>
                  <a:fillRect l="-117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197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/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Physics Motivation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72" y="635838"/>
            <a:ext cx="3858323" cy="39739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zh-CN" sz="14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宋体" pitchFamily="2" charset="-122"/>
              </a:rPr>
              <a:t>Existing Kaon SIDIS Data:</a:t>
            </a:r>
            <a:endParaRPr lang="zh-CN" altLang="en-US" sz="1400" b="1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  <a:ea typeface="宋体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E72AC-EA38-F84D-883C-E6089291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69" y="2585358"/>
            <a:ext cx="3008677" cy="4127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4C9CD-25DE-A449-8F0B-31C3A9E2CAE3}"/>
              </a:ext>
            </a:extLst>
          </p:cNvPr>
          <p:cNvSpPr txBox="1"/>
          <p:nvPr/>
        </p:nvSpPr>
        <p:spPr>
          <a:xfrm>
            <a:off x="2074851" y="2473111"/>
            <a:ext cx="4757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HERMES Data with transversely polarized proton</a:t>
            </a:r>
            <a:endParaRPr kumimoji="1" lang="zh-CN" altLang="en-US" sz="12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3D71F-2620-3745-90E2-2D14E94ED928}"/>
              </a:ext>
            </a:extLst>
          </p:cNvPr>
          <p:cNvSpPr txBox="1"/>
          <p:nvPr/>
        </p:nvSpPr>
        <p:spPr>
          <a:xfrm>
            <a:off x="6519167" y="688591"/>
            <a:ext cx="4445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COMPASS Data with transversely polarized proton</a:t>
            </a:r>
            <a:endParaRPr kumimoji="1" lang="zh-CN" altLang="en-US" sz="12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C5A7C-562A-914F-B28C-91BE57C8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52" y="926351"/>
            <a:ext cx="4064541" cy="3843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A2DA4D-1296-124A-933F-E8FB0603704D}"/>
              </a:ext>
            </a:extLst>
          </p:cNvPr>
          <p:cNvSpPr txBox="1"/>
          <p:nvPr/>
        </p:nvSpPr>
        <p:spPr>
          <a:xfrm>
            <a:off x="1762264" y="1079543"/>
            <a:ext cx="4273681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HERMES, COMPASS, and Hall-A Transverse results showed that Kaon asymmetries are nearly in the same sizes or even larger as the pion asymmetries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However, it is needed to largely improve both experimental precisions and kinematic coverage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FA0EFA-E48C-C042-8E76-DF572C43100A}"/>
              </a:ext>
            </a:extLst>
          </p:cNvPr>
          <p:cNvSpPr/>
          <p:nvPr/>
        </p:nvSpPr>
        <p:spPr bwMode="auto">
          <a:xfrm>
            <a:off x="6964669" y="2663418"/>
            <a:ext cx="713984" cy="463463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accent4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6909-E809-2B4C-8E9B-3B9118DF5EF3}"/>
              </a:ext>
            </a:extLst>
          </p:cNvPr>
          <p:cNvSpPr/>
          <p:nvPr/>
        </p:nvSpPr>
        <p:spPr bwMode="auto">
          <a:xfrm>
            <a:off x="8346662" y="2753998"/>
            <a:ext cx="713984" cy="463463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accent4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AF0CCE-C1BE-9547-A990-D0D318B5FD0E}"/>
              </a:ext>
            </a:extLst>
          </p:cNvPr>
          <p:cNvSpPr/>
          <p:nvPr/>
        </p:nvSpPr>
        <p:spPr bwMode="auto">
          <a:xfrm>
            <a:off x="7104543" y="1500718"/>
            <a:ext cx="713984" cy="463463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accent4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4005A0-74EF-D047-8A11-974063F8F8BF}"/>
              </a:ext>
            </a:extLst>
          </p:cNvPr>
          <p:cNvSpPr/>
          <p:nvPr/>
        </p:nvSpPr>
        <p:spPr bwMode="auto">
          <a:xfrm>
            <a:off x="8346662" y="1516142"/>
            <a:ext cx="713984" cy="463463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accent4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586244-DFD1-FA40-A8B2-63A712FE40B4}"/>
              </a:ext>
            </a:extLst>
          </p:cNvPr>
          <p:cNvSpPr/>
          <p:nvPr/>
        </p:nvSpPr>
        <p:spPr bwMode="auto">
          <a:xfrm>
            <a:off x="6317806" y="1886076"/>
            <a:ext cx="469365" cy="326268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rgbClr val="FF0000">
                <a:alpha val="9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0B1C482-063C-1141-9D35-08FFA4A8588E}"/>
              </a:ext>
            </a:extLst>
          </p:cNvPr>
          <p:cNvSpPr/>
          <p:nvPr/>
        </p:nvSpPr>
        <p:spPr bwMode="auto">
          <a:xfrm>
            <a:off x="6335359" y="3035167"/>
            <a:ext cx="469365" cy="279808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rgbClr val="FF0000">
                <a:alpha val="9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0D2C0A-208D-4042-B44D-3342F73EA566}"/>
              </a:ext>
            </a:extLst>
          </p:cNvPr>
          <p:cNvSpPr/>
          <p:nvPr/>
        </p:nvSpPr>
        <p:spPr bwMode="auto">
          <a:xfrm>
            <a:off x="2329359" y="2759364"/>
            <a:ext cx="469365" cy="326268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rgbClr val="FF0000">
                <a:alpha val="9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C7A2CA-D9FC-4C4B-81D9-C6B0F322F687}"/>
              </a:ext>
            </a:extLst>
          </p:cNvPr>
          <p:cNvSpPr/>
          <p:nvPr/>
        </p:nvSpPr>
        <p:spPr bwMode="auto">
          <a:xfrm>
            <a:off x="2300142" y="4887113"/>
            <a:ext cx="469365" cy="326268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rgbClr val="FF0000">
                <a:alpha val="9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3DCED1-5362-714C-8809-6087D9E61C72}"/>
              </a:ext>
            </a:extLst>
          </p:cNvPr>
          <p:cNvCxnSpPr>
            <a:stCxn id="14" idx="4"/>
          </p:cNvCxnSpPr>
          <p:nvPr/>
        </p:nvCxnSpPr>
        <p:spPr bwMode="auto">
          <a:xfrm flipH="1">
            <a:off x="7321661" y="1964180"/>
            <a:ext cx="139874" cy="65475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65889C2-DC63-F54B-B14A-A51104A61DCE}"/>
              </a:ext>
            </a:extLst>
          </p:cNvPr>
          <p:cNvCxnSpPr>
            <a:cxnSpLocks/>
          </p:cNvCxnSpPr>
          <p:nvPr/>
        </p:nvCxnSpPr>
        <p:spPr bwMode="auto">
          <a:xfrm>
            <a:off x="8707829" y="1989936"/>
            <a:ext cx="99388" cy="79213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297C148-9841-8B45-B6C2-F7B2FC040741}"/>
              </a:ext>
            </a:extLst>
          </p:cNvPr>
          <p:cNvSpPr/>
          <p:nvPr/>
        </p:nvSpPr>
        <p:spPr bwMode="auto">
          <a:xfrm>
            <a:off x="2866249" y="2859825"/>
            <a:ext cx="713984" cy="463463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accent4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5FDF09F-D4AE-8246-91F7-B9E06A3894D9}"/>
              </a:ext>
            </a:extLst>
          </p:cNvPr>
          <p:cNvSpPr/>
          <p:nvPr/>
        </p:nvSpPr>
        <p:spPr bwMode="auto">
          <a:xfrm>
            <a:off x="2853294" y="5049420"/>
            <a:ext cx="713984" cy="463463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accent4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1DF367-E66E-6141-A9CC-53D8903E1289}"/>
              </a:ext>
            </a:extLst>
          </p:cNvPr>
          <p:cNvCxnSpPr>
            <a:cxnSpLocks/>
            <a:endCxn id="27" idx="0"/>
          </p:cNvCxnSpPr>
          <p:nvPr/>
        </p:nvCxnSpPr>
        <p:spPr bwMode="auto">
          <a:xfrm flipH="1">
            <a:off x="3210286" y="3344195"/>
            <a:ext cx="12956" cy="170522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178B990-75C0-6841-8739-DD3C041B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B3A1791-4D62-C04C-813C-FA0F97A3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572" y="4870589"/>
            <a:ext cx="2840293" cy="16744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AFC33A-BC2F-3C44-BC9E-FB9A34396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304" y="4770335"/>
            <a:ext cx="2204969" cy="170487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90A3119-8440-8946-89C8-7E4AE08C6E39}"/>
              </a:ext>
            </a:extLst>
          </p:cNvPr>
          <p:cNvSpPr/>
          <p:nvPr/>
        </p:nvSpPr>
        <p:spPr bwMode="auto">
          <a:xfrm>
            <a:off x="9056800" y="5892351"/>
            <a:ext cx="713984" cy="463463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accent4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6892A4-5A78-BE49-889A-FD81ACDBEBD8}"/>
              </a:ext>
            </a:extLst>
          </p:cNvPr>
          <p:cNvSpPr/>
          <p:nvPr/>
        </p:nvSpPr>
        <p:spPr bwMode="auto">
          <a:xfrm>
            <a:off x="9117073" y="5179052"/>
            <a:ext cx="593438" cy="354697"/>
          </a:xfrm>
          <a:prstGeom prst="ellipse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rgbClr val="00B050">
                <a:alpha val="9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7CE5B5-DF52-8C4C-BA63-12E640E83302}"/>
              </a:ext>
            </a:extLst>
          </p:cNvPr>
          <p:cNvSpPr txBox="1"/>
          <p:nvPr/>
        </p:nvSpPr>
        <p:spPr>
          <a:xfrm>
            <a:off x="5396033" y="6456066"/>
            <a:ext cx="4482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7030A0"/>
                </a:solidFill>
                <a:latin typeface="Comic Sans MS" panose="030F0902030302020204" pitchFamily="66" charset="0"/>
              </a:rPr>
              <a:t>Hall-A 6GeV Data with transversely polarized neutron (He3)</a:t>
            </a:r>
            <a:endParaRPr kumimoji="1" lang="zh-CN" altLang="en-US" sz="11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E24153-93EE-594B-A377-C0D55911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C11E9E-EB07-EC41-A498-B0B7553C2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14045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 animBg="1"/>
      <p:bldP spid="27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Physics Motivation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307" y="745279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zh-CN" sz="14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宋体" pitchFamily="2" charset="-122"/>
              </a:rPr>
              <a:t>Current Fragmentation Region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600" dirty="0">
              <a:latin typeface="Baskerville Old Face" panose="020206020805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99446-8DA9-EF45-BD22-BE9C877DA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54" y="1567438"/>
            <a:ext cx="4577277" cy="1713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94D44-CB79-9647-AC5E-1EE97E701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466" y="3386355"/>
            <a:ext cx="3717073" cy="2656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2DFF6-DD7B-C14B-84BB-153CC0225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415" y="3568046"/>
            <a:ext cx="1008538" cy="474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325F1-CD82-9644-8D44-98BB5FC58202}"/>
              </a:ext>
            </a:extLst>
          </p:cNvPr>
          <p:cNvSpPr txBox="1"/>
          <p:nvPr/>
        </p:nvSpPr>
        <p:spPr>
          <a:xfrm>
            <a:off x="1958493" y="10501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The </a:t>
            </a:r>
            <a:r>
              <a:rPr kumimoji="1" lang="en-US" altLang="zh-CN" sz="1400" b="1" u="sng" dirty="0">
                <a:solidFill>
                  <a:srgbClr val="7030A0"/>
                </a:solidFill>
                <a:latin typeface="Baskerville Old Face" panose="02020602080505020303" pitchFamily="18" charset="77"/>
              </a:rPr>
              <a:t>factorization theorem 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of the TMDs requires the outgoing hadrons (e.g., </a:t>
            </a:r>
            <a:r>
              <a:rPr kumimoji="1" lang="en-US" altLang="zh-CN" sz="1400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pions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and kaons) are produced directly from the struck quark and carry highest momenta (aka, leading hadron)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en-US" altLang="zh-CN" sz="1400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4F92C-A940-F64B-B84F-EF443A631D60}"/>
              </a:ext>
            </a:extLst>
          </p:cNvPr>
          <p:cNvSpPr txBox="1"/>
          <p:nvPr/>
        </p:nvSpPr>
        <p:spPr>
          <a:xfrm>
            <a:off x="1958493" y="2326483"/>
            <a:ext cx="370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dirty="0">
                <a:latin typeface="Baskerville Old Face" panose="02020602080505020303" pitchFamily="18" charset="77"/>
              </a:rPr>
              <a:t>Difficult to achieve consensus for a criteria to define the current fragmentation region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3757A-34B2-2A47-BA9A-9257A5871B5E}"/>
              </a:ext>
            </a:extLst>
          </p:cNvPr>
          <p:cNvSpPr txBox="1"/>
          <p:nvPr/>
        </p:nvSpPr>
        <p:spPr>
          <a:xfrm>
            <a:off x="1981200" y="2951742"/>
            <a:ext cx="4690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Recent progress: theoretical model developed by T.C. Roger et. al. attempted to study how to define this region, by defining a physics quantity: </a:t>
            </a:r>
            <a:endParaRPr kumimoji="1" lang="zh-CN" altLang="en-US" sz="1400" dirty="0">
              <a:solidFill>
                <a:srgbClr val="FF000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962EB-22AE-C940-936C-690C98AF0A4B}"/>
              </a:ext>
            </a:extLst>
          </p:cNvPr>
          <p:cNvSpPr txBox="1"/>
          <p:nvPr/>
        </p:nvSpPr>
        <p:spPr>
          <a:xfrm>
            <a:off x="1949225" y="4119282"/>
            <a:ext cx="474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The region of  </a:t>
            </a:r>
            <a:r>
              <a:rPr kumimoji="1" lang="en-US" altLang="zh-CN" sz="1400" b="1" i="1" dirty="0">
                <a:solidFill>
                  <a:srgbClr val="FF0000"/>
                </a:solidFill>
                <a:latin typeface="Baskerville Old Face" panose="02020602080505020303" pitchFamily="18" charset="77"/>
              </a:rPr>
              <a:t>R</a:t>
            </a:r>
            <a:r>
              <a:rPr kumimoji="1" lang="en-US" altLang="zh-CN" sz="1400" b="1" i="1" baseline="-25000" dirty="0">
                <a:solidFill>
                  <a:srgbClr val="FF0000"/>
                </a:solidFill>
                <a:latin typeface="Baskerville Old Face" panose="02020602080505020303" pitchFamily="18" charset="77"/>
              </a:rPr>
              <a:t>1</a:t>
            </a:r>
            <a:r>
              <a:rPr kumimoji="1" lang="en-US" altLang="zh-CN" sz="1400" b="1" i="1" dirty="0">
                <a:solidFill>
                  <a:srgbClr val="FF0000"/>
                </a:solidFill>
                <a:latin typeface="Baskerville Old Face" panose="02020602080505020303" pitchFamily="18" charset="77"/>
              </a:rPr>
              <a:t>&lt;0.4 </a:t>
            </a:r>
            <a:r>
              <a:rPr kumimoji="1" lang="en-US" altLang="zh-CN" sz="14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is more likely the current fragmentation region  (also Q2&gt;1GeV</a:t>
            </a:r>
            <a:r>
              <a:rPr kumimoji="1" lang="en-US" altLang="zh-CN" sz="1400" baseline="300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2</a:t>
            </a:r>
            <a:r>
              <a:rPr kumimoji="1" lang="en-US" altLang="zh-CN" sz="14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, W &gt; 2.3GeV, W’&gt;1.6 GeV, 0.3&lt;z&lt;0.7) </a:t>
            </a:r>
            <a:endParaRPr kumimoji="1" lang="zh-CN" altLang="en-US" sz="1400" dirty="0">
              <a:solidFill>
                <a:srgbClr val="7030A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F798B-9554-E748-B43C-648539025F9D}"/>
              </a:ext>
            </a:extLst>
          </p:cNvPr>
          <p:cNvSpPr txBox="1"/>
          <p:nvPr/>
        </p:nvSpPr>
        <p:spPr>
          <a:xfrm>
            <a:off x="822102" y="4795725"/>
            <a:ext cx="5752178" cy="1600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Compared with pion data, kaon data can have larger contributions outside  the Current Fragmentation Region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This new criteria suggest that the Kaon data under the </a:t>
            </a:r>
            <a:r>
              <a:rPr kumimoji="1" lang="en-US" altLang="zh-CN" sz="1400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SoLID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kinematic settings contain 20% of events from the current fragmentation region.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Kaon data with large kinematic coverage will provide important experimental input to study the different Fragmentation Regions and facilitate the development of TMD theory.</a:t>
            </a:r>
            <a:endParaRPr kumimoji="1" lang="zh-CN" altLang="en-US" sz="1400" dirty="0">
              <a:solidFill>
                <a:srgbClr val="FF000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06EA474-1F9A-CE42-92EA-3D1BA082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F447B0-BEE4-924D-9BA8-178A16F070AE}"/>
              </a:ext>
            </a:extLst>
          </p:cNvPr>
          <p:cNvSpPr/>
          <p:nvPr/>
        </p:nvSpPr>
        <p:spPr bwMode="auto">
          <a:xfrm>
            <a:off x="9012635" y="3372345"/>
            <a:ext cx="108719" cy="2600354"/>
          </a:xfrm>
          <a:prstGeom prst="rect">
            <a:avLst/>
          </a:prstGeom>
          <a:solidFill>
            <a:srgbClr val="00B050">
              <a:alpha val="2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AA760-62A3-AB49-9382-1A9AA1772DF7}"/>
              </a:ext>
            </a:extLst>
          </p:cNvPr>
          <p:cNvSpPr/>
          <p:nvPr/>
        </p:nvSpPr>
        <p:spPr bwMode="auto">
          <a:xfrm>
            <a:off x="7099342" y="3372345"/>
            <a:ext cx="108719" cy="2600354"/>
          </a:xfrm>
          <a:prstGeom prst="rect">
            <a:avLst/>
          </a:prstGeom>
          <a:solidFill>
            <a:srgbClr val="00B050">
              <a:alpha val="2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5F3FBA-5EA6-CA4A-B9FB-70A9D72D39FA}"/>
              </a:ext>
            </a:extLst>
          </p:cNvPr>
          <p:cNvSpPr/>
          <p:nvPr/>
        </p:nvSpPr>
        <p:spPr>
          <a:xfrm>
            <a:off x="1981201" y="1750209"/>
            <a:ext cx="4151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However, the detected hadrons in SIDIS can come from three different sources:</a:t>
            </a:r>
            <a:endParaRPr kumimoji="1" lang="zh-CN" altLang="en-US" sz="1400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9C147FD-991A-5245-BB54-5259F7B4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B81F4ED-B11C-2B44-8A31-CAE07E69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14323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Experimental Setup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992" y="786319"/>
            <a:ext cx="8229600" cy="32524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Use the existing proposed experimental setups with upgraded MRPC performance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400" dirty="0"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5E47F-156B-9542-8954-481015EB6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06" y="1057261"/>
            <a:ext cx="3263702" cy="2354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33D62F-696E-8E41-9AF0-123FF3058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276" y="1062281"/>
            <a:ext cx="3305408" cy="2349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4E87C-97A4-0843-A96E-932C609664E9}"/>
              </a:ext>
            </a:extLst>
          </p:cNvPr>
          <p:cNvSpPr txBox="1"/>
          <p:nvPr/>
        </p:nvSpPr>
        <p:spPr>
          <a:xfrm>
            <a:off x="3534093" y="3343795"/>
            <a:ext cx="1275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FF0000"/>
                </a:solidFill>
              </a:rPr>
              <a:t>E12-10-006</a:t>
            </a:r>
            <a:endParaRPr kumimoji="1" lang="zh-CN" alt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44CD2-9CEE-D34A-BA62-876D9FF0B758}"/>
              </a:ext>
            </a:extLst>
          </p:cNvPr>
          <p:cNvSpPr txBox="1"/>
          <p:nvPr/>
        </p:nvSpPr>
        <p:spPr>
          <a:xfrm>
            <a:off x="8072650" y="3366004"/>
            <a:ext cx="1275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FF0000"/>
                </a:solidFill>
              </a:rPr>
              <a:t>E12-11-108</a:t>
            </a:r>
            <a:endParaRPr kumimoji="1" lang="zh-CN" altLang="en-US" sz="16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4639FA-C9D8-0241-A529-86BC3FAB09C5}"/>
                  </a:ext>
                </a:extLst>
              </p:cNvPr>
              <p:cNvSpPr txBox="1"/>
              <p:nvPr/>
            </p:nvSpPr>
            <p:spPr>
              <a:xfrm>
                <a:off x="1981201" y="3682349"/>
                <a:ext cx="4270917" cy="102996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Target Luminosity: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sup>
                    </m:sSup>
                    <m:r>
                      <a:rPr kumimoji="1" lang="en-US" altLang="zh-CN" sz="140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per nucleon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Target Polarization: 65%*86.5% (dilution 0.15~0.3)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Approved Beam Time:   21 (48) days at 8.8 (11) GeV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4639FA-C9D8-0241-A529-86BC3FAB0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3682349"/>
                <a:ext cx="4270917" cy="1029962"/>
              </a:xfrm>
              <a:prstGeom prst="rect">
                <a:avLst/>
              </a:prstGeom>
              <a:blipFill>
                <a:blip r:embed="rId5"/>
                <a:stretch>
                  <a:fillRect l="-593" b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786BA5-F4C6-1F40-A8F5-6FDEAE41CB0E}"/>
                  </a:ext>
                </a:extLst>
              </p:cNvPr>
              <p:cNvSpPr txBox="1"/>
              <p:nvPr/>
            </p:nvSpPr>
            <p:spPr>
              <a:xfrm>
                <a:off x="6587316" y="3682350"/>
                <a:ext cx="3983501" cy="103355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Target Luminosity: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kumimoji="1" lang="en-US" altLang="zh-CN" sz="140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per nucleon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Target Polarization: 70% (dilution ~0.13)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Approved Beam Time:  29 (56) days at 8.8 (11) GeV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786BA5-F4C6-1F40-A8F5-6FDEAE41C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316" y="3682350"/>
                <a:ext cx="3983501" cy="1033553"/>
              </a:xfrm>
              <a:prstGeom prst="rect">
                <a:avLst/>
              </a:prstGeom>
              <a:blipFill>
                <a:blip r:embed="rId6"/>
                <a:stretch>
                  <a:fillRect l="-635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86417EFB-75E4-9D43-8CE3-F3DEEA526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7649" y="4824566"/>
                <a:ext cx="7308937" cy="1265900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90153" tIns="45105" rIns="90153" bIns="45105">
                <a:spAutoFit/>
              </a:bodyPr>
              <a:lstStyle>
                <a:lvl1pPr defTabSz="909638" eaLnBrk="0" hangingPunct="0"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 defTabSz="909638" eaLnBrk="0" hangingPunct="0"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 marL="1143000" indent="-228600" defTabSz="909638" eaLnBrk="0" hangingPunct="0"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 marL="1600200" indent="-228600" defTabSz="909638" eaLnBrk="0" hangingPunct="0"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 marL="2057400" indent="-228600" defTabSz="909638" eaLnBrk="0" hangingPunct="0"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zh-CN" sz="1400" b="1" u="sng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</a:rPr>
                  <a:t>e/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i="1" u="sng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altLang="zh-CN" sz="1400" u="sng" dirty="0">
                            <a:solidFill>
                              <a:srgbClr val="7030A0"/>
                            </a:solidFill>
                            <a:ea typeface="Times New Roman" charset="0"/>
                            <a:cs typeface="Times New Roman" charset="0"/>
                          </a:rPr>
                          <m:t>π</m:t>
                        </m:r>
                      </m:e>
                      <m:sup>
                        <m:r>
                          <a:rPr lang="el-GR" altLang="zh-CN" sz="1400" i="1" u="sng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</m:sup>
                    </m:sSup>
                    <m:r>
                      <a:rPr lang="en-US" altLang="zh-CN" sz="1400" u="sng">
                        <a:solidFill>
                          <a:srgbClr val="0D0D0D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1400" b="1" u="sng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</a:rPr>
                  <a:t>Coverage:</a:t>
                </a:r>
                <a:r>
                  <a:rPr lang="en-US" altLang="zh-CN" sz="1400" b="1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</a:rPr>
                  <a:t>  </a:t>
                </a:r>
                <a:r>
                  <a:rPr lang="en-US" altLang="zh-CN" sz="1400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400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 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Forward 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Acceptance: 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rgbClr val="0D0D0D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: 2</a:t>
                </a:r>
                <a:r>
                  <a:rPr lang="el-GR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π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,  </a:t>
                </a:r>
                <a:r>
                  <a:rPr lang="el-GR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θ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: 8</a:t>
                </a:r>
                <a:r>
                  <a:rPr lang="en-US" altLang="zh-CN" sz="1400" baseline="300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o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-14.8</a:t>
                </a:r>
                <a:r>
                  <a:rPr lang="en-US" altLang="zh-CN" sz="1400" baseline="300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o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 , P: 1.0 – 7.0+ GeV/c, for e/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altLang="zh-CN" sz="1400" dirty="0">
                            <a:solidFill>
                              <a:srgbClr val="0D0D0D"/>
                            </a:solidFill>
                            <a:ea typeface="Times New Roman" charset="0"/>
                            <a:cs typeface="Times New Roman" charset="0"/>
                          </a:rPr>
                          <m:t>π</m:t>
                        </m:r>
                      </m:e>
                      <m:sup>
                        <m:r>
                          <a:rPr lang="el-GR" altLang="zh-CN" sz="1400" i="1">
                            <a:solidFill>
                              <a:srgbClr val="0D0D0D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altLang="zh-CN" sz="1400" dirty="0">
                  <a:solidFill>
                    <a:srgbClr val="0D0D0D"/>
                  </a:solidFill>
                  <a:ea typeface="Times New Roman" charset="0"/>
                  <a:cs typeface="Times New Roman" charset="0"/>
                  <a:sym typeface="Wingdings" charset="2"/>
                </a:endParaRPr>
              </a:p>
              <a:p>
                <a:pPr eaLnBrk="1" hangingPunct="1"/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                             Large 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Acceptance:     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rgbClr val="0D0D0D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altLang="zh-CN" sz="1400" i="1" dirty="0">
                        <a:solidFill>
                          <a:srgbClr val="0D0D0D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: 2</a:t>
                </a:r>
                <a:r>
                  <a:rPr lang="el-GR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π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,  </a:t>
                </a:r>
                <a:r>
                  <a:rPr lang="el-GR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θ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: 16</a:t>
                </a:r>
                <a:r>
                  <a:rPr lang="en-US" altLang="zh-CN" sz="1400" baseline="300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o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-24</a:t>
                </a:r>
                <a:r>
                  <a:rPr lang="en-US" altLang="zh-CN" sz="1400" baseline="300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o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</a:rPr>
                  <a:t>  ,  P: 3.5 – 7.0+ GeV/c, for e only</a:t>
                </a:r>
              </a:p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i="1" u="sng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1400" u="sng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K</m:t>
                        </m:r>
                      </m:e>
                      <m:sup>
                        <m:r>
                          <a:rPr lang="el-GR" altLang="zh-CN" sz="1400" i="1" u="sng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400" b="1" u="sng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</a:rPr>
                  <a:t> Coverage :</a:t>
                </a:r>
                <a:r>
                  <a:rPr lang="en-US" altLang="zh-CN" sz="1400" b="1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</a:rPr>
                  <a:t>    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  <a:sym typeface="Wingdings"/>
                  </a:rPr>
                  <a:t>same as pi, </a:t>
                </a:r>
                <a:r>
                  <a:rPr lang="en-US" altLang="zh-CN" sz="140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  <a:sym typeface="Wingdings"/>
                  </a:rPr>
                  <a:t>except the maximum momentum is limited by time resolution</a:t>
                </a:r>
                <a:endParaRPr lang="en-US" altLang="zh-CN" sz="1400" dirty="0">
                  <a:solidFill>
                    <a:srgbClr val="FF0000"/>
                  </a:solidFill>
                  <a:ea typeface="Times New Roman" charset="0"/>
                  <a:cs typeface="Times New Roman" charset="0"/>
                </a:endParaRPr>
              </a:p>
              <a:p>
                <a:pPr eaLnBrk="1" hangingPunct="1"/>
                <a:endParaRPr lang="en-US" altLang="zh-CN" sz="600" dirty="0">
                  <a:solidFill>
                    <a:srgbClr val="0D0D0D"/>
                  </a:solidFill>
                  <a:ea typeface="Times New Roman" charset="0"/>
                  <a:cs typeface="Times New Roman" charset="0"/>
                </a:endParaRPr>
              </a:p>
              <a:p>
                <a:pPr eaLnBrk="1" hangingPunct="1"/>
                <a:r>
                  <a:rPr lang="en-US" altLang="zh-CN" sz="1400" b="1" u="sng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Resolution:</a:t>
                </a:r>
                <a:r>
                  <a:rPr lang="en-US" altLang="zh-CN" sz="1400" b="1" dirty="0">
                    <a:solidFill>
                      <a:srgbClr val="7030A0"/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   </a:t>
                </a:r>
                <a:r>
                  <a:rPr lang="el-GR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δ</a:t>
                </a:r>
                <a:r>
                  <a:rPr lang="en-US" altLang="zh-CN" sz="1400" dirty="0">
                    <a:solidFill>
                      <a:srgbClr val="0D0D0D"/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P/P ~ 2</a:t>
                </a:r>
                <a:r>
                  <a:rPr lang="en-US" altLang="zh-CN" sz="140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%, </a:t>
                </a:r>
                <a:r>
                  <a:rPr lang="el-GR" altLang="zh-CN" sz="140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</a:rPr>
                  <a:t>θ </a:t>
                </a:r>
                <a:r>
                  <a:rPr lang="en-US" altLang="zh-CN" sz="140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</a:rPr>
                  <a:t>~ 0.6mrad,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rgbClr val="0D0D0D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l-GR" altLang="zh-CN" sz="140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40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</a:rPr>
                  <a:t>~ 5mrad</a:t>
                </a:r>
              </a:p>
              <a:p>
                <a:pPr eaLnBrk="1" hangingPunct="1"/>
                <a:r>
                  <a:rPr lang="en-US" altLang="zh-CN" sz="1400" b="1" u="sng" dirty="0">
                    <a:solidFill>
                      <a:srgbClr val="7030A0"/>
                    </a:solidFill>
                    <a:cs typeface="Times New Roman" charset="0"/>
                    <a:sym typeface="Wingdings" charset="2"/>
                  </a:rPr>
                  <a:t>Overall Detector Efficiencies : </a:t>
                </a:r>
                <a:r>
                  <a:rPr lang="en-US" altLang="zh-CN" sz="140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  <a:sym typeface="Wingdings" charset="2"/>
                  </a:rPr>
                  <a:t>85%</a:t>
                </a:r>
              </a:p>
            </p:txBody>
          </p:sp>
        </mc:Choice>
        <mc:Fallback xmlns="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86417EFB-75E4-9D43-8CE3-F3DEEA526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7649" y="4824566"/>
                <a:ext cx="7308937" cy="1265900"/>
              </a:xfrm>
              <a:prstGeom prst="rect">
                <a:avLst/>
              </a:prstGeom>
              <a:blipFill>
                <a:blip r:embed="rId7"/>
                <a:stretch>
                  <a:fillRect l="-173" t="-980" b="-1961"/>
                </a:stretch>
              </a:blipFill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4FD13-DFFF-D64F-B0E9-FC4708CF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5F6997-AAFB-374E-926A-C1863F8C758B}"/>
              </a:ext>
            </a:extLst>
          </p:cNvPr>
          <p:cNvSpPr txBox="1"/>
          <p:nvPr/>
        </p:nvSpPr>
        <p:spPr>
          <a:xfrm>
            <a:off x="1752600" y="6131774"/>
            <a:ext cx="868680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Use the TOF information and the veto-signals of the HGC to identify Kaons from </a:t>
            </a:r>
            <a:r>
              <a:rPr kumimoji="1" lang="en-US" altLang="zh-CN" sz="1400" dirty="0" err="1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pions</a:t>
            </a: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 and protons.</a:t>
            </a:r>
            <a:endParaRPr kumimoji="1" lang="zh-CN" altLang="en-US" sz="1400" dirty="0">
              <a:solidFill>
                <a:schemeClr val="tx1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8DCA64-090F-3048-9FF1-0647BFCE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6CE6F70-70CF-6449-9BA2-003ADA20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245116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>
            <a:extLst>
              <a:ext uri="{FF2B5EF4-FFF2-40B4-BE49-F238E27FC236}">
                <a16:creationId xmlns:a16="http://schemas.microsoft.com/office/drawing/2014/main" id="{7F457B09-BA6D-614E-950C-973690DA230E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186">
            <a:off x="3228097" y="1388394"/>
            <a:ext cx="1635353" cy="23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Kaon Identification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609" y="735982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Heavy Gas Cherenkov Detector (HGC)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400" dirty="0"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5BC91-9EB0-D240-A215-AE116FDE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39519" y="4632856"/>
            <a:ext cx="1820003" cy="1802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60DA25-DAEC-5742-B824-7EF97EB2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62" y="2807373"/>
            <a:ext cx="5075051" cy="2004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E68904-32E8-5C4E-BBBC-505DF855D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566" y="1033616"/>
            <a:ext cx="1518111" cy="1095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933D41-AFAF-734A-B1D9-177CA08F80C5}"/>
                  </a:ext>
                </a:extLst>
              </p:cNvPr>
              <p:cNvSpPr txBox="1"/>
              <p:nvPr/>
            </p:nvSpPr>
            <p:spPr>
              <a:xfrm>
                <a:off x="5364685" y="1122957"/>
                <a:ext cx="4832569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The HGC uses C</a:t>
                </a:r>
                <a:r>
                  <a:rPr kumimoji="1" lang="en-US" altLang="zh-CN" sz="1400" baseline="-250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4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F</a:t>
                </a:r>
                <a:r>
                  <a:rPr kumimoji="1" lang="en-US" altLang="zh-CN" sz="1400" baseline="-250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8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O/C</a:t>
                </a:r>
                <a:r>
                  <a:rPr kumimoji="1" lang="en-US" altLang="zh-CN" sz="1400" baseline="-250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4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F</a:t>
                </a:r>
                <a:r>
                  <a:rPr kumimoji="1" lang="en-US" altLang="zh-CN" sz="1400" baseline="-250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10 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gas at 1.5 </a:t>
                </a:r>
                <a:r>
                  <a:rPr kumimoji="1" lang="en-US" altLang="zh-CN" sz="1400" dirty="0" err="1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atm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under 20 </a:t>
                </a:r>
                <a:r>
                  <a:rPr kumimoji="1" lang="en-US" altLang="zh-CN" sz="1400" baseline="300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o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C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Designed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/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separation </a:t>
                </a:r>
                <a:r>
                  <a:rPr kumimoji="1" lang="en-US" altLang="zh-CN" sz="1400" b="1" dirty="0">
                    <a:solidFill>
                      <a:srgbClr val="FF0000"/>
                    </a:solidFill>
                    <a:latin typeface="Baskerville Old Face" panose="02020602080505020303" pitchFamily="18" charset="77"/>
                  </a:rPr>
                  <a:t>from 2.2 GeV/c to 7 GeV/c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During the offline analysis, the veto signals of the HGC can suppress </a:t>
                </a:r>
                <a:r>
                  <a:rPr kumimoji="1" lang="en-US" altLang="zh-CN" sz="1400" dirty="0" err="1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pions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and detect kaons (e.g. cut &lt; 5 N.P.E. )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v"/>
                </a:pPr>
                <a:endParaRPr kumimoji="1" lang="en-US" altLang="zh-CN" sz="1400" dirty="0">
                  <a:solidFill>
                    <a:schemeClr val="bg2">
                      <a:lumMod val="10000"/>
                    </a:schemeClr>
                  </a:solidFill>
                  <a:latin typeface="Baskerville Old Face" panose="02020602080505020303" pitchFamily="18" charset="77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v"/>
                </a:pPr>
                <a:endParaRPr kumimoji="1" lang="zh-CN" altLang="en-US" sz="1400" dirty="0">
                  <a:solidFill>
                    <a:schemeClr val="bg2">
                      <a:lumMod val="10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933D41-AFAF-734A-B1D9-177CA08F8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685" y="1122957"/>
                <a:ext cx="4832569" cy="2077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EE3DAEF-48F6-884F-8CFE-752AEDD67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013" y="3001653"/>
            <a:ext cx="1385507" cy="161587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013E3F-6120-AC4E-AFAB-386A4D809B7C}"/>
              </a:ext>
            </a:extLst>
          </p:cNvPr>
          <p:cNvCxnSpPr/>
          <p:nvPr/>
        </p:nvCxnSpPr>
        <p:spPr bwMode="auto">
          <a:xfrm flipV="1">
            <a:off x="5406500" y="2807374"/>
            <a:ext cx="0" cy="1765331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BDE01F-AB63-0A4F-A01A-13B5DCEADEAE}"/>
              </a:ext>
            </a:extLst>
          </p:cNvPr>
          <p:cNvCxnSpPr/>
          <p:nvPr/>
        </p:nvCxnSpPr>
        <p:spPr bwMode="auto">
          <a:xfrm flipV="1">
            <a:off x="8214418" y="2807374"/>
            <a:ext cx="0" cy="1765331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AE4228-8A97-4F4C-8984-56C10AFF498D}"/>
              </a:ext>
            </a:extLst>
          </p:cNvPr>
          <p:cNvSpPr txBox="1"/>
          <p:nvPr/>
        </p:nvSpPr>
        <p:spPr>
          <a:xfrm>
            <a:off x="4661081" y="5108361"/>
            <a:ext cx="5334129" cy="102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Geant4 simulation shows that the HGC can suppress </a:t>
            </a:r>
            <a:r>
              <a:rPr kumimoji="1" lang="en-US" altLang="zh-CN" sz="14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pions</a:t>
            </a: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 by 1/100 at 2.5 GeV/c and by 1/400 at 7 GeV/c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kumimoji="1" lang="zh-CN" altLang="en-US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6F7EFA5-DAEB-634C-BFBC-8AF77779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8</a:t>
            </a:fld>
            <a:endParaRPr kumimoji="1" lang="zh-CN" altLang="en-US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E64C2955-8591-6C42-BDA4-4AB95933F39C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>
            <a:off x="2757390" y="2059258"/>
            <a:ext cx="476048" cy="403574"/>
          </a:xfrm>
          <a:prstGeom prst="bentConnector3">
            <a:avLst>
              <a:gd name="adj1" fmla="val -1534"/>
            </a:avLst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8246E-DA12-FA44-97FA-0B6C9016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393231-5FAB-0A41-8FDD-7F70DAC2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386437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97E51B-2E8E-8D4B-B59F-9FB07D82F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306" y="2313751"/>
            <a:ext cx="2578716" cy="538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B97AC5-FC29-E743-95E7-BCFA280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956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2400" dirty="0">
                <a:latin typeface="Cooper Black" panose="0208090404030B020404" pitchFamily="18" charset="77"/>
              </a:rPr>
              <a:t>Kaon Identification</a:t>
            </a:r>
            <a:endParaRPr kumimoji="1" lang="zh-CN" altLang="en-US" sz="24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F6B9-C09D-DD46-A456-A3CF0DD6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86527"/>
            <a:ext cx="8229600" cy="55737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kumimoji="1" lang="en-US" altLang="zh-CN" sz="1400" dirty="0">
                <a:latin typeface="Comic Sans MS" panose="030F0902030302020204" pitchFamily="66" charset="0"/>
              </a:rPr>
              <a:t>Time of Flight (TOF):</a:t>
            </a:r>
          </a:p>
          <a:p>
            <a:pPr>
              <a:buFont typeface="Wingdings" pitchFamily="2" charset="2"/>
              <a:buChar char="Ø"/>
            </a:pPr>
            <a:endParaRPr kumimoji="1" lang="zh-CN" altLang="en-US" sz="1600" dirty="0">
              <a:latin typeface="Baskerville Old Face" panose="02020602080505020303" pitchFamily="18" charset="77"/>
            </a:endParaRPr>
          </a:p>
        </p:txBody>
      </p:sp>
      <p:pic>
        <p:nvPicPr>
          <p:cNvPr id="9218" name="Picture 2" descr="http://alicematters.web.cern.ch/sites/alicematters.web.cern.ch/files/images/CL_figure4.jpeg">
            <a:extLst>
              <a:ext uri="{FF2B5EF4-FFF2-40B4-BE49-F238E27FC236}">
                <a16:creationId xmlns:a16="http://schemas.microsoft.com/office/drawing/2014/main" id="{E69111FB-6368-4D4D-B818-7EB3A732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16" y="1200958"/>
            <a:ext cx="3226164" cy="224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1D34C-95AF-054B-8D83-9188893A6DA9}"/>
              </a:ext>
            </a:extLst>
          </p:cNvPr>
          <p:cNvSpPr txBox="1"/>
          <p:nvPr/>
        </p:nvSpPr>
        <p:spPr>
          <a:xfrm>
            <a:off x="5023054" y="799994"/>
            <a:ext cx="51877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The TOF-Beta is a proven technique to perform PID:</a:t>
            </a:r>
          </a:p>
          <a:p>
            <a:pPr marL="285750" indent="-285750">
              <a:buFont typeface="Wingdings" pitchFamily="2" charset="2"/>
              <a:buChar char="v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 marL="285750" indent="-285750">
              <a:buFont typeface="Wingdings" pitchFamily="2" charset="2"/>
              <a:buChar char="v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 marL="285750" indent="-285750">
              <a:buFont typeface="Wingdings" pitchFamily="2" charset="2"/>
              <a:buChar char="v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Particles with same momenta but different masses spend different amount of time when travelling the same distance:</a:t>
            </a:r>
            <a:endParaRPr kumimoji="1" lang="zh-CN" altLang="en-US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FDBAD5-F511-FE48-ABB7-AE8AAB66C34F}"/>
                  </a:ext>
                </a:extLst>
              </p:cNvPr>
              <p:cNvSpPr txBox="1"/>
              <p:nvPr/>
            </p:nvSpPr>
            <p:spPr>
              <a:xfrm>
                <a:off x="6642280" y="1370536"/>
                <a:ext cx="1332608" cy="459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4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1" lang="en-US" altLang="zh-CN" sz="14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CN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zh-CN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kumimoji="1" lang="zh-CN" altLang="en-US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FDBAD5-F511-FE48-ABB7-AE8AAB66C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280" y="1370536"/>
                <a:ext cx="1332608" cy="459357"/>
              </a:xfrm>
              <a:prstGeom prst="rect">
                <a:avLst/>
              </a:prstGeom>
              <a:blipFill>
                <a:blip r:embed="rId4"/>
                <a:stretch>
                  <a:fillRect l="-3774" t="-5556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DCFE5D9-DCA2-FF48-ABF4-CA107130153A}"/>
              </a:ext>
            </a:extLst>
          </p:cNvPr>
          <p:cNvSpPr txBox="1"/>
          <p:nvPr/>
        </p:nvSpPr>
        <p:spPr>
          <a:xfrm>
            <a:off x="1784937" y="3680840"/>
            <a:ext cx="4102158" cy="264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With given time resolution, there are overlapped regions for two particle types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A 3-sigma separation should be able to clearly identify two particles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Define the separation power: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  <a:p>
            <a:pPr>
              <a:lnSpc>
                <a:spcPct val="150000"/>
              </a:lnSpc>
            </a:pPr>
            <a:endParaRPr kumimoji="1" lang="zh-CN" altLang="en-US" sz="14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DAE25B-8E7F-0241-BA3D-4A75C52D5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330" y="5359024"/>
            <a:ext cx="1327448" cy="331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6A7F3A-701D-264A-8957-859EB0173448}"/>
                  </a:ext>
                </a:extLst>
              </p:cNvPr>
              <p:cNvSpPr txBox="1"/>
              <p:nvPr/>
            </p:nvSpPr>
            <p:spPr>
              <a:xfrm>
                <a:off x="1913529" y="5858006"/>
                <a:ext cx="4127555" cy="52322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We can separate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/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up to 7 GeV/c w/ 20ps resolution and 5 GeV/c w/ 40 </a:t>
                </a:r>
                <a:r>
                  <a:rPr kumimoji="1" lang="en-US" altLang="zh-CN" sz="1400" dirty="0" err="1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ps</a:t>
                </a:r>
                <a:r>
                  <a:rPr kumimoji="1"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Baskerville Old Face" panose="02020602080505020303" pitchFamily="18" charset="77"/>
                  </a:rPr>
                  <a:t> resolution.</a:t>
                </a:r>
                <a:endParaRPr kumimoji="1" lang="zh-CN" altLang="en-US" sz="1400" dirty="0">
                  <a:solidFill>
                    <a:schemeClr val="bg2">
                      <a:lumMod val="10000"/>
                    </a:schemeClr>
                  </a:solidFill>
                  <a:latin typeface="Baskerville Old Face" panose="02020602080505020303" pitchFamily="18" charset="7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6A7F3A-701D-264A-8957-859EB0173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529" y="5858006"/>
                <a:ext cx="4127555" cy="523220"/>
              </a:xfrm>
              <a:prstGeom prst="rect">
                <a:avLst/>
              </a:prstGeom>
              <a:blipFill>
                <a:blip r:embed="rId6"/>
                <a:stretch>
                  <a:fillRect l="-306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31B57C1-F553-9543-9400-27E0BFA9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065B-2C9A-B14A-8F75-DE3BA9A28D25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26063-57ED-1E43-B8C8-85018B9DE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320" y="3056338"/>
            <a:ext cx="4177481" cy="34333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CB12-C4B6-FE48-89D5-8AD0A949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681A-A0F7-B94F-9C0B-0FE96496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Kaon SIDIS with SoLID</a:t>
            </a:r>
          </a:p>
        </p:txBody>
      </p:sp>
    </p:spTree>
    <p:extLst>
      <p:ext uri="{BB962C8B-B14F-4D97-AF65-F5344CB8AC3E}">
        <p14:creationId xmlns:p14="http://schemas.microsoft.com/office/powerpoint/2010/main" val="41733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1403</Words>
  <Application>Microsoft Office PowerPoint</Application>
  <PresentationFormat>Widescreen</PresentationFormat>
  <Paragraphs>239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ＭＳ Ｐゴシック</vt:lpstr>
      <vt:lpstr>宋体</vt:lpstr>
      <vt:lpstr>Arial</vt:lpstr>
      <vt:lpstr>Baskerville Old Face</vt:lpstr>
      <vt:lpstr>Calibri</vt:lpstr>
      <vt:lpstr>Calibri Light</vt:lpstr>
      <vt:lpstr>Cambria Math</vt:lpstr>
      <vt:lpstr>Century Gothic</vt:lpstr>
      <vt:lpstr>Comic Sans MS</vt:lpstr>
      <vt:lpstr>Cooper Black</vt:lpstr>
      <vt:lpstr>等线</vt:lpstr>
      <vt:lpstr>等线 Light</vt:lpstr>
      <vt:lpstr>PingFangSC-Regular</vt:lpstr>
      <vt:lpstr>Times</vt:lpstr>
      <vt:lpstr>Times New Roman</vt:lpstr>
      <vt:lpstr>Wingdings</vt:lpstr>
      <vt:lpstr>Office Theme</vt:lpstr>
      <vt:lpstr>Equation</vt:lpstr>
      <vt:lpstr>Kaon Production in SIDIS using Transversely Polarized Targets and SoLID</vt:lpstr>
      <vt:lpstr>Solenoidal Large Intensity Device (SoLID)  </vt:lpstr>
      <vt:lpstr>SoLID/Pion SIDIS: Precision Measurement of TMDs/ Tensor Charge</vt:lpstr>
      <vt:lpstr>Physics Motivation</vt:lpstr>
      <vt:lpstr>Physics Motivation</vt:lpstr>
      <vt:lpstr>Physics Motivation</vt:lpstr>
      <vt:lpstr>Experimental Setup</vt:lpstr>
      <vt:lpstr>Kaon Identification</vt:lpstr>
      <vt:lpstr>Kaon Identification</vt:lpstr>
      <vt:lpstr>Kaon Identification</vt:lpstr>
      <vt:lpstr>Kaon Identification</vt:lpstr>
      <vt:lpstr>Physics Projection</vt:lpstr>
      <vt:lpstr>Physics Projection</vt:lpstr>
      <vt:lpstr>Report of SoLID Run-Group Proposal Committee*</vt:lpstr>
      <vt:lpstr>Backup</vt:lpstr>
      <vt:lpstr>Kaon Identification</vt:lpstr>
      <vt:lpstr>Physics Projection</vt:lpstr>
      <vt:lpstr>Kaon Identification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Souder</dc:creator>
  <cp:lastModifiedBy>Susan Brown</cp:lastModifiedBy>
  <cp:revision>21</cp:revision>
  <dcterms:created xsi:type="dcterms:W3CDTF">2018-07-16T11:30:24Z</dcterms:created>
  <dcterms:modified xsi:type="dcterms:W3CDTF">2018-07-17T19:00:07Z</dcterms:modified>
</cp:coreProperties>
</file>