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59" r:id="rId4"/>
    <p:sldId id="397" r:id="rId5"/>
    <p:sldId id="398" r:id="rId6"/>
    <p:sldId id="278" r:id="rId7"/>
    <p:sldId id="302" r:id="rId8"/>
    <p:sldId id="389" r:id="rId9"/>
    <p:sldId id="395" r:id="rId10"/>
    <p:sldId id="297" r:id="rId11"/>
    <p:sldId id="315" r:id="rId12"/>
    <p:sldId id="399" r:id="rId13"/>
    <p:sldId id="300" r:id="rId14"/>
    <p:sldId id="275" r:id="rId15"/>
    <p:sldId id="299" r:id="rId16"/>
    <p:sldId id="392" r:id="rId17"/>
    <p:sldId id="277" r:id="rId18"/>
    <p:sldId id="400" r:id="rId19"/>
    <p:sldId id="290" r:id="rId20"/>
    <p:sldId id="393" r:id="rId21"/>
    <p:sldId id="394" r:id="rId22"/>
    <p:sldId id="298" r:id="rId23"/>
    <p:sldId id="390" r:id="rId24"/>
    <p:sldId id="391" r:id="rId25"/>
    <p:sldId id="309" r:id="rId26"/>
    <p:sldId id="404" r:id="rId27"/>
    <p:sldId id="405" r:id="rId28"/>
    <p:sldId id="308" r:id="rId29"/>
    <p:sldId id="310" r:id="rId30"/>
    <p:sldId id="311" r:id="rId31"/>
    <p:sldId id="312" r:id="rId32"/>
    <p:sldId id="318" r:id="rId33"/>
    <p:sldId id="406" r:id="rId34"/>
    <p:sldId id="396" r:id="rId35"/>
    <p:sldId id="289" r:id="rId36"/>
    <p:sldId id="276" r:id="rId37"/>
    <p:sldId id="401" r:id="rId38"/>
    <p:sldId id="402" r:id="rId39"/>
    <p:sldId id="403" r:id="rId40"/>
    <p:sldId id="304" r:id="rId41"/>
    <p:sldId id="288" r:id="rId42"/>
    <p:sldId id="284" r:id="rId43"/>
    <p:sldId id="28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44FA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63" autoAdjust="0"/>
    <p:restoredTop sz="95962"/>
  </p:normalViewPr>
  <p:slideViewPr>
    <p:cSldViewPr snapToObjects="1">
      <p:cViewPr varScale="1">
        <p:scale>
          <a:sx n="172" d="100"/>
          <a:sy n="172" d="100"/>
        </p:scale>
        <p:origin x="216" y="4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C659D-5D47-7E47-8476-F7ECE3EC914D}" type="datetimeFigureOut">
              <a:rPr lang="en-US" smtClean="0"/>
              <a:t>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AD34B-CF8A-F645-A566-C98650536E19}" type="slidenum">
              <a:rPr lang="en-US" smtClean="0"/>
              <a:t>‹#›</a:t>
            </a:fld>
            <a:endParaRPr lang="en-US"/>
          </a:p>
        </p:txBody>
      </p:sp>
    </p:spTree>
    <p:extLst>
      <p:ext uri="{BB962C8B-B14F-4D97-AF65-F5344CB8AC3E}">
        <p14:creationId xmlns:p14="http://schemas.microsoft.com/office/powerpoint/2010/main" val="253181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9B031C-DC56-254F-97B4-48FFEC611BFE}" type="slidenum">
              <a:rPr lang="en-US"/>
              <a:pPr/>
              <a:t>3</a:t>
            </a:fld>
            <a:endParaRPr lang="en-US"/>
          </a:p>
        </p:txBody>
      </p:sp>
    </p:spTree>
    <p:extLst>
      <p:ext uri="{BB962C8B-B14F-4D97-AF65-F5344CB8AC3E}">
        <p14:creationId xmlns:p14="http://schemas.microsoft.com/office/powerpoint/2010/main" val="408560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54A5B-07B0-5A4C-8829-96A82B8CC9F5}" type="slidenum">
              <a:rPr lang="en-US" smtClean="0"/>
              <a:t>15</a:t>
            </a:fld>
            <a:endParaRPr lang="en-US"/>
          </a:p>
        </p:txBody>
      </p:sp>
    </p:spTree>
    <p:extLst>
      <p:ext uri="{BB962C8B-B14F-4D97-AF65-F5344CB8AC3E}">
        <p14:creationId xmlns:p14="http://schemas.microsoft.com/office/powerpoint/2010/main" val="3884570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6/21/18</a:t>
            </a:r>
          </a:p>
        </p:txBody>
      </p:sp>
      <p:sp>
        <p:nvSpPr>
          <p:cNvPr id="5" name="Footer Placeholder 4"/>
          <p:cNvSpPr>
            <a:spLocks noGrp="1"/>
          </p:cNvSpPr>
          <p:nvPr>
            <p:ph type="ftr" sz="quarter" idx="11"/>
          </p:nvPr>
        </p:nvSpPr>
        <p:spPr/>
        <p:txBody>
          <a:bodyPr/>
          <a:lstStyle/>
          <a:p>
            <a:r>
              <a:rPr lang="en-US"/>
              <a:t>Joint Hall A/C Summer Meeting</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71922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6/21/18</a:t>
            </a:r>
          </a:p>
        </p:txBody>
      </p:sp>
      <p:sp>
        <p:nvSpPr>
          <p:cNvPr id="5" name="Footer Placeholder 4"/>
          <p:cNvSpPr>
            <a:spLocks noGrp="1"/>
          </p:cNvSpPr>
          <p:nvPr>
            <p:ph type="ftr" sz="quarter" idx="11"/>
          </p:nvPr>
        </p:nvSpPr>
        <p:spPr/>
        <p:txBody>
          <a:bodyPr/>
          <a:lstStyle/>
          <a:p>
            <a:r>
              <a:rPr lang="en-US"/>
              <a:t>Joint Hall A/C Summer Meeting</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557462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6/21/18</a:t>
            </a:r>
          </a:p>
        </p:txBody>
      </p:sp>
      <p:sp>
        <p:nvSpPr>
          <p:cNvPr id="5" name="Footer Placeholder 4"/>
          <p:cNvSpPr>
            <a:spLocks noGrp="1"/>
          </p:cNvSpPr>
          <p:nvPr>
            <p:ph type="ftr" sz="quarter" idx="11"/>
          </p:nvPr>
        </p:nvSpPr>
        <p:spPr/>
        <p:txBody>
          <a:bodyPr/>
          <a:lstStyle/>
          <a:p>
            <a:r>
              <a:rPr lang="en-US"/>
              <a:t>Joint Hall A/C Summer Meeting</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77062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6/21/18</a:t>
            </a:r>
          </a:p>
        </p:txBody>
      </p:sp>
      <p:sp>
        <p:nvSpPr>
          <p:cNvPr id="5" name="Footer Placeholder 4"/>
          <p:cNvSpPr>
            <a:spLocks noGrp="1"/>
          </p:cNvSpPr>
          <p:nvPr>
            <p:ph type="ftr" sz="quarter" idx="11"/>
          </p:nvPr>
        </p:nvSpPr>
        <p:spPr/>
        <p:txBody>
          <a:bodyPr/>
          <a:lstStyle/>
          <a:p>
            <a:r>
              <a:rPr lang="en-US"/>
              <a:t>Joint Hall A/C Summer Meeting</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2746916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6/21/18</a:t>
            </a:r>
          </a:p>
        </p:txBody>
      </p:sp>
      <p:sp>
        <p:nvSpPr>
          <p:cNvPr id="5" name="Footer Placeholder 4"/>
          <p:cNvSpPr>
            <a:spLocks noGrp="1"/>
          </p:cNvSpPr>
          <p:nvPr>
            <p:ph type="ftr" sz="quarter" idx="11"/>
          </p:nvPr>
        </p:nvSpPr>
        <p:spPr/>
        <p:txBody>
          <a:bodyPr/>
          <a:lstStyle/>
          <a:p>
            <a:r>
              <a:rPr lang="en-US"/>
              <a:t>Joint Hall A/C Summer Meeting</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69435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6/21/18</a:t>
            </a:r>
          </a:p>
        </p:txBody>
      </p:sp>
      <p:sp>
        <p:nvSpPr>
          <p:cNvPr id="6" name="Footer Placeholder 5"/>
          <p:cNvSpPr>
            <a:spLocks noGrp="1"/>
          </p:cNvSpPr>
          <p:nvPr>
            <p:ph type="ftr" sz="quarter" idx="11"/>
          </p:nvPr>
        </p:nvSpPr>
        <p:spPr/>
        <p:txBody>
          <a:bodyPr/>
          <a:lstStyle/>
          <a:p>
            <a:r>
              <a:rPr lang="en-US"/>
              <a:t>Joint Hall A/C Summer Meeting</a:t>
            </a:r>
          </a:p>
        </p:txBody>
      </p:sp>
      <p:sp>
        <p:nvSpPr>
          <p:cNvPr id="7" name="Slide Number Placeholder 6"/>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49895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6/21/18</a:t>
            </a:r>
          </a:p>
        </p:txBody>
      </p:sp>
      <p:sp>
        <p:nvSpPr>
          <p:cNvPr id="8" name="Footer Placeholder 7"/>
          <p:cNvSpPr>
            <a:spLocks noGrp="1"/>
          </p:cNvSpPr>
          <p:nvPr>
            <p:ph type="ftr" sz="quarter" idx="11"/>
          </p:nvPr>
        </p:nvSpPr>
        <p:spPr/>
        <p:txBody>
          <a:bodyPr/>
          <a:lstStyle/>
          <a:p>
            <a:r>
              <a:rPr lang="en-US"/>
              <a:t>Joint Hall A/C Summer Meeting</a:t>
            </a:r>
          </a:p>
        </p:txBody>
      </p:sp>
      <p:sp>
        <p:nvSpPr>
          <p:cNvPr id="9" name="Slide Number Placeholder 8"/>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169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206146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6/21/18</a:t>
            </a:r>
          </a:p>
        </p:txBody>
      </p:sp>
      <p:sp>
        <p:nvSpPr>
          <p:cNvPr id="3" name="Footer Placeholder 2"/>
          <p:cNvSpPr>
            <a:spLocks noGrp="1"/>
          </p:cNvSpPr>
          <p:nvPr>
            <p:ph type="ftr" sz="quarter" idx="11"/>
          </p:nvPr>
        </p:nvSpPr>
        <p:spPr/>
        <p:txBody>
          <a:bodyPr/>
          <a:lstStyle/>
          <a:p>
            <a:r>
              <a:rPr lang="en-US"/>
              <a:t>Joint Hall A/C Summer Meeting</a:t>
            </a:r>
          </a:p>
        </p:txBody>
      </p:sp>
      <p:sp>
        <p:nvSpPr>
          <p:cNvPr id="4" name="Slide Number Placeholder 3"/>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3639729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6/21/18</a:t>
            </a:r>
          </a:p>
        </p:txBody>
      </p:sp>
      <p:sp>
        <p:nvSpPr>
          <p:cNvPr id="6" name="Footer Placeholder 5"/>
          <p:cNvSpPr>
            <a:spLocks noGrp="1"/>
          </p:cNvSpPr>
          <p:nvPr>
            <p:ph type="ftr" sz="quarter" idx="11"/>
          </p:nvPr>
        </p:nvSpPr>
        <p:spPr/>
        <p:txBody>
          <a:bodyPr/>
          <a:lstStyle/>
          <a:p>
            <a:r>
              <a:rPr lang="en-US"/>
              <a:t>Joint Hall A/C Summer Meeting</a:t>
            </a:r>
          </a:p>
        </p:txBody>
      </p:sp>
      <p:sp>
        <p:nvSpPr>
          <p:cNvPr id="7" name="Slide Number Placeholder 6"/>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211239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6/21/18</a:t>
            </a:r>
          </a:p>
        </p:txBody>
      </p:sp>
      <p:sp>
        <p:nvSpPr>
          <p:cNvPr id="6" name="Footer Placeholder 5"/>
          <p:cNvSpPr>
            <a:spLocks noGrp="1"/>
          </p:cNvSpPr>
          <p:nvPr>
            <p:ph type="ftr" sz="quarter" idx="11"/>
          </p:nvPr>
        </p:nvSpPr>
        <p:spPr/>
        <p:txBody>
          <a:bodyPr/>
          <a:lstStyle/>
          <a:p>
            <a:r>
              <a:rPr lang="en-US"/>
              <a:t>Joint Hall A/C Summer Meeting</a:t>
            </a:r>
          </a:p>
        </p:txBody>
      </p:sp>
      <p:sp>
        <p:nvSpPr>
          <p:cNvPr id="7" name="Slide Number Placeholder 6"/>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233313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515"/>
            <a:ext cx="9144000" cy="5820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84993"/>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96910" y="6492238"/>
            <a:ext cx="1154774" cy="365125"/>
          </a:xfrm>
          <a:prstGeom prst="rect">
            <a:avLst/>
          </a:prstGeom>
        </p:spPr>
        <p:txBody>
          <a:bodyPr vert="horz" lIns="91440" tIns="45720" rIns="91440" bIns="45720" rtlCol="0" anchor="ctr"/>
          <a:lstStyle>
            <a:lvl1pPr algn="ctr">
              <a:defRPr sz="1400" b="1">
                <a:solidFill>
                  <a:schemeClr val="accent5">
                    <a:lumMod val="50000"/>
                  </a:schemeClr>
                </a:solidFill>
                <a:latin typeface="Times New Roman" panose="02020603050405020304" pitchFamily="18" charset="0"/>
                <a:cs typeface="Times New Roman" panose="02020603050405020304" pitchFamily="18" charset="0"/>
              </a:defRPr>
            </a:lvl1pPr>
          </a:lstStyle>
          <a:p>
            <a:r>
              <a:rPr lang="en-US"/>
              <a:t>6/21/18</a:t>
            </a:r>
            <a:endParaRPr lang="en-US" dirty="0"/>
          </a:p>
        </p:txBody>
      </p:sp>
      <p:sp>
        <p:nvSpPr>
          <p:cNvPr id="5" name="Footer Placeholder 4"/>
          <p:cNvSpPr>
            <a:spLocks noGrp="1"/>
          </p:cNvSpPr>
          <p:nvPr>
            <p:ph type="ftr" sz="quarter" idx="3"/>
          </p:nvPr>
        </p:nvSpPr>
        <p:spPr>
          <a:xfrm>
            <a:off x="4493796" y="6492238"/>
            <a:ext cx="3512272" cy="365125"/>
          </a:xfrm>
          <a:prstGeom prst="rect">
            <a:avLst/>
          </a:prstGeom>
        </p:spPr>
        <p:txBody>
          <a:bodyPr vert="horz" lIns="91440" tIns="45720" rIns="91440" bIns="45720" rtlCol="0" anchor="ctr"/>
          <a:lstStyle>
            <a:lvl1pPr algn="ctr">
              <a:defRPr sz="1400" b="1">
                <a:solidFill>
                  <a:schemeClr val="accent5">
                    <a:lumMod val="50000"/>
                  </a:schemeClr>
                </a:solidFill>
                <a:latin typeface="Times New Roman" panose="02020603050405020304" pitchFamily="18" charset="0"/>
                <a:cs typeface="Times New Roman" panose="02020603050405020304" pitchFamily="18" charset="0"/>
              </a:defRPr>
            </a:lvl1pPr>
          </a:lstStyle>
          <a:p>
            <a:r>
              <a:rPr lang="en-US"/>
              <a:t>Joint Hall A/C Summer Meeting</a:t>
            </a:r>
            <a:endParaRPr lang="en-US" dirty="0"/>
          </a:p>
        </p:txBody>
      </p:sp>
      <p:sp>
        <p:nvSpPr>
          <p:cNvPr id="6" name="Slide Number Placeholder 5"/>
          <p:cNvSpPr>
            <a:spLocks noGrp="1"/>
          </p:cNvSpPr>
          <p:nvPr>
            <p:ph type="sldNum" sz="quarter" idx="4"/>
          </p:nvPr>
        </p:nvSpPr>
        <p:spPr>
          <a:xfrm>
            <a:off x="8006068" y="6492238"/>
            <a:ext cx="1137932" cy="365125"/>
          </a:xfrm>
          <a:prstGeom prst="rect">
            <a:avLst/>
          </a:prstGeom>
        </p:spPr>
        <p:txBody>
          <a:bodyPr vert="horz" lIns="91440" tIns="45720" rIns="91440" bIns="45720" rtlCol="0" anchor="ctr"/>
          <a:lstStyle>
            <a:lvl1pPr algn="r">
              <a:defRPr sz="1400" b="1">
                <a:solidFill>
                  <a:schemeClr val="accent5">
                    <a:lumMod val="50000"/>
                  </a:schemeClr>
                </a:solidFill>
                <a:latin typeface="Times New Roman" panose="02020603050405020304" pitchFamily="18" charset="0"/>
                <a:cs typeface="Times New Roman" panose="02020603050405020304" pitchFamily="18" charset="0"/>
              </a:defRPr>
            </a:lvl1pPr>
          </a:lstStyle>
          <a:p>
            <a:fld id="{8127209B-B3F5-498A-AD06-B1E95A6A5D2E}" type="slidenum">
              <a:rPr lang="en-US" smtClean="0"/>
              <a:pPr/>
              <a:t>‹#›</a:t>
            </a:fld>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492240"/>
            <a:ext cx="1749647" cy="365760"/>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1758" y="6400163"/>
            <a:ext cx="1463040" cy="457200"/>
          </a:xfrm>
          <a:prstGeom prst="rect">
            <a:avLst/>
          </a:prstGeom>
        </p:spPr>
      </p:pic>
    </p:spTree>
    <p:extLst>
      <p:ext uri="{BB962C8B-B14F-4D97-AF65-F5344CB8AC3E}">
        <p14:creationId xmlns:p14="http://schemas.microsoft.com/office/powerpoint/2010/main" val="2278021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7.pdf"/><Relationship Id="rId7" Type="http://schemas.openxmlformats.org/officeDocument/2006/relationships/image" Target="../media/image161.pdf"/><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159.pdf"/><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163.pdf"/></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5.pdf"/><Relationship Id="rId1" Type="http://schemas.openxmlformats.org/officeDocument/2006/relationships/slideLayout" Target="../slideLayouts/slideLayout6.xml"/><Relationship Id="rId6" Type="http://schemas.openxmlformats.org/officeDocument/2006/relationships/image" Target="../media/image49.pdf"/><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4.pdf"/><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26.pdf"/></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2.pdf"/><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154.pdf"/></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hyperlink" Target="https://userweb.jlab.org/~puckett/PAC42_deltad/projections/" TargetMode="External"/><Relationship Id="rId5" Type="http://schemas.openxmlformats.org/officeDocument/2006/relationships/hyperlink" Target="http://arxiv.org/abs/1007.4061" TargetMode="External"/><Relationship Id="rId4" Type="http://schemas.openxmlformats.org/officeDocument/2006/relationships/hyperlink" Target="http://arxiv.org/abs/1108.3955"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userweb.jlab.org/~puckett/PAC42_deltad/projections/" TargetMode="External"/><Relationship Id="rId3" Type="http://schemas.openxmlformats.org/officeDocument/2006/relationships/image" Target="../media/image63.png"/><Relationship Id="rId7" Type="http://schemas.openxmlformats.org/officeDocument/2006/relationships/hyperlink" Target="http://arxiv.org/abs/1108.3955" TargetMode="External"/><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journals.aps.org/prd/abstract/10.1103/PhysRevD.80.034030" TargetMode="External"/><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4.pdf"/><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26.pdf"/></Relationships>
</file>

<file path=ppt/slides/_rels/slide40.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39.pdf"/><Relationship Id="rId18" Type="http://schemas.openxmlformats.org/officeDocument/2006/relationships/image" Target="../media/image144.pdf"/><Relationship Id="rId3" Type="http://schemas.openxmlformats.org/officeDocument/2006/relationships/image" Target="../media/image8.png"/><Relationship Id="rId21" Type="http://schemas.openxmlformats.org/officeDocument/2006/relationships/image" Target="../media/image20.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17.png"/><Relationship Id="rId20" Type="http://schemas.openxmlformats.org/officeDocument/2006/relationships/image" Target="../media/image146.pdf"/><Relationship Id="rId1" Type="http://schemas.openxmlformats.org/officeDocument/2006/relationships/slideLayout" Target="../slideLayouts/slideLayout6.xml"/><Relationship Id="rId6" Type="http://schemas.openxmlformats.org/officeDocument/2006/relationships/image" Target="../media/image132.pdf"/><Relationship Id="rId11" Type="http://schemas.openxmlformats.org/officeDocument/2006/relationships/image" Target="../media/image137.pdf"/><Relationship Id="rId24" Type="http://schemas.openxmlformats.org/officeDocument/2006/relationships/image" Target="../media/image150.pdf"/><Relationship Id="rId5" Type="http://schemas.openxmlformats.org/officeDocument/2006/relationships/image" Target="../media/image10.png"/><Relationship Id="rId15" Type="http://schemas.openxmlformats.org/officeDocument/2006/relationships/image" Target="../media/image16.png"/><Relationship Id="rId23"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35.pdf"/><Relationship Id="rId14" Type="http://schemas.openxmlformats.org/officeDocument/2006/relationships/image" Target="../media/image15.png"/><Relationship Id="rId22" Type="http://schemas.openxmlformats.org/officeDocument/2006/relationships/image" Target="../media/image148.pd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2.pdf"/><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154.pdf"/></Relationships>
</file>

<file path=ppt/slides/_rels/slide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SIDIS/TMD Program Using </a:t>
            </a:r>
            <a:r>
              <a:rPr lang="en-US" dirty="0" err="1"/>
              <a:t>BigBite</a:t>
            </a:r>
            <a:r>
              <a:rPr lang="en-US" dirty="0"/>
              <a:t>/Super-</a:t>
            </a:r>
            <a:r>
              <a:rPr lang="en-US" dirty="0" err="1"/>
              <a:t>BigBite</a:t>
            </a:r>
            <a:r>
              <a:rPr lang="en-US" dirty="0"/>
              <a:t> in Hall A</a:t>
            </a:r>
          </a:p>
        </p:txBody>
      </p:sp>
      <p:sp>
        <p:nvSpPr>
          <p:cNvPr id="3" name="Subtitle 2"/>
          <p:cNvSpPr>
            <a:spLocks noGrp="1"/>
          </p:cNvSpPr>
          <p:nvPr>
            <p:ph type="subTitle" idx="1"/>
          </p:nvPr>
        </p:nvSpPr>
        <p:spPr/>
        <p:txBody>
          <a:bodyPr>
            <a:normAutofit lnSpcReduction="10000"/>
          </a:bodyPr>
          <a:lstStyle/>
          <a:p>
            <a:r>
              <a:rPr lang="en-US" dirty="0"/>
              <a:t>Andrew Puckett</a:t>
            </a:r>
          </a:p>
          <a:p>
            <a:r>
              <a:rPr lang="en-US" dirty="0"/>
              <a:t>University of Connecticut</a:t>
            </a:r>
          </a:p>
          <a:p>
            <a:r>
              <a:rPr lang="en-US" dirty="0"/>
              <a:t>Hall A/C Summer Workshop</a:t>
            </a:r>
          </a:p>
          <a:p>
            <a:r>
              <a:rPr lang="en-US" dirty="0"/>
              <a:t>June 21, 2018</a:t>
            </a:r>
          </a:p>
        </p:txBody>
      </p:sp>
      <p:sp>
        <p:nvSpPr>
          <p:cNvPr id="4" name="Date Placeholder 3">
            <a:extLst>
              <a:ext uri="{FF2B5EF4-FFF2-40B4-BE49-F238E27FC236}">
                <a16:creationId xmlns:a16="http://schemas.microsoft.com/office/drawing/2014/main" id="{D8C37A95-4AB4-6A45-BE78-66185F55E252}"/>
              </a:ext>
            </a:extLst>
          </p:cNvPr>
          <p:cNvSpPr>
            <a:spLocks noGrp="1"/>
          </p:cNvSpPr>
          <p:nvPr>
            <p:ph type="dt" sz="half" idx="10"/>
          </p:nvPr>
        </p:nvSpPr>
        <p:spPr/>
        <p:txBody>
          <a:bodyPr/>
          <a:lstStyle/>
          <a:p>
            <a:r>
              <a:rPr lang="en-US"/>
              <a:t>6/21/18</a:t>
            </a:r>
          </a:p>
        </p:txBody>
      </p:sp>
      <p:sp>
        <p:nvSpPr>
          <p:cNvPr id="5" name="Footer Placeholder 4">
            <a:extLst>
              <a:ext uri="{FF2B5EF4-FFF2-40B4-BE49-F238E27FC236}">
                <a16:creationId xmlns:a16="http://schemas.microsoft.com/office/drawing/2014/main" id="{6195ECBD-35AD-7341-BCCA-03BA6B962D16}"/>
              </a:ext>
            </a:extLst>
          </p:cNvPr>
          <p:cNvSpPr>
            <a:spLocks noGrp="1"/>
          </p:cNvSpPr>
          <p:nvPr>
            <p:ph type="ftr" sz="quarter" idx="11"/>
          </p:nvPr>
        </p:nvSpPr>
        <p:spPr/>
        <p:txBody>
          <a:bodyPr/>
          <a:lstStyle/>
          <a:p>
            <a:r>
              <a:rPr lang="en-US"/>
              <a:t>Joint Hall A/C Summer Meeting</a:t>
            </a:r>
          </a:p>
        </p:txBody>
      </p:sp>
      <p:sp>
        <p:nvSpPr>
          <p:cNvPr id="6" name="Slide Number Placeholder 5">
            <a:extLst>
              <a:ext uri="{FF2B5EF4-FFF2-40B4-BE49-F238E27FC236}">
                <a16:creationId xmlns:a16="http://schemas.microsoft.com/office/drawing/2014/main" id="{C4D699E5-D744-8846-8C90-CBF19ACE8E3F}"/>
              </a:ext>
            </a:extLst>
          </p:cNvPr>
          <p:cNvSpPr>
            <a:spLocks noGrp="1"/>
          </p:cNvSpPr>
          <p:nvPr>
            <p:ph type="sldNum" sz="quarter" idx="12"/>
          </p:nvPr>
        </p:nvSpPr>
        <p:spPr/>
        <p:txBody>
          <a:bodyPr/>
          <a:lstStyle/>
          <a:p>
            <a:fld id="{8127209B-B3F5-498A-AD06-B1E95A6A5D2E}" type="slidenum">
              <a:rPr lang="en-US" smtClean="0"/>
              <a:t>1</a:t>
            </a:fld>
            <a:endParaRPr lang="en-US"/>
          </a:p>
        </p:txBody>
      </p:sp>
    </p:spTree>
    <p:extLst>
      <p:ext uri="{BB962C8B-B14F-4D97-AF65-F5344CB8AC3E}">
        <p14:creationId xmlns:p14="http://schemas.microsoft.com/office/powerpoint/2010/main" val="390993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478AFE-0C2C-5E48-9A8F-6C9230944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0156"/>
            <a:ext cx="9144000" cy="4336447"/>
          </a:xfrm>
          <a:prstGeom prst="rect">
            <a:avLst/>
          </a:prstGeom>
        </p:spPr>
      </p:pic>
      <p:sp>
        <p:nvSpPr>
          <p:cNvPr id="2" name="Title 1">
            <a:extLst>
              <a:ext uri="{FF2B5EF4-FFF2-40B4-BE49-F238E27FC236}">
                <a16:creationId xmlns:a16="http://schemas.microsoft.com/office/drawing/2014/main" id="{A67EA48D-7053-FF49-A232-3F0BDD96A99A}"/>
              </a:ext>
            </a:extLst>
          </p:cNvPr>
          <p:cNvSpPr>
            <a:spLocks noGrp="1"/>
          </p:cNvSpPr>
          <p:nvPr>
            <p:ph type="title"/>
          </p:nvPr>
        </p:nvSpPr>
        <p:spPr/>
        <p:txBody>
          <a:bodyPr/>
          <a:lstStyle/>
          <a:p>
            <a:r>
              <a:rPr lang="en-US" dirty="0"/>
              <a:t>E12-09-018—Transversely Polarized SIDIS </a:t>
            </a:r>
          </a:p>
        </p:txBody>
      </p:sp>
      <p:sp>
        <p:nvSpPr>
          <p:cNvPr id="3" name="Date Placeholder 2">
            <a:extLst>
              <a:ext uri="{FF2B5EF4-FFF2-40B4-BE49-F238E27FC236}">
                <a16:creationId xmlns:a16="http://schemas.microsoft.com/office/drawing/2014/main" id="{7802C49E-DE65-8242-8CEC-EEBDFAEC2AE1}"/>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3F875D51-0287-C945-8CAE-C8321C60CF8E}"/>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A2753969-C5BD-294F-A469-E960ADC4A5DF}"/>
              </a:ext>
            </a:extLst>
          </p:cNvPr>
          <p:cNvSpPr>
            <a:spLocks noGrp="1"/>
          </p:cNvSpPr>
          <p:nvPr>
            <p:ph type="sldNum" sz="quarter" idx="12"/>
          </p:nvPr>
        </p:nvSpPr>
        <p:spPr/>
        <p:txBody>
          <a:bodyPr/>
          <a:lstStyle/>
          <a:p>
            <a:fld id="{8127209B-B3F5-498A-AD06-B1E95A6A5D2E}" type="slidenum">
              <a:rPr lang="en-US" smtClean="0"/>
              <a:t>10</a:t>
            </a:fld>
            <a:endParaRPr lang="en-US"/>
          </a:p>
        </p:txBody>
      </p:sp>
      <p:sp>
        <p:nvSpPr>
          <p:cNvPr id="8" name="TextBox 7">
            <a:extLst>
              <a:ext uri="{FF2B5EF4-FFF2-40B4-BE49-F238E27FC236}">
                <a16:creationId xmlns:a16="http://schemas.microsoft.com/office/drawing/2014/main" id="{C1E18688-43E9-9C45-8455-A6DB409FC51B}"/>
              </a:ext>
            </a:extLst>
          </p:cNvPr>
          <p:cNvSpPr txBox="1"/>
          <p:nvPr/>
        </p:nvSpPr>
        <p:spPr>
          <a:xfrm>
            <a:off x="4925984" y="812596"/>
            <a:ext cx="3080084" cy="646331"/>
          </a:xfrm>
          <a:prstGeom prst="rect">
            <a:avLst/>
          </a:prstGeom>
          <a:noFill/>
        </p:spPr>
        <p:txBody>
          <a:bodyPr wrap="square" rtlCol="0">
            <a:spAutoFit/>
          </a:bodyPr>
          <a:lstStyle/>
          <a:p>
            <a:pPr algn="ctr"/>
            <a:r>
              <a:rPr lang="en-US" b="1" dirty="0">
                <a:solidFill>
                  <a:srgbClr val="00FF00"/>
                </a:solidFill>
                <a:latin typeface="Times New Roman" panose="02020603050405020304" pitchFamily="18" charset="0"/>
                <a:cs typeface="Times New Roman" panose="02020603050405020304" pitchFamily="18" charset="0"/>
              </a:rPr>
              <a:t>Hadron Arm: Super </a:t>
            </a:r>
            <a:r>
              <a:rPr lang="en-US" b="1" dirty="0" err="1">
                <a:solidFill>
                  <a:srgbClr val="00FF00"/>
                </a:solidFill>
                <a:latin typeface="Times New Roman" panose="02020603050405020304" pitchFamily="18" charset="0"/>
                <a:cs typeface="Times New Roman" panose="02020603050405020304" pitchFamily="18" charset="0"/>
              </a:rPr>
              <a:t>BigBite</a:t>
            </a:r>
            <a:r>
              <a:rPr lang="en-US" b="1" dirty="0">
                <a:solidFill>
                  <a:srgbClr val="00FF00"/>
                </a:solidFill>
                <a:latin typeface="Times New Roman" panose="02020603050405020304" pitchFamily="18" charset="0"/>
                <a:cs typeface="Times New Roman" panose="02020603050405020304" pitchFamily="18" charset="0"/>
              </a:rPr>
              <a:t> Spectrometer @14 deg.</a:t>
            </a:r>
          </a:p>
        </p:txBody>
      </p:sp>
      <p:sp>
        <p:nvSpPr>
          <p:cNvPr id="9" name="TextBox 8">
            <a:extLst>
              <a:ext uri="{FF2B5EF4-FFF2-40B4-BE49-F238E27FC236}">
                <a16:creationId xmlns:a16="http://schemas.microsoft.com/office/drawing/2014/main" id="{2CDA7214-B63B-3F4C-AAD5-0F8F1FB3F872}"/>
              </a:ext>
            </a:extLst>
          </p:cNvPr>
          <p:cNvSpPr txBox="1"/>
          <p:nvPr/>
        </p:nvSpPr>
        <p:spPr>
          <a:xfrm>
            <a:off x="5576733" y="4311231"/>
            <a:ext cx="2731168" cy="646331"/>
          </a:xfrm>
          <a:prstGeom prst="rect">
            <a:avLst/>
          </a:prstGeom>
          <a:noFill/>
        </p:spPr>
        <p:txBody>
          <a:bodyPr wrap="square" rtlCol="0">
            <a:spAutoFit/>
          </a:bodyPr>
          <a:lstStyle/>
          <a:p>
            <a:pPr algn="ctr"/>
            <a:r>
              <a:rPr lang="en-US" b="1" dirty="0">
                <a:solidFill>
                  <a:srgbClr val="00FFFF"/>
                </a:solidFill>
                <a:latin typeface="Times New Roman" panose="02020603050405020304" pitchFamily="18" charset="0"/>
                <a:cs typeface="Times New Roman" panose="02020603050405020304" pitchFamily="18" charset="0"/>
              </a:rPr>
              <a:t>Electron Arm: </a:t>
            </a:r>
            <a:r>
              <a:rPr lang="en-US" b="1" dirty="0" err="1">
                <a:solidFill>
                  <a:srgbClr val="00FFFF"/>
                </a:solidFill>
                <a:latin typeface="Times New Roman" panose="02020603050405020304" pitchFamily="18" charset="0"/>
                <a:cs typeface="Times New Roman" panose="02020603050405020304" pitchFamily="18" charset="0"/>
              </a:rPr>
              <a:t>BigBite</a:t>
            </a:r>
            <a:r>
              <a:rPr lang="en-US" b="1" dirty="0">
                <a:solidFill>
                  <a:srgbClr val="00FFFF"/>
                </a:solidFill>
                <a:latin typeface="Times New Roman" panose="02020603050405020304" pitchFamily="18" charset="0"/>
                <a:cs typeface="Times New Roman" panose="02020603050405020304" pitchFamily="18" charset="0"/>
              </a:rPr>
              <a:t> Spectrometer @30 deg. </a:t>
            </a:r>
          </a:p>
        </p:txBody>
      </p:sp>
      <p:sp>
        <p:nvSpPr>
          <p:cNvPr id="10" name="TextBox 9">
            <a:extLst>
              <a:ext uri="{FF2B5EF4-FFF2-40B4-BE49-F238E27FC236}">
                <a16:creationId xmlns:a16="http://schemas.microsoft.com/office/drawing/2014/main" id="{546C997C-2E91-7E41-BDA8-F1833A95F772}"/>
              </a:ext>
            </a:extLst>
          </p:cNvPr>
          <p:cNvSpPr txBox="1"/>
          <p:nvPr/>
        </p:nvSpPr>
        <p:spPr>
          <a:xfrm>
            <a:off x="6942317" y="2009197"/>
            <a:ext cx="2127502" cy="830997"/>
          </a:xfrm>
          <a:prstGeom prst="rect">
            <a:avLst/>
          </a:prstGeom>
          <a:noFill/>
        </p:spPr>
        <p:txBody>
          <a:bodyPr wrap="square" rtlCol="0">
            <a:spAutoFit/>
          </a:bodyPr>
          <a:lstStyle/>
          <a:p>
            <a:pPr algn="ctr"/>
            <a:r>
              <a:rPr lang="en-US" sz="1600" b="1" dirty="0">
                <a:solidFill>
                  <a:srgbClr val="FFFF00"/>
                </a:solidFill>
                <a:latin typeface="Times New Roman" panose="02020603050405020304" pitchFamily="18" charset="0"/>
                <a:cs typeface="Times New Roman" panose="02020603050405020304" pitchFamily="18" charset="0"/>
              </a:rPr>
              <a:t>High-luminosity Polarized </a:t>
            </a:r>
            <a:r>
              <a:rPr lang="en-US" sz="1600" b="1" baseline="30000" dirty="0">
                <a:solidFill>
                  <a:srgbClr val="FFFF00"/>
                </a:solidFill>
                <a:latin typeface="Times New Roman" panose="02020603050405020304" pitchFamily="18" charset="0"/>
                <a:cs typeface="Times New Roman" panose="02020603050405020304" pitchFamily="18" charset="0"/>
              </a:rPr>
              <a:t>3</a:t>
            </a:r>
            <a:r>
              <a:rPr lang="en-US" sz="1600" b="1" dirty="0">
                <a:solidFill>
                  <a:srgbClr val="FFFF00"/>
                </a:solidFill>
                <a:latin typeface="Times New Roman" panose="02020603050405020304" pitchFamily="18" charset="0"/>
                <a:cs typeface="Times New Roman" panose="02020603050405020304" pitchFamily="18" charset="0"/>
              </a:rPr>
              <a:t>He Target (1.2 × 10</a:t>
            </a:r>
            <a:r>
              <a:rPr lang="en-US" sz="1600" b="1" baseline="30000" dirty="0">
                <a:solidFill>
                  <a:srgbClr val="FFFF00"/>
                </a:solidFill>
                <a:latin typeface="Times New Roman" panose="02020603050405020304" pitchFamily="18" charset="0"/>
                <a:cs typeface="Times New Roman" panose="02020603050405020304" pitchFamily="18" charset="0"/>
              </a:rPr>
              <a:t>37</a:t>
            </a:r>
            <a:r>
              <a:rPr lang="en-US" sz="1600" b="1" dirty="0">
                <a:solidFill>
                  <a:srgbClr val="FFFF00"/>
                </a:solidFill>
                <a:latin typeface="Times New Roman" panose="02020603050405020304" pitchFamily="18" charset="0"/>
                <a:cs typeface="Times New Roman" panose="02020603050405020304" pitchFamily="18" charset="0"/>
              </a:rPr>
              <a:t> cm</a:t>
            </a:r>
            <a:r>
              <a:rPr lang="en-US" sz="1600" b="1" baseline="30000" dirty="0">
                <a:solidFill>
                  <a:srgbClr val="FFFF00"/>
                </a:solidFill>
                <a:latin typeface="Times New Roman" panose="02020603050405020304" pitchFamily="18" charset="0"/>
                <a:cs typeface="Times New Roman" panose="02020603050405020304" pitchFamily="18" charset="0"/>
              </a:rPr>
              <a:t>-2</a:t>
            </a:r>
            <a:r>
              <a:rPr lang="en-US" sz="1600" b="1" dirty="0">
                <a:solidFill>
                  <a:srgbClr val="FFFF00"/>
                </a:solidFill>
                <a:latin typeface="Times New Roman" panose="02020603050405020304" pitchFamily="18" charset="0"/>
                <a:cs typeface="Times New Roman" panose="02020603050405020304" pitchFamily="18" charset="0"/>
              </a:rPr>
              <a:t> s</a:t>
            </a:r>
            <a:r>
              <a:rPr lang="en-US" sz="1600" b="1" baseline="30000" dirty="0">
                <a:solidFill>
                  <a:srgbClr val="FFFF00"/>
                </a:solidFill>
                <a:latin typeface="Times New Roman" panose="02020603050405020304" pitchFamily="18" charset="0"/>
                <a:cs typeface="Times New Roman" panose="02020603050405020304" pitchFamily="18" charset="0"/>
              </a:rPr>
              <a:t>-1</a:t>
            </a:r>
            <a:r>
              <a:rPr lang="en-US" sz="1600" b="1" dirty="0">
                <a:solidFill>
                  <a:srgbClr val="FFFF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862AD8E8-81A9-7B4B-9C8E-D0CCDDE18AB3}"/>
              </a:ext>
            </a:extLst>
          </p:cNvPr>
          <p:cNvSpPr txBox="1"/>
          <p:nvPr/>
        </p:nvSpPr>
        <p:spPr>
          <a:xfrm>
            <a:off x="607460" y="3505200"/>
            <a:ext cx="3258196" cy="923330"/>
          </a:xfrm>
          <a:prstGeom prst="rect">
            <a:avLst/>
          </a:prstGeom>
          <a:noFill/>
        </p:spPr>
        <p:txBody>
          <a:bodyPr wrap="square" rtlCol="0">
            <a:spAutoFit/>
          </a:bodyPr>
          <a:lstStyle/>
          <a:p>
            <a:pPr algn="ctr"/>
            <a:r>
              <a:rPr lang="en-US" b="1" dirty="0" err="1">
                <a:solidFill>
                  <a:srgbClr val="FF00FF"/>
                </a:solidFill>
                <a:latin typeface="Times New Roman" panose="02020603050405020304" pitchFamily="18" charset="0"/>
                <a:cs typeface="Times New Roman" panose="02020603050405020304" pitchFamily="18" charset="0"/>
              </a:rPr>
              <a:t>JLab</a:t>
            </a:r>
            <a:r>
              <a:rPr lang="en-US" b="1" dirty="0">
                <a:solidFill>
                  <a:srgbClr val="FF00FF"/>
                </a:solidFill>
                <a:latin typeface="Times New Roman" panose="02020603050405020304" pitchFamily="18" charset="0"/>
                <a:cs typeface="Times New Roman" panose="02020603050405020304" pitchFamily="18" charset="0"/>
              </a:rPr>
              <a:t> E12-09-018 in Hall A: Approved for 64 beam-days, A</a:t>
            </a:r>
            <a:r>
              <a:rPr lang="en-US" b="1" baseline="30000" dirty="0">
                <a:solidFill>
                  <a:srgbClr val="FF00FF"/>
                </a:solidFill>
                <a:latin typeface="Times New Roman" panose="02020603050405020304" pitchFamily="18" charset="0"/>
                <a:cs typeface="Times New Roman" panose="02020603050405020304" pitchFamily="18" charset="0"/>
              </a:rPr>
              <a:t>-</a:t>
            </a:r>
            <a:r>
              <a:rPr lang="en-US" b="1" dirty="0">
                <a:solidFill>
                  <a:srgbClr val="FF00FF"/>
                </a:solidFill>
                <a:latin typeface="Times New Roman" panose="02020603050405020304" pitchFamily="18" charset="0"/>
                <a:cs typeface="Times New Roman" panose="02020603050405020304" pitchFamily="18" charset="0"/>
              </a:rPr>
              <a:t> rating by PAC38 (2011)</a:t>
            </a:r>
          </a:p>
        </p:txBody>
      </p:sp>
      <p:sp>
        <p:nvSpPr>
          <p:cNvPr id="12" name="TextBox 11">
            <a:extLst>
              <a:ext uri="{FF2B5EF4-FFF2-40B4-BE49-F238E27FC236}">
                <a16:creationId xmlns:a16="http://schemas.microsoft.com/office/drawing/2014/main" id="{3FB008E8-D89A-4748-94C1-E69DD3F10E5D}"/>
              </a:ext>
            </a:extLst>
          </p:cNvPr>
          <p:cNvSpPr txBox="1"/>
          <p:nvPr/>
        </p:nvSpPr>
        <p:spPr>
          <a:xfrm>
            <a:off x="0" y="5153646"/>
            <a:ext cx="9144000" cy="1169551"/>
          </a:xfrm>
          <a:prstGeom prst="rect">
            <a:avLst/>
          </a:prstGeom>
          <a:noFill/>
        </p:spPr>
        <p:txBody>
          <a:bodyPr wrap="square" rtlCol="0">
            <a:spAutoFit/>
          </a:bodyPr>
          <a:lstStyle/>
          <a:p>
            <a:pPr marL="285750" indent="-285750">
              <a:buFont typeface="Arial" charset="0"/>
              <a:buChar char="•"/>
            </a:pPr>
            <a:r>
              <a:rPr lang="en-US" sz="1400" b="1" dirty="0">
                <a:latin typeface="Times New Roman" charset="0"/>
                <a:ea typeface="Times New Roman" charset="0"/>
                <a:cs typeface="Times New Roman" charset="0"/>
              </a:rPr>
              <a:t>E12-09-018</a:t>
            </a:r>
            <a:r>
              <a:rPr lang="en-US" sz="1400" dirty="0">
                <a:latin typeface="Times New Roman" charset="0"/>
                <a:ea typeface="Times New Roman" charset="0"/>
                <a:cs typeface="Times New Roman" charset="0"/>
              </a:rPr>
              <a:t> in Hall A: transverse spin physics with high-luminosity polarized </a:t>
            </a:r>
            <a:r>
              <a:rPr lang="en-US" sz="1400" baseline="30000" dirty="0">
                <a:latin typeface="Times New Roman" charset="0"/>
                <a:ea typeface="Times New Roman" charset="0"/>
                <a:cs typeface="Times New Roman" charset="0"/>
              </a:rPr>
              <a:t>3</a:t>
            </a:r>
            <a:r>
              <a:rPr lang="en-US" sz="1400" dirty="0">
                <a:latin typeface="Times New Roman" charset="0"/>
                <a:ea typeface="Times New Roman" charset="0"/>
                <a:cs typeface="Times New Roman" charset="0"/>
              </a:rPr>
              <a:t>He. </a:t>
            </a:r>
          </a:p>
          <a:p>
            <a:pPr marL="285750" indent="-285750">
              <a:buFont typeface="Arial" charset="0"/>
              <a:buChar char="•"/>
            </a:pPr>
            <a:r>
              <a:rPr lang="en-US" sz="1400" dirty="0">
                <a:latin typeface="Times New Roman" charset="0"/>
                <a:ea typeface="Times New Roman" charset="0"/>
                <a:cs typeface="Times New Roman" charset="0"/>
              </a:rPr>
              <a:t>40 (20) days production at E = 11 (8.8) GeV—significant Q</a:t>
            </a:r>
            <a:r>
              <a:rPr lang="en-US" sz="1400" baseline="30000" dirty="0">
                <a:latin typeface="Times New Roman" charset="0"/>
                <a:ea typeface="Times New Roman" charset="0"/>
                <a:cs typeface="Times New Roman" charset="0"/>
              </a:rPr>
              <a:t>2</a:t>
            </a:r>
            <a:r>
              <a:rPr lang="en-US" sz="1400" dirty="0">
                <a:latin typeface="Times New Roman" charset="0"/>
                <a:ea typeface="Times New Roman" charset="0"/>
                <a:cs typeface="Times New Roman" charset="0"/>
              </a:rPr>
              <a:t> range at fixed x</a:t>
            </a:r>
          </a:p>
          <a:p>
            <a:pPr marL="285750" indent="-285750">
              <a:buFont typeface="Arial" charset="0"/>
              <a:buChar char="•"/>
            </a:pPr>
            <a:r>
              <a:rPr lang="en-US" sz="1400" dirty="0">
                <a:latin typeface="Times New Roman" charset="0"/>
                <a:ea typeface="Times New Roman" charset="0"/>
                <a:cs typeface="Times New Roman" charset="0"/>
              </a:rPr>
              <a:t>Collins, </a:t>
            </a:r>
            <a:r>
              <a:rPr lang="en-US" sz="1400" dirty="0" err="1">
                <a:latin typeface="Times New Roman" charset="0"/>
                <a:ea typeface="Times New Roman" charset="0"/>
                <a:cs typeface="Times New Roman" charset="0"/>
              </a:rPr>
              <a:t>Sivers</a:t>
            </a:r>
            <a:r>
              <a:rPr lang="en-US" sz="1400" dirty="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Pretzelosity</a:t>
            </a:r>
            <a:r>
              <a:rPr lang="en-US" sz="1400" dirty="0">
                <a:latin typeface="Times New Roman" charset="0"/>
                <a:ea typeface="Times New Roman" charset="0"/>
                <a:cs typeface="Times New Roman" charset="0"/>
              </a:rPr>
              <a:t>, A</a:t>
            </a:r>
            <a:r>
              <a:rPr lang="en-US" sz="1400" baseline="-25000" dirty="0">
                <a:latin typeface="Times New Roman" charset="0"/>
                <a:ea typeface="Times New Roman" charset="0"/>
                <a:cs typeface="Times New Roman" charset="0"/>
              </a:rPr>
              <a:t>LT</a:t>
            </a:r>
            <a:r>
              <a:rPr lang="en-US" sz="1400" dirty="0">
                <a:latin typeface="Times New Roman" charset="0"/>
                <a:ea typeface="Times New Roman" charset="0"/>
                <a:cs typeface="Times New Roman" charset="0"/>
              </a:rPr>
              <a:t> for n(</a:t>
            </a:r>
            <a:r>
              <a:rPr lang="en-US" sz="1400" dirty="0" err="1">
                <a:latin typeface="Times New Roman" charset="0"/>
                <a:ea typeface="Times New Roman" charset="0"/>
                <a:cs typeface="Times New Roman" charset="0"/>
              </a:rPr>
              <a:t>e,e’h</a:t>
            </a:r>
            <a:r>
              <a:rPr lang="en-US" sz="1400" dirty="0">
                <a:latin typeface="Times New Roman" charset="0"/>
                <a:ea typeface="Times New Roman" charset="0"/>
                <a:cs typeface="Times New Roman" charset="0"/>
              </a:rPr>
              <a:t>)X, h = 𝝅</a:t>
            </a:r>
            <a:r>
              <a:rPr lang="en-US" sz="1400" baseline="30000" dirty="0">
                <a:latin typeface="Times New Roman" charset="0"/>
                <a:ea typeface="Times New Roman" charset="0"/>
                <a:cs typeface="Times New Roman" charset="0"/>
              </a:rPr>
              <a:t>+</a:t>
            </a:r>
            <a:r>
              <a:rPr lang="en-US" sz="1400" dirty="0">
                <a:latin typeface="Times New Roman" charset="0"/>
                <a:ea typeface="Times New Roman" charset="0"/>
                <a:cs typeface="Times New Roman" charset="0"/>
              </a:rPr>
              <a:t>/𝝅</a:t>
            </a:r>
            <a:r>
              <a:rPr lang="en-US" sz="1400" baseline="30000" dirty="0">
                <a:latin typeface="Times New Roman" charset="0"/>
                <a:ea typeface="Times New Roman" charset="0"/>
                <a:cs typeface="Times New Roman" charset="0"/>
              </a:rPr>
              <a:t>-</a:t>
            </a:r>
            <a:r>
              <a:rPr lang="en-US" sz="1400" dirty="0">
                <a:latin typeface="Times New Roman" charset="0"/>
                <a:ea typeface="Times New Roman" charset="0"/>
                <a:cs typeface="Times New Roman" charset="0"/>
              </a:rPr>
              <a:t>/𝝅</a:t>
            </a:r>
            <a:r>
              <a:rPr lang="en-US" sz="1400" baseline="30000" dirty="0">
                <a:latin typeface="Times New Roman" charset="0"/>
                <a:ea typeface="Times New Roman" charset="0"/>
                <a:cs typeface="Times New Roman" charset="0"/>
              </a:rPr>
              <a:t>0</a:t>
            </a:r>
            <a:r>
              <a:rPr lang="en-US" sz="1400" dirty="0">
                <a:latin typeface="Times New Roman" charset="0"/>
                <a:ea typeface="Times New Roman" charset="0"/>
                <a:cs typeface="Times New Roman" charset="0"/>
              </a:rPr>
              <a:t>/K</a:t>
            </a:r>
            <a:r>
              <a:rPr lang="en-US" sz="1400" baseline="30000" dirty="0">
                <a:latin typeface="Times New Roman" charset="0"/>
                <a:ea typeface="Times New Roman" charset="0"/>
                <a:cs typeface="Times New Roman" charset="0"/>
              </a:rPr>
              <a:t>+</a:t>
            </a:r>
            <a:r>
              <a:rPr lang="en-US" sz="1400" dirty="0">
                <a:latin typeface="Times New Roman" charset="0"/>
                <a:ea typeface="Times New Roman" charset="0"/>
                <a:cs typeface="Times New Roman" charset="0"/>
              </a:rPr>
              <a:t>/K</a:t>
            </a:r>
            <a:r>
              <a:rPr lang="en-US" sz="1400" baseline="30000" dirty="0">
                <a:latin typeface="Times New Roman" charset="0"/>
                <a:ea typeface="Times New Roman" charset="0"/>
                <a:cs typeface="Times New Roman" charset="0"/>
              </a:rPr>
              <a:t>- </a:t>
            </a:r>
            <a:endParaRPr lang="en-US" sz="1400" dirty="0">
              <a:latin typeface="Times New Roman" charset="0"/>
              <a:ea typeface="Times New Roman" charset="0"/>
              <a:cs typeface="Times New Roman" charset="0"/>
            </a:endParaRPr>
          </a:p>
          <a:p>
            <a:pPr marL="285750" indent="-285750">
              <a:buFont typeface="Arial" charset="0"/>
              <a:buChar char="•"/>
            </a:pPr>
            <a:r>
              <a:rPr lang="en-US" sz="1400" dirty="0">
                <a:latin typeface="Times New Roman" charset="0"/>
                <a:ea typeface="Times New Roman" charset="0"/>
                <a:cs typeface="Times New Roman" charset="0"/>
              </a:rPr>
              <a:t>Re-use HERMES RICH detector for charged hadron PID </a:t>
            </a:r>
          </a:p>
          <a:p>
            <a:pPr marL="285750" indent="-285750">
              <a:buFont typeface="Arial" charset="0"/>
              <a:buChar char="•"/>
            </a:pPr>
            <a:r>
              <a:rPr lang="en-US" sz="1400" dirty="0">
                <a:latin typeface="Times New Roman" charset="0"/>
                <a:ea typeface="Times New Roman" charset="0"/>
                <a:cs typeface="Times New Roman" charset="0"/>
              </a:rPr>
              <a:t>Reach high x (up to ~0.7) and high statistical FOM (~1,000X Hall A E06-010 @6 GeV) </a:t>
            </a:r>
          </a:p>
        </p:txBody>
      </p:sp>
    </p:spTree>
    <p:extLst>
      <p:ext uri="{BB962C8B-B14F-4D97-AF65-F5344CB8AC3E}">
        <p14:creationId xmlns:p14="http://schemas.microsoft.com/office/powerpoint/2010/main" val="2913982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Unique Advantages of SBS+BB for SIDIS Physics</a:t>
            </a:r>
          </a:p>
        </p:txBody>
      </p:sp>
      <p:sp>
        <p:nvSpPr>
          <p:cNvPr id="6" name="Content Placeholder 5"/>
          <p:cNvSpPr>
            <a:spLocks noGrp="1"/>
          </p:cNvSpPr>
          <p:nvPr>
            <p:ph idx="1"/>
          </p:nvPr>
        </p:nvSpPr>
        <p:spPr>
          <a:xfrm>
            <a:off x="0" y="705684"/>
            <a:ext cx="9144000" cy="5586832"/>
          </a:xfrm>
        </p:spPr>
        <p:txBody>
          <a:bodyPr>
            <a:normAutofit fontScale="77500" lnSpcReduction="20000"/>
          </a:bodyPr>
          <a:lstStyle/>
          <a:p>
            <a:r>
              <a:rPr lang="en-US" dirty="0"/>
              <a:t>The combination of moderate solid angle, large momentum acceptance and high-rate capability at forward angles is ideal for high-luminosity experiments (e.g., polarized </a:t>
            </a:r>
            <a:r>
              <a:rPr lang="en-US" baseline="30000" dirty="0"/>
              <a:t>3</a:t>
            </a:r>
            <a:r>
              <a:rPr lang="en-US" dirty="0"/>
              <a:t>He), SIDIS at high Q</a:t>
            </a:r>
            <a:r>
              <a:rPr lang="en-US" baseline="30000" dirty="0"/>
              <a:t>2</a:t>
            </a:r>
            <a:r>
              <a:rPr lang="en-US" dirty="0"/>
              <a:t> </a:t>
            </a:r>
          </a:p>
          <a:p>
            <a:r>
              <a:rPr lang="en-US" dirty="0"/>
              <a:t>Independent electron and hadron arms—straight-line tracking in “field-free” regions behind dipole magnets</a:t>
            </a:r>
          </a:p>
          <a:p>
            <a:pPr lvl="1"/>
            <a:r>
              <a:rPr lang="en-US" dirty="0"/>
              <a:t>Simple, reliable reconstruction and data analysis</a:t>
            </a:r>
          </a:p>
          <a:p>
            <a:pPr lvl="1"/>
            <a:r>
              <a:rPr lang="en-US" b="1" dirty="0"/>
              <a:t>Change magnet polarity of e(h) arm without changing h(e) acceptance:</a:t>
            </a:r>
          </a:p>
          <a:p>
            <a:pPr lvl="2"/>
            <a:r>
              <a:rPr lang="en-US" b="1" i="1" dirty="0">
                <a:solidFill>
                  <a:srgbClr val="0033CC"/>
                </a:solidFill>
              </a:rPr>
              <a:t>Accurate measurement of pair-production contamination of DIS electrons (important background for </a:t>
            </a:r>
            <a:r>
              <a:rPr lang="en-US" b="1" i="1" baseline="30000" dirty="0">
                <a:solidFill>
                  <a:srgbClr val="0033CC"/>
                </a:solidFill>
              </a:rPr>
              <a:t>3</a:t>
            </a:r>
            <a:r>
              <a:rPr lang="en-US" b="1" i="1" dirty="0">
                <a:solidFill>
                  <a:srgbClr val="0033CC"/>
                </a:solidFill>
              </a:rPr>
              <a:t>He targets w/thick glass walls, especially at low x)</a:t>
            </a:r>
          </a:p>
          <a:p>
            <a:pPr lvl="2"/>
            <a:r>
              <a:rPr lang="en-US" b="1" dirty="0">
                <a:solidFill>
                  <a:srgbClr val="FF0000"/>
                </a:solidFill>
              </a:rPr>
              <a:t>SBS polarity reversals to increase </a:t>
            </a:r>
            <a:r>
              <a:rPr lang="el-GR" b="1" dirty="0" err="1">
                <a:solidFill>
                  <a:srgbClr val="FF0000"/>
                </a:solidFill>
              </a:rPr>
              <a:t>ϕ</a:t>
            </a:r>
            <a:r>
              <a:rPr lang="en-US" b="1" baseline="-25000" dirty="0">
                <a:solidFill>
                  <a:srgbClr val="FF0000"/>
                </a:solidFill>
              </a:rPr>
              <a:t>h</a:t>
            </a:r>
            <a:r>
              <a:rPr lang="en-US" b="1" dirty="0">
                <a:solidFill>
                  <a:srgbClr val="FF0000"/>
                </a:solidFill>
              </a:rPr>
              <a:t> coverage and make h</a:t>
            </a:r>
            <a:r>
              <a:rPr lang="en-US" b="1" baseline="30000" dirty="0">
                <a:solidFill>
                  <a:srgbClr val="FF0000"/>
                </a:solidFill>
              </a:rPr>
              <a:t>+</a:t>
            </a:r>
            <a:r>
              <a:rPr lang="en-US" b="1" dirty="0">
                <a:solidFill>
                  <a:srgbClr val="FF0000"/>
                </a:solidFill>
              </a:rPr>
              <a:t>/h</a:t>
            </a:r>
            <a:r>
              <a:rPr lang="en-US" b="1" baseline="30000" dirty="0">
                <a:solidFill>
                  <a:srgbClr val="FF0000"/>
                </a:solidFill>
              </a:rPr>
              <a:t>-</a:t>
            </a:r>
            <a:r>
              <a:rPr lang="en-US" b="1" dirty="0">
                <a:solidFill>
                  <a:srgbClr val="FF0000"/>
                </a:solidFill>
              </a:rPr>
              <a:t> acceptances </a:t>
            </a:r>
            <a:r>
              <a:rPr lang="en-US" b="1" i="1" dirty="0">
                <a:solidFill>
                  <a:srgbClr val="FF0000"/>
                </a:solidFill>
              </a:rPr>
              <a:t>identical</a:t>
            </a:r>
          </a:p>
          <a:p>
            <a:pPr lvl="2"/>
            <a:r>
              <a:rPr lang="en-US" b="1" dirty="0">
                <a:solidFill>
                  <a:srgbClr val="FF40FF"/>
                </a:solidFill>
              </a:rPr>
              <a:t>Full azimuthal coverage at high-x, where the measurements are statistically challenged</a:t>
            </a:r>
          </a:p>
          <a:p>
            <a:pPr lvl="1"/>
            <a:r>
              <a:rPr lang="en-US" dirty="0"/>
              <a:t>Ability to measure charged K and </a:t>
            </a:r>
            <a:r>
              <a:rPr lang="el-GR" dirty="0"/>
              <a:t>π</a:t>
            </a:r>
            <a:r>
              <a:rPr lang="en-US" baseline="30000" dirty="0"/>
              <a:t>0</a:t>
            </a:r>
            <a:r>
              <a:rPr lang="en-US" dirty="0"/>
              <a:t> simultaneously in addition to charged </a:t>
            </a:r>
            <a:r>
              <a:rPr lang="en-US" dirty="0" err="1"/>
              <a:t>pions</a:t>
            </a:r>
            <a:endParaRPr lang="en-US" dirty="0"/>
          </a:p>
          <a:p>
            <a:pPr lvl="1"/>
            <a:r>
              <a:rPr lang="en-US" b="1" i="1" dirty="0">
                <a:solidFill>
                  <a:srgbClr val="00CC00"/>
                </a:solidFill>
              </a:rPr>
              <a:t>Excellent systematics control for charge-sum and difference asymmetries used to separate valence/sea quark polarizations</a:t>
            </a:r>
          </a:p>
          <a:p>
            <a:r>
              <a:rPr lang="en-US" dirty="0"/>
              <a:t>Complementarity with CLAS12/SOLID/Hall C experiments—precise, timely neutron data w/unique kinematic coverage; can run within first few years of 12 GeV era—part of DOE-funded SBS program, starting 2020: SIDIS run = 2022-2023?</a:t>
            </a:r>
          </a:p>
          <a:p>
            <a:r>
              <a:rPr lang="en-US" dirty="0"/>
              <a:t>For polarized proton SIDIS at lower luminosity, competitiveness of SBS+BB less clear; large acceptance detectors have a bigger advantage</a:t>
            </a:r>
          </a:p>
          <a:p>
            <a:pPr lvl="2"/>
            <a:endParaRPr lang="en-US" b="1" dirty="0">
              <a:solidFill>
                <a:srgbClr val="FF0000"/>
              </a:solidFill>
            </a:endParaRP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11</a:t>
            </a:fld>
            <a:endParaRPr lang="en-US"/>
          </a:p>
        </p:txBody>
      </p:sp>
    </p:spTree>
    <p:extLst>
      <p:ext uri="{BB962C8B-B14F-4D97-AF65-F5344CB8AC3E}">
        <p14:creationId xmlns:p14="http://schemas.microsoft.com/office/powerpoint/2010/main" val="429224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7" descr="tabellapdf"/>
          <p:cNvPicPr>
            <a:picLocks noChangeAspect="1" noChangeArrowheads="1"/>
          </p:cNvPicPr>
          <p:nvPr/>
        </p:nvPicPr>
        <p:blipFill>
          <a:blip r:embed="rId2"/>
          <a:srcRect/>
          <a:stretch>
            <a:fillRect/>
          </a:stretch>
        </p:blipFill>
        <p:spPr bwMode="auto">
          <a:xfrm>
            <a:off x="-12700" y="830911"/>
            <a:ext cx="4572000" cy="2571626"/>
          </a:xfrm>
          <a:prstGeom prst="rect">
            <a:avLst/>
          </a:prstGeom>
          <a:noFill/>
          <a:ln w="9525">
            <a:noFill/>
            <a:miter lim="800000"/>
            <a:headEnd/>
            <a:tailEnd/>
          </a:ln>
        </p:spPr>
      </p:pic>
      <p:sp>
        <p:nvSpPr>
          <p:cNvPr id="22" name="Rectangle 21"/>
          <p:cNvSpPr/>
          <p:nvPr/>
        </p:nvSpPr>
        <p:spPr>
          <a:xfrm>
            <a:off x="3149600" y="2882900"/>
            <a:ext cx="1409700" cy="519637"/>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3407"/>
            <a:ext cx="9131301" cy="826973"/>
          </a:xfrm>
        </p:spPr>
        <p:txBody>
          <a:bodyPr/>
          <a:lstStyle/>
          <a:p>
            <a:r>
              <a:rPr lang="en-US" dirty="0"/>
              <a:t>Transverse target spin effects in SIDIS</a:t>
            </a:r>
          </a:p>
        </p:txBody>
      </p:sp>
      <p:sp>
        <p:nvSpPr>
          <p:cNvPr id="19" name="Rectangle 18"/>
          <p:cNvSpPr/>
          <p:nvPr/>
        </p:nvSpPr>
        <p:spPr>
          <a:xfrm>
            <a:off x="787400" y="2362731"/>
            <a:ext cx="1066800" cy="1040337"/>
          </a:xfrm>
          <a:prstGeom prst="rect">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0" y="3402537"/>
            <a:ext cx="4559300" cy="2862323"/>
          </a:xfrm>
          <a:prstGeom prst="rect">
            <a:avLst/>
          </a:prstGeom>
          <a:noFill/>
        </p:spPr>
        <p:txBody>
          <a:bodyPr wrap="square" rtlCol="0">
            <a:spAutoFit/>
          </a:bodyPr>
          <a:lstStyle/>
          <a:p>
            <a:pPr algn="ctr"/>
            <a:r>
              <a:rPr lang="en-US" sz="2000" b="1" dirty="0">
                <a:latin typeface="Times New Roman"/>
                <a:cs typeface="Times New Roman"/>
              </a:rPr>
              <a:t>Transverse target spin-dependent cross section for SIDIS</a:t>
            </a:r>
            <a:endParaRPr lang="en-US" sz="2000" dirty="0">
              <a:latin typeface="Times New Roman"/>
              <a:cs typeface="Times New Roman"/>
            </a:endParaRPr>
          </a:p>
          <a:p>
            <a:pPr>
              <a:buFont typeface="Arial"/>
              <a:buChar char="•"/>
            </a:pPr>
            <a:r>
              <a:rPr lang="en-US" sz="1400" dirty="0">
                <a:solidFill>
                  <a:srgbClr val="FF0000"/>
                </a:solidFill>
                <a:latin typeface="Times New Roman"/>
                <a:cs typeface="Times New Roman"/>
              </a:rPr>
              <a:t> Collins effect—chiral-odd quark </a:t>
            </a:r>
            <a:r>
              <a:rPr lang="en-US" sz="1400" dirty="0" err="1">
                <a:solidFill>
                  <a:srgbClr val="FF0000"/>
                </a:solidFill>
                <a:latin typeface="Times New Roman"/>
                <a:cs typeface="Times New Roman"/>
              </a:rPr>
              <a:t>transversity</a:t>
            </a:r>
            <a:r>
              <a:rPr lang="en-US" sz="1400" dirty="0">
                <a:solidFill>
                  <a:srgbClr val="FF0000"/>
                </a:solidFill>
                <a:latin typeface="Times New Roman"/>
                <a:cs typeface="Times New Roman"/>
              </a:rPr>
              <a:t> DF; chiral-odd Collins FF</a:t>
            </a:r>
          </a:p>
          <a:p>
            <a:pPr>
              <a:buFont typeface="Arial"/>
              <a:buChar char="•"/>
            </a:pPr>
            <a:r>
              <a:rPr lang="en-US" sz="1400" dirty="0">
                <a:solidFill>
                  <a:srgbClr val="0000FF"/>
                </a:solidFill>
                <a:latin typeface="Times New Roman"/>
                <a:cs typeface="Times New Roman"/>
              </a:rPr>
              <a:t> </a:t>
            </a:r>
            <a:r>
              <a:rPr lang="en-US" sz="1400" dirty="0" err="1">
                <a:solidFill>
                  <a:srgbClr val="0000FF"/>
                </a:solidFill>
                <a:latin typeface="Times New Roman"/>
                <a:cs typeface="Times New Roman"/>
              </a:rPr>
              <a:t>Sivers</a:t>
            </a:r>
            <a:r>
              <a:rPr lang="en-US" sz="1400" dirty="0">
                <a:solidFill>
                  <a:srgbClr val="0000FF"/>
                </a:solidFill>
                <a:latin typeface="Times New Roman"/>
                <a:cs typeface="Times New Roman"/>
              </a:rPr>
              <a:t> effect—access to quark OAM and QCD FSI mechanism</a:t>
            </a:r>
          </a:p>
          <a:p>
            <a:pPr>
              <a:buFont typeface="Arial"/>
              <a:buChar char="•"/>
            </a:pPr>
            <a:r>
              <a:rPr lang="en-US" sz="1400" dirty="0">
                <a:solidFill>
                  <a:srgbClr val="FE46FF"/>
                </a:solidFill>
                <a:latin typeface="Times New Roman"/>
                <a:cs typeface="Times New Roman"/>
              </a:rPr>
              <a:t> “Transversal </a:t>
            </a:r>
            <a:r>
              <a:rPr lang="en-US" sz="1400" dirty="0" err="1">
                <a:solidFill>
                  <a:srgbClr val="FE46FF"/>
                </a:solidFill>
                <a:latin typeface="Times New Roman"/>
                <a:cs typeface="Times New Roman"/>
              </a:rPr>
              <a:t>helicity</a:t>
            </a:r>
            <a:r>
              <a:rPr lang="en-US" sz="1400" dirty="0">
                <a:solidFill>
                  <a:srgbClr val="FE46FF"/>
                </a:solidFill>
                <a:latin typeface="Times New Roman"/>
                <a:cs typeface="Times New Roman"/>
              </a:rPr>
              <a:t>” g</a:t>
            </a:r>
            <a:r>
              <a:rPr lang="en-US" sz="1400" baseline="-25000" dirty="0">
                <a:solidFill>
                  <a:srgbClr val="FE46FF"/>
                </a:solidFill>
                <a:latin typeface="Times New Roman"/>
                <a:cs typeface="Times New Roman"/>
              </a:rPr>
              <a:t>1T</a:t>
            </a:r>
            <a:r>
              <a:rPr lang="en-US" sz="1400" dirty="0">
                <a:solidFill>
                  <a:srgbClr val="FE46FF"/>
                </a:solidFill>
                <a:latin typeface="Times New Roman"/>
                <a:cs typeface="Times New Roman"/>
              </a:rPr>
              <a:t>—real part of S wave-P wave interference (</a:t>
            </a:r>
            <a:r>
              <a:rPr lang="en-US" sz="1400" dirty="0" err="1">
                <a:solidFill>
                  <a:srgbClr val="FE46FF"/>
                </a:solidFill>
                <a:latin typeface="Times New Roman"/>
                <a:cs typeface="Times New Roman"/>
              </a:rPr>
              <a:t>Sivers</a:t>
            </a:r>
            <a:r>
              <a:rPr lang="en-US" sz="1400" dirty="0">
                <a:solidFill>
                  <a:srgbClr val="FE46FF"/>
                </a:solidFill>
                <a:latin typeface="Times New Roman"/>
                <a:cs typeface="Times New Roman"/>
              </a:rPr>
              <a:t> = imaginary part) (requires polarized beam)</a:t>
            </a:r>
          </a:p>
          <a:p>
            <a:pPr>
              <a:buFont typeface="Arial"/>
              <a:buChar char="•"/>
            </a:pPr>
            <a:r>
              <a:rPr lang="en-US" sz="1400" dirty="0">
                <a:solidFill>
                  <a:srgbClr val="008000"/>
                </a:solidFill>
                <a:latin typeface="Times New Roman"/>
                <a:cs typeface="Times New Roman"/>
              </a:rPr>
              <a:t> “</a:t>
            </a:r>
            <a:r>
              <a:rPr lang="en-US" sz="1400" dirty="0" err="1">
                <a:solidFill>
                  <a:srgbClr val="008000"/>
                </a:solidFill>
                <a:latin typeface="Times New Roman"/>
                <a:cs typeface="Times New Roman"/>
              </a:rPr>
              <a:t>Pretzelosity</a:t>
            </a:r>
            <a:r>
              <a:rPr lang="en-US" sz="1400" dirty="0">
                <a:solidFill>
                  <a:srgbClr val="008000"/>
                </a:solidFill>
                <a:latin typeface="Times New Roman"/>
                <a:cs typeface="Times New Roman"/>
              </a:rPr>
              <a:t>” or Mulders-</a:t>
            </a:r>
            <a:r>
              <a:rPr lang="en-US" sz="1400" dirty="0" err="1">
                <a:solidFill>
                  <a:srgbClr val="008000"/>
                </a:solidFill>
                <a:latin typeface="Times New Roman"/>
                <a:cs typeface="Times New Roman"/>
              </a:rPr>
              <a:t>Tangerman</a:t>
            </a:r>
            <a:r>
              <a:rPr lang="en-US" sz="1400" dirty="0">
                <a:solidFill>
                  <a:srgbClr val="008000"/>
                </a:solidFill>
                <a:latin typeface="Times New Roman"/>
                <a:cs typeface="Times New Roman"/>
              </a:rPr>
              <a:t> function—interference of </a:t>
            </a:r>
            <a:r>
              <a:rPr lang="en-US" sz="1400" dirty="0" err="1">
                <a:solidFill>
                  <a:srgbClr val="008000"/>
                </a:solidFill>
                <a:latin typeface="Times New Roman"/>
                <a:cs typeface="Times New Roman"/>
              </a:rPr>
              <a:t>wavefunction</a:t>
            </a:r>
            <a:r>
              <a:rPr lang="en-US" sz="1400" dirty="0">
                <a:solidFill>
                  <a:srgbClr val="008000"/>
                </a:solidFill>
                <a:latin typeface="Times New Roman"/>
                <a:cs typeface="Times New Roman"/>
              </a:rPr>
              <a:t> components differing by 2 units of OAM</a:t>
            </a:r>
          </a:p>
        </p:txBody>
      </p:sp>
      <p:sp>
        <p:nvSpPr>
          <p:cNvPr id="21" name="Rectangle 20"/>
          <p:cNvSpPr/>
          <p:nvPr/>
        </p:nvSpPr>
        <p:spPr>
          <a:xfrm>
            <a:off x="3149600" y="2362200"/>
            <a:ext cx="1409700" cy="5207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572000" y="830912"/>
            <a:ext cx="4572000" cy="1533525"/>
          </a:xfrm>
          <a:prstGeom prst="rect">
            <a:avLst/>
          </a:prstGeom>
        </p:spPr>
      </p:pic>
      <p:pic>
        <p:nvPicPr>
          <p:cNvPr id="30" name="Picture 29"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392420" y="2511654"/>
            <a:ext cx="2911083" cy="1152144"/>
          </a:xfrm>
          <a:prstGeom prst="rect">
            <a:avLst/>
          </a:prstGeom>
        </p:spPr>
      </p:pic>
      <p:pic>
        <p:nvPicPr>
          <p:cNvPr id="32" name="Picture 31"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5392420" y="3881931"/>
            <a:ext cx="2743200" cy="1241336"/>
          </a:xfrm>
          <a:prstGeom prst="rect">
            <a:avLst/>
          </a:prstGeom>
        </p:spPr>
      </p:pic>
      <p:sp>
        <p:nvSpPr>
          <p:cNvPr id="12" name="Rectangle 11"/>
          <p:cNvSpPr/>
          <p:nvPr/>
        </p:nvSpPr>
        <p:spPr>
          <a:xfrm>
            <a:off x="1854200" y="2364437"/>
            <a:ext cx="1295400" cy="1038100"/>
          </a:xfrm>
          <a:prstGeom prst="rect">
            <a:avLst/>
          </a:prstGeom>
          <a:noFill/>
          <a:ln w="25400">
            <a:solidFill>
              <a:srgbClr val="FE4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4559300" y="5123267"/>
            <a:ext cx="4572000" cy="1262063"/>
          </a:xfrm>
          <a:prstGeom prst="rect">
            <a:avLst/>
          </a:prstGeom>
        </p:spPr>
      </p:pic>
      <p:sp>
        <p:nvSpPr>
          <p:cNvPr id="16" name="Date Placeholder 15"/>
          <p:cNvSpPr>
            <a:spLocks noGrp="1"/>
          </p:cNvSpPr>
          <p:nvPr>
            <p:ph type="dt" sz="half" idx="10"/>
          </p:nvPr>
        </p:nvSpPr>
        <p:spPr/>
        <p:txBody>
          <a:bodyPr/>
          <a:lstStyle/>
          <a:p>
            <a:r>
              <a:rPr lang="en-US"/>
              <a:t>6/21/18</a:t>
            </a:r>
          </a:p>
        </p:txBody>
      </p:sp>
      <p:sp>
        <p:nvSpPr>
          <p:cNvPr id="17" name="Slide Number Placeholder 16"/>
          <p:cNvSpPr>
            <a:spLocks noGrp="1"/>
          </p:cNvSpPr>
          <p:nvPr>
            <p:ph type="sldNum" sz="quarter" idx="12"/>
          </p:nvPr>
        </p:nvSpPr>
        <p:spPr/>
        <p:txBody>
          <a:bodyPr/>
          <a:lstStyle/>
          <a:p>
            <a:fld id="{7E98405E-16DB-7B4E-8D59-529ECE3D5B7E}" type="slidenum">
              <a:rPr lang="en-US"/>
              <a:pPr/>
              <a:t>12</a:t>
            </a:fld>
            <a:endParaRPr lang="en-US"/>
          </a:p>
        </p:txBody>
      </p:sp>
      <p:sp>
        <p:nvSpPr>
          <p:cNvPr id="23" name="Footer Placeholder 22"/>
          <p:cNvSpPr>
            <a:spLocks noGrp="1"/>
          </p:cNvSpPr>
          <p:nvPr>
            <p:ph type="ftr" sz="quarter" idx="11"/>
          </p:nvPr>
        </p:nvSpPr>
        <p:spPr/>
        <p:txBody>
          <a:bodyPr/>
          <a:lstStyle/>
          <a:p>
            <a:r>
              <a:rPr lang="en-US"/>
              <a:t>Joint Hall A/C Summer Meeting</a:t>
            </a:r>
          </a:p>
        </p:txBody>
      </p:sp>
    </p:spTree>
    <p:extLst>
      <p:ext uri="{BB962C8B-B14F-4D97-AF65-F5344CB8AC3E}">
        <p14:creationId xmlns:p14="http://schemas.microsoft.com/office/powerpoint/2010/main" val="421145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SIDIS Kinematic Coverage in E12-09-018</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13</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5959"/>
            <a:ext cx="9144000" cy="3710379"/>
          </a:xfrm>
          <a:prstGeom prst="rect">
            <a:avLst/>
          </a:prstGeom>
        </p:spPr>
      </p:pic>
      <p:sp>
        <p:nvSpPr>
          <p:cNvPr id="7" name="TextBox 6"/>
          <p:cNvSpPr txBox="1"/>
          <p:nvPr/>
        </p:nvSpPr>
        <p:spPr>
          <a:xfrm>
            <a:off x="0" y="4456338"/>
            <a:ext cx="9144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Wide, independent coverage of x, z,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ϕ</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l-GR" dirty="0" err="1">
                <a:latin typeface="Times New Roman" panose="02020603050405020304" pitchFamily="18" charset="0"/>
                <a:cs typeface="Times New Roman" panose="02020603050405020304" pitchFamily="18" charset="0"/>
              </a:rPr>
              <a:t>ϕ</a:t>
            </a:r>
            <a:r>
              <a:rPr lang="en-US" baseline="-25000"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in a single spectrometer configuration.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least four (preferably 8) target spin directions to achieve full </a:t>
            </a:r>
            <a:r>
              <a:rPr lang="el-GR" dirty="0" err="1">
                <a:latin typeface="Times New Roman" panose="02020603050405020304" pitchFamily="18" charset="0"/>
                <a:cs typeface="Times New Roman" panose="02020603050405020304" pitchFamily="18" charset="0"/>
              </a:rPr>
              <a:t>ϕ</a:t>
            </a:r>
            <a:r>
              <a:rPr lang="en-US" baseline="-25000" dirty="0">
                <a:latin typeface="Times New Roman" panose="02020603050405020304" pitchFamily="18" charset="0"/>
                <a:cs typeface="Times New Roman" panose="02020603050405020304" pitchFamily="18" charset="0"/>
              </a:rPr>
              <a:t>S </a:t>
            </a:r>
            <a:r>
              <a:rPr lang="en-US" dirty="0">
                <a:latin typeface="Times New Roman" panose="02020603050405020304" pitchFamily="18" charset="0"/>
                <a:cs typeface="Times New Roman" panose="02020603050405020304" pitchFamily="18" charset="0"/>
              </a:rPr>
              <a:t>coverage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x strongly correlated due to dimensions of </a:t>
            </a:r>
            <a:r>
              <a:rPr lang="en-US" dirty="0" err="1">
                <a:latin typeface="Times New Roman" panose="02020603050405020304" pitchFamily="18" charset="0"/>
                <a:cs typeface="Times New Roman" panose="02020603050405020304" pitchFamily="18" charset="0"/>
              </a:rPr>
              <a:t>BigBite</a:t>
            </a:r>
            <a:r>
              <a:rPr lang="en-US" dirty="0">
                <a:latin typeface="Times New Roman" panose="02020603050405020304" pitchFamily="18" charset="0"/>
                <a:cs typeface="Times New Roman" panose="02020603050405020304" pitchFamily="18" charset="0"/>
              </a:rPr>
              <a:t> magnet gap.</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Data at E = 11, 8.8 GeV provide data for significantly different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same x</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Systematics control </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a:latin typeface="Times New Roman" panose="02020603050405020304" pitchFamily="18" charset="0"/>
                <a:cs typeface="Times New Roman" panose="02020603050405020304" pitchFamily="18" charset="0"/>
              </a:rPr>
              <a:t>independent spectrometers, detectors in field-free regions, straight-line tracking, simple, well-defined (but adequately large) acceptance, etc. </a:t>
            </a:r>
          </a:p>
        </p:txBody>
      </p:sp>
    </p:spTree>
    <p:extLst>
      <p:ext uri="{BB962C8B-B14F-4D97-AF65-F5344CB8AC3E}">
        <p14:creationId xmlns:p14="http://schemas.microsoft.com/office/powerpoint/2010/main" val="2831653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SBS+BB Projected Results: Collins and Sivers SSAs</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14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5959"/>
            <a:ext cx="4572000" cy="33541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43320"/>
            <a:ext cx="4572000" cy="3359398"/>
          </a:xfrm>
          <a:prstGeom prst="rect">
            <a:avLst/>
          </a:prstGeom>
        </p:spPr>
      </p:pic>
      <p:sp>
        <p:nvSpPr>
          <p:cNvPr id="8" name="TextBox 7"/>
          <p:cNvSpPr txBox="1"/>
          <p:nvPr/>
        </p:nvSpPr>
        <p:spPr>
          <a:xfrm>
            <a:off x="0" y="4846037"/>
            <a:ext cx="9143999" cy="1323439"/>
          </a:xfrm>
          <a:prstGeom prst="rect">
            <a:avLst/>
          </a:prstGeom>
          <a:noFill/>
        </p:spPr>
        <p:txBody>
          <a:bodyPr wrap="square" rtlCol="0">
            <a:spAutoFit/>
          </a:bodyPr>
          <a:lstStyle/>
          <a:p>
            <a:pPr>
              <a:buFont typeface="Arial"/>
              <a:buChar char="•"/>
            </a:pPr>
            <a:r>
              <a:rPr lang="en-US" sz="2000">
                <a:latin typeface="Times New Roman"/>
                <a:cs typeface="Times New Roman"/>
              </a:rPr>
              <a:t> E12-09-018 will achieve statistical FOM for the neutron ~100X better than HERMES proton data and ~1000X better than E06-010 neutron data.</a:t>
            </a:r>
          </a:p>
          <a:p>
            <a:pPr>
              <a:buFont typeface="Arial"/>
              <a:buChar char="•"/>
            </a:pPr>
            <a:r>
              <a:rPr lang="en-US" sz="2000">
                <a:latin typeface="Times New Roman"/>
                <a:cs typeface="Times New Roman"/>
              </a:rPr>
              <a:t> Kaon and neutral pion data will aid flavor decomposition, and understanding of reaction-mechanism effects.</a:t>
            </a:r>
          </a:p>
        </p:txBody>
      </p:sp>
      <p:sp>
        <p:nvSpPr>
          <p:cNvPr id="9" name="TextBox 8"/>
          <p:cNvSpPr txBox="1"/>
          <p:nvPr/>
        </p:nvSpPr>
        <p:spPr>
          <a:xfrm>
            <a:off x="1" y="4100079"/>
            <a:ext cx="4572000"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Projected </a:t>
            </a:r>
            <a:r>
              <a:rPr lang="en-US" sz="2400" b="1" dirty="0" err="1">
                <a:latin typeface="Times New Roman" panose="02020603050405020304" pitchFamily="18" charset="0"/>
                <a:cs typeface="Times New Roman" panose="02020603050405020304" pitchFamily="18" charset="0"/>
              </a:rPr>
              <a:t>A</a:t>
            </a:r>
            <a:r>
              <a:rPr lang="en-US" sz="2400" b="1" baseline="-25000" dirty="0" err="1">
                <a:latin typeface="Times New Roman" panose="02020603050405020304" pitchFamily="18" charset="0"/>
                <a:cs typeface="Times New Roman" panose="02020603050405020304" pitchFamily="18" charset="0"/>
              </a:rPr>
              <a:t>UT</a:t>
            </a:r>
            <a:r>
              <a:rPr lang="en-US" sz="2400" b="1" baseline="30000" dirty="0" err="1">
                <a:latin typeface="Times New Roman" panose="02020603050405020304" pitchFamily="18" charset="0"/>
                <a:cs typeface="Times New Roman" panose="02020603050405020304" pitchFamily="18" charset="0"/>
              </a:rPr>
              <a:t>Sivers</a:t>
            </a:r>
            <a:r>
              <a:rPr lang="en-US" sz="2400" b="1" dirty="0">
                <a:latin typeface="Times New Roman" panose="02020603050405020304" pitchFamily="18" charset="0"/>
                <a:cs typeface="Times New Roman" panose="02020603050405020304" pitchFamily="18" charset="0"/>
              </a:rPr>
              <a:t> vs. x (11 GeV data only)</a:t>
            </a:r>
          </a:p>
        </p:txBody>
      </p:sp>
      <p:sp>
        <p:nvSpPr>
          <p:cNvPr id="10" name="TextBox 9"/>
          <p:cNvSpPr txBox="1"/>
          <p:nvPr/>
        </p:nvSpPr>
        <p:spPr>
          <a:xfrm>
            <a:off x="4572000" y="4100079"/>
            <a:ext cx="4572000"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Projected </a:t>
            </a:r>
            <a:r>
              <a:rPr lang="en-US" sz="2400" b="1" dirty="0" err="1">
                <a:latin typeface="Times New Roman" panose="02020603050405020304" pitchFamily="18" charset="0"/>
                <a:cs typeface="Times New Roman" panose="02020603050405020304" pitchFamily="18" charset="0"/>
              </a:rPr>
              <a:t>A</a:t>
            </a:r>
            <a:r>
              <a:rPr lang="en-US" sz="2400" b="1" baseline="-25000" dirty="0" err="1">
                <a:latin typeface="Times New Roman" panose="02020603050405020304" pitchFamily="18" charset="0"/>
                <a:cs typeface="Times New Roman" panose="02020603050405020304" pitchFamily="18" charset="0"/>
              </a:rPr>
              <a:t>UT</a:t>
            </a:r>
            <a:r>
              <a:rPr lang="en-US" sz="2400" b="1" baseline="30000" dirty="0" err="1">
                <a:latin typeface="Times New Roman" panose="02020603050405020304" pitchFamily="18" charset="0"/>
                <a:cs typeface="Times New Roman" panose="02020603050405020304" pitchFamily="18" charset="0"/>
              </a:rPr>
              <a:t>Collins</a:t>
            </a:r>
            <a:r>
              <a:rPr lang="en-US" sz="2400" b="1" dirty="0">
                <a:latin typeface="Times New Roman" panose="02020603050405020304" pitchFamily="18" charset="0"/>
                <a:cs typeface="Times New Roman" panose="02020603050405020304" pitchFamily="18" charset="0"/>
              </a:rPr>
              <a:t> vs. x (11 GeV data only)</a:t>
            </a:r>
          </a:p>
        </p:txBody>
      </p:sp>
    </p:spTree>
    <p:extLst>
      <p:ext uri="{BB962C8B-B14F-4D97-AF65-F5344CB8AC3E}">
        <p14:creationId xmlns:p14="http://schemas.microsoft.com/office/powerpoint/2010/main" val="671801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 and “4D” extraction of SIDIS SSAs with SBS</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15</a:t>
            </a:fld>
            <a:endParaRPr lang="en-US"/>
          </a:p>
        </p:txBody>
      </p:sp>
      <p:grpSp>
        <p:nvGrpSpPr>
          <p:cNvPr id="15" name="Group 14"/>
          <p:cNvGrpSpPr/>
          <p:nvPr/>
        </p:nvGrpSpPr>
        <p:grpSpPr>
          <a:xfrm>
            <a:off x="3176070" y="519820"/>
            <a:ext cx="5967928" cy="5855732"/>
            <a:chOff x="3176072" y="636506"/>
            <a:chExt cx="5967928" cy="5855732"/>
          </a:xfrm>
        </p:grpSpPr>
        <p:pic>
          <p:nvPicPr>
            <p:cNvPr id="12" name="Picture 11"/>
            <p:cNvPicPr>
              <a:picLocks noChangeAspect="1"/>
            </p:cNvPicPr>
            <p:nvPr/>
          </p:nvPicPr>
          <p:blipFill>
            <a:blip r:embed="rId3"/>
            <a:stretch>
              <a:fillRect/>
            </a:stretch>
          </p:blipFill>
          <p:spPr>
            <a:xfrm>
              <a:off x="3545404" y="1005838"/>
              <a:ext cx="5598596" cy="5486400"/>
            </a:xfrm>
            <a:prstGeom prst="rect">
              <a:avLst/>
            </a:prstGeom>
          </p:spPr>
        </p:pic>
        <p:sp>
          <p:nvSpPr>
            <p:cNvPr id="13" name="TextBox 12"/>
            <p:cNvSpPr txBox="1"/>
            <p:nvPr/>
          </p:nvSpPr>
          <p:spPr>
            <a:xfrm>
              <a:off x="4368800" y="636506"/>
              <a:ext cx="3962400" cy="369332"/>
            </a:xfrm>
            <a:prstGeom prst="rect">
              <a:avLst/>
            </a:prstGeom>
            <a:noFill/>
          </p:spPr>
          <p:txBody>
            <a:bodyPr wrap="square" rtlCol="0">
              <a:spAutoFit/>
            </a:bodyPr>
            <a:lstStyle/>
            <a:p>
              <a:pPr algn="ctr"/>
              <a:r>
                <a:rPr lang="en-US" b="1" i="1">
                  <a:solidFill>
                    <a:srgbClr val="FF0000"/>
                  </a:solidFill>
                  <a:latin typeface="Times New Roman"/>
                  <a:cs typeface="Times New Roman"/>
                </a:rPr>
                <a:t>Increasing z </a:t>
              </a:r>
              <a:r>
                <a:rPr lang="en-US" b="1" i="1">
                  <a:solidFill>
                    <a:srgbClr val="FF0000"/>
                  </a:solidFill>
                  <a:latin typeface="Wingdings"/>
                  <a:ea typeface="Wingdings"/>
                  <a:cs typeface="Wingdings"/>
                </a:rPr>
                <a:t></a:t>
              </a:r>
              <a:endParaRPr lang="en-US" b="1" i="1">
                <a:solidFill>
                  <a:srgbClr val="FF0000"/>
                </a:solidFill>
                <a:latin typeface="Times New Roman"/>
                <a:cs typeface="Times New Roman"/>
              </a:endParaRPr>
            </a:p>
          </p:txBody>
        </p:sp>
        <p:sp>
          <p:nvSpPr>
            <p:cNvPr id="14" name="TextBox 13"/>
            <p:cNvSpPr txBox="1"/>
            <p:nvPr/>
          </p:nvSpPr>
          <p:spPr>
            <a:xfrm rot="16200000">
              <a:off x="1379538" y="3437114"/>
              <a:ext cx="3962400" cy="369332"/>
            </a:xfrm>
            <a:prstGeom prst="rect">
              <a:avLst/>
            </a:prstGeom>
            <a:noFill/>
          </p:spPr>
          <p:txBody>
            <a:bodyPr wrap="square" rtlCol="0">
              <a:spAutoFit/>
            </a:bodyPr>
            <a:lstStyle/>
            <a:p>
              <a:pPr algn="ctr"/>
              <a:r>
                <a:rPr lang="en-US" b="1" i="1">
                  <a:solidFill>
                    <a:srgbClr val="FF0000"/>
                  </a:solidFill>
                  <a:latin typeface="Wingdings"/>
                  <a:ea typeface="Wingdings"/>
                  <a:cs typeface="Wingdings"/>
                </a:rPr>
                <a:t></a:t>
              </a:r>
              <a:r>
                <a:rPr lang="en-US" b="1" i="1">
                  <a:solidFill>
                    <a:srgbClr val="FF0000"/>
                  </a:solidFill>
                  <a:latin typeface="Times New Roman"/>
                  <a:cs typeface="Times New Roman"/>
                </a:rPr>
                <a:t> Increasing p</a:t>
              </a:r>
              <a:r>
                <a:rPr lang="en-US" b="1" i="1" baseline="-25000">
                  <a:solidFill>
                    <a:srgbClr val="FF0000"/>
                  </a:solidFill>
                  <a:latin typeface="Times New Roman"/>
                  <a:cs typeface="Times New Roman"/>
                </a:rPr>
                <a:t>T</a:t>
              </a:r>
              <a:endParaRPr lang="en-US" b="1" i="1">
                <a:solidFill>
                  <a:srgbClr val="FF0000"/>
                </a:solidFill>
                <a:latin typeface="Times New Roman"/>
                <a:cs typeface="Times New Roman"/>
              </a:endParaRPr>
            </a:p>
          </p:txBody>
        </p:sp>
      </p:grpSp>
      <p:pic>
        <p:nvPicPr>
          <p:cNvPr id="17" name="Picture 16" descr="latex-image-1.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9849"/>
            <a:ext cx="3200400" cy="1192306"/>
          </a:xfrm>
          <a:prstGeom prst="rect">
            <a:avLst/>
          </a:prstGeom>
        </p:spPr>
      </p:pic>
      <p:sp>
        <p:nvSpPr>
          <p:cNvPr id="18" name="TextBox 17"/>
          <p:cNvSpPr txBox="1"/>
          <p:nvPr/>
        </p:nvSpPr>
        <p:spPr>
          <a:xfrm>
            <a:off x="0" y="617512"/>
            <a:ext cx="3296910" cy="1200329"/>
          </a:xfrm>
          <a:prstGeom prst="rect">
            <a:avLst/>
          </a:prstGeom>
          <a:noFill/>
        </p:spPr>
        <p:txBody>
          <a:bodyPr wrap="square" rtlCol="0">
            <a:spAutoFit/>
          </a:bodyPr>
          <a:lstStyle/>
          <a:p>
            <a:pPr algn="ctr"/>
            <a:r>
              <a:rPr lang="en-US">
                <a:latin typeface="Times New Roman"/>
                <a:cs typeface="Times New Roman"/>
              </a:rPr>
              <a:t>Example result for 3D binning (x,z,p</a:t>
            </a:r>
            <a:r>
              <a:rPr lang="en-US" baseline="-25000">
                <a:latin typeface="Times New Roman"/>
                <a:cs typeface="Times New Roman"/>
              </a:rPr>
              <a:t>T</a:t>
            </a:r>
            <a:r>
              <a:rPr lang="en-US">
                <a:latin typeface="Times New Roman"/>
                <a:cs typeface="Times New Roman"/>
              </a:rPr>
              <a:t>)</a:t>
            </a:r>
          </a:p>
          <a:p>
            <a:pPr marL="285750" indent="-285750">
              <a:buFont typeface="Arial"/>
              <a:buChar char="•"/>
            </a:pPr>
            <a:r>
              <a:rPr lang="en-US">
                <a:latin typeface="Times New Roman"/>
                <a:cs typeface="Times New Roman"/>
              </a:rPr>
              <a:t>E = 11 GeV, 40 days</a:t>
            </a:r>
          </a:p>
          <a:p>
            <a:pPr marL="285750" indent="-285750">
              <a:buFont typeface="Arial"/>
              <a:buChar char="•"/>
            </a:pPr>
            <a:endParaRPr lang="en-US">
              <a:latin typeface="Times New Roman"/>
              <a:cs typeface="Times New Roman"/>
            </a:endParaRPr>
          </a:p>
        </p:txBody>
      </p:sp>
      <p:sp>
        <p:nvSpPr>
          <p:cNvPr id="19" name="TextBox 18"/>
          <p:cNvSpPr txBox="1"/>
          <p:nvPr/>
        </p:nvSpPr>
        <p:spPr>
          <a:xfrm>
            <a:off x="0" y="2772155"/>
            <a:ext cx="3296910" cy="646331"/>
          </a:xfrm>
          <a:prstGeom prst="rect">
            <a:avLst/>
          </a:prstGeom>
          <a:noFill/>
        </p:spPr>
        <p:txBody>
          <a:bodyPr wrap="square" rtlCol="0">
            <a:spAutoFit/>
          </a:bodyPr>
          <a:lstStyle/>
          <a:p>
            <a:pPr marL="285750" indent="-285750">
              <a:buFont typeface="Arial"/>
              <a:buChar char="•"/>
            </a:pPr>
            <a:r>
              <a:rPr lang="en-US">
                <a:latin typeface="Times New Roman"/>
                <a:cs typeface="Times New Roman"/>
              </a:rPr>
              <a:t>“4D” with Q</a:t>
            </a:r>
            <a:r>
              <a:rPr lang="en-US" baseline="30000">
                <a:latin typeface="Times New Roman"/>
                <a:cs typeface="Times New Roman"/>
              </a:rPr>
              <a:t>2</a:t>
            </a:r>
            <a:r>
              <a:rPr lang="en-US">
                <a:latin typeface="Times New Roman"/>
                <a:cs typeface="Times New Roman"/>
              </a:rPr>
              <a:t> dependence from 20 days at 8.8 GeV:</a:t>
            </a:r>
            <a:endParaRPr lang="en-US" dirty="0">
              <a:latin typeface="Times New Roman"/>
              <a:cs typeface="Times New Roman"/>
            </a:endParaRPr>
          </a:p>
        </p:txBody>
      </p:sp>
      <p:pic>
        <p:nvPicPr>
          <p:cNvPr id="20" name="Picture 19" descr="Q2_vs_x.png"/>
          <p:cNvPicPr>
            <a:picLocks noChangeAspect="1"/>
          </p:cNvPicPr>
          <p:nvPr/>
        </p:nvPicPr>
        <p:blipFill>
          <a:blip r:embed="rId5"/>
          <a:stretch>
            <a:fillRect/>
          </a:stretch>
        </p:blipFill>
        <p:spPr>
          <a:xfrm>
            <a:off x="0" y="3444537"/>
            <a:ext cx="3200400" cy="2319969"/>
          </a:xfrm>
          <a:prstGeom prst="rect">
            <a:avLst/>
          </a:prstGeom>
        </p:spPr>
      </p:pic>
      <p:sp>
        <p:nvSpPr>
          <p:cNvPr id="30" name="TextBox 29"/>
          <p:cNvSpPr txBox="1"/>
          <p:nvPr/>
        </p:nvSpPr>
        <p:spPr>
          <a:xfrm>
            <a:off x="1042050" y="3597496"/>
            <a:ext cx="1152771" cy="307777"/>
          </a:xfrm>
          <a:prstGeom prst="rect">
            <a:avLst/>
          </a:prstGeom>
          <a:noFill/>
        </p:spPr>
        <p:txBody>
          <a:bodyPr wrap="square" rtlCol="0">
            <a:spAutoFit/>
          </a:bodyPr>
          <a:lstStyle/>
          <a:p>
            <a:pPr algn="ctr"/>
            <a:r>
              <a:rPr lang="en-US" sz="1400">
                <a:latin typeface="Times New Roman"/>
                <a:cs typeface="Times New Roman"/>
              </a:rPr>
              <a:t>E = 11 GeV</a:t>
            </a:r>
            <a:endParaRPr lang="en-US" sz="1400" dirty="0">
              <a:latin typeface="Times New Roman"/>
              <a:cs typeface="Times New Roman"/>
            </a:endParaRPr>
          </a:p>
        </p:txBody>
      </p:sp>
      <p:sp>
        <p:nvSpPr>
          <p:cNvPr id="31" name="TextBox 30"/>
          <p:cNvSpPr txBox="1"/>
          <p:nvPr/>
        </p:nvSpPr>
        <p:spPr>
          <a:xfrm>
            <a:off x="534050" y="3979518"/>
            <a:ext cx="1152771" cy="307777"/>
          </a:xfrm>
          <a:prstGeom prst="rect">
            <a:avLst/>
          </a:prstGeom>
          <a:noFill/>
        </p:spPr>
        <p:txBody>
          <a:bodyPr wrap="square" rtlCol="0">
            <a:spAutoFit/>
          </a:bodyPr>
          <a:lstStyle/>
          <a:p>
            <a:pPr algn="ctr"/>
            <a:r>
              <a:rPr lang="en-US" sz="1400">
                <a:latin typeface="Times New Roman"/>
                <a:cs typeface="Times New Roman"/>
              </a:rPr>
              <a:t>E = 8.8 GeV</a:t>
            </a:r>
            <a:endParaRPr lang="en-US" sz="1400" dirty="0">
              <a:latin typeface="Times New Roman"/>
              <a:cs typeface="Times New Roman"/>
            </a:endParaRPr>
          </a:p>
        </p:txBody>
      </p:sp>
      <p:sp>
        <p:nvSpPr>
          <p:cNvPr id="32" name="TextBox 31"/>
          <p:cNvSpPr txBox="1"/>
          <p:nvPr/>
        </p:nvSpPr>
        <p:spPr>
          <a:xfrm>
            <a:off x="1136487" y="5626006"/>
            <a:ext cx="2116667" cy="276999"/>
          </a:xfrm>
          <a:prstGeom prst="rect">
            <a:avLst/>
          </a:prstGeom>
          <a:noFill/>
        </p:spPr>
        <p:txBody>
          <a:bodyPr wrap="square" rtlCol="0">
            <a:spAutoFit/>
          </a:bodyPr>
          <a:lstStyle/>
          <a:p>
            <a:pPr algn="ctr"/>
            <a:r>
              <a:rPr lang="en-US" sz="1200">
                <a:latin typeface="Times New Roman"/>
                <a:cs typeface="Times New Roman"/>
              </a:rPr>
              <a:t>E = 5.9 GeV (E06-010 Hall A)</a:t>
            </a:r>
            <a:endParaRPr lang="en-US" sz="1200" dirty="0">
              <a:latin typeface="Times New Roman"/>
              <a:cs typeface="Times New Roman"/>
            </a:endParaRPr>
          </a:p>
        </p:txBody>
      </p:sp>
      <p:cxnSp>
        <p:nvCxnSpPr>
          <p:cNvPr id="34" name="Straight Arrow Connector 33"/>
          <p:cNvCxnSpPr>
            <a:stCxn id="32" idx="0"/>
          </p:cNvCxnSpPr>
          <p:nvPr/>
        </p:nvCxnSpPr>
        <p:spPr>
          <a:xfrm flipH="1" flipV="1">
            <a:off x="1615179" y="5073487"/>
            <a:ext cx="579642" cy="552519"/>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804051" y="3905273"/>
            <a:ext cx="240975" cy="32806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1243949" y="4287295"/>
            <a:ext cx="442872" cy="447526"/>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3278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78358"/>
            <a:ext cx="9144000" cy="3532909"/>
            <a:chOff x="0" y="778358"/>
            <a:chExt cx="9144000" cy="3532909"/>
          </a:xfrm>
        </p:grpSpPr>
        <p:pic>
          <p:nvPicPr>
            <p:cNvPr id="6" name="Picture 5" descr="piplus_neutron_2010.pdf"/>
            <p:cNvPicPr>
              <a:picLocks noChangeAspect="1"/>
            </p:cNvPicPr>
            <p:nvPr/>
          </p:nvPicPr>
          <p:blipFill>
            <a:blip r:embed="rId2"/>
            <a:stretch>
              <a:fillRect/>
            </a:stretch>
          </p:blipFill>
          <p:spPr>
            <a:xfrm>
              <a:off x="0" y="778358"/>
              <a:ext cx="4572000" cy="3532909"/>
            </a:xfrm>
            <a:prstGeom prst="rect">
              <a:avLst/>
            </a:prstGeom>
          </p:spPr>
        </p:pic>
        <p:pic>
          <p:nvPicPr>
            <p:cNvPr id="8" name="Picture 7" descr="Sivers_sixflavor_2010.pdf"/>
            <p:cNvPicPr>
              <a:picLocks noChangeAspect="1"/>
            </p:cNvPicPr>
            <p:nvPr/>
          </p:nvPicPr>
          <p:blipFill>
            <a:blip r:embed="rId3"/>
            <a:stretch>
              <a:fillRect/>
            </a:stretch>
          </p:blipFill>
          <p:spPr>
            <a:xfrm>
              <a:off x="4572000" y="778358"/>
              <a:ext cx="4572000" cy="3532909"/>
            </a:xfrm>
            <a:prstGeom prst="rect">
              <a:avLst/>
            </a:prstGeom>
          </p:spPr>
        </p:pic>
      </p:grpSp>
      <p:sp>
        <p:nvSpPr>
          <p:cNvPr id="2" name="Title 1"/>
          <p:cNvSpPr>
            <a:spLocks noGrp="1"/>
          </p:cNvSpPr>
          <p:nvPr>
            <p:ph type="title"/>
          </p:nvPr>
        </p:nvSpPr>
        <p:spPr/>
        <p:txBody>
          <a:bodyPr>
            <a:normAutofit/>
          </a:bodyPr>
          <a:lstStyle/>
          <a:p>
            <a:r>
              <a:rPr lang="en-US"/>
              <a:t>Example Impacts of SBS SIDIS Experiment</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6B281901-1FA2-F844-9668-046D17C715B3}" type="slidenum">
              <a:rPr lang="en-US"/>
              <a:pPr/>
              <a:t>16</a:t>
            </a:fld>
            <a:endParaRPr lang="en-US"/>
          </a:p>
        </p:txBody>
      </p:sp>
      <p:sp>
        <p:nvSpPr>
          <p:cNvPr id="12" name="TextBox 11"/>
          <p:cNvSpPr txBox="1"/>
          <p:nvPr/>
        </p:nvSpPr>
        <p:spPr>
          <a:xfrm>
            <a:off x="0" y="4000500"/>
            <a:ext cx="9144000" cy="2092881"/>
          </a:xfrm>
          <a:prstGeom prst="rect">
            <a:avLst/>
          </a:prstGeom>
          <a:noFill/>
        </p:spPr>
        <p:txBody>
          <a:bodyPr wrap="square" rtlCol="0">
            <a:spAutoFit/>
          </a:bodyPr>
          <a:lstStyle/>
          <a:p>
            <a:pPr>
              <a:buFont typeface="Arial"/>
              <a:buChar char="•"/>
            </a:pPr>
            <a:r>
              <a:rPr lang="en-US" sz="2200">
                <a:latin typeface="Times New Roman"/>
                <a:cs typeface="Times New Roman"/>
              </a:rPr>
              <a:t> 2011 impact study by A. Prokudin, global fit with E12-09-018 projected results, π</a:t>
            </a:r>
            <a:r>
              <a:rPr lang="en-US" sz="2200" baseline="30000">
                <a:latin typeface="Times New Roman"/>
                <a:cs typeface="Times New Roman"/>
              </a:rPr>
              <a:t>+</a:t>
            </a:r>
            <a:r>
              <a:rPr lang="en-US" sz="2200">
                <a:latin typeface="Times New Roman"/>
                <a:cs typeface="Times New Roman"/>
              </a:rPr>
              <a:t> Sivers moments at E = 11 GeV, ½ of projected statistics. </a:t>
            </a:r>
          </a:p>
          <a:p>
            <a:pPr>
              <a:buFont typeface="Arial"/>
              <a:buChar char="•"/>
            </a:pPr>
            <a:r>
              <a:rPr lang="en-US" sz="2200">
                <a:latin typeface="Times New Roman"/>
                <a:cs typeface="Times New Roman"/>
              </a:rPr>
              <a:t> Left: &gt;5X shrinking of n(e,e’ π</a:t>
            </a:r>
            <a:r>
              <a:rPr lang="en-US" sz="2200" baseline="30000">
                <a:latin typeface="Times New Roman"/>
                <a:cs typeface="Times New Roman"/>
              </a:rPr>
              <a:t>+</a:t>
            </a:r>
            <a:r>
              <a:rPr lang="en-US" sz="2200">
                <a:latin typeface="Times New Roman"/>
                <a:cs typeface="Times New Roman"/>
              </a:rPr>
              <a:t>)X Sivers A</a:t>
            </a:r>
            <a:r>
              <a:rPr lang="en-US" sz="2200" baseline="-25000">
                <a:latin typeface="Times New Roman"/>
                <a:cs typeface="Times New Roman"/>
              </a:rPr>
              <a:t>UT</a:t>
            </a:r>
            <a:r>
              <a:rPr lang="en-US" sz="2200">
                <a:latin typeface="Times New Roman"/>
                <a:cs typeface="Times New Roman"/>
              </a:rPr>
              <a:t> band</a:t>
            </a:r>
          </a:p>
          <a:p>
            <a:pPr>
              <a:buFont typeface="Arial"/>
              <a:buChar char="•"/>
            </a:pPr>
            <a:r>
              <a:rPr lang="en-US" sz="2200">
                <a:latin typeface="Times New Roman"/>
                <a:cs typeface="Times New Roman"/>
              </a:rPr>
              <a:t> Right: reducing the uncertainty in d quark Sivers in six-flavor extraction</a:t>
            </a:r>
          </a:p>
          <a:p>
            <a:pPr>
              <a:buFont typeface="Arial"/>
              <a:buChar char="•"/>
            </a:pPr>
            <a:r>
              <a:rPr lang="en-US" sz="2200">
                <a:latin typeface="Times New Roman"/>
                <a:cs typeface="Times New Roman"/>
              </a:rPr>
              <a:t> </a:t>
            </a:r>
            <a:r>
              <a:rPr lang="en-US" sz="2200" b="1">
                <a:solidFill>
                  <a:srgbClr val="FF0000"/>
                </a:solidFill>
                <a:latin typeface="Times New Roman"/>
                <a:cs typeface="Times New Roman"/>
              </a:rPr>
              <a:t>E12-09-018 will provide </a:t>
            </a:r>
            <a:r>
              <a:rPr lang="en-US" sz="2000" b="1">
                <a:solidFill>
                  <a:srgbClr val="FF0000"/>
                </a:solidFill>
                <a:latin typeface="Times New Roman"/>
                <a:cs typeface="Times New Roman"/>
              </a:rPr>
              <a:t>π</a:t>
            </a:r>
            <a:r>
              <a:rPr lang="en-US" sz="2000" b="1" baseline="30000">
                <a:solidFill>
                  <a:srgbClr val="FF0000"/>
                </a:solidFill>
                <a:latin typeface="Times New Roman"/>
                <a:cs typeface="Times New Roman"/>
              </a:rPr>
              <a:t>±</a:t>
            </a:r>
            <a:r>
              <a:rPr lang="en-US" sz="2000" b="1">
                <a:solidFill>
                  <a:srgbClr val="FF0000"/>
                </a:solidFill>
                <a:latin typeface="Times New Roman"/>
                <a:cs typeface="Times New Roman"/>
              </a:rPr>
              <a:t>/π</a:t>
            </a:r>
            <a:r>
              <a:rPr lang="en-US" sz="2000" b="1" baseline="30000">
                <a:solidFill>
                  <a:srgbClr val="FF0000"/>
                </a:solidFill>
                <a:latin typeface="Times New Roman"/>
                <a:cs typeface="Times New Roman"/>
              </a:rPr>
              <a:t>0</a:t>
            </a:r>
            <a:r>
              <a:rPr lang="en-US" sz="2000" b="1">
                <a:solidFill>
                  <a:srgbClr val="FF0000"/>
                </a:solidFill>
                <a:latin typeface="Times New Roman"/>
                <a:cs typeface="Times New Roman"/>
              </a:rPr>
              <a:t>/K</a:t>
            </a:r>
            <a:r>
              <a:rPr lang="en-US" sz="2000" b="1" baseline="30000">
                <a:solidFill>
                  <a:srgbClr val="FF0000"/>
                </a:solidFill>
                <a:latin typeface="Times New Roman"/>
                <a:cs typeface="Times New Roman"/>
              </a:rPr>
              <a:t>±</a:t>
            </a:r>
            <a:r>
              <a:rPr lang="en-US" sz="2000" b="1">
                <a:solidFill>
                  <a:srgbClr val="FF0000"/>
                </a:solidFill>
                <a:latin typeface="Times New Roman"/>
                <a:cs typeface="Times New Roman"/>
              </a:rPr>
              <a:t> at similar precision (Kaon errors 2-3X pion errors) for both E = 8.8 GeV and E = 11 GeV Collins/Sivers (and Pretzelosity)</a:t>
            </a:r>
            <a:endParaRPr lang="en-US" sz="2200" b="1" baseline="30000">
              <a:solidFill>
                <a:srgbClr val="FF0000"/>
              </a:solidFill>
              <a:latin typeface="Times New Roman"/>
              <a:cs typeface="Times New Roman"/>
            </a:endParaRPr>
          </a:p>
        </p:txBody>
      </p:sp>
      <p:sp>
        <p:nvSpPr>
          <p:cNvPr id="13" name="Rectangle 12"/>
          <p:cNvSpPr/>
          <p:nvPr/>
        </p:nvSpPr>
        <p:spPr>
          <a:xfrm>
            <a:off x="4991100" y="1625600"/>
            <a:ext cx="1803400" cy="508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819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Example Impacts of SBS SIDIS Experiment</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6B281901-1FA2-F844-9668-046D17C715B3}" type="slidenum">
              <a:rPr lang="en-US"/>
              <a:pPr/>
              <a:t>17</a:t>
            </a:fld>
            <a:endParaRPr lang="en-US"/>
          </a:p>
        </p:txBody>
      </p:sp>
      <p:sp>
        <p:nvSpPr>
          <p:cNvPr id="12" name="TextBox 11"/>
          <p:cNvSpPr txBox="1"/>
          <p:nvPr/>
        </p:nvSpPr>
        <p:spPr>
          <a:xfrm>
            <a:off x="0" y="4000500"/>
            <a:ext cx="9144000" cy="2092881"/>
          </a:xfrm>
          <a:prstGeom prst="rect">
            <a:avLst/>
          </a:prstGeom>
          <a:noFill/>
        </p:spPr>
        <p:txBody>
          <a:bodyPr wrap="square" rtlCol="0">
            <a:spAutoFit/>
          </a:bodyPr>
          <a:lstStyle/>
          <a:p>
            <a:pPr>
              <a:buFont typeface="Arial"/>
              <a:buChar char="•"/>
            </a:pPr>
            <a:r>
              <a:rPr lang="en-US" sz="2200">
                <a:latin typeface="Times New Roman"/>
                <a:cs typeface="Times New Roman"/>
              </a:rPr>
              <a:t> 2011 impact study by A. Prokudin, global fit with E12-09-018 projected results, π</a:t>
            </a:r>
            <a:r>
              <a:rPr lang="en-US" sz="2200" baseline="30000">
                <a:latin typeface="Times New Roman"/>
                <a:cs typeface="Times New Roman"/>
              </a:rPr>
              <a:t>+</a:t>
            </a:r>
            <a:r>
              <a:rPr lang="en-US" sz="2200">
                <a:latin typeface="Times New Roman"/>
                <a:cs typeface="Times New Roman"/>
              </a:rPr>
              <a:t> Sivers moments at E = 11 GeV, ½ of projected statistics. </a:t>
            </a:r>
          </a:p>
          <a:p>
            <a:pPr>
              <a:buFont typeface="Arial"/>
              <a:buChar char="•"/>
            </a:pPr>
            <a:r>
              <a:rPr lang="en-US" sz="2200">
                <a:latin typeface="Times New Roman"/>
                <a:cs typeface="Times New Roman"/>
              </a:rPr>
              <a:t> Left: &gt;5X shrinking of n(e,e’ π</a:t>
            </a:r>
            <a:r>
              <a:rPr lang="en-US" sz="2200" baseline="30000">
                <a:latin typeface="Times New Roman"/>
                <a:cs typeface="Times New Roman"/>
              </a:rPr>
              <a:t>+</a:t>
            </a:r>
            <a:r>
              <a:rPr lang="en-US" sz="2200">
                <a:latin typeface="Times New Roman"/>
                <a:cs typeface="Times New Roman"/>
              </a:rPr>
              <a:t>)X Sivers A</a:t>
            </a:r>
            <a:r>
              <a:rPr lang="en-US" sz="2200" baseline="-25000">
                <a:latin typeface="Times New Roman"/>
                <a:cs typeface="Times New Roman"/>
              </a:rPr>
              <a:t>UT</a:t>
            </a:r>
            <a:r>
              <a:rPr lang="en-US" sz="2200">
                <a:latin typeface="Times New Roman"/>
                <a:cs typeface="Times New Roman"/>
              </a:rPr>
              <a:t> band</a:t>
            </a:r>
          </a:p>
          <a:p>
            <a:pPr>
              <a:buFont typeface="Arial"/>
              <a:buChar char="•"/>
            </a:pPr>
            <a:r>
              <a:rPr lang="en-US" sz="2200">
                <a:latin typeface="Times New Roman"/>
                <a:cs typeface="Times New Roman"/>
              </a:rPr>
              <a:t> Right: reducing the uncertainty in d quark Sivers in six-flavor extraction</a:t>
            </a:r>
          </a:p>
          <a:p>
            <a:pPr>
              <a:buFont typeface="Arial"/>
              <a:buChar char="•"/>
            </a:pPr>
            <a:r>
              <a:rPr lang="en-US" sz="2200">
                <a:latin typeface="Times New Roman"/>
                <a:cs typeface="Times New Roman"/>
              </a:rPr>
              <a:t> </a:t>
            </a:r>
            <a:r>
              <a:rPr lang="en-US" sz="2200" b="1">
                <a:solidFill>
                  <a:srgbClr val="FF0000"/>
                </a:solidFill>
                <a:latin typeface="Times New Roman"/>
                <a:cs typeface="Times New Roman"/>
              </a:rPr>
              <a:t>E12-09-018 will provide </a:t>
            </a:r>
            <a:r>
              <a:rPr lang="en-US" sz="2000" b="1">
                <a:solidFill>
                  <a:srgbClr val="FF0000"/>
                </a:solidFill>
                <a:latin typeface="Times New Roman"/>
                <a:cs typeface="Times New Roman"/>
              </a:rPr>
              <a:t>π</a:t>
            </a:r>
            <a:r>
              <a:rPr lang="en-US" sz="2000" b="1" baseline="30000">
                <a:solidFill>
                  <a:srgbClr val="FF0000"/>
                </a:solidFill>
                <a:latin typeface="Times New Roman"/>
                <a:cs typeface="Times New Roman"/>
              </a:rPr>
              <a:t>±</a:t>
            </a:r>
            <a:r>
              <a:rPr lang="en-US" sz="2000" b="1">
                <a:solidFill>
                  <a:srgbClr val="FF0000"/>
                </a:solidFill>
                <a:latin typeface="Times New Roman"/>
                <a:cs typeface="Times New Roman"/>
              </a:rPr>
              <a:t>/π</a:t>
            </a:r>
            <a:r>
              <a:rPr lang="en-US" sz="2000" b="1" baseline="30000">
                <a:solidFill>
                  <a:srgbClr val="FF0000"/>
                </a:solidFill>
                <a:latin typeface="Times New Roman"/>
                <a:cs typeface="Times New Roman"/>
              </a:rPr>
              <a:t>0</a:t>
            </a:r>
            <a:r>
              <a:rPr lang="en-US" sz="2000" b="1">
                <a:solidFill>
                  <a:srgbClr val="FF0000"/>
                </a:solidFill>
                <a:latin typeface="Times New Roman"/>
                <a:cs typeface="Times New Roman"/>
              </a:rPr>
              <a:t>/K</a:t>
            </a:r>
            <a:r>
              <a:rPr lang="en-US" sz="2000" b="1" baseline="30000">
                <a:solidFill>
                  <a:srgbClr val="FF0000"/>
                </a:solidFill>
                <a:latin typeface="Times New Roman"/>
                <a:cs typeface="Times New Roman"/>
              </a:rPr>
              <a:t>±</a:t>
            </a:r>
            <a:r>
              <a:rPr lang="en-US" sz="2000" b="1">
                <a:solidFill>
                  <a:srgbClr val="FF0000"/>
                </a:solidFill>
                <a:latin typeface="Times New Roman"/>
                <a:cs typeface="Times New Roman"/>
              </a:rPr>
              <a:t> at similar precision (Kaon errors 2-3X pion errors) for both E = 8.8 GeV and E = 11 GeV Collins/Sivers (and Pretzelosity)</a:t>
            </a:r>
            <a:endParaRPr lang="en-US" sz="2200" b="1" baseline="30000">
              <a:solidFill>
                <a:srgbClr val="FF0000"/>
              </a:solidFill>
              <a:latin typeface="Times New Roman"/>
              <a:cs typeface="Times New Roman"/>
            </a:endParaRPr>
          </a:p>
        </p:txBody>
      </p:sp>
      <p:sp>
        <p:nvSpPr>
          <p:cNvPr id="13" name="Rectangle 12"/>
          <p:cNvSpPr/>
          <p:nvPr/>
        </p:nvSpPr>
        <p:spPr>
          <a:xfrm>
            <a:off x="4991100" y="1625600"/>
            <a:ext cx="1803400" cy="508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0" y="778358"/>
            <a:ext cx="9144000" cy="3532909"/>
            <a:chOff x="0" y="778358"/>
            <a:chExt cx="9144000" cy="3532909"/>
          </a:xfrm>
        </p:grpSpPr>
        <p:pic>
          <p:nvPicPr>
            <p:cNvPr id="14" name="Picture 13" descr="piplus_neutron_projected.pdf"/>
            <p:cNvPicPr>
              <a:picLocks noChangeAspect="1"/>
            </p:cNvPicPr>
            <p:nvPr/>
          </p:nvPicPr>
          <p:blipFill>
            <a:blip r:embed="rId2"/>
            <a:stretch>
              <a:fillRect/>
            </a:stretch>
          </p:blipFill>
          <p:spPr>
            <a:xfrm>
              <a:off x="0" y="778358"/>
              <a:ext cx="4572000" cy="3532909"/>
            </a:xfrm>
            <a:prstGeom prst="rect">
              <a:avLst/>
            </a:prstGeom>
          </p:spPr>
        </p:pic>
        <p:pic>
          <p:nvPicPr>
            <p:cNvPr id="15" name="Picture 14" descr="Sivers_sixflavor_projected.pdf"/>
            <p:cNvPicPr>
              <a:picLocks noChangeAspect="1"/>
            </p:cNvPicPr>
            <p:nvPr/>
          </p:nvPicPr>
          <p:blipFill>
            <a:blip r:embed="rId3"/>
            <a:stretch>
              <a:fillRect/>
            </a:stretch>
          </p:blipFill>
          <p:spPr>
            <a:xfrm>
              <a:off x="4572000" y="778358"/>
              <a:ext cx="4572000" cy="3532909"/>
            </a:xfrm>
            <a:prstGeom prst="rect">
              <a:avLst/>
            </a:prstGeom>
          </p:spPr>
        </p:pic>
      </p:grpSp>
    </p:spTree>
    <p:extLst>
      <p:ext uri="{BB962C8B-B14F-4D97-AF65-F5344CB8AC3E}">
        <p14:creationId xmlns:p14="http://schemas.microsoft.com/office/powerpoint/2010/main" val="535318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1BA39B-9AB2-E34C-BCEC-6C31DF0873F4}"/>
              </a:ext>
            </a:extLst>
          </p:cNvPr>
          <p:cNvSpPr>
            <a:spLocks noGrp="1"/>
          </p:cNvSpPr>
          <p:nvPr>
            <p:ph type="title"/>
          </p:nvPr>
        </p:nvSpPr>
        <p:spPr>
          <a:xfrm>
            <a:off x="623888" y="1600199"/>
            <a:ext cx="7886700" cy="2962277"/>
          </a:xfrm>
        </p:spPr>
        <p:txBody>
          <a:bodyPr>
            <a:normAutofit fontScale="90000"/>
          </a:bodyPr>
          <a:lstStyle/>
          <a:p>
            <a:r>
              <a:rPr lang="en-US" dirty="0"/>
              <a:t>Inclusive DIS and SIDIS physics with </a:t>
            </a:r>
            <a:r>
              <a:rPr lang="en-US" dirty="0" err="1"/>
              <a:t>BB+SBS+Longitudinally</a:t>
            </a:r>
            <a:r>
              <a:rPr lang="en-US" dirty="0"/>
              <a:t> polarized </a:t>
            </a:r>
            <a:r>
              <a:rPr lang="en-US" baseline="30000" dirty="0"/>
              <a:t>3</a:t>
            </a:r>
            <a:r>
              <a:rPr lang="en-US" dirty="0"/>
              <a:t>He target</a:t>
            </a:r>
          </a:p>
        </p:txBody>
      </p:sp>
      <p:sp>
        <p:nvSpPr>
          <p:cNvPr id="7" name="Text Placeholder 6">
            <a:extLst>
              <a:ext uri="{FF2B5EF4-FFF2-40B4-BE49-F238E27FC236}">
                <a16:creationId xmlns:a16="http://schemas.microsoft.com/office/drawing/2014/main" id="{43238FA3-90D8-4546-A986-20D67BC8474B}"/>
              </a:ext>
            </a:extLst>
          </p:cNvPr>
          <p:cNvSpPr>
            <a:spLocks noGrp="1"/>
          </p:cNvSpPr>
          <p:nvPr>
            <p:ph type="body" idx="1"/>
          </p:nvPr>
        </p:nvSpPr>
        <p:spPr/>
        <p:txBody>
          <a:bodyPr/>
          <a:lstStyle/>
          <a:p>
            <a:endParaRPr lang="en-US"/>
          </a:p>
        </p:txBody>
      </p:sp>
      <p:sp>
        <p:nvSpPr>
          <p:cNvPr id="3" name="Date Placeholder 2">
            <a:extLst>
              <a:ext uri="{FF2B5EF4-FFF2-40B4-BE49-F238E27FC236}">
                <a16:creationId xmlns:a16="http://schemas.microsoft.com/office/drawing/2014/main" id="{7E7A48C6-1F02-AC48-90AC-13836B7FC0A6}"/>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39BCF9FB-0A19-CA4C-A50B-658525E7EEFA}"/>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B739C950-BA54-CA42-AE5C-8245EA1B5F94}"/>
              </a:ext>
            </a:extLst>
          </p:cNvPr>
          <p:cNvSpPr>
            <a:spLocks noGrp="1"/>
          </p:cNvSpPr>
          <p:nvPr>
            <p:ph type="sldNum" sz="quarter" idx="12"/>
          </p:nvPr>
        </p:nvSpPr>
        <p:spPr/>
        <p:txBody>
          <a:bodyPr/>
          <a:lstStyle/>
          <a:p>
            <a:fld id="{8127209B-B3F5-498A-AD06-B1E95A6A5D2E}" type="slidenum">
              <a:rPr lang="en-US" smtClean="0"/>
              <a:t>18</a:t>
            </a:fld>
            <a:endParaRPr lang="en-US"/>
          </a:p>
        </p:txBody>
      </p:sp>
    </p:spTree>
    <p:extLst>
      <p:ext uri="{BB962C8B-B14F-4D97-AF65-F5344CB8AC3E}">
        <p14:creationId xmlns:p14="http://schemas.microsoft.com/office/powerpoint/2010/main" val="3788841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Polarized DIS and Nucleon Spin Structure</a:t>
            </a:r>
          </a:p>
        </p:txBody>
      </p:sp>
      <p:pic>
        <p:nvPicPr>
          <p:cNvPr id="4" name="Picture 3"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5197058"/>
            <a:ext cx="6400800" cy="1051243"/>
          </a:xfrm>
          <a:prstGeom prst="rect">
            <a:avLst/>
          </a:prstGeom>
        </p:spPr>
      </p:pic>
      <p:pic>
        <p:nvPicPr>
          <p:cNvPr id="5" name="Picture 4"/>
          <p:cNvPicPr>
            <a:picLocks noChangeAspect="1"/>
          </p:cNvPicPr>
          <p:nvPr/>
        </p:nvPicPr>
        <p:blipFill>
          <a:blip r:embed="rId4"/>
          <a:stretch>
            <a:fillRect/>
          </a:stretch>
        </p:blipFill>
        <p:spPr>
          <a:xfrm>
            <a:off x="253382" y="688471"/>
            <a:ext cx="3909662" cy="3657600"/>
          </a:xfrm>
          <a:prstGeom prst="rect">
            <a:avLst/>
          </a:prstGeom>
        </p:spPr>
      </p:pic>
      <p:sp>
        <p:nvSpPr>
          <p:cNvPr id="6" name="TextBox 5"/>
          <p:cNvSpPr txBox="1"/>
          <p:nvPr/>
        </p:nvSpPr>
        <p:spPr>
          <a:xfrm>
            <a:off x="0" y="4346071"/>
            <a:ext cx="4572000" cy="461665"/>
          </a:xfrm>
          <a:prstGeom prst="rect">
            <a:avLst/>
          </a:prstGeom>
          <a:noFill/>
        </p:spPr>
        <p:txBody>
          <a:bodyPr wrap="square" rtlCol="0">
            <a:spAutoFit/>
          </a:bodyPr>
          <a:lstStyle/>
          <a:p>
            <a:pPr algn="ctr"/>
            <a:r>
              <a:rPr lang="en-US" sz="2400">
                <a:latin typeface="Times New Roman"/>
                <a:cs typeface="Times New Roman"/>
              </a:rPr>
              <a:t>PDG2010 compilation of g</a:t>
            </a:r>
            <a:r>
              <a:rPr lang="en-US" sz="2400" baseline="-25000">
                <a:latin typeface="Times New Roman"/>
                <a:cs typeface="Times New Roman"/>
              </a:rPr>
              <a:t>1</a:t>
            </a:r>
            <a:r>
              <a:rPr lang="en-US" sz="2400">
                <a:latin typeface="Times New Roman"/>
                <a:cs typeface="Times New Roman"/>
              </a:rPr>
              <a:t> data</a:t>
            </a:r>
          </a:p>
        </p:txBody>
      </p:sp>
      <p:pic>
        <p:nvPicPr>
          <p:cNvPr id="8" name="Picture 7"/>
          <p:cNvPicPr>
            <a:picLocks noChangeAspect="1"/>
          </p:cNvPicPr>
          <p:nvPr/>
        </p:nvPicPr>
        <p:blipFill>
          <a:blip r:embed="rId5"/>
          <a:stretch>
            <a:fillRect/>
          </a:stretch>
        </p:blipFill>
        <p:spPr>
          <a:xfrm>
            <a:off x="5486400" y="734637"/>
            <a:ext cx="2863850" cy="3657600"/>
          </a:xfrm>
          <a:prstGeom prst="rect">
            <a:avLst/>
          </a:prstGeom>
        </p:spPr>
      </p:pic>
      <p:sp>
        <p:nvSpPr>
          <p:cNvPr id="9" name="TextBox 8"/>
          <p:cNvSpPr txBox="1"/>
          <p:nvPr/>
        </p:nvSpPr>
        <p:spPr>
          <a:xfrm>
            <a:off x="4572000" y="4392237"/>
            <a:ext cx="4572000" cy="830997"/>
          </a:xfrm>
          <a:prstGeom prst="rect">
            <a:avLst/>
          </a:prstGeom>
          <a:noFill/>
        </p:spPr>
        <p:txBody>
          <a:bodyPr wrap="square" rtlCol="0">
            <a:spAutoFit/>
          </a:bodyPr>
          <a:lstStyle/>
          <a:p>
            <a:pPr algn="ctr"/>
            <a:r>
              <a:rPr lang="en-US" sz="2400">
                <a:latin typeface="Times New Roman"/>
                <a:cs typeface="Times New Roman"/>
              </a:rPr>
              <a:t>DSSV NLO global fit: </a:t>
            </a:r>
          </a:p>
          <a:p>
            <a:pPr algn="ctr"/>
            <a:r>
              <a:rPr lang="en-US" sz="2400">
                <a:latin typeface="Times New Roman"/>
                <a:cs typeface="Times New Roman"/>
              </a:rPr>
              <a:t>PRD 80, 034030 (2009)</a:t>
            </a:r>
          </a:p>
        </p:txBody>
      </p:sp>
      <p:grpSp>
        <p:nvGrpSpPr>
          <p:cNvPr id="3" name="Group 14"/>
          <p:cNvGrpSpPr/>
          <p:nvPr/>
        </p:nvGrpSpPr>
        <p:grpSpPr>
          <a:xfrm>
            <a:off x="5181600" y="5197058"/>
            <a:ext cx="2743200" cy="1333939"/>
            <a:chOff x="5181600" y="5281135"/>
            <a:chExt cx="2743200" cy="1333939"/>
          </a:xfrm>
        </p:grpSpPr>
        <p:sp>
          <p:nvSpPr>
            <p:cNvPr id="10" name="Rectangle 9"/>
            <p:cNvSpPr/>
            <p:nvPr/>
          </p:nvSpPr>
          <p:spPr>
            <a:xfrm>
              <a:off x="5410200" y="5281135"/>
              <a:ext cx="990600" cy="51006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5181600" y="6049682"/>
              <a:ext cx="2743200" cy="565392"/>
            </a:xfrm>
            <a:prstGeom prst="rect">
              <a:avLst/>
            </a:prstGeom>
            <a:ln w="25400">
              <a:solidFill>
                <a:srgbClr val="FF0000"/>
              </a:solidFill>
            </a:ln>
          </p:spPr>
        </p:pic>
      </p:grpSp>
      <p:sp>
        <p:nvSpPr>
          <p:cNvPr id="12" name="Date Placeholder 11"/>
          <p:cNvSpPr>
            <a:spLocks noGrp="1"/>
          </p:cNvSpPr>
          <p:nvPr>
            <p:ph type="dt" sz="half" idx="10"/>
          </p:nvPr>
        </p:nvSpPr>
        <p:spPr/>
        <p:txBody>
          <a:bodyPr/>
          <a:lstStyle/>
          <a:p>
            <a:r>
              <a:rPr lang="en-US"/>
              <a:t>6/21/18</a:t>
            </a:r>
          </a:p>
        </p:txBody>
      </p:sp>
      <p:sp>
        <p:nvSpPr>
          <p:cNvPr id="13" name="Slide Number Placeholder 12"/>
          <p:cNvSpPr>
            <a:spLocks noGrp="1"/>
          </p:cNvSpPr>
          <p:nvPr>
            <p:ph type="sldNum" sz="quarter" idx="12"/>
          </p:nvPr>
        </p:nvSpPr>
        <p:spPr/>
        <p:txBody>
          <a:bodyPr/>
          <a:lstStyle/>
          <a:p>
            <a:fld id="{73097239-2F8E-F14A-9839-85BC82F0B518}" type="slidenum">
              <a:rPr lang="en-US"/>
              <a:pPr/>
              <a:t>19</a:t>
            </a:fld>
            <a:endParaRPr lang="en-US"/>
          </a:p>
        </p:txBody>
      </p:sp>
      <p:sp>
        <p:nvSpPr>
          <p:cNvPr id="14" name="Footer Placeholder 13"/>
          <p:cNvSpPr>
            <a:spLocks noGrp="1"/>
          </p:cNvSpPr>
          <p:nvPr>
            <p:ph type="ftr" sz="quarter" idx="11"/>
          </p:nvPr>
        </p:nvSpPr>
        <p:spPr/>
        <p:txBody>
          <a:bodyPr/>
          <a:lstStyle/>
          <a:p>
            <a:r>
              <a:rPr lang="en-US"/>
              <a:t>Joint Hall A/C Summer Meeting</a:t>
            </a:r>
          </a:p>
        </p:txBody>
      </p:sp>
    </p:spTree>
    <p:extLst>
      <p:ext uri="{BB962C8B-B14F-4D97-AF65-F5344CB8AC3E}">
        <p14:creationId xmlns:p14="http://schemas.microsoft.com/office/powerpoint/2010/main" val="23508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8E96-6A86-7B4B-8CAB-45E30E2EC37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36C191EA-B80D-DE46-B231-F3B3E2FF4E5F}"/>
              </a:ext>
            </a:extLst>
          </p:cNvPr>
          <p:cNvSpPr>
            <a:spLocks noGrp="1"/>
          </p:cNvSpPr>
          <p:nvPr>
            <p:ph idx="1"/>
          </p:nvPr>
        </p:nvSpPr>
        <p:spPr>
          <a:xfrm>
            <a:off x="628650" y="609600"/>
            <a:ext cx="7886700" cy="5882638"/>
          </a:xfrm>
        </p:spPr>
        <p:txBody>
          <a:bodyPr>
            <a:normAutofit/>
          </a:bodyPr>
          <a:lstStyle/>
          <a:p>
            <a:r>
              <a:rPr lang="en-US" dirty="0"/>
              <a:t>Physics Motivation: </a:t>
            </a:r>
          </a:p>
          <a:p>
            <a:pPr lvl="1"/>
            <a:r>
              <a:rPr lang="en-US" dirty="0"/>
              <a:t>Semi-Inclusive DIS (SIDIS) and TMDs</a:t>
            </a:r>
          </a:p>
          <a:p>
            <a:r>
              <a:rPr lang="en-US" dirty="0" err="1"/>
              <a:t>JLab</a:t>
            </a:r>
            <a:r>
              <a:rPr lang="en-US" dirty="0"/>
              <a:t> Detector Landscape in the 12 GeV era</a:t>
            </a:r>
          </a:p>
          <a:p>
            <a:r>
              <a:rPr lang="en-US" dirty="0"/>
              <a:t>SIDIS program using </a:t>
            </a:r>
            <a:r>
              <a:rPr lang="en-US" dirty="0" err="1"/>
              <a:t>BigBite</a:t>
            </a:r>
            <a:r>
              <a:rPr lang="en-US" dirty="0"/>
              <a:t> and Super </a:t>
            </a:r>
            <a:r>
              <a:rPr lang="en-US" dirty="0" err="1"/>
              <a:t>BigBite</a:t>
            </a:r>
            <a:r>
              <a:rPr lang="en-US" dirty="0"/>
              <a:t> spectrometers (current and future):</a:t>
            </a:r>
          </a:p>
          <a:p>
            <a:pPr lvl="1"/>
            <a:r>
              <a:rPr lang="en-US" dirty="0"/>
              <a:t>Transverse Target SSAs and Nucleon 3D spin structure</a:t>
            </a:r>
          </a:p>
          <a:p>
            <a:pPr lvl="1"/>
            <a:r>
              <a:rPr lang="en-US" dirty="0"/>
              <a:t>Experiment E12-09-018: SIDIS on transversely polarized </a:t>
            </a:r>
            <a:r>
              <a:rPr lang="en-US" baseline="30000" dirty="0"/>
              <a:t>3</a:t>
            </a:r>
            <a:r>
              <a:rPr lang="en-US" dirty="0"/>
              <a:t>He: Collins + </a:t>
            </a:r>
            <a:r>
              <a:rPr lang="en-US" dirty="0" err="1"/>
              <a:t>Sivers</a:t>
            </a:r>
            <a:r>
              <a:rPr lang="en-US" dirty="0"/>
              <a:t> effects</a:t>
            </a:r>
          </a:p>
          <a:p>
            <a:pPr lvl="1"/>
            <a:r>
              <a:rPr lang="en-US" dirty="0"/>
              <a:t>Longitudinal Target DSAs and nucleon spin-flavor decomposition</a:t>
            </a:r>
          </a:p>
          <a:p>
            <a:pPr lvl="1"/>
            <a:r>
              <a:rPr lang="en-US" dirty="0"/>
              <a:t>Experiment E12-06-122 update (Jeopardy proposal, 2019, in preparation): A1n and longitudinally polarized SIDIS using BB+SBS </a:t>
            </a:r>
          </a:p>
          <a:p>
            <a:r>
              <a:rPr lang="en-US" dirty="0"/>
              <a:t>Summary, Conclusions, Outlook</a:t>
            </a:r>
          </a:p>
          <a:p>
            <a:endParaRPr lang="en-US" dirty="0"/>
          </a:p>
        </p:txBody>
      </p:sp>
      <p:sp>
        <p:nvSpPr>
          <p:cNvPr id="4" name="Date Placeholder 3">
            <a:extLst>
              <a:ext uri="{FF2B5EF4-FFF2-40B4-BE49-F238E27FC236}">
                <a16:creationId xmlns:a16="http://schemas.microsoft.com/office/drawing/2014/main" id="{8CAC0A8B-EC01-1342-8957-D7BE19DB2EC1}"/>
              </a:ext>
            </a:extLst>
          </p:cNvPr>
          <p:cNvSpPr>
            <a:spLocks noGrp="1"/>
          </p:cNvSpPr>
          <p:nvPr>
            <p:ph type="dt" sz="half" idx="10"/>
          </p:nvPr>
        </p:nvSpPr>
        <p:spPr/>
        <p:txBody>
          <a:bodyPr/>
          <a:lstStyle/>
          <a:p>
            <a:r>
              <a:rPr lang="en-US"/>
              <a:t>6/21/18</a:t>
            </a:r>
          </a:p>
        </p:txBody>
      </p:sp>
      <p:sp>
        <p:nvSpPr>
          <p:cNvPr id="5" name="Footer Placeholder 4">
            <a:extLst>
              <a:ext uri="{FF2B5EF4-FFF2-40B4-BE49-F238E27FC236}">
                <a16:creationId xmlns:a16="http://schemas.microsoft.com/office/drawing/2014/main" id="{79015D77-0836-2D4B-B322-AB6E3C41F9DE}"/>
              </a:ext>
            </a:extLst>
          </p:cNvPr>
          <p:cNvSpPr>
            <a:spLocks noGrp="1"/>
          </p:cNvSpPr>
          <p:nvPr>
            <p:ph type="ftr" sz="quarter" idx="11"/>
          </p:nvPr>
        </p:nvSpPr>
        <p:spPr/>
        <p:txBody>
          <a:bodyPr/>
          <a:lstStyle/>
          <a:p>
            <a:r>
              <a:rPr lang="en-US"/>
              <a:t>Joint Hall A/C Summer Meeting</a:t>
            </a:r>
          </a:p>
        </p:txBody>
      </p:sp>
      <p:sp>
        <p:nvSpPr>
          <p:cNvPr id="6" name="Slide Number Placeholder 5">
            <a:extLst>
              <a:ext uri="{FF2B5EF4-FFF2-40B4-BE49-F238E27FC236}">
                <a16:creationId xmlns:a16="http://schemas.microsoft.com/office/drawing/2014/main" id="{39D29554-C7AE-1648-9A6C-601FC2442B39}"/>
              </a:ext>
            </a:extLst>
          </p:cNvPr>
          <p:cNvSpPr>
            <a:spLocks noGrp="1"/>
          </p:cNvSpPr>
          <p:nvPr>
            <p:ph type="sldNum" sz="quarter" idx="12"/>
          </p:nvPr>
        </p:nvSpPr>
        <p:spPr/>
        <p:txBody>
          <a:bodyPr/>
          <a:lstStyle/>
          <a:p>
            <a:fld id="{8127209B-B3F5-498A-AD06-B1E95A6A5D2E}" type="slidenum">
              <a:rPr lang="en-US" smtClean="0"/>
              <a:t>2</a:t>
            </a:fld>
            <a:endParaRPr lang="en-US"/>
          </a:p>
        </p:txBody>
      </p:sp>
    </p:spTree>
    <p:extLst>
      <p:ext uri="{BB962C8B-B14F-4D97-AF65-F5344CB8AC3E}">
        <p14:creationId xmlns:p14="http://schemas.microsoft.com/office/powerpoint/2010/main" val="30233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Polarized DIS and Spin Structure Functions</a:t>
            </a:r>
          </a:p>
        </p:txBody>
      </p:sp>
      <p:sp>
        <p:nvSpPr>
          <p:cNvPr id="11" name="TextBox 10"/>
          <p:cNvSpPr txBox="1"/>
          <p:nvPr/>
        </p:nvSpPr>
        <p:spPr>
          <a:xfrm>
            <a:off x="0" y="782054"/>
            <a:ext cx="9127643" cy="1754326"/>
          </a:xfrm>
          <a:prstGeom prst="rect">
            <a:avLst/>
          </a:prstGeom>
          <a:noFill/>
        </p:spPr>
        <p:txBody>
          <a:bodyPr wrap="square" rtlCol="0">
            <a:spAutoFit/>
          </a:bodyPr>
          <a:lstStyle/>
          <a:p>
            <a:pPr>
              <a:buFont typeface="Arial"/>
              <a:buChar char="•"/>
            </a:pPr>
            <a:r>
              <a:rPr lang="en-US" dirty="0">
                <a:latin typeface="Times New Roman"/>
                <a:cs typeface="Times New Roman"/>
              </a:rPr>
              <a:t> Helicity asymmetries in the scattering of longitudinally polarized electrons on longitudinally and transversely (in the scattering plane) polarized nucleons provide access to spin structure functions </a:t>
            </a:r>
            <a:r>
              <a:rPr lang="en-US" i="1" dirty="0">
                <a:latin typeface="Times New Roman"/>
                <a:cs typeface="Times New Roman"/>
              </a:rPr>
              <a:t>g</a:t>
            </a:r>
            <a:r>
              <a:rPr lang="en-US" i="1" baseline="-25000" dirty="0">
                <a:latin typeface="Times New Roman"/>
                <a:cs typeface="Times New Roman"/>
              </a:rPr>
              <a:t>1</a:t>
            </a:r>
            <a:r>
              <a:rPr lang="en-US" i="1" dirty="0">
                <a:latin typeface="Times New Roman"/>
                <a:cs typeface="Times New Roman"/>
              </a:rPr>
              <a:t>, g</a:t>
            </a:r>
            <a:r>
              <a:rPr lang="en-US" i="1" baseline="-25000" dirty="0">
                <a:latin typeface="Times New Roman"/>
                <a:cs typeface="Times New Roman"/>
              </a:rPr>
              <a:t>2</a:t>
            </a:r>
            <a:r>
              <a:rPr lang="en-US" i="1" dirty="0">
                <a:latin typeface="Times New Roman"/>
                <a:cs typeface="Times New Roman"/>
              </a:rPr>
              <a:t>. </a:t>
            </a:r>
            <a:endParaRPr lang="en-US" dirty="0">
              <a:latin typeface="Times New Roman"/>
              <a:cs typeface="Times New Roman"/>
            </a:endParaRPr>
          </a:p>
          <a:p>
            <a:pPr>
              <a:buFont typeface="Arial"/>
              <a:buChar char="•"/>
            </a:pPr>
            <a:r>
              <a:rPr lang="en-US" dirty="0">
                <a:latin typeface="Times New Roman"/>
                <a:cs typeface="Times New Roman"/>
              </a:rPr>
              <a:t> The longitudinal virtual photon asymmetry </a:t>
            </a:r>
            <a:r>
              <a:rPr lang="en-US" i="1" dirty="0">
                <a:latin typeface="Times New Roman"/>
                <a:cs typeface="Times New Roman"/>
              </a:rPr>
              <a:t>A</a:t>
            </a:r>
            <a:r>
              <a:rPr lang="en-US" i="1" baseline="-25000" dirty="0">
                <a:latin typeface="Times New Roman"/>
                <a:cs typeface="Times New Roman"/>
              </a:rPr>
              <a:t>1</a:t>
            </a:r>
            <a:r>
              <a:rPr lang="en-US" dirty="0">
                <a:latin typeface="Times New Roman"/>
                <a:cs typeface="Times New Roman"/>
              </a:rPr>
              <a:t> is defined as the asymmetry between parallel and antiparallel virtual </a:t>
            </a:r>
            <a:r>
              <a:rPr lang="en-US" dirty="0" err="1">
                <a:latin typeface="Times New Roman"/>
                <a:cs typeface="Times New Roman"/>
              </a:rPr>
              <a:t>photoabsorption</a:t>
            </a:r>
            <a:r>
              <a:rPr lang="en-US" dirty="0">
                <a:latin typeface="Times New Roman"/>
                <a:cs typeface="Times New Roman"/>
              </a:rPr>
              <a:t> cross sections and is related to the spin structure function </a:t>
            </a:r>
            <a:r>
              <a:rPr lang="en-US" i="1" dirty="0">
                <a:latin typeface="Times New Roman"/>
                <a:cs typeface="Times New Roman"/>
              </a:rPr>
              <a:t>g</a:t>
            </a:r>
            <a:r>
              <a:rPr lang="en-US" i="1" baseline="-25000" dirty="0">
                <a:latin typeface="Times New Roman"/>
                <a:cs typeface="Times New Roman"/>
              </a:rPr>
              <a:t>1</a:t>
            </a:r>
            <a:r>
              <a:rPr lang="en-US" i="1" dirty="0">
                <a:latin typeface="Times New Roman"/>
                <a:cs typeface="Times New Roman"/>
              </a:rPr>
              <a:t>(x,Q</a:t>
            </a:r>
            <a:r>
              <a:rPr lang="en-US" i="1" baseline="30000" dirty="0">
                <a:latin typeface="Times New Roman"/>
                <a:cs typeface="Times New Roman"/>
              </a:rPr>
              <a:t>2</a:t>
            </a:r>
            <a:r>
              <a:rPr lang="en-US" i="1" dirty="0">
                <a:latin typeface="Times New Roman"/>
                <a:cs typeface="Times New Roman"/>
              </a:rPr>
              <a:t>)</a:t>
            </a:r>
            <a:r>
              <a:rPr lang="en-US" dirty="0">
                <a:latin typeface="Times New Roman"/>
                <a:cs typeface="Times New Roman"/>
              </a:rPr>
              <a:t>:</a:t>
            </a:r>
          </a:p>
        </p:txBody>
      </p:sp>
      <p:sp>
        <p:nvSpPr>
          <p:cNvPr id="14" name="TextBox 13"/>
          <p:cNvSpPr txBox="1"/>
          <p:nvPr/>
        </p:nvSpPr>
        <p:spPr>
          <a:xfrm>
            <a:off x="16356" y="3632859"/>
            <a:ext cx="9127644" cy="923330"/>
          </a:xfrm>
          <a:prstGeom prst="rect">
            <a:avLst/>
          </a:prstGeom>
          <a:noFill/>
        </p:spPr>
        <p:txBody>
          <a:bodyPr wrap="square" rtlCol="0">
            <a:spAutoFit/>
          </a:bodyPr>
          <a:lstStyle/>
          <a:p>
            <a:pPr>
              <a:buFont typeface="Arial"/>
              <a:buChar char="•"/>
            </a:pPr>
            <a:r>
              <a:rPr lang="en-US" dirty="0">
                <a:latin typeface="Times New Roman"/>
                <a:cs typeface="Times New Roman"/>
              </a:rPr>
              <a:t> In the naïve </a:t>
            </a:r>
            <a:r>
              <a:rPr lang="en-US" dirty="0" err="1">
                <a:latin typeface="Times New Roman"/>
                <a:cs typeface="Times New Roman"/>
              </a:rPr>
              <a:t>parton</a:t>
            </a:r>
            <a:r>
              <a:rPr lang="en-US" dirty="0">
                <a:latin typeface="Times New Roman"/>
                <a:cs typeface="Times New Roman"/>
              </a:rPr>
              <a:t> model, </a:t>
            </a:r>
            <a:r>
              <a:rPr lang="en-US" i="1" dirty="0">
                <a:latin typeface="Times New Roman"/>
                <a:cs typeface="Times New Roman"/>
              </a:rPr>
              <a:t>g</a:t>
            </a:r>
            <a:r>
              <a:rPr lang="en-US" i="1" baseline="-25000" dirty="0">
                <a:latin typeface="Times New Roman"/>
                <a:cs typeface="Times New Roman"/>
              </a:rPr>
              <a:t>1</a:t>
            </a:r>
            <a:r>
              <a:rPr lang="en-US" dirty="0">
                <a:latin typeface="Times New Roman"/>
                <a:cs typeface="Times New Roman"/>
              </a:rPr>
              <a:t> is an incoherent sum over </a:t>
            </a:r>
            <a:r>
              <a:rPr lang="en-US" dirty="0" err="1">
                <a:latin typeface="Times New Roman"/>
                <a:cs typeface="Times New Roman"/>
              </a:rPr>
              <a:t>parton</a:t>
            </a:r>
            <a:r>
              <a:rPr lang="en-US" dirty="0">
                <a:latin typeface="Times New Roman"/>
                <a:cs typeface="Times New Roman"/>
              </a:rPr>
              <a:t> helicity distributions </a:t>
            </a:r>
            <a:r>
              <a:rPr lang="en-US" i="1" dirty="0" err="1">
                <a:latin typeface="Times New Roman"/>
                <a:cs typeface="Times New Roman"/>
              </a:rPr>
              <a:t>Δq</a:t>
            </a:r>
            <a:r>
              <a:rPr lang="en-US" i="1" baseline="-25000" dirty="0" err="1">
                <a:latin typeface="Times New Roman"/>
                <a:cs typeface="Times New Roman"/>
              </a:rPr>
              <a:t>i</a:t>
            </a:r>
            <a:r>
              <a:rPr lang="en-US" dirty="0">
                <a:latin typeface="Times New Roman"/>
                <a:cs typeface="Times New Roman"/>
              </a:rPr>
              <a:t>, defined as the differences in number density between quarks polarized parallel and antiparallel to the nucleon spin:</a:t>
            </a:r>
          </a:p>
        </p:txBody>
      </p:sp>
      <p:pic>
        <p:nvPicPr>
          <p:cNvPr id="9" name="Picture 8"/>
          <p:cNvPicPr>
            <a:picLocks noChangeAspect="1"/>
          </p:cNvPicPr>
          <p:nvPr/>
        </p:nvPicPr>
        <p:blipFill>
          <a:blip r:embed="rId2"/>
          <a:stretch>
            <a:fillRect/>
          </a:stretch>
        </p:blipFill>
        <p:spPr>
          <a:xfrm>
            <a:off x="2687783" y="2258464"/>
            <a:ext cx="2826327" cy="1371600"/>
          </a:xfrm>
          <a:prstGeom prst="rect">
            <a:avLst/>
          </a:prstGeom>
        </p:spPr>
      </p:pic>
      <p:pic>
        <p:nvPicPr>
          <p:cNvPr id="16" name="Picture 15"/>
          <p:cNvPicPr>
            <a:picLocks noChangeAspect="1"/>
          </p:cNvPicPr>
          <p:nvPr/>
        </p:nvPicPr>
        <p:blipFill>
          <a:blip r:embed="rId3"/>
          <a:stretch>
            <a:fillRect/>
          </a:stretch>
        </p:blipFill>
        <p:spPr>
          <a:xfrm>
            <a:off x="2076882" y="4533333"/>
            <a:ext cx="4048128" cy="914400"/>
          </a:xfrm>
          <a:prstGeom prst="rect">
            <a:avLst/>
          </a:prstGeom>
        </p:spPr>
      </p:pic>
      <p:sp>
        <p:nvSpPr>
          <p:cNvPr id="3" name="Date Placeholder 2"/>
          <p:cNvSpPr>
            <a:spLocks noGrp="1"/>
          </p:cNvSpPr>
          <p:nvPr>
            <p:ph type="dt" sz="half" idx="10"/>
          </p:nvPr>
        </p:nvSpPr>
        <p:spPr/>
        <p:txBody>
          <a:bodyPr/>
          <a:lstStyle/>
          <a:p>
            <a:r>
              <a:rPr lang="en-US"/>
              <a:t>6/21/18</a:t>
            </a:r>
          </a:p>
        </p:txBody>
      </p:sp>
      <p:sp>
        <p:nvSpPr>
          <p:cNvPr id="7" name="Footer Placeholder 6"/>
          <p:cNvSpPr>
            <a:spLocks noGrp="1"/>
          </p:cNvSpPr>
          <p:nvPr>
            <p:ph type="ftr" sz="quarter" idx="11"/>
          </p:nvPr>
        </p:nvSpPr>
        <p:spPr/>
        <p:txBody>
          <a:bodyPr/>
          <a:lstStyle/>
          <a:p>
            <a:r>
              <a:rPr lang="en-US"/>
              <a:t>Joint Hall A/C Summer Meeting</a:t>
            </a:r>
          </a:p>
        </p:txBody>
      </p:sp>
      <p:sp>
        <p:nvSpPr>
          <p:cNvPr id="8" name="Slide Number Placeholder 7"/>
          <p:cNvSpPr>
            <a:spLocks noGrp="1"/>
          </p:cNvSpPr>
          <p:nvPr>
            <p:ph type="sldNum" sz="quarter" idx="12"/>
          </p:nvPr>
        </p:nvSpPr>
        <p:spPr/>
        <p:txBody>
          <a:bodyPr/>
          <a:lstStyle/>
          <a:p>
            <a:fld id="{8127209B-B3F5-498A-AD06-B1E95A6A5D2E}" type="slidenum">
              <a:rPr lang="en-US" smtClean="0"/>
              <a:t>20</a:t>
            </a:fld>
            <a:endParaRPr lang="en-US"/>
          </a:p>
        </p:txBody>
      </p:sp>
    </p:spTree>
    <p:extLst>
      <p:ext uri="{BB962C8B-B14F-4D97-AF65-F5344CB8AC3E}">
        <p14:creationId xmlns:p14="http://schemas.microsoft.com/office/powerpoint/2010/main" val="993454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16526"/>
          </a:xfrm>
        </p:spPr>
        <p:txBody>
          <a:bodyPr>
            <a:normAutofit/>
          </a:bodyPr>
          <a:lstStyle/>
          <a:p>
            <a:r>
              <a:rPr lang="en-US" sz="2400" dirty="0"/>
              <a:t>Experimental Status of </a:t>
            </a:r>
            <a:r>
              <a:rPr lang="en-US" sz="2400" i="1" dirty="0" err="1"/>
              <a:t>Δq</a:t>
            </a:r>
            <a:endParaRPr lang="en-US" sz="2400" i="1" dirty="0"/>
          </a:p>
        </p:txBody>
      </p:sp>
      <p:pic>
        <p:nvPicPr>
          <p:cNvPr id="4" name="Picture 3"/>
          <p:cNvPicPr>
            <a:picLocks noChangeAspect="1"/>
          </p:cNvPicPr>
          <p:nvPr/>
        </p:nvPicPr>
        <p:blipFill>
          <a:blip r:embed="rId2"/>
          <a:stretch>
            <a:fillRect/>
          </a:stretch>
        </p:blipFill>
        <p:spPr>
          <a:xfrm>
            <a:off x="0" y="616526"/>
            <a:ext cx="3753678" cy="5029200"/>
          </a:xfrm>
          <a:prstGeom prst="rect">
            <a:avLst/>
          </a:prstGeom>
        </p:spPr>
      </p:pic>
      <p:sp>
        <p:nvSpPr>
          <p:cNvPr id="5" name="TextBox 4"/>
          <p:cNvSpPr txBox="1"/>
          <p:nvPr/>
        </p:nvSpPr>
        <p:spPr>
          <a:xfrm>
            <a:off x="0" y="5648035"/>
            <a:ext cx="3753678" cy="369332"/>
          </a:xfrm>
          <a:prstGeom prst="rect">
            <a:avLst/>
          </a:prstGeom>
          <a:noFill/>
        </p:spPr>
        <p:txBody>
          <a:bodyPr wrap="square" rtlCol="0">
            <a:spAutoFit/>
          </a:bodyPr>
          <a:lstStyle/>
          <a:p>
            <a:pPr algn="ctr"/>
            <a:r>
              <a:rPr lang="en-US">
                <a:latin typeface="Times New Roman"/>
                <a:cs typeface="Times New Roman"/>
              </a:rPr>
              <a:t>DSSV: PRD 80, 034030 (2009)</a:t>
            </a:r>
          </a:p>
        </p:txBody>
      </p:sp>
      <p:pic>
        <p:nvPicPr>
          <p:cNvPr id="6" name="Picture 5"/>
          <p:cNvPicPr>
            <a:picLocks noChangeAspect="1"/>
          </p:cNvPicPr>
          <p:nvPr/>
        </p:nvPicPr>
        <p:blipFill>
          <a:blip r:embed="rId3"/>
          <a:stretch>
            <a:fillRect/>
          </a:stretch>
        </p:blipFill>
        <p:spPr>
          <a:xfrm>
            <a:off x="4162839" y="616526"/>
            <a:ext cx="4572000" cy="4372963"/>
          </a:xfrm>
          <a:prstGeom prst="rect">
            <a:avLst/>
          </a:prstGeom>
        </p:spPr>
      </p:pic>
      <p:sp>
        <p:nvSpPr>
          <p:cNvPr id="7" name="TextBox 6"/>
          <p:cNvSpPr txBox="1"/>
          <p:nvPr/>
        </p:nvSpPr>
        <p:spPr>
          <a:xfrm>
            <a:off x="4162840" y="4989489"/>
            <a:ext cx="4572000" cy="369332"/>
          </a:xfrm>
          <a:prstGeom prst="rect">
            <a:avLst/>
          </a:prstGeom>
          <a:noFill/>
        </p:spPr>
        <p:txBody>
          <a:bodyPr wrap="square" rtlCol="0">
            <a:spAutoFit/>
          </a:bodyPr>
          <a:lstStyle/>
          <a:p>
            <a:pPr algn="ctr"/>
            <a:r>
              <a:rPr lang="en-US" dirty="0" err="1">
                <a:latin typeface="Times New Roman"/>
                <a:cs typeface="Times New Roman"/>
              </a:rPr>
              <a:t>Blumlein</a:t>
            </a:r>
            <a:r>
              <a:rPr lang="en-US" dirty="0">
                <a:latin typeface="Times New Roman"/>
                <a:cs typeface="Times New Roman"/>
              </a:rPr>
              <a:t> and </a:t>
            </a:r>
            <a:r>
              <a:rPr lang="en-US" dirty="0" err="1">
                <a:latin typeface="Times New Roman"/>
                <a:cs typeface="Times New Roman"/>
              </a:rPr>
              <a:t>Bottcher</a:t>
            </a:r>
            <a:r>
              <a:rPr lang="en-US" dirty="0">
                <a:latin typeface="Times New Roman"/>
                <a:cs typeface="Times New Roman"/>
              </a:rPr>
              <a:t>, </a:t>
            </a:r>
            <a:r>
              <a:rPr lang="en-US" dirty="0" err="1">
                <a:latin typeface="Times New Roman"/>
                <a:cs typeface="Times New Roman"/>
              </a:rPr>
              <a:t>hep-ph</a:t>
            </a:r>
            <a:r>
              <a:rPr lang="en-US" dirty="0">
                <a:latin typeface="Times New Roman"/>
                <a:cs typeface="Times New Roman"/>
              </a:rPr>
              <a:t>/1005.3113</a:t>
            </a:r>
          </a:p>
        </p:txBody>
      </p:sp>
      <p:sp>
        <p:nvSpPr>
          <p:cNvPr id="8" name="TextBox 7"/>
          <p:cNvSpPr txBox="1"/>
          <p:nvPr/>
        </p:nvSpPr>
        <p:spPr>
          <a:xfrm>
            <a:off x="3753678" y="5358821"/>
            <a:ext cx="5381086" cy="1200329"/>
          </a:xfrm>
          <a:prstGeom prst="rect">
            <a:avLst/>
          </a:prstGeom>
          <a:noFill/>
        </p:spPr>
        <p:txBody>
          <a:bodyPr wrap="square" rtlCol="0">
            <a:spAutoFit/>
          </a:bodyPr>
          <a:lstStyle/>
          <a:p>
            <a:pPr>
              <a:buFont typeface="Arial"/>
              <a:buChar char="•"/>
            </a:pPr>
            <a:r>
              <a:rPr lang="en-US" dirty="0">
                <a:latin typeface="Times New Roman"/>
                <a:cs typeface="Times New Roman"/>
              </a:rPr>
              <a:t> Recent Global Analyses: </a:t>
            </a:r>
          </a:p>
          <a:p>
            <a:pPr lvl="1">
              <a:buFont typeface="Arial"/>
              <a:buChar char="•"/>
            </a:pPr>
            <a:r>
              <a:rPr lang="en-US" dirty="0">
                <a:latin typeface="Times New Roman"/>
                <a:cs typeface="Times New Roman"/>
              </a:rPr>
              <a:t> DSSV, includes SIDIS and pp data, asymmetric sea</a:t>
            </a:r>
          </a:p>
          <a:p>
            <a:pPr lvl="1">
              <a:buFont typeface="Arial"/>
              <a:buChar char="•"/>
            </a:pPr>
            <a:r>
              <a:rPr lang="en-US" dirty="0">
                <a:latin typeface="Times New Roman"/>
                <a:cs typeface="Times New Roman"/>
              </a:rPr>
              <a:t> BB, DIS data only </a:t>
            </a:r>
          </a:p>
        </p:txBody>
      </p:sp>
      <p:sp>
        <p:nvSpPr>
          <p:cNvPr id="11" name="Date Placeholder 10"/>
          <p:cNvSpPr>
            <a:spLocks noGrp="1"/>
          </p:cNvSpPr>
          <p:nvPr>
            <p:ph type="dt" sz="half" idx="10"/>
          </p:nvPr>
        </p:nvSpPr>
        <p:spPr/>
        <p:txBody>
          <a:bodyPr/>
          <a:lstStyle/>
          <a:p>
            <a:r>
              <a:rPr lang="en-US"/>
              <a:t>6/21/18</a:t>
            </a:r>
          </a:p>
        </p:txBody>
      </p:sp>
      <p:sp>
        <p:nvSpPr>
          <p:cNvPr id="12" name="Footer Placeholder 11"/>
          <p:cNvSpPr>
            <a:spLocks noGrp="1"/>
          </p:cNvSpPr>
          <p:nvPr>
            <p:ph type="ftr" sz="quarter" idx="11"/>
          </p:nvPr>
        </p:nvSpPr>
        <p:spPr/>
        <p:txBody>
          <a:bodyPr/>
          <a:lstStyle/>
          <a:p>
            <a:r>
              <a:rPr lang="en-US"/>
              <a:t>Joint Hall A/C Summer Meeting</a:t>
            </a:r>
          </a:p>
        </p:txBody>
      </p:sp>
      <p:sp>
        <p:nvSpPr>
          <p:cNvPr id="13" name="Slide Number Placeholder 12"/>
          <p:cNvSpPr>
            <a:spLocks noGrp="1"/>
          </p:cNvSpPr>
          <p:nvPr>
            <p:ph type="sldNum" sz="quarter" idx="12"/>
          </p:nvPr>
        </p:nvSpPr>
        <p:spPr/>
        <p:txBody>
          <a:bodyPr/>
          <a:lstStyle/>
          <a:p>
            <a:fld id="{8127209B-B3F5-498A-AD06-B1E95A6A5D2E}" type="slidenum">
              <a:rPr lang="en-US" smtClean="0"/>
              <a:t>21</a:t>
            </a:fld>
            <a:endParaRPr lang="en-US"/>
          </a:p>
        </p:txBody>
      </p:sp>
    </p:spTree>
    <p:extLst>
      <p:ext uri="{BB962C8B-B14F-4D97-AF65-F5344CB8AC3E}">
        <p14:creationId xmlns:p14="http://schemas.microsoft.com/office/powerpoint/2010/main" val="1424801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C6786-E2D4-984B-9450-7FD645BE43A0}"/>
              </a:ext>
            </a:extLst>
          </p:cNvPr>
          <p:cNvSpPr>
            <a:spLocks noGrp="1"/>
          </p:cNvSpPr>
          <p:nvPr>
            <p:ph type="title"/>
          </p:nvPr>
        </p:nvSpPr>
        <p:spPr/>
        <p:txBody>
          <a:bodyPr/>
          <a:lstStyle/>
          <a:p>
            <a:r>
              <a:rPr lang="en-US" dirty="0"/>
              <a:t>A1n in Hall A—E12-06-122</a:t>
            </a:r>
          </a:p>
        </p:txBody>
      </p:sp>
      <p:sp>
        <p:nvSpPr>
          <p:cNvPr id="3" name="Date Placeholder 2">
            <a:extLst>
              <a:ext uri="{FF2B5EF4-FFF2-40B4-BE49-F238E27FC236}">
                <a16:creationId xmlns:a16="http://schemas.microsoft.com/office/drawing/2014/main" id="{75AB535F-4586-644A-93CD-C7772287ECF8}"/>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C824068F-CA7F-C142-84B9-32E690198B0E}"/>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99D9C0E9-D46F-354C-9C97-DDD6BA3B7F86}"/>
              </a:ext>
            </a:extLst>
          </p:cNvPr>
          <p:cNvSpPr>
            <a:spLocks noGrp="1"/>
          </p:cNvSpPr>
          <p:nvPr>
            <p:ph type="sldNum" sz="quarter" idx="12"/>
          </p:nvPr>
        </p:nvSpPr>
        <p:spPr/>
        <p:txBody>
          <a:bodyPr/>
          <a:lstStyle/>
          <a:p>
            <a:fld id="{8127209B-B3F5-498A-AD06-B1E95A6A5D2E}" type="slidenum">
              <a:rPr lang="en-US" smtClean="0"/>
              <a:t>22</a:t>
            </a:fld>
            <a:endParaRPr lang="en-US"/>
          </a:p>
        </p:txBody>
      </p:sp>
      <p:pic>
        <p:nvPicPr>
          <p:cNvPr id="6" name="Picture 5">
            <a:extLst>
              <a:ext uri="{FF2B5EF4-FFF2-40B4-BE49-F238E27FC236}">
                <a16:creationId xmlns:a16="http://schemas.microsoft.com/office/drawing/2014/main" id="{97EAA88D-D019-BF4C-8338-1C354925A36A}"/>
              </a:ext>
            </a:extLst>
          </p:cNvPr>
          <p:cNvPicPr>
            <a:picLocks noChangeAspect="1"/>
          </p:cNvPicPr>
          <p:nvPr/>
        </p:nvPicPr>
        <p:blipFill>
          <a:blip r:embed="rId2"/>
          <a:stretch>
            <a:fillRect/>
          </a:stretch>
        </p:blipFill>
        <p:spPr>
          <a:xfrm>
            <a:off x="0" y="609600"/>
            <a:ext cx="5486400" cy="4710545"/>
          </a:xfrm>
          <a:prstGeom prst="rect">
            <a:avLst/>
          </a:prstGeom>
        </p:spPr>
      </p:pic>
      <p:sp>
        <p:nvSpPr>
          <p:cNvPr id="7" name="TextBox 6">
            <a:extLst>
              <a:ext uri="{FF2B5EF4-FFF2-40B4-BE49-F238E27FC236}">
                <a16:creationId xmlns:a16="http://schemas.microsoft.com/office/drawing/2014/main" id="{6497B7AB-2EEC-6F48-B6A2-E287523CF3FA}"/>
              </a:ext>
            </a:extLst>
          </p:cNvPr>
          <p:cNvSpPr txBox="1"/>
          <p:nvPr/>
        </p:nvSpPr>
        <p:spPr>
          <a:xfrm>
            <a:off x="0" y="5181600"/>
            <a:ext cx="5486400" cy="1077218"/>
          </a:xfrm>
          <a:prstGeom prst="rect">
            <a:avLst/>
          </a:prstGeom>
          <a:noFill/>
        </p:spPr>
        <p:txBody>
          <a:bodyPr wrap="square" rtlCol="0">
            <a:spAutoFit/>
          </a:bodyPr>
          <a:lstStyle/>
          <a:p>
            <a:pPr marL="285750" indent="-285750">
              <a:buFont typeface="Arial" charset="0"/>
              <a:buChar char="•"/>
            </a:pPr>
            <a:r>
              <a:rPr lang="en-US" sz="1600" dirty="0">
                <a:latin typeface="Times New Roman" charset="0"/>
                <a:ea typeface="Times New Roman" charset="0"/>
                <a:cs typeface="Times New Roman" charset="0"/>
              </a:rPr>
              <a:t>As proposed to PAC30 in 2006, with </a:t>
            </a:r>
            <a:r>
              <a:rPr lang="en-US" sz="1600" dirty="0" err="1">
                <a:latin typeface="Times New Roman" charset="0"/>
                <a:ea typeface="Times New Roman" charset="0"/>
                <a:cs typeface="Times New Roman" charset="0"/>
              </a:rPr>
              <a:t>BigBite</a:t>
            </a:r>
            <a:r>
              <a:rPr lang="en-US" sz="1600" dirty="0">
                <a:latin typeface="Times New Roman" charset="0"/>
                <a:ea typeface="Times New Roman" charset="0"/>
                <a:cs typeface="Times New Roman" charset="0"/>
              </a:rPr>
              <a:t>. E12-06-122</a:t>
            </a:r>
          </a:p>
          <a:p>
            <a:pPr marL="285750" indent="-285750">
              <a:buFont typeface="Arial" charset="0"/>
              <a:buChar char="•"/>
            </a:pPr>
            <a:r>
              <a:rPr lang="en-US" sz="1600" b="1" i="1" dirty="0">
                <a:solidFill>
                  <a:srgbClr val="FF0000"/>
                </a:solidFill>
                <a:latin typeface="Times New Roman" charset="0"/>
                <a:ea typeface="Times New Roman" charset="0"/>
                <a:cs typeface="Times New Roman" charset="0"/>
              </a:rPr>
              <a:t>Still approved, on the books. A- rating. </a:t>
            </a:r>
          </a:p>
          <a:p>
            <a:pPr marL="285750" indent="-285750">
              <a:buFont typeface="Arial" charset="0"/>
              <a:buChar char="•"/>
            </a:pPr>
            <a:r>
              <a:rPr lang="en-US" sz="1600" dirty="0">
                <a:latin typeface="Times New Roman" charset="0"/>
                <a:ea typeface="Times New Roman" charset="0"/>
                <a:cs typeface="Times New Roman" charset="0"/>
              </a:rPr>
              <a:t>Jeopardy process for previously approved 12 GeV proposals starts 2019, per Bob McKeown, 2018 </a:t>
            </a:r>
            <a:r>
              <a:rPr lang="en-US" sz="1600" dirty="0" err="1">
                <a:latin typeface="Times New Roman" charset="0"/>
                <a:ea typeface="Times New Roman" charset="0"/>
                <a:cs typeface="Times New Roman" charset="0"/>
              </a:rPr>
              <a:t>JLab</a:t>
            </a:r>
            <a:r>
              <a:rPr lang="en-US" sz="1600" dirty="0">
                <a:latin typeface="Times New Roman" charset="0"/>
                <a:ea typeface="Times New Roman" charset="0"/>
                <a:cs typeface="Times New Roman" charset="0"/>
              </a:rPr>
              <a:t> UGM</a:t>
            </a:r>
          </a:p>
        </p:txBody>
      </p:sp>
      <p:sp>
        <p:nvSpPr>
          <p:cNvPr id="8" name="TextBox 7">
            <a:extLst>
              <a:ext uri="{FF2B5EF4-FFF2-40B4-BE49-F238E27FC236}">
                <a16:creationId xmlns:a16="http://schemas.microsoft.com/office/drawing/2014/main" id="{E105F6D0-E98D-7E45-8798-53BD3B5D9D94}"/>
              </a:ext>
            </a:extLst>
          </p:cNvPr>
          <p:cNvSpPr txBox="1"/>
          <p:nvPr/>
        </p:nvSpPr>
        <p:spPr>
          <a:xfrm>
            <a:off x="5410200" y="609600"/>
            <a:ext cx="3733800" cy="5909310"/>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Hall A A</a:t>
            </a:r>
            <a:r>
              <a:rPr lang="en-US" baseline="-25000" dirty="0">
                <a:latin typeface="Times New Roman" charset="0"/>
                <a:ea typeface="Times New Roman" charset="0"/>
                <a:cs typeface="Times New Roman" charset="0"/>
              </a:rPr>
              <a:t>1n</a:t>
            </a:r>
            <a:r>
              <a:rPr lang="en-US" dirty="0">
                <a:latin typeface="Times New Roman" charset="0"/>
                <a:ea typeface="Times New Roman" charset="0"/>
                <a:cs typeface="Times New Roman" charset="0"/>
              </a:rPr>
              <a:t> </a:t>
            </a:r>
            <a:r>
              <a:rPr lang="en-US" dirty="0" err="1">
                <a:latin typeface="Times New Roman" charset="0"/>
                <a:ea typeface="Times New Roman" charset="0"/>
                <a:cs typeface="Times New Roman" charset="0"/>
              </a:rPr>
              <a:t>BigBite</a:t>
            </a:r>
            <a:r>
              <a:rPr lang="en-US" dirty="0">
                <a:latin typeface="Times New Roman" charset="0"/>
                <a:ea typeface="Times New Roman" charset="0"/>
                <a:cs typeface="Times New Roman" charset="0"/>
              </a:rPr>
              <a:t> proposal was originally envisioned as an early “commissioning” experiment for Hall A/</a:t>
            </a:r>
            <a:r>
              <a:rPr lang="en-US" dirty="0" err="1">
                <a:latin typeface="Times New Roman" charset="0"/>
                <a:ea typeface="Times New Roman" charset="0"/>
                <a:cs typeface="Times New Roman" charset="0"/>
              </a:rPr>
              <a:t>BigBite</a:t>
            </a:r>
            <a:r>
              <a:rPr lang="en-US" dirty="0">
                <a:latin typeface="Times New Roman" charset="0"/>
                <a:ea typeface="Times New Roman" charset="0"/>
                <a:cs typeface="Times New Roman" charset="0"/>
              </a:rPr>
              <a:t>, that would run before the Hall C proposal</a:t>
            </a:r>
          </a:p>
          <a:p>
            <a:pPr marL="285750" indent="-285750">
              <a:buFont typeface="Arial" charset="0"/>
              <a:buChar char="•"/>
            </a:pPr>
            <a:r>
              <a:rPr lang="en-US" dirty="0">
                <a:latin typeface="Times New Roman" charset="0"/>
                <a:ea typeface="Times New Roman" charset="0"/>
                <a:cs typeface="Times New Roman" charset="0"/>
              </a:rPr>
              <a:t>Given the evolution of apparatus/capability and the Hall A schedule since 2006, it may no longer make sense to run E12-06-122 as originally proposed. </a:t>
            </a:r>
          </a:p>
          <a:p>
            <a:pPr marL="285750" indent="-285750">
              <a:buFont typeface="Arial" charset="0"/>
              <a:buChar char="•"/>
            </a:pPr>
            <a:r>
              <a:rPr lang="en-US" dirty="0">
                <a:latin typeface="Times New Roman" charset="0"/>
                <a:ea typeface="Times New Roman" charset="0"/>
                <a:cs typeface="Times New Roman" charset="0"/>
              </a:rPr>
              <a:t>The current spokespeople of Hall A A</a:t>
            </a:r>
            <a:r>
              <a:rPr lang="en-US" baseline="-25000" dirty="0">
                <a:latin typeface="Times New Roman" charset="0"/>
                <a:ea typeface="Times New Roman" charset="0"/>
                <a:cs typeface="Times New Roman" charset="0"/>
              </a:rPr>
              <a:t>1n</a:t>
            </a:r>
            <a:r>
              <a:rPr lang="en-US" dirty="0">
                <a:latin typeface="Times New Roman" charset="0"/>
                <a:ea typeface="Times New Roman" charset="0"/>
                <a:cs typeface="Times New Roman" charset="0"/>
              </a:rPr>
              <a:t> are reoptimizing the experiment around using 11 GeV beam and BB+SBS, in anticipation of the PAC jeopardy process beginning in 2019. </a:t>
            </a:r>
          </a:p>
          <a:p>
            <a:pPr marL="742950" lvl="1" indent="-285750">
              <a:buFont typeface="Arial" charset="0"/>
              <a:buChar char="•"/>
            </a:pPr>
            <a:r>
              <a:rPr lang="en-US" dirty="0">
                <a:latin typeface="Times New Roman" charset="0"/>
                <a:ea typeface="Times New Roman" charset="0"/>
                <a:cs typeface="Times New Roman" charset="0"/>
              </a:rPr>
              <a:t>Bonus: longitudinally polarized SIDIS “for free”</a:t>
            </a:r>
          </a:p>
          <a:p>
            <a:pPr marL="285750" indent="-285750">
              <a:buFont typeface="Arial" charset="0"/>
              <a:buChar char="•"/>
            </a:pPr>
            <a:r>
              <a:rPr lang="en-US" dirty="0">
                <a:latin typeface="Times New Roman" charset="0"/>
                <a:ea typeface="Times New Roman" charset="0"/>
                <a:cs typeface="Times New Roman" charset="0"/>
              </a:rPr>
              <a:t>Hall C A</a:t>
            </a:r>
            <a:r>
              <a:rPr lang="en-US" baseline="-25000" dirty="0">
                <a:latin typeface="Times New Roman" charset="0"/>
                <a:ea typeface="Times New Roman" charset="0"/>
                <a:cs typeface="Times New Roman" charset="0"/>
              </a:rPr>
              <a:t>1n</a:t>
            </a:r>
            <a:r>
              <a:rPr lang="en-US" dirty="0">
                <a:latin typeface="Times New Roman" charset="0"/>
                <a:ea typeface="Times New Roman" charset="0"/>
                <a:cs typeface="Times New Roman" charset="0"/>
              </a:rPr>
              <a:t> appears likely to go forward ~2019-2020, and will run before Hall A version</a:t>
            </a:r>
          </a:p>
        </p:txBody>
      </p:sp>
    </p:spTree>
    <p:extLst>
      <p:ext uri="{BB962C8B-B14F-4D97-AF65-F5344CB8AC3E}">
        <p14:creationId xmlns:p14="http://schemas.microsoft.com/office/powerpoint/2010/main" val="38416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325E8C-66A0-274A-8799-7E3DD257D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535"/>
            <a:ext cx="9144000" cy="4336447"/>
          </a:xfrm>
          <a:prstGeom prst="rect">
            <a:avLst/>
          </a:prstGeom>
        </p:spPr>
      </p:pic>
      <p:sp>
        <p:nvSpPr>
          <p:cNvPr id="2" name="Title 1">
            <a:extLst>
              <a:ext uri="{FF2B5EF4-FFF2-40B4-BE49-F238E27FC236}">
                <a16:creationId xmlns:a16="http://schemas.microsoft.com/office/drawing/2014/main" id="{B3A09A99-B16C-814B-BFC1-0AF7E354EFDB}"/>
              </a:ext>
            </a:extLst>
          </p:cNvPr>
          <p:cNvSpPr>
            <a:spLocks noGrp="1"/>
          </p:cNvSpPr>
          <p:nvPr>
            <p:ph type="title"/>
          </p:nvPr>
        </p:nvSpPr>
        <p:spPr/>
        <p:txBody>
          <a:bodyPr>
            <a:normAutofit fontScale="90000"/>
          </a:bodyPr>
          <a:lstStyle/>
          <a:p>
            <a:r>
              <a:rPr lang="en-US" dirty="0"/>
              <a:t>A1n redesign: A</a:t>
            </a:r>
            <a:r>
              <a:rPr lang="en-US" baseline="-25000" dirty="0"/>
              <a:t>1n</a:t>
            </a:r>
            <a:r>
              <a:rPr lang="en-US" dirty="0"/>
              <a:t>+ SIDIS A</a:t>
            </a:r>
            <a:r>
              <a:rPr lang="en-US" baseline="-25000" dirty="0"/>
              <a:t>1n</a:t>
            </a:r>
            <a:r>
              <a:rPr lang="en-US" baseline="30000" dirty="0"/>
              <a:t>h</a:t>
            </a:r>
            <a:r>
              <a:rPr lang="en-US" dirty="0"/>
              <a:t> with 11 GeV and BB+SBS</a:t>
            </a:r>
          </a:p>
        </p:txBody>
      </p:sp>
      <p:sp>
        <p:nvSpPr>
          <p:cNvPr id="3" name="Date Placeholder 2">
            <a:extLst>
              <a:ext uri="{FF2B5EF4-FFF2-40B4-BE49-F238E27FC236}">
                <a16:creationId xmlns:a16="http://schemas.microsoft.com/office/drawing/2014/main" id="{727833DE-6B0F-1F47-AB66-F05C5E441591}"/>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83ABBEA5-CCA4-424C-B292-2423D51DECD4}"/>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16BFC004-5750-E14C-90BC-5D2E032769DA}"/>
              </a:ext>
            </a:extLst>
          </p:cNvPr>
          <p:cNvSpPr>
            <a:spLocks noGrp="1"/>
          </p:cNvSpPr>
          <p:nvPr>
            <p:ph type="sldNum" sz="quarter" idx="12"/>
          </p:nvPr>
        </p:nvSpPr>
        <p:spPr/>
        <p:txBody>
          <a:bodyPr/>
          <a:lstStyle/>
          <a:p>
            <a:fld id="{8127209B-B3F5-498A-AD06-B1E95A6A5D2E}" type="slidenum">
              <a:rPr lang="en-US" smtClean="0"/>
              <a:t>23</a:t>
            </a:fld>
            <a:endParaRPr lang="en-US"/>
          </a:p>
        </p:txBody>
      </p:sp>
      <p:sp>
        <p:nvSpPr>
          <p:cNvPr id="7" name="TextBox 6">
            <a:extLst>
              <a:ext uri="{FF2B5EF4-FFF2-40B4-BE49-F238E27FC236}">
                <a16:creationId xmlns:a16="http://schemas.microsoft.com/office/drawing/2014/main" id="{370B7B53-1504-454A-8F8B-6C60CB8AD744}"/>
              </a:ext>
            </a:extLst>
          </p:cNvPr>
          <p:cNvSpPr txBox="1"/>
          <p:nvPr/>
        </p:nvSpPr>
        <p:spPr>
          <a:xfrm>
            <a:off x="0" y="4213460"/>
            <a:ext cx="5176549" cy="738664"/>
          </a:xfrm>
          <a:prstGeom prst="rect">
            <a:avLst/>
          </a:prstGeom>
          <a:noFill/>
        </p:spPr>
        <p:txBody>
          <a:bodyPr wrap="square" rtlCol="0">
            <a:spAutoFit/>
          </a:bodyPr>
          <a:lstStyle/>
          <a:p>
            <a:pPr algn="ctr"/>
            <a:r>
              <a:rPr lang="en-US" sz="1400" b="1" dirty="0">
                <a:solidFill>
                  <a:srgbClr val="00FF00"/>
                </a:solidFill>
                <a:latin typeface="Times New Roman" panose="02020603050405020304" pitchFamily="18" charset="0"/>
                <a:cs typeface="Times New Roman" panose="02020603050405020304" pitchFamily="18" charset="0"/>
              </a:rPr>
              <a:t>Electron/Hadron Arm: Super </a:t>
            </a:r>
            <a:r>
              <a:rPr lang="en-US" sz="1400" b="1" dirty="0" err="1">
                <a:solidFill>
                  <a:srgbClr val="00FF00"/>
                </a:solidFill>
                <a:latin typeface="Times New Roman" panose="02020603050405020304" pitchFamily="18" charset="0"/>
                <a:cs typeface="Times New Roman" panose="02020603050405020304" pitchFamily="18" charset="0"/>
              </a:rPr>
              <a:t>BigBite</a:t>
            </a:r>
            <a:r>
              <a:rPr lang="en-US" sz="1400" b="1" dirty="0">
                <a:solidFill>
                  <a:srgbClr val="00FF00"/>
                </a:solidFill>
                <a:latin typeface="Times New Roman" panose="02020603050405020304" pitchFamily="18" charset="0"/>
                <a:cs typeface="Times New Roman" panose="02020603050405020304" pitchFamily="18" charset="0"/>
              </a:rPr>
              <a:t> Spectrometer @12 deg. High-x/Resonance region inclusive </a:t>
            </a:r>
            <a:r>
              <a:rPr lang="en-US" sz="1400" b="1" baseline="30000" dirty="0">
                <a:solidFill>
                  <a:srgbClr val="00FF00"/>
                </a:solidFill>
                <a:latin typeface="Times New Roman" panose="02020603050405020304" pitchFamily="18" charset="0"/>
                <a:cs typeface="Times New Roman" panose="02020603050405020304" pitchFamily="18" charset="0"/>
              </a:rPr>
              <a:t>3</a:t>
            </a:r>
            <a:r>
              <a:rPr lang="en-US" sz="1400" b="1" dirty="0">
                <a:solidFill>
                  <a:srgbClr val="00FF00"/>
                </a:solidFill>
                <a:latin typeface="Times New Roman" panose="02020603050405020304" pitchFamily="18" charset="0"/>
                <a:cs typeface="Times New Roman" panose="02020603050405020304" pitchFamily="18" charset="0"/>
              </a:rPr>
              <a:t>He(</a:t>
            </a:r>
            <a:r>
              <a:rPr lang="en-US" sz="1400" b="1" dirty="0" err="1">
                <a:solidFill>
                  <a:srgbClr val="00FF00"/>
                </a:solidFill>
                <a:latin typeface="Times New Roman" panose="02020603050405020304" pitchFamily="18" charset="0"/>
                <a:cs typeface="Times New Roman" panose="02020603050405020304" pitchFamily="18" charset="0"/>
              </a:rPr>
              <a:t>e,e</a:t>
            </a:r>
            <a:r>
              <a:rPr lang="en-US" sz="1400" b="1" dirty="0">
                <a:solidFill>
                  <a:srgbClr val="00FF00"/>
                </a:solidFill>
                <a:latin typeface="Times New Roman" panose="02020603050405020304" pitchFamily="18" charset="0"/>
                <a:cs typeface="Times New Roman" panose="02020603050405020304" pitchFamily="18" charset="0"/>
              </a:rPr>
              <a:t>’) and charged hadron detection for longitudinally polarized SIDIS </a:t>
            </a:r>
            <a:r>
              <a:rPr lang="en-US" sz="1400" b="1" baseline="30000" dirty="0">
                <a:solidFill>
                  <a:srgbClr val="00FF00"/>
                </a:solidFill>
                <a:latin typeface="Times New Roman" panose="02020603050405020304" pitchFamily="18" charset="0"/>
                <a:cs typeface="Times New Roman" panose="02020603050405020304" pitchFamily="18" charset="0"/>
              </a:rPr>
              <a:t>3</a:t>
            </a:r>
            <a:r>
              <a:rPr lang="en-US" sz="1400" b="1" dirty="0">
                <a:solidFill>
                  <a:srgbClr val="00FF00"/>
                </a:solidFill>
                <a:latin typeface="Times New Roman" panose="02020603050405020304" pitchFamily="18" charset="0"/>
                <a:cs typeface="Times New Roman" panose="02020603050405020304" pitchFamily="18" charset="0"/>
              </a:rPr>
              <a:t>He(</a:t>
            </a:r>
            <a:r>
              <a:rPr lang="en-US" sz="1400" b="1" dirty="0" err="1">
                <a:solidFill>
                  <a:srgbClr val="00FF00"/>
                </a:solidFill>
                <a:latin typeface="Times New Roman" panose="02020603050405020304" pitchFamily="18" charset="0"/>
                <a:cs typeface="Times New Roman" panose="02020603050405020304" pitchFamily="18" charset="0"/>
              </a:rPr>
              <a:t>e,e’h</a:t>
            </a:r>
            <a:r>
              <a:rPr lang="en-US" sz="1400" b="1" dirty="0">
                <a:solidFill>
                  <a:srgbClr val="00FF00"/>
                </a:solidFill>
                <a:latin typeface="Times New Roman" panose="02020603050405020304" pitchFamily="18" charset="0"/>
                <a:cs typeface="Times New Roman" panose="02020603050405020304" pitchFamily="18" charset="0"/>
              </a:rPr>
              <a:t>) X</a:t>
            </a:r>
          </a:p>
        </p:txBody>
      </p:sp>
      <p:sp>
        <p:nvSpPr>
          <p:cNvPr id="8" name="TextBox 7">
            <a:extLst>
              <a:ext uri="{FF2B5EF4-FFF2-40B4-BE49-F238E27FC236}">
                <a16:creationId xmlns:a16="http://schemas.microsoft.com/office/drawing/2014/main" id="{F8E96C2E-14A5-4F41-B97F-171E4FF94430}"/>
              </a:ext>
            </a:extLst>
          </p:cNvPr>
          <p:cNvSpPr txBox="1"/>
          <p:nvPr/>
        </p:nvSpPr>
        <p:spPr>
          <a:xfrm>
            <a:off x="228600" y="780109"/>
            <a:ext cx="3797968" cy="523220"/>
          </a:xfrm>
          <a:prstGeom prst="rect">
            <a:avLst/>
          </a:prstGeom>
          <a:noFill/>
        </p:spPr>
        <p:txBody>
          <a:bodyPr wrap="square" rtlCol="0">
            <a:spAutoFit/>
          </a:bodyPr>
          <a:lstStyle/>
          <a:p>
            <a:pPr algn="ctr"/>
            <a:r>
              <a:rPr lang="en-US" sz="1400" b="1" dirty="0">
                <a:solidFill>
                  <a:srgbClr val="00FFFF"/>
                </a:solidFill>
                <a:latin typeface="Times New Roman" panose="02020603050405020304" pitchFamily="18" charset="0"/>
                <a:cs typeface="Times New Roman" panose="02020603050405020304" pitchFamily="18" charset="0"/>
              </a:rPr>
              <a:t>Electron Arm: </a:t>
            </a:r>
            <a:r>
              <a:rPr lang="en-US" sz="1400" b="1" dirty="0" err="1">
                <a:solidFill>
                  <a:srgbClr val="00FFFF"/>
                </a:solidFill>
                <a:latin typeface="Times New Roman" panose="02020603050405020304" pitchFamily="18" charset="0"/>
                <a:cs typeface="Times New Roman" panose="02020603050405020304" pitchFamily="18" charset="0"/>
              </a:rPr>
              <a:t>BigBite</a:t>
            </a:r>
            <a:r>
              <a:rPr lang="en-US" sz="1400" b="1" dirty="0">
                <a:solidFill>
                  <a:srgbClr val="00FFFF"/>
                </a:solidFill>
                <a:latin typeface="Times New Roman" panose="02020603050405020304" pitchFamily="18" charset="0"/>
                <a:cs typeface="Times New Roman" panose="02020603050405020304" pitchFamily="18" charset="0"/>
              </a:rPr>
              <a:t> Spectrometer @30 </a:t>
            </a:r>
            <a:r>
              <a:rPr lang="en-US" sz="1400" b="1" dirty="0" err="1">
                <a:solidFill>
                  <a:srgbClr val="00FFFF"/>
                </a:solidFill>
                <a:latin typeface="Times New Roman" panose="02020603050405020304" pitchFamily="18" charset="0"/>
                <a:cs typeface="Times New Roman" panose="02020603050405020304" pitchFamily="18" charset="0"/>
              </a:rPr>
              <a:t>deg</a:t>
            </a:r>
            <a:r>
              <a:rPr lang="en-US" sz="1400" b="1" dirty="0">
                <a:solidFill>
                  <a:srgbClr val="00FFFF"/>
                </a:solidFill>
                <a:latin typeface="Times New Roman" panose="02020603050405020304" pitchFamily="18" charset="0"/>
                <a:cs typeface="Times New Roman" panose="02020603050405020304" pitchFamily="18" charset="0"/>
              </a:rPr>
              <a:t>, high Q</a:t>
            </a:r>
            <a:r>
              <a:rPr lang="en-US" sz="1400" b="1" baseline="30000" dirty="0">
                <a:solidFill>
                  <a:srgbClr val="00FFFF"/>
                </a:solidFill>
                <a:latin typeface="Times New Roman" panose="02020603050405020304" pitchFamily="18" charset="0"/>
                <a:cs typeface="Times New Roman" panose="02020603050405020304" pitchFamily="18" charset="0"/>
              </a:rPr>
              <a:t>2</a:t>
            </a:r>
            <a:r>
              <a:rPr lang="en-US" sz="1400" b="1" dirty="0">
                <a:solidFill>
                  <a:srgbClr val="00FFFF"/>
                </a:solidFill>
                <a:latin typeface="Times New Roman" panose="02020603050405020304" pitchFamily="18" charset="0"/>
                <a:cs typeface="Times New Roman" panose="02020603050405020304" pitchFamily="18" charset="0"/>
              </a:rPr>
              <a:t>/high-x DIS/SIDIS data </a:t>
            </a:r>
          </a:p>
        </p:txBody>
      </p:sp>
      <p:sp>
        <p:nvSpPr>
          <p:cNvPr id="9" name="TextBox 8">
            <a:extLst>
              <a:ext uri="{FF2B5EF4-FFF2-40B4-BE49-F238E27FC236}">
                <a16:creationId xmlns:a16="http://schemas.microsoft.com/office/drawing/2014/main" id="{285FA99B-889A-AA45-9C4E-77C0FAA0409F}"/>
              </a:ext>
            </a:extLst>
          </p:cNvPr>
          <p:cNvSpPr txBox="1"/>
          <p:nvPr/>
        </p:nvSpPr>
        <p:spPr>
          <a:xfrm>
            <a:off x="81251" y="3034230"/>
            <a:ext cx="2468051" cy="738664"/>
          </a:xfrm>
          <a:prstGeom prst="rect">
            <a:avLst/>
          </a:prstGeom>
          <a:noFill/>
        </p:spPr>
        <p:txBody>
          <a:bodyPr wrap="square" rtlCol="0">
            <a:spAutoFit/>
          </a:bodyPr>
          <a:lstStyle/>
          <a:p>
            <a:pPr algn="ctr"/>
            <a:r>
              <a:rPr lang="en-US" sz="1400" b="1" dirty="0">
                <a:solidFill>
                  <a:srgbClr val="FFFF00"/>
                </a:solidFill>
                <a:latin typeface="Times New Roman" panose="02020603050405020304" pitchFamily="18" charset="0"/>
                <a:cs typeface="Times New Roman" panose="02020603050405020304" pitchFamily="18" charset="0"/>
              </a:rPr>
              <a:t>High-luminosity (longitudinally) Polarized </a:t>
            </a:r>
            <a:r>
              <a:rPr lang="en-US" sz="1400" b="1" baseline="30000" dirty="0">
                <a:solidFill>
                  <a:srgbClr val="FFFF00"/>
                </a:solidFill>
                <a:latin typeface="Times New Roman" panose="02020603050405020304" pitchFamily="18" charset="0"/>
                <a:cs typeface="Times New Roman" panose="02020603050405020304" pitchFamily="18" charset="0"/>
              </a:rPr>
              <a:t>3</a:t>
            </a:r>
            <a:r>
              <a:rPr lang="en-US" sz="1400" b="1" dirty="0">
                <a:solidFill>
                  <a:srgbClr val="FFFF00"/>
                </a:solidFill>
                <a:latin typeface="Times New Roman" panose="02020603050405020304" pitchFamily="18" charset="0"/>
                <a:cs typeface="Times New Roman" panose="02020603050405020304" pitchFamily="18" charset="0"/>
              </a:rPr>
              <a:t>He Target (1.2 × 10</a:t>
            </a:r>
            <a:r>
              <a:rPr lang="en-US" sz="1400" b="1" baseline="30000" dirty="0">
                <a:solidFill>
                  <a:srgbClr val="FFFF00"/>
                </a:solidFill>
                <a:latin typeface="Times New Roman" panose="02020603050405020304" pitchFamily="18" charset="0"/>
                <a:cs typeface="Times New Roman" panose="02020603050405020304" pitchFamily="18" charset="0"/>
              </a:rPr>
              <a:t>37</a:t>
            </a:r>
            <a:r>
              <a:rPr lang="en-US" sz="1400" b="1" dirty="0">
                <a:solidFill>
                  <a:srgbClr val="FFFF00"/>
                </a:solidFill>
                <a:latin typeface="Times New Roman" panose="02020603050405020304" pitchFamily="18" charset="0"/>
                <a:cs typeface="Times New Roman" panose="02020603050405020304" pitchFamily="18" charset="0"/>
              </a:rPr>
              <a:t> cm</a:t>
            </a:r>
            <a:r>
              <a:rPr lang="en-US" sz="1400" b="1" baseline="30000" dirty="0">
                <a:solidFill>
                  <a:srgbClr val="FFFF00"/>
                </a:solidFill>
                <a:latin typeface="Times New Roman" panose="02020603050405020304" pitchFamily="18" charset="0"/>
                <a:cs typeface="Times New Roman" panose="02020603050405020304" pitchFamily="18" charset="0"/>
              </a:rPr>
              <a:t>-2</a:t>
            </a:r>
            <a:r>
              <a:rPr lang="en-US" sz="1400" b="1" dirty="0">
                <a:solidFill>
                  <a:srgbClr val="FFFF00"/>
                </a:solidFill>
                <a:latin typeface="Times New Roman" panose="02020603050405020304" pitchFamily="18" charset="0"/>
                <a:cs typeface="Times New Roman" panose="02020603050405020304" pitchFamily="18" charset="0"/>
              </a:rPr>
              <a:t> s</a:t>
            </a:r>
            <a:r>
              <a:rPr lang="en-US" sz="1400" b="1" baseline="30000" dirty="0">
                <a:solidFill>
                  <a:srgbClr val="FFFF00"/>
                </a:solidFill>
                <a:latin typeface="Times New Roman" panose="02020603050405020304" pitchFamily="18" charset="0"/>
                <a:cs typeface="Times New Roman" panose="02020603050405020304" pitchFamily="18" charset="0"/>
              </a:rPr>
              <a:t>-1</a:t>
            </a:r>
            <a:r>
              <a:rPr lang="en-US" sz="1400" b="1" dirty="0">
                <a:solidFill>
                  <a:srgbClr val="FFFF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5BAA08B9-C0D1-4049-96EE-C58D4CF6471C}"/>
              </a:ext>
            </a:extLst>
          </p:cNvPr>
          <p:cNvSpPr txBox="1"/>
          <p:nvPr/>
        </p:nvSpPr>
        <p:spPr>
          <a:xfrm>
            <a:off x="6629400" y="826275"/>
            <a:ext cx="2310063" cy="954107"/>
          </a:xfrm>
          <a:prstGeom prst="rect">
            <a:avLst/>
          </a:prstGeom>
          <a:noFill/>
        </p:spPr>
        <p:txBody>
          <a:bodyPr wrap="square" rtlCol="0">
            <a:spAutoFit/>
          </a:bodyPr>
          <a:lstStyle/>
          <a:p>
            <a:pPr algn="ctr"/>
            <a:r>
              <a:rPr lang="en-US" sz="1400" b="1" dirty="0">
                <a:solidFill>
                  <a:srgbClr val="FF00FF"/>
                </a:solidFill>
                <a:latin typeface="Times New Roman" panose="02020603050405020304" pitchFamily="18" charset="0"/>
                <a:cs typeface="Times New Roman" panose="02020603050405020304" pitchFamily="18" charset="0"/>
              </a:rPr>
              <a:t>A1n redesigned: SBS as combined electron/hadron spectrometer with LAC+HCAL+RICH</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A4D6030-D556-504E-81D7-63759A9FC187}"/>
                  </a:ext>
                </a:extLst>
              </p:cNvPr>
              <p:cNvSpPr txBox="1"/>
              <p:nvPr/>
            </p:nvSpPr>
            <p:spPr>
              <a:xfrm>
                <a:off x="0" y="4991917"/>
                <a:ext cx="9144000" cy="1477328"/>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Given the availability of SBS and the evolution of the </a:t>
                </a:r>
                <a:r>
                  <a:rPr lang="en-US" dirty="0" err="1">
                    <a:latin typeface="Times New Roman" charset="0"/>
                    <a:ea typeface="Times New Roman" charset="0"/>
                    <a:cs typeface="Times New Roman" charset="0"/>
                  </a:rPr>
                  <a:t>BigBite</a:t>
                </a:r>
                <a:r>
                  <a:rPr lang="en-US" dirty="0">
                    <a:latin typeface="Times New Roman" charset="0"/>
                    <a:ea typeface="Times New Roman" charset="0"/>
                    <a:cs typeface="Times New Roman" charset="0"/>
                  </a:rPr>
                  <a:t> and SBS detector packages, polarized </a:t>
                </a:r>
                <a:r>
                  <a:rPr lang="en-US" baseline="30000" dirty="0">
                    <a:latin typeface="Times New Roman" charset="0"/>
                    <a:ea typeface="Times New Roman" charset="0"/>
                    <a:cs typeface="Times New Roman" charset="0"/>
                  </a:rPr>
                  <a:t>3</a:t>
                </a:r>
                <a:r>
                  <a:rPr lang="en-US" dirty="0">
                    <a:latin typeface="Times New Roman" charset="0"/>
                    <a:ea typeface="Times New Roman" charset="0"/>
                    <a:cs typeface="Times New Roman" charset="0"/>
                  </a:rPr>
                  <a:t>He target capability, current vision is to combine a drastically improved version of the approved Hall A A1n proposal with the same (or less) beam time with the longitudinally polarized SIDIS physics of PR12-14-008, in a single run </a:t>
                </a:r>
                <a14:m>
                  <m:oMath xmlns:m="http://schemas.openxmlformats.org/officeDocument/2006/math">
                    <m:r>
                      <a:rPr lang="en-US" b="0" i="1" smtClean="0">
                        <a:latin typeface="Cambria Math" panose="02040503050406030204" pitchFamily="18" charset="0"/>
                        <a:ea typeface="Times New Roman" charset="0"/>
                        <a:cs typeface="Times New Roman" charset="0"/>
                      </a:rPr>
                      <m:t>≤500 </m:t>
                    </m:r>
                  </m:oMath>
                </a14:m>
                <a:r>
                  <a:rPr lang="en-US" dirty="0">
                    <a:latin typeface="Times New Roman" charset="0"/>
                    <a:ea typeface="Times New Roman" charset="0"/>
                    <a:cs typeface="Times New Roman" charset="0"/>
                  </a:rPr>
                  <a:t>hours, by converting the SBS into a combined electron/hadron spectrometer. </a:t>
                </a:r>
              </a:p>
            </p:txBody>
          </p:sp>
        </mc:Choice>
        <mc:Fallback>
          <p:sp>
            <p:nvSpPr>
              <p:cNvPr id="11" name="TextBox 10">
                <a:extLst>
                  <a:ext uri="{FF2B5EF4-FFF2-40B4-BE49-F238E27FC236}">
                    <a16:creationId xmlns:a16="http://schemas.microsoft.com/office/drawing/2014/main" id="{5A4D6030-D556-504E-81D7-63759A9FC187}"/>
                  </a:ext>
                </a:extLst>
              </p:cNvPr>
              <p:cNvSpPr txBox="1">
                <a:spLocks noRot="1" noChangeAspect="1" noMove="1" noResize="1" noEditPoints="1" noAdjustHandles="1" noChangeArrowheads="1" noChangeShapeType="1" noTextEdit="1"/>
              </p:cNvSpPr>
              <p:nvPr/>
            </p:nvSpPr>
            <p:spPr>
              <a:xfrm>
                <a:off x="0" y="4991917"/>
                <a:ext cx="9144000" cy="1477328"/>
              </a:xfrm>
              <a:prstGeom prst="rect">
                <a:avLst/>
              </a:prstGeom>
              <a:blipFill>
                <a:blip r:embed="rId3"/>
                <a:stretch>
                  <a:fillRect l="-278" t="-1709" r="-139" b="-5983"/>
                </a:stretch>
              </a:blipFill>
            </p:spPr>
            <p:txBody>
              <a:bodyPr/>
              <a:lstStyle/>
              <a:p>
                <a:r>
                  <a:rPr lang="en-US">
                    <a:noFill/>
                  </a:rPr>
                  <a:t> </a:t>
                </a:r>
              </a:p>
            </p:txBody>
          </p:sp>
        </mc:Fallback>
      </mc:AlternateContent>
    </p:spTree>
    <p:extLst>
      <p:ext uri="{BB962C8B-B14F-4D97-AF65-F5344CB8AC3E}">
        <p14:creationId xmlns:p14="http://schemas.microsoft.com/office/powerpoint/2010/main" val="3486832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9658-36D5-F848-9264-49B6AB13552E}"/>
              </a:ext>
            </a:extLst>
          </p:cNvPr>
          <p:cNvSpPr>
            <a:spLocks noGrp="1"/>
          </p:cNvSpPr>
          <p:nvPr>
            <p:ph type="title"/>
          </p:nvPr>
        </p:nvSpPr>
        <p:spPr/>
        <p:txBody>
          <a:bodyPr/>
          <a:lstStyle/>
          <a:p>
            <a:r>
              <a:rPr lang="en-US" dirty="0"/>
              <a:t>A1n SBS+BB PRELIMINARY projections</a:t>
            </a:r>
          </a:p>
        </p:txBody>
      </p:sp>
      <p:sp>
        <p:nvSpPr>
          <p:cNvPr id="3" name="Date Placeholder 2">
            <a:extLst>
              <a:ext uri="{FF2B5EF4-FFF2-40B4-BE49-F238E27FC236}">
                <a16:creationId xmlns:a16="http://schemas.microsoft.com/office/drawing/2014/main" id="{C9C1E720-FD89-8944-951D-3E114D56FA1F}"/>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FFEC764A-2F16-7047-94F2-2965790A6122}"/>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B817B415-49FE-1049-B500-19E13ABB10FA}"/>
              </a:ext>
            </a:extLst>
          </p:cNvPr>
          <p:cNvSpPr>
            <a:spLocks noGrp="1"/>
          </p:cNvSpPr>
          <p:nvPr>
            <p:ph type="sldNum" sz="quarter" idx="12"/>
          </p:nvPr>
        </p:nvSpPr>
        <p:spPr/>
        <p:txBody>
          <a:bodyPr/>
          <a:lstStyle/>
          <a:p>
            <a:fld id="{8127209B-B3F5-498A-AD06-B1E95A6A5D2E}" type="slidenum">
              <a:rPr lang="en-US" smtClean="0"/>
              <a:t>24</a:t>
            </a:fld>
            <a:endParaRPr lang="en-US"/>
          </a:p>
        </p:txBody>
      </p:sp>
      <p:sp>
        <p:nvSpPr>
          <p:cNvPr id="8" name="TextBox 7">
            <a:extLst>
              <a:ext uri="{FF2B5EF4-FFF2-40B4-BE49-F238E27FC236}">
                <a16:creationId xmlns:a16="http://schemas.microsoft.com/office/drawing/2014/main" id="{49C2A5FA-07E8-5E42-A3EC-9612F467A880}"/>
              </a:ext>
            </a:extLst>
          </p:cNvPr>
          <p:cNvSpPr txBox="1"/>
          <p:nvPr/>
        </p:nvSpPr>
        <p:spPr>
          <a:xfrm>
            <a:off x="0" y="5562787"/>
            <a:ext cx="9144000" cy="923330"/>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Very crude estimates of A1n statistical precision, with inclusive </a:t>
            </a:r>
            <a:r>
              <a:rPr lang="en-US" baseline="30000" dirty="0">
                <a:latin typeface="Times New Roman" charset="0"/>
                <a:ea typeface="Times New Roman" charset="0"/>
                <a:cs typeface="Times New Roman" charset="0"/>
              </a:rPr>
              <a:t>3</a:t>
            </a:r>
            <a:r>
              <a:rPr lang="en-US" dirty="0">
                <a:latin typeface="Times New Roman" charset="0"/>
                <a:ea typeface="Times New Roman" charset="0"/>
                <a:cs typeface="Times New Roman" charset="0"/>
              </a:rPr>
              <a:t>He(</a:t>
            </a:r>
            <a:r>
              <a:rPr lang="en-US" dirty="0" err="1">
                <a:latin typeface="Times New Roman" charset="0"/>
                <a:ea typeface="Times New Roman" charset="0"/>
                <a:cs typeface="Times New Roman" charset="0"/>
              </a:rPr>
              <a:t>e,e</a:t>
            </a:r>
            <a:r>
              <a:rPr lang="en-US" dirty="0">
                <a:latin typeface="Times New Roman" charset="0"/>
                <a:ea typeface="Times New Roman" charset="0"/>
                <a:cs typeface="Times New Roman" charset="0"/>
              </a:rPr>
              <a:t>’)X rates computed from Christy-</a:t>
            </a:r>
            <a:r>
              <a:rPr lang="en-US" dirty="0" err="1">
                <a:latin typeface="Times New Roman" charset="0"/>
                <a:ea typeface="Times New Roman" charset="0"/>
                <a:cs typeface="Times New Roman" charset="0"/>
              </a:rPr>
              <a:t>Bosted</a:t>
            </a:r>
            <a:r>
              <a:rPr lang="en-US" dirty="0">
                <a:latin typeface="Times New Roman" charset="0"/>
                <a:ea typeface="Times New Roman" charset="0"/>
                <a:cs typeface="Times New Roman" charset="0"/>
              </a:rPr>
              <a:t> parametrization of inclusive structure functions, basic Fermi smearing model</a:t>
            </a:r>
          </a:p>
        </p:txBody>
      </p:sp>
      <p:grpSp>
        <p:nvGrpSpPr>
          <p:cNvPr id="18" name="Group 17">
            <a:extLst>
              <a:ext uri="{FF2B5EF4-FFF2-40B4-BE49-F238E27FC236}">
                <a16:creationId xmlns:a16="http://schemas.microsoft.com/office/drawing/2014/main" id="{4C5B1427-0B60-B54B-8583-852188F40E67}"/>
              </a:ext>
            </a:extLst>
          </p:cNvPr>
          <p:cNvGrpSpPr/>
          <p:nvPr/>
        </p:nvGrpSpPr>
        <p:grpSpPr>
          <a:xfrm>
            <a:off x="1022684" y="609600"/>
            <a:ext cx="6858000" cy="5007429"/>
            <a:chOff x="1" y="604365"/>
            <a:chExt cx="6858000" cy="5007429"/>
          </a:xfrm>
        </p:grpSpPr>
        <p:pic>
          <p:nvPicPr>
            <p:cNvPr id="15" name="Picture 14">
              <a:extLst>
                <a:ext uri="{FF2B5EF4-FFF2-40B4-BE49-F238E27FC236}">
                  <a16:creationId xmlns:a16="http://schemas.microsoft.com/office/drawing/2014/main" id="{2C2A5A24-7569-5543-92E4-9CDD6D569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5286" y="-320920"/>
              <a:ext cx="5007429" cy="6858000"/>
            </a:xfrm>
            <a:prstGeom prst="rect">
              <a:avLst/>
            </a:prstGeom>
          </p:spPr>
        </p:pic>
        <p:sp>
          <p:nvSpPr>
            <p:cNvPr id="9" name="TextBox 8">
              <a:extLst>
                <a:ext uri="{FF2B5EF4-FFF2-40B4-BE49-F238E27FC236}">
                  <a16:creationId xmlns:a16="http://schemas.microsoft.com/office/drawing/2014/main" id="{2565967B-5D84-0D45-9F66-23A62E262AB8}"/>
                </a:ext>
              </a:extLst>
            </p:cNvPr>
            <p:cNvSpPr txBox="1"/>
            <p:nvPr/>
          </p:nvSpPr>
          <p:spPr>
            <a:xfrm>
              <a:off x="3962399" y="917713"/>
              <a:ext cx="915932" cy="307777"/>
            </a:xfrm>
            <a:prstGeom prst="rect">
              <a:avLst/>
            </a:prstGeom>
            <a:noFill/>
          </p:spPr>
          <p:txBody>
            <a:bodyPr wrap="square" rtlCol="0">
              <a:spAutoFit/>
            </a:bodyPr>
            <a:lstStyle/>
            <a:p>
              <a:pPr algn="ctr"/>
              <a:r>
                <a:rPr lang="en-US" sz="1400" dirty="0" err="1">
                  <a:latin typeface="Times New Roman" charset="0"/>
                  <a:ea typeface="Times New Roman" charset="0"/>
                  <a:cs typeface="Times New Roman" charset="0"/>
                </a:rPr>
                <a:t>BigBite</a:t>
              </a:r>
              <a:endParaRPr lang="en-US" sz="1400" dirty="0">
                <a:latin typeface="Times New Roman" charset="0"/>
                <a:ea typeface="Times New Roman" charset="0"/>
                <a:cs typeface="Times New Roman" charset="0"/>
              </a:endParaRPr>
            </a:p>
          </p:txBody>
        </p:sp>
        <p:sp>
          <p:nvSpPr>
            <p:cNvPr id="10" name="TextBox 9">
              <a:extLst>
                <a:ext uri="{FF2B5EF4-FFF2-40B4-BE49-F238E27FC236}">
                  <a16:creationId xmlns:a16="http://schemas.microsoft.com/office/drawing/2014/main" id="{96C2E703-5C4C-944D-A656-D8F8995FC25A}"/>
                </a:ext>
              </a:extLst>
            </p:cNvPr>
            <p:cNvSpPr txBox="1"/>
            <p:nvPr/>
          </p:nvSpPr>
          <p:spPr>
            <a:xfrm>
              <a:off x="3956001" y="1401157"/>
              <a:ext cx="609600" cy="307777"/>
            </a:xfrm>
            <a:prstGeom prst="rect">
              <a:avLst/>
            </a:prstGeom>
            <a:noFill/>
          </p:spPr>
          <p:txBody>
            <a:bodyPr wrap="square" rtlCol="0">
              <a:spAutoFit/>
            </a:bodyPr>
            <a:lstStyle/>
            <a:p>
              <a:pPr algn="ctr"/>
              <a:r>
                <a:rPr lang="en-US" sz="1400" dirty="0">
                  <a:latin typeface="Times New Roman" charset="0"/>
                  <a:ea typeface="Times New Roman" charset="0"/>
                  <a:cs typeface="Times New Roman" charset="0"/>
                </a:rPr>
                <a:t>SBS</a:t>
              </a:r>
            </a:p>
          </p:txBody>
        </p:sp>
        <p:cxnSp>
          <p:nvCxnSpPr>
            <p:cNvPr id="12" name="Straight Arrow Connector 11">
              <a:extLst>
                <a:ext uri="{FF2B5EF4-FFF2-40B4-BE49-F238E27FC236}">
                  <a16:creationId xmlns:a16="http://schemas.microsoft.com/office/drawing/2014/main" id="{26546727-2EAB-D54B-ADE0-97D545997447}"/>
                </a:ext>
              </a:extLst>
            </p:cNvPr>
            <p:cNvCxnSpPr/>
            <p:nvPr/>
          </p:nvCxnSpPr>
          <p:spPr>
            <a:xfrm>
              <a:off x="4876799" y="1070113"/>
              <a:ext cx="609600" cy="2286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00CC2FE-6DF4-234C-AA77-85E4EDA1623F}"/>
                </a:ext>
              </a:extLst>
            </p:cNvPr>
            <p:cNvCxnSpPr>
              <a:cxnSpLocks/>
              <a:stCxn id="10" idx="3"/>
            </p:cNvCxnSpPr>
            <p:nvPr/>
          </p:nvCxnSpPr>
          <p:spPr>
            <a:xfrm>
              <a:off x="4565601" y="1555046"/>
              <a:ext cx="615624" cy="57855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8082908-7013-4347-BFB3-754BD098CCDE}"/>
              </a:ext>
            </a:extLst>
          </p:cNvPr>
          <p:cNvSpPr txBox="1"/>
          <p:nvPr/>
        </p:nvSpPr>
        <p:spPr>
          <a:xfrm>
            <a:off x="7719450" y="1321398"/>
            <a:ext cx="1307433" cy="369332"/>
          </a:xfrm>
          <a:prstGeom prst="rect">
            <a:avLst/>
          </a:prstGeom>
          <a:noFill/>
        </p:spPr>
        <p:txBody>
          <a:bodyPr wrap="square" rtlCol="0">
            <a:spAutoFit/>
          </a:bodyPr>
          <a:lstStyle/>
          <a:p>
            <a:pPr algn="ctr"/>
            <a:r>
              <a:rPr lang="en-US" b="1" dirty="0">
                <a:solidFill>
                  <a:srgbClr val="FF40FF"/>
                </a:solidFill>
                <a:latin typeface="Times New Roman" panose="02020603050405020304" pitchFamily="18" charset="0"/>
                <a:cs typeface="Times New Roman" panose="02020603050405020304" pitchFamily="18" charset="0"/>
              </a:rPr>
              <a:t>W = 2 GeV</a:t>
            </a:r>
          </a:p>
        </p:txBody>
      </p:sp>
      <p:cxnSp>
        <p:nvCxnSpPr>
          <p:cNvPr id="21" name="Straight Arrow Connector 20">
            <a:extLst>
              <a:ext uri="{FF2B5EF4-FFF2-40B4-BE49-F238E27FC236}">
                <a16:creationId xmlns:a16="http://schemas.microsoft.com/office/drawing/2014/main" id="{D6C5F6C9-0A71-1A40-B136-EA76C366D3E4}"/>
              </a:ext>
            </a:extLst>
          </p:cNvPr>
          <p:cNvCxnSpPr>
            <a:stCxn id="19" idx="1"/>
          </p:cNvCxnSpPr>
          <p:nvPr/>
        </p:nvCxnSpPr>
        <p:spPr>
          <a:xfrm flipH="1" flipV="1">
            <a:off x="6934200" y="1406392"/>
            <a:ext cx="785250" cy="99672"/>
          </a:xfrm>
          <a:prstGeom prst="straightConnector1">
            <a:avLst/>
          </a:prstGeom>
          <a:ln w="25400">
            <a:solidFill>
              <a:srgbClr val="FF40FF"/>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059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37126"/>
          </a:xfrm>
        </p:spPr>
        <p:txBody>
          <a:bodyPr>
            <a:normAutofit/>
          </a:bodyPr>
          <a:lstStyle/>
          <a:p>
            <a:r>
              <a:rPr lang="en-US"/>
              <a:t>&lt;Q</a:t>
            </a:r>
            <a:r>
              <a:rPr lang="en-US" baseline="30000"/>
              <a:t>2</a:t>
            </a:r>
            <a:r>
              <a:rPr lang="en-US"/>
              <a:t>&gt; of SBS+BB SIDIS: &gt; HERMES, &lt; COMPASS</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25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837127"/>
            <a:ext cx="7315200" cy="5276630"/>
          </a:xfrm>
          <a:prstGeom prst="rect">
            <a:avLst/>
          </a:prstGeom>
        </p:spPr>
      </p:pic>
    </p:spTree>
    <p:extLst>
      <p:ext uri="{BB962C8B-B14F-4D97-AF65-F5344CB8AC3E}">
        <p14:creationId xmlns:p14="http://schemas.microsoft.com/office/powerpoint/2010/main" val="2701702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a:t>General Expression for SIDIS Cross Section: Bacchetta et al. JHEP 02, 093 (2007)</a:t>
            </a:r>
          </a:p>
        </p:txBody>
      </p:sp>
      <p:pic>
        <p:nvPicPr>
          <p:cNvPr id="7" name="Picture 6"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1143000"/>
            <a:ext cx="6400800" cy="4793933"/>
          </a:xfrm>
          <a:prstGeom prst="rect">
            <a:avLst/>
          </a:prstGeom>
          <a:ln w="19050">
            <a:solidFill>
              <a:srgbClr val="FF0000"/>
            </a:solidFill>
          </a:ln>
        </p:spPr>
      </p:pic>
      <p:sp>
        <p:nvSpPr>
          <p:cNvPr id="10" name="TextBox 9"/>
          <p:cNvSpPr txBox="1"/>
          <p:nvPr/>
        </p:nvSpPr>
        <p:spPr>
          <a:xfrm>
            <a:off x="6400800" y="1143000"/>
            <a:ext cx="2743200" cy="3139321"/>
          </a:xfrm>
          <a:prstGeom prst="rect">
            <a:avLst/>
          </a:prstGeom>
          <a:noFill/>
        </p:spPr>
        <p:txBody>
          <a:bodyPr wrap="square" rtlCol="0">
            <a:spAutoFit/>
          </a:bodyPr>
          <a:lstStyle/>
          <a:p>
            <a:pPr>
              <a:buFont typeface="Arial"/>
              <a:buChar char="•"/>
            </a:pPr>
            <a:r>
              <a:rPr lang="en-US">
                <a:solidFill>
                  <a:prstClr val="black"/>
                </a:solidFill>
                <a:latin typeface="Times New Roman"/>
                <a:cs typeface="Times New Roman"/>
              </a:rPr>
              <a:t> SIDIS structure functions F depend on </a:t>
            </a:r>
            <a:r>
              <a:rPr lang="en-US" i="1">
                <a:solidFill>
                  <a:prstClr val="black"/>
                </a:solidFill>
                <a:latin typeface="Times New Roman"/>
                <a:cs typeface="Times New Roman"/>
              </a:rPr>
              <a:t>x, Q</a:t>
            </a:r>
            <a:r>
              <a:rPr lang="en-US" i="1" baseline="30000">
                <a:solidFill>
                  <a:prstClr val="black"/>
                </a:solidFill>
                <a:latin typeface="Times New Roman"/>
                <a:cs typeface="Times New Roman"/>
              </a:rPr>
              <a:t>2</a:t>
            </a:r>
            <a:r>
              <a:rPr lang="en-US" i="1">
                <a:solidFill>
                  <a:prstClr val="black"/>
                </a:solidFill>
                <a:latin typeface="Times New Roman"/>
                <a:cs typeface="Times New Roman"/>
              </a:rPr>
              <a:t>, z, p</a:t>
            </a:r>
            <a:r>
              <a:rPr lang="en-US" i="1" baseline="-25000">
                <a:solidFill>
                  <a:prstClr val="black"/>
                </a:solidFill>
                <a:latin typeface="Times New Roman"/>
                <a:cs typeface="Times New Roman"/>
              </a:rPr>
              <a:t>T</a:t>
            </a:r>
            <a:endParaRPr lang="en-US">
              <a:solidFill>
                <a:prstClr val="black"/>
              </a:solidFill>
              <a:latin typeface="Times New Roman"/>
              <a:cs typeface="Times New Roman"/>
            </a:endParaRPr>
          </a:p>
          <a:p>
            <a:pPr>
              <a:buFont typeface="Arial"/>
              <a:buChar char="•"/>
            </a:pPr>
            <a:r>
              <a:rPr lang="en-US">
                <a:solidFill>
                  <a:prstClr val="black"/>
                </a:solidFill>
                <a:latin typeface="Times New Roman"/>
                <a:cs typeface="Times New Roman"/>
              </a:rPr>
              <a:t> U, L, T subscripts indicate unpolarized, longitudinally and transversely polarized beam, target, respectively </a:t>
            </a:r>
          </a:p>
          <a:p>
            <a:pPr>
              <a:buFont typeface="Arial"/>
              <a:buChar char="•"/>
            </a:pPr>
            <a:r>
              <a:rPr lang="en-US">
                <a:solidFill>
                  <a:prstClr val="black"/>
                </a:solidFill>
                <a:latin typeface="Times New Roman"/>
                <a:cs typeface="Times New Roman"/>
              </a:rPr>
              <a:t> S = nucleon spin</a:t>
            </a:r>
          </a:p>
          <a:p>
            <a:pPr>
              <a:buFont typeface="Arial"/>
              <a:buChar char="•"/>
            </a:pPr>
            <a:r>
              <a:rPr lang="en-US">
                <a:solidFill>
                  <a:prstClr val="black"/>
                </a:solidFill>
                <a:latin typeface="Times New Roman"/>
                <a:cs typeface="Times New Roman"/>
              </a:rPr>
              <a:t> λ = lepton helicity</a:t>
            </a:r>
          </a:p>
          <a:p>
            <a:pPr>
              <a:buFont typeface="Arial"/>
              <a:buChar char="•"/>
            </a:pPr>
            <a:r>
              <a:rPr lang="en-US">
                <a:solidFill>
                  <a:srgbClr val="0000FF"/>
                </a:solidFill>
                <a:latin typeface="Times New Roman"/>
                <a:cs typeface="Times New Roman"/>
              </a:rPr>
              <a:t> </a:t>
            </a:r>
            <a:r>
              <a:rPr lang="en-US" b="1">
                <a:solidFill>
                  <a:srgbClr val="0000FF"/>
                </a:solidFill>
                <a:latin typeface="Times New Roman"/>
                <a:cs typeface="Times New Roman"/>
              </a:rPr>
              <a:t>Eight terms survive at leading twist; the rest are M/Q suppressed</a:t>
            </a:r>
          </a:p>
        </p:txBody>
      </p:sp>
      <p:pic>
        <p:nvPicPr>
          <p:cNvPr id="11" name="Picture 10"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629400" y="4970680"/>
            <a:ext cx="2286000" cy="981182"/>
          </a:xfrm>
          <a:prstGeom prst="rect">
            <a:avLst/>
          </a:prstGeom>
          <a:ln w="19050">
            <a:solidFill>
              <a:srgbClr val="0000FF"/>
            </a:solidFill>
          </a:ln>
        </p:spPr>
      </p:pic>
      <p:sp>
        <p:nvSpPr>
          <p:cNvPr id="12" name="Rounded Rectangle 11"/>
          <p:cNvSpPr/>
          <p:nvPr/>
        </p:nvSpPr>
        <p:spPr>
          <a:xfrm>
            <a:off x="3873500" y="1206500"/>
            <a:ext cx="571500" cy="3683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873500" y="1714500"/>
            <a:ext cx="1409700" cy="2794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127500" y="2273300"/>
            <a:ext cx="1346200" cy="3556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374900" y="2654300"/>
            <a:ext cx="939800" cy="3683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197100" y="3086100"/>
            <a:ext cx="1905000" cy="4826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778000" y="3594100"/>
            <a:ext cx="2070100" cy="3556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1778000" y="3924300"/>
            <a:ext cx="2209800" cy="3302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374900" y="4876800"/>
            <a:ext cx="2527300" cy="4572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ate Placeholder 20"/>
          <p:cNvSpPr>
            <a:spLocks noGrp="1"/>
          </p:cNvSpPr>
          <p:nvPr>
            <p:ph type="dt" sz="half" idx="10"/>
          </p:nvPr>
        </p:nvSpPr>
        <p:spPr/>
        <p:txBody>
          <a:bodyPr/>
          <a:lstStyle/>
          <a:p>
            <a:r>
              <a:rPr lang="en-US"/>
              <a:t>6/21/18</a:t>
            </a:r>
          </a:p>
        </p:txBody>
      </p:sp>
      <p:sp>
        <p:nvSpPr>
          <p:cNvPr id="23" name="Slide Number Placeholder 22"/>
          <p:cNvSpPr>
            <a:spLocks noGrp="1"/>
          </p:cNvSpPr>
          <p:nvPr>
            <p:ph type="sldNum" sz="quarter" idx="12"/>
          </p:nvPr>
        </p:nvSpPr>
        <p:spPr/>
        <p:txBody>
          <a:bodyPr/>
          <a:lstStyle/>
          <a:p>
            <a:fld id="{7E98405E-16DB-7B4E-8D59-529ECE3D5B7E}" type="slidenum">
              <a:rPr lang="en-US"/>
              <a:pPr/>
              <a:t>26</a:t>
            </a:fld>
            <a:endParaRPr lang="en-US"/>
          </a:p>
        </p:txBody>
      </p:sp>
      <p:sp>
        <p:nvSpPr>
          <p:cNvPr id="25" name="Footer Placeholder 24"/>
          <p:cNvSpPr>
            <a:spLocks noGrp="1"/>
          </p:cNvSpPr>
          <p:nvPr>
            <p:ph type="ftr" sz="quarter" idx="11"/>
          </p:nvPr>
        </p:nvSpPr>
        <p:spPr/>
        <p:txBody>
          <a:bodyPr/>
          <a:lstStyle/>
          <a:p>
            <a:r>
              <a:rPr lang="en-US"/>
              <a:t>Joint Hall A/C Summer Meeting</a:t>
            </a:r>
          </a:p>
        </p:txBody>
      </p:sp>
      <p:sp>
        <p:nvSpPr>
          <p:cNvPr id="3" name="Rectangle 2">
            <a:extLst>
              <a:ext uri="{FF2B5EF4-FFF2-40B4-BE49-F238E27FC236}">
                <a16:creationId xmlns:a16="http://schemas.microsoft.com/office/drawing/2014/main" id="{2681D56E-1E67-1F43-83F7-12A26D6961B9}"/>
              </a:ext>
            </a:extLst>
          </p:cNvPr>
          <p:cNvSpPr/>
          <p:nvPr/>
        </p:nvSpPr>
        <p:spPr>
          <a:xfrm>
            <a:off x="1828800" y="2209800"/>
            <a:ext cx="3810000" cy="876300"/>
          </a:xfrm>
          <a:prstGeom prst="rect">
            <a:avLst/>
          </a:prstGeom>
          <a:solidFill>
            <a:srgbClr val="FF40FF">
              <a:alpha val="20000"/>
            </a:srgbClr>
          </a:solidFill>
          <a:ln w="254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2BEF054-9FE2-EE47-9C70-BD845ADD23E5}"/>
              </a:ext>
            </a:extLst>
          </p:cNvPr>
          <p:cNvCxnSpPr>
            <a:stCxn id="3" idx="1"/>
          </p:cNvCxnSpPr>
          <p:nvPr/>
        </p:nvCxnSpPr>
        <p:spPr>
          <a:xfrm flipH="1">
            <a:off x="1219200" y="2647950"/>
            <a:ext cx="609600" cy="9525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ED5C8C-0E68-9544-B255-D32DA1558C13}"/>
              </a:ext>
            </a:extLst>
          </p:cNvPr>
          <p:cNvSpPr txBox="1"/>
          <p:nvPr/>
        </p:nvSpPr>
        <p:spPr>
          <a:xfrm>
            <a:off x="76200" y="2438400"/>
            <a:ext cx="1143000" cy="1015663"/>
          </a:xfrm>
          <a:prstGeom prst="rect">
            <a:avLst/>
          </a:prstGeom>
          <a:noFill/>
          <a:ln w="25400">
            <a:solidFill>
              <a:srgbClr val="FF40FF"/>
            </a:solidFill>
          </a:ln>
        </p:spPr>
        <p:txBody>
          <a:bodyPr wrap="square" rtlCol="0">
            <a:spAutoFit/>
          </a:bodyPr>
          <a:lstStyle/>
          <a:p>
            <a:pPr algn="ctr"/>
            <a:r>
              <a:rPr lang="en-US" sz="1200" b="1" dirty="0">
                <a:solidFill>
                  <a:srgbClr val="FF40FF"/>
                </a:solidFill>
                <a:latin typeface="Times New Roman" panose="02020603050405020304" pitchFamily="18" charset="0"/>
                <a:cs typeface="Times New Roman" panose="02020603050405020304" pitchFamily="18" charset="0"/>
              </a:rPr>
              <a:t>TMDs accessible in SIDIS  with longitudinally polarized </a:t>
            </a:r>
          </a:p>
        </p:txBody>
      </p:sp>
    </p:spTree>
    <p:extLst>
      <p:ext uri="{BB962C8B-B14F-4D97-AF65-F5344CB8AC3E}">
        <p14:creationId xmlns:p14="http://schemas.microsoft.com/office/powerpoint/2010/main" val="613141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SIDIS Structure Functions in Terms of TMDs</a:t>
            </a:r>
          </a:p>
        </p:txBody>
      </p:sp>
      <p:pic>
        <p:nvPicPr>
          <p:cNvPr id="12" name="Picture 11"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5440807"/>
            <a:ext cx="4882896" cy="684180"/>
          </a:xfrm>
          <a:prstGeom prst="rect">
            <a:avLst/>
          </a:prstGeom>
        </p:spPr>
      </p:pic>
      <p:sp>
        <p:nvSpPr>
          <p:cNvPr id="14" name="TextBox 13"/>
          <p:cNvSpPr txBox="1"/>
          <p:nvPr/>
        </p:nvSpPr>
        <p:spPr>
          <a:xfrm>
            <a:off x="5334000" y="669999"/>
            <a:ext cx="3810000" cy="6124754"/>
          </a:xfrm>
          <a:prstGeom prst="rect">
            <a:avLst/>
          </a:prstGeom>
          <a:noFill/>
        </p:spPr>
        <p:txBody>
          <a:bodyPr wrap="square" rtlCol="0">
            <a:spAutoFit/>
          </a:bodyPr>
          <a:lstStyle/>
          <a:p>
            <a:pPr>
              <a:buFont typeface="Arial"/>
              <a:buChar char="•"/>
            </a:pPr>
            <a:r>
              <a:rPr lang="en-US" sz="2400" dirty="0">
                <a:solidFill>
                  <a:prstClr val="black"/>
                </a:solidFill>
                <a:latin typeface="Times New Roman"/>
                <a:cs typeface="Times New Roman"/>
              </a:rPr>
              <a:t> Only f</a:t>
            </a:r>
            <a:r>
              <a:rPr lang="en-US" sz="2400" baseline="-25000" dirty="0">
                <a:solidFill>
                  <a:prstClr val="black"/>
                </a:solidFill>
                <a:latin typeface="Times New Roman"/>
                <a:cs typeface="Times New Roman"/>
              </a:rPr>
              <a:t>1</a:t>
            </a:r>
            <a:r>
              <a:rPr lang="en-US" sz="2400" dirty="0">
                <a:solidFill>
                  <a:prstClr val="black"/>
                </a:solidFill>
                <a:latin typeface="Times New Roman"/>
                <a:cs typeface="Times New Roman"/>
              </a:rPr>
              <a:t>, g</a:t>
            </a:r>
            <a:r>
              <a:rPr lang="en-US" sz="2400" baseline="-25000" dirty="0">
                <a:solidFill>
                  <a:prstClr val="black"/>
                </a:solidFill>
                <a:latin typeface="Times New Roman"/>
                <a:cs typeface="Times New Roman"/>
              </a:rPr>
              <a:t>1</a:t>
            </a:r>
            <a:r>
              <a:rPr lang="en-US" sz="2400" dirty="0">
                <a:solidFill>
                  <a:prstClr val="black"/>
                </a:solidFill>
                <a:latin typeface="Times New Roman"/>
                <a:cs typeface="Times New Roman"/>
              </a:rPr>
              <a:t>, h</a:t>
            </a:r>
            <a:r>
              <a:rPr lang="en-US" sz="2400" baseline="-25000" dirty="0">
                <a:solidFill>
                  <a:prstClr val="black"/>
                </a:solidFill>
                <a:latin typeface="Times New Roman"/>
                <a:cs typeface="Times New Roman"/>
              </a:rPr>
              <a:t>1</a:t>
            </a:r>
            <a:r>
              <a:rPr lang="en-US" sz="2400" dirty="0">
                <a:solidFill>
                  <a:prstClr val="black"/>
                </a:solidFill>
                <a:latin typeface="Times New Roman"/>
                <a:cs typeface="Times New Roman"/>
              </a:rPr>
              <a:t> survive integration over quark </a:t>
            </a:r>
            <a:r>
              <a:rPr lang="en-US" sz="2400" dirty="0" err="1">
                <a:solidFill>
                  <a:prstClr val="black"/>
                </a:solidFill>
                <a:latin typeface="Times New Roman"/>
                <a:cs typeface="Times New Roman"/>
              </a:rPr>
              <a:t>k</a:t>
            </a:r>
            <a:r>
              <a:rPr lang="en-US" sz="2400" baseline="-25000" dirty="0" err="1">
                <a:solidFill>
                  <a:prstClr val="black"/>
                </a:solidFill>
                <a:latin typeface="Times New Roman"/>
                <a:cs typeface="Times New Roman"/>
              </a:rPr>
              <a:t>T</a:t>
            </a:r>
            <a:endParaRPr lang="en-US" sz="2400" dirty="0">
              <a:solidFill>
                <a:prstClr val="black"/>
              </a:solidFill>
              <a:latin typeface="Times New Roman"/>
              <a:cs typeface="Times New Roman"/>
            </a:endParaRPr>
          </a:p>
          <a:p>
            <a:pPr>
              <a:buFont typeface="Arial"/>
              <a:buChar char="•"/>
            </a:pPr>
            <a:r>
              <a:rPr lang="en-US" sz="2400" dirty="0">
                <a:solidFill>
                  <a:prstClr val="black"/>
                </a:solidFill>
                <a:latin typeface="Times New Roman"/>
                <a:cs typeface="Times New Roman"/>
              </a:rPr>
              <a:t> All eight leading-twist TMDs are accessible in SIDIS with polarized beams/targets via azimuthal angular dependence of the SIDIS cross section</a:t>
            </a:r>
          </a:p>
          <a:p>
            <a:pPr>
              <a:buFont typeface="Arial"/>
              <a:buChar char="•"/>
            </a:pPr>
            <a:r>
              <a:rPr lang="en-US" sz="2400" dirty="0">
                <a:solidFill>
                  <a:prstClr val="black"/>
                </a:solidFill>
                <a:latin typeface="Times New Roman"/>
                <a:cs typeface="Times New Roman"/>
              </a:rPr>
              <a:t> Physical observables are convolutions over two (unobserved) transverse momenta: </a:t>
            </a:r>
          </a:p>
          <a:p>
            <a:pPr lvl="1">
              <a:buFont typeface="Arial"/>
              <a:buChar char="•"/>
            </a:pPr>
            <a:r>
              <a:rPr lang="en-US" sz="2000" dirty="0">
                <a:solidFill>
                  <a:prstClr val="black"/>
                </a:solidFill>
                <a:latin typeface="Times New Roman"/>
                <a:cs typeface="Times New Roman"/>
              </a:rPr>
              <a:t> Initial quark </a:t>
            </a:r>
            <a:r>
              <a:rPr lang="en-US" sz="2000" dirty="0" err="1">
                <a:solidFill>
                  <a:prstClr val="black"/>
                </a:solidFill>
                <a:latin typeface="Times New Roman"/>
                <a:cs typeface="Times New Roman"/>
              </a:rPr>
              <a:t>k</a:t>
            </a:r>
            <a:r>
              <a:rPr lang="en-US" sz="2000" baseline="-25000" dirty="0" err="1">
                <a:solidFill>
                  <a:prstClr val="black"/>
                </a:solidFill>
                <a:latin typeface="Times New Roman"/>
                <a:cs typeface="Times New Roman"/>
              </a:rPr>
              <a:t>T</a:t>
            </a:r>
            <a:endParaRPr lang="en-US" sz="2000" dirty="0">
              <a:solidFill>
                <a:prstClr val="black"/>
              </a:solidFill>
              <a:latin typeface="Times New Roman"/>
              <a:cs typeface="Times New Roman"/>
            </a:endParaRPr>
          </a:p>
          <a:p>
            <a:pPr lvl="1">
              <a:buFont typeface="Arial"/>
              <a:buChar char="•"/>
            </a:pPr>
            <a:r>
              <a:rPr lang="en-US" sz="2000" dirty="0">
                <a:solidFill>
                  <a:prstClr val="black"/>
                </a:solidFill>
                <a:latin typeface="Times New Roman"/>
                <a:cs typeface="Times New Roman"/>
              </a:rPr>
              <a:t> Hadron </a:t>
            </a:r>
            <a:r>
              <a:rPr lang="en-US" sz="2000" dirty="0" err="1">
                <a:solidFill>
                  <a:prstClr val="black"/>
                </a:solidFill>
                <a:latin typeface="Times New Roman"/>
                <a:cs typeface="Times New Roman"/>
              </a:rPr>
              <a:t>p</a:t>
            </a:r>
            <a:r>
              <a:rPr lang="en-US" sz="2000" baseline="-25000" dirty="0" err="1">
                <a:solidFill>
                  <a:prstClr val="black"/>
                </a:solidFill>
                <a:latin typeface="Times New Roman"/>
                <a:cs typeface="Times New Roman"/>
              </a:rPr>
              <a:t>T</a:t>
            </a:r>
            <a:r>
              <a:rPr lang="en-US" sz="2000" dirty="0">
                <a:solidFill>
                  <a:prstClr val="black"/>
                </a:solidFill>
                <a:latin typeface="Times New Roman"/>
                <a:cs typeface="Times New Roman"/>
              </a:rPr>
              <a:t> relative to recoiling quark, generated during fragmentation</a:t>
            </a:r>
          </a:p>
          <a:p>
            <a:pPr>
              <a:buFont typeface="Arial"/>
              <a:buChar char="•"/>
            </a:pPr>
            <a:endParaRPr lang="en-US" sz="2400" dirty="0">
              <a:solidFill>
                <a:prstClr val="black"/>
              </a:solidFill>
              <a:latin typeface="Times New Roman"/>
              <a:cs typeface="Times New Roman"/>
            </a:endParaRPr>
          </a:p>
        </p:txBody>
      </p:sp>
      <p:pic>
        <p:nvPicPr>
          <p:cNvPr id="11" name="Picture 10"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958757"/>
            <a:ext cx="4033586" cy="4114800"/>
          </a:xfrm>
          <a:prstGeom prst="rect">
            <a:avLst/>
          </a:prstGeom>
        </p:spPr>
      </p:pic>
      <p:sp>
        <p:nvSpPr>
          <p:cNvPr id="7" name="Date Placeholder 6"/>
          <p:cNvSpPr>
            <a:spLocks noGrp="1"/>
          </p:cNvSpPr>
          <p:nvPr>
            <p:ph type="dt" sz="half" idx="10"/>
          </p:nvPr>
        </p:nvSpPr>
        <p:spPr/>
        <p:txBody>
          <a:bodyPr/>
          <a:lstStyle/>
          <a:p>
            <a:r>
              <a:rPr lang="en-US"/>
              <a:t>6/21/18</a:t>
            </a:r>
          </a:p>
        </p:txBody>
      </p:sp>
      <p:sp>
        <p:nvSpPr>
          <p:cNvPr id="8" name="Slide Number Placeholder 7"/>
          <p:cNvSpPr>
            <a:spLocks noGrp="1"/>
          </p:cNvSpPr>
          <p:nvPr>
            <p:ph type="sldNum" sz="quarter" idx="12"/>
          </p:nvPr>
        </p:nvSpPr>
        <p:spPr/>
        <p:txBody>
          <a:bodyPr/>
          <a:lstStyle/>
          <a:p>
            <a:fld id="{7E98405E-16DB-7B4E-8D59-529ECE3D5B7E}" type="slidenum">
              <a:rPr lang="en-US"/>
              <a:pPr/>
              <a:t>27</a:t>
            </a:fld>
            <a:endParaRPr lang="en-US"/>
          </a:p>
        </p:txBody>
      </p:sp>
      <p:sp>
        <p:nvSpPr>
          <p:cNvPr id="9" name="Footer Placeholder 8"/>
          <p:cNvSpPr>
            <a:spLocks noGrp="1"/>
          </p:cNvSpPr>
          <p:nvPr>
            <p:ph type="ftr" sz="quarter" idx="11"/>
          </p:nvPr>
        </p:nvSpPr>
        <p:spPr/>
        <p:txBody>
          <a:bodyPr/>
          <a:lstStyle/>
          <a:p>
            <a:r>
              <a:rPr lang="en-US"/>
              <a:t>Joint Hall A/C Summer Meeting</a:t>
            </a:r>
          </a:p>
        </p:txBody>
      </p:sp>
      <p:sp>
        <p:nvSpPr>
          <p:cNvPr id="10" name="TextBox 9">
            <a:extLst>
              <a:ext uri="{FF2B5EF4-FFF2-40B4-BE49-F238E27FC236}">
                <a16:creationId xmlns:a16="http://schemas.microsoft.com/office/drawing/2014/main" id="{B460023D-3AC4-844B-94DF-806B08280D3B}"/>
              </a:ext>
            </a:extLst>
          </p:cNvPr>
          <p:cNvSpPr txBox="1"/>
          <p:nvPr/>
        </p:nvSpPr>
        <p:spPr>
          <a:xfrm>
            <a:off x="4267199" y="1905000"/>
            <a:ext cx="999951" cy="1384995"/>
          </a:xfrm>
          <a:prstGeom prst="rect">
            <a:avLst/>
          </a:prstGeom>
          <a:noFill/>
          <a:ln w="25400">
            <a:solidFill>
              <a:srgbClr val="FF40FF"/>
            </a:solidFill>
          </a:ln>
        </p:spPr>
        <p:txBody>
          <a:bodyPr wrap="square" rtlCol="0">
            <a:spAutoFit/>
          </a:bodyPr>
          <a:lstStyle/>
          <a:p>
            <a:pPr algn="ctr"/>
            <a:r>
              <a:rPr lang="en-US" sz="1200" b="1" dirty="0">
                <a:solidFill>
                  <a:srgbClr val="FF40FF"/>
                </a:solidFill>
                <a:latin typeface="Times New Roman" panose="02020603050405020304" pitchFamily="18" charset="0"/>
                <a:cs typeface="Times New Roman" panose="02020603050405020304" pitchFamily="18" charset="0"/>
              </a:rPr>
              <a:t>Leading-twist TMDs accessible in SIDIS  with longitudinally polarized target</a:t>
            </a:r>
          </a:p>
        </p:txBody>
      </p:sp>
      <p:sp>
        <p:nvSpPr>
          <p:cNvPr id="13" name="Rectangle 12">
            <a:extLst>
              <a:ext uri="{FF2B5EF4-FFF2-40B4-BE49-F238E27FC236}">
                <a16:creationId xmlns:a16="http://schemas.microsoft.com/office/drawing/2014/main" id="{0766B73F-DECC-D84F-B415-716AAD2CCE77}"/>
              </a:ext>
            </a:extLst>
          </p:cNvPr>
          <p:cNvSpPr/>
          <p:nvPr/>
        </p:nvSpPr>
        <p:spPr>
          <a:xfrm>
            <a:off x="381000" y="1914292"/>
            <a:ext cx="3676301" cy="981307"/>
          </a:xfrm>
          <a:prstGeom prst="rect">
            <a:avLst/>
          </a:prstGeom>
          <a:solidFill>
            <a:srgbClr val="FF40FF">
              <a:alpha val="20000"/>
            </a:srgbClr>
          </a:solidFill>
          <a:ln w="254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33F3936E-2AC0-F146-88C3-45DAE5AF58ED}"/>
              </a:ext>
            </a:extLst>
          </p:cNvPr>
          <p:cNvCxnSpPr>
            <a:endCxn id="10" idx="1"/>
          </p:cNvCxnSpPr>
          <p:nvPr/>
        </p:nvCxnSpPr>
        <p:spPr>
          <a:xfrm>
            <a:off x="4057301" y="2438400"/>
            <a:ext cx="209898" cy="159098"/>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855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Projected SIDIS Asymmetry Precision—1D for all hadrons</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28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876"/>
            <a:ext cx="6033297" cy="29260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158"/>
            <a:ext cx="6033297" cy="2926080"/>
          </a:xfrm>
          <a:prstGeom prst="rect">
            <a:avLst/>
          </a:prstGeom>
        </p:spPr>
      </p:pic>
      <p:sp>
        <p:nvSpPr>
          <p:cNvPr id="8" name="TextBox 7"/>
          <p:cNvSpPr txBox="1"/>
          <p:nvPr/>
        </p:nvSpPr>
        <p:spPr>
          <a:xfrm>
            <a:off x="6033297" y="637675"/>
            <a:ext cx="3110703" cy="6247864"/>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Projected asymmetry precisions (stat. only) in A</a:t>
            </a:r>
            <a:r>
              <a:rPr lang="en-US" sz="2000" baseline="-25000">
                <a:latin typeface="Times New Roman" panose="02020603050405020304" pitchFamily="18" charset="0"/>
                <a:cs typeface="Times New Roman" panose="02020603050405020304" pitchFamily="18" charset="0"/>
              </a:rPr>
              <a:t>1n</a:t>
            </a:r>
            <a:r>
              <a:rPr lang="en-US" sz="2000" baseline="30000">
                <a:latin typeface="Times New Roman" panose="02020603050405020304" pitchFamily="18" charset="0"/>
                <a:cs typeface="Times New Roman" panose="02020603050405020304" pitchFamily="18" charset="0"/>
              </a:rPr>
              <a:t>h</a:t>
            </a:r>
            <a:r>
              <a:rPr lang="en-US" sz="2000">
                <a:latin typeface="Times New Roman" panose="02020603050405020304" pitchFamily="18" charset="0"/>
                <a:cs typeface="Times New Roman" panose="02020603050405020304" pitchFamily="18" charset="0"/>
              </a:rPr>
              <a:t> vs x, integrated over z, p</a:t>
            </a:r>
            <a:r>
              <a:rPr lang="en-US" sz="2000" baseline="-25000">
                <a:latin typeface="Times New Roman" panose="02020603050405020304" pitchFamily="18" charset="0"/>
                <a:cs typeface="Times New Roman" panose="02020603050405020304" pitchFamily="18" charset="0"/>
              </a:rPr>
              <a:t>T</a:t>
            </a:r>
            <a:r>
              <a:rPr lang="en-US" sz="2000">
                <a:latin typeface="Times New Roman" panose="02020603050405020304" pitchFamily="18" charset="0"/>
                <a:cs typeface="Times New Roman" panose="02020603050405020304" pitchFamily="18" charset="0"/>
              </a:rPr>
              <a:t>, compared to prediction of “DSSV+” NLO global fit: </a:t>
            </a:r>
            <a:r>
              <a:rPr lang="en-US" sz="2000">
                <a:latin typeface="Times New Roman" panose="02020603050405020304" pitchFamily="18" charset="0"/>
                <a:cs typeface="Times New Roman" panose="02020603050405020304" pitchFamily="18" charset="0"/>
                <a:hlinkClick r:id="rId4"/>
              </a:rPr>
              <a:t>http://arxiv.org/abs/1108.3955</a:t>
            </a:r>
            <a:endParaRPr lang="en-US" sz="20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Fit includes COMPASS 2010 p and d data: </a:t>
            </a:r>
            <a:r>
              <a:rPr lang="en-US" sz="2000">
                <a:latin typeface="Times New Roman" panose="02020603050405020304" pitchFamily="18" charset="0"/>
                <a:cs typeface="Times New Roman" panose="02020603050405020304" pitchFamily="18" charset="0"/>
                <a:hlinkClick r:id="rId5"/>
              </a:rPr>
              <a:t>http://arxiv.org/abs/1007.4061</a:t>
            </a:r>
            <a:endParaRPr lang="en-US" sz="20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&lt;Q</a:t>
            </a:r>
            <a:r>
              <a:rPr lang="en-US" sz="2000" baseline="30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&gt; between HERMES and COMPASS</a:t>
            </a: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More details, numerical tables available at: </a:t>
            </a:r>
            <a:r>
              <a:rPr lang="en-US" sz="2000">
                <a:latin typeface="Times New Roman" panose="02020603050405020304" pitchFamily="18" charset="0"/>
                <a:cs typeface="Times New Roman" panose="02020603050405020304" pitchFamily="18" charset="0"/>
                <a:hlinkClick r:id="rId6"/>
              </a:rPr>
              <a:t>https://userweb.jlab.org/~puckett/PAC42_deltad/projections/</a:t>
            </a:r>
            <a:r>
              <a:rPr lang="en-US" sz="200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7840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2400" dirty="0"/>
              <a:t>Projected SIDIS Asymmetry Precision, 2D (</a:t>
            </a:r>
            <a:r>
              <a:rPr lang="en-US" sz="2400" dirty="0" err="1"/>
              <a:t>x,z</a:t>
            </a:r>
            <a:r>
              <a:rPr lang="en-US" sz="2400" dirty="0"/>
              <a:t>), E = 11 GeV</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29</a:t>
            </a:fld>
            <a:endParaRPr lang="en-US"/>
          </a:p>
        </p:txBody>
      </p:sp>
      <p:grpSp>
        <p:nvGrpSpPr>
          <p:cNvPr id="11" name="Group 10"/>
          <p:cNvGrpSpPr/>
          <p:nvPr/>
        </p:nvGrpSpPr>
        <p:grpSpPr>
          <a:xfrm>
            <a:off x="0" y="637675"/>
            <a:ext cx="9144000" cy="4436846"/>
            <a:chOff x="0" y="965915"/>
            <a:chExt cx="9144000" cy="443684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915"/>
              <a:ext cx="3017520" cy="221842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0" y="965915"/>
              <a:ext cx="3017520" cy="22184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0" y="965915"/>
              <a:ext cx="3017520" cy="221842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84338"/>
              <a:ext cx="3017520" cy="221842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7520" y="3184338"/>
              <a:ext cx="3017520" cy="2218423"/>
            </a:xfrm>
            <a:prstGeom prst="rect">
              <a:avLst/>
            </a:prstGeom>
          </p:spPr>
        </p:pic>
      </p:grpSp>
      <p:sp>
        <p:nvSpPr>
          <p:cNvPr id="13" name="TextBox 12"/>
          <p:cNvSpPr txBox="1"/>
          <p:nvPr/>
        </p:nvSpPr>
        <p:spPr>
          <a:xfrm>
            <a:off x="6126480" y="2949262"/>
            <a:ext cx="3017520" cy="2862322"/>
          </a:xfrm>
          <a:prstGeom prst="rect">
            <a:avLst/>
          </a:prstGeom>
          <a:noFill/>
        </p:spPr>
        <p:txBody>
          <a:bodyPr wrap="square" rtlCol="0">
            <a:spAutoFit/>
          </a:bodyPr>
          <a:lstStyle/>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Left-right, top-bottom: </a:t>
            </a:r>
            <a:r>
              <a:rPr lang="el-GR">
                <a:latin typeface="Times New Roman" panose="02020603050405020304" pitchFamily="18" charset="0"/>
                <a:cs typeface="Times New Roman" panose="02020603050405020304" pitchFamily="18" charset="0"/>
              </a:rPr>
              <a:t>π</a:t>
            </a:r>
            <a:r>
              <a:rPr lang="en-US" baseline="30000">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el-GR">
                <a:latin typeface="Times New Roman" panose="02020603050405020304" pitchFamily="18" charset="0"/>
                <a:cs typeface="Times New Roman" panose="02020603050405020304" pitchFamily="18" charset="0"/>
              </a:rPr>
              <a:t>π</a:t>
            </a:r>
            <a:r>
              <a:rPr lang="en-US" baseline="30000">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el-GR">
                <a:latin typeface="Times New Roman" panose="02020603050405020304" pitchFamily="18" charset="0"/>
                <a:cs typeface="Times New Roman" panose="02020603050405020304" pitchFamily="18" charset="0"/>
              </a:rPr>
              <a:t>π</a:t>
            </a:r>
            <a:r>
              <a:rPr lang="en-US" baseline="30000">
                <a:latin typeface="Times New Roman" panose="02020603050405020304" pitchFamily="18" charset="0"/>
                <a:cs typeface="Times New Roman" panose="02020603050405020304" pitchFamily="18" charset="0"/>
              </a:rPr>
              <a:t>0</a:t>
            </a:r>
            <a:r>
              <a:rPr lang="en-US">
                <a:latin typeface="Times New Roman" panose="02020603050405020304" pitchFamily="18" charset="0"/>
                <a:cs typeface="Times New Roman" panose="02020603050405020304" pitchFamily="18" charset="0"/>
              </a:rPr>
              <a:t>, K</a:t>
            </a:r>
            <a:r>
              <a:rPr lang="en-US" baseline="30000">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K</a:t>
            </a:r>
            <a:r>
              <a:rPr lang="en-US" baseline="30000">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Curves: “DSSV+”: </a:t>
            </a:r>
            <a:r>
              <a:rPr lang="en-US">
                <a:latin typeface="Times New Roman" panose="02020603050405020304" pitchFamily="18" charset="0"/>
                <a:cs typeface="Times New Roman" panose="02020603050405020304" pitchFamily="18" charset="0"/>
                <a:hlinkClick r:id="rId7"/>
              </a:rPr>
              <a:t>http://arxiv.org/abs/1108.3955</a:t>
            </a:r>
            <a:r>
              <a:rPr lang="en-US">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More details including numerical tables at: </a:t>
            </a:r>
            <a:r>
              <a:rPr lang="en-US">
                <a:latin typeface="Times New Roman" panose="02020603050405020304" pitchFamily="18" charset="0"/>
                <a:cs typeface="Times New Roman" panose="02020603050405020304" pitchFamily="18" charset="0"/>
                <a:hlinkClick r:id="rId8"/>
              </a:rPr>
              <a:t>https://userweb.jlab.org/~puckett/PAC42_deltad/projections/</a:t>
            </a:r>
            <a:r>
              <a:rPr lang="en-US">
                <a:latin typeface="Times New Roman" panose="02020603050405020304" pitchFamily="18" charset="0"/>
                <a:cs typeface="Times New Roman" panose="02020603050405020304" pitchFamily="18" charset="0"/>
              </a:rPr>
              <a:t> </a:t>
            </a:r>
          </a:p>
        </p:txBody>
      </p:sp>
      <p:sp>
        <p:nvSpPr>
          <p:cNvPr id="14" name="TextBox 13"/>
          <p:cNvSpPr txBox="1"/>
          <p:nvPr/>
        </p:nvSpPr>
        <p:spPr>
          <a:xfrm>
            <a:off x="0" y="5074521"/>
            <a:ext cx="6249932" cy="1200329"/>
          </a:xfrm>
          <a:prstGeom prst="rect">
            <a:avLst/>
          </a:prstGeom>
          <a:noFill/>
        </p:spPr>
        <p:txBody>
          <a:bodyPr wrap="square" rtlCol="0">
            <a:spAutoFit/>
          </a:bodyPr>
          <a:lstStyle/>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Relatively weak z dependence of DSSV+ curves is a NLO QCD effect.</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Strong hadron dependence of A</a:t>
            </a:r>
            <a:r>
              <a:rPr lang="en-US" baseline="-25000">
                <a:latin typeface="Times New Roman" panose="02020603050405020304" pitchFamily="18" charset="0"/>
                <a:cs typeface="Times New Roman" panose="02020603050405020304" pitchFamily="18" charset="0"/>
              </a:rPr>
              <a:t>1n</a:t>
            </a:r>
            <a:r>
              <a:rPr lang="en-US" baseline="30000">
                <a:latin typeface="Times New Roman" panose="02020603050405020304" pitchFamily="18" charset="0"/>
                <a:cs typeface="Times New Roman" panose="02020603050405020304" pitchFamily="18" charset="0"/>
              </a:rPr>
              <a:t>h</a:t>
            </a:r>
            <a:r>
              <a:rPr lang="en-US">
                <a:latin typeface="Times New Roman" panose="02020603050405020304" pitchFamily="18" charset="0"/>
                <a:cs typeface="Times New Roman" panose="02020603050405020304" pitchFamily="18" charset="0"/>
              </a:rPr>
              <a:t> clear indication of flavor sensitivity of SIDIS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239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6697" y="658059"/>
            <a:ext cx="3657600" cy="2688514"/>
          </a:xfrm>
          <a:prstGeom prst="rect">
            <a:avLst/>
          </a:prstGeom>
        </p:spPr>
      </p:pic>
      <p:sp>
        <p:nvSpPr>
          <p:cNvPr id="10" name="Title 9"/>
          <p:cNvSpPr>
            <a:spLocks noGrp="1"/>
          </p:cNvSpPr>
          <p:nvPr>
            <p:ph type="title"/>
          </p:nvPr>
        </p:nvSpPr>
        <p:spPr>
          <a:xfrm>
            <a:off x="0" y="17061"/>
            <a:ext cx="9132194" cy="821139"/>
          </a:xfrm>
        </p:spPr>
        <p:txBody>
          <a:bodyPr>
            <a:normAutofit/>
          </a:bodyPr>
          <a:lstStyle/>
          <a:p>
            <a:r>
              <a:rPr lang="en-US" dirty="0"/>
              <a:t>Semi-Inclusive Deep Inelastic Scattering</a:t>
            </a:r>
          </a:p>
        </p:txBody>
      </p:sp>
      <p:sp>
        <p:nvSpPr>
          <p:cNvPr id="11" name="TextBox 10"/>
          <p:cNvSpPr txBox="1"/>
          <p:nvPr/>
        </p:nvSpPr>
        <p:spPr>
          <a:xfrm>
            <a:off x="0" y="3708329"/>
            <a:ext cx="9144000" cy="2585323"/>
          </a:xfrm>
          <a:prstGeom prst="rect">
            <a:avLst/>
          </a:prstGeom>
          <a:noFill/>
        </p:spPr>
        <p:txBody>
          <a:bodyPr wrap="square" rtlCol="0">
            <a:spAutoFit/>
          </a:bodyPr>
          <a:lstStyle/>
          <a:p>
            <a:pPr>
              <a:buFont typeface="Arial"/>
              <a:buChar char="•"/>
            </a:pPr>
            <a:r>
              <a:rPr lang="en-US" dirty="0">
                <a:latin typeface="Times New Roman"/>
                <a:cs typeface="Times New Roman"/>
              </a:rPr>
              <a:t> Detecting leading (high-energy) hadrons in DIS, N(</a:t>
            </a:r>
            <a:r>
              <a:rPr lang="en-US" dirty="0" err="1">
                <a:latin typeface="Times New Roman"/>
                <a:cs typeface="Times New Roman"/>
              </a:rPr>
              <a:t>e,e’h</a:t>
            </a:r>
            <a:r>
              <a:rPr lang="en-US" dirty="0">
                <a:latin typeface="Times New Roman"/>
                <a:cs typeface="Times New Roman"/>
              </a:rPr>
              <a:t>)X provides sensitivity to additional aspects of the nucleon’s </a:t>
            </a:r>
            <a:r>
              <a:rPr lang="en-US" dirty="0" err="1">
                <a:latin typeface="Times New Roman"/>
                <a:cs typeface="Times New Roman"/>
              </a:rPr>
              <a:t>partonic</a:t>
            </a:r>
            <a:r>
              <a:rPr lang="en-US" dirty="0">
                <a:latin typeface="Times New Roman"/>
                <a:cs typeface="Times New Roman"/>
              </a:rPr>
              <a:t> structure not accessible in inclusive DIS:</a:t>
            </a:r>
          </a:p>
          <a:p>
            <a:pPr lvl="1">
              <a:buFont typeface="Arial"/>
              <a:buChar char="•"/>
            </a:pPr>
            <a:r>
              <a:rPr lang="en-US" dirty="0">
                <a:latin typeface="Times New Roman"/>
                <a:cs typeface="Times New Roman"/>
              </a:rPr>
              <a:t> quark flavor</a:t>
            </a:r>
          </a:p>
          <a:p>
            <a:pPr lvl="1">
              <a:buFont typeface="Arial"/>
              <a:buChar char="•"/>
            </a:pPr>
            <a:r>
              <a:rPr lang="en-US" dirty="0">
                <a:latin typeface="Times New Roman"/>
                <a:cs typeface="Times New Roman"/>
              </a:rPr>
              <a:t> quark transverse motion</a:t>
            </a:r>
          </a:p>
          <a:p>
            <a:pPr lvl="1">
              <a:buFont typeface="Arial"/>
              <a:buChar char="•"/>
            </a:pPr>
            <a:r>
              <a:rPr lang="en-US" dirty="0">
                <a:latin typeface="Times New Roman"/>
                <a:cs typeface="Times New Roman"/>
              </a:rPr>
              <a:t> quark transverse spin</a:t>
            </a:r>
          </a:p>
          <a:p>
            <a:pPr>
              <a:buFont typeface="Arial"/>
              <a:buChar char="•"/>
            </a:pPr>
            <a:r>
              <a:rPr lang="en-US" dirty="0">
                <a:solidFill>
                  <a:srgbClr val="FF0000"/>
                </a:solidFill>
                <a:latin typeface="Times New Roman"/>
                <a:cs typeface="Times New Roman"/>
              </a:rPr>
              <a:t> </a:t>
            </a:r>
            <a:r>
              <a:rPr lang="en-US" b="1" i="1" dirty="0">
                <a:solidFill>
                  <a:srgbClr val="FF0000"/>
                </a:solidFill>
                <a:latin typeface="Times New Roman"/>
                <a:cs typeface="Times New Roman"/>
              </a:rPr>
              <a:t>Goal of SIDIS studies is (spin-correlated) 3D imaging of nucleon’s quark structure in momentum space.</a:t>
            </a:r>
          </a:p>
          <a:p>
            <a:pPr>
              <a:buFont typeface="Arial"/>
              <a:buChar char="•"/>
            </a:pPr>
            <a:r>
              <a:rPr lang="en-US" dirty="0">
                <a:latin typeface="Times New Roman"/>
                <a:cs typeface="Times New Roman"/>
              </a:rPr>
              <a:t> Transverse Momentum Dependent (TMD) PDF formalism: </a:t>
            </a:r>
            <a:r>
              <a:rPr lang="en-US" b="1" i="1" dirty="0" err="1">
                <a:latin typeface="Times New Roman"/>
                <a:cs typeface="Times New Roman"/>
              </a:rPr>
              <a:t>Bacchetta</a:t>
            </a:r>
            <a:r>
              <a:rPr lang="en-US" b="1" i="1" dirty="0">
                <a:latin typeface="Times New Roman"/>
                <a:cs typeface="Times New Roman"/>
              </a:rPr>
              <a:t> et al. JHEP 02 (2007) 093, Boer and Mulders, PRD 57, 5780 (1998), </a:t>
            </a:r>
            <a:r>
              <a:rPr lang="en-US" b="1" i="1" dirty="0" err="1">
                <a:latin typeface="Times New Roman"/>
                <a:cs typeface="Times New Roman"/>
              </a:rPr>
              <a:t>etc</a:t>
            </a:r>
            <a:r>
              <a:rPr lang="en-US" b="1" i="1" dirty="0">
                <a:latin typeface="Times New Roman"/>
                <a:cs typeface="Times New Roman"/>
              </a:rPr>
              <a:t>, etc...</a:t>
            </a:r>
            <a:endParaRPr lang="en-US" dirty="0">
              <a:latin typeface="Times New Roman"/>
              <a:cs typeface="Times New Roman"/>
            </a:endParaRPr>
          </a:p>
        </p:txBody>
      </p:sp>
      <p:pic>
        <p:nvPicPr>
          <p:cNvPr id="17" name="Picture 5" descr="azimuthal_angles_uli"/>
          <p:cNvPicPr>
            <a:picLocks noChangeAspect="1" noChangeArrowheads="1"/>
          </p:cNvPicPr>
          <p:nvPr/>
        </p:nvPicPr>
        <p:blipFill>
          <a:blip r:embed="rId4"/>
          <a:srcRect/>
          <a:stretch>
            <a:fillRect/>
          </a:stretch>
        </p:blipFill>
        <p:spPr bwMode="auto">
          <a:xfrm>
            <a:off x="4572000" y="658059"/>
            <a:ext cx="4572000" cy="2924607"/>
          </a:xfrm>
          <a:prstGeom prst="rect">
            <a:avLst/>
          </a:prstGeom>
          <a:noFill/>
          <a:ln w="12700">
            <a:noFill/>
            <a:miter lim="800000"/>
            <a:headEnd/>
            <a:tailEnd/>
          </a:ln>
        </p:spPr>
      </p:pic>
      <p:sp>
        <p:nvSpPr>
          <p:cNvPr id="8" name="Date Placeholder 7"/>
          <p:cNvSpPr>
            <a:spLocks noGrp="1"/>
          </p:cNvSpPr>
          <p:nvPr>
            <p:ph type="dt" sz="half" idx="10"/>
          </p:nvPr>
        </p:nvSpPr>
        <p:spPr/>
        <p:txBody>
          <a:bodyPr/>
          <a:lstStyle/>
          <a:p>
            <a:r>
              <a:rPr lang="en-US"/>
              <a:t>6/21/18</a:t>
            </a:r>
          </a:p>
        </p:txBody>
      </p:sp>
      <p:sp>
        <p:nvSpPr>
          <p:cNvPr id="9" name="Slide Number Placeholder 8"/>
          <p:cNvSpPr>
            <a:spLocks noGrp="1"/>
          </p:cNvSpPr>
          <p:nvPr>
            <p:ph type="sldNum" sz="quarter" idx="12"/>
          </p:nvPr>
        </p:nvSpPr>
        <p:spPr/>
        <p:txBody>
          <a:bodyPr/>
          <a:lstStyle/>
          <a:p>
            <a:fld id="{7E98405E-16DB-7B4E-8D59-529ECE3D5B7E}" type="slidenum">
              <a:rPr lang="en-US"/>
              <a:pPr/>
              <a:t>3</a:t>
            </a:fld>
            <a:endParaRPr lang="en-US"/>
          </a:p>
        </p:txBody>
      </p:sp>
      <p:sp>
        <p:nvSpPr>
          <p:cNvPr id="14" name="Footer Placeholder 13"/>
          <p:cNvSpPr>
            <a:spLocks noGrp="1"/>
          </p:cNvSpPr>
          <p:nvPr>
            <p:ph type="ftr" sz="quarter" idx="11"/>
          </p:nvPr>
        </p:nvSpPr>
        <p:spPr/>
        <p:txBody>
          <a:bodyPr/>
          <a:lstStyle/>
          <a:p>
            <a:r>
              <a:rPr lang="en-US"/>
              <a:t>Joint Hall A/C Summer Meeting</a:t>
            </a:r>
          </a:p>
        </p:txBody>
      </p:sp>
    </p:spTree>
    <p:extLst>
      <p:ext uri="{BB962C8B-B14F-4D97-AF65-F5344CB8AC3E}">
        <p14:creationId xmlns:p14="http://schemas.microsoft.com/office/powerpoint/2010/main" val="3271382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Impacts on Nucleon Spin-Flavor Decomposition</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30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4" y="637675"/>
            <a:ext cx="3948384" cy="5486400"/>
          </a:xfrm>
          <a:prstGeom prst="rect">
            <a:avLst/>
          </a:prstGeom>
        </p:spPr>
      </p:pic>
      <p:sp>
        <p:nvSpPr>
          <p:cNvPr id="7" name="TextBox 6"/>
          <p:cNvSpPr txBox="1"/>
          <p:nvPr/>
        </p:nvSpPr>
        <p:spPr>
          <a:xfrm>
            <a:off x="3964368" y="637675"/>
            <a:ext cx="5179632" cy="1815882"/>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Left: Projected precision of five-flavor Δq/q extraction using LO “purity” method</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Excellent precision/sensitivity to d and dbar, as expected.</a:t>
            </a:r>
          </a:p>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Below: existing data, from DSSV2008 analysis: </a:t>
            </a:r>
            <a:r>
              <a:rPr lang="en-US" sz="1600">
                <a:latin typeface="Times New Roman" panose="02020603050405020304" pitchFamily="18" charset="0"/>
                <a:cs typeface="Times New Roman" panose="02020603050405020304" pitchFamily="18" charset="0"/>
                <a:hlinkClick r:id="rId3"/>
              </a:rPr>
              <a:t>http://journals.aps.org/prd/abstract/10.1103/PhysRevD.80.034030</a:t>
            </a:r>
            <a:r>
              <a:rPr lang="en-US" sz="160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9" name="Picture 8" descr="deltaq-over-q-al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184" y="1981008"/>
            <a:ext cx="4572000" cy="3558988"/>
          </a:xfrm>
          <a:prstGeom prst="rect">
            <a:avLst/>
          </a:prstGeom>
        </p:spPr>
      </p:pic>
      <p:pic>
        <p:nvPicPr>
          <p:cNvPr id="10" name="Picture 9"/>
          <p:cNvPicPr>
            <a:picLocks noChangeAspect="1"/>
          </p:cNvPicPr>
          <p:nvPr/>
        </p:nvPicPr>
        <p:blipFill>
          <a:blip r:embed="rId5"/>
          <a:stretch>
            <a:fillRect/>
          </a:stretch>
        </p:blipFill>
        <p:spPr>
          <a:xfrm>
            <a:off x="4373248" y="5332568"/>
            <a:ext cx="4241800" cy="431800"/>
          </a:xfrm>
          <a:prstGeom prst="rect">
            <a:avLst/>
          </a:prstGeom>
        </p:spPr>
      </p:pic>
      <p:pic>
        <p:nvPicPr>
          <p:cNvPr id="11" name="Picture 10"/>
          <p:cNvPicPr>
            <a:picLocks noChangeAspect="1"/>
          </p:cNvPicPr>
          <p:nvPr/>
        </p:nvPicPr>
        <p:blipFill>
          <a:blip r:embed="rId6"/>
          <a:stretch>
            <a:fillRect/>
          </a:stretch>
        </p:blipFill>
        <p:spPr>
          <a:xfrm>
            <a:off x="4371334" y="5903931"/>
            <a:ext cx="4203700" cy="457200"/>
          </a:xfrm>
          <a:prstGeom prst="rect">
            <a:avLst/>
          </a:prstGeom>
        </p:spPr>
      </p:pic>
    </p:spTree>
    <p:extLst>
      <p:ext uri="{BB962C8B-B14F-4D97-AF65-F5344CB8AC3E}">
        <p14:creationId xmlns:p14="http://schemas.microsoft.com/office/powerpoint/2010/main" val="3749102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Impacts on Spin-Flavor decomposition, II</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31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7675"/>
            <a:ext cx="5486400" cy="251301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606999"/>
            <a:ext cx="3657600" cy="388523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03562"/>
            <a:ext cx="5486400" cy="223870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49495"/>
            <a:ext cx="5486400" cy="665714"/>
          </a:xfrm>
          <a:prstGeom prst="rect">
            <a:avLst/>
          </a:prstGeom>
        </p:spPr>
      </p:pic>
      <p:sp>
        <p:nvSpPr>
          <p:cNvPr id="13" name="TextBox 12"/>
          <p:cNvSpPr txBox="1"/>
          <p:nvPr/>
        </p:nvSpPr>
        <p:spPr>
          <a:xfrm>
            <a:off x="5486401" y="637675"/>
            <a:ext cx="3657600" cy="1815882"/>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Left: valence d polarization from Helium-3 charge-difference asymmetries using LO Christova-Leader method.</a:t>
            </a:r>
          </a:p>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Below: polarized sea asymmetry assuming proton data of comparable precision to this proposal</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2845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Impact on Spin-Flavor Decomposition, III</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32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7675"/>
            <a:ext cx="4975743" cy="5486400"/>
          </a:xfrm>
          <a:prstGeom prst="rect">
            <a:avLst/>
          </a:prstGeom>
        </p:spPr>
      </p:pic>
      <p:sp>
        <p:nvSpPr>
          <p:cNvPr id="7" name="TextBox 6"/>
          <p:cNvSpPr txBox="1"/>
          <p:nvPr/>
        </p:nvSpPr>
        <p:spPr>
          <a:xfrm>
            <a:off x="2691685" y="3580327"/>
            <a:ext cx="6452315" cy="2062103"/>
          </a:xfrm>
          <a:prstGeom prst="rect">
            <a:avLst/>
          </a:prstGeom>
          <a:noFill/>
        </p:spPr>
        <p:txBody>
          <a:bodyPr wrap="square" rtlCol="0">
            <a:spAutoFit/>
          </a:bodyPr>
          <a:lstStyle/>
          <a:p>
            <a:pPr algn="ctr"/>
            <a:r>
              <a:rPr lang="en-US" sz="3200" b="1" i="1" dirty="0">
                <a:solidFill>
                  <a:srgbClr val="FF0000"/>
                </a:solidFill>
                <a:latin typeface="Times New Roman" panose="02020603050405020304" pitchFamily="18" charset="0"/>
                <a:cs typeface="Times New Roman" panose="02020603050405020304" pitchFamily="18" charset="0"/>
              </a:rPr>
              <a:t>Results of DSSV impact study of proposed BB+SBS data </a:t>
            </a:r>
            <a:r>
              <a:rPr lang="en-US" sz="3200" b="1" i="1" dirty="0">
                <a:solidFill>
                  <a:srgbClr val="FF0000"/>
                </a:solidFill>
                <a:latin typeface="Times New Roman" panose="02020603050405020304" pitchFamily="18" charset="0"/>
                <a:cs typeface="Times New Roman" panose="02020603050405020304" pitchFamily="18" charset="0"/>
                <a:sym typeface="Wingdings" pitchFamily="2" charset="2"/>
              </a:rPr>
              <a:t></a:t>
            </a:r>
            <a:r>
              <a:rPr lang="en-US" sz="3200" b="1" i="1" dirty="0">
                <a:solidFill>
                  <a:srgbClr val="FF0000"/>
                </a:solidFill>
                <a:latin typeface="Times New Roman" panose="02020603050405020304" pitchFamily="18" charset="0"/>
                <a:cs typeface="Times New Roman" panose="02020603050405020304" pitchFamily="18" charset="0"/>
              </a:rPr>
              <a:t> suggest dramatic impact to </a:t>
            </a:r>
            <a:r>
              <a:rPr lang="en-US" sz="3200" b="1" i="1" dirty="0" err="1">
                <a:solidFill>
                  <a:srgbClr val="FF0000"/>
                </a:solidFill>
                <a:latin typeface="Times New Roman" panose="02020603050405020304" pitchFamily="18" charset="0"/>
                <a:cs typeface="Times New Roman" panose="02020603050405020304" pitchFamily="18" charset="0"/>
              </a:rPr>
              <a:t>dbar</a:t>
            </a:r>
            <a:r>
              <a:rPr lang="en-US" sz="3200" b="1" i="1" dirty="0">
                <a:solidFill>
                  <a:srgbClr val="FF0000"/>
                </a:solidFill>
                <a:latin typeface="Times New Roman" panose="02020603050405020304" pitchFamily="18" charset="0"/>
                <a:cs typeface="Times New Roman" panose="02020603050405020304" pitchFamily="18" charset="0"/>
              </a:rPr>
              <a:t>, significant impacts to </a:t>
            </a:r>
            <a:r>
              <a:rPr lang="en-US" sz="3200" b="1" i="1" dirty="0" err="1">
                <a:solidFill>
                  <a:srgbClr val="FF0000"/>
                </a:solidFill>
                <a:latin typeface="Times New Roman" panose="02020603050405020304" pitchFamily="18" charset="0"/>
                <a:cs typeface="Times New Roman" panose="02020603050405020304" pitchFamily="18" charset="0"/>
              </a:rPr>
              <a:t>ubar</a:t>
            </a:r>
            <a:r>
              <a:rPr lang="en-US" sz="3200" b="1" i="1" dirty="0">
                <a:solidFill>
                  <a:srgbClr val="FF0000"/>
                </a:solidFill>
                <a:latin typeface="Times New Roman" panose="02020603050405020304" pitchFamily="18" charset="0"/>
                <a:cs typeface="Times New Roman" panose="02020603050405020304" pitchFamily="18" charset="0"/>
              </a:rPr>
              <a:t>, sbar polarization</a:t>
            </a:r>
          </a:p>
        </p:txBody>
      </p:sp>
    </p:spTree>
    <p:extLst>
      <p:ext uri="{BB962C8B-B14F-4D97-AF65-F5344CB8AC3E}">
        <p14:creationId xmlns:p14="http://schemas.microsoft.com/office/powerpoint/2010/main" val="384894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15ED2F-B168-F94D-978E-E49130BFB5DC}"/>
              </a:ext>
            </a:extLst>
          </p:cNvPr>
          <p:cNvSpPr>
            <a:spLocks noGrp="1"/>
          </p:cNvSpPr>
          <p:nvPr>
            <p:ph type="title"/>
          </p:nvPr>
        </p:nvSpPr>
        <p:spPr/>
        <p:txBody>
          <a:bodyPr/>
          <a:lstStyle/>
          <a:p>
            <a:r>
              <a:rPr lang="en-US" dirty="0"/>
              <a:t>Summary and Conclusions</a:t>
            </a:r>
          </a:p>
        </p:txBody>
      </p:sp>
      <p:sp>
        <p:nvSpPr>
          <p:cNvPr id="7" name="Content Placeholder 6">
            <a:extLst>
              <a:ext uri="{FF2B5EF4-FFF2-40B4-BE49-F238E27FC236}">
                <a16:creationId xmlns:a16="http://schemas.microsoft.com/office/drawing/2014/main" id="{F5456054-17D4-564A-94AA-EE06E9FD26D5}"/>
              </a:ext>
            </a:extLst>
          </p:cNvPr>
          <p:cNvSpPr>
            <a:spLocks noGrp="1"/>
          </p:cNvSpPr>
          <p:nvPr>
            <p:ph idx="1"/>
          </p:nvPr>
        </p:nvSpPr>
        <p:spPr>
          <a:xfrm>
            <a:off x="0" y="685800"/>
            <a:ext cx="9144000" cy="5250531"/>
          </a:xfrm>
        </p:spPr>
        <p:txBody>
          <a:bodyPr>
            <a:normAutofit fontScale="92500" lnSpcReduction="20000"/>
          </a:bodyPr>
          <a:lstStyle/>
          <a:p>
            <a:r>
              <a:rPr lang="en-US" dirty="0"/>
              <a:t>E12-09-018, approved with A- rating and 64 PAC days at PAC38, will improve in FOM for neutron transverse single-spin asymmetries in SIDIS by ~100 cf. HERMES proton and ~1,000 cf. E06-010, which used HRS as hadron arm</a:t>
            </a:r>
          </a:p>
          <a:p>
            <a:pPr lvl="1"/>
            <a:r>
              <a:rPr lang="en-US" dirty="0"/>
              <a:t>No other planned experiment will address this physics for a neutron target before </a:t>
            </a:r>
            <a:r>
              <a:rPr lang="en-US" dirty="0" err="1"/>
              <a:t>SoLID</a:t>
            </a:r>
            <a:endParaRPr lang="en-US" dirty="0"/>
          </a:p>
          <a:p>
            <a:r>
              <a:rPr lang="en-US" dirty="0"/>
              <a:t>Approved A1n experiment using </a:t>
            </a:r>
            <a:r>
              <a:rPr lang="en-US" dirty="0" err="1"/>
              <a:t>BigBite</a:t>
            </a:r>
            <a:r>
              <a:rPr lang="en-US" dirty="0"/>
              <a:t> in Hall A faces jeopardy in 2019. Jeopardy proposal will amount to a redesign using 11 GeV beam and the addition of SBS. Current spokespersons are Todd </a:t>
            </a:r>
            <a:r>
              <a:rPr lang="en-US" dirty="0" err="1"/>
              <a:t>Averett</a:t>
            </a:r>
            <a:r>
              <a:rPr lang="en-US" dirty="0"/>
              <a:t> and Andrew Puckett (and any of the original spokespeople who want to remain spokespeople). </a:t>
            </a:r>
            <a:r>
              <a:rPr lang="en-US" b="1" dirty="0">
                <a:solidFill>
                  <a:srgbClr val="FF0000"/>
                </a:solidFill>
              </a:rPr>
              <a:t>Without approving any new beam time:</a:t>
            </a:r>
          </a:p>
          <a:p>
            <a:pPr lvl="1"/>
            <a:r>
              <a:rPr lang="en-US" dirty="0"/>
              <a:t>Dramatic improvement in statistical precision, especially at high-x, compared </a:t>
            </a:r>
            <a:r>
              <a:rPr lang="en-US"/>
              <a:t>to the Hall C measurement</a:t>
            </a:r>
            <a:endParaRPr lang="en-US" dirty="0"/>
          </a:p>
          <a:p>
            <a:pPr lvl="1"/>
            <a:r>
              <a:rPr lang="en-US" dirty="0"/>
              <a:t>Cover DIS and resonance region up to (and beyond) x = 1</a:t>
            </a:r>
          </a:p>
          <a:p>
            <a:pPr lvl="1"/>
            <a:r>
              <a:rPr lang="en-US" dirty="0"/>
              <a:t>Highly competitive measurement of longitudinally polarized target SIDIS single and double spin asymmetries without approval of any new beam time. </a:t>
            </a:r>
          </a:p>
        </p:txBody>
      </p:sp>
      <p:sp>
        <p:nvSpPr>
          <p:cNvPr id="3" name="Date Placeholder 2">
            <a:extLst>
              <a:ext uri="{FF2B5EF4-FFF2-40B4-BE49-F238E27FC236}">
                <a16:creationId xmlns:a16="http://schemas.microsoft.com/office/drawing/2014/main" id="{A588E413-7EBC-C24B-8FA2-F6FB1A55F14B}"/>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7EA0FF2C-B7A6-A444-806C-1CA6A8642AAC}"/>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36766217-C883-344A-8969-B696AA505E30}"/>
              </a:ext>
            </a:extLst>
          </p:cNvPr>
          <p:cNvSpPr>
            <a:spLocks noGrp="1"/>
          </p:cNvSpPr>
          <p:nvPr>
            <p:ph type="sldNum" sz="quarter" idx="12"/>
          </p:nvPr>
        </p:nvSpPr>
        <p:spPr/>
        <p:txBody>
          <a:bodyPr/>
          <a:lstStyle/>
          <a:p>
            <a:fld id="{8127209B-B3F5-498A-AD06-B1E95A6A5D2E}" type="slidenum">
              <a:rPr lang="en-US" smtClean="0"/>
              <a:t>33</a:t>
            </a:fld>
            <a:endParaRPr lang="en-US"/>
          </a:p>
        </p:txBody>
      </p:sp>
    </p:spTree>
    <p:extLst>
      <p:ext uri="{BB962C8B-B14F-4D97-AF65-F5344CB8AC3E}">
        <p14:creationId xmlns:p14="http://schemas.microsoft.com/office/powerpoint/2010/main" val="3228009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228D23-6EF9-8F48-A0D0-7411C956ACF0}"/>
              </a:ext>
            </a:extLst>
          </p:cNvPr>
          <p:cNvSpPr>
            <a:spLocks noGrp="1"/>
          </p:cNvSpPr>
          <p:nvPr>
            <p:ph type="title"/>
          </p:nvPr>
        </p:nvSpPr>
        <p:spPr/>
        <p:txBody>
          <a:bodyPr/>
          <a:lstStyle/>
          <a:p>
            <a:r>
              <a:rPr lang="en-US" dirty="0"/>
              <a:t>Backups</a:t>
            </a:r>
          </a:p>
        </p:txBody>
      </p:sp>
      <p:sp>
        <p:nvSpPr>
          <p:cNvPr id="8" name="Text Placeholder 7">
            <a:extLst>
              <a:ext uri="{FF2B5EF4-FFF2-40B4-BE49-F238E27FC236}">
                <a16:creationId xmlns:a16="http://schemas.microsoft.com/office/drawing/2014/main" id="{E46ABC38-09DA-6F49-AC52-AEFB855CA12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4904AB3-24C7-B14E-BA97-8B174B7A1D4C}"/>
              </a:ext>
            </a:extLst>
          </p:cNvPr>
          <p:cNvSpPr>
            <a:spLocks noGrp="1"/>
          </p:cNvSpPr>
          <p:nvPr>
            <p:ph type="dt" sz="half" idx="10"/>
          </p:nvPr>
        </p:nvSpPr>
        <p:spPr/>
        <p:txBody>
          <a:bodyPr/>
          <a:lstStyle/>
          <a:p>
            <a:r>
              <a:rPr lang="en-US"/>
              <a:t>6/21/18</a:t>
            </a:r>
          </a:p>
        </p:txBody>
      </p:sp>
      <p:sp>
        <p:nvSpPr>
          <p:cNvPr id="5" name="Footer Placeholder 4">
            <a:extLst>
              <a:ext uri="{FF2B5EF4-FFF2-40B4-BE49-F238E27FC236}">
                <a16:creationId xmlns:a16="http://schemas.microsoft.com/office/drawing/2014/main" id="{7C57C033-25BC-634F-B7D8-32989BE851FA}"/>
              </a:ext>
            </a:extLst>
          </p:cNvPr>
          <p:cNvSpPr>
            <a:spLocks noGrp="1"/>
          </p:cNvSpPr>
          <p:nvPr>
            <p:ph type="ftr" sz="quarter" idx="11"/>
          </p:nvPr>
        </p:nvSpPr>
        <p:spPr/>
        <p:txBody>
          <a:bodyPr/>
          <a:lstStyle/>
          <a:p>
            <a:r>
              <a:rPr lang="en-US"/>
              <a:t>Joint Hall A/C Summer Meeting</a:t>
            </a:r>
          </a:p>
        </p:txBody>
      </p:sp>
      <p:sp>
        <p:nvSpPr>
          <p:cNvPr id="6" name="Slide Number Placeholder 5">
            <a:extLst>
              <a:ext uri="{FF2B5EF4-FFF2-40B4-BE49-F238E27FC236}">
                <a16:creationId xmlns:a16="http://schemas.microsoft.com/office/drawing/2014/main" id="{1F731017-FBFC-964B-88F8-245744CA4755}"/>
              </a:ext>
            </a:extLst>
          </p:cNvPr>
          <p:cNvSpPr>
            <a:spLocks noGrp="1"/>
          </p:cNvSpPr>
          <p:nvPr>
            <p:ph type="sldNum" sz="quarter" idx="12"/>
          </p:nvPr>
        </p:nvSpPr>
        <p:spPr/>
        <p:txBody>
          <a:bodyPr/>
          <a:lstStyle/>
          <a:p>
            <a:fld id="{8127209B-B3F5-498A-AD06-B1E95A6A5D2E}" type="slidenum">
              <a:rPr lang="en-US" smtClean="0"/>
              <a:t>34</a:t>
            </a:fld>
            <a:endParaRPr lang="en-US"/>
          </a:p>
        </p:txBody>
      </p:sp>
    </p:spTree>
    <p:extLst>
      <p:ext uri="{BB962C8B-B14F-4D97-AF65-F5344CB8AC3E}">
        <p14:creationId xmlns:p14="http://schemas.microsoft.com/office/powerpoint/2010/main" val="2615041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SIDIS Kinematics—Notation and Definitions</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35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09919"/>
            <a:ext cx="4572000" cy="275219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1781"/>
            <a:ext cx="4572000" cy="4038213"/>
          </a:xfrm>
          <a:prstGeom prst="rect">
            <a:avLst/>
          </a:prstGeom>
        </p:spPr>
      </p:pic>
    </p:spTree>
    <p:extLst>
      <p:ext uri="{BB962C8B-B14F-4D97-AF65-F5344CB8AC3E}">
        <p14:creationId xmlns:p14="http://schemas.microsoft.com/office/powerpoint/2010/main" val="2108367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45959"/>
            <a:ext cx="6858000" cy="4427517"/>
          </a:xfrm>
          <a:prstGeom prst="rect">
            <a:avLst/>
          </a:prstGeom>
        </p:spPr>
      </p:pic>
      <p:sp>
        <p:nvSpPr>
          <p:cNvPr id="2" name="Title 1"/>
          <p:cNvSpPr>
            <a:spLocks noGrp="1"/>
          </p:cNvSpPr>
          <p:nvPr>
            <p:ph type="title"/>
          </p:nvPr>
        </p:nvSpPr>
        <p:spPr/>
        <p:txBody>
          <a:bodyPr/>
          <a:lstStyle/>
          <a:p>
            <a:r>
              <a:rPr lang="en-US"/>
              <a:t>SBS+BB Projected Precision in 2D (x,z) binning</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36</a:t>
            </a:fld>
            <a:endParaRPr lang="en-US"/>
          </a:p>
        </p:txBody>
      </p:sp>
      <p:sp>
        <p:nvSpPr>
          <p:cNvPr id="7" name="TextBox 6"/>
          <p:cNvSpPr txBox="1"/>
          <p:nvPr/>
        </p:nvSpPr>
        <p:spPr>
          <a:xfrm>
            <a:off x="0" y="5426558"/>
            <a:ext cx="9144000" cy="1323439"/>
          </a:xfrm>
          <a:prstGeom prst="rect">
            <a:avLst/>
          </a:prstGeom>
          <a:noFill/>
        </p:spPr>
        <p:txBody>
          <a:bodyPr wrap="square" rtlCol="0">
            <a:spAutoFit/>
          </a:bodyPr>
          <a:lstStyle/>
          <a:p>
            <a:pPr>
              <a:buFont typeface="Arial"/>
              <a:buChar char="•"/>
            </a:pPr>
            <a:r>
              <a:rPr lang="en-US" sz="2000" dirty="0">
                <a:latin typeface="Times New Roman"/>
                <a:cs typeface="Times New Roman"/>
              </a:rPr>
              <a:t> 2D Extraction: </a:t>
            </a:r>
            <a:r>
              <a:rPr lang="en-US" sz="2000" dirty="0" err="1">
                <a:latin typeface="Times New Roman"/>
                <a:cs typeface="Times New Roman"/>
              </a:rPr>
              <a:t>Sivers</a:t>
            </a:r>
            <a:r>
              <a:rPr lang="en-US" sz="2000" dirty="0">
                <a:latin typeface="Times New Roman"/>
                <a:cs typeface="Times New Roman"/>
              </a:rPr>
              <a:t> A</a:t>
            </a:r>
            <a:r>
              <a:rPr lang="en-US" sz="2000" baseline="-25000" dirty="0">
                <a:latin typeface="Times New Roman"/>
                <a:cs typeface="Times New Roman"/>
              </a:rPr>
              <a:t>UT</a:t>
            </a:r>
            <a:r>
              <a:rPr lang="en-US" sz="2000" dirty="0">
                <a:latin typeface="Times New Roman"/>
                <a:cs typeface="Times New Roman"/>
              </a:rPr>
              <a:t> in n(</a:t>
            </a:r>
            <a:r>
              <a:rPr lang="en-US" sz="2000" dirty="0" err="1">
                <a:latin typeface="Times New Roman"/>
                <a:cs typeface="Times New Roman"/>
              </a:rPr>
              <a:t>e,e</a:t>
            </a:r>
            <a:r>
              <a:rPr lang="en-US" sz="2000" dirty="0">
                <a:latin typeface="Times New Roman"/>
                <a:cs typeface="Times New Roman"/>
              </a:rPr>
              <a:t>’π</a:t>
            </a:r>
            <a:r>
              <a:rPr lang="en-US" sz="2000" baseline="30000" dirty="0">
                <a:latin typeface="Times New Roman"/>
                <a:cs typeface="Times New Roman"/>
              </a:rPr>
              <a:t>+</a:t>
            </a:r>
            <a:r>
              <a:rPr lang="en-US" sz="2000" dirty="0">
                <a:latin typeface="Times New Roman"/>
                <a:cs typeface="Times New Roman"/>
              </a:rPr>
              <a:t>)X, 6 x bins 0.1&lt;x&lt;0.7, 5 z bins 0.2&lt;z&lt;0.7</a:t>
            </a:r>
          </a:p>
          <a:p>
            <a:pPr>
              <a:buFont typeface="Arial"/>
              <a:buChar char="•"/>
            </a:pPr>
            <a:r>
              <a:rPr lang="en-US" sz="2000" dirty="0">
                <a:latin typeface="Times New Roman"/>
                <a:cs typeface="Times New Roman"/>
              </a:rPr>
              <a:t> Curves are phenomenological predictions from global analysis (</a:t>
            </a:r>
            <a:r>
              <a:rPr lang="en-US" sz="2000" dirty="0" err="1">
                <a:latin typeface="Times New Roman"/>
                <a:cs typeface="Times New Roman"/>
              </a:rPr>
              <a:t>Anselmino</a:t>
            </a:r>
            <a:r>
              <a:rPr lang="en-US" sz="2000" dirty="0">
                <a:latin typeface="Times New Roman"/>
                <a:cs typeface="Times New Roman"/>
              </a:rPr>
              <a:t> et al.) with central value and error band</a:t>
            </a:r>
          </a:p>
          <a:p>
            <a:pPr algn="ctr"/>
            <a:endParaRPr lang="en-US" sz="2000" dirty="0">
              <a:latin typeface="Times New Roman"/>
              <a:cs typeface="Times New Roman"/>
            </a:endParaRPr>
          </a:p>
        </p:txBody>
      </p:sp>
      <p:sp>
        <p:nvSpPr>
          <p:cNvPr id="8" name="TextBox 7"/>
          <p:cNvSpPr txBox="1"/>
          <p:nvPr/>
        </p:nvSpPr>
        <p:spPr>
          <a:xfrm>
            <a:off x="6371899" y="3332657"/>
            <a:ext cx="2431525" cy="707886"/>
          </a:xfrm>
          <a:prstGeom prst="rect">
            <a:avLst/>
          </a:prstGeom>
          <a:noFill/>
          <a:ln w="19050">
            <a:solidFill>
              <a:srgbClr val="FF0000"/>
            </a:solidFill>
          </a:ln>
        </p:spPr>
        <p:txBody>
          <a:bodyPr wrap="square" rtlCol="0">
            <a:spAutoFit/>
          </a:bodyPr>
          <a:lstStyle/>
          <a:p>
            <a:pPr algn="ctr"/>
            <a:r>
              <a:rPr lang="en-US" sz="2000" b="1">
                <a:solidFill>
                  <a:srgbClr val="FF0000"/>
                </a:solidFill>
                <a:latin typeface="Times New Roman"/>
                <a:cs typeface="Times New Roman"/>
              </a:rPr>
              <a:t>Uncertainty in this x, z bin ~ 0.6%</a:t>
            </a:r>
          </a:p>
        </p:txBody>
      </p:sp>
      <p:cxnSp>
        <p:nvCxnSpPr>
          <p:cNvPr id="9" name="Straight Arrow Connector 8"/>
          <p:cNvCxnSpPr>
            <a:stCxn id="8" idx="0"/>
          </p:cNvCxnSpPr>
          <p:nvPr/>
        </p:nvCxnSpPr>
        <p:spPr>
          <a:xfrm flipH="1" flipV="1">
            <a:off x="6845968" y="1251284"/>
            <a:ext cx="741694" cy="20813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4504842" y="4029693"/>
            <a:ext cx="4639158" cy="1295627"/>
            <a:chOff x="4504842" y="4040549"/>
            <a:chExt cx="4639158" cy="1295627"/>
          </a:xfrm>
        </p:grpSpPr>
        <p:sp>
          <p:nvSpPr>
            <p:cNvPr id="11" name="TextBox 10"/>
            <p:cNvSpPr txBox="1"/>
            <p:nvPr/>
          </p:nvSpPr>
          <p:spPr>
            <a:xfrm>
              <a:off x="5796582" y="4320513"/>
              <a:ext cx="3347418" cy="1015663"/>
            </a:xfrm>
            <a:prstGeom prst="rect">
              <a:avLst/>
            </a:prstGeom>
            <a:noFill/>
            <a:ln w="19050">
              <a:solidFill>
                <a:srgbClr val="0000FF"/>
              </a:solidFill>
            </a:ln>
          </p:spPr>
          <p:txBody>
            <a:bodyPr wrap="square" rtlCol="0">
              <a:spAutoFit/>
            </a:bodyPr>
            <a:lstStyle/>
            <a:p>
              <a:pPr algn="ctr"/>
              <a:r>
                <a:rPr lang="en-US" sz="2000" b="1" dirty="0">
                  <a:solidFill>
                    <a:srgbClr val="0000FF"/>
                  </a:solidFill>
                  <a:latin typeface="Times New Roman"/>
                  <a:cs typeface="Times New Roman"/>
                </a:rPr>
                <a:t>Large neutron π</a:t>
              </a:r>
              <a:r>
                <a:rPr lang="en-US" sz="2000" b="1" baseline="30000" dirty="0">
                  <a:solidFill>
                    <a:srgbClr val="0000FF"/>
                  </a:solidFill>
                  <a:latin typeface="Times New Roman"/>
                  <a:cs typeface="Times New Roman"/>
                </a:rPr>
                <a:t>+</a:t>
              </a:r>
              <a:r>
                <a:rPr lang="en-US" sz="2000" b="1" dirty="0">
                  <a:solidFill>
                    <a:srgbClr val="0000FF"/>
                  </a:solidFill>
                  <a:latin typeface="Times New Roman"/>
                  <a:cs typeface="Times New Roman"/>
                </a:rPr>
                <a:t> asymmetry expected at high z, large uncertainty in global fit</a:t>
              </a:r>
            </a:p>
          </p:txBody>
        </p:sp>
        <p:cxnSp>
          <p:nvCxnSpPr>
            <p:cNvPr id="12" name="Straight Arrow Connector 11"/>
            <p:cNvCxnSpPr>
              <a:stCxn id="11" idx="1"/>
            </p:cNvCxnSpPr>
            <p:nvPr/>
          </p:nvCxnSpPr>
          <p:spPr>
            <a:xfrm flipH="1" flipV="1">
              <a:off x="4504842" y="4040549"/>
              <a:ext cx="1291740" cy="78779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15836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A8C04C-9DAE-AE4D-A359-45463A17963A}"/>
              </a:ext>
            </a:extLst>
          </p:cNvPr>
          <p:cNvSpPr>
            <a:spLocks noGrp="1"/>
          </p:cNvSpPr>
          <p:nvPr>
            <p:ph type="title"/>
          </p:nvPr>
        </p:nvSpPr>
        <p:spPr/>
        <p:txBody>
          <a:bodyPr/>
          <a:lstStyle/>
          <a:p>
            <a:r>
              <a:rPr lang="en-US" dirty="0"/>
              <a:t>Kinematic coverage: SBS+BB vs. </a:t>
            </a:r>
            <a:r>
              <a:rPr lang="en-US" dirty="0" err="1"/>
              <a:t>SoLID</a:t>
            </a:r>
            <a:endParaRPr lang="en-US" dirty="0"/>
          </a:p>
        </p:txBody>
      </p:sp>
      <p:sp>
        <p:nvSpPr>
          <p:cNvPr id="4" name="Date Placeholder 3">
            <a:extLst>
              <a:ext uri="{FF2B5EF4-FFF2-40B4-BE49-F238E27FC236}">
                <a16:creationId xmlns:a16="http://schemas.microsoft.com/office/drawing/2014/main" id="{47ABCB35-BE91-8D4F-97C4-CEA5C38D3CCB}"/>
              </a:ext>
            </a:extLst>
          </p:cNvPr>
          <p:cNvSpPr>
            <a:spLocks noGrp="1"/>
          </p:cNvSpPr>
          <p:nvPr>
            <p:ph type="dt" sz="half" idx="10"/>
          </p:nvPr>
        </p:nvSpPr>
        <p:spPr/>
        <p:txBody>
          <a:bodyPr/>
          <a:lstStyle/>
          <a:p>
            <a:r>
              <a:rPr lang="en-US"/>
              <a:t>6/21/18</a:t>
            </a:r>
          </a:p>
        </p:txBody>
      </p:sp>
      <p:sp>
        <p:nvSpPr>
          <p:cNvPr id="5" name="Footer Placeholder 4">
            <a:extLst>
              <a:ext uri="{FF2B5EF4-FFF2-40B4-BE49-F238E27FC236}">
                <a16:creationId xmlns:a16="http://schemas.microsoft.com/office/drawing/2014/main" id="{612CD18C-611F-1F47-AD5C-E0F58DCB44EF}"/>
              </a:ext>
            </a:extLst>
          </p:cNvPr>
          <p:cNvSpPr>
            <a:spLocks noGrp="1"/>
          </p:cNvSpPr>
          <p:nvPr>
            <p:ph type="ftr" sz="quarter" idx="11"/>
          </p:nvPr>
        </p:nvSpPr>
        <p:spPr/>
        <p:txBody>
          <a:bodyPr/>
          <a:lstStyle/>
          <a:p>
            <a:r>
              <a:rPr lang="en-US"/>
              <a:t>Joint Hall A/C Summer Meeting</a:t>
            </a:r>
          </a:p>
        </p:txBody>
      </p:sp>
      <p:sp>
        <p:nvSpPr>
          <p:cNvPr id="6" name="Slide Number Placeholder 5">
            <a:extLst>
              <a:ext uri="{FF2B5EF4-FFF2-40B4-BE49-F238E27FC236}">
                <a16:creationId xmlns:a16="http://schemas.microsoft.com/office/drawing/2014/main" id="{F6548802-1B47-A348-8174-D5BA361511F1}"/>
              </a:ext>
            </a:extLst>
          </p:cNvPr>
          <p:cNvSpPr>
            <a:spLocks noGrp="1"/>
          </p:cNvSpPr>
          <p:nvPr>
            <p:ph type="sldNum" sz="quarter" idx="12"/>
          </p:nvPr>
        </p:nvSpPr>
        <p:spPr/>
        <p:txBody>
          <a:bodyPr/>
          <a:lstStyle/>
          <a:p>
            <a:fld id="{8127209B-B3F5-498A-AD06-B1E95A6A5D2E}" type="slidenum">
              <a:rPr lang="en-US" smtClean="0"/>
              <a:t>37</a:t>
            </a:fld>
            <a:endParaRPr lang="en-US"/>
          </a:p>
        </p:txBody>
      </p:sp>
      <p:pic>
        <p:nvPicPr>
          <p:cNvPr id="8" name="Picture 7">
            <a:extLst>
              <a:ext uri="{FF2B5EF4-FFF2-40B4-BE49-F238E27FC236}">
                <a16:creationId xmlns:a16="http://schemas.microsoft.com/office/drawing/2014/main" id="{87190767-A71F-E141-A80F-E086316DFE45}"/>
              </a:ext>
            </a:extLst>
          </p:cNvPr>
          <p:cNvPicPr>
            <a:picLocks noChangeAspect="1"/>
          </p:cNvPicPr>
          <p:nvPr/>
        </p:nvPicPr>
        <p:blipFill>
          <a:blip r:embed="rId2"/>
          <a:stretch>
            <a:fillRect/>
          </a:stretch>
        </p:blipFill>
        <p:spPr>
          <a:xfrm>
            <a:off x="805168" y="609600"/>
            <a:ext cx="7200900" cy="2755900"/>
          </a:xfrm>
          <a:prstGeom prst="rect">
            <a:avLst/>
          </a:prstGeom>
        </p:spPr>
      </p:pic>
      <p:sp>
        <p:nvSpPr>
          <p:cNvPr id="9" name="TextBox 8">
            <a:extLst>
              <a:ext uri="{FF2B5EF4-FFF2-40B4-BE49-F238E27FC236}">
                <a16:creationId xmlns:a16="http://schemas.microsoft.com/office/drawing/2014/main" id="{DA931119-57C3-BC4D-B47E-68ACF80684D7}"/>
              </a:ext>
            </a:extLst>
          </p:cNvPr>
          <p:cNvSpPr txBox="1"/>
          <p:nvPr/>
        </p:nvSpPr>
        <p:spPr>
          <a:xfrm>
            <a:off x="0" y="3276600"/>
            <a:ext cx="91440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Left: Complementarity of Q</a:t>
            </a:r>
            <a:r>
              <a:rPr lang="en-US" baseline="30000" dirty="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coverage: SBS+BB experiment focuses on higher luminosity and larger scattering angles to reach higher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/higher x.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Right: SBS+BB solid angle coverage (</a:t>
            </a:r>
            <a:r>
              <a:rPr lang="en-US" dirty="0" err="1">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 vs </a:t>
            </a:r>
            <a:r>
              <a:rPr lang="en-US" dirty="0" err="1">
                <a:latin typeface="Times New Roman" panose="02020603050405020304" pitchFamily="18" charset="0"/>
                <a:cs typeface="Times New Roman" panose="02020603050405020304" pitchFamily="18" charset="0"/>
              </a:rPr>
              <a:t>ϕ</a:t>
            </a:r>
            <a:r>
              <a:rPr lang="en-US" dirty="0">
                <a:latin typeface="Times New Roman" panose="02020603050405020304" pitchFamily="18" charset="0"/>
                <a:cs typeface="Times New Roman" panose="02020603050405020304" pitchFamily="18" charset="0"/>
              </a:rPr>
              <a:t>) for electron/hadron compared to </a:t>
            </a:r>
            <a:r>
              <a:rPr lang="en-US" dirty="0" err="1">
                <a:latin typeface="Times New Roman" panose="02020603050405020304" pitchFamily="18" charset="0"/>
                <a:cs typeface="Times New Roman" panose="02020603050405020304" pitchFamily="18" charset="0"/>
              </a:rPr>
              <a:t>SoLID</a:t>
            </a:r>
            <a:r>
              <a:rPr lang="en-US" dirty="0">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Green = </a:t>
            </a:r>
            <a:r>
              <a:rPr lang="en-US" b="1" dirty="0" err="1">
                <a:solidFill>
                  <a:srgbClr val="00B050"/>
                </a:solidFill>
                <a:latin typeface="Times New Roman" panose="02020603050405020304" pitchFamily="18" charset="0"/>
                <a:cs typeface="Times New Roman" panose="02020603050405020304" pitchFamily="18" charset="0"/>
              </a:rPr>
              <a:t>BigBite</a:t>
            </a:r>
            <a:r>
              <a:rPr lang="en-US" b="1" dirty="0">
                <a:solidFill>
                  <a:srgbClr val="00B050"/>
                </a:solidFill>
                <a:latin typeface="Times New Roman" panose="02020603050405020304" pitchFamily="18" charset="0"/>
                <a:cs typeface="Times New Roman" panose="02020603050405020304" pitchFamily="18" charset="0"/>
              </a:rPr>
              <a:t> electron scattering angle coverage</a:t>
            </a:r>
          </a:p>
          <a:p>
            <a:pPr marL="742950" lvl="1" indent="-285750">
              <a:buFont typeface="Arial" panose="020B0604020202020204" pitchFamily="34" charset="0"/>
              <a:buChar char="•"/>
            </a:pPr>
            <a:r>
              <a:rPr lang="en-US" b="1" dirty="0">
                <a:solidFill>
                  <a:srgbClr val="44FAFF"/>
                </a:solidFill>
                <a:latin typeface="Times New Roman" panose="02020603050405020304" pitchFamily="18" charset="0"/>
                <a:cs typeface="Times New Roman" panose="02020603050405020304" pitchFamily="18" charset="0"/>
              </a:rPr>
              <a:t>Cyan = SBS hadron scattering angle coverage</a:t>
            </a:r>
          </a:p>
          <a:p>
            <a:pPr marL="742950" lvl="1" indent="-285750">
              <a:buFont typeface="Arial" panose="020B0604020202020204" pitchFamily="34" charset="0"/>
              <a:buChar char="•"/>
            </a:pPr>
            <a:r>
              <a:rPr lang="en-US" b="1" dirty="0">
                <a:solidFill>
                  <a:srgbClr val="FF40FF"/>
                </a:solidFill>
                <a:latin typeface="Times New Roman" panose="02020603050405020304" pitchFamily="18" charset="0"/>
                <a:cs typeface="Times New Roman" panose="02020603050405020304" pitchFamily="18" charset="0"/>
              </a:rPr>
              <a:t>Magenta = </a:t>
            </a:r>
            <a:r>
              <a:rPr lang="en-US" b="1" dirty="0" err="1">
                <a:solidFill>
                  <a:srgbClr val="FF40FF"/>
                </a:solidFill>
                <a:latin typeface="Times New Roman" panose="02020603050405020304" pitchFamily="18" charset="0"/>
                <a:cs typeface="Times New Roman" panose="02020603050405020304" pitchFamily="18" charset="0"/>
              </a:rPr>
              <a:t>SoLID</a:t>
            </a:r>
            <a:r>
              <a:rPr lang="en-US" b="1" dirty="0">
                <a:solidFill>
                  <a:srgbClr val="FF40FF"/>
                </a:solidFill>
                <a:latin typeface="Times New Roman" panose="02020603050405020304" pitchFamily="18" charset="0"/>
                <a:cs typeface="Times New Roman" panose="02020603050405020304" pitchFamily="18" charset="0"/>
              </a:rPr>
              <a:t> large-angle coverage</a:t>
            </a:r>
          </a:p>
          <a:p>
            <a:pPr marL="742950" lvl="1"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Black = </a:t>
            </a:r>
            <a:r>
              <a:rPr lang="en-US" b="1" dirty="0" err="1">
                <a:latin typeface="Times New Roman" panose="02020603050405020304" pitchFamily="18" charset="0"/>
                <a:cs typeface="Times New Roman" panose="02020603050405020304" pitchFamily="18" charset="0"/>
              </a:rPr>
              <a:t>SoLID</a:t>
            </a:r>
            <a:r>
              <a:rPr lang="en-US" b="1" dirty="0">
                <a:latin typeface="Times New Roman" panose="02020603050405020304" pitchFamily="18" charset="0"/>
                <a:cs typeface="Times New Roman" panose="02020603050405020304" pitchFamily="18" charset="0"/>
              </a:rPr>
              <a:t> forward angle coverage</a:t>
            </a:r>
          </a:p>
        </p:txBody>
      </p:sp>
    </p:spTree>
    <p:extLst>
      <p:ext uri="{BB962C8B-B14F-4D97-AF65-F5344CB8AC3E}">
        <p14:creationId xmlns:p14="http://schemas.microsoft.com/office/powerpoint/2010/main" val="4028902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545F-259B-F74E-AA32-0164B84B489C}"/>
              </a:ext>
            </a:extLst>
          </p:cNvPr>
          <p:cNvSpPr>
            <a:spLocks noGrp="1"/>
          </p:cNvSpPr>
          <p:nvPr>
            <p:ph type="title"/>
          </p:nvPr>
        </p:nvSpPr>
        <p:spPr/>
        <p:txBody>
          <a:bodyPr/>
          <a:lstStyle/>
          <a:p>
            <a:r>
              <a:rPr lang="en-US" dirty="0"/>
              <a:t>Azimuthal coverage: SBS+BB vs </a:t>
            </a:r>
            <a:r>
              <a:rPr lang="en-US" dirty="0" err="1"/>
              <a:t>SoLID</a:t>
            </a:r>
            <a:endParaRPr lang="en-US" dirty="0"/>
          </a:p>
        </p:txBody>
      </p:sp>
      <p:sp>
        <p:nvSpPr>
          <p:cNvPr id="3" name="Date Placeholder 2">
            <a:extLst>
              <a:ext uri="{FF2B5EF4-FFF2-40B4-BE49-F238E27FC236}">
                <a16:creationId xmlns:a16="http://schemas.microsoft.com/office/drawing/2014/main" id="{AF791168-3B30-9946-85CA-1EA8F7DDBE6A}"/>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82C3E029-6AA1-8342-ADB5-1AC534071696}"/>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E14CFADE-2CD5-5A48-8CE0-027FE7074A7F}"/>
              </a:ext>
            </a:extLst>
          </p:cNvPr>
          <p:cNvSpPr>
            <a:spLocks noGrp="1"/>
          </p:cNvSpPr>
          <p:nvPr>
            <p:ph type="sldNum" sz="quarter" idx="12"/>
          </p:nvPr>
        </p:nvSpPr>
        <p:spPr/>
        <p:txBody>
          <a:bodyPr/>
          <a:lstStyle/>
          <a:p>
            <a:fld id="{8127209B-B3F5-498A-AD06-B1E95A6A5D2E}" type="slidenum">
              <a:rPr lang="en-US" smtClean="0"/>
              <a:t>38</a:t>
            </a:fld>
            <a:endParaRPr lang="en-US"/>
          </a:p>
        </p:txBody>
      </p:sp>
      <p:pic>
        <p:nvPicPr>
          <p:cNvPr id="6" name="Picture 5">
            <a:extLst>
              <a:ext uri="{FF2B5EF4-FFF2-40B4-BE49-F238E27FC236}">
                <a16:creationId xmlns:a16="http://schemas.microsoft.com/office/drawing/2014/main" id="{0E0C1309-F4BA-8942-86CF-94D473905991}"/>
              </a:ext>
            </a:extLst>
          </p:cNvPr>
          <p:cNvPicPr>
            <a:picLocks noChangeAspect="1"/>
          </p:cNvPicPr>
          <p:nvPr/>
        </p:nvPicPr>
        <p:blipFill>
          <a:blip r:embed="rId2"/>
          <a:stretch>
            <a:fillRect/>
          </a:stretch>
        </p:blipFill>
        <p:spPr>
          <a:xfrm>
            <a:off x="7562" y="609600"/>
            <a:ext cx="9144000" cy="4796852"/>
          </a:xfrm>
          <a:prstGeom prst="rect">
            <a:avLst/>
          </a:prstGeom>
        </p:spPr>
      </p:pic>
      <p:sp>
        <p:nvSpPr>
          <p:cNvPr id="7" name="TextBox 6">
            <a:extLst>
              <a:ext uri="{FF2B5EF4-FFF2-40B4-BE49-F238E27FC236}">
                <a16:creationId xmlns:a16="http://schemas.microsoft.com/office/drawing/2014/main" id="{267BAF7E-7FD0-694F-A795-CC3E84D9D950}"/>
              </a:ext>
            </a:extLst>
          </p:cNvPr>
          <p:cNvSpPr txBox="1"/>
          <p:nvPr/>
        </p:nvSpPr>
        <p:spPr>
          <a:xfrm>
            <a:off x="7562" y="5181600"/>
            <a:ext cx="9136438" cy="1200329"/>
          </a:xfrm>
          <a:prstGeom prst="rect">
            <a:avLst/>
          </a:prstGeom>
          <a:noFill/>
        </p:spPr>
        <p:txBody>
          <a:bodyPr wrap="square" rtlCol="0">
            <a:spAutoFit/>
          </a:bodyPr>
          <a:lstStyle/>
          <a:p>
            <a:pPr marL="285750" indent="-28575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With </a:t>
            </a:r>
            <a:r>
              <a:rPr lang="en-US" dirty="0" err="1">
                <a:latin typeface="Times New Roman" panose="02020603050405020304" pitchFamily="18" charset="0"/>
                <a:cs typeface="Times New Roman" panose="02020603050405020304" pitchFamily="18" charset="0"/>
              </a:rPr>
              <a:t>BigBite</a:t>
            </a:r>
            <a:r>
              <a:rPr lang="en-US" dirty="0">
                <a:latin typeface="Times New Roman" panose="02020603050405020304" pitchFamily="18" charset="0"/>
                <a:cs typeface="Times New Roman" panose="02020603050405020304" pitchFamily="18" charset="0"/>
              </a:rPr>
              <a:t> at 30 degrees and SBS at 14 degrees, SBS is centered with respect to the q-vector when x ~ 0.7-0.8. While the SBS+BB phi coverage is less complete at lower x, it is more nearly complete at higher x, where the SIDIS asymmetry measurements are more statistically challenged, and in this sense is optimized for the high-x/high-Q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region</a:t>
            </a:r>
          </a:p>
        </p:txBody>
      </p:sp>
    </p:spTree>
    <p:extLst>
      <p:ext uri="{BB962C8B-B14F-4D97-AF65-F5344CB8AC3E}">
        <p14:creationId xmlns:p14="http://schemas.microsoft.com/office/powerpoint/2010/main" val="3176133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174A-9D8B-024A-A6C4-02E0C3382BF8}"/>
              </a:ext>
            </a:extLst>
          </p:cNvPr>
          <p:cNvSpPr>
            <a:spLocks noGrp="1"/>
          </p:cNvSpPr>
          <p:nvPr>
            <p:ph type="title"/>
          </p:nvPr>
        </p:nvSpPr>
        <p:spPr/>
        <p:txBody>
          <a:bodyPr/>
          <a:lstStyle/>
          <a:p>
            <a:r>
              <a:rPr lang="en-US" dirty="0"/>
              <a:t>Statistical FOM: SBS+BB vs. </a:t>
            </a:r>
            <a:r>
              <a:rPr lang="en-US" dirty="0" err="1"/>
              <a:t>SoLID</a:t>
            </a:r>
            <a:endParaRPr lang="en-US" dirty="0"/>
          </a:p>
        </p:txBody>
      </p:sp>
      <p:sp>
        <p:nvSpPr>
          <p:cNvPr id="3" name="Date Placeholder 2">
            <a:extLst>
              <a:ext uri="{FF2B5EF4-FFF2-40B4-BE49-F238E27FC236}">
                <a16:creationId xmlns:a16="http://schemas.microsoft.com/office/drawing/2014/main" id="{AD6DDCF4-784A-BE42-A58F-7353AD5C51E7}"/>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ECCEFC3D-1806-5F4F-B626-E6ECC4DA9E74}"/>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95000D28-8F92-4B4B-BFA2-9D1B30314E20}"/>
              </a:ext>
            </a:extLst>
          </p:cNvPr>
          <p:cNvSpPr>
            <a:spLocks noGrp="1"/>
          </p:cNvSpPr>
          <p:nvPr>
            <p:ph type="sldNum" sz="quarter" idx="12"/>
          </p:nvPr>
        </p:nvSpPr>
        <p:spPr/>
        <p:txBody>
          <a:bodyPr/>
          <a:lstStyle/>
          <a:p>
            <a:fld id="{8127209B-B3F5-498A-AD06-B1E95A6A5D2E}" type="slidenum">
              <a:rPr lang="en-US" smtClean="0"/>
              <a:t>39</a:t>
            </a:fld>
            <a:endParaRPr lang="en-US"/>
          </a:p>
        </p:txBody>
      </p:sp>
      <p:pic>
        <p:nvPicPr>
          <p:cNvPr id="6" name="Picture 5">
            <a:extLst>
              <a:ext uri="{FF2B5EF4-FFF2-40B4-BE49-F238E27FC236}">
                <a16:creationId xmlns:a16="http://schemas.microsoft.com/office/drawing/2014/main" id="{B6283BC6-9EB6-5A4B-A098-029DE9308442}"/>
              </a:ext>
            </a:extLst>
          </p:cNvPr>
          <p:cNvPicPr>
            <a:picLocks noChangeAspect="1"/>
          </p:cNvPicPr>
          <p:nvPr/>
        </p:nvPicPr>
        <p:blipFill>
          <a:blip r:embed="rId2"/>
          <a:stretch>
            <a:fillRect/>
          </a:stretch>
        </p:blipFill>
        <p:spPr>
          <a:xfrm>
            <a:off x="0" y="609600"/>
            <a:ext cx="6570406" cy="5486400"/>
          </a:xfrm>
          <a:prstGeom prst="rect">
            <a:avLst/>
          </a:prstGeom>
        </p:spPr>
      </p:pic>
    </p:spTree>
    <p:extLst>
      <p:ext uri="{BB962C8B-B14F-4D97-AF65-F5344CB8AC3E}">
        <p14:creationId xmlns:p14="http://schemas.microsoft.com/office/powerpoint/2010/main" val="131816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a:t>General Expression for SIDIS Cross Section: Bacchetta et al. JHEP 02, 093 (2007)</a:t>
            </a:r>
          </a:p>
        </p:txBody>
      </p:sp>
      <p:pic>
        <p:nvPicPr>
          <p:cNvPr id="7" name="Picture 6"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1143000"/>
            <a:ext cx="6400800" cy="4793933"/>
          </a:xfrm>
          <a:prstGeom prst="rect">
            <a:avLst/>
          </a:prstGeom>
          <a:ln w="19050">
            <a:solidFill>
              <a:srgbClr val="FF0000"/>
            </a:solidFill>
          </a:ln>
        </p:spPr>
      </p:pic>
      <p:sp>
        <p:nvSpPr>
          <p:cNvPr id="10" name="TextBox 9"/>
          <p:cNvSpPr txBox="1"/>
          <p:nvPr/>
        </p:nvSpPr>
        <p:spPr>
          <a:xfrm>
            <a:off x="6400800" y="1143000"/>
            <a:ext cx="2743200" cy="3139321"/>
          </a:xfrm>
          <a:prstGeom prst="rect">
            <a:avLst/>
          </a:prstGeom>
          <a:noFill/>
        </p:spPr>
        <p:txBody>
          <a:bodyPr wrap="square" rtlCol="0">
            <a:spAutoFit/>
          </a:bodyPr>
          <a:lstStyle/>
          <a:p>
            <a:pPr>
              <a:buFont typeface="Arial"/>
              <a:buChar char="•"/>
            </a:pPr>
            <a:r>
              <a:rPr lang="en-US">
                <a:solidFill>
                  <a:prstClr val="black"/>
                </a:solidFill>
                <a:latin typeface="Times New Roman"/>
                <a:cs typeface="Times New Roman"/>
              </a:rPr>
              <a:t> SIDIS structure functions F depend on </a:t>
            </a:r>
            <a:r>
              <a:rPr lang="en-US" i="1">
                <a:solidFill>
                  <a:prstClr val="black"/>
                </a:solidFill>
                <a:latin typeface="Times New Roman"/>
                <a:cs typeface="Times New Roman"/>
              </a:rPr>
              <a:t>x, Q</a:t>
            </a:r>
            <a:r>
              <a:rPr lang="en-US" i="1" baseline="30000">
                <a:solidFill>
                  <a:prstClr val="black"/>
                </a:solidFill>
                <a:latin typeface="Times New Roman"/>
                <a:cs typeface="Times New Roman"/>
              </a:rPr>
              <a:t>2</a:t>
            </a:r>
            <a:r>
              <a:rPr lang="en-US" i="1">
                <a:solidFill>
                  <a:prstClr val="black"/>
                </a:solidFill>
                <a:latin typeface="Times New Roman"/>
                <a:cs typeface="Times New Roman"/>
              </a:rPr>
              <a:t>, z, p</a:t>
            </a:r>
            <a:r>
              <a:rPr lang="en-US" i="1" baseline="-25000">
                <a:solidFill>
                  <a:prstClr val="black"/>
                </a:solidFill>
                <a:latin typeface="Times New Roman"/>
                <a:cs typeface="Times New Roman"/>
              </a:rPr>
              <a:t>T</a:t>
            </a:r>
            <a:endParaRPr lang="en-US">
              <a:solidFill>
                <a:prstClr val="black"/>
              </a:solidFill>
              <a:latin typeface="Times New Roman"/>
              <a:cs typeface="Times New Roman"/>
            </a:endParaRPr>
          </a:p>
          <a:p>
            <a:pPr>
              <a:buFont typeface="Arial"/>
              <a:buChar char="•"/>
            </a:pPr>
            <a:r>
              <a:rPr lang="en-US">
                <a:solidFill>
                  <a:prstClr val="black"/>
                </a:solidFill>
                <a:latin typeface="Times New Roman"/>
                <a:cs typeface="Times New Roman"/>
              </a:rPr>
              <a:t> U, L, T subscripts indicate unpolarized, longitudinally and transversely polarized beam, target, respectively </a:t>
            </a:r>
          </a:p>
          <a:p>
            <a:pPr>
              <a:buFont typeface="Arial"/>
              <a:buChar char="•"/>
            </a:pPr>
            <a:r>
              <a:rPr lang="en-US">
                <a:solidFill>
                  <a:prstClr val="black"/>
                </a:solidFill>
                <a:latin typeface="Times New Roman"/>
                <a:cs typeface="Times New Roman"/>
              </a:rPr>
              <a:t> S = nucleon spin</a:t>
            </a:r>
          </a:p>
          <a:p>
            <a:pPr>
              <a:buFont typeface="Arial"/>
              <a:buChar char="•"/>
            </a:pPr>
            <a:r>
              <a:rPr lang="en-US">
                <a:solidFill>
                  <a:prstClr val="black"/>
                </a:solidFill>
                <a:latin typeface="Times New Roman"/>
                <a:cs typeface="Times New Roman"/>
              </a:rPr>
              <a:t> λ = lepton helicity</a:t>
            </a:r>
          </a:p>
          <a:p>
            <a:pPr>
              <a:buFont typeface="Arial"/>
              <a:buChar char="•"/>
            </a:pPr>
            <a:r>
              <a:rPr lang="en-US">
                <a:solidFill>
                  <a:srgbClr val="0000FF"/>
                </a:solidFill>
                <a:latin typeface="Times New Roman"/>
                <a:cs typeface="Times New Roman"/>
              </a:rPr>
              <a:t> </a:t>
            </a:r>
            <a:r>
              <a:rPr lang="en-US" b="1">
                <a:solidFill>
                  <a:srgbClr val="0000FF"/>
                </a:solidFill>
                <a:latin typeface="Times New Roman"/>
                <a:cs typeface="Times New Roman"/>
              </a:rPr>
              <a:t>Eight terms survive at leading twist; the rest are M/Q suppressed</a:t>
            </a:r>
          </a:p>
        </p:txBody>
      </p:sp>
      <p:pic>
        <p:nvPicPr>
          <p:cNvPr id="11" name="Picture 10"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629400" y="4970680"/>
            <a:ext cx="2286000" cy="981182"/>
          </a:xfrm>
          <a:prstGeom prst="rect">
            <a:avLst/>
          </a:prstGeom>
          <a:ln w="19050">
            <a:solidFill>
              <a:srgbClr val="0000FF"/>
            </a:solidFill>
          </a:ln>
        </p:spPr>
      </p:pic>
      <p:sp>
        <p:nvSpPr>
          <p:cNvPr id="12" name="Rounded Rectangle 11"/>
          <p:cNvSpPr/>
          <p:nvPr/>
        </p:nvSpPr>
        <p:spPr>
          <a:xfrm>
            <a:off x="3873500" y="1206500"/>
            <a:ext cx="571500" cy="3683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873500" y="1714500"/>
            <a:ext cx="1409700" cy="2794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127500" y="2273300"/>
            <a:ext cx="1346200" cy="3556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374900" y="2654300"/>
            <a:ext cx="939800" cy="3683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197100" y="3086100"/>
            <a:ext cx="1905000" cy="4826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778000" y="3594100"/>
            <a:ext cx="2070100" cy="3556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1778000" y="3924300"/>
            <a:ext cx="2209800" cy="3302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374900" y="4876800"/>
            <a:ext cx="2527300" cy="4572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775200" y="3175000"/>
            <a:ext cx="1625600" cy="923330"/>
          </a:xfrm>
          <a:prstGeom prst="rect">
            <a:avLst/>
          </a:prstGeom>
          <a:noFill/>
        </p:spPr>
        <p:txBody>
          <a:bodyPr wrap="square" rtlCol="0">
            <a:spAutoFit/>
          </a:bodyPr>
          <a:lstStyle/>
          <a:p>
            <a:pPr>
              <a:buFont typeface="Arial"/>
              <a:buChar char="•"/>
            </a:pPr>
            <a:r>
              <a:rPr lang="en-US">
                <a:latin typeface="Times New Roman"/>
                <a:cs typeface="Times New Roman"/>
              </a:rPr>
              <a:t> Sivers</a:t>
            </a:r>
          </a:p>
          <a:p>
            <a:pPr>
              <a:buFont typeface="Arial"/>
              <a:buChar char="•"/>
            </a:pPr>
            <a:r>
              <a:rPr lang="en-US">
                <a:latin typeface="Times New Roman"/>
                <a:cs typeface="Times New Roman"/>
              </a:rPr>
              <a:t> Collins</a:t>
            </a:r>
          </a:p>
          <a:p>
            <a:pPr>
              <a:buFont typeface="Arial"/>
              <a:buChar char="•"/>
            </a:pPr>
            <a:r>
              <a:rPr lang="en-US">
                <a:latin typeface="Times New Roman"/>
                <a:cs typeface="Times New Roman"/>
              </a:rPr>
              <a:t> “Pretzelosity”</a:t>
            </a:r>
          </a:p>
        </p:txBody>
      </p:sp>
      <p:cxnSp>
        <p:nvCxnSpPr>
          <p:cNvPr id="22" name="Straight Arrow Connector 21"/>
          <p:cNvCxnSpPr>
            <a:endCxn id="16" idx="3"/>
          </p:cNvCxnSpPr>
          <p:nvPr/>
        </p:nvCxnSpPr>
        <p:spPr>
          <a:xfrm rot="10800000">
            <a:off x="4102100" y="3327400"/>
            <a:ext cx="749300" cy="381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17" idx="3"/>
          </p:cNvCxnSpPr>
          <p:nvPr/>
        </p:nvCxnSpPr>
        <p:spPr>
          <a:xfrm rot="10800000" flipV="1">
            <a:off x="3848100" y="3657600"/>
            <a:ext cx="990600" cy="1143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8" idx="3"/>
          </p:cNvCxnSpPr>
          <p:nvPr/>
        </p:nvCxnSpPr>
        <p:spPr>
          <a:xfrm rot="10800000" flipV="1">
            <a:off x="3987800" y="3911600"/>
            <a:ext cx="889000" cy="177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1" name="Date Placeholder 20"/>
          <p:cNvSpPr>
            <a:spLocks noGrp="1"/>
          </p:cNvSpPr>
          <p:nvPr>
            <p:ph type="dt" sz="half" idx="10"/>
          </p:nvPr>
        </p:nvSpPr>
        <p:spPr/>
        <p:txBody>
          <a:bodyPr/>
          <a:lstStyle/>
          <a:p>
            <a:r>
              <a:rPr lang="en-US"/>
              <a:t>6/21/18</a:t>
            </a:r>
          </a:p>
        </p:txBody>
      </p:sp>
      <p:sp>
        <p:nvSpPr>
          <p:cNvPr id="23" name="Slide Number Placeholder 22"/>
          <p:cNvSpPr>
            <a:spLocks noGrp="1"/>
          </p:cNvSpPr>
          <p:nvPr>
            <p:ph type="sldNum" sz="quarter" idx="12"/>
          </p:nvPr>
        </p:nvSpPr>
        <p:spPr/>
        <p:txBody>
          <a:bodyPr/>
          <a:lstStyle/>
          <a:p>
            <a:fld id="{7E98405E-16DB-7B4E-8D59-529ECE3D5B7E}" type="slidenum">
              <a:rPr lang="en-US"/>
              <a:pPr/>
              <a:t>4</a:t>
            </a:fld>
            <a:endParaRPr lang="en-US"/>
          </a:p>
        </p:txBody>
      </p:sp>
      <p:sp>
        <p:nvSpPr>
          <p:cNvPr id="25" name="Footer Placeholder 24"/>
          <p:cNvSpPr>
            <a:spLocks noGrp="1"/>
          </p:cNvSpPr>
          <p:nvPr>
            <p:ph type="ftr" sz="quarter" idx="11"/>
          </p:nvPr>
        </p:nvSpPr>
        <p:spPr/>
        <p:txBody>
          <a:bodyPr/>
          <a:lstStyle/>
          <a:p>
            <a:r>
              <a:rPr lang="en-US"/>
              <a:t>Joint Hall A/C Summer Meeting</a:t>
            </a:r>
          </a:p>
        </p:txBody>
      </p:sp>
    </p:spTree>
    <p:extLst>
      <p:ext uri="{BB962C8B-B14F-4D97-AF65-F5344CB8AC3E}">
        <p14:creationId xmlns:p14="http://schemas.microsoft.com/office/powerpoint/2010/main" val="586588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98DB-BBBC-DD49-AE6E-0CEC6A8339ED}"/>
              </a:ext>
            </a:extLst>
          </p:cNvPr>
          <p:cNvSpPr>
            <a:spLocks noGrp="1"/>
          </p:cNvSpPr>
          <p:nvPr>
            <p:ph type="title"/>
          </p:nvPr>
        </p:nvSpPr>
        <p:spPr/>
        <p:txBody>
          <a:bodyPr>
            <a:normAutofit fontScale="90000"/>
          </a:bodyPr>
          <a:lstStyle/>
          <a:p>
            <a:r>
              <a:rPr lang="en-US" dirty="0"/>
              <a:t>Hall C A1n—Projections presented in PAC36 update</a:t>
            </a:r>
          </a:p>
        </p:txBody>
      </p:sp>
      <p:sp>
        <p:nvSpPr>
          <p:cNvPr id="3" name="Date Placeholder 2">
            <a:extLst>
              <a:ext uri="{FF2B5EF4-FFF2-40B4-BE49-F238E27FC236}">
                <a16:creationId xmlns:a16="http://schemas.microsoft.com/office/drawing/2014/main" id="{9CD02DA3-6344-774F-BAF8-6A6FBF49C5A6}"/>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B25C4DF6-12A0-F84B-930A-3011B09C7F80}"/>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2239F627-8F1F-054C-AB44-37CF2CD97DE9}"/>
              </a:ext>
            </a:extLst>
          </p:cNvPr>
          <p:cNvSpPr>
            <a:spLocks noGrp="1"/>
          </p:cNvSpPr>
          <p:nvPr>
            <p:ph type="sldNum" sz="quarter" idx="12"/>
          </p:nvPr>
        </p:nvSpPr>
        <p:spPr/>
        <p:txBody>
          <a:bodyPr/>
          <a:lstStyle/>
          <a:p>
            <a:fld id="{8127209B-B3F5-498A-AD06-B1E95A6A5D2E}" type="slidenum">
              <a:rPr lang="en-US" smtClean="0"/>
              <a:t>40</a:t>
            </a:fld>
            <a:endParaRPr lang="en-US"/>
          </a:p>
        </p:txBody>
      </p:sp>
      <p:pic>
        <p:nvPicPr>
          <p:cNvPr id="6" name="Picture 5">
            <a:extLst>
              <a:ext uri="{FF2B5EF4-FFF2-40B4-BE49-F238E27FC236}">
                <a16:creationId xmlns:a16="http://schemas.microsoft.com/office/drawing/2014/main" id="{9DD2E9C4-A099-9643-974C-00FD808D9017}"/>
              </a:ext>
            </a:extLst>
          </p:cNvPr>
          <p:cNvPicPr>
            <a:picLocks noChangeAspect="1"/>
          </p:cNvPicPr>
          <p:nvPr/>
        </p:nvPicPr>
        <p:blipFill>
          <a:blip r:embed="rId2"/>
          <a:stretch>
            <a:fillRect/>
          </a:stretch>
        </p:blipFill>
        <p:spPr>
          <a:xfrm>
            <a:off x="5460558" y="609600"/>
            <a:ext cx="3657600" cy="2700811"/>
          </a:xfrm>
          <a:prstGeom prst="rect">
            <a:avLst/>
          </a:prstGeom>
        </p:spPr>
      </p:pic>
      <p:pic>
        <p:nvPicPr>
          <p:cNvPr id="7" name="Picture 6">
            <a:extLst>
              <a:ext uri="{FF2B5EF4-FFF2-40B4-BE49-F238E27FC236}">
                <a16:creationId xmlns:a16="http://schemas.microsoft.com/office/drawing/2014/main" id="{24EDFDD8-1F37-9844-AED7-0AA7A6A03B03}"/>
              </a:ext>
            </a:extLst>
          </p:cNvPr>
          <p:cNvPicPr>
            <a:picLocks noChangeAspect="1"/>
          </p:cNvPicPr>
          <p:nvPr/>
        </p:nvPicPr>
        <p:blipFill>
          <a:blip r:embed="rId3"/>
          <a:stretch>
            <a:fillRect/>
          </a:stretch>
        </p:blipFill>
        <p:spPr>
          <a:xfrm>
            <a:off x="0" y="609600"/>
            <a:ext cx="5486400" cy="5609063"/>
          </a:xfrm>
          <a:prstGeom prst="rect">
            <a:avLst/>
          </a:prstGeom>
        </p:spPr>
      </p:pic>
      <p:sp>
        <p:nvSpPr>
          <p:cNvPr id="8" name="TextBox 7">
            <a:extLst>
              <a:ext uri="{FF2B5EF4-FFF2-40B4-BE49-F238E27FC236}">
                <a16:creationId xmlns:a16="http://schemas.microsoft.com/office/drawing/2014/main" id="{2E124BF3-A893-0A4E-BE5F-5D55255334D9}"/>
              </a:ext>
            </a:extLst>
          </p:cNvPr>
          <p:cNvSpPr txBox="1"/>
          <p:nvPr/>
        </p:nvSpPr>
        <p:spPr>
          <a:xfrm>
            <a:off x="5486400" y="3733800"/>
            <a:ext cx="3657600" cy="2308324"/>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Upgraded polarized </a:t>
            </a:r>
            <a:r>
              <a:rPr lang="en-US" baseline="30000" dirty="0">
                <a:latin typeface="Times New Roman" charset="0"/>
                <a:ea typeface="Times New Roman" charset="0"/>
                <a:cs typeface="Times New Roman" charset="0"/>
              </a:rPr>
              <a:t>3</a:t>
            </a:r>
            <a:r>
              <a:rPr lang="en-US" dirty="0">
                <a:latin typeface="Times New Roman" charset="0"/>
                <a:ea typeface="Times New Roman" charset="0"/>
                <a:cs typeface="Times New Roman" charset="0"/>
              </a:rPr>
              <a:t>He target technology based on convection-driven circulation of polarized gas</a:t>
            </a:r>
          </a:p>
          <a:p>
            <a:pPr marL="285750" indent="-285750">
              <a:buFont typeface="Arial" charset="0"/>
              <a:buChar char="•"/>
            </a:pPr>
            <a:r>
              <a:rPr lang="en-US" dirty="0">
                <a:latin typeface="Times New Roman" charset="0"/>
                <a:ea typeface="Times New Roman" charset="0"/>
                <a:cs typeface="Times New Roman" charset="0"/>
              </a:rPr>
              <a:t>HMS+SHMS spectrometers in Hall C—HMS (SHMS) focused on DIS (resonance) region</a:t>
            </a:r>
          </a:p>
          <a:p>
            <a:pPr marL="285750" indent="-285750">
              <a:buFont typeface="Arial" charset="0"/>
              <a:buChar char="•"/>
            </a:pPr>
            <a:r>
              <a:rPr lang="en-US" dirty="0">
                <a:latin typeface="Times New Roman" charset="0"/>
                <a:ea typeface="Times New Roman" charset="0"/>
                <a:cs typeface="Times New Roman" charset="0"/>
              </a:rPr>
              <a:t>Figure credit: X. Zheng, from PAC36 update to PR12-06-110</a:t>
            </a:r>
          </a:p>
        </p:txBody>
      </p:sp>
    </p:spTree>
    <p:extLst>
      <p:ext uri="{BB962C8B-B14F-4D97-AF65-F5344CB8AC3E}">
        <p14:creationId xmlns:p14="http://schemas.microsoft.com/office/powerpoint/2010/main" val="387053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547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057" y="572994"/>
            <a:ext cx="4572000" cy="3245771"/>
          </a:xfrm>
          <a:prstGeom prst="rect">
            <a:avLst/>
          </a:prstGeom>
        </p:spPr>
      </p:pic>
      <p:sp>
        <p:nvSpPr>
          <p:cNvPr id="6" name="Date Placeholder 5"/>
          <p:cNvSpPr>
            <a:spLocks noGrp="1"/>
          </p:cNvSpPr>
          <p:nvPr>
            <p:ph type="dt" sz="half" idx="10"/>
          </p:nvPr>
        </p:nvSpPr>
        <p:spPr/>
        <p:txBody>
          <a:bodyPr/>
          <a:lstStyle/>
          <a:p>
            <a:r>
              <a:rPr lang="en-US"/>
              <a:t>6/21/18</a:t>
            </a:r>
          </a:p>
        </p:txBody>
      </p:sp>
      <p:sp>
        <p:nvSpPr>
          <p:cNvPr id="9" name="Footer Placeholder 8"/>
          <p:cNvSpPr>
            <a:spLocks noGrp="1"/>
          </p:cNvSpPr>
          <p:nvPr>
            <p:ph type="ftr" sz="quarter" idx="11"/>
          </p:nvPr>
        </p:nvSpPr>
        <p:spPr/>
        <p:txBody>
          <a:bodyPr/>
          <a:lstStyle/>
          <a:p>
            <a:r>
              <a:rPr lang="en-US"/>
              <a:t>Joint Hall A/C Summer Meeting</a:t>
            </a:r>
          </a:p>
        </p:txBody>
      </p:sp>
      <p:sp>
        <p:nvSpPr>
          <p:cNvPr id="10" name="Slide Number Placeholder 9"/>
          <p:cNvSpPr>
            <a:spLocks noGrp="1"/>
          </p:cNvSpPr>
          <p:nvPr>
            <p:ph type="sldNum" sz="quarter" idx="12"/>
          </p:nvPr>
        </p:nvSpPr>
        <p:spPr/>
        <p:txBody>
          <a:bodyPr/>
          <a:lstStyle/>
          <a:p>
            <a:fld id="{8127209B-B3F5-498A-AD06-B1E95A6A5D2E}" type="slidenum">
              <a:rPr lang="en-US" smtClean="0"/>
              <a:t>41</a:t>
            </a:fld>
            <a:endParaRPr lang="en-US"/>
          </a:p>
        </p:txBody>
      </p:sp>
    </p:spTree>
    <p:extLst>
      <p:ext uri="{BB962C8B-B14F-4D97-AF65-F5344CB8AC3E}">
        <p14:creationId xmlns:p14="http://schemas.microsoft.com/office/powerpoint/2010/main" val="1335439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Accessible (SI)DIS phase space in fixed-target at 6 GeV</a:t>
            </a:r>
          </a:p>
        </p:txBody>
      </p:sp>
      <p:sp>
        <p:nvSpPr>
          <p:cNvPr id="5" name="TextBox 4"/>
          <p:cNvSpPr txBox="1"/>
          <p:nvPr/>
        </p:nvSpPr>
        <p:spPr>
          <a:xfrm>
            <a:off x="0" y="5131418"/>
            <a:ext cx="9144000"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Above: phase space with canonical “SIDIS” cuts (</a:t>
            </a:r>
            <a:r>
              <a:rPr lang="en-US" sz="2400" b="1" i="1" dirty="0">
                <a:solidFill>
                  <a:srgbClr val="FF0000"/>
                </a:solidFill>
                <a:latin typeface="Times New Roman" panose="02020603050405020304" pitchFamily="18" charset="0"/>
                <a:cs typeface="Times New Roman" panose="02020603050405020304" pitchFamily="18" charset="0"/>
              </a:rPr>
              <a:t>before considering any detector acceptances</a:t>
            </a:r>
            <a:r>
              <a:rPr lang="en-US" sz="2400" dirty="0">
                <a:latin typeface="Times New Roman" panose="02020603050405020304" pitchFamily="18" charset="0"/>
                <a:cs typeface="Times New Roman" panose="02020603050405020304" pitchFamily="18" charset="0"/>
              </a:rPr>
              <a:t>), E=6 GeV</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162" y="5962415"/>
            <a:ext cx="7305675" cy="3524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43702"/>
            <a:ext cx="9144000" cy="4387716"/>
          </a:xfrm>
          <a:prstGeom prst="rect">
            <a:avLst/>
          </a:prstGeom>
        </p:spPr>
      </p:pic>
      <p:sp>
        <p:nvSpPr>
          <p:cNvPr id="2" name="Date Placeholder 1"/>
          <p:cNvSpPr>
            <a:spLocks noGrp="1"/>
          </p:cNvSpPr>
          <p:nvPr>
            <p:ph type="dt" sz="half" idx="10"/>
          </p:nvPr>
        </p:nvSpPr>
        <p:spPr/>
        <p:txBody>
          <a:bodyPr/>
          <a:lstStyle/>
          <a:p>
            <a:r>
              <a:rPr lang="en-US"/>
              <a:t>6/21/18</a:t>
            </a:r>
          </a:p>
        </p:txBody>
      </p:sp>
      <p:sp>
        <p:nvSpPr>
          <p:cNvPr id="3" name="Footer Placeholder 2"/>
          <p:cNvSpPr>
            <a:spLocks noGrp="1"/>
          </p:cNvSpPr>
          <p:nvPr>
            <p:ph type="ftr" sz="quarter" idx="11"/>
          </p:nvPr>
        </p:nvSpPr>
        <p:spPr/>
        <p:txBody>
          <a:bodyPr/>
          <a:lstStyle/>
          <a:p>
            <a:r>
              <a:rPr lang="en-US"/>
              <a:t>Joint Hall A/C Summer Meeting</a:t>
            </a:r>
          </a:p>
        </p:txBody>
      </p:sp>
      <p:sp>
        <p:nvSpPr>
          <p:cNvPr id="8" name="Slide Number Placeholder 7"/>
          <p:cNvSpPr>
            <a:spLocks noGrp="1"/>
          </p:cNvSpPr>
          <p:nvPr>
            <p:ph type="sldNum" sz="quarter" idx="12"/>
          </p:nvPr>
        </p:nvSpPr>
        <p:spPr/>
        <p:txBody>
          <a:bodyPr/>
          <a:lstStyle/>
          <a:p>
            <a:fld id="{8127209B-B3F5-498A-AD06-B1E95A6A5D2E}" type="slidenum">
              <a:rPr lang="en-US" smtClean="0"/>
              <a:t>42</a:t>
            </a:fld>
            <a:endParaRPr lang="en-US"/>
          </a:p>
        </p:txBody>
      </p:sp>
    </p:spTree>
    <p:extLst>
      <p:ext uri="{BB962C8B-B14F-4D97-AF65-F5344CB8AC3E}">
        <p14:creationId xmlns:p14="http://schemas.microsoft.com/office/powerpoint/2010/main" val="3249011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Accessible (SI)DIS phase space in fixed-target at 11 GeV</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5959"/>
            <a:ext cx="9144000" cy="4385459"/>
          </a:xfrm>
          <a:prstGeom prst="rect">
            <a:avLst/>
          </a:prstGeom>
        </p:spPr>
      </p:pic>
      <p:sp>
        <p:nvSpPr>
          <p:cNvPr id="5" name="TextBox 4"/>
          <p:cNvSpPr txBox="1"/>
          <p:nvPr/>
        </p:nvSpPr>
        <p:spPr>
          <a:xfrm>
            <a:off x="0" y="5131418"/>
            <a:ext cx="9144000"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Above: phase space with canonical “SIDIS” cuts (</a:t>
            </a:r>
            <a:r>
              <a:rPr lang="en-US" sz="2400" b="1" i="1" dirty="0">
                <a:solidFill>
                  <a:srgbClr val="FF0000"/>
                </a:solidFill>
                <a:latin typeface="Times New Roman" panose="02020603050405020304" pitchFamily="18" charset="0"/>
                <a:cs typeface="Times New Roman" panose="02020603050405020304" pitchFamily="18" charset="0"/>
              </a:rPr>
              <a:t>before considering any detector acceptances</a:t>
            </a:r>
            <a:r>
              <a:rPr lang="en-US" sz="2400" dirty="0">
                <a:latin typeface="Times New Roman" panose="02020603050405020304" pitchFamily="18" charset="0"/>
                <a:cs typeface="Times New Roman" panose="02020603050405020304" pitchFamily="18" charset="0"/>
              </a:rPr>
              <a:t>), E=11 GeV</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162" y="5962415"/>
            <a:ext cx="7305675" cy="352425"/>
          </a:xfrm>
          <a:prstGeom prst="rect">
            <a:avLst/>
          </a:prstGeom>
        </p:spPr>
      </p:pic>
      <p:sp>
        <p:nvSpPr>
          <p:cNvPr id="3" name="Date Placeholder 2"/>
          <p:cNvSpPr>
            <a:spLocks noGrp="1"/>
          </p:cNvSpPr>
          <p:nvPr>
            <p:ph type="dt" sz="half" idx="10"/>
          </p:nvPr>
        </p:nvSpPr>
        <p:spPr/>
        <p:txBody>
          <a:bodyPr/>
          <a:lstStyle/>
          <a:p>
            <a:r>
              <a:rPr lang="en-US"/>
              <a:t>6/21/18</a:t>
            </a:r>
          </a:p>
        </p:txBody>
      </p:sp>
      <p:sp>
        <p:nvSpPr>
          <p:cNvPr id="7" name="Footer Placeholder 6"/>
          <p:cNvSpPr>
            <a:spLocks noGrp="1"/>
          </p:cNvSpPr>
          <p:nvPr>
            <p:ph type="ftr" sz="quarter" idx="11"/>
          </p:nvPr>
        </p:nvSpPr>
        <p:spPr/>
        <p:txBody>
          <a:bodyPr/>
          <a:lstStyle/>
          <a:p>
            <a:r>
              <a:rPr lang="en-US"/>
              <a:t>Joint Hall A/C Summer Meeting</a:t>
            </a:r>
          </a:p>
        </p:txBody>
      </p:sp>
      <p:sp>
        <p:nvSpPr>
          <p:cNvPr id="8" name="Slide Number Placeholder 7"/>
          <p:cNvSpPr>
            <a:spLocks noGrp="1"/>
          </p:cNvSpPr>
          <p:nvPr>
            <p:ph type="sldNum" sz="quarter" idx="12"/>
          </p:nvPr>
        </p:nvSpPr>
        <p:spPr/>
        <p:txBody>
          <a:bodyPr/>
          <a:lstStyle/>
          <a:p>
            <a:fld id="{8127209B-B3F5-498A-AD06-B1E95A6A5D2E}" type="slidenum">
              <a:rPr lang="en-US" smtClean="0"/>
              <a:t>43</a:t>
            </a:fld>
            <a:endParaRPr lang="en-US"/>
          </a:p>
        </p:txBody>
      </p:sp>
    </p:spTree>
    <p:extLst>
      <p:ext uri="{BB962C8B-B14F-4D97-AF65-F5344CB8AC3E}">
        <p14:creationId xmlns:p14="http://schemas.microsoft.com/office/powerpoint/2010/main" val="57218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en-US"/>
              <a:t>Quark-parton Model Interpretation of SIDIS: Transverse Momentum Dependent PDFs (TMDs)</a:t>
            </a:r>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73097239-2F8E-F14A-9839-85BC82F0B518}" type="slidenum">
              <a:rPr lang="en-US"/>
              <a:pPr/>
              <a:t>5</a:t>
            </a:fld>
            <a:endParaRPr lang="en-US"/>
          </a:p>
        </p:txBody>
      </p:sp>
      <p:graphicFrame>
        <p:nvGraphicFramePr>
          <p:cNvPr id="8" name="Table 7"/>
          <p:cNvGraphicFramePr>
            <a:graphicFrameLocks noGrp="1"/>
          </p:cNvGraphicFramePr>
          <p:nvPr>
            <p:extLst/>
          </p:nvPr>
        </p:nvGraphicFramePr>
        <p:xfrm>
          <a:off x="381000" y="1219200"/>
          <a:ext cx="8229601" cy="4572001"/>
        </p:xfrm>
        <a:graphic>
          <a:graphicData uri="http://schemas.openxmlformats.org/drawingml/2006/table">
            <a:tbl>
              <a:tblPr firstRow="1" bandRow="1">
                <a:effectLst>
                  <a:outerShdw blurRad="50800" dist="38100" dir="2700000" algn="tl" rotWithShape="0">
                    <a:prstClr val="black">
                      <a:alpha val="40000"/>
                    </a:prstClr>
                  </a:outerShdw>
                </a:effectLst>
                <a:tableStyleId>{7E9639D4-E3E2-4D34-9284-5A2195B3D0D7}</a:tableStyleId>
              </a:tblPr>
              <a:tblGrid>
                <a:gridCol w="471753">
                  <a:extLst>
                    <a:ext uri="{9D8B030D-6E8A-4147-A177-3AD203B41FA5}">
                      <a16:colId xmlns:a16="http://schemas.microsoft.com/office/drawing/2014/main" val="20000"/>
                    </a:ext>
                  </a:extLst>
                </a:gridCol>
                <a:gridCol w="419795">
                  <a:extLst>
                    <a:ext uri="{9D8B030D-6E8A-4147-A177-3AD203B41FA5}">
                      <a16:colId xmlns:a16="http://schemas.microsoft.com/office/drawing/2014/main" val="20001"/>
                    </a:ext>
                  </a:extLst>
                </a:gridCol>
                <a:gridCol w="2446875">
                  <a:extLst>
                    <a:ext uri="{9D8B030D-6E8A-4147-A177-3AD203B41FA5}">
                      <a16:colId xmlns:a16="http://schemas.microsoft.com/office/drawing/2014/main" val="20002"/>
                    </a:ext>
                  </a:extLst>
                </a:gridCol>
                <a:gridCol w="2445589">
                  <a:extLst>
                    <a:ext uri="{9D8B030D-6E8A-4147-A177-3AD203B41FA5}">
                      <a16:colId xmlns:a16="http://schemas.microsoft.com/office/drawing/2014/main" val="20003"/>
                    </a:ext>
                  </a:extLst>
                </a:gridCol>
                <a:gridCol w="2445589">
                  <a:extLst>
                    <a:ext uri="{9D8B030D-6E8A-4147-A177-3AD203B41FA5}">
                      <a16:colId xmlns:a16="http://schemas.microsoft.com/office/drawing/2014/main" val="20004"/>
                    </a:ext>
                  </a:extLst>
                </a:gridCol>
              </a:tblGrid>
              <a:tr h="410306">
                <a:tc rowSpan="2" gridSpan="2">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hMerge="1">
                  <a:txBody>
                    <a:bodyPr/>
                    <a:lstStyle/>
                    <a:p>
                      <a:endParaRPr lang="en-US" dirty="0"/>
                    </a:p>
                  </a:txBody>
                  <a:tcPr/>
                </a:tc>
                <a:tc gridSpan="3">
                  <a:txBody>
                    <a:bodyPr/>
                    <a:lstStyle/>
                    <a:p>
                      <a:pPr algn="ctr"/>
                      <a:r>
                        <a:rPr lang="en-US" dirty="0">
                          <a:ln>
                            <a:noFill/>
                          </a:ln>
                        </a:rPr>
                        <a:t>Quark polarization</a:t>
                      </a:r>
                      <a:endParaRPr lang="en-US" b="1" dirty="0">
                        <a:ln>
                          <a:noFill/>
                        </a:ln>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816493">
                <a:tc gridSpan="2" vMerge="1">
                  <a:txBody>
                    <a:bodyPr/>
                    <a:lstStyle/>
                    <a:p>
                      <a:endParaRPr lang="en-US" dirty="0"/>
                    </a:p>
                  </a:txBody>
                  <a:tcPr/>
                </a:tc>
                <a:tc hMerge="1" vMerge="1">
                  <a:txBody>
                    <a:bodyPr/>
                    <a:lstStyle/>
                    <a:p>
                      <a:endParaRPr lang="en-US"/>
                    </a:p>
                  </a:txBody>
                  <a:tcPr/>
                </a:tc>
                <a:tc>
                  <a:txBody>
                    <a:bodyPr/>
                    <a:lstStyle/>
                    <a:p>
                      <a:pPr algn="ctr"/>
                      <a:r>
                        <a:rPr lang="en-US" b="1" dirty="0" err="1">
                          <a:solidFill>
                            <a:schemeClr val="bg1"/>
                          </a:solidFill>
                        </a:rPr>
                        <a:t>Unpolarized</a:t>
                      </a:r>
                      <a:endParaRPr lang="en-US" b="1" dirty="0">
                        <a:solidFill>
                          <a:schemeClr val="bg1"/>
                        </a:solidFill>
                      </a:endParaRPr>
                    </a:p>
                    <a:p>
                      <a:pPr algn="ctr"/>
                      <a:r>
                        <a:rPr lang="en-US" b="1" dirty="0">
                          <a:solidFill>
                            <a:schemeClr val="bg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b="1" dirty="0">
                          <a:solidFill>
                            <a:schemeClr val="bg1"/>
                          </a:solidFill>
                        </a:rPr>
                        <a:t>Longitudinally Polarized (L)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b="1" dirty="0">
                          <a:solidFill>
                            <a:schemeClr val="bg1"/>
                          </a:solidFill>
                        </a:rPr>
                        <a:t>Transversely Polarized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1"/>
                  </a:ext>
                </a:extLst>
              </a:tr>
              <a:tr h="938844">
                <a:tc rowSpan="3">
                  <a:txBody>
                    <a:bodyPr/>
                    <a:lstStyle/>
                    <a:p>
                      <a:pPr algn="ctr"/>
                      <a:r>
                        <a:rPr lang="en-US" dirty="0">
                          <a:ln>
                            <a:noFill/>
                          </a:ln>
                        </a:rPr>
                        <a:t>Nucleon</a:t>
                      </a:r>
                      <a:r>
                        <a:rPr lang="en-US" baseline="0" dirty="0">
                          <a:ln>
                            <a:noFill/>
                          </a:ln>
                        </a:rPr>
                        <a:t> Polarization</a:t>
                      </a:r>
                      <a:endParaRPr lang="en-US" b="1" dirty="0">
                        <a:ln>
                          <a:noFill/>
                        </a:ln>
                        <a:solidFill>
                          <a:sysClr val="windowText" lastClr="000000"/>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r>
                        <a:rPr lang="en-US"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96487">
                <a:tc vMerge="1">
                  <a:txBody>
                    <a:bodyPr/>
                    <a:lstStyle/>
                    <a:p>
                      <a:endParaRPr lang="en-US" dirty="0"/>
                    </a:p>
                  </a:txBody>
                  <a:tcPr/>
                </a:tc>
                <a:tc>
                  <a:txBody>
                    <a:bodyPr/>
                    <a:lstStyle/>
                    <a:p>
                      <a:pPr algn="ctr"/>
                      <a:r>
                        <a:rPr lang="en-US" dirty="0"/>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509871">
                <a:tc vMerge="1">
                  <a:txBody>
                    <a:bodyPr/>
                    <a:lstStyle/>
                    <a:p>
                      <a:endParaRPr lang="en-US" dirty="0"/>
                    </a:p>
                  </a:txBody>
                  <a:tcPr/>
                </a:tc>
                <a:tc>
                  <a:txBody>
                    <a:bodyPr/>
                    <a:lstStyle/>
                    <a:p>
                      <a:pPr algn="ctr"/>
                      <a:r>
                        <a:rPr lang="en-US" dirty="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1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50632" y="2726690"/>
            <a:ext cx="310896" cy="310896"/>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8200" y="3666843"/>
            <a:ext cx="1371600" cy="308677"/>
          </a:xfrm>
          <a:prstGeom prst="rect">
            <a:avLst/>
          </a:prstGeom>
          <a:noFill/>
          <a:ln w="9525">
            <a:noFill/>
            <a:miter lim="800000"/>
            <a:headEnd/>
            <a:tailEnd/>
          </a:ln>
        </p:spPr>
      </p:pic>
      <p:pic>
        <p:nvPicPr>
          <p:cNvPr id="17"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197664" y="4329569"/>
            <a:ext cx="1371600" cy="515481"/>
          </a:xfrm>
          <a:prstGeom prst="rect">
            <a:avLst/>
          </a:prstGeom>
          <a:noFill/>
          <a:ln w="9525">
            <a:noFill/>
            <a:miter lim="800000"/>
            <a:headEnd/>
            <a:tailEnd/>
          </a:ln>
        </p:spPr>
      </p:pic>
      <p:pic>
        <p:nvPicPr>
          <p:cNvPr id="18"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197664" y="5103776"/>
            <a:ext cx="1371600" cy="521510"/>
          </a:xfrm>
          <a:prstGeom prst="rect">
            <a:avLst/>
          </a:prstGeom>
          <a:noFill/>
          <a:ln w="9525">
            <a:noFill/>
            <a:miter lim="800000"/>
            <a:headEnd/>
            <a:tailEnd/>
          </a:ln>
        </p:spPr>
      </p:pic>
      <p:pic>
        <p:nvPicPr>
          <p:cNvPr id="19" name="Picture 18"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6299200" y="5200650"/>
            <a:ext cx="787400" cy="368300"/>
          </a:xfrm>
          <a:prstGeom prst="rect">
            <a:avLst/>
          </a:prstGeom>
        </p:spPr>
      </p:pic>
      <p:grpSp>
        <p:nvGrpSpPr>
          <p:cNvPr id="6" name="Group 36"/>
          <p:cNvGrpSpPr/>
          <p:nvPr/>
        </p:nvGrpSpPr>
        <p:grpSpPr>
          <a:xfrm>
            <a:off x="6340537" y="3568700"/>
            <a:ext cx="2270064" cy="368300"/>
            <a:chOff x="6299200" y="3598863"/>
            <a:chExt cx="2270064" cy="368300"/>
          </a:xfrm>
        </p:grpSpPr>
        <p:pic>
          <p:nvPicPr>
            <p:cNvPr id="20"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197664" y="3620271"/>
              <a:ext cx="1371600" cy="316729"/>
            </a:xfrm>
            <a:prstGeom prst="rect">
              <a:avLst/>
            </a:prstGeom>
            <a:noFill/>
            <a:ln w="9525">
              <a:noFill/>
              <a:miter lim="800000"/>
              <a:headEnd/>
              <a:tailEnd/>
            </a:ln>
          </p:spPr>
        </p:pic>
        <p:pic>
          <p:nvPicPr>
            <p:cNvPr id="21" name="Picture 20"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6299200" y="3598863"/>
              <a:ext cx="774700" cy="368300"/>
            </a:xfrm>
            <a:prstGeom prst="rect">
              <a:avLst/>
            </a:prstGeom>
          </p:spPr>
        </p:pic>
      </p:grpSp>
      <p:pic>
        <p:nvPicPr>
          <p:cNvPr id="22" name="Picture 21"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6299200" y="2726690"/>
            <a:ext cx="685800" cy="368300"/>
          </a:xfrm>
          <a:prstGeom prst="rect">
            <a:avLst/>
          </a:prstGeom>
        </p:spPr>
      </p:pic>
      <p:pic>
        <p:nvPicPr>
          <p:cNvPr id="23" name="Picture 22"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3873500" y="4840605"/>
            <a:ext cx="774700" cy="203200"/>
          </a:xfrm>
          <a:prstGeom prst="rect">
            <a:avLst/>
          </a:prstGeom>
        </p:spPr>
      </p:pic>
      <p:pic>
        <p:nvPicPr>
          <p:cNvPr id="24" name="Picture 8"/>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4810346" y="4646576"/>
            <a:ext cx="1209454" cy="457200"/>
          </a:xfrm>
          <a:prstGeom prst="rect">
            <a:avLst/>
          </a:prstGeom>
          <a:noFill/>
          <a:ln w="9525">
            <a:noFill/>
            <a:miter lim="800000"/>
            <a:headEnd/>
            <a:tailEnd/>
          </a:ln>
        </p:spPr>
      </p:pic>
      <p:pic>
        <p:nvPicPr>
          <p:cNvPr id="25" name="Picture 5"/>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197664" y="2748321"/>
            <a:ext cx="1371600" cy="346669"/>
          </a:xfrm>
          <a:prstGeom prst="rect">
            <a:avLst/>
          </a:prstGeom>
          <a:noFill/>
          <a:ln w="9525">
            <a:noFill/>
            <a:miter lim="800000"/>
            <a:headEnd/>
            <a:tailEnd/>
          </a:ln>
        </p:spPr>
      </p:pic>
      <p:pic>
        <p:nvPicPr>
          <p:cNvPr id="26" name="Picture 2"/>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286000" y="4646576"/>
            <a:ext cx="1300163" cy="648653"/>
          </a:xfrm>
          <a:prstGeom prst="rect">
            <a:avLst/>
          </a:prstGeom>
          <a:noFill/>
          <a:ln w="9525">
            <a:noFill/>
            <a:miter lim="800000"/>
            <a:headEnd/>
            <a:tailEnd/>
          </a:ln>
        </p:spPr>
      </p:pic>
      <p:pic>
        <p:nvPicPr>
          <p:cNvPr id="27" name="Picture 26"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8"/>
              <a:stretch>
                <a:fillRect/>
              </a:stretch>
            </p:blipFill>
          </mc:Choice>
          <mc:Fallback>
            <p:blipFill>
              <a:blip r:embed="rId19"/>
              <a:stretch>
                <a:fillRect/>
              </a:stretch>
            </p:blipFill>
          </mc:Fallback>
        </mc:AlternateContent>
        <p:spPr>
          <a:xfrm>
            <a:off x="1409700" y="4735476"/>
            <a:ext cx="762000" cy="368300"/>
          </a:xfrm>
          <a:prstGeom prst="rect">
            <a:avLst/>
          </a:prstGeom>
        </p:spPr>
      </p:pic>
      <p:pic>
        <p:nvPicPr>
          <p:cNvPr id="32" name="Picture 31"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0"/>
              <a:stretch>
                <a:fillRect/>
              </a:stretch>
            </p:blipFill>
          </mc:Choice>
          <mc:Fallback>
            <p:blipFill>
              <a:blip r:embed="rId21"/>
              <a:stretch>
                <a:fillRect/>
              </a:stretch>
            </p:blipFill>
          </mc:Fallback>
        </mc:AlternateContent>
        <p:spPr>
          <a:xfrm>
            <a:off x="1993900" y="2745486"/>
            <a:ext cx="584200" cy="292100"/>
          </a:xfrm>
          <a:prstGeom prst="rect">
            <a:avLst/>
          </a:prstGeom>
        </p:spPr>
      </p:pic>
      <p:pic>
        <p:nvPicPr>
          <p:cNvPr id="33" name="Picture 32"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2"/>
              <a:stretch>
                <a:fillRect/>
              </a:stretch>
            </p:blipFill>
          </mc:Choice>
          <mc:Fallback>
            <p:blipFill>
              <a:blip r:embed="rId23"/>
              <a:stretch>
                <a:fillRect/>
              </a:stretch>
            </p:blipFill>
          </mc:Fallback>
        </mc:AlternateContent>
        <p:spPr>
          <a:xfrm>
            <a:off x="3937000" y="3733800"/>
            <a:ext cx="584200" cy="203200"/>
          </a:xfrm>
          <a:prstGeom prst="rect">
            <a:avLst/>
          </a:prstGeom>
        </p:spPr>
      </p:pic>
      <p:pic>
        <p:nvPicPr>
          <p:cNvPr id="34" name="Picture 33"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4"/>
              <a:stretch>
                <a:fillRect/>
              </a:stretch>
            </p:blipFill>
          </mc:Choice>
          <mc:Fallback>
            <p:blipFill>
              <a:blip r:embed="rId25"/>
              <a:stretch>
                <a:fillRect/>
              </a:stretch>
            </p:blipFill>
          </mc:Fallback>
        </mc:AlternateContent>
        <p:spPr>
          <a:xfrm>
            <a:off x="6419850" y="4495800"/>
            <a:ext cx="622300" cy="279400"/>
          </a:xfrm>
          <a:prstGeom prst="rect">
            <a:avLst/>
          </a:prstGeom>
        </p:spPr>
      </p:pic>
    </p:spTree>
    <p:extLst>
      <p:ext uri="{BB962C8B-B14F-4D97-AF65-F5344CB8AC3E}">
        <p14:creationId xmlns:p14="http://schemas.microsoft.com/office/powerpoint/2010/main" val="89978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SIDIS Structure Functions in Terms of TMDs</a:t>
            </a:r>
          </a:p>
        </p:txBody>
      </p:sp>
      <p:pic>
        <p:nvPicPr>
          <p:cNvPr id="12" name="Picture 11"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5440807"/>
            <a:ext cx="4882896" cy="684180"/>
          </a:xfrm>
          <a:prstGeom prst="rect">
            <a:avLst/>
          </a:prstGeom>
        </p:spPr>
      </p:pic>
      <p:sp>
        <p:nvSpPr>
          <p:cNvPr id="14" name="TextBox 13"/>
          <p:cNvSpPr txBox="1"/>
          <p:nvPr/>
        </p:nvSpPr>
        <p:spPr>
          <a:xfrm>
            <a:off x="4262186" y="669999"/>
            <a:ext cx="4881814" cy="4708981"/>
          </a:xfrm>
          <a:prstGeom prst="rect">
            <a:avLst/>
          </a:prstGeom>
          <a:noFill/>
        </p:spPr>
        <p:txBody>
          <a:bodyPr wrap="square" rtlCol="0">
            <a:spAutoFit/>
          </a:bodyPr>
          <a:lstStyle/>
          <a:p>
            <a:pPr>
              <a:buFont typeface="Arial"/>
              <a:buChar char="•"/>
            </a:pPr>
            <a:r>
              <a:rPr lang="en-US" sz="2400">
                <a:solidFill>
                  <a:prstClr val="black"/>
                </a:solidFill>
                <a:latin typeface="Times New Roman"/>
                <a:cs typeface="Times New Roman"/>
              </a:rPr>
              <a:t> Only f</a:t>
            </a:r>
            <a:r>
              <a:rPr lang="en-US" sz="2400" baseline="-25000">
                <a:solidFill>
                  <a:prstClr val="black"/>
                </a:solidFill>
                <a:latin typeface="Times New Roman"/>
                <a:cs typeface="Times New Roman"/>
              </a:rPr>
              <a:t>1</a:t>
            </a:r>
            <a:r>
              <a:rPr lang="en-US" sz="2400">
                <a:solidFill>
                  <a:prstClr val="black"/>
                </a:solidFill>
                <a:latin typeface="Times New Roman"/>
                <a:cs typeface="Times New Roman"/>
              </a:rPr>
              <a:t>, g</a:t>
            </a:r>
            <a:r>
              <a:rPr lang="en-US" sz="2400" baseline="-25000">
                <a:solidFill>
                  <a:prstClr val="black"/>
                </a:solidFill>
                <a:latin typeface="Times New Roman"/>
                <a:cs typeface="Times New Roman"/>
              </a:rPr>
              <a:t>1</a:t>
            </a:r>
            <a:r>
              <a:rPr lang="en-US" sz="2400">
                <a:solidFill>
                  <a:prstClr val="black"/>
                </a:solidFill>
                <a:latin typeface="Times New Roman"/>
                <a:cs typeface="Times New Roman"/>
              </a:rPr>
              <a:t>, h</a:t>
            </a:r>
            <a:r>
              <a:rPr lang="en-US" sz="2400" baseline="-25000">
                <a:solidFill>
                  <a:prstClr val="black"/>
                </a:solidFill>
                <a:latin typeface="Times New Roman"/>
                <a:cs typeface="Times New Roman"/>
              </a:rPr>
              <a:t>1</a:t>
            </a:r>
            <a:r>
              <a:rPr lang="en-US" sz="2400">
                <a:solidFill>
                  <a:prstClr val="black"/>
                </a:solidFill>
                <a:latin typeface="Times New Roman"/>
                <a:cs typeface="Times New Roman"/>
              </a:rPr>
              <a:t> survive integration over quark k</a:t>
            </a:r>
            <a:r>
              <a:rPr lang="en-US" sz="2400" baseline="-25000">
                <a:solidFill>
                  <a:prstClr val="black"/>
                </a:solidFill>
                <a:latin typeface="Times New Roman"/>
                <a:cs typeface="Times New Roman"/>
              </a:rPr>
              <a:t>T</a:t>
            </a:r>
            <a:endParaRPr lang="en-US" sz="2400">
              <a:solidFill>
                <a:prstClr val="black"/>
              </a:solidFill>
              <a:latin typeface="Times New Roman"/>
              <a:cs typeface="Times New Roman"/>
            </a:endParaRPr>
          </a:p>
          <a:p>
            <a:pPr>
              <a:buFont typeface="Arial"/>
              <a:buChar char="•"/>
            </a:pPr>
            <a:r>
              <a:rPr lang="en-US" sz="2400">
                <a:solidFill>
                  <a:prstClr val="black"/>
                </a:solidFill>
                <a:latin typeface="Times New Roman"/>
                <a:cs typeface="Times New Roman"/>
              </a:rPr>
              <a:t> All eight leading-twist TMDs are accessible in SIDIS with polarized beams/targets via azimuthal angular dependence of the SIDIS cross section</a:t>
            </a:r>
          </a:p>
          <a:p>
            <a:pPr>
              <a:buFont typeface="Arial"/>
              <a:buChar char="•"/>
            </a:pPr>
            <a:r>
              <a:rPr lang="en-US" sz="2400">
                <a:solidFill>
                  <a:prstClr val="black"/>
                </a:solidFill>
                <a:latin typeface="Times New Roman"/>
                <a:cs typeface="Times New Roman"/>
              </a:rPr>
              <a:t> Physical observables are convolutions over two (unobserved) transverse momenta: </a:t>
            </a:r>
          </a:p>
          <a:p>
            <a:pPr lvl="1">
              <a:buFont typeface="Arial"/>
              <a:buChar char="•"/>
            </a:pPr>
            <a:r>
              <a:rPr lang="en-US" sz="2000">
                <a:solidFill>
                  <a:prstClr val="black"/>
                </a:solidFill>
                <a:latin typeface="Times New Roman"/>
                <a:cs typeface="Times New Roman"/>
              </a:rPr>
              <a:t> Initial quark k</a:t>
            </a:r>
            <a:r>
              <a:rPr lang="en-US" sz="2000" baseline="-25000">
                <a:solidFill>
                  <a:prstClr val="black"/>
                </a:solidFill>
                <a:latin typeface="Times New Roman"/>
                <a:cs typeface="Times New Roman"/>
              </a:rPr>
              <a:t>T</a:t>
            </a:r>
            <a:endParaRPr lang="en-US" sz="2000">
              <a:solidFill>
                <a:prstClr val="black"/>
              </a:solidFill>
              <a:latin typeface="Times New Roman"/>
              <a:cs typeface="Times New Roman"/>
            </a:endParaRPr>
          </a:p>
          <a:p>
            <a:pPr lvl="1">
              <a:buFont typeface="Arial"/>
              <a:buChar char="•"/>
            </a:pPr>
            <a:r>
              <a:rPr lang="en-US" sz="2000">
                <a:solidFill>
                  <a:prstClr val="black"/>
                </a:solidFill>
                <a:latin typeface="Times New Roman"/>
                <a:cs typeface="Times New Roman"/>
              </a:rPr>
              <a:t> Hadron p</a:t>
            </a:r>
            <a:r>
              <a:rPr lang="en-US" sz="2000" baseline="-25000">
                <a:solidFill>
                  <a:prstClr val="black"/>
                </a:solidFill>
                <a:latin typeface="Times New Roman"/>
                <a:cs typeface="Times New Roman"/>
              </a:rPr>
              <a:t>T</a:t>
            </a:r>
            <a:r>
              <a:rPr lang="en-US" sz="2000">
                <a:solidFill>
                  <a:prstClr val="black"/>
                </a:solidFill>
                <a:latin typeface="Times New Roman"/>
                <a:cs typeface="Times New Roman"/>
              </a:rPr>
              <a:t> relative to recoiling quark, generated during fragmentation</a:t>
            </a:r>
          </a:p>
          <a:p>
            <a:pPr>
              <a:buFont typeface="Arial"/>
              <a:buChar char="•"/>
            </a:pPr>
            <a:endParaRPr lang="en-US" sz="2400">
              <a:solidFill>
                <a:prstClr val="black"/>
              </a:solidFill>
              <a:latin typeface="Times New Roman"/>
              <a:cs typeface="Times New Roman"/>
            </a:endParaRPr>
          </a:p>
        </p:txBody>
      </p:sp>
      <p:pic>
        <p:nvPicPr>
          <p:cNvPr id="11" name="Picture 10"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958757"/>
            <a:ext cx="4033586" cy="4114800"/>
          </a:xfrm>
          <a:prstGeom prst="rect">
            <a:avLst/>
          </a:prstGeom>
        </p:spPr>
      </p:pic>
      <p:sp>
        <p:nvSpPr>
          <p:cNvPr id="7" name="Date Placeholder 6"/>
          <p:cNvSpPr>
            <a:spLocks noGrp="1"/>
          </p:cNvSpPr>
          <p:nvPr>
            <p:ph type="dt" sz="half" idx="10"/>
          </p:nvPr>
        </p:nvSpPr>
        <p:spPr/>
        <p:txBody>
          <a:bodyPr/>
          <a:lstStyle/>
          <a:p>
            <a:r>
              <a:rPr lang="en-US"/>
              <a:t>6/21/18</a:t>
            </a:r>
          </a:p>
        </p:txBody>
      </p:sp>
      <p:sp>
        <p:nvSpPr>
          <p:cNvPr id="8" name="Slide Number Placeholder 7"/>
          <p:cNvSpPr>
            <a:spLocks noGrp="1"/>
          </p:cNvSpPr>
          <p:nvPr>
            <p:ph type="sldNum" sz="quarter" idx="12"/>
          </p:nvPr>
        </p:nvSpPr>
        <p:spPr/>
        <p:txBody>
          <a:bodyPr/>
          <a:lstStyle/>
          <a:p>
            <a:fld id="{7E98405E-16DB-7B4E-8D59-529ECE3D5B7E}" type="slidenum">
              <a:rPr lang="en-US"/>
              <a:pPr/>
              <a:t>6</a:t>
            </a:fld>
            <a:endParaRPr lang="en-US"/>
          </a:p>
        </p:txBody>
      </p:sp>
      <p:sp>
        <p:nvSpPr>
          <p:cNvPr id="9" name="Footer Placeholder 8"/>
          <p:cNvSpPr>
            <a:spLocks noGrp="1"/>
          </p:cNvSpPr>
          <p:nvPr>
            <p:ph type="ftr" sz="quarter" idx="11"/>
          </p:nvPr>
        </p:nvSpPr>
        <p:spPr/>
        <p:txBody>
          <a:bodyPr/>
          <a:lstStyle/>
          <a:p>
            <a:r>
              <a:rPr lang="en-US"/>
              <a:t>Joint Hall A/C Summer Meeting</a:t>
            </a:r>
          </a:p>
        </p:txBody>
      </p:sp>
    </p:spTree>
    <p:extLst>
      <p:ext uri="{BB962C8B-B14F-4D97-AF65-F5344CB8AC3E}">
        <p14:creationId xmlns:p14="http://schemas.microsoft.com/office/powerpoint/2010/main" val="2921989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B3C269E-ADB1-4E43-9BCE-D3CDBFEC4992}"/>
              </a:ext>
            </a:extLst>
          </p:cNvPr>
          <p:cNvSpPr>
            <a:spLocks noGrp="1"/>
          </p:cNvSpPr>
          <p:nvPr>
            <p:ph type="dt" sz="half" idx="10"/>
          </p:nvPr>
        </p:nvSpPr>
        <p:spPr/>
        <p:txBody>
          <a:bodyPr/>
          <a:lstStyle/>
          <a:p>
            <a:r>
              <a:rPr lang="en-US"/>
              <a:t>6/21/18</a:t>
            </a:r>
          </a:p>
        </p:txBody>
      </p:sp>
      <p:sp>
        <p:nvSpPr>
          <p:cNvPr id="4" name="Footer Placeholder 3">
            <a:extLst>
              <a:ext uri="{FF2B5EF4-FFF2-40B4-BE49-F238E27FC236}">
                <a16:creationId xmlns:a16="http://schemas.microsoft.com/office/drawing/2014/main" id="{D16BAB44-91E3-4243-B1B1-A53239E037C1}"/>
              </a:ext>
            </a:extLst>
          </p:cNvPr>
          <p:cNvSpPr>
            <a:spLocks noGrp="1"/>
          </p:cNvSpPr>
          <p:nvPr>
            <p:ph type="ftr" sz="quarter" idx="11"/>
          </p:nvPr>
        </p:nvSpPr>
        <p:spPr/>
        <p:txBody>
          <a:bodyPr/>
          <a:lstStyle/>
          <a:p>
            <a:r>
              <a:rPr lang="en-US"/>
              <a:t>Joint Hall A/C Summer Meeting</a:t>
            </a:r>
          </a:p>
        </p:txBody>
      </p:sp>
      <p:sp>
        <p:nvSpPr>
          <p:cNvPr id="5" name="Slide Number Placeholder 4">
            <a:extLst>
              <a:ext uri="{FF2B5EF4-FFF2-40B4-BE49-F238E27FC236}">
                <a16:creationId xmlns:a16="http://schemas.microsoft.com/office/drawing/2014/main" id="{BFEAE2DA-1A48-1547-9BCE-E1047932D93D}"/>
              </a:ext>
            </a:extLst>
          </p:cNvPr>
          <p:cNvSpPr>
            <a:spLocks noGrp="1"/>
          </p:cNvSpPr>
          <p:nvPr>
            <p:ph type="sldNum" sz="quarter" idx="12"/>
          </p:nvPr>
        </p:nvSpPr>
        <p:spPr/>
        <p:txBody>
          <a:bodyPr/>
          <a:lstStyle/>
          <a:p>
            <a:fld id="{8127209B-B3F5-498A-AD06-B1E95A6A5D2E}" type="slidenum">
              <a:rPr lang="en-US" smtClean="0"/>
              <a:t>7</a:t>
            </a:fld>
            <a:endParaRPr lang="en-US"/>
          </a:p>
        </p:txBody>
      </p:sp>
      <p:pic>
        <p:nvPicPr>
          <p:cNvPr id="6" name="Picture 5">
            <a:extLst>
              <a:ext uri="{FF2B5EF4-FFF2-40B4-BE49-F238E27FC236}">
                <a16:creationId xmlns:a16="http://schemas.microsoft.com/office/drawing/2014/main" id="{7BB482DF-085D-6049-A3F7-A33BAA5D6F38}"/>
              </a:ext>
            </a:extLst>
          </p:cNvPr>
          <p:cNvPicPr>
            <a:picLocks noChangeAspect="1"/>
          </p:cNvPicPr>
          <p:nvPr/>
        </p:nvPicPr>
        <p:blipFill>
          <a:blip r:embed="rId2"/>
          <a:stretch>
            <a:fillRect/>
          </a:stretch>
        </p:blipFill>
        <p:spPr>
          <a:xfrm>
            <a:off x="914400" y="-663"/>
            <a:ext cx="7315200" cy="5484718"/>
          </a:xfrm>
          <a:prstGeom prst="rect">
            <a:avLst/>
          </a:prstGeom>
        </p:spPr>
      </p:pic>
      <p:sp>
        <p:nvSpPr>
          <p:cNvPr id="7" name="TextBox 6">
            <a:extLst>
              <a:ext uri="{FF2B5EF4-FFF2-40B4-BE49-F238E27FC236}">
                <a16:creationId xmlns:a16="http://schemas.microsoft.com/office/drawing/2014/main" id="{955EF737-120C-774C-9FFC-8FBC37591CA8}"/>
              </a:ext>
            </a:extLst>
          </p:cNvPr>
          <p:cNvSpPr txBox="1"/>
          <p:nvPr/>
        </p:nvSpPr>
        <p:spPr>
          <a:xfrm>
            <a:off x="0" y="609600"/>
            <a:ext cx="4800600" cy="400110"/>
          </a:xfrm>
          <a:prstGeom prst="rect">
            <a:avLst/>
          </a:prstGeom>
          <a:noFill/>
        </p:spPr>
        <p:txBody>
          <a:bodyPr wrap="square" rtlCol="0">
            <a:spAutoFit/>
          </a:bodyPr>
          <a:lstStyle/>
          <a:p>
            <a:pPr algn="ctr"/>
            <a:r>
              <a:rPr lang="en-US" sz="2000" b="1" dirty="0">
                <a:latin typeface="Times New Roman" charset="0"/>
                <a:ea typeface="Times New Roman" charset="0"/>
                <a:cs typeface="Times New Roman" charset="0"/>
              </a:rPr>
              <a:t>Figure credit: B. </a:t>
            </a:r>
            <a:r>
              <a:rPr lang="en-US" sz="2000" b="1" dirty="0" err="1">
                <a:latin typeface="Times New Roman" charset="0"/>
                <a:ea typeface="Times New Roman" charset="0"/>
                <a:cs typeface="Times New Roman" charset="0"/>
              </a:rPr>
              <a:t>Wojtsekhowski</a:t>
            </a:r>
            <a:r>
              <a:rPr lang="en-US" sz="2000" b="1" dirty="0">
                <a:latin typeface="Times New Roman" charset="0"/>
                <a:ea typeface="Times New Roman" charset="0"/>
                <a:cs typeface="Times New Roman" charset="0"/>
              </a:rPr>
              <a:t> (</a:t>
            </a:r>
            <a:r>
              <a:rPr lang="en-US" sz="2000" b="1" dirty="0" err="1">
                <a:latin typeface="Times New Roman" charset="0"/>
                <a:ea typeface="Times New Roman" charset="0"/>
                <a:cs typeface="Times New Roman" charset="0"/>
              </a:rPr>
              <a:t>JLab</a:t>
            </a:r>
            <a:r>
              <a:rPr lang="en-US" sz="2000" b="1" dirty="0">
                <a:latin typeface="Times New Roman" charset="0"/>
                <a:ea typeface="Times New Roman" charset="0"/>
                <a:cs typeface="Times New Roman" charset="0"/>
              </a:rPr>
              <a:t>)</a:t>
            </a:r>
          </a:p>
        </p:txBody>
      </p:sp>
      <p:sp>
        <p:nvSpPr>
          <p:cNvPr id="8" name="TextBox 7">
            <a:extLst>
              <a:ext uri="{FF2B5EF4-FFF2-40B4-BE49-F238E27FC236}">
                <a16:creationId xmlns:a16="http://schemas.microsoft.com/office/drawing/2014/main" id="{89190748-0B49-914B-9F5F-686CEB79967A}"/>
              </a:ext>
            </a:extLst>
          </p:cNvPr>
          <p:cNvSpPr txBox="1"/>
          <p:nvPr/>
        </p:nvSpPr>
        <p:spPr>
          <a:xfrm>
            <a:off x="0" y="5552575"/>
            <a:ext cx="9144000" cy="646331"/>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Complementary equipment in Halls A, B, C allows optimizing Luminosity x Acceptance of detectors to luminosity capabilities of state-of-the-art polarized target technology. </a:t>
            </a:r>
          </a:p>
        </p:txBody>
      </p:sp>
      <p:cxnSp>
        <p:nvCxnSpPr>
          <p:cNvPr id="10" name="Straight Arrow Connector 9">
            <a:extLst>
              <a:ext uri="{FF2B5EF4-FFF2-40B4-BE49-F238E27FC236}">
                <a16:creationId xmlns:a16="http://schemas.microsoft.com/office/drawing/2014/main" id="{64BB48E1-1EA7-2244-8217-BE4EDC4F836F}"/>
              </a:ext>
            </a:extLst>
          </p:cNvPr>
          <p:cNvCxnSpPr>
            <a:cxnSpLocks/>
            <a:endCxn id="12" idx="3"/>
          </p:cNvCxnSpPr>
          <p:nvPr/>
        </p:nvCxnSpPr>
        <p:spPr>
          <a:xfrm flipH="1" flipV="1">
            <a:off x="2416865" y="3307647"/>
            <a:ext cx="983584" cy="7796"/>
          </a:xfrm>
          <a:prstGeom prst="straightConnector1">
            <a:avLst/>
          </a:prstGeom>
          <a:ln w="22225">
            <a:solidFill>
              <a:srgbClr val="0432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B97B4C-D7A6-AD44-A5BC-1CACF5BD3683}"/>
              </a:ext>
            </a:extLst>
          </p:cNvPr>
          <p:cNvSpPr txBox="1"/>
          <p:nvPr/>
        </p:nvSpPr>
        <p:spPr>
          <a:xfrm>
            <a:off x="1502465" y="3076814"/>
            <a:ext cx="914400" cy="461665"/>
          </a:xfrm>
          <a:prstGeom prst="rect">
            <a:avLst/>
          </a:prstGeom>
          <a:noFill/>
        </p:spPr>
        <p:txBody>
          <a:bodyPr wrap="square" rtlCol="0">
            <a:spAutoFit/>
          </a:bodyPr>
          <a:lstStyle/>
          <a:p>
            <a:r>
              <a:rPr lang="en-US" sz="1200" b="1" dirty="0">
                <a:solidFill>
                  <a:srgbClr val="0432FF"/>
                </a:solidFill>
                <a:latin typeface="Times New Roman" charset="0"/>
                <a:ea typeface="Times New Roman" charset="0"/>
                <a:cs typeface="Times New Roman" charset="0"/>
              </a:rPr>
              <a:t>Polarized NH</a:t>
            </a:r>
            <a:r>
              <a:rPr lang="en-US" sz="1200" b="1" baseline="-25000" dirty="0">
                <a:solidFill>
                  <a:srgbClr val="0432FF"/>
                </a:solidFill>
                <a:latin typeface="Times New Roman" charset="0"/>
                <a:ea typeface="Times New Roman" charset="0"/>
                <a:cs typeface="Times New Roman" charset="0"/>
              </a:rPr>
              <a:t>3</a:t>
            </a:r>
            <a:r>
              <a:rPr lang="en-US" sz="1200" b="1" dirty="0">
                <a:solidFill>
                  <a:srgbClr val="0432FF"/>
                </a:solidFill>
                <a:latin typeface="Times New Roman" charset="0"/>
                <a:ea typeface="Times New Roman" charset="0"/>
                <a:cs typeface="Times New Roman" charset="0"/>
              </a:rPr>
              <a:t>/ND</a:t>
            </a:r>
            <a:r>
              <a:rPr lang="en-US" sz="1200" b="1" baseline="-25000" dirty="0">
                <a:solidFill>
                  <a:srgbClr val="0432FF"/>
                </a:solidFill>
                <a:latin typeface="Times New Roman" charset="0"/>
                <a:ea typeface="Times New Roman" charset="0"/>
                <a:cs typeface="Times New Roman" charset="0"/>
              </a:rPr>
              <a:t>3</a:t>
            </a:r>
            <a:endParaRPr lang="en-US" sz="1200" b="1" dirty="0">
              <a:solidFill>
                <a:srgbClr val="0432FF"/>
              </a:solidFill>
              <a:latin typeface="Times New Roman" charset="0"/>
              <a:ea typeface="Times New Roman" charset="0"/>
              <a:cs typeface="Times New Roman" charset="0"/>
            </a:endParaRPr>
          </a:p>
        </p:txBody>
      </p:sp>
      <p:cxnSp>
        <p:nvCxnSpPr>
          <p:cNvPr id="14" name="Straight Arrow Connector 13">
            <a:extLst>
              <a:ext uri="{FF2B5EF4-FFF2-40B4-BE49-F238E27FC236}">
                <a16:creationId xmlns:a16="http://schemas.microsoft.com/office/drawing/2014/main" id="{D8C7BA76-75CB-CF4C-A68B-898CCDC7D2C6}"/>
              </a:ext>
            </a:extLst>
          </p:cNvPr>
          <p:cNvCxnSpPr>
            <a:cxnSpLocks/>
            <a:stCxn id="17" idx="1"/>
          </p:cNvCxnSpPr>
          <p:nvPr/>
        </p:nvCxnSpPr>
        <p:spPr>
          <a:xfrm flipH="1">
            <a:off x="2933701" y="2362199"/>
            <a:ext cx="742998" cy="0"/>
          </a:xfrm>
          <a:prstGeom prst="straightConnector1">
            <a:avLst/>
          </a:prstGeom>
          <a:ln w="2222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3F997E1-00A2-9343-897D-6296BBF47192}"/>
              </a:ext>
            </a:extLst>
          </p:cNvPr>
          <p:cNvSpPr txBox="1"/>
          <p:nvPr/>
        </p:nvSpPr>
        <p:spPr>
          <a:xfrm>
            <a:off x="3676699" y="2223699"/>
            <a:ext cx="1200101" cy="276999"/>
          </a:xfrm>
          <a:prstGeom prst="rect">
            <a:avLst/>
          </a:prstGeom>
          <a:noFill/>
        </p:spPr>
        <p:txBody>
          <a:bodyPr wrap="square" rtlCol="0">
            <a:spAutoFit/>
          </a:bodyPr>
          <a:lstStyle/>
          <a:p>
            <a:pPr algn="ctr"/>
            <a:r>
              <a:rPr lang="en-US" sz="1200" b="1" dirty="0">
                <a:solidFill>
                  <a:srgbClr val="00B050"/>
                </a:solidFill>
                <a:latin typeface="Times New Roman" charset="0"/>
                <a:ea typeface="Times New Roman" charset="0"/>
                <a:cs typeface="Times New Roman" charset="0"/>
              </a:rPr>
              <a:t>Polarized </a:t>
            </a:r>
            <a:r>
              <a:rPr lang="en-US" sz="1200" b="1" baseline="30000" dirty="0">
                <a:solidFill>
                  <a:srgbClr val="00B050"/>
                </a:solidFill>
                <a:latin typeface="Times New Roman" charset="0"/>
                <a:ea typeface="Times New Roman" charset="0"/>
                <a:cs typeface="Times New Roman" charset="0"/>
              </a:rPr>
              <a:t>3</a:t>
            </a:r>
            <a:r>
              <a:rPr lang="en-US" sz="1200" b="1" dirty="0">
                <a:solidFill>
                  <a:srgbClr val="00B050"/>
                </a:solidFill>
                <a:latin typeface="Times New Roman" charset="0"/>
                <a:ea typeface="Times New Roman" charset="0"/>
                <a:cs typeface="Times New Roman" charset="0"/>
              </a:rPr>
              <a:t>He</a:t>
            </a:r>
          </a:p>
        </p:txBody>
      </p:sp>
      <p:sp>
        <p:nvSpPr>
          <p:cNvPr id="23" name="TextBox 22">
            <a:extLst>
              <a:ext uri="{FF2B5EF4-FFF2-40B4-BE49-F238E27FC236}">
                <a16:creationId xmlns:a16="http://schemas.microsoft.com/office/drawing/2014/main" id="{F3806B60-AF98-0C43-9513-6E90A008785E}"/>
              </a:ext>
            </a:extLst>
          </p:cNvPr>
          <p:cNvSpPr txBox="1"/>
          <p:nvPr/>
        </p:nvSpPr>
        <p:spPr>
          <a:xfrm>
            <a:off x="3429001" y="1270455"/>
            <a:ext cx="838200" cy="276999"/>
          </a:xfrm>
          <a:prstGeom prst="rect">
            <a:avLst/>
          </a:prstGeom>
          <a:noFill/>
        </p:spPr>
        <p:txBody>
          <a:bodyPr wrap="square" rtlCol="0">
            <a:spAutoFit/>
          </a:bodyPr>
          <a:lstStyle/>
          <a:p>
            <a:pPr algn="ctr"/>
            <a:r>
              <a:rPr lang="en-US" sz="1200" b="1" dirty="0">
                <a:solidFill>
                  <a:srgbClr val="FF40FF"/>
                </a:solidFill>
                <a:latin typeface="Times New Roman" charset="0"/>
                <a:ea typeface="Times New Roman" charset="0"/>
                <a:cs typeface="Times New Roman" charset="0"/>
              </a:rPr>
              <a:t>LH</a:t>
            </a:r>
            <a:r>
              <a:rPr lang="en-US" sz="1200" b="1" baseline="-25000" dirty="0">
                <a:solidFill>
                  <a:srgbClr val="FF40FF"/>
                </a:solidFill>
                <a:latin typeface="Times New Roman" charset="0"/>
                <a:ea typeface="Times New Roman" charset="0"/>
                <a:cs typeface="Times New Roman" charset="0"/>
              </a:rPr>
              <a:t>2</a:t>
            </a:r>
            <a:r>
              <a:rPr lang="en-US" sz="1200" b="1" dirty="0">
                <a:solidFill>
                  <a:srgbClr val="FF40FF"/>
                </a:solidFill>
                <a:latin typeface="Times New Roman" charset="0"/>
                <a:ea typeface="Times New Roman" charset="0"/>
                <a:cs typeface="Times New Roman" charset="0"/>
              </a:rPr>
              <a:t>/LD</a:t>
            </a:r>
            <a:r>
              <a:rPr lang="en-US" sz="1200" b="1" baseline="-25000" dirty="0">
                <a:solidFill>
                  <a:srgbClr val="FF40FF"/>
                </a:solidFill>
                <a:latin typeface="Times New Roman" charset="0"/>
                <a:ea typeface="Times New Roman" charset="0"/>
                <a:cs typeface="Times New Roman" charset="0"/>
              </a:rPr>
              <a:t>2</a:t>
            </a:r>
            <a:endParaRPr lang="en-US" sz="1200" b="1" dirty="0">
              <a:solidFill>
                <a:srgbClr val="FF40FF"/>
              </a:solidFill>
              <a:latin typeface="Times New Roman" charset="0"/>
              <a:ea typeface="Times New Roman" charset="0"/>
              <a:cs typeface="Times New Roman" charset="0"/>
            </a:endParaRPr>
          </a:p>
        </p:txBody>
      </p:sp>
      <p:cxnSp>
        <p:nvCxnSpPr>
          <p:cNvPr id="24" name="Straight Arrow Connector 23">
            <a:extLst>
              <a:ext uri="{FF2B5EF4-FFF2-40B4-BE49-F238E27FC236}">
                <a16:creationId xmlns:a16="http://schemas.microsoft.com/office/drawing/2014/main" id="{3F4FA9CB-08F4-A44D-8907-A50F6C384CB3}"/>
              </a:ext>
            </a:extLst>
          </p:cNvPr>
          <p:cNvCxnSpPr>
            <a:cxnSpLocks/>
            <a:stCxn id="23" idx="1"/>
          </p:cNvCxnSpPr>
          <p:nvPr/>
        </p:nvCxnSpPr>
        <p:spPr>
          <a:xfrm flipH="1">
            <a:off x="2133600" y="1408955"/>
            <a:ext cx="1295401" cy="0"/>
          </a:xfrm>
          <a:prstGeom prst="straightConnector1">
            <a:avLst/>
          </a:prstGeom>
          <a:ln w="22225">
            <a:solidFill>
              <a:srgbClr val="FF4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2DF8414-93FF-D740-A661-F328851DF55B}"/>
              </a:ext>
            </a:extLst>
          </p:cNvPr>
          <p:cNvSpPr/>
          <p:nvPr/>
        </p:nvSpPr>
        <p:spPr>
          <a:xfrm>
            <a:off x="3296910" y="1981200"/>
            <a:ext cx="132090" cy="304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C1AEB60-61E3-EB4B-A656-EAC383E0B79D}"/>
              </a:ext>
            </a:extLst>
          </p:cNvPr>
          <p:cNvSpPr txBox="1"/>
          <p:nvPr/>
        </p:nvSpPr>
        <p:spPr>
          <a:xfrm>
            <a:off x="3400449" y="1974022"/>
            <a:ext cx="1752600" cy="276999"/>
          </a:xfrm>
          <a:prstGeom prst="rect">
            <a:avLst/>
          </a:prstGeom>
          <a:noFill/>
        </p:spPr>
        <p:txBody>
          <a:bodyPr wrap="square" rtlCol="0">
            <a:spAutoFit/>
          </a:bodyPr>
          <a:lstStyle/>
          <a:p>
            <a:pPr algn="ctr"/>
            <a:r>
              <a:rPr lang="en-US" sz="1200" b="1" dirty="0" err="1">
                <a:solidFill>
                  <a:srgbClr val="7030A0"/>
                </a:solidFill>
                <a:latin typeface="Times New Roman" charset="0"/>
                <a:ea typeface="Times New Roman" charset="0"/>
                <a:cs typeface="Times New Roman" charset="0"/>
              </a:rPr>
              <a:t>SoLID</a:t>
            </a:r>
            <a:r>
              <a:rPr lang="en-US" sz="1200" b="1" dirty="0">
                <a:solidFill>
                  <a:srgbClr val="7030A0"/>
                </a:solidFill>
                <a:latin typeface="Times New Roman" charset="0"/>
                <a:ea typeface="Times New Roman" charset="0"/>
                <a:cs typeface="Times New Roman" charset="0"/>
              </a:rPr>
              <a:t>-SIDIS (6-22 </a:t>
            </a:r>
            <a:r>
              <a:rPr lang="en-US" sz="1200" b="1" dirty="0" err="1">
                <a:solidFill>
                  <a:srgbClr val="7030A0"/>
                </a:solidFill>
                <a:latin typeface="Times New Roman" charset="0"/>
                <a:ea typeface="Times New Roman" charset="0"/>
                <a:cs typeface="Times New Roman" charset="0"/>
              </a:rPr>
              <a:t>deg</a:t>
            </a:r>
            <a:r>
              <a:rPr lang="en-US" sz="1200" b="1" dirty="0">
                <a:solidFill>
                  <a:srgbClr val="7030A0"/>
                </a:solidFill>
                <a:latin typeface="Times New Roman" charset="0"/>
                <a:ea typeface="Times New Roman" charset="0"/>
                <a:cs typeface="Times New Roman" charset="0"/>
              </a:rPr>
              <a:t>)</a:t>
            </a:r>
          </a:p>
        </p:txBody>
      </p:sp>
    </p:spTree>
    <p:extLst>
      <p:ext uri="{BB962C8B-B14F-4D97-AF65-F5344CB8AC3E}">
        <p14:creationId xmlns:p14="http://schemas.microsoft.com/office/powerpoint/2010/main" val="3175949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Electron Scattering Kinematics @11 </a:t>
            </a:r>
            <a:r>
              <a:rPr lang="en-US" dirty="0" err="1"/>
              <a:t>GeV</a:t>
            </a:r>
            <a:endParaRPr lang="en-US" dirty="0"/>
          </a:p>
        </p:txBody>
      </p:sp>
      <p:sp>
        <p:nvSpPr>
          <p:cNvPr id="3" name="Date Placeholder 2"/>
          <p:cNvSpPr>
            <a:spLocks noGrp="1"/>
          </p:cNvSpPr>
          <p:nvPr>
            <p:ph type="dt" sz="half" idx="10"/>
          </p:nvPr>
        </p:nvSpPr>
        <p:spPr/>
        <p:txBody>
          <a:bodyPr/>
          <a:lstStyle/>
          <a:p>
            <a:r>
              <a:rPr lang="en-US"/>
              <a:t>6/21/18</a:t>
            </a:r>
          </a:p>
        </p:txBody>
      </p:sp>
      <p:sp>
        <p:nvSpPr>
          <p:cNvPr id="4" name="Footer Placeholder 3"/>
          <p:cNvSpPr>
            <a:spLocks noGrp="1"/>
          </p:cNvSpPr>
          <p:nvPr>
            <p:ph type="ftr" sz="quarter" idx="11"/>
          </p:nvPr>
        </p:nvSpPr>
        <p:spPr/>
        <p:txBody>
          <a:bodyPr/>
          <a:lstStyle/>
          <a:p>
            <a:r>
              <a:rPr lang="en-US"/>
              <a:t>Joint Hall A/C Summer Meeting</a:t>
            </a:r>
          </a:p>
        </p:txBody>
      </p:sp>
      <p:sp>
        <p:nvSpPr>
          <p:cNvPr id="5" name="Slide Number Placeholder 4"/>
          <p:cNvSpPr>
            <a:spLocks noGrp="1"/>
          </p:cNvSpPr>
          <p:nvPr>
            <p:ph type="sldNum" sz="quarter" idx="12"/>
          </p:nvPr>
        </p:nvSpPr>
        <p:spPr/>
        <p:txBody>
          <a:bodyPr/>
          <a:lstStyle/>
          <a:p>
            <a:fld id="{8127209B-B3F5-498A-AD06-B1E95A6A5D2E}" type="slidenum">
              <a:rPr lang="en-US" smtClean="0"/>
              <a:t>8</a:t>
            </a:fld>
            <a:endParaRPr lang="en-US"/>
          </a:p>
        </p:txBody>
      </p:sp>
      <p:sp>
        <p:nvSpPr>
          <p:cNvPr id="11" name="TextBox 10"/>
          <p:cNvSpPr txBox="1"/>
          <p:nvPr/>
        </p:nvSpPr>
        <p:spPr>
          <a:xfrm>
            <a:off x="4572000" y="745959"/>
            <a:ext cx="4572000" cy="461665"/>
          </a:xfrm>
          <a:prstGeom prst="rect">
            <a:avLst/>
          </a:prstGeom>
          <a:noFill/>
        </p:spPr>
        <p:txBody>
          <a:bodyPr wrap="square" rtlCol="0">
            <a:spAutoFit/>
          </a:bodyPr>
          <a:lstStyle/>
          <a:p>
            <a:pPr marL="285750" indent="-285750">
              <a:buFont typeface="Arial" panose="020B0604020202020204" pitchFamily="34" charset="0"/>
              <a:buChar char="•"/>
            </a:pPr>
            <a:endParaRPr lang="en-US" sz="2400">
              <a:latin typeface="Times New Roman" panose="02020603050405020304" pitchFamily="18" charset="0"/>
              <a:cs typeface="Times New Roman" panose="02020603050405020304" pitchFamily="18" charset="0"/>
            </a:endParaRPr>
          </a:p>
        </p:txBody>
      </p:sp>
      <p:sp>
        <p:nvSpPr>
          <p:cNvPr id="12" name="TextBox 11"/>
          <p:cNvSpPr txBox="1"/>
          <p:nvPr/>
        </p:nvSpPr>
        <p:spPr>
          <a:xfrm>
            <a:off x="4493796" y="527740"/>
            <a:ext cx="4650204"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Measurements of elastic FFs, SIDIS, DVCS,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 involve coincidence N(</a:t>
            </a:r>
            <a:r>
              <a:rPr lang="en-US" dirty="0" err="1">
                <a:latin typeface="Times New Roman" panose="02020603050405020304" pitchFamily="18" charset="0"/>
                <a:cs typeface="Times New Roman" panose="02020603050405020304" pitchFamily="18" charset="0"/>
              </a:rPr>
              <a:t>e,e’X</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electroproduction</a:t>
            </a:r>
            <a:r>
              <a:rPr lang="en-US" dirty="0">
                <a:latin typeface="Times New Roman" panose="02020603050405020304" pitchFamily="18" charset="0"/>
                <a:cs typeface="Times New Roman" panose="02020603050405020304" pitchFamily="18" charset="0"/>
              </a:rPr>
              <a:t>) reactions, where X =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 (elastic or quasi-elastic)</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 (SIDIS or DVMP)</a:t>
            </a:r>
          </a:p>
          <a:p>
            <a:pPr marL="742950" lvl="1"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γ</a:t>
            </a:r>
            <a:r>
              <a:rPr lang="en-US" dirty="0">
                <a:latin typeface="Times New Roman" panose="02020603050405020304" pitchFamily="18" charset="0"/>
                <a:cs typeface="Times New Roman" panose="02020603050405020304" pitchFamily="18" charset="0"/>
              </a:rPr>
              <a:t> (DVCS)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Virtual photon angle decreases as “inelasticity” increases: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519820"/>
            <a:ext cx="4572000" cy="3355244"/>
          </a:xfrm>
          <a:prstGeom prst="rect">
            <a:avLst/>
          </a:prstGeom>
        </p:spPr>
      </p:pic>
      <p:pic>
        <p:nvPicPr>
          <p:cNvPr id="7" name="Picture 6"/>
          <p:cNvPicPr>
            <a:picLocks noChangeAspect="1"/>
          </p:cNvPicPr>
          <p:nvPr/>
        </p:nvPicPr>
        <p:blipFill>
          <a:blip r:embed="rId3"/>
          <a:stretch>
            <a:fillRect/>
          </a:stretch>
        </p:blipFill>
        <p:spPr>
          <a:xfrm>
            <a:off x="4572000" y="3200400"/>
            <a:ext cx="4572000" cy="3355244"/>
          </a:xfrm>
          <a:prstGeom prst="rect">
            <a:avLst/>
          </a:prstGeom>
        </p:spPr>
      </p:pic>
      <p:sp>
        <p:nvSpPr>
          <p:cNvPr id="9" name="TextBox 8"/>
          <p:cNvSpPr txBox="1"/>
          <p:nvPr/>
        </p:nvSpPr>
        <p:spPr>
          <a:xfrm>
            <a:off x="0" y="3875064"/>
            <a:ext cx="45720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Particles associated with the </a:t>
            </a:r>
            <a:r>
              <a:rPr lang="en-US" dirty="0" err="1">
                <a:latin typeface="Times New Roman" panose="02020603050405020304" pitchFamily="18" charset="0"/>
                <a:cs typeface="Times New Roman" panose="02020603050405020304" pitchFamily="18" charset="0"/>
              </a:rPr>
              <a:t>partonic</a:t>
            </a:r>
            <a:r>
              <a:rPr lang="en-US" dirty="0">
                <a:latin typeface="Times New Roman" panose="02020603050405020304" pitchFamily="18" charset="0"/>
                <a:cs typeface="Times New Roman" panose="02020603050405020304" pitchFamily="18" charset="0"/>
              </a:rPr>
              <a:t> (or other) degree of freedom that absorbed the virtual photon are found predominantly near the direction of the momentum transfer </a:t>
            </a:r>
            <a:r>
              <a:rPr lang="en-US" b="1" dirty="0">
                <a:latin typeface="Times New Roman" panose="02020603050405020304" pitchFamily="18" charset="0"/>
                <a:cs typeface="Times New Roman" panose="02020603050405020304" pitchFamily="18" charset="0"/>
              </a:rPr>
              <a:t>q </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i="1" dirty="0">
                <a:solidFill>
                  <a:srgbClr val="0000FF"/>
                </a:solidFill>
                <a:latin typeface="Times New Roman" panose="02020603050405020304" pitchFamily="18" charset="0"/>
                <a:cs typeface="Times New Roman" panose="02020603050405020304" pitchFamily="18" charset="0"/>
              </a:rPr>
              <a:t>Partonic interpretation of electron scattering data is accessible at large Q</a:t>
            </a:r>
            <a:r>
              <a:rPr lang="en-US" b="1" i="1" baseline="30000" dirty="0">
                <a:solidFill>
                  <a:srgbClr val="0000FF"/>
                </a:solidFill>
                <a:latin typeface="Times New Roman" panose="02020603050405020304" pitchFamily="18" charset="0"/>
                <a:cs typeface="Times New Roman" panose="02020603050405020304" pitchFamily="18" charset="0"/>
              </a:rPr>
              <a:t>2</a:t>
            </a:r>
            <a:r>
              <a:rPr lang="en-US"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hadrons of interest (fragmentation products of struck quark) are located at forward angles and high momentum</a:t>
            </a:r>
            <a:endParaRPr lang="en-US" b="1" i="1" dirty="0">
              <a:solidFill>
                <a:srgbClr val="0000FF"/>
              </a:solidFill>
              <a:latin typeface="Times New Roman"/>
              <a:cs typeface="Times New Roman"/>
            </a:endParaRPr>
          </a:p>
        </p:txBody>
      </p:sp>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684" y="2819400"/>
            <a:ext cx="2286000" cy="437635"/>
          </a:xfrm>
          <a:prstGeom prst="rect">
            <a:avLst/>
          </a:prstGeom>
        </p:spPr>
      </p:pic>
    </p:spTree>
    <p:extLst>
      <p:ext uri="{BB962C8B-B14F-4D97-AF65-F5344CB8AC3E}">
        <p14:creationId xmlns:p14="http://schemas.microsoft.com/office/powerpoint/2010/main" val="166612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JLab 11/8.8 GeV SIDIS Kinematics</a:t>
            </a:r>
          </a:p>
        </p:txBody>
      </p:sp>
      <p:sp>
        <p:nvSpPr>
          <p:cNvPr id="2" name="Date Placeholder 1"/>
          <p:cNvSpPr>
            <a:spLocks noGrp="1"/>
          </p:cNvSpPr>
          <p:nvPr>
            <p:ph type="dt" sz="half" idx="10"/>
          </p:nvPr>
        </p:nvSpPr>
        <p:spPr/>
        <p:txBody>
          <a:bodyPr/>
          <a:lstStyle/>
          <a:p>
            <a:r>
              <a:rPr lang="en-US"/>
              <a:t>6/21/18</a:t>
            </a:r>
          </a:p>
        </p:txBody>
      </p:sp>
      <p:sp>
        <p:nvSpPr>
          <p:cNvPr id="3" name="Footer Placeholder 2"/>
          <p:cNvSpPr>
            <a:spLocks noGrp="1"/>
          </p:cNvSpPr>
          <p:nvPr>
            <p:ph type="ftr" sz="quarter" idx="11"/>
          </p:nvPr>
        </p:nvSpPr>
        <p:spPr/>
        <p:txBody>
          <a:bodyPr/>
          <a:lstStyle/>
          <a:p>
            <a:r>
              <a:rPr lang="en-US"/>
              <a:t>Joint Hall A/C Summer Meeting</a:t>
            </a:r>
          </a:p>
        </p:txBody>
      </p:sp>
      <p:sp>
        <p:nvSpPr>
          <p:cNvPr id="4" name="Slide Number Placeholder 3"/>
          <p:cNvSpPr>
            <a:spLocks noGrp="1"/>
          </p:cNvSpPr>
          <p:nvPr>
            <p:ph type="sldNum" sz="quarter" idx="12"/>
          </p:nvPr>
        </p:nvSpPr>
        <p:spPr/>
        <p:txBody>
          <a:bodyPr/>
          <a:lstStyle/>
          <a:p>
            <a:fld id="{8127209B-B3F5-498A-AD06-B1E95A6A5D2E}" type="slidenum">
              <a:rPr lang="en-US" smtClean="0"/>
              <a:t>9</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37675"/>
            <a:ext cx="4572000" cy="329696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675"/>
            <a:ext cx="4572000" cy="3292712"/>
          </a:xfrm>
          <a:prstGeom prst="rect">
            <a:avLst/>
          </a:prstGeom>
        </p:spPr>
      </p:pic>
      <p:sp>
        <p:nvSpPr>
          <p:cNvPr id="14" name="TextBox 13"/>
          <p:cNvSpPr txBox="1"/>
          <p:nvPr/>
        </p:nvSpPr>
        <p:spPr>
          <a:xfrm>
            <a:off x="7399422" y="2825944"/>
            <a:ext cx="1515979"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W &gt; 2 GeV</a:t>
            </a:r>
            <a:endParaRPr lang="en-US"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0" y="3930387"/>
            <a:ext cx="45720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Optimal orientation of hadron arm is along virtual photon direction—q-direction varies ~linearly with x for fixed electron scattering angle</a:t>
            </a:r>
          </a:p>
          <a:p>
            <a:pPr marL="285750" indent="-285750">
              <a:buFont typeface="Arial" panose="020B0604020202020204" pitchFamily="34" charset="0"/>
              <a:buChar char="•"/>
            </a:pPr>
            <a:r>
              <a:rPr lang="en-US" sz="2000" b="1" dirty="0">
                <a:solidFill>
                  <a:srgbClr val="FF0000"/>
                </a:solidFill>
                <a:latin typeface="Times New Roman" panose="02020603050405020304" pitchFamily="18" charset="0"/>
                <a:cs typeface="Times New Roman" panose="02020603050405020304" pitchFamily="18" charset="0"/>
              </a:rPr>
              <a:t>Need forward-angle hadron detection capability!</a:t>
            </a:r>
          </a:p>
        </p:txBody>
      </p:sp>
      <p:sp>
        <p:nvSpPr>
          <p:cNvPr id="16" name="TextBox 15"/>
          <p:cNvSpPr txBox="1"/>
          <p:nvPr/>
        </p:nvSpPr>
        <p:spPr>
          <a:xfrm>
            <a:off x="4680284" y="3930387"/>
            <a:ext cx="4463716"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33CC"/>
                </a:solidFill>
                <a:latin typeface="Times New Roman" panose="02020603050405020304" pitchFamily="18" charset="0"/>
                <a:cs typeface="Times New Roman" panose="02020603050405020304" pitchFamily="18" charset="0"/>
              </a:rPr>
              <a:t>To reach high x in the DIS regime, need large scattering angles/high-Q</a:t>
            </a:r>
            <a:r>
              <a:rPr lang="en-US" sz="2000" b="1" baseline="30000" dirty="0">
                <a:solidFill>
                  <a:srgbClr val="0033CC"/>
                </a:solidFill>
                <a:latin typeface="Times New Roman" panose="02020603050405020304" pitchFamily="18" charset="0"/>
                <a:cs typeface="Times New Roman" panose="02020603050405020304" pitchFamily="18" charset="0"/>
              </a:rPr>
              <a:t>2</a:t>
            </a:r>
            <a:r>
              <a:rPr lang="en-US" sz="2000" b="1" dirty="0">
                <a:solidFill>
                  <a:srgbClr val="0033CC"/>
                </a:solidFill>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2000" b="1" dirty="0">
                <a:solidFill>
                  <a:srgbClr val="0033CC"/>
                </a:solidFill>
                <a:latin typeface="Times New Roman" panose="02020603050405020304" pitchFamily="18" charset="0"/>
                <a:cs typeface="Times New Roman" panose="02020603050405020304" pitchFamily="18" charset="0"/>
              </a:rPr>
              <a:t>Small </a:t>
            </a:r>
            <a:r>
              <a:rPr lang="en-US" sz="2000" b="1" dirty="0" err="1">
                <a:solidFill>
                  <a:srgbClr val="0033CC"/>
                </a:solidFill>
                <a:latin typeface="Times New Roman" panose="02020603050405020304" pitchFamily="18" charset="0"/>
                <a:cs typeface="Times New Roman" panose="02020603050405020304" pitchFamily="18" charset="0"/>
              </a:rPr>
              <a:t>xsec</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a:solidFill>
                  <a:srgbClr val="0033CC"/>
                </a:solidFill>
                <a:latin typeface="Times New Roman" panose="02020603050405020304" pitchFamily="18" charset="0"/>
                <a:cs typeface="Times New Roman" panose="02020603050405020304" pitchFamily="18" charset="0"/>
                <a:sym typeface="Wingdings" pitchFamily="2" charset="2"/>
              </a:rPr>
              <a:t> High Luminosity!</a:t>
            </a:r>
          </a:p>
          <a:p>
            <a:pPr marL="742950" lvl="1" indent="-285750">
              <a:buFont typeface="Arial" panose="020B0604020202020204" pitchFamily="34" charset="0"/>
              <a:buChar char="•"/>
            </a:pPr>
            <a:r>
              <a:rPr lang="en-US" sz="2000" b="1" dirty="0">
                <a:solidFill>
                  <a:srgbClr val="0033CC"/>
                </a:solidFill>
                <a:latin typeface="Times New Roman" panose="02020603050405020304" pitchFamily="18" charset="0"/>
                <a:cs typeface="Times New Roman" panose="02020603050405020304" pitchFamily="18" charset="0"/>
                <a:sym typeface="Wingdings" pitchFamily="2" charset="2"/>
              </a:rPr>
              <a:t>Large detector background rate/occupancy </a:t>
            </a:r>
            <a:endParaRPr lang="en-US" sz="20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60611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lgn="l">
          <a:buFont typeface="Arial" panose="020B0604020202020204" pitchFamily="34" charset="0"/>
          <a:buChar char="•"/>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2" id="{6FF93D45-925C-9A42-B6ED-BD1C2C1FDAE2}" vid="{D669DCE7-84E9-DE4F-8A84-BF061BB29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1598</TotalTime>
  <Words>3541</Words>
  <Application>Microsoft Macintosh PowerPoint</Application>
  <PresentationFormat>On-screen Show (4:3)</PresentationFormat>
  <Paragraphs>360</Paragraphs>
  <Slides>43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Cambria Math</vt:lpstr>
      <vt:lpstr>Times New Roman</vt:lpstr>
      <vt:lpstr>Wingdings</vt:lpstr>
      <vt:lpstr>Office Theme</vt:lpstr>
      <vt:lpstr>SIDIS/TMD Program Using BigBite/Super-BigBite in Hall A</vt:lpstr>
      <vt:lpstr>Outline</vt:lpstr>
      <vt:lpstr>Semi-Inclusive Deep Inelastic Scattering</vt:lpstr>
      <vt:lpstr>General Expression for SIDIS Cross Section: Bacchetta et al. JHEP 02, 093 (2007)</vt:lpstr>
      <vt:lpstr>Quark-parton Model Interpretation of SIDIS: Transverse Momentum Dependent PDFs (TMDs)</vt:lpstr>
      <vt:lpstr>SIDIS Structure Functions in Terms of TMDs</vt:lpstr>
      <vt:lpstr>PowerPoint Presentation</vt:lpstr>
      <vt:lpstr>Electron Scattering Kinematics @11 GeV</vt:lpstr>
      <vt:lpstr>JLab 11/8.8 GeV SIDIS Kinematics</vt:lpstr>
      <vt:lpstr>E12-09-018—Transversely Polarized SIDIS </vt:lpstr>
      <vt:lpstr>Unique Advantages of SBS+BB for SIDIS Physics</vt:lpstr>
      <vt:lpstr>Transverse target spin effects in SIDIS</vt:lpstr>
      <vt:lpstr>SIDIS Kinematic Coverage in E12-09-018</vt:lpstr>
      <vt:lpstr>SBS+BB Projected Results: Collins and Sivers SSAs</vt:lpstr>
      <vt:lpstr>3D and “4D” extraction of SIDIS SSAs with SBS</vt:lpstr>
      <vt:lpstr>Example Impacts of SBS SIDIS Experiment</vt:lpstr>
      <vt:lpstr>Example Impacts of SBS SIDIS Experiment</vt:lpstr>
      <vt:lpstr>Inclusive DIS and SIDIS physics with BB+SBS+Longitudinally polarized 3He target</vt:lpstr>
      <vt:lpstr>Polarized DIS and Nucleon Spin Structure</vt:lpstr>
      <vt:lpstr>Polarized DIS and Spin Structure Functions</vt:lpstr>
      <vt:lpstr>Experimental Status of Δq</vt:lpstr>
      <vt:lpstr>A1n in Hall A—E12-06-122</vt:lpstr>
      <vt:lpstr>A1n redesign: A1n+ SIDIS A1nh with 11 GeV and BB+SBS</vt:lpstr>
      <vt:lpstr>A1n SBS+BB PRELIMINARY projections</vt:lpstr>
      <vt:lpstr>&lt;Q2&gt; of SBS+BB SIDIS: &gt; HERMES, &lt; COMPASS</vt:lpstr>
      <vt:lpstr>General Expression for SIDIS Cross Section: Bacchetta et al. JHEP 02, 093 (2007)</vt:lpstr>
      <vt:lpstr>SIDIS Structure Functions in Terms of TMDs</vt:lpstr>
      <vt:lpstr>Projected SIDIS Asymmetry Precision—1D for all hadrons</vt:lpstr>
      <vt:lpstr>Projected SIDIS Asymmetry Precision, 2D (x,z), E = 11 GeV</vt:lpstr>
      <vt:lpstr>Impacts on Nucleon Spin-Flavor Decomposition</vt:lpstr>
      <vt:lpstr>Impacts on Spin-Flavor decomposition, II</vt:lpstr>
      <vt:lpstr>Impact on Spin-Flavor Decomposition, III</vt:lpstr>
      <vt:lpstr>Summary and Conclusions</vt:lpstr>
      <vt:lpstr>Backups</vt:lpstr>
      <vt:lpstr>SIDIS Kinematics—Notation and Definitions</vt:lpstr>
      <vt:lpstr>SBS+BB Projected Precision in 2D (x,z) binning</vt:lpstr>
      <vt:lpstr>Kinematic coverage: SBS+BB vs. SoLID</vt:lpstr>
      <vt:lpstr>Azimuthal coverage: SBS+BB vs SoLID</vt:lpstr>
      <vt:lpstr>Statistical FOM: SBS+BB vs. SoLID</vt:lpstr>
      <vt:lpstr>Hall C A1n—Projections presented in PAC36 update</vt:lpstr>
      <vt:lpstr>PowerPoint Presentation</vt:lpstr>
      <vt:lpstr>Accessible (SI)DIS phase space in fixed-target at 6 GeV</vt:lpstr>
      <vt:lpstr>Accessible (SI)DIS phase space in fixed-target at 11 GeV</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SIDIS/TMD Program Using BigBite/Super-BigBite</dc:title>
  <dc:creator>Microsoft Office User</dc:creator>
  <cp:lastModifiedBy>Microsoft Office User</cp:lastModifiedBy>
  <cp:revision>65</cp:revision>
  <dcterms:created xsi:type="dcterms:W3CDTF">2018-06-19T14:05:08Z</dcterms:created>
  <dcterms:modified xsi:type="dcterms:W3CDTF">2018-06-21T16:58:58Z</dcterms:modified>
</cp:coreProperties>
</file>