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0" r:id="rId4"/>
    <p:sldId id="259" r:id="rId5"/>
    <p:sldId id="258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1" r:id="rId15"/>
    <p:sldId id="271" r:id="rId16"/>
    <p:sldId id="272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" y="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BB3-8559-4DFD-A5DA-D112B42B266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C1D8-11A0-4F73-AB7E-94FFC0A96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8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BB3-8559-4DFD-A5DA-D112B42B266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C1D8-11A0-4F73-AB7E-94FFC0A96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BB3-8559-4DFD-A5DA-D112B42B266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C1D8-11A0-4F73-AB7E-94FFC0A96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8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B976-4169-457C-B0A0-6595BBBF0BD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5FAD-3E49-4D05-8CE7-F80EA94A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23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B976-4169-457C-B0A0-6595BBBF0BD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5FAD-3E49-4D05-8CE7-F80EA94A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2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B976-4169-457C-B0A0-6595BBBF0BD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5FAD-3E49-4D05-8CE7-F80EA94A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B976-4169-457C-B0A0-6595BBBF0BD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5FAD-3E49-4D05-8CE7-F80EA94A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82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B976-4169-457C-B0A0-6595BBBF0BD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5FAD-3E49-4D05-8CE7-F80EA94A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67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B976-4169-457C-B0A0-6595BBBF0BD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5FAD-3E49-4D05-8CE7-F80EA94A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80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B976-4169-457C-B0A0-6595BBBF0BD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5FAD-3E49-4D05-8CE7-F80EA94A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B976-4169-457C-B0A0-6595BBBF0BD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5FAD-3E49-4D05-8CE7-F80EA94A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4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BB3-8559-4DFD-A5DA-D112B42B266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C1D8-11A0-4F73-AB7E-94FFC0A96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52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B976-4169-457C-B0A0-6595BBBF0BD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5FAD-3E49-4D05-8CE7-F80EA94A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0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B976-4169-457C-B0A0-6595BBBF0BD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5FAD-3E49-4D05-8CE7-F80EA94A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2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B976-4169-457C-B0A0-6595BBBF0BD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5FAD-3E49-4D05-8CE7-F80EA94A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9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BB3-8559-4DFD-A5DA-D112B42B266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C1D8-11A0-4F73-AB7E-94FFC0A96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7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BB3-8559-4DFD-A5DA-D112B42B266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C1D8-11A0-4F73-AB7E-94FFC0A96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BB3-8559-4DFD-A5DA-D112B42B266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C1D8-11A0-4F73-AB7E-94FFC0A96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BB3-8559-4DFD-A5DA-D112B42B266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C1D8-11A0-4F73-AB7E-94FFC0A96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7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BB3-8559-4DFD-A5DA-D112B42B266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C1D8-11A0-4F73-AB7E-94FFC0A96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0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BB3-8559-4DFD-A5DA-D112B42B266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C1D8-11A0-4F73-AB7E-94FFC0A96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1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BB3-8559-4DFD-A5DA-D112B42B266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C1D8-11A0-4F73-AB7E-94FFC0A96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3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1BB3-8559-4DFD-A5DA-D112B42B266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6C1D8-11A0-4F73-AB7E-94FFC0A96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2B976-4169-457C-B0A0-6595BBBF0BD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5FAD-3E49-4D05-8CE7-F80EA94A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4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ESR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Presented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Joint Hall A/C Summer Meeting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David Kashy</a:t>
            </a:r>
          </a:p>
          <a:p>
            <a:r>
              <a:rPr lang="en-US" dirty="0" smtClean="0"/>
              <a:t>Physics Division Cryogenic Coordinator</a:t>
            </a:r>
          </a:p>
          <a:p>
            <a:r>
              <a:rPr lang="en-US" dirty="0" smtClean="0"/>
              <a:t>June21/22 2018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5469883"/>
            <a:ext cx="9144000" cy="908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Many slides taken from presentations given by the JLab cryogenics group. (R. Ganni, </a:t>
            </a:r>
            <a:r>
              <a:rPr lang="en-US" dirty="0" err="1" smtClean="0"/>
              <a:t>N.Hassan</a:t>
            </a:r>
            <a:r>
              <a:rPr lang="en-US" dirty="0" smtClean="0"/>
              <a:t> </a:t>
            </a:r>
            <a:r>
              <a:rPr lang="en-US" dirty="0" err="1" smtClean="0"/>
              <a:t>etal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1949" y="1418062"/>
            <a:ext cx="3249252" cy="4709744"/>
          </a:xfrm>
        </p:spPr>
        <p:txBody>
          <a:bodyPr>
            <a:normAutofit/>
          </a:bodyPr>
          <a:lstStyle/>
          <a:p>
            <a:r>
              <a:rPr lang="en-US" dirty="0" smtClean="0"/>
              <a:t>5 cold Circuits</a:t>
            </a:r>
          </a:p>
          <a:p>
            <a:r>
              <a:rPr lang="en-US" dirty="0" smtClean="0"/>
              <a:t>4KS/4KR are a heat exchanger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Original use of End Station MTL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62800" y="2133600"/>
            <a:ext cx="2133600" cy="1600200"/>
          </a:xfrm>
          <a:prstGeom prst="straightConnector1">
            <a:avLst/>
          </a:prstGeom>
          <a:ln w="3175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9296400" y="3733800"/>
            <a:ext cx="914400" cy="14154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897744" y="808462"/>
            <a:ext cx="6735621" cy="5195038"/>
            <a:chOff x="2408380" y="306443"/>
            <a:chExt cx="6735621" cy="5195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385146" y="117945"/>
              <a:ext cx="4114799" cy="5402910"/>
            </a:xfrm>
            <a:prstGeom prst="rect">
              <a:avLst/>
            </a:prstGeom>
          </p:spPr>
        </p:pic>
        <p:sp>
          <p:nvSpPr>
            <p:cNvPr id="6" name="Line Callout 1 5"/>
            <p:cNvSpPr/>
            <p:nvPr/>
          </p:nvSpPr>
          <p:spPr>
            <a:xfrm>
              <a:off x="4114800" y="838200"/>
              <a:ext cx="1524000" cy="609600"/>
            </a:xfrm>
            <a:prstGeom prst="borderCallout1">
              <a:avLst>
                <a:gd name="adj1" fmla="val 52083"/>
                <a:gd name="adj2" fmla="val 99546"/>
                <a:gd name="adj3" fmla="val 210985"/>
                <a:gd name="adj4" fmla="val 150152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LN2</a:t>
              </a:r>
            </a:p>
          </p:txBody>
        </p:sp>
        <p:sp>
          <p:nvSpPr>
            <p:cNvPr id="7" name="Line Callout 1 6"/>
            <p:cNvSpPr/>
            <p:nvPr/>
          </p:nvSpPr>
          <p:spPr>
            <a:xfrm>
              <a:off x="6518196" y="4891881"/>
              <a:ext cx="1524000" cy="609600"/>
            </a:xfrm>
            <a:prstGeom prst="borderCallout1">
              <a:avLst>
                <a:gd name="adj1" fmla="val -11553"/>
                <a:gd name="adj2" fmla="val 61970"/>
                <a:gd name="adj3" fmla="val -195076"/>
                <a:gd name="adj4" fmla="val 1621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4K Supply</a:t>
              </a:r>
            </a:p>
          </p:txBody>
        </p:sp>
        <p:sp>
          <p:nvSpPr>
            <p:cNvPr id="8" name="Line Callout 1 7"/>
            <p:cNvSpPr/>
            <p:nvPr/>
          </p:nvSpPr>
          <p:spPr>
            <a:xfrm>
              <a:off x="4354943" y="4844473"/>
              <a:ext cx="1524000" cy="609600"/>
            </a:xfrm>
            <a:prstGeom prst="borderCallout1">
              <a:avLst>
                <a:gd name="adj1" fmla="val 52083"/>
                <a:gd name="adj2" fmla="val 99546"/>
                <a:gd name="adj3" fmla="val -219318"/>
                <a:gd name="adj4" fmla="val 148334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4K Return</a:t>
              </a:r>
            </a:p>
          </p:txBody>
        </p:sp>
        <p:sp>
          <p:nvSpPr>
            <p:cNvPr id="12" name="Line Callout 1 11"/>
            <p:cNvSpPr/>
            <p:nvPr/>
          </p:nvSpPr>
          <p:spPr>
            <a:xfrm>
              <a:off x="6941490" y="306443"/>
              <a:ext cx="1524000" cy="609600"/>
            </a:xfrm>
            <a:prstGeom prst="borderCallout1">
              <a:avLst>
                <a:gd name="adj1" fmla="val 96022"/>
                <a:gd name="adj2" fmla="val 80152"/>
                <a:gd name="adj3" fmla="val 414015"/>
                <a:gd name="adj4" fmla="val 409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15K Supply</a:t>
              </a:r>
            </a:p>
          </p:txBody>
        </p:sp>
        <p:sp>
          <p:nvSpPr>
            <p:cNvPr id="13" name="Line Callout 1 12"/>
            <p:cNvSpPr/>
            <p:nvPr/>
          </p:nvSpPr>
          <p:spPr>
            <a:xfrm>
              <a:off x="2408380" y="3546763"/>
              <a:ext cx="1436256" cy="374073"/>
            </a:xfrm>
            <a:prstGeom prst="borderCallout1">
              <a:avLst>
                <a:gd name="adj1" fmla="val 52083"/>
                <a:gd name="adj2" fmla="val 99546"/>
                <a:gd name="adj3" fmla="val -191484"/>
                <a:gd name="adj4" fmla="val 265264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20K Return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0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6543" y="762001"/>
            <a:ext cx="3962400" cy="5287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End Station MTL- Hall A Moeller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62800" y="2133600"/>
            <a:ext cx="2133600" cy="1600200"/>
          </a:xfrm>
          <a:prstGeom prst="straightConnector1">
            <a:avLst/>
          </a:prstGeom>
          <a:ln w="3175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9296400" y="3733800"/>
            <a:ext cx="914400" cy="14154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897744" y="808462"/>
            <a:ext cx="6735621" cy="5195038"/>
            <a:chOff x="2408380" y="306443"/>
            <a:chExt cx="6735621" cy="5195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385146" y="117945"/>
              <a:ext cx="4114799" cy="5402910"/>
            </a:xfrm>
            <a:prstGeom prst="rect">
              <a:avLst/>
            </a:prstGeom>
          </p:spPr>
        </p:pic>
        <p:sp>
          <p:nvSpPr>
            <p:cNvPr id="6" name="Line Callout 1 5"/>
            <p:cNvSpPr/>
            <p:nvPr/>
          </p:nvSpPr>
          <p:spPr>
            <a:xfrm>
              <a:off x="4114800" y="838200"/>
              <a:ext cx="1524000" cy="609600"/>
            </a:xfrm>
            <a:prstGeom prst="borderCallout1">
              <a:avLst>
                <a:gd name="adj1" fmla="val 52083"/>
                <a:gd name="adj2" fmla="val 99546"/>
                <a:gd name="adj3" fmla="val 210985"/>
                <a:gd name="adj4" fmla="val 150152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20K Return</a:t>
              </a:r>
            </a:p>
          </p:txBody>
        </p:sp>
        <p:sp>
          <p:nvSpPr>
            <p:cNvPr id="7" name="Line Callout 1 6"/>
            <p:cNvSpPr/>
            <p:nvPr/>
          </p:nvSpPr>
          <p:spPr>
            <a:xfrm>
              <a:off x="6518196" y="4891881"/>
              <a:ext cx="1524000" cy="609600"/>
            </a:xfrm>
            <a:prstGeom prst="borderCallout1">
              <a:avLst>
                <a:gd name="adj1" fmla="val -11553"/>
                <a:gd name="adj2" fmla="val 61970"/>
                <a:gd name="adj3" fmla="val -195076"/>
                <a:gd name="adj4" fmla="val 16213"/>
              </a:avLst>
            </a:prstGeom>
            <a:solidFill>
              <a:srgbClr val="7030A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No flow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Line Callout 1 7"/>
            <p:cNvSpPr/>
            <p:nvPr/>
          </p:nvSpPr>
          <p:spPr>
            <a:xfrm>
              <a:off x="4354943" y="4844473"/>
              <a:ext cx="1524000" cy="609600"/>
            </a:xfrm>
            <a:prstGeom prst="borderCallout1">
              <a:avLst>
                <a:gd name="adj1" fmla="val 52083"/>
                <a:gd name="adj2" fmla="val 99546"/>
                <a:gd name="adj3" fmla="val -219318"/>
                <a:gd name="adj4" fmla="val 148334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4-6K supply</a:t>
              </a:r>
            </a:p>
          </p:txBody>
        </p:sp>
        <p:sp>
          <p:nvSpPr>
            <p:cNvPr id="12" name="Line Callout 1 11"/>
            <p:cNvSpPr/>
            <p:nvPr/>
          </p:nvSpPr>
          <p:spPr>
            <a:xfrm>
              <a:off x="6941490" y="306443"/>
              <a:ext cx="1524000" cy="609600"/>
            </a:xfrm>
            <a:prstGeom prst="borderCallout1">
              <a:avLst>
                <a:gd name="adj1" fmla="val 96022"/>
                <a:gd name="adj2" fmla="val 80152"/>
                <a:gd name="adj3" fmla="val 414015"/>
                <a:gd name="adj4" fmla="val 4091"/>
              </a:avLst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8-10 </a:t>
              </a:r>
              <a:r>
                <a:rPr lang="en-US" dirty="0">
                  <a:solidFill>
                    <a:prstClr val="white"/>
                  </a:solidFill>
                  <a:latin typeface="Calibri"/>
                </a:rPr>
                <a:t>K Supply</a:t>
              </a:r>
            </a:p>
          </p:txBody>
        </p:sp>
        <p:sp>
          <p:nvSpPr>
            <p:cNvPr id="13" name="Line Callout 1 12"/>
            <p:cNvSpPr/>
            <p:nvPr/>
          </p:nvSpPr>
          <p:spPr>
            <a:xfrm>
              <a:off x="2408380" y="3546763"/>
              <a:ext cx="1436256" cy="374073"/>
            </a:xfrm>
            <a:prstGeom prst="borderCallout1">
              <a:avLst>
                <a:gd name="adj1" fmla="val 52083"/>
                <a:gd name="adj2" fmla="val 99546"/>
                <a:gd name="adj3" fmla="val -191484"/>
                <a:gd name="adj4" fmla="val 265264"/>
              </a:avLst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20K Return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3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the Cold Box/Turbine capabilities to determine the best way to modify the cold box and use it at the ESR Complex</a:t>
            </a:r>
          </a:p>
          <a:p>
            <a:r>
              <a:rPr lang="en-US" dirty="0" smtClean="0"/>
              <a:t>Start and complete ESR 2 system design </a:t>
            </a:r>
          </a:p>
          <a:p>
            <a:r>
              <a:rPr lang="en-US" dirty="0" smtClean="0"/>
              <a:t>Look closer at Halls A and C Targets for piping and HX designs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1774" y="3734873"/>
            <a:ext cx="6492025" cy="24420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5432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6543" y="762001"/>
            <a:ext cx="3962400" cy="5287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End Station MTL- Hall A Moeller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62800" y="2133600"/>
            <a:ext cx="2133600" cy="1600200"/>
          </a:xfrm>
          <a:prstGeom prst="straightConnector1">
            <a:avLst/>
          </a:prstGeom>
          <a:ln w="3175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9296400" y="3733800"/>
            <a:ext cx="914400" cy="14154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897744" y="808462"/>
            <a:ext cx="6735621" cy="5195038"/>
            <a:chOff x="2408380" y="306443"/>
            <a:chExt cx="6735621" cy="51950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385146" y="117945"/>
              <a:ext cx="4114799" cy="5402910"/>
            </a:xfrm>
            <a:prstGeom prst="rect">
              <a:avLst/>
            </a:prstGeom>
          </p:spPr>
        </p:pic>
        <p:sp>
          <p:nvSpPr>
            <p:cNvPr id="6" name="Line Callout 1 5"/>
            <p:cNvSpPr/>
            <p:nvPr/>
          </p:nvSpPr>
          <p:spPr>
            <a:xfrm>
              <a:off x="4114800" y="838200"/>
              <a:ext cx="1524000" cy="609600"/>
            </a:xfrm>
            <a:prstGeom prst="borderCallout1">
              <a:avLst>
                <a:gd name="adj1" fmla="val 52083"/>
                <a:gd name="adj2" fmla="val 99546"/>
                <a:gd name="adj3" fmla="val 210985"/>
                <a:gd name="adj4" fmla="val 150152"/>
              </a:avLst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20K Return</a:t>
              </a:r>
            </a:p>
          </p:txBody>
        </p:sp>
        <p:sp>
          <p:nvSpPr>
            <p:cNvPr id="7" name="Line Callout 1 6"/>
            <p:cNvSpPr/>
            <p:nvPr/>
          </p:nvSpPr>
          <p:spPr>
            <a:xfrm>
              <a:off x="6518196" y="4891881"/>
              <a:ext cx="1524000" cy="609600"/>
            </a:xfrm>
            <a:prstGeom prst="borderCallout1">
              <a:avLst>
                <a:gd name="adj1" fmla="val -11553"/>
                <a:gd name="adj2" fmla="val 61970"/>
                <a:gd name="adj3" fmla="val -195076"/>
                <a:gd name="adj4" fmla="val 1621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Spare</a:t>
              </a:r>
            </a:p>
          </p:txBody>
        </p:sp>
        <p:sp>
          <p:nvSpPr>
            <p:cNvPr id="8" name="Line Callout 1 7"/>
            <p:cNvSpPr/>
            <p:nvPr/>
          </p:nvSpPr>
          <p:spPr>
            <a:xfrm>
              <a:off x="4354943" y="4844473"/>
              <a:ext cx="1524000" cy="609600"/>
            </a:xfrm>
            <a:prstGeom prst="borderCallout1">
              <a:avLst>
                <a:gd name="adj1" fmla="val 52083"/>
                <a:gd name="adj2" fmla="val 99546"/>
                <a:gd name="adj3" fmla="val -219318"/>
                <a:gd name="adj4" fmla="val 148334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Spare</a:t>
              </a:r>
            </a:p>
          </p:txBody>
        </p:sp>
        <p:sp>
          <p:nvSpPr>
            <p:cNvPr id="12" name="Line Callout 1 11"/>
            <p:cNvSpPr/>
            <p:nvPr/>
          </p:nvSpPr>
          <p:spPr>
            <a:xfrm>
              <a:off x="6941490" y="306443"/>
              <a:ext cx="1524000" cy="609600"/>
            </a:xfrm>
            <a:prstGeom prst="borderCallout1">
              <a:avLst>
                <a:gd name="adj1" fmla="val 96022"/>
                <a:gd name="adj2" fmla="val 80152"/>
                <a:gd name="adj3" fmla="val 414015"/>
                <a:gd name="adj4" fmla="val 4091"/>
              </a:avLst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7.6 K Supply</a:t>
              </a:r>
            </a:p>
          </p:txBody>
        </p:sp>
        <p:sp>
          <p:nvSpPr>
            <p:cNvPr id="13" name="Line Callout 1 12"/>
            <p:cNvSpPr/>
            <p:nvPr/>
          </p:nvSpPr>
          <p:spPr>
            <a:xfrm>
              <a:off x="2408380" y="3546763"/>
              <a:ext cx="1436256" cy="374073"/>
            </a:xfrm>
            <a:prstGeom prst="borderCallout1">
              <a:avLst>
                <a:gd name="adj1" fmla="val 52083"/>
                <a:gd name="adj2" fmla="val 99546"/>
                <a:gd name="adj3" fmla="val -191484"/>
                <a:gd name="adj4" fmla="val 265264"/>
              </a:avLst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20K Return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80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Analyzed </a:t>
            </a:r>
            <a:r>
              <a:rPr lang="en-US" dirty="0" smtClean="0"/>
              <a:t>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Turbine 3 outlet supplying 7.6K at 4 </a:t>
            </a:r>
            <a:r>
              <a:rPr lang="en-US" dirty="0" err="1" smtClean="0"/>
              <a:t>atm</a:t>
            </a:r>
            <a:endParaRPr lang="en-US" dirty="0" smtClean="0"/>
          </a:p>
          <a:p>
            <a:r>
              <a:rPr lang="en-US" dirty="0" smtClean="0"/>
              <a:t>Return at 20K (2.0 or 1.2 </a:t>
            </a:r>
            <a:r>
              <a:rPr lang="en-US" dirty="0" err="1" smtClean="0"/>
              <a:t>atm</a:t>
            </a:r>
            <a:r>
              <a:rPr lang="en-US" dirty="0" smtClean="0"/>
              <a:t>)</a:t>
            </a:r>
          </a:p>
          <a:p>
            <a:r>
              <a:rPr lang="en-US" dirty="0" smtClean="0"/>
              <a:t>5kW  requires 67g/s (not sure if possible)</a:t>
            </a:r>
          </a:p>
          <a:p>
            <a:r>
              <a:rPr lang="en-US" dirty="0" smtClean="0"/>
              <a:t>Supply pressure drop all the way to target including flow meter in the ESR VB is 0.8 </a:t>
            </a:r>
            <a:r>
              <a:rPr lang="en-US" dirty="0" err="1" smtClean="0"/>
              <a:t>atm</a:t>
            </a:r>
            <a:endParaRPr lang="en-US" dirty="0" smtClean="0"/>
          </a:p>
          <a:p>
            <a:r>
              <a:rPr lang="en-US" dirty="0" smtClean="0"/>
              <a:t>Assumed DP of Target is 0.5 </a:t>
            </a:r>
            <a:r>
              <a:rPr lang="en-US" dirty="0" err="1" smtClean="0"/>
              <a:t>atm</a:t>
            </a:r>
            <a:endParaRPr lang="en-US" dirty="0" smtClean="0"/>
          </a:p>
          <a:p>
            <a:r>
              <a:rPr lang="en-US" dirty="0" smtClean="0"/>
              <a:t>Return on 20K circuit for 34g/s DP is 0.7 </a:t>
            </a:r>
            <a:r>
              <a:rPr lang="en-US" dirty="0" err="1" smtClean="0"/>
              <a:t>atm</a:t>
            </a:r>
            <a:r>
              <a:rPr lang="en-US" dirty="0" smtClean="0"/>
              <a:t> the rest would return on the LN2 circuit</a:t>
            </a:r>
          </a:p>
          <a:p>
            <a:r>
              <a:rPr lang="en-US" dirty="0" smtClean="0"/>
              <a:t>Total DP ~ 2.0atm ( This Could Work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plan at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ESR2 will be comprised of </a:t>
            </a:r>
            <a:r>
              <a:rPr lang="en-US" dirty="0" smtClean="0"/>
              <a:t>a Refrigerator designed for and tested at the SSC (Accelerator System String Test:  ASST-A)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cold box and many spare parts for it are here on site</a:t>
            </a:r>
          </a:p>
          <a:p>
            <a:r>
              <a:rPr lang="en-US" dirty="0" smtClean="0"/>
              <a:t>ESR2 will connect to the ESR building and the current cryogenic distribution system</a:t>
            </a:r>
          </a:p>
          <a:p>
            <a:r>
              <a:rPr lang="en-US" dirty="0" smtClean="0"/>
              <a:t>Additional features may allow</a:t>
            </a:r>
          </a:p>
          <a:p>
            <a:pPr lvl="1"/>
            <a:r>
              <a:rPr lang="en-US" dirty="0" smtClean="0"/>
              <a:t>Fully separate operation from CHL with</a:t>
            </a:r>
          </a:p>
          <a:p>
            <a:pPr lvl="1"/>
            <a:r>
              <a:rPr lang="en-US" dirty="0" smtClean="0"/>
              <a:t>Helium: Storage, Recovery and Purification</a:t>
            </a:r>
          </a:p>
          <a:p>
            <a:pPr lvl="1"/>
            <a:r>
              <a:rPr lang="en-US" dirty="0" smtClean="0"/>
              <a:t>LN2: Storage</a:t>
            </a:r>
          </a:p>
        </p:txBody>
      </p:sp>
    </p:spTree>
    <p:extLst>
      <p:ext uri="{BB962C8B-B14F-4D97-AF65-F5344CB8AC3E}">
        <p14:creationId xmlns:p14="http://schemas.microsoft.com/office/powerpoint/2010/main" val="7522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ESR Complex - System Layout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3" t="30295" r="5247"/>
          <a:stretch>
            <a:fillRect/>
          </a:stretch>
        </p:blipFill>
        <p:spPr bwMode="auto">
          <a:xfrm>
            <a:off x="838200" y="1395928"/>
            <a:ext cx="4681538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8504" y="4760243"/>
            <a:ext cx="54842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ESR2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3152" y="4901435"/>
            <a:ext cx="54842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ESR1</a:t>
            </a:r>
          </a:p>
        </p:txBody>
      </p:sp>
      <p:sp>
        <p:nvSpPr>
          <p:cNvPr id="14" name="TextBox 13"/>
          <p:cNvSpPr txBox="1"/>
          <p:nvPr/>
        </p:nvSpPr>
        <p:spPr>
          <a:xfrm rot="4802826">
            <a:off x="2019586" y="3315836"/>
            <a:ext cx="66216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ESTL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5400" y="1395928"/>
            <a:ext cx="5344627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ESR1 Complex:</a:t>
            </a:r>
          </a:p>
          <a:p>
            <a:pPr>
              <a:defRPr/>
            </a:pPr>
            <a:r>
              <a:rPr lang="en-US" dirty="0"/>
              <a:t>3 x Warm Compressors</a:t>
            </a:r>
          </a:p>
          <a:p>
            <a:pPr>
              <a:defRPr/>
            </a:pPr>
            <a:r>
              <a:rPr lang="en-US" dirty="0"/>
              <a:t>1.5 kW </a:t>
            </a:r>
            <a:r>
              <a:rPr lang="en-US" dirty="0" smtClean="0"/>
              <a:t>@ 4K Cold </a:t>
            </a:r>
            <a:r>
              <a:rPr lang="en-US" dirty="0"/>
              <a:t>Box</a:t>
            </a:r>
          </a:p>
          <a:p>
            <a:pPr>
              <a:defRPr/>
            </a:pPr>
            <a:r>
              <a:rPr lang="en-US" dirty="0"/>
              <a:t>Valve Box</a:t>
            </a:r>
          </a:p>
          <a:p>
            <a:pPr>
              <a:defRPr/>
            </a:pPr>
            <a:r>
              <a:rPr lang="en-US" dirty="0"/>
              <a:t>   - Experimental Hall Distribution Cans</a:t>
            </a:r>
          </a:p>
          <a:p>
            <a:pPr>
              <a:defRPr/>
            </a:pPr>
            <a:r>
              <a:rPr lang="en-US" dirty="0"/>
              <a:t>   - </a:t>
            </a:r>
            <a:r>
              <a:rPr lang="en-US" dirty="0" smtClean="0"/>
              <a:t>Liquid Helium and Nitrogen Supply from CHL  (ESTL)</a:t>
            </a:r>
            <a:endParaRPr lang="en-US" dirty="0"/>
          </a:p>
          <a:p>
            <a:pPr>
              <a:defRPr/>
            </a:pPr>
            <a:r>
              <a:rPr lang="en-US" dirty="0"/>
              <a:t>   - </a:t>
            </a:r>
            <a:r>
              <a:rPr lang="en-US" dirty="0" err="1"/>
              <a:t>GHe</a:t>
            </a:r>
            <a:r>
              <a:rPr lang="en-US" dirty="0"/>
              <a:t> Supply from CHL</a:t>
            </a:r>
          </a:p>
          <a:p>
            <a:pPr>
              <a:defRPr/>
            </a:pPr>
            <a:r>
              <a:rPr lang="en-US" dirty="0"/>
              <a:t>   - </a:t>
            </a:r>
            <a:r>
              <a:rPr lang="en-US" dirty="0" smtClean="0"/>
              <a:t>10,000 liter </a:t>
            </a:r>
            <a:r>
              <a:rPr lang="en-US" dirty="0" err="1"/>
              <a:t>LHe</a:t>
            </a:r>
            <a:r>
              <a:rPr lang="en-US" dirty="0"/>
              <a:t> Dewar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ESR2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Complex:</a:t>
            </a:r>
          </a:p>
          <a:p>
            <a:pPr>
              <a:defRPr/>
            </a:pPr>
            <a:r>
              <a:rPr lang="en-US" dirty="0"/>
              <a:t>4 x Warm Compressors</a:t>
            </a:r>
          </a:p>
          <a:p>
            <a:pPr>
              <a:defRPr/>
            </a:pPr>
            <a:r>
              <a:rPr lang="en-US" dirty="0"/>
              <a:t>4.0 kW </a:t>
            </a:r>
            <a:r>
              <a:rPr lang="en-US" dirty="0" smtClean="0"/>
              <a:t>@ 4K Cold </a:t>
            </a:r>
            <a:r>
              <a:rPr lang="en-US" dirty="0"/>
              <a:t>Box</a:t>
            </a:r>
          </a:p>
          <a:p>
            <a:pPr>
              <a:defRPr/>
            </a:pPr>
            <a:r>
              <a:rPr lang="en-US" dirty="0"/>
              <a:t>CBX Distribution</a:t>
            </a:r>
          </a:p>
          <a:p>
            <a:pPr>
              <a:defRPr/>
            </a:pPr>
            <a:r>
              <a:rPr lang="en-US" i="1" dirty="0" smtClean="0"/>
              <a:t>Additional scope TBD:</a:t>
            </a:r>
          </a:p>
          <a:p>
            <a:pPr lvl="1">
              <a:defRPr/>
            </a:pPr>
            <a:r>
              <a:rPr lang="en-US" sz="1600" i="1" dirty="0" smtClean="0"/>
              <a:t>Recovery </a:t>
            </a:r>
            <a:r>
              <a:rPr lang="en-US" sz="1600" i="1" dirty="0"/>
              <a:t>System </a:t>
            </a:r>
          </a:p>
          <a:p>
            <a:pPr lvl="1">
              <a:defRPr/>
            </a:pPr>
            <a:r>
              <a:rPr lang="en-US" sz="1600" i="1" dirty="0" smtClean="0"/>
              <a:t>Helium Purification </a:t>
            </a:r>
            <a:endParaRPr lang="en-US" sz="1600" i="1" dirty="0"/>
          </a:p>
          <a:p>
            <a:pPr lvl="1">
              <a:defRPr/>
            </a:pPr>
            <a:r>
              <a:rPr lang="en-US" sz="1600" i="1" dirty="0" err="1"/>
              <a:t>GHe</a:t>
            </a:r>
            <a:r>
              <a:rPr lang="en-US" sz="1600" i="1" dirty="0"/>
              <a:t> Storage Tanks </a:t>
            </a:r>
            <a:r>
              <a:rPr lang="en-US" sz="1600" i="1" dirty="0" smtClean="0"/>
              <a:t> </a:t>
            </a:r>
            <a:endParaRPr lang="en-US" sz="1600" i="1" dirty="0"/>
          </a:p>
          <a:p>
            <a:pPr lvl="1">
              <a:defRPr/>
            </a:pPr>
            <a:r>
              <a:rPr lang="en-US" sz="1600" i="1" dirty="0"/>
              <a:t>LN Storage 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52516" y="1874142"/>
            <a:ext cx="3566915" cy="2780985"/>
          </a:xfrm>
          <a:prstGeom prst="straightConnector1">
            <a:avLst/>
          </a:prstGeom>
          <a:ln w="698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96925" y="4901435"/>
            <a:ext cx="660437" cy="637864"/>
          </a:xfrm>
          <a:prstGeom prst="straightConnector1">
            <a:avLst/>
          </a:prstGeom>
          <a:ln w="698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557362" y="4367960"/>
            <a:ext cx="3563828" cy="1156225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8698137" y="5327702"/>
            <a:ext cx="2735641" cy="937072"/>
            <a:chOff x="8698137" y="5327702"/>
            <a:chExt cx="2735641" cy="937072"/>
          </a:xfrm>
        </p:grpSpPr>
        <p:sp>
          <p:nvSpPr>
            <p:cNvPr id="16" name="Right Brace 15"/>
            <p:cNvSpPr/>
            <p:nvPr/>
          </p:nvSpPr>
          <p:spPr>
            <a:xfrm>
              <a:off x="8698137" y="5327702"/>
              <a:ext cx="287166" cy="937072"/>
            </a:xfrm>
            <a:prstGeom prst="rightBrac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55597" y="5448615"/>
              <a:ext cx="2078181" cy="646331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Currently provided to ESR by CHL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493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2209800" y="112839"/>
            <a:ext cx="6779281" cy="1325563"/>
          </a:xfrm>
        </p:spPr>
        <p:txBody>
          <a:bodyPr/>
          <a:lstStyle/>
          <a:p>
            <a:pPr algn="l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ASST-A Cryogenic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43" name="Group 10"/>
          <p:cNvGrpSpPr>
            <a:grpSpLocks/>
          </p:cNvGrpSpPr>
          <p:nvPr/>
        </p:nvGrpSpPr>
        <p:grpSpPr bwMode="auto">
          <a:xfrm>
            <a:off x="672575" y="4186591"/>
            <a:ext cx="11101269" cy="2410691"/>
            <a:chOff x="326653" y="4507985"/>
            <a:chExt cx="8307936" cy="1645920"/>
          </a:xfrm>
        </p:grpSpPr>
        <p:pic>
          <p:nvPicPr>
            <p:cNvPr id="6" name="Picture 5">
              <a:extLst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653" y="4507985"/>
              <a:ext cx="2396180" cy="164592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>
              <a:extLst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4611" y="4507985"/>
              <a:ext cx="1422287" cy="1645920"/>
            </a:xfrm>
            <a:prstGeom prst="round2DiagRect">
              <a:avLst>
                <a:gd name="adj1" fmla="val 0"/>
                <a:gd name="adj2" fmla="val 23654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>
              <a:extLst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8676" y="4507985"/>
              <a:ext cx="1234440" cy="1645920"/>
            </a:xfrm>
            <a:prstGeom prst="round2DiagRect">
              <a:avLst>
                <a:gd name="adj1" fmla="val 29246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>
              <a:extLst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4894" y="4507985"/>
              <a:ext cx="2139695" cy="1645920"/>
            </a:xfrm>
            <a:prstGeom prst="round2DiagRect">
              <a:avLst>
                <a:gd name="adj1" fmla="val 0"/>
                <a:gd name="adj2" fmla="val 18868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TextBox 1">
            <a:extLst/>
          </p:cNvPr>
          <p:cNvSpPr txBox="1"/>
          <p:nvPr/>
        </p:nvSpPr>
        <p:spPr>
          <a:xfrm>
            <a:off x="2209800" y="914400"/>
            <a:ext cx="7540847" cy="20928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This Refrigerator was designed and procured by the SSCL in 1992 for the </a:t>
            </a:r>
            <a:endParaRPr lang="en-US" dirty="0"/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 Accelerator System String Test (ASST) by the Magnet </a:t>
            </a:r>
            <a:r>
              <a:rPr lang="en-US" dirty="0"/>
              <a:t>Testing </a:t>
            </a:r>
            <a:r>
              <a:rPr lang="en-US" dirty="0" smtClean="0"/>
              <a:t>Lab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First implementation of “Floating Pressure Process” (Ganni Cycle)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Developed </a:t>
            </a:r>
            <a:r>
              <a:rPr lang="en-GB" dirty="0"/>
              <a:t>and successfully used </a:t>
            </a:r>
            <a:r>
              <a:rPr lang="en-GB" dirty="0" smtClean="0"/>
              <a:t>for:  Efficient Variable </a:t>
            </a:r>
            <a:r>
              <a:rPr lang="en-GB" dirty="0"/>
              <a:t>C</a:t>
            </a:r>
            <a:r>
              <a:rPr lang="en-GB" dirty="0" smtClean="0"/>
              <a:t>apacity </a:t>
            </a:r>
            <a:r>
              <a:rPr lang="en-GB" dirty="0"/>
              <a:t>O</a:t>
            </a:r>
            <a:r>
              <a:rPr lang="en-GB" dirty="0" smtClean="0"/>
              <a:t>peration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Not used </a:t>
            </a:r>
            <a:r>
              <a:rPr lang="en-GB" dirty="0"/>
              <a:t>after SSCL </a:t>
            </a:r>
            <a:r>
              <a:rPr lang="en-GB" dirty="0" smtClean="0"/>
              <a:t>cancellation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Majority </a:t>
            </a:r>
            <a:r>
              <a:rPr lang="en-GB" dirty="0"/>
              <a:t>of the components already present at JLab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>
          <a:xfrm>
            <a:off x="915473" y="-34131"/>
            <a:ext cx="10515600" cy="1325563"/>
          </a:xfrm>
        </p:spPr>
        <p:txBody>
          <a:bodyPr/>
          <a:lstStyle/>
          <a:p>
            <a:pPr algn="l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ASST-A Cryogenic System (contd.)</a:t>
            </a:r>
          </a:p>
        </p:txBody>
      </p:sp>
      <p:sp>
        <p:nvSpPr>
          <p:cNvPr id="5" name="Rectangle 4">
            <a:extLst/>
          </p:cNvPr>
          <p:cNvSpPr/>
          <p:nvPr/>
        </p:nvSpPr>
        <p:spPr>
          <a:xfrm>
            <a:off x="1327597" y="1291432"/>
            <a:ext cx="8104188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Compressor System (</a:t>
            </a:r>
            <a:r>
              <a:rPr lang="en-GB" sz="1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Sullair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	2 x 186 kW (250 </a:t>
            </a:r>
            <a:r>
              <a:rPr lang="en-GB" sz="1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hp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) 1</a:t>
            </a:r>
            <a:r>
              <a:rPr lang="en-GB" sz="12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stage </a:t>
            </a:r>
          </a:p>
          <a:p>
            <a:pPr>
              <a:lnSpc>
                <a:spcPct val="150000"/>
              </a:lnSpc>
              <a:defRPr/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	2 x 522 kW (700 </a:t>
            </a:r>
            <a:r>
              <a:rPr lang="en-GB" sz="1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hp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) 2</a:t>
            </a:r>
            <a:r>
              <a:rPr lang="en-GB" sz="12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stage	</a:t>
            </a:r>
            <a:endParaRPr lang="en-GB" sz="1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Eleven heat exchangers </a:t>
            </a:r>
          </a:p>
          <a:p>
            <a:pPr>
              <a:lnSpc>
                <a:spcPct val="150000"/>
              </a:lnSpc>
              <a:defRPr/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	Grouped into six brazed aluminium cores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turbo-expanders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4.5 K Refrigeration: 4.0 kW</a:t>
            </a:r>
          </a:p>
          <a:p>
            <a:pPr>
              <a:lnSpc>
                <a:spcPct val="150000"/>
              </a:lnSpc>
              <a:defRPr/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>
              <a:lnSpc>
                <a:spcPct val="150000"/>
              </a:lnSpc>
              <a:defRPr/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4.5 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 Liquefaction: 37 g/s (Design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>
              <a:lnSpc>
                <a:spcPct val="150000"/>
              </a:lnSpc>
              <a:defRPr/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4.5 K Refrigeration: 2.0 kW </a:t>
            </a:r>
            <a:r>
              <a:rPr lang="en-GB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GB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	4.5 K Liquefaction: 20 g/s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1200" dirty="0" smtClean="0">
                <a:cs typeface="Times New Roman" panose="02020603050405020304" pitchFamily="18" charset="0"/>
              </a:rPr>
              <a:t>LN </a:t>
            </a:r>
            <a:r>
              <a:rPr lang="en-GB" sz="1200" dirty="0">
                <a:cs typeface="Times New Roman" panose="02020603050405020304" pitchFamily="18" charset="0"/>
              </a:rPr>
              <a:t>Consumption: </a:t>
            </a:r>
            <a:r>
              <a:rPr lang="en-GB" sz="1200" b="1" dirty="0">
                <a:solidFill>
                  <a:srgbClr val="00B050"/>
                </a:solidFill>
                <a:cs typeface="Times New Roman" panose="02020603050405020304" pitchFamily="18" charset="0"/>
              </a:rPr>
              <a:t>125 gph</a:t>
            </a:r>
            <a:r>
              <a:rPr lang="en-GB" sz="1200" dirty="0">
                <a:cs typeface="Times New Roman" panose="02020603050405020304" pitchFamily="18" charset="0"/>
              </a:rPr>
              <a:t> (Design, Max. Liquefaction)</a:t>
            </a:r>
          </a:p>
          <a:p>
            <a:pPr>
              <a:lnSpc>
                <a:spcPct val="150000"/>
              </a:lnSpc>
              <a:defRPr/>
            </a:pPr>
            <a:r>
              <a:rPr lang="en-GB" sz="1200" dirty="0">
                <a:cs typeface="Times New Roman" panose="02020603050405020304" pitchFamily="18" charset="0"/>
              </a:rPr>
              <a:t>	               </a:t>
            </a:r>
            <a:r>
              <a:rPr lang="en-GB" sz="1200" b="1" dirty="0">
                <a:solidFill>
                  <a:srgbClr val="00B050"/>
                </a:solidFill>
                <a:cs typeface="Times New Roman" panose="02020603050405020304" pitchFamily="18" charset="0"/>
              </a:rPr>
              <a:t>70 gph</a:t>
            </a:r>
            <a:r>
              <a:rPr lang="en-GB" sz="1200" dirty="0">
                <a:cs typeface="Times New Roman" panose="02020603050405020304" pitchFamily="18" charset="0"/>
              </a:rPr>
              <a:t> (Design, ½ Capacity R+L) </a:t>
            </a:r>
            <a:endParaRPr lang="en-US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6455871" y="907961"/>
            <a:ext cx="4975202" cy="5574596"/>
            <a:chOff x="6262688" y="914400"/>
            <a:chExt cx="4405313" cy="5303838"/>
          </a:xfrm>
        </p:grpSpPr>
        <p:grpSp>
          <p:nvGrpSpPr>
            <p:cNvPr id="7" name="Group 6"/>
            <p:cNvGrpSpPr/>
            <p:nvPr/>
          </p:nvGrpSpPr>
          <p:grpSpPr>
            <a:xfrm>
              <a:off x="6262688" y="914400"/>
              <a:ext cx="4405313" cy="5303838"/>
              <a:chOff x="6262688" y="914400"/>
              <a:chExt cx="4405313" cy="530383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262688" y="914400"/>
                <a:ext cx="4405313" cy="5303838"/>
                <a:chOff x="6262688" y="914400"/>
                <a:chExt cx="4405313" cy="5303838"/>
              </a:xfrm>
            </p:grpSpPr>
            <p:pic>
              <p:nvPicPr>
                <p:cNvPr id="11268" name="Picture 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07176" y="914400"/>
                  <a:ext cx="4060825" cy="5303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" name="Group 3"/>
                <p:cNvGrpSpPr/>
                <p:nvPr/>
              </p:nvGrpSpPr>
              <p:grpSpPr>
                <a:xfrm>
                  <a:off x="6262688" y="1944689"/>
                  <a:ext cx="1892301" cy="3928203"/>
                  <a:chOff x="6262688" y="1944689"/>
                  <a:chExt cx="1892301" cy="3928203"/>
                </a:xfrm>
              </p:grpSpPr>
              <p:sp>
                <p:nvSpPr>
                  <p:cNvPr id="11271" name="Flowchart: Collate 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193757" y="3226594"/>
                    <a:ext cx="95250" cy="100013"/>
                  </a:xfrm>
                  <a:prstGeom prst="flowChartCollate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2400" b="1">
                        <a:solidFill>
                          <a:srgbClr val="3333CC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200" b="1">
                        <a:solidFill>
                          <a:srgbClr val="6633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 b="1">
                        <a:solidFill>
                          <a:srgbClr val="660066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altLang="en-US" b="0">
                      <a:solidFill>
                        <a:schemeClr val="tx1"/>
                      </a:solidFill>
                      <a:latin typeface="Times" panose="02020603050405020304" pitchFamily="18" charset="0"/>
                    </a:endParaRPr>
                  </a:p>
                </p:txBody>
              </p:sp>
              <p:cxnSp>
                <p:nvCxnSpPr>
                  <p:cNvPr id="11272" name="Straight Connector 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058025" y="2066926"/>
                    <a:ext cx="0" cy="1209675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273" name="Straight Connector 1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058026" y="2066925"/>
                    <a:ext cx="1096963" cy="15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274" name="Flowchart: Collat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193757" y="2021682"/>
                    <a:ext cx="95250" cy="100013"/>
                  </a:xfrm>
                  <a:prstGeom prst="flowChartCollate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2400" b="1">
                        <a:solidFill>
                          <a:srgbClr val="3333CC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200" b="1">
                        <a:solidFill>
                          <a:srgbClr val="6633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 b="1">
                        <a:solidFill>
                          <a:srgbClr val="660066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altLang="en-US" b="0">
                      <a:solidFill>
                        <a:schemeClr val="tx1"/>
                      </a:solidFill>
                      <a:latin typeface="Times" panose="02020603050405020304" pitchFamily="18" charset="0"/>
                    </a:endParaRPr>
                  </a:p>
                </p:txBody>
              </p:sp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6262688" y="1944689"/>
                    <a:ext cx="810928" cy="3928203"/>
                    <a:chOff x="6262688" y="1944689"/>
                    <a:chExt cx="810928" cy="3928203"/>
                  </a:xfrm>
                </p:grpSpPr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6626225" y="1944689"/>
                      <a:ext cx="443133" cy="322110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80K</a:t>
                      </a:r>
                    </a:p>
                  </p:txBody>
                </p:sp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6607175" y="3157539"/>
                      <a:ext cx="407647" cy="292828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15K</a:t>
                      </a:r>
                    </a:p>
                  </p:txBody>
                </p: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6602413" y="3956051"/>
                      <a:ext cx="407647" cy="292828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10K</a:t>
                      </a:r>
                    </a:p>
                  </p:txBody>
                </p:sp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6262688" y="4648201"/>
                      <a:ext cx="326743" cy="292828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6K</a:t>
                      </a:r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6626225" y="5580064"/>
                      <a:ext cx="447391" cy="292828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4.5K</a:t>
                      </a:r>
                    </a:p>
                  </p:txBody>
                </p:sp>
              </p:grpSp>
            </p:grpSp>
          </p:grpSp>
          <p:cxnSp>
            <p:nvCxnSpPr>
              <p:cNvPr id="11270" name="Straight Connector 5"/>
              <p:cNvCxnSpPr>
                <a:cxnSpLocks noChangeShapeType="1"/>
              </p:cNvCxnSpPr>
              <p:nvPr/>
            </p:nvCxnSpPr>
            <p:spPr bwMode="auto">
              <a:xfrm flipV="1">
                <a:off x="7058025" y="3276600"/>
                <a:ext cx="0" cy="8016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1269" name="Straight Connector 2"/>
            <p:cNvCxnSpPr>
              <a:cxnSpLocks noChangeShapeType="1"/>
            </p:cNvCxnSpPr>
            <p:nvPr/>
          </p:nvCxnSpPr>
          <p:spPr bwMode="auto">
            <a:xfrm flipH="1">
              <a:off x="7058026" y="3276600"/>
              <a:ext cx="36512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989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589" y="183197"/>
            <a:ext cx="7844821" cy="1325563"/>
          </a:xfrm>
        </p:spPr>
        <p:txBody>
          <a:bodyPr/>
          <a:lstStyle/>
          <a:p>
            <a:pPr algn="ctr"/>
            <a:r>
              <a:rPr lang="en-US" dirty="0" smtClean="0"/>
              <a:t>Halls A, B, C -Cryogenic Loads</a:t>
            </a:r>
            <a:br>
              <a:rPr lang="en-US" dirty="0" smtClean="0"/>
            </a:br>
            <a:r>
              <a:rPr lang="en-US" dirty="0" smtClean="0"/>
              <a:t>Next 10 years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1" y="1600200"/>
          <a:ext cx="8229599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718360252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38015074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11975229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7449920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73693254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3230605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147918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2021-2022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2023-2026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2027-2030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09776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4K Refrigeration (W)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6455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4K Liquefaction (g/s)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7.54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7.54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7.54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6.24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4.94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5.44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2641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15K Target (W)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578572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06599" y="5410201"/>
            <a:ext cx="8631349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arenR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 Helium targets we will be reducing the 15K loads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substantially (~2.3W of 15K must be sacrificed for every 1W of 4K target load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15K loads described above are peak loads.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5765800" y="4953000"/>
            <a:ext cx="1524000" cy="838200"/>
          </a:xfrm>
          <a:prstGeom prst="borderCallout1">
            <a:avLst>
              <a:gd name="adj1" fmla="val 52083"/>
              <a:gd name="adj2" fmla="val 99546"/>
              <a:gd name="adj3" fmla="val -14773"/>
              <a:gd name="adj4" fmla="val 16469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Moeller Experimental Period</a:t>
            </a:r>
          </a:p>
        </p:txBody>
      </p:sp>
    </p:spTree>
    <p:extLst>
      <p:ext uri="{BB962C8B-B14F-4D97-AF65-F5344CB8AC3E}">
        <p14:creationId xmlns:p14="http://schemas.microsoft.com/office/powerpoint/2010/main" val="10693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560" y="440695"/>
            <a:ext cx="10515600" cy="1325563"/>
          </a:xfrm>
        </p:spPr>
        <p:txBody>
          <a:bodyPr/>
          <a:lstStyle/>
          <a:p>
            <a:r>
              <a:rPr lang="en-US" dirty="0" smtClean="0"/>
              <a:t>Cryogenic loads converted to 4.5K Watts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801483"/>
              </p:ext>
            </p:extLst>
          </p:nvPr>
        </p:nvGraphicFramePr>
        <p:xfrm>
          <a:off x="1926412" y="1991879"/>
          <a:ext cx="7565214" cy="293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569">
                  <a:extLst>
                    <a:ext uri="{9D8B030D-6E8A-4147-A177-3AD203B41FA5}">
                      <a16:colId xmlns:a16="http://schemas.microsoft.com/office/drawing/2014/main" val="1629248118"/>
                    </a:ext>
                  </a:extLst>
                </a:gridCol>
                <a:gridCol w="725475">
                  <a:extLst>
                    <a:ext uri="{9D8B030D-6E8A-4147-A177-3AD203B41FA5}">
                      <a16:colId xmlns:a16="http://schemas.microsoft.com/office/drawing/2014/main" val="2689232754"/>
                    </a:ext>
                  </a:extLst>
                </a:gridCol>
                <a:gridCol w="785930">
                  <a:extLst>
                    <a:ext uri="{9D8B030D-6E8A-4147-A177-3AD203B41FA5}">
                      <a16:colId xmlns:a16="http://schemas.microsoft.com/office/drawing/2014/main" val="2599728811"/>
                    </a:ext>
                  </a:extLst>
                </a:gridCol>
                <a:gridCol w="831005">
                  <a:extLst>
                    <a:ext uri="{9D8B030D-6E8A-4147-A177-3AD203B41FA5}">
                      <a16:colId xmlns:a16="http://schemas.microsoft.com/office/drawing/2014/main" val="750288669"/>
                    </a:ext>
                  </a:extLst>
                </a:gridCol>
                <a:gridCol w="1080745">
                  <a:extLst>
                    <a:ext uri="{9D8B030D-6E8A-4147-A177-3AD203B41FA5}">
                      <a16:colId xmlns:a16="http://schemas.microsoft.com/office/drawing/2014/main" val="1145391695"/>
                    </a:ext>
                  </a:extLst>
                </a:gridCol>
                <a:gridCol w="1080745">
                  <a:extLst>
                    <a:ext uri="{9D8B030D-6E8A-4147-A177-3AD203B41FA5}">
                      <a16:colId xmlns:a16="http://schemas.microsoft.com/office/drawing/2014/main" val="1469545316"/>
                    </a:ext>
                  </a:extLst>
                </a:gridCol>
                <a:gridCol w="1080745">
                  <a:extLst>
                    <a:ext uri="{9D8B030D-6E8A-4147-A177-3AD203B41FA5}">
                      <a16:colId xmlns:a16="http://schemas.microsoft.com/office/drawing/2014/main" val="3449571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2021-2022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2023-2026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2027-2030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2702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Approx. equivalent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4.5K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Refrigeration (W)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2196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2196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2566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2475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3374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2069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3261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Approx. equivalent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4.5K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Liquefaction  (g/s)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5688983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61501" y="5234581"/>
            <a:ext cx="104286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ASST-A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Capacity: 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4.5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K Refrigeration: 4.0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kW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	4.5 K Liquefaction: 37 g/s </a:t>
            </a: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ESR 2 building was Completed in December 2010 </a:t>
            </a:r>
          </a:p>
          <a:p>
            <a:r>
              <a:rPr lang="en-US" dirty="0" smtClean="0"/>
              <a:t>Project funds of 9.9M$ awarded – April 2018</a:t>
            </a:r>
          </a:p>
          <a:p>
            <a:r>
              <a:rPr lang="en-US" dirty="0" smtClean="0"/>
              <a:t>Project funds </a:t>
            </a:r>
            <a:r>
              <a:rPr lang="en-US" dirty="0" err="1" smtClean="0"/>
              <a:t>recinded</a:t>
            </a:r>
            <a:r>
              <a:rPr lang="en-US" dirty="0" smtClean="0"/>
              <a:t> </a:t>
            </a:r>
            <a:r>
              <a:rPr lang="en-US" dirty="0" smtClean="0"/>
              <a:t>in June 2018 </a:t>
            </a:r>
          </a:p>
          <a:p>
            <a:r>
              <a:rPr lang="en-US" dirty="0" smtClean="0"/>
              <a:t>Funds may be re-awarded in </a:t>
            </a:r>
            <a:r>
              <a:rPr lang="en-US" dirty="0" smtClean="0"/>
              <a:t>FY2018 or FY2019</a:t>
            </a:r>
            <a:endParaRPr lang="en-US" dirty="0" smtClean="0"/>
          </a:p>
          <a:p>
            <a:r>
              <a:rPr lang="en-US" dirty="0" smtClean="0"/>
              <a:t>PEP (Project Execution Plan being written)</a:t>
            </a:r>
          </a:p>
          <a:p>
            <a:r>
              <a:rPr lang="en-US" dirty="0" smtClean="0"/>
              <a:t>Working to get internal funding to start design work</a:t>
            </a:r>
          </a:p>
          <a:p>
            <a:r>
              <a:rPr lang="en-US" dirty="0" smtClean="0"/>
              <a:t>Project is scheduled for 3 </a:t>
            </a:r>
            <a:r>
              <a:rPr lang="en-US" dirty="0" smtClean="0"/>
              <a:t>years* </a:t>
            </a:r>
            <a:r>
              <a:rPr lang="en-US" dirty="0" smtClean="0"/>
              <a:t>so if project restarts in FY2019 then ESR2 should be available in </a:t>
            </a:r>
            <a:r>
              <a:rPr lang="en-US" dirty="0" smtClean="0"/>
              <a:t>FY2022  </a:t>
            </a:r>
            <a:r>
              <a:rPr lang="en-US" sz="1600" dirty="0" smtClean="0"/>
              <a:t>(*typical duration for SLI-GPP projects is 3 years max)</a:t>
            </a:r>
          </a:p>
        </p:txBody>
      </p:sp>
      <p:sp>
        <p:nvSpPr>
          <p:cNvPr id="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Overview Budget and Schedule</a:t>
            </a:r>
          </a:p>
        </p:txBody>
      </p:sp>
    </p:spTree>
    <p:extLst>
      <p:ext uri="{BB962C8B-B14F-4D97-AF65-F5344CB8AC3E}">
        <p14:creationId xmlns:p14="http://schemas.microsoft.com/office/powerpoint/2010/main" val="25564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9829800" cy="7580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ESR Valve Box (as used with ESR2 &amp; Moeller)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828" y="1032684"/>
            <a:ext cx="9040172" cy="559671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2209800" y="4648200"/>
            <a:ext cx="75438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209800" y="4953000"/>
            <a:ext cx="7620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684772" y="4953001"/>
            <a:ext cx="0" cy="1143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43200" y="4953000"/>
            <a:ext cx="0" cy="1143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05815" y="4648200"/>
            <a:ext cx="0" cy="14478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71800" y="4648200"/>
            <a:ext cx="0" cy="14478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Extract 25"/>
          <p:cNvSpPr/>
          <p:nvPr/>
        </p:nvSpPr>
        <p:spPr>
          <a:xfrm rot="16200000">
            <a:off x="9226651" y="3919001"/>
            <a:ext cx="266700" cy="49530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Extract 27"/>
          <p:cNvSpPr/>
          <p:nvPr/>
        </p:nvSpPr>
        <p:spPr>
          <a:xfrm rot="5400000">
            <a:off x="7356476" y="4384676"/>
            <a:ext cx="260349" cy="495300"/>
          </a:xfrm>
          <a:prstGeom prst="flowChartExtra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741717" y="3074765"/>
            <a:ext cx="735936" cy="20031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ESR2</a:t>
            </a:r>
          </a:p>
        </p:txBody>
      </p:sp>
      <p:sp>
        <p:nvSpPr>
          <p:cNvPr id="32" name="Line Callout 1 31"/>
          <p:cNvSpPr/>
          <p:nvPr/>
        </p:nvSpPr>
        <p:spPr>
          <a:xfrm>
            <a:off x="10507726" y="5731623"/>
            <a:ext cx="1436256" cy="374073"/>
          </a:xfrm>
          <a:prstGeom prst="borderCallout1">
            <a:avLst>
              <a:gd name="adj1" fmla="val 52083"/>
              <a:gd name="adj2" fmla="val 99546"/>
              <a:gd name="adj3" fmla="val 21273"/>
              <a:gd name="adj4" fmla="val 99616"/>
            </a:avLst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20K Return </a:t>
            </a:r>
          </a:p>
        </p:txBody>
      </p:sp>
      <p:sp>
        <p:nvSpPr>
          <p:cNvPr id="40" name="Line Callout 1 39"/>
          <p:cNvSpPr/>
          <p:nvPr/>
        </p:nvSpPr>
        <p:spPr>
          <a:xfrm>
            <a:off x="10317207" y="5119021"/>
            <a:ext cx="1692499" cy="388293"/>
          </a:xfrm>
          <a:prstGeom prst="borderCallout1">
            <a:avLst>
              <a:gd name="adj1" fmla="val 99191"/>
              <a:gd name="adj2" fmla="val 60293"/>
              <a:gd name="adj3" fmla="val 100104"/>
              <a:gd name="adj4" fmla="val 56435"/>
            </a:avLst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8-10 </a:t>
            </a:r>
            <a:r>
              <a:rPr lang="en-US" dirty="0"/>
              <a:t>K Supply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10459743" y="4555526"/>
            <a:ext cx="1484240" cy="339431"/>
          </a:xfrm>
          <a:prstGeom prst="borderCallout1">
            <a:avLst>
              <a:gd name="adj1" fmla="val 99191"/>
              <a:gd name="adj2" fmla="val 60293"/>
              <a:gd name="adj3" fmla="val 100126"/>
              <a:gd name="adj4" fmla="val 51869"/>
            </a:avLst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4-6 </a:t>
            </a:r>
            <a:r>
              <a:rPr lang="en-US" dirty="0"/>
              <a:t>K Supply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151829" y="4906812"/>
            <a:ext cx="7010400" cy="1946276"/>
            <a:chOff x="2514600" y="4648200"/>
            <a:chExt cx="7010400" cy="1946276"/>
          </a:xfrm>
          <a:solidFill>
            <a:schemeClr val="accent6">
              <a:lumMod val="60000"/>
              <a:lumOff val="40000"/>
            </a:schemeClr>
          </a:solidFill>
        </p:grpSpPr>
        <p:cxnSp>
          <p:nvCxnSpPr>
            <p:cNvPr id="31" name="Straight Connector 30"/>
            <p:cNvCxnSpPr/>
            <p:nvPr/>
          </p:nvCxnSpPr>
          <p:spPr>
            <a:xfrm flipH="1">
              <a:off x="2514600" y="6477000"/>
              <a:ext cx="7010400" cy="0"/>
            </a:xfrm>
            <a:prstGeom prst="line">
              <a:avLst/>
            </a:pr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2514600" y="4648200"/>
              <a:ext cx="7010400" cy="1946276"/>
              <a:chOff x="2514600" y="4648200"/>
              <a:chExt cx="7010400" cy="1946276"/>
            </a:xfrm>
            <a:grpFill/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9525000" y="4648200"/>
                <a:ext cx="0" cy="1828800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2514600" y="6075515"/>
                <a:ext cx="0" cy="401485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lowchart: Extract 35"/>
              <p:cNvSpPr/>
              <p:nvPr/>
            </p:nvSpPr>
            <p:spPr>
              <a:xfrm rot="16044844">
                <a:off x="7498294" y="6226176"/>
                <a:ext cx="260349" cy="476251"/>
              </a:xfrm>
              <a:prstGeom prst="flowChartExtract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Line Callout 1 36"/>
          <p:cNvSpPr/>
          <p:nvPr/>
        </p:nvSpPr>
        <p:spPr>
          <a:xfrm>
            <a:off x="10559628" y="3186920"/>
            <a:ext cx="1436256" cy="374073"/>
          </a:xfrm>
          <a:prstGeom prst="borderCallout1">
            <a:avLst>
              <a:gd name="adj1" fmla="val 52083"/>
              <a:gd name="adj2" fmla="val 99546"/>
              <a:gd name="adj3" fmla="val 21273"/>
              <a:gd name="adj4" fmla="val 99616"/>
            </a:avLst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4K </a:t>
            </a:r>
            <a:r>
              <a:rPr lang="en-US" dirty="0">
                <a:solidFill>
                  <a:schemeClr val="tx1"/>
                </a:solidFill>
              </a:rPr>
              <a:t>Return 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3415775" y="3393104"/>
            <a:ext cx="18263" cy="265073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896639" y="3396568"/>
            <a:ext cx="18263" cy="265073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6334363" y="3393104"/>
            <a:ext cx="18263" cy="265073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465371" y="3393104"/>
            <a:ext cx="363886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104234" y="3449428"/>
            <a:ext cx="0" cy="24595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7120606" y="3695386"/>
            <a:ext cx="2613554" cy="1587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ine Callout 1 48"/>
          <p:cNvSpPr/>
          <p:nvPr/>
        </p:nvSpPr>
        <p:spPr>
          <a:xfrm>
            <a:off x="10559628" y="2686472"/>
            <a:ext cx="1372860" cy="388293"/>
          </a:xfrm>
          <a:prstGeom prst="borderCallout1">
            <a:avLst>
              <a:gd name="adj1" fmla="val 99191"/>
              <a:gd name="adj2" fmla="val 60293"/>
              <a:gd name="adj3" fmla="val 100104"/>
              <a:gd name="adj4" fmla="val 56435"/>
            </a:avLst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4K </a:t>
            </a:r>
            <a:r>
              <a:rPr lang="en-US" dirty="0"/>
              <a:t>Supply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3211736" y="4141250"/>
            <a:ext cx="10706" cy="1892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3238816" y="4141250"/>
            <a:ext cx="3207637" cy="253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462827" y="4151150"/>
            <a:ext cx="3263218" cy="313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4653550" y="4141250"/>
            <a:ext cx="10706" cy="1892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6119771" y="4166599"/>
            <a:ext cx="10706" cy="1892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Extract 59"/>
          <p:cNvSpPr/>
          <p:nvPr/>
        </p:nvSpPr>
        <p:spPr>
          <a:xfrm rot="16200000">
            <a:off x="7322600" y="4696900"/>
            <a:ext cx="266700" cy="495300"/>
          </a:xfrm>
          <a:prstGeom prst="flowChartExtra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Extract 60"/>
          <p:cNvSpPr/>
          <p:nvPr/>
        </p:nvSpPr>
        <p:spPr>
          <a:xfrm rot="5400000">
            <a:off x="9270059" y="3455672"/>
            <a:ext cx="260349" cy="495300"/>
          </a:xfrm>
          <a:prstGeom prst="flowChartExtra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14600" y="4953001"/>
            <a:ext cx="7433594" cy="1641475"/>
            <a:chOff x="2514600" y="4953001"/>
            <a:chExt cx="7433594" cy="1641475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2514600" y="6477000"/>
              <a:ext cx="7433594" cy="0"/>
            </a:xfrm>
            <a:prstGeom prst="line">
              <a:avLst/>
            </a:prstGeom>
            <a:ln w="381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2514600" y="4953001"/>
              <a:ext cx="7433594" cy="1641475"/>
              <a:chOff x="2514600" y="4953001"/>
              <a:chExt cx="7433594" cy="1641475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9948194" y="4953001"/>
                <a:ext cx="0" cy="1508125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514600" y="6248400"/>
                <a:ext cx="0" cy="228600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lowchart: Extract 26"/>
              <p:cNvSpPr/>
              <p:nvPr/>
            </p:nvSpPr>
            <p:spPr>
              <a:xfrm rot="5400000">
                <a:off x="7498294" y="6226176"/>
                <a:ext cx="260349" cy="476251"/>
              </a:xfrm>
              <a:prstGeom prst="flowChartExtra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20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7352</TotalTime>
  <Words>699</Words>
  <Application>Microsoft Office PowerPoint</Application>
  <PresentationFormat>Widescreen</PresentationFormat>
  <Paragraphs>173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1_Office Theme</vt:lpstr>
      <vt:lpstr>ESR 2 Presented to  Joint Hall A/C Summer Meeting</vt:lpstr>
      <vt:lpstr>Baseline plan at present</vt:lpstr>
      <vt:lpstr>ESR Complex - System Layout</vt:lpstr>
      <vt:lpstr>ASST-A Cryogenic System</vt:lpstr>
      <vt:lpstr>ASST-A Cryogenic System (contd.)</vt:lpstr>
      <vt:lpstr>Halls A, B, C -Cryogenic Loads Next 10 years</vt:lpstr>
      <vt:lpstr>Cryogenic loads converted to 4.5K Watts</vt:lpstr>
      <vt:lpstr>Project Overview Budget and Schedule</vt:lpstr>
      <vt:lpstr>ESR Valve Box (as used with ESR2 &amp; Moeller)</vt:lpstr>
      <vt:lpstr>Original use of End Station MTL</vt:lpstr>
      <vt:lpstr>Possible End Station MTL- Hall A Moeller</vt:lpstr>
      <vt:lpstr>Next Steps</vt:lpstr>
      <vt:lpstr>Questions?</vt:lpstr>
      <vt:lpstr>Backup Slides</vt:lpstr>
      <vt:lpstr>Possible End Station MTL- Hall A Moeller</vt:lpstr>
      <vt:lpstr>One Analyzed Option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ESR II Use and Path Forward Presented to  Joint Hall A/C Summer Meeting</dc:title>
  <dc:creator>David Kashy</dc:creator>
  <cp:lastModifiedBy>David Kashy</cp:lastModifiedBy>
  <cp:revision>26</cp:revision>
  <dcterms:created xsi:type="dcterms:W3CDTF">2018-06-14T15:47:46Z</dcterms:created>
  <dcterms:modified xsi:type="dcterms:W3CDTF">2018-06-20T12:38:56Z</dcterms:modified>
</cp:coreProperties>
</file>