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7" r:id="rId1"/>
  </p:sldMasterIdLst>
  <p:notesMasterIdLst>
    <p:notesMasterId r:id="rId13"/>
  </p:notesMasterIdLst>
  <p:sldIdLst>
    <p:sldId id="403" r:id="rId2"/>
    <p:sldId id="541" r:id="rId3"/>
    <p:sldId id="537" r:id="rId4"/>
    <p:sldId id="525" r:id="rId5"/>
    <p:sldId id="542" r:id="rId6"/>
    <p:sldId id="543" r:id="rId7"/>
    <p:sldId id="544" r:id="rId8"/>
    <p:sldId id="545" r:id="rId9"/>
    <p:sldId id="547" r:id="rId10"/>
    <p:sldId id="548" r:id="rId11"/>
    <p:sldId id="54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4" autoAdjust="0"/>
    <p:restoredTop sz="94693" autoAdjust="0"/>
  </p:normalViewPr>
  <p:slideViewPr>
    <p:cSldViewPr snapToGrid="0" snapToObjects="1">
      <p:cViewPr varScale="1">
        <p:scale>
          <a:sx n="84" d="100"/>
          <a:sy n="84" d="100"/>
        </p:scale>
        <p:origin x="-688" y="-112"/>
      </p:cViewPr>
      <p:guideLst>
        <p:guide orient="horz" pos="2160"/>
        <p:guide pos="2880"/>
      </p:guideLst>
    </p:cSldViewPr>
  </p:slideViewPr>
  <p:outlineViewPr>
    <p:cViewPr>
      <p:scale>
        <a:sx n="33" d="100"/>
        <a:sy n="33" d="100"/>
      </p:scale>
      <p:origin x="0" y="35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1979B8-511B-5F40-8C82-E6ADA2E3BFE4}" type="datetimeFigureOut">
              <a:rPr lang="en-US" smtClean="0"/>
              <a:pPr/>
              <a:t>5/19/18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65F84-AEAB-D948-8675-F0E737B4B6E6}" type="slidenum">
              <a:rPr lang="en-US" smtClean="0"/>
              <a:pPr/>
              <a:t>‹#›</a:t>
            </a:fld>
            <a:endParaRPr lang="en-US"/>
          </a:p>
        </p:txBody>
      </p:sp>
    </p:spTree>
    <p:extLst>
      <p:ext uri="{BB962C8B-B14F-4D97-AF65-F5344CB8AC3E}">
        <p14:creationId xmlns:p14="http://schemas.microsoft.com/office/powerpoint/2010/main" val="957301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AE3BF4DF-A44E-5949-83CB-D39306F5860C}" type="slidenum">
              <a:rPr lang="en-US" sz="1200"/>
              <a:pPr/>
              <a:t>2</a:t>
            </a:fld>
            <a:endParaRPr lang="en-US" sz="1200"/>
          </a:p>
        </p:txBody>
      </p:sp>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AE3BF4DF-A44E-5949-83CB-D39306F5860C}" type="slidenum">
              <a:rPr lang="en-US" sz="1200"/>
              <a:pPr/>
              <a:t>3</a:t>
            </a:fld>
            <a:endParaRPr lang="en-US" sz="1200"/>
          </a:p>
        </p:txBody>
      </p:sp>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9DCDE0B-3A57-5042-AEEE-ABBEC23D843A}" type="datetimeFigureOut">
              <a:rPr lang="en-US" smtClean="0"/>
              <a:pPr/>
              <a:t>5/19/18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DCDE0B-3A57-5042-AEEE-ABBEC23D843A}" type="datetimeFigureOut">
              <a:rPr lang="en-US" smtClean="0"/>
              <a:pPr/>
              <a:t>5/19/18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07F0D-C214-5445-9E8C-27D85CDF35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DCDE0B-3A57-5042-AEEE-ABBEC23D843A}" type="datetimeFigureOut">
              <a:rPr lang="en-US" smtClean="0"/>
              <a:pPr/>
              <a:t>5/19/18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9007F0D-C214-5445-9E8C-27D85CDF35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DCDE0B-3A57-5042-AEEE-ABBEC23D843A}" type="datetimeFigureOut">
              <a:rPr lang="en-US" smtClean="0"/>
              <a:pPr/>
              <a:t>5/19/18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07F0D-C214-5445-9E8C-27D85CDF35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21D778-B565-4D7E-94D7-64010A445B68}" type="datetimeFigureOut">
              <a:rPr lang="en-US" smtClean="0"/>
              <a:pPr/>
              <a:t>5/19/18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DCDE0B-3A57-5042-AEEE-ABBEC23D843A}" type="datetimeFigureOut">
              <a:rPr lang="en-US" smtClean="0"/>
              <a:pPr/>
              <a:t>5/19/18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07F0D-C214-5445-9E8C-27D85CDF35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DCDE0B-3A57-5042-AEEE-ABBEC23D843A}" type="datetimeFigureOut">
              <a:rPr lang="en-US" smtClean="0"/>
              <a:pPr/>
              <a:t>5/19/18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007F0D-C214-5445-9E8C-27D85CDF35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DCDE0B-3A57-5042-AEEE-ABBEC23D843A}" type="datetimeFigureOut">
              <a:rPr lang="en-US" smtClean="0"/>
              <a:pPr/>
              <a:t>5/19/18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07F0D-C214-5445-9E8C-27D85CDF35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CDE0B-3A57-5042-AEEE-ABBEC23D843A}" type="datetimeFigureOut">
              <a:rPr lang="en-US" smtClean="0"/>
              <a:pPr/>
              <a:t>5/19/18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007F0D-C214-5445-9E8C-27D85CDF35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DCDE0B-3A57-5042-AEEE-ABBEC23D843A}" type="datetimeFigureOut">
              <a:rPr lang="en-US" smtClean="0"/>
              <a:pPr/>
              <a:t>5/19/18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07F0D-C214-5445-9E8C-27D85CDF35D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9DCDE0B-3A57-5042-AEEE-ABBEC23D843A}" type="datetimeFigureOut">
              <a:rPr lang="en-US" smtClean="0"/>
              <a:pPr/>
              <a:t>5/19/18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9007F0D-C214-5445-9E8C-27D85CDF35D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363627"/>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B9DCDE0B-3A57-5042-AEEE-ABBEC23D843A}" type="datetimeFigureOut">
              <a:rPr lang="en-US" smtClean="0"/>
              <a:pPr/>
              <a:t>5/19/18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79007F0D-C214-5445-9E8C-27D85CDF35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www.jlab.org/conferences/qcd-evolution2017/index.html" TargetMode="External"/><Relationship Id="rId4" Type="http://schemas.openxmlformats.org/officeDocument/2006/relationships/hyperlink" Target="https://indico.nikhef.nl/conferenceDisplay.py?confId=191" TargetMode="External"/><Relationship Id="rId5" Type="http://schemas.openxmlformats.org/officeDocument/2006/relationships/hyperlink" Target="https://www.jlab.org/conferences/qcd-evolution2015/index.html" TargetMode="External"/><Relationship Id="rId6" Type="http://schemas.openxmlformats.org/officeDocument/2006/relationships/hyperlink" Target="https://www.jlab.org/conferences/qcd2014/index.html" TargetMode="External"/><Relationship Id="rId7" Type="http://schemas.openxmlformats.org/officeDocument/2006/relationships/hyperlink" Target="https://www.jlab.org/conferences/qcd2013/index.html" TargetMode="External"/><Relationship Id="rId8" Type="http://schemas.openxmlformats.org/officeDocument/2006/relationships/hyperlink" Target="https://www.jlab.org/conferences/qcd2012/index.html" TargetMode="External"/><Relationship Id="rId9" Type="http://schemas.openxmlformats.org/officeDocument/2006/relationships/hyperlink" Target="https://www.jlab.org/conferences/QCDEvolution/" TargetMode="External"/><Relationship Id="rId10"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031" y="1474972"/>
            <a:ext cx="8077200" cy="2834604"/>
          </a:xfrm>
        </p:spPr>
        <p:txBody>
          <a:bodyPr>
            <a:normAutofit/>
          </a:bodyPr>
          <a:lstStyle/>
          <a:p>
            <a:r>
              <a:rPr lang="en-US" sz="5400" dirty="0" smtClean="0"/>
              <a:t>Welc0me </a:t>
            </a:r>
            <a:br>
              <a:rPr lang="en-US" sz="5400" dirty="0" smtClean="0"/>
            </a:br>
            <a:r>
              <a:rPr lang="en-US" sz="5400" dirty="0" smtClean="0"/>
              <a:t>to </a:t>
            </a:r>
            <a:r>
              <a:rPr lang="en-US" sz="5400" dirty="0" smtClean="0"/>
              <a:t>QCD </a:t>
            </a:r>
            <a:r>
              <a:rPr lang="en-US" sz="5400" dirty="0" smtClean="0"/>
              <a:t>Evolution 2018</a:t>
            </a:r>
            <a:br>
              <a:rPr lang="en-US" sz="5400" dirty="0" smtClean="0"/>
            </a:br>
            <a:endParaRPr lang="en-US" sz="5400" dirty="0"/>
          </a:p>
        </p:txBody>
      </p:sp>
      <p:sp>
        <p:nvSpPr>
          <p:cNvPr id="3" name="Subtitle 2"/>
          <p:cNvSpPr>
            <a:spLocks noGrp="1"/>
          </p:cNvSpPr>
          <p:nvPr>
            <p:ph type="subTitle" idx="1"/>
          </p:nvPr>
        </p:nvSpPr>
        <p:spPr>
          <a:xfrm>
            <a:off x="685800" y="347446"/>
            <a:ext cx="8077200" cy="1499616"/>
          </a:xfrm>
        </p:spPr>
        <p:txBody>
          <a:bodyPr/>
          <a:lstStyle/>
          <a:p>
            <a:r>
              <a:rPr lang="en-US" dirty="0" smtClean="0"/>
              <a:t>Ivan Vitev</a:t>
            </a:r>
          </a:p>
          <a:p>
            <a:endParaRPr lang="en-US" dirty="0"/>
          </a:p>
          <a:p>
            <a:endParaRPr lang="en-US" dirty="0"/>
          </a:p>
        </p:txBody>
      </p:sp>
      <p:sp>
        <p:nvSpPr>
          <p:cNvPr id="4" name="Subtitle 2"/>
          <p:cNvSpPr txBox="1">
            <a:spLocks/>
          </p:cNvSpPr>
          <p:nvPr/>
        </p:nvSpPr>
        <p:spPr>
          <a:xfrm>
            <a:off x="685800" y="5858595"/>
            <a:ext cx="8077200" cy="1447077"/>
          </a:xfrm>
          <a:prstGeom prst="rect">
            <a:avLst/>
          </a:prstGeom>
        </p:spPr>
        <p:txBody>
          <a:bodyPr vert="horz" lIns="118872" tIns="0" rIns="45720" bIns="0" rtlCol="0" anchor="b">
            <a:normAutofit/>
          </a:bodyPr>
          <a:lstStyle/>
          <a:p>
            <a:pPr defTabSz="914400">
              <a:buClr>
                <a:schemeClr val="accent1"/>
              </a:buClr>
              <a:buSzPct val="80000"/>
              <a:defRPr/>
            </a:pPr>
            <a:endParaRPr lang="en-US" sz="2000" dirty="0" smtClean="0"/>
          </a:p>
          <a:p>
            <a:pPr defTabSz="914400">
              <a:buClr>
                <a:schemeClr val="accent1"/>
              </a:buClr>
              <a:buSzPct val="80000"/>
              <a:defRPr/>
            </a:pPr>
            <a:r>
              <a:rPr lang="en-US" sz="2000" dirty="0" smtClean="0"/>
              <a:t>Santa Fe, NM</a:t>
            </a:r>
          </a:p>
          <a:p>
            <a:pPr defTabSz="914400">
              <a:buClr>
                <a:schemeClr val="accent1"/>
              </a:buClr>
              <a:buSzPct val="80000"/>
              <a:defRPr/>
            </a:pPr>
            <a:r>
              <a:rPr lang="en-US" sz="2000" dirty="0" smtClean="0"/>
              <a:t>May 20-24, 2018</a:t>
            </a:r>
            <a:endParaRPr lang="en-US" sz="2000" dirty="0" smtClean="0">
              <a:solidFill>
                <a:srgbClr val="FFFFFF"/>
              </a:solidFill>
            </a:endParaRPr>
          </a:p>
          <a:p>
            <a:pPr lvl="0" defTabSz="914400">
              <a:buClr>
                <a:schemeClr val="accent1"/>
              </a:buClr>
              <a:buSzPct val="80000"/>
              <a:defRPr/>
            </a:pPr>
            <a:endParaRPr lang="en-US" sz="2000" dirty="0" smtClean="0">
              <a:solidFill>
                <a:srgbClr val="FFFFFF"/>
              </a:solidFill>
            </a:endParaRPr>
          </a:p>
          <a:p>
            <a:pPr lvl="0" defTabSz="914400">
              <a:buClr>
                <a:schemeClr val="accent1"/>
              </a:buClr>
              <a:buSzPct val="80000"/>
              <a:defRPr/>
            </a:pPr>
            <a:endParaRPr kumimoji="0" lang="en-US" sz="2000" b="0" u="none" strike="noStrike" kern="1200" cap="none" spc="0" normalizeH="0" baseline="0" noProof="0" dirty="0" smtClean="0">
              <a:ln>
                <a:noFill/>
              </a:ln>
              <a:solidFill>
                <a:srgbClr val="FFFFFF"/>
              </a:solidFill>
              <a:effectLst/>
              <a:uLnTx/>
              <a:uFillTx/>
              <a:latin typeface="+mn-lt"/>
              <a:ea typeface="+mn-ea"/>
              <a:cs typeface="+mn-cs"/>
            </a:endParaRPr>
          </a:p>
          <a:p>
            <a:pPr lvl="0" defTabSz="914400">
              <a:buClr>
                <a:schemeClr val="accent1"/>
              </a:buClr>
              <a:buSzPct val="80000"/>
              <a:defRPr/>
            </a:pPr>
            <a:endParaRPr kumimoji="0" lang="en-US" sz="2000" b="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693968" y="1910358"/>
            <a:ext cx="7972659" cy="4407892"/>
          </a:xfrm>
          <a:solidFill>
            <a:schemeClr val="accent1"/>
          </a:solidFill>
        </p:spPr>
        <p:txBody>
          <a:bodyPr vert="horz">
            <a:normAutofit/>
          </a:bodyPr>
          <a:lstStyle/>
          <a:p>
            <a:pPr eaLnBrk="1" hangingPunct="1">
              <a:lnSpc>
                <a:spcPct val="90000"/>
              </a:lnSpc>
            </a:pPr>
            <a:endParaRPr lang="en-US" sz="800" dirty="0" smtClean="0"/>
          </a:p>
          <a:p>
            <a:pPr>
              <a:lnSpc>
                <a:spcPct val="90000"/>
              </a:lnSpc>
              <a:buClr>
                <a:schemeClr val="tx1"/>
              </a:buClr>
            </a:pPr>
            <a:r>
              <a:rPr lang="en-US" sz="4000" dirty="0" smtClean="0"/>
              <a:t>Reception, Today Sunday 6pm in </a:t>
            </a:r>
            <a:r>
              <a:rPr lang="en-US" sz="4000" dirty="0" err="1" smtClean="0"/>
              <a:t>Lamy</a:t>
            </a:r>
            <a:r>
              <a:rPr lang="en-US" sz="4000" dirty="0" smtClean="0"/>
              <a:t> Room</a:t>
            </a:r>
          </a:p>
          <a:p>
            <a:pPr>
              <a:lnSpc>
                <a:spcPct val="90000"/>
              </a:lnSpc>
              <a:buClr>
                <a:schemeClr val="tx1"/>
              </a:buClr>
            </a:pPr>
            <a:endParaRPr lang="en-US" sz="4000" dirty="0"/>
          </a:p>
          <a:p>
            <a:pPr>
              <a:lnSpc>
                <a:spcPct val="90000"/>
              </a:lnSpc>
              <a:buClr>
                <a:schemeClr val="tx1"/>
              </a:buClr>
            </a:pPr>
            <a:r>
              <a:rPr lang="en-US" sz="4000" dirty="0" smtClean="0"/>
              <a:t>Tuesday Afternoon free</a:t>
            </a:r>
            <a:endParaRPr lang="en-US" sz="4000" dirty="0" smtClean="0"/>
          </a:p>
          <a:p>
            <a:pPr>
              <a:lnSpc>
                <a:spcPct val="90000"/>
              </a:lnSpc>
              <a:buClr>
                <a:schemeClr val="tx1"/>
              </a:buClr>
            </a:pPr>
            <a:endParaRPr lang="en-US" sz="4000" dirty="0"/>
          </a:p>
          <a:p>
            <a:pPr>
              <a:lnSpc>
                <a:spcPct val="90000"/>
              </a:lnSpc>
              <a:buClr>
                <a:schemeClr val="tx1"/>
              </a:buClr>
            </a:pPr>
            <a:r>
              <a:rPr lang="en-US" sz="4000" dirty="0" smtClean="0"/>
              <a:t>Conference </a:t>
            </a:r>
            <a:r>
              <a:rPr lang="en-US" sz="4000" dirty="0"/>
              <a:t>Dinner </a:t>
            </a:r>
            <a:r>
              <a:rPr lang="en-US" sz="4000" dirty="0" smtClean="0"/>
              <a:t>Tuesday </a:t>
            </a:r>
            <a:r>
              <a:rPr lang="en-US" sz="4000" dirty="0"/>
              <a:t>6pm in </a:t>
            </a:r>
            <a:r>
              <a:rPr lang="en-US" sz="4000" dirty="0" err="1"/>
              <a:t>Lamy</a:t>
            </a:r>
            <a:r>
              <a:rPr lang="en-US" sz="4000" dirty="0"/>
              <a:t> Room</a:t>
            </a:r>
          </a:p>
          <a:p>
            <a:pPr>
              <a:lnSpc>
                <a:spcPct val="90000"/>
              </a:lnSpc>
              <a:buClr>
                <a:schemeClr val="tx1"/>
              </a:buClr>
            </a:pPr>
            <a:endParaRPr lang="en-US" sz="4000" dirty="0"/>
          </a:p>
          <a:p>
            <a:pPr>
              <a:lnSpc>
                <a:spcPct val="90000"/>
              </a:lnSpc>
              <a:buClr>
                <a:schemeClr val="tx1"/>
              </a:buClr>
            </a:pPr>
            <a:endParaRPr lang="en-US" sz="4000" dirty="0" smtClean="0"/>
          </a:p>
          <a:p>
            <a:pPr>
              <a:lnSpc>
                <a:spcPct val="90000"/>
              </a:lnSpc>
              <a:buClr>
                <a:schemeClr val="tx1"/>
              </a:buClr>
            </a:pPr>
            <a:endParaRPr lang="en-US" sz="2400" dirty="0" smtClean="0"/>
          </a:p>
          <a:p>
            <a:pPr eaLnBrk="1" hangingPunct="1">
              <a:lnSpc>
                <a:spcPct val="90000"/>
              </a:lnSpc>
              <a:buClr>
                <a:schemeClr val="tx1"/>
              </a:buClr>
              <a:buNone/>
            </a:pPr>
            <a:endParaRPr lang="en-US" sz="2400" dirty="0" smtClean="0"/>
          </a:p>
          <a:p>
            <a:pPr eaLnBrk="1" hangingPunct="1">
              <a:lnSpc>
                <a:spcPct val="90000"/>
              </a:lnSpc>
            </a:pPr>
            <a:endParaRPr lang="en-US" sz="2400" dirty="0" smtClean="0"/>
          </a:p>
          <a:p>
            <a:pPr eaLnBrk="1" hangingPunct="1">
              <a:lnSpc>
                <a:spcPct val="90000"/>
              </a:lnSpc>
            </a:pPr>
            <a:endParaRPr lang="en-US" sz="800" dirty="0" smtClean="0"/>
          </a:p>
        </p:txBody>
      </p:sp>
      <p:sp>
        <p:nvSpPr>
          <p:cNvPr id="3" name="Rectangle 2"/>
          <p:cNvSpPr>
            <a:spLocks noGrp="1" noChangeArrowheads="1"/>
          </p:cNvSpPr>
          <p:nvPr>
            <p:ph type="title"/>
          </p:nvPr>
        </p:nvSpPr>
        <p:spPr>
          <a:xfrm>
            <a:off x="678093" y="143559"/>
            <a:ext cx="7793038" cy="990600"/>
          </a:xfrm>
        </p:spPr>
        <p:txBody>
          <a:bodyPr>
            <a:normAutofit/>
          </a:bodyPr>
          <a:lstStyle/>
          <a:p>
            <a:pPr eaLnBrk="1" hangingPunct="1"/>
            <a:r>
              <a:rPr lang="en-US" dirty="0" smtClean="0"/>
              <a:t>Have a Productive Workshop!</a:t>
            </a:r>
            <a:endParaRPr lang="en-US" dirty="0"/>
          </a:p>
        </p:txBody>
      </p:sp>
    </p:spTree>
    <p:extLst>
      <p:ext uri="{BB962C8B-B14F-4D97-AF65-F5344CB8AC3E}">
        <p14:creationId xmlns:p14="http://schemas.microsoft.com/office/powerpoint/2010/main" val="31438325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275883" y="1624242"/>
            <a:ext cx="4200868" cy="2519133"/>
          </a:xfrm>
          <a:solidFill>
            <a:schemeClr val="accent1"/>
          </a:solidFill>
        </p:spPr>
        <p:txBody>
          <a:bodyPr vert="horz">
            <a:normAutofit fontScale="92500" lnSpcReduction="10000"/>
          </a:bodyPr>
          <a:lstStyle/>
          <a:p>
            <a:pPr eaLnBrk="1" hangingPunct="1">
              <a:lnSpc>
                <a:spcPct val="90000"/>
              </a:lnSpc>
            </a:pPr>
            <a:endParaRPr lang="en-US" sz="800" dirty="0" smtClean="0"/>
          </a:p>
          <a:p>
            <a:pPr>
              <a:lnSpc>
                <a:spcPct val="90000"/>
              </a:lnSpc>
              <a:buClr>
                <a:schemeClr val="tx1"/>
              </a:buClr>
            </a:pPr>
            <a:r>
              <a:rPr lang="en-US" sz="2400" dirty="0" smtClean="0"/>
              <a:t>Major airport Albuquerque, ~50 miles south of Santa Fe</a:t>
            </a:r>
            <a:endParaRPr lang="en-US" sz="2400" dirty="0" smtClean="0">
              <a:solidFill>
                <a:srgbClr val="FF0000"/>
              </a:solidFill>
            </a:endParaRPr>
          </a:p>
          <a:p>
            <a:pPr marL="118872" indent="0">
              <a:lnSpc>
                <a:spcPct val="90000"/>
              </a:lnSpc>
              <a:buClr>
                <a:schemeClr val="tx1"/>
              </a:buClr>
              <a:buNone/>
            </a:pPr>
            <a:endParaRPr lang="en-US" sz="2400" dirty="0" smtClean="0"/>
          </a:p>
          <a:p>
            <a:pPr>
              <a:lnSpc>
                <a:spcPct val="90000"/>
              </a:lnSpc>
              <a:buClr>
                <a:schemeClr val="tx1"/>
              </a:buClr>
            </a:pPr>
            <a:r>
              <a:rPr lang="en-US" sz="2400" dirty="0" smtClean="0"/>
              <a:t>Local municipal airport in Santa Fe</a:t>
            </a:r>
          </a:p>
          <a:p>
            <a:pPr>
              <a:lnSpc>
                <a:spcPct val="90000"/>
              </a:lnSpc>
              <a:buClr>
                <a:schemeClr val="tx1"/>
              </a:buClr>
            </a:pPr>
            <a:endParaRPr lang="en-US" sz="2400" dirty="0" smtClean="0"/>
          </a:p>
          <a:p>
            <a:pPr>
              <a:lnSpc>
                <a:spcPct val="90000"/>
              </a:lnSpc>
              <a:buClr>
                <a:schemeClr val="tx1"/>
              </a:buClr>
            </a:pPr>
            <a:r>
              <a:rPr lang="en-US" sz="2400" dirty="0" smtClean="0"/>
              <a:t>Railroad </a:t>
            </a:r>
            <a:r>
              <a:rPr lang="en-US" sz="2400" dirty="0"/>
              <a:t>c</a:t>
            </a:r>
            <a:r>
              <a:rPr lang="en-US" sz="2400" dirty="0" smtClean="0"/>
              <a:t>onnection – the </a:t>
            </a:r>
            <a:r>
              <a:rPr lang="en-US" sz="2400" dirty="0" err="1" smtClean="0"/>
              <a:t>Railrunner</a:t>
            </a:r>
            <a:r>
              <a:rPr lang="en-US" sz="2400" dirty="0" smtClean="0"/>
              <a:t> </a:t>
            </a:r>
            <a:endParaRPr lang="en-US" sz="2400" dirty="0"/>
          </a:p>
          <a:p>
            <a:pPr marL="118872" indent="0">
              <a:lnSpc>
                <a:spcPct val="90000"/>
              </a:lnSpc>
              <a:buClr>
                <a:schemeClr val="tx1"/>
              </a:buClr>
              <a:buNone/>
            </a:pPr>
            <a:endParaRPr lang="en-US" sz="2400" dirty="0">
              <a:solidFill>
                <a:srgbClr val="FF0000"/>
              </a:solidFill>
            </a:endParaRPr>
          </a:p>
          <a:p>
            <a:pPr>
              <a:lnSpc>
                <a:spcPct val="90000"/>
              </a:lnSpc>
              <a:buClr>
                <a:schemeClr val="tx1"/>
              </a:buClr>
            </a:pPr>
            <a:endParaRPr lang="en-US" sz="2400" dirty="0" smtClean="0"/>
          </a:p>
          <a:p>
            <a:pPr>
              <a:lnSpc>
                <a:spcPct val="90000"/>
              </a:lnSpc>
              <a:buClr>
                <a:schemeClr val="tx1"/>
              </a:buClr>
            </a:pPr>
            <a:endParaRPr lang="en-US" sz="2400" dirty="0" smtClean="0"/>
          </a:p>
          <a:p>
            <a:pPr eaLnBrk="1" hangingPunct="1">
              <a:lnSpc>
                <a:spcPct val="90000"/>
              </a:lnSpc>
              <a:buClr>
                <a:schemeClr val="tx1"/>
              </a:buClr>
              <a:buNone/>
            </a:pPr>
            <a:endParaRPr lang="en-US" sz="2400" dirty="0" smtClean="0"/>
          </a:p>
          <a:p>
            <a:pPr eaLnBrk="1" hangingPunct="1">
              <a:lnSpc>
                <a:spcPct val="90000"/>
              </a:lnSpc>
            </a:pPr>
            <a:endParaRPr lang="en-US" sz="2400" dirty="0" smtClean="0"/>
          </a:p>
          <a:p>
            <a:pPr eaLnBrk="1" hangingPunct="1">
              <a:lnSpc>
                <a:spcPct val="90000"/>
              </a:lnSpc>
            </a:pPr>
            <a:endParaRPr lang="en-US" sz="800" dirty="0" smtClean="0"/>
          </a:p>
        </p:txBody>
      </p:sp>
      <p:sp>
        <p:nvSpPr>
          <p:cNvPr id="4" name="Rectangle 2"/>
          <p:cNvSpPr>
            <a:spLocks noGrp="1" noChangeArrowheads="1"/>
          </p:cNvSpPr>
          <p:nvPr>
            <p:ph type="title"/>
          </p:nvPr>
        </p:nvSpPr>
        <p:spPr>
          <a:xfrm>
            <a:off x="678093" y="143559"/>
            <a:ext cx="7793038" cy="990600"/>
          </a:xfrm>
        </p:spPr>
        <p:txBody>
          <a:bodyPr>
            <a:normAutofit/>
          </a:bodyPr>
          <a:lstStyle/>
          <a:p>
            <a:pPr eaLnBrk="1" hangingPunct="1"/>
            <a:r>
              <a:rPr lang="en-US" dirty="0" smtClean="0"/>
              <a:t>Transportation</a:t>
            </a:r>
            <a:endParaRPr lang="en-US" dirty="0"/>
          </a:p>
        </p:txBody>
      </p:sp>
      <p:sp>
        <p:nvSpPr>
          <p:cNvPr id="9" name="Rectangle 3"/>
          <p:cNvSpPr txBox="1">
            <a:spLocks noChangeArrowheads="1"/>
          </p:cNvSpPr>
          <p:nvPr/>
        </p:nvSpPr>
        <p:spPr>
          <a:xfrm>
            <a:off x="4684561" y="4504226"/>
            <a:ext cx="4294167" cy="2200216"/>
          </a:xfrm>
          <a:prstGeom prst="rect">
            <a:avLst/>
          </a:prstGeom>
          <a:solidFill>
            <a:schemeClr val="accent1"/>
          </a:solid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pPr>
            <a:endParaRPr lang="en-US" sz="800" dirty="0" smtClean="0"/>
          </a:p>
          <a:p>
            <a:pPr>
              <a:lnSpc>
                <a:spcPct val="90000"/>
              </a:lnSpc>
              <a:buClr>
                <a:schemeClr val="tx1"/>
              </a:buClr>
            </a:pPr>
            <a:r>
              <a:rPr lang="en-US" sz="2400" dirty="0" smtClean="0"/>
              <a:t>Rental cars at airport</a:t>
            </a:r>
          </a:p>
          <a:p>
            <a:pPr>
              <a:lnSpc>
                <a:spcPct val="90000"/>
              </a:lnSpc>
              <a:buClr>
                <a:schemeClr val="tx1"/>
              </a:buClr>
            </a:pPr>
            <a:endParaRPr lang="en-US" sz="2400" dirty="0" smtClean="0"/>
          </a:p>
          <a:p>
            <a:pPr>
              <a:lnSpc>
                <a:spcPct val="90000"/>
              </a:lnSpc>
              <a:buClr>
                <a:schemeClr val="tx1"/>
              </a:buClr>
            </a:pPr>
            <a:r>
              <a:rPr lang="en-US" sz="2400" dirty="0" smtClean="0"/>
              <a:t>Sandia Shuttle Express</a:t>
            </a:r>
          </a:p>
          <a:p>
            <a:pPr>
              <a:lnSpc>
                <a:spcPct val="90000"/>
              </a:lnSpc>
              <a:buClr>
                <a:schemeClr val="tx1"/>
              </a:buClr>
            </a:pPr>
            <a:endParaRPr lang="en-US" sz="2400" dirty="0"/>
          </a:p>
          <a:p>
            <a:pPr>
              <a:lnSpc>
                <a:spcPct val="90000"/>
              </a:lnSpc>
              <a:buClr>
                <a:schemeClr val="tx1"/>
              </a:buClr>
            </a:pPr>
            <a:r>
              <a:rPr lang="en-US" sz="2400" dirty="0" smtClean="0"/>
              <a:t>Taxi service  - Capitol </a:t>
            </a:r>
            <a:r>
              <a:rPr lang="en-US" sz="2400" dirty="0"/>
              <a:t>C</a:t>
            </a:r>
            <a:r>
              <a:rPr lang="en-US" sz="2400" dirty="0" smtClean="0"/>
              <a:t>ity Cab</a:t>
            </a:r>
          </a:p>
          <a:p>
            <a:pPr>
              <a:lnSpc>
                <a:spcPct val="90000"/>
              </a:lnSpc>
              <a:buClr>
                <a:schemeClr val="tx1"/>
              </a:buClr>
            </a:pPr>
            <a:endParaRPr lang="en-US" sz="2400" dirty="0" smtClean="0"/>
          </a:p>
          <a:p>
            <a:pPr marL="118872" indent="0">
              <a:lnSpc>
                <a:spcPct val="90000"/>
              </a:lnSpc>
              <a:buClr>
                <a:schemeClr val="tx1"/>
              </a:buClr>
              <a:buNone/>
            </a:pPr>
            <a:endParaRPr lang="en-US" sz="2400" dirty="0" smtClean="0"/>
          </a:p>
          <a:p>
            <a:pPr marL="118872" indent="0">
              <a:lnSpc>
                <a:spcPct val="90000"/>
              </a:lnSpc>
              <a:buClr>
                <a:schemeClr val="tx1"/>
              </a:buClr>
              <a:buNone/>
            </a:pPr>
            <a:endParaRPr lang="en-US" sz="2400" dirty="0" smtClean="0"/>
          </a:p>
          <a:p>
            <a:pPr>
              <a:lnSpc>
                <a:spcPct val="90000"/>
              </a:lnSpc>
              <a:buClr>
                <a:schemeClr val="tx1"/>
              </a:buClr>
            </a:pPr>
            <a:endParaRPr lang="en-US" sz="2400" dirty="0" smtClean="0"/>
          </a:p>
          <a:p>
            <a:pPr>
              <a:lnSpc>
                <a:spcPct val="90000"/>
              </a:lnSpc>
              <a:buClr>
                <a:schemeClr val="tx1"/>
              </a:buClr>
            </a:pPr>
            <a:endParaRPr lang="en-US" sz="2400" dirty="0" smtClean="0"/>
          </a:p>
          <a:p>
            <a:pPr>
              <a:lnSpc>
                <a:spcPct val="90000"/>
              </a:lnSpc>
              <a:buClr>
                <a:schemeClr val="tx1"/>
              </a:buClr>
            </a:pPr>
            <a:endParaRPr lang="en-US" sz="2400" dirty="0" smtClean="0"/>
          </a:p>
          <a:p>
            <a:pPr>
              <a:lnSpc>
                <a:spcPct val="90000"/>
              </a:lnSpc>
              <a:buClr>
                <a:schemeClr val="tx1"/>
              </a:buClr>
              <a:buFont typeface="Wingdings 2"/>
              <a:buNone/>
            </a:pPr>
            <a:endParaRPr lang="en-US" sz="2400" dirty="0" smtClean="0"/>
          </a:p>
          <a:p>
            <a:pPr>
              <a:lnSpc>
                <a:spcPct val="90000"/>
              </a:lnSpc>
            </a:pPr>
            <a:endParaRPr lang="en-US" sz="2400" dirty="0" smtClean="0"/>
          </a:p>
          <a:p>
            <a:pPr>
              <a:lnSpc>
                <a:spcPct val="90000"/>
              </a:lnSpc>
            </a:pPr>
            <a:endParaRPr lang="en-US" sz="800" dirty="0" smtClean="0"/>
          </a:p>
        </p:txBody>
      </p:sp>
      <p:pic>
        <p:nvPicPr>
          <p:cNvPr id="2" name="Picture 1"/>
          <p:cNvPicPr>
            <a:picLocks noChangeAspect="1"/>
          </p:cNvPicPr>
          <p:nvPr/>
        </p:nvPicPr>
        <p:blipFill>
          <a:blip r:embed="rId2"/>
          <a:stretch>
            <a:fillRect/>
          </a:stretch>
        </p:blipFill>
        <p:spPr>
          <a:xfrm>
            <a:off x="164758" y="4337862"/>
            <a:ext cx="1873711" cy="2414205"/>
          </a:xfrm>
          <a:prstGeom prst="rect">
            <a:avLst/>
          </a:prstGeom>
        </p:spPr>
      </p:pic>
      <p:pic>
        <p:nvPicPr>
          <p:cNvPr id="5" name="Picture 4"/>
          <p:cNvPicPr>
            <a:picLocks noChangeAspect="1"/>
          </p:cNvPicPr>
          <p:nvPr/>
        </p:nvPicPr>
        <p:blipFill>
          <a:blip r:embed="rId3"/>
          <a:stretch>
            <a:fillRect/>
          </a:stretch>
        </p:blipFill>
        <p:spPr>
          <a:xfrm>
            <a:off x="4684561" y="1624242"/>
            <a:ext cx="4126064" cy="2713620"/>
          </a:xfrm>
          <a:prstGeom prst="rect">
            <a:avLst/>
          </a:prstGeom>
        </p:spPr>
      </p:pic>
      <p:pic>
        <p:nvPicPr>
          <p:cNvPr id="6" name="Picture 5"/>
          <p:cNvPicPr>
            <a:picLocks noChangeAspect="1"/>
          </p:cNvPicPr>
          <p:nvPr/>
        </p:nvPicPr>
        <p:blipFill>
          <a:blip r:embed="rId4"/>
          <a:stretch>
            <a:fillRect/>
          </a:stretch>
        </p:blipFill>
        <p:spPr>
          <a:xfrm>
            <a:off x="2296393" y="4504226"/>
            <a:ext cx="2106903" cy="2200216"/>
          </a:xfrm>
          <a:prstGeom prst="rect">
            <a:avLst/>
          </a:prstGeom>
        </p:spPr>
      </p:pic>
    </p:spTree>
    <p:extLst>
      <p:ext uri="{BB962C8B-B14F-4D97-AF65-F5344CB8AC3E}">
        <p14:creationId xmlns:p14="http://schemas.microsoft.com/office/powerpoint/2010/main" val="36390816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593725" y="798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eaLnBrk="1" hangingPunct="1"/>
            <a:endParaRPr lang="en-US" sz="1800">
              <a:latin typeface="Arial" charset="0"/>
            </a:endParaRPr>
          </a:p>
        </p:txBody>
      </p:sp>
      <p:sp>
        <p:nvSpPr>
          <p:cNvPr id="19460" name="Text Box 4"/>
          <p:cNvSpPr txBox="1">
            <a:spLocks noChangeArrowheads="1"/>
          </p:cNvSpPr>
          <p:nvPr/>
        </p:nvSpPr>
        <p:spPr bwMode="auto">
          <a:xfrm>
            <a:off x="3716338" y="200342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endParaRPr lang="en-US"/>
          </a:p>
        </p:txBody>
      </p:sp>
      <p:sp>
        <p:nvSpPr>
          <p:cNvPr id="7" name="Rectangle 2"/>
          <p:cNvSpPr>
            <a:spLocks noGrp="1" noChangeArrowheads="1"/>
          </p:cNvSpPr>
          <p:nvPr>
            <p:ph type="title"/>
          </p:nvPr>
        </p:nvSpPr>
        <p:spPr>
          <a:xfrm>
            <a:off x="678093" y="143559"/>
            <a:ext cx="7793038" cy="990600"/>
          </a:xfrm>
        </p:spPr>
        <p:txBody>
          <a:bodyPr>
            <a:normAutofit fontScale="90000"/>
          </a:bodyPr>
          <a:lstStyle/>
          <a:p>
            <a:pPr eaLnBrk="1" hangingPunct="1"/>
            <a:r>
              <a:rPr lang="en-US" dirty="0" smtClean="0"/>
              <a:t>History of the </a:t>
            </a:r>
            <a:br>
              <a:rPr lang="en-US" dirty="0" smtClean="0"/>
            </a:br>
            <a:r>
              <a:rPr lang="en-US" dirty="0" smtClean="0"/>
              <a:t>Workshop</a:t>
            </a:r>
            <a:endParaRPr lang="en-US" dirty="0"/>
          </a:p>
        </p:txBody>
      </p:sp>
      <p:sp>
        <p:nvSpPr>
          <p:cNvPr id="8" name="Rectangle 3"/>
          <p:cNvSpPr>
            <a:spLocks noGrp="1" noChangeArrowheads="1"/>
          </p:cNvSpPr>
          <p:nvPr>
            <p:ph idx="1"/>
          </p:nvPr>
        </p:nvSpPr>
        <p:spPr>
          <a:xfrm>
            <a:off x="314091" y="1513484"/>
            <a:ext cx="3402247" cy="1495042"/>
          </a:xfrm>
          <a:solidFill>
            <a:schemeClr val="accent1"/>
          </a:solidFill>
        </p:spPr>
        <p:txBody>
          <a:bodyPr vert="horz">
            <a:normAutofit fontScale="92500" lnSpcReduction="20000"/>
          </a:bodyPr>
          <a:lstStyle/>
          <a:p>
            <a:pPr eaLnBrk="1" hangingPunct="1">
              <a:lnSpc>
                <a:spcPct val="90000"/>
              </a:lnSpc>
            </a:pPr>
            <a:endParaRPr lang="en-US" sz="800" dirty="0" smtClean="0"/>
          </a:p>
          <a:p>
            <a:pPr>
              <a:lnSpc>
                <a:spcPct val="90000"/>
              </a:lnSpc>
              <a:buClr>
                <a:schemeClr val="tx1"/>
              </a:buClr>
            </a:pPr>
            <a:r>
              <a:rPr lang="en-US" sz="2400" dirty="0" smtClean="0"/>
              <a:t>Was started in 2011 by Alexei, Ian and Anatoly. Has grown to become a major conference in the field</a:t>
            </a:r>
            <a:endParaRPr lang="en-US" sz="2400" dirty="0" smtClean="0"/>
          </a:p>
          <a:p>
            <a:pPr marL="118872" indent="0">
              <a:lnSpc>
                <a:spcPct val="90000"/>
              </a:lnSpc>
              <a:buClr>
                <a:schemeClr val="tx1"/>
              </a:buClr>
              <a:buNone/>
            </a:pPr>
            <a:endParaRPr lang="en-US" sz="1200" dirty="0"/>
          </a:p>
          <a:p>
            <a:pPr marL="118872" indent="0">
              <a:lnSpc>
                <a:spcPct val="90000"/>
              </a:lnSpc>
              <a:buClr>
                <a:schemeClr val="tx1"/>
              </a:buClr>
              <a:buNone/>
            </a:pPr>
            <a:endParaRPr lang="en-US" sz="2400" dirty="0" smtClean="0"/>
          </a:p>
          <a:p>
            <a:pPr eaLnBrk="1" hangingPunct="1">
              <a:lnSpc>
                <a:spcPct val="90000"/>
              </a:lnSpc>
              <a:buClr>
                <a:schemeClr val="tx1"/>
              </a:buClr>
              <a:buNone/>
            </a:pPr>
            <a:endParaRPr lang="en-US" sz="2400" dirty="0" smtClean="0"/>
          </a:p>
          <a:p>
            <a:pPr eaLnBrk="1" hangingPunct="1">
              <a:lnSpc>
                <a:spcPct val="90000"/>
              </a:lnSpc>
            </a:pPr>
            <a:endParaRPr lang="en-US" sz="2400" dirty="0" smtClean="0"/>
          </a:p>
          <a:p>
            <a:pPr eaLnBrk="1" hangingPunct="1">
              <a:lnSpc>
                <a:spcPct val="90000"/>
              </a:lnSpc>
            </a:pPr>
            <a:endParaRPr lang="en-US" sz="800" dirty="0" smtClean="0"/>
          </a:p>
        </p:txBody>
      </p:sp>
      <p:sp>
        <p:nvSpPr>
          <p:cNvPr id="11" name="Rectangle 3"/>
          <p:cNvSpPr txBox="1">
            <a:spLocks noChangeArrowheads="1"/>
          </p:cNvSpPr>
          <p:nvPr/>
        </p:nvSpPr>
        <p:spPr>
          <a:xfrm>
            <a:off x="314091" y="3129470"/>
            <a:ext cx="3586396" cy="3542475"/>
          </a:xfrm>
          <a:prstGeom prst="rect">
            <a:avLst/>
          </a:prstGeom>
          <a:solidFill>
            <a:schemeClr val="accent1"/>
          </a:solidFill>
        </p:spPr>
        <p:txBody>
          <a:bodyPr vert="horz" lIns="54864" tIns="91440" rtlCol="0">
            <a:normAutofit fontScale="700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pPr>
            <a:endParaRPr lang="en-US" sz="800" dirty="0" smtClean="0"/>
          </a:p>
          <a:p>
            <a:r>
              <a:rPr lang="en-US" sz="2400" dirty="0">
                <a:hlinkClick r:id="rId3"/>
              </a:rPr>
              <a:t>QCD Evolution 2017</a:t>
            </a:r>
            <a:r>
              <a:rPr lang="en-US" sz="2400" dirty="0"/>
              <a:t> Jefferson Lab, Newport News, VA </a:t>
            </a:r>
            <a:r>
              <a:rPr lang="en-US" sz="2400" dirty="0">
                <a:hlinkClick r:id="rId4"/>
              </a:rPr>
              <a:t>QCD Evolution 2016</a:t>
            </a:r>
            <a:r>
              <a:rPr lang="en-US" sz="2400" dirty="0"/>
              <a:t> </a:t>
            </a:r>
            <a:r>
              <a:rPr lang="en-US" sz="2400" dirty="0" err="1"/>
              <a:t>Nikhef</a:t>
            </a:r>
            <a:r>
              <a:rPr lang="en-US" sz="2400" dirty="0"/>
              <a:t>, Amsterdam, Netherlands </a:t>
            </a:r>
            <a:r>
              <a:rPr lang="en-US" sz="2400" dirty="0">
                <a:hlinkClick r:id="rId5"/>
              </a:rPr>
              <a:t>QCD Evolution 2015</a:t>
            </a:r>
            <a:r>
              <a:rPr lang="en-US" sz="2400" dirty="0"/>
              <a:t> Jefferson Lab, Newport News, VA </a:t>
            </a:r>
            <a:r>
              <a:rPr lang="en-US" sz="2400" dirty="0">
                <a:hlinkClick r:id="rId6"/>
              </a:rPr>
              <a:t>QCD Evolution 2014</a:t>
            </a:r>
            <a:r>
              <a:rPr lang="en-US" sz="2400" dirty="0"/>
              <a:t> Los Alamos National Lab, Los </a:t>
            </a:r>
            <a:r>
              <a:rPr lang="en-US" sz="2400" dirty="0" err="1"/>
              <a:t>Alamon</a:t>
            </a:r>
            <a:r>
              <a:rPr lang="en-US" sz="2400" dirty="0"/>
              <a:t>, NM </a:t>
            </a:r>
            <a:r>
              <a:rPr lang="en-US" sz="2400" dirty="0">
                <a:hlinkClick r:id="rId7"/>
              </a:rPr>
              <a:t>QCD Evolution 2013</a:t>
            </a:r>
            <a:r>
              <a:rPr lang="en-US" sz="2400" dirty="0"/>
              <a:t> Jefferson Lab, Newport News, VA </a:t>
            </a:r>
            <a:r>
              <a:rPr lang="en-US" sz="2400" dirty="0">
                <a:hlinkClick r:id="rId8"/>
              </a:rPr>
              <a:t>QCD Evolution 2012</a:t>
            </a:r>
            <a:r>
              <a:rPr lang="en-US" sz="2400" dirty="0"/>
              <a:t> Jefferson Lab, Newport News, VA </a:t>
            </a:r>
            <a:r>
              <a:rPr lang="en-US" sz="2400" dirty="0">
                <a:hlinkClick r:id="rId9"/>
              </a:rPr>
              <a:t>QCD Evolution 2011</a:t>
            </a:r>
            <a:r>
              <a:rPr lang="en-US" sz="2400" dirty="0"/>
              <a:t> Jefferson Lab, Newport News, VA </a:t>
            </a:r>
          </a:p>
          <a:p>
            <a:pPr>
              <a:lnSpc>
                <a:spcPct val="90000"/>
              </a:lnSpc>
              <a:buClr>
                <a:schemeClr val="tx1"/>
              </a:buClr>
              <a:buFont typeface="Wingdings 2"/>
              <a:buNone/>
            </a:pPr>
            <a:endParaRPr lang="en-US" sz="2400" dirty="0" smtClean="0"/>
          </a:p>
          <a:p>
            <a:pPr>
              <a:lnSpc>
                <a:spcPct val="90000"/>
              </a:lnSpc>
            </a:pPr>
            <a:endParaRPr lang="en-US" sz="2400" dirty="0" smtClean="0"/>
          </a:p>
          <a:p>
            <a:pPr>
              <a:lnSpc>
                <a:spcPct val="90000"/>
              </a:lnSpc>
            </a:pPr>
            <a:endParaRPr lang="en-US" sz="800" dirty="0" smtClean="0"/>
          </a:p>
        </p:txBody>
      </p:sp>
      <p:pic>
        <p:nvPicPr>
          <p:cNvPr id="2" name="Picture 1" descr="santa fe Poster 72dpi.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0368" y="350644"/>
            <a:ext cx="4474271" cy="6321301"/>
          </a:xfrm>
          <a:prstGeom prst="rect">
            <a:avLst/>
          </a:prstGeom>
        </p:spPr>
      </p:pic>
    </p:spTree>
    <p:extLst>
      <p:ext uri="{BB962C8B-B14F-4D97-AF65-F5344CB8AC3E}">
        <p14:creationId xmlns:p14="http://schemas.microsoft.com/office/powerpoint/2010/main" val="8004619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593725" y="798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eaLnBrk="1" hangingPunct="1"/>
            <a:endParaRPr lang="en-US" sz="1800">
              <a:latin typeface="Arial" charset="0"/>
            </a:endParaRPr>
          </a:p>
        </p:txBody>
      </p:sp>
      <p:sp>
        <p:nvSpPr>
          <p:cNvPr id="19460" name="Text Box 4"/>
          <p:cNvSpPr txBox="1">
            <a:spLocks noChangeArrowheads="1"/>
          </p:cNvSpPr>
          <p:nvPr/>
        </p:nvSpPr>
        <p:spPr bwMode="auto">
          <a:xfrm>
            <a:off x="3716338" y="200342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endParaRPr lang="en-US"/>
          </a:p>
        </p:txBody>
      </p:sp>
      <p:sp>
        <p:nvSpPr>
          <p:cNvPr id="7" name="Rectangle 2"/>
          <p:cNvSpPr>
            <a:spLocks noGrp="1" noChangeArrowheads="1"/>
          </p:cNvSpPr>
          <p:nvPr>
            <p:ph type="title"/>
          </p:nvPr>
        </p:nvSpPr>
        <p:spPr>
          <a:xfrm>
            <a:off x="678093" y="143559"/>
            <a:ext cx="7793038" cy="990600"/>
          </a:xfrm>
        </p:spPr>
        <p:txBody>
          <a:bodyPr>
            <a:normAutofit fontScale="90000"/>
          </a:bodyPr>
          <a:lstStyle/>
          <a:p>
            <a:pPr eaLnBrk="1" hangingPunct="1"/>
            <a:r>
              <a:rPr lang="en-US" dirty="0" smtClean="0"/>
              <a:t>Delighted to Host QCD Evolution</a:t>
            </a:r>
            <a:endParaRPr lang="en-US" dirty="0"/>
          </a:p>
        </p:txBody>
      </p:sp>
      <p:sp>
        <p:nvSpPr>
          <p:cNvPr id="8" name="Rectangle 3"/>
          <p:cNvSpPr>
            <a:spLocks noGrp="1" noChangeArrowheads="1"/>
          </p:cNvSpPr>
          <p:nvPr>
            <p:ph idx="1"/>
          </p:nvPr>
        </p:nvSpPr>
        <p:spPr>
          <a:xfrm>
            <a:off x="314091" y="1513483"/>
            <a:ext cx="8546276" cy="1283387"/>
          </a:xfrm>
          <a:solidFill>
            <a:schemeClr val="accent1"/>
          </a:solidFill>
        </p:spPr>
        <p:txBody>
          <a:bodyPr vert="horz">
            <a:normAutofit/>
          </a:bodyPr>
          <a:lstStyle/>
          <a:p>
            <a:pPr eaLnBrk="1" hangingPunct="1">
              <a:lnSpc>
                <a:spcPct val="90000"/>
              </a:lnSpc>
            </a:pPr>
            <a:endParaRPr lang="en-US" sz="800" dirty="0" smtClean="0"/>
          </a:p>
          <a:p>
            <a:pPr>
              <a:lnSpc>
                <a:spcPct val="90000"/>
              </a:lnSpc>
              <a:buClr>
                <a:schemeClr val="tx1"/>
              </a:buClr>
            </a:pPr>
            <a:r>
              <a:rPr lang="en-US" sz="2400" dirty="0" smtClean="0"/>
              <a:t>Excited to be part of the community that pushes the boundaries of </a:t>
            </a:r>
            <a:r>
              <a:rPr lang="en-US" sz="2400" dirty="0"/>
              <a:t>QCD </a:t>
            </a:r>
            <a:r>
              <a:rPr lang="en-US" sz="2400" dirty="0" smtClean="0"/>
              <a:t>research. We have organized </a:t>
            </a:r>
            <a:r>
              <a:rPr lang="en-US" sz="2400" dirty="0"/>
              <a:t>a wide range of events</a:t>
            </a:r>
            <a:r>
              <a:rPr lang="en-US" sz="2400" dirty="0" smtClean="0"/>
              <a:t> for the nuclear physics </a:t>
            </a:r>
            <a:r>
              <a:rPr lang="en-US" sz="2400" dirty="0" smtClean="0"/>
              <a:t>community</a:t>
            </a:r>
            <a:endParaRPr lang="en-US" sz="2400" dirty="0" smtClean="0"/>
          </a:p>
          <a:p>
            <a:pPr eaLnBrk="1" hangingPunct="1">
              <a:lnSpc>
                <a:spcPct val="90000"/>
              </a:lnSpc>
              <a:buClr>
                <a:schemeClr val="tx1"/>
              </a:buClr>
              <a:buNone/>
            </a:pPr>
            <a:endParaRPr lang="en-US" sz="2400" dirty="0" smtClean="0"/>
          </a:p>
          <a:p>
            <a:pPr eaLnBrk="1" hangingPunct="1">
              <a:lnSpc>
                <a:spcPct val="90000"/>
              </a:lnSpc>
            </a:pPr>
            <a:endParaRPr lang="en-US" sz="2400" dirty="0" smtClean="0"/>
          </a:p>
          <a:p>
            <a:pPr eaLnBrk="1" hangingPunct="1">
              <a:lnSpc>
                <a:spcPct val="90000"/>
              </a:lnSpc>
            </a:pPr>
            <a:endParaRPr lang="en-US" sz="800" dirty="0" smtClean="0"/>
          </a:p>
        </p:txBody>
      </p:sp>
      <p:sp>
        <p:nvSpPr>
          <p:cNvPr id="11" name="Rectangle 3"/>
          <p:cNvSpPr txBox="1">
            <a:spLocks noChangeArrowheads="1"/>
          </p:cNvSpPr>
          <p:nvPr/>
        </p:nvSpPr>
        <p:spPr>
          <a:xfrm>
            <a:off x="314092" y="3013247"/>
            <a:ext cx="3586396" cy="3205152"/>
          </a:xfrm>
          <a:prstGeom prst="rect">
            <a:avLst/>
          </a:prstGeom>
          <a:solidFill>
            <a:schemeClr val="accent1"/>
          </a:solidFill>
        </p:spPr>
        <p:txBody>
          <a:bodyPr vert="horz" lIns="54864" tIns="91440" rtlCol="0">
            <a:normAutofit fontScale="925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pPr>
            <a:endParaRPr lang="en-US" sz="800" dirty="0" smtClean="0"/>
          </a:p>
          <a:p>
            <a:pPr>
              <a:lnSpc>
                <a:spcPct val="90000"/>
              </a:lnSpc>
              <a:buClr>
                <a:schemeClr val="tx1"/>
              </a:buClr>
            </a:pPr>
            <a:r>
              <a:rPr lang="en-US" sz="2400" dirty="0" smtClean="0"/>
              <a:t>Our vision is  broadening and merging of interests from NP and HEP communities to advance QCD, understand  the structure of nucleons and nuclei at current and future facilities in the US and abroad  </a:t>
            </a:r>
            <a:endParaRPr lang="en-US" sz="2400" dirty="0" smtClean="0"/>
          </a:p>
          <a:p>
            <a:pPr>
              <a:lnSpc>
                <a:spcPct val="90000"/>
              </a:lnSpc>
              <a:buClr>
                <a:schemeClr val="tx1"/>
              </a:buClr>
            </a:pPr>
            <a:r>
              <a:rPr lang="en-US" sz="2400" dirty="0" smtClean="0"/>
              <a:t>Find a balance of</a:t>
            </a:r>
            <a:r>
              <a:rPr lang="en-US" sz="2400" dirty="0" smtClean="0"/>
              <a:t> senior and junior (student/postdoc) participants</a:t>
            </a:r>
            <a:endParaRPr lang="en-US" sz="2400" dirty="0" smtClean="0"/>
          </a:p>
          <a:p>
            <a:pPr>
              <a:lnSpc>
                <a:spcPct val="90000"/>
              </a:lnSpc>
              <a:buClr>
                <a:schemeClr val="tx1"/>
              </a:buClr>
              <a:buFont typeface="Wingdings 2"/>
              <a:buNone/>
            </a:pPr>
            <a:endParaRPr lang="en-US" sz="2400" dirty="0" smtClean="0"/>
          </a:p>
          <a:p>
            <a:pPr>
              <a:lnSpc>
                <a:spcPct val="90000"/>
              </a:lnSpc>
            </a:pPr>
            <a:endParaRPr lang="en-US" sz="2400" dirty="0" smtClean="0"/>
          </a:p>
          <a:p>
            <a:pPr>
              <a:lnSpc>
                <a:spcPct val="90000"/>
              </a:lnSpc>
            </a:pPr>
            <a:endParaRPr lang="en-US" sz="800" dirty="0" smtClean="0"/>
          </a:p>
        </p:txBody>
      </p:sp>
      <p:pic>
        <p:nvPicPr>
          <p:cNvPr id="6" name="Picture 5" descr="P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525" y="3064489"/>
            <a:ext cx="4653272" cy="1459551"/>
          </a:xfrm>
          <a:prstGeom prst="rect">
            <a:avLst/>
          </a:prstGeom>
        </p:spPr>
      </p:pic>
      <p:pic>
        <p:nvPicPr>
          <p:cNvPr id="9" name="Picture 8" descr="P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269" y="4594657"/>
            <a:ext cx="3091098" cy="2063451"/>
          </a:xfrm>
          <a:prstGeom prst="rect">
            <a:avLst/>
          </a:prstGeom>
        </p:spPr>
      </p:pic>
      <p:pic>
        <p:nvPicPr>
          <p:cNvPr id="10" name="Picture 9" descr="P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354" y="3562871"/>
            <a:ext cx="2007125" cy="3095237"/>
          </a:xfrm>
          <a:prstGeom prst="rect">
            <a:avLst/>
          </a:prstGeom>
        </p:spPr>
      </p:pic>
      <p:pic>
        <p:nvPicPr>
          <p:cNvPr id="12" name="Picture 11" descr="P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9856" y="3724968"/>
            <a:ext cx="2026376" cy="3133032"/>
          </a:xfrm>
          <a:prstGeom prst="rect">
            <a:avLst/>
          </a:prstGeom>
        </p:spPr>
      </p:pic>
    </p:spTree>
    <p:extLst>
      <p:ext uri="{BB962C8B-B14F-4D97-AF65-F5344CB8AC3E}">
        <p14:creationId xmlns:p14="http://schemas.microsoft.com/office/powerpoint/2010/main" val="5853156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314091" y="1640483"/>
            <a:ext cx="4012885" cy="2414198"/>
          </a:xfrm>
          <a:solidFill>
            <a:schemeClr val="accent1"/>
          </a:solidFill>
        </p:spPr>
        <p:txBody>
          <a:bodyPr vert="horz">
            <a:normAutofit fontScale="92500" lnSpcReduction="20000"/>
          </a:bodyPr>
          <a:lstStyle/>
          <a:p>
            <a:pPr eaLnBrk="1" hangingPunct="1">
              <a:lnSpc>
                <a:spcPct val="90000"/>
              </a:lnSpc>
            </a:pPr>
            <a:endParaRPr lang="en-US" sz="800" dirty="0" smtClean="0"/>
          </a:p>
          <a:p>
            <a:pPr>
              <a:lnSpc>
                <a:spcPct val="90000"/>
              </a:lnSpc>
              <a:buClr>
                <a:schemeClr val="tx1"/>
              </a:buClr>
            </a:pPr>
            <a:r>
              <a:rPr lang="en-US" sz="2400" dirty="0" smtClean="0"/>
              <a:t>LANL is the largest </a:t>
            </a:r>
            <a:r>
              <a:rPr lang="en-US" sz="2400" dirty="0"/>
              <a:t>N</a:t>
            </a:r>
            <a:r>
              <a:rPr lang="en-US" sz="2400" dirty="0" smtClean="0"/>
              <a:t>ational laboratory (under NNSA) (</a:t>
            </a:r>
            <a:r>
              <a:rPr lang="en-US" sz="2400" dirty="0" smtClean="0"/>
              <a:t>~11,700 staff, contractors, students, postdocs </a:t>
            </a:r>
            <a:r>
              <a:rPr lang="en-US" sz="2400" dirty="0" smtClean="0"/>
              <a:t>)</a:t>
            </a:r>
          </a:p>
          <a:p>
            <a:pPr>
              <a:lnSpc>
                <a:spcPct val="90000"/>
              </a:lnSpc>
              <a:buClr>
                <a:schemeClr val="tx1"/>
              </a:buClr>
            </a:pPr>
            <a:endParaRPr lang="en-US" sz="2400" dirty="0"/>
          </a:p>
          <a:p>
            <a:pPr>
              <a:lnSpc>
                <a:spcPct val="90000"/>
              </a:lnSpc>
              <a:buClr>
                <a:schemeClr val="tx1"/>
              </a:buClr>
            </a:pPr>
            <a:r>
              <a:rPr lang="en-US" sz="2400" dirty="0" smtClean="0"/>
              <a:t>LANL is the largest institution and employer in Northern New </a:t>
            </a:r>
            <a:r>
              <a:rPr lang="en-US" sz="2400" dirty="0" smtClean="0"/>
              <a:t>Mexico, $2.5 billion budget</a:t>
            </a:r>
            <a:endParaRPr lang="en-US" sz="2400" dirty="0"/>
          </a:p>
          <a:p>
            <a:pPr>
              <a:lnSpc>
                <a:spcPct val="90000"/>
              </a:lnSpc>
              <a:buClr>
                <a:schemeClr val="tx1"/>
              </a:buClr>
            </a:pPr>
            <a:endParaRPr lang="en-US" sz="2400" dirty="0" smtClean="0"/>
          </a:p>
          <a:p>
            <a:pPr>
              <a:lnSpc>
                <a:spcPct val="90000"/>
              </a:lnSpc>
              <a:buClr>
                <a:schemeClr val="tx1"/>
              </a:buClr>
            </a:pPr>
            <a:endParaRPr lang="en-US" sz="2400" dirty="0" smtClean="0"/>
          </a:p>
          <a:p>
            <a:pPr eaLnBrk="1" hangingPunct="1">
              <a:lnSpc>
                <a:spcPct val="90000"/>
              </a:lnSpc>
              <a:buClr>
                <a:schemeClr val="tx1"/>
              </a:buClr>
              <a:buNone/>
            </a:pPr>
            <a:endParaRPr lang="en-US" sz="2400" dirty="0" smtClean="0"/>
          </a:p>
          <a:p>
            <a:pPr eaLnBrk="1" hangingPunct="1">
              <a:lnSpc>
                <a:spcPct val="90000"/>
              </a:lnSpc>
            </a:pPr>
            <a:endParaRPr lang="en-US" sz="2400" dirty="0" smtClean="0"/>
          </a:p>
          <a:p>
            <a:pPr eaLnBrk="1" hangingPunct="1">
              <a:lnSpc>
                <a:spcPct val="90000"/>
              </a:lnSpc>
            </a:pPr>
            <a:endParaRPr lang="en-US" sz="800" dirty="0" smtClean="0"/>
          </a:p>
        </p:txBody>
      </p:sp>
      <p:sp>
        <p:nvSpPr>
          <p:cNvPr id="4" name="Rectangle 2"/>
          <p:cNvSpPr>
            <a:spLocks noGrp="1" noChangeArrowheads="1"/>
          </p:cNvSpPr>
          <p:nvPr>
            <p:ph type="title"/>
          </p:nvPr>
        </p:nvSpPr>
        <p:spPr>
          <a:xfrm>
            <a:off x="678093" y="175309"/>
            <a:ext cx="7793038" cy="990600"/>
          </a:xfrm>
        </p:spPr>
        <p:txBody>
          <a:bodyPr>
            <a:normAutofit fontScale="90000"/>
          </a:bodyPr>
          <a:lstStyle/>
          <a:p>
            <a:pPr eaLnBrk="1" hangingPunct="1"/>
            <a:r>
              <a:rPr lang="en-US" dirty="0" smtClean="0"/>
              <a:t>Local Organizers:                               Los Alamos National Laboratory</a:t>
            </a:r>
            <a:endParaRPr lang="en-US" dirty="0"/>
          </a:p>
        </p:txBody>
      </p:sp>
      <p:sp>
        <p:nvSpPr>
          <p:cNvPr id="9" name="Rectangle 3"/>
          <p:cNvSpPr txBox="1">
            <a:spLocks noChangeArrowheads="1"/>
          </p:cNvSpPr>
          <p:nvPr/>
        </p:nvSpPr>
        <p:spPr>
          <a:xfrm>
            <a:off x="314091" y="4274384"/>
            <a:ext cx="4012885" cy="2424865"/>
          </a:xfrm>
          <a:prstGeom prst="rect">
            <a:avLst/>
          </a:prstGeom>
          <a:solidFill>
            <a:schemeClr val="accent1"/>
          </a:solidFill>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pPr>
            <a:endParaRPr lang="en-US" sz="800" dirty="0" smtClean="0"/>
          </a:p>
          <a:p>
            <a:pPr>
              <a:lnSpc>
                <a:spcPct val="90000"/>
              </a:lnSpc>
              <a:buClr>
                <a:schemeClr val="tx1"/>
              </a:buClr>
            </a:pPr>
            <a:r>
              <a:rPr lang="en-US" sz="2400" dirty="0" smtClean="0"/>
              <a:t>T-2 group: Nuclear and Particle Physics, Astrophysics and Cosmology. More that 50 staff, postdoctoral fellows, students, visitors and affiliated scientists </a:t>
            </a:r>
          </a:p>
          <a:p>
            <a:pPr>
              <a:lnSpc>
                <a:spcPct val="90000"/>
              </a:lnSpc>
              <a:buClr>
                <a:schemeClr val="tx1"/>
              </a:buClr>
            </a:pPr>
            <a:endParaRPr lang="en-US" sz="2400" dirty="0" smtClean="0"/>
          </a:p>
          <a:p>
            <a:pPr>
              <a:lnSpc>
                <a:spcPct val="90000"/>
              </a:lnSpc>
              <a:buClr>
                <a:schemeClr val="tx1"/>
              </a:buClr>
              <a:buFont typeface="Wingdings 2"/>
              <a:buNone/>
            </a:pPr>
            <a:endParaRPr lang="en-US" sz="2400" dirty="0" smtClean="0"/>
          </a:p>
          <a:p>
            <a:pPr>
              <a:lnSpc>
                <a:spcPct val="90000"/>
              </a:lnSpc>
            </a:pPr>
            <a:endParaRPr lang="en-US" sz="2400" dirty="0" smtClean="0"/>
          </a:p>
          <a:p>
            <a:pPr>
              <a:lnSpc>
                <a:spcPct val="90000"/>
              </a:lnSpc>
            </a:pPr>
            <a:endParaRPr lang="en-US" sz="800" dirty="0" smtClean="0"/>
          </a:p>
        </p:txBody>
      </p:sp>
      <p:pic>
        <p:nvPicPr>
          <p:cNvPr id="2" name="Picture 1"/>
          <p:cNvPicPr>
            <a:picLocks noChangeAspect="1"/>
          </p:cNvPicPr>
          <p:nvPr/>
        </p:nvPicPr>
        <p:blipFill>
          <a:blip r:embed="rId2"/>
          <a:stretch>
            <a:fillRect/>
          </a:stretch>
        </p:blipFill>
        <p:spPr>
          <a:xfrm>
            <a:off x="4492004" y="1624608"/>
            <a:ext cx="4425514" cy="2947392"/>
          </a:xfrm>
          <a:prstGeom prst="rect">
            <a:avLst/>
          </a:prstGeom>
        </p:spPr>
      </p:pic>
      <p:sp>
        <p:nvSpPr>
          <p:cNvPr id="10" name="Rectangle 3"/>
          <p:cNvSpPr txBox="1">
            <a:spLocks noChangeArrowheads="1"/>
          </p:cNvSpPr>
          <p:nvPr/>
        </p:nvSpPr>
        <p:spPr>
          <a:xfrm>
            <a:off x="4603129" y="4762500"/>
            <a:ext cx="4225850" cy="1936749"/>
          </a:xfrm>
          <a:prstGeom prst="rect">
            <a:avLst/>
          </a:prstGeom>
          <a:solidFill>
            <a:schemeClr val="accent1"/>
          </a:solid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pPr>
            <a:endParaRPr lang="en-US" sz="800" dirty="0" smtClean="0"/>
          </a:p>
          <a:p>
            <a:pPr>
              <a:lnSpc>
                <a:spcPct val="90000"/>
              </a:lnSpc>
              <a:buClr>
                <a:schemeClr val="tx1"/>
              </a:buClr>
            </a:pPr>
            <a:r>
              <a:rPr lang="en-US" sz="2400" dirty="0" smtClean="0"/>
              <a:t>Local support available / local organizers:  Lee, Neill, Sievert, </a:t>
            </a:r>
            <a:r>
              <a:rPr lang="en-US" sz="2400" dirty="0" err="1" smtClean="0"/>
              <a:t>Vitev</a:t>
            </a:r>
            <a:r>
              <a:rPr lang="en-US" sz="2400" dirty="0" smtClean="0"/>
              <a:t>, </a:t>
            </a:r>
            <a:r>
              <a:rPr lang="en-US" sz="2400" dirty="0" smtClean="0"/>
              <a:t>Yoshida</a:t>
            </a:r>
            <a:endParaRPr lang="en-US" sz="2400" dirty="0" smtClean="0"/>
          </a:p>
          <a:p>
            <a:pPr marL="118872" indent="0">
              <a:lnSpc>
                <a:spcPct val="90000"/>
              </a:lnSpc>
              <a:buClr>
                <a:schemeClr val="tx1"/>
              </a:buClr>
              <a:buNone/>
            </a:pPr>
            <a:endParaRPr lang="en-US" sz="2400" dirty="0" smtClean="0"/>
          </a:p>
          <a:p>
            <a:pPr>
              <a:lnSpc>
                <a:spcPct val="90000"/>
              </a:lnSpc>
              <a:buClr>
                <a:schemeClr val="tx1"/>
              </a:buClr>
              <a:buFont typeface="Wingdings 2"/>
              <a:buNone/>
            </a:pPr>
            <a:endParaRPr lang="en-US" sz="2400" dirty="0" smtClean="0"/>
          </a:p>
          <a:p>
            <a:pPr>
              <a:lnSpc>
                <a:spcPct val="90000"/>
              </a:lnSpc>
            </a:pPr>
            <a:endParaRPr lang="en-US" sz="2400" dirty="0" smtClean="0"/>
          </a:p>
          <a:p>
            <a:pPr>
              <a:lnSpc>
                <a:spcPct val="90000"/>
              </a:lnSpc>
            </a:pPr>
            <a:endParaRPr lang="en-US" sz="800" dirty="0" smtClean="0"/>
          </a:p>
        </p:txBody>
      </p:sp>
    </p:spTree>
    <p:extLst>
      <p:ext uri="{BB962C8B-B14F-4D97-AF65-F5344CB8AC3E}">
        <p14:creationId xmlns:p14="http://schemas.microsoft.com/office/powerpoint/2010/main" val="18194984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314091" y="1640483"/>
            <a:ext cx="4012885" cy="2414198"/>
          </a:xfrm>
          <a:solidFill>
            <a:schemeClr val="accent1"/>
          </a:solidFill>
        </p:spPr>
        <p:txBody>
          <a:bodyPr vert="horz">
            <a:normAutofit fontScale="92500" lnSpcReduction="20000"/>
          </a:bodyPr>
          <a:lstStyle/>
          <a:p>
            <a:pPr eaLnBrk="1" hangingPunct="1">
              <a:lnSpc>
                <a:spcPct val="90000"/>
              </a:lnSpc>
            </a:pPr>
            <a:endParaRPr lang="en-US" sz="800" dirty="0" smtClean="0"/>
          </a:p>
          <a:p>
            <a:pPr>
              <a:lnSpc>
                <a:spcPct val="90000"/>
              </a:lnSpc>
              <a:buClr>
                <a:schemeClr val="tx1"/>
              </a:buClr>
            </a:pPr>
            <a:r>
              <a:rPr lang="en-US" sz="2400" dirty="0" smtClean="0"/>
              <a:t>LANL is the largest </a:t>
            </a:r>
            <a:r>
              <a:rPr lang="en-US" sz="2400" dirty="0"/>
              <a:t>N</a:t>
            </a:r>
            <a:r>
              <a:rPr lang="en-US" sz="2400" dirty="0" smtClean="0"/>
              <a:t>ational laboratory (under NNSA) (</a:t>
            </a:r>
            <a:r>
              <a:rPr lang="en-US" sz="2400" dirty="0" smtClean="0"/>
              <a:t>~11,700 staff, contractors, students, postdocs </a:t>
            </a:r>
            <a:r>
              <a:rPr lang="en-US" sz="2400" dirty="0" smtClean="0"/>
              <a:t>)</a:t>
            </a:r>
          </a:p>
          <a:p>
            <a:pPr>
              <a:lnSpc>
                <a:spcPct val="90000"/>
              </a:lnSpc>
              <a:buClr>
                <a:schemeClr val="tx1"/>
              </a:buClr>
            </a:pPr>
            <a:endParaRPr lang="en-US" sz="2400" dirty="0"/>
          </a:p>
          <a:p>
            <a:pPr>
              <a:lnSpc>
                <a:spcPct val="90000"/>
              </a:lnSpc>
              <a:buClr>
                <a:schemeClr val="tx1"/>
              </a:buClr>
            </a:pPr>
            <a:r>
              <a:rPr lang="en-US" sz="2400" dirty="0" smtClean="0"/>
              <a:t>LANL is the largest institution and employer in Northern New </a:t>
            </a:r>
            <a:r>
              <a:rPr lang="en-US" sz="2400" dirty="0" smtClean="0"/>
              <a:t>Mexico, $2.5 billion budget</a:t>
            </a:r>
            <a:endParaRPr lang="en-US" sz="2400" dirty="0"/>
          </a:p>
          <a:p>
            <a:pPr>
              <a:lnSpc>
                <a:spcPct val="90000"/>
              </a:lnSpc>
              <a:buClr>
                <a:schemeClr val="tx1"/>
              </a:buClr>
            </a:pPr>
            <a:endParaRPr lang="en-US" sz="2400" dirty="0" smtClean="0"/>
          </a:p>
          <a:p>
            <a:pPr>
              <a:lnSpc>
                <a:spcPct val="90000"/>
              </a:lnSpc>
              <a:buClr>
                <a:schemeClr val="tx1"/>
              </a:buClr>
            </a:pPr>
            <a:endParaRPr lang="en-US" sz="2400" dirty="0" smtClean="0"/>
          </a:p>
          <a:p>
            <a:pPr eaLnBrk="1" hangingPunct="1">
              <a:lnSpc>
                <a:spcPct val="90000"/>
              </a:lnSpc>
              <a:buClr>
                <a:schemeClr val="tx1"/>
              </a:buClr>
              <a:buNone/>
            </a:pPr>
            <a:endParaRPr lang="en-US" sz="2400" dirty="0" smtClean="0"/>
          </a:p>
          <a:p>
            <a:pPr eaLnBrk="1" hangingPunct="1">
              <a:lnSpc>
                <a:spcPct val="90000"/>
              </a:lnSpc>
            </a:pPr>
            <a:endParaRPr lang="en-US" sz="2400" dirty="0" smtClean="0"/>
          </a:p>
          <a:p>
            <a:pPr eaLnBrk="1" hangingPunct="1">
              <a:lnSpc>
                <a:spcPct val="90000"/>
              </a:lnSpc>
            </a:pPr>
            <a:endParaRPr lang="en-US" sz="800" dirty="0" smtClean="0"/>
          </a:p>
        </p:txBody>
      </p:sp>
      <p:sp>
        <p:nvSpPr>
          <p:cNvPr id="4" name="Rectangle 2"/>
          <p:cNvSpPr>
            <a:spLocks noGrp="1" noChangeArrowheads="1"/>
          </p:cNvSpPr>
          <p:nvPr>
            <p:ph type="title"/>
          </p:nvPr>
        </p:nvSpPr>
        <p:spPr>
          <a:xfrm>
            <a:off x="678093" y="175309"/>
            <a:ext cx="7793038" cy="990600"/>
          </a:xfrm>
        </p:spPr>
        <p:txBody>
          <a:bodyPr>
            <a:normAutofit fontScale="90000"/>
          </a:bodyPr>
          <a:lstStyle/>
          <a:p>
            <a:pPr eaLnBrk="1" hangingPunct="1"/>
            <a:r>
              <a:rPr lang="en-US" dirty="0" smtClean="0"/>
              <a:t>Local Organizers:                               Los Alamos National Laboratory</a:t>
            </a:r>
            <a:endParaRPr lang="en-US" dirty="0"/>
          </a:p>
        </p:txBody>
      </p:sp>
      <p:pic>
        <p:nvPicPr>
          <p:cNvPr id="2" name="Picture 1"/>
          <p:cNvPicPr>
            <a:picLocks noChangeAspect="1"/>
          </p:cNvPicPr>
          <p:nvPr/>
        </p:nvPicPr>
        <p:blipFill>
          <a:blip r:embed="rId2"/>
          <a:stretch>
            <a:fillRect/>
          </a:stretch>
        </p:blipFill>
        <p:spPr>
          <a:xfrm>
            <a:off x="4492004" y="1624608"/>
            <a:ext cx="4425514" cy="2947392"/>
          </a:xfrm>
          <a:prstGeom prst="rect">
            <a:avLst/>
          </a:prstGeom>
        </p:spPr>
      </p:pic>
      <p:pic>
        <p:nvPicPr>
          <p:cNvPr id="3" name="Picture 2"/>
          <p:cNvPicPr>
            <a:picLocks noChangeAspect="1"/>
          </p:cNvPicPr>
          <p:nvPr/>
        </p:nvPicPr>
        <p:blipFill>
          <a:blip r:embed="rId3"/>
          <a:stretch>
            <a:fillRect/>
          </a:stretch>
        </p:blipFill>
        <p:spPr>
          <a:xfrm>
            <a:off x="241060" y="4272579"/>
            <a:ext cx="6066675" cy="2426670"/>
          </a:xfrm>
          <a:prstGeom prst="rect">
            <a:avLst/>
          </a:prstGeom>
        </p:spPr>
      </p:pic>
      <p:sp>
        <p:nvSpPr>
          <p:cNvPr id="10" name="Rectangle 3"/>
          <p:cNvSpPr txBox="1">
            <a:spLocks noChangeArrowheads="1"/>
          </p:cNvSpPr>
          <p:nvPr/>
        </p:nvSpPr>
        <p:spPr>
          <a:xfrm>
            <a:off x="5428187" y="4762500"/>
            <a:ext cx="3400792" cy="1936749"/>
          </a:xfrm>
          <a:prstGeom prst="rect">
            <a:avLst/>
          </a:prstGeom>
          <a:solidFill>
            <a:schemeClr val="accent1"/>
          </a:solid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pPr>
            <a:endParaRPr lang="en-US" sz="800" dirty="0" smtClean="0"/>
          </a:p>
          <a:p>
            <a:pPr>
              <a:lnSpc>
                <a:spcPct val="90000"/>
              </a:lnSpc>
              <a:buClr>
                <a:schemeClr val="tx1"/>
              </a:buClr>
            </a:pPr>
            <a:r>
              <a:rPr lang="en-US" sz="2400" dirty="0" smtClean="0"/>
              <a:t>Primary mission is national security. Includes but not limited to applied nuclear research</a:t>
            </a:r>
            <a:endParaRPr lang="en-US" sz="2400" dirty="0" smtClean="0"/>
          </a:p>
          <a:p>
            <a:pPr marL="118872" indent="0">
              <a:lnSpc>
                <a:spcPct val="90000"/>
              </a:lnSpc>
              <a:buClr>
                <a:schemeClr val="tx1"/>
              </a:buClr>
              <a:buNone/>
            </a:pPr>
            <a:endParaRPr lang="en-US" sz="2400" dirty="0" smtClean="0"/>
          </a:p>
          <a:p>
            <a:pPr>
              <a:lnSpc>
                <a:spcPct val="90000"/>
              </a:lnSpc>
              <a:buClr>
                <a:schemeClr val="tx1"/>
              </a:buClr>
              <a:buFont typeface="Wingdings 2"/>
              <a:buNone/>
            </a:pPr>
            <a:endParaRPr lang="en-US" sz="2400" dirty="0" smtClean="0"/>
          </a:p>
          <a:p>
            <a:pPr>
              <a:lnSpc>
                <a:spcPct val="90000"/>
              </a:lnSpc>
            </a:pPr>
            <a:endParaRPr lang="en-US" sz="2400" dirty="0" smtClean="0"/>
          </a:p>
          <a:p>
            <a:pPr>
              <a:lnSpc>
                <a:spcPct val="90000"/>
              </a:lnSpc>
            </a:pPr>
            <a:endParaRPr lang="en-US" sz="800" dirty="0" smtClean="0"/>
          </a:p>
        </p:txBody>
      </p:sp>
    </p:spTree>
    <p:extLst>
      <p:ext uri="{BB962C8B-B14F-4D97-AF65-F5344CB8AC3E}">
        <p14:creationId xmlns:p14="http://schemas.microsoft.com/office/powerpoint/2010/main" val="13821653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314091" y="1640483"/>
            <a:ext cx="4562860" cy="2414198"/>
          </a:xfrm>
          <a:solidFill>
            <a:schemeClr val="accent1"/>
          </a:solidFill>
        </p:spPr>
        <p:txBody>
          <a:bodyPr vert="horz">
            <a:normAutofit lnSpcReduction="10000"/>
          </a:bodyPr>
          <a:lstStyle/>
          <a:p>
            <a:pPr eaLnBrk="1" hangingPunct="1">
              <a:lnSpc>
                <a:spcPct val="90000"/>
              </a:lnSpc>
            </a:pPr>
            <a:endParaRPr lang="en-US" sz="800" dirty="0" smtClean="0"/>
          </a:p>
          <a:p>
            <a:pPr>
              <a:lnSpc>
                <a:spcPct val="90000"/>
              </a:lnSpc>
              <a:buClr>
                <a:schemeClr val="tx1"/>
              </a:buClr>
            </a:pPr>
            <a:r>
              <a:rPr lang="en-US" sz="2400" dirty="0" smtClean="0"/>
              <a:t>Nuclear and Particle Physics, Astrophysics, Cosmology, Biology, Chemistry, Applied mathematics, Plasma Physics, Environmental Sciences, Geophysics, Energy, Computer Science,  Data Science </a:t>
            </a:r>
            <a:endParaRPr lang="en-US" sz="2400" dirty="0" smtClean="0"/>
          </a:p>
          <a:p>
            <a:pPr>
              <a:lnSpc>
                <a:spcPct val="90000"/>
              </a:lnSpc>
              <a:buClr>
                <a:schemeClr val="tx1"/>
              </a:buClr>
            </a:pPr>
            <a:endParaRPr lang="en-US" sz="2400" dirty="0"/>
          </a:p>
          <a:p>
            <a:pPr>
              <a:lnSpc>
                <a:spcPct val="90000"/>
              </a:lnSpc>
              <a:buClr>
                <a:schemeClr val="tx1"/>
              </a:buClr>
            </a:pPr>
            <a:endParaRPr lang="en-US" sz="2400" dirty="0" smtClean="0"/>
          </a:p>
          <a:p>
            <a:pPr>
              <a:lnSpc>
                <a:spcPct val="90000"/>
              </a:lnSpc>
              <a:buClr>
                <a:schemeClr val="tx1"/>
              </a:buClr>
            </a:pPr>
            <a:endParaRPr lang="en-US" sz="2400" dirty="0" smtClean="0"/>
          </a:p>
          <a:p>
            <a:pPr eaLnBrk="1" hangingPunct="1">
              <a:lnSpc>
                <a:spcPct val="90000"/>
              </a:lnSpc>
              <a:buClr>
                <a:schemeClr val="tx1"/>
              </a:buClr>
              <a:buNone/>
            </a:pPr>
            <a:endParaRPr lang="en-US" sz="2400" dirty="0" smtClean="0"/>
          </a:p>
          <a:p>
            <a:pPr eaLnBrk="1" hangingPunct="1">
              <a:lnSpc>
                <a:spcPct val="90000"/>
              </a:lnSpc>
            </a:pPr>
            <a:endParaRPr lang="en-US" sz="2400" dirty="0" smtClean="0"/>
          </a:p>
          <a:p>
            <a:pPr eaLnBrk="1" hangingPunct="1">
              <a:lnSpc>
                <a:spcPct val="90000"/>
              </a:lnSpc>
            </a:pPr>
            <a:endParaRPr lang="en-US" sz="800" dirty="0" smtClean="0"/>
          </a:p>
        </p:txBody>
      </p:sp>
      <p:sp>
        <p:nvSpPr>
          <p:cNvPr id="4" name="Rectangle 2"/>
          <p:cNvSpPr>
            <a:spLocks noGrp="1" noChangeArrowheads="1"/>
          </p:cNvSpPr>
          <p:nvPr>
            <p:ph type="title"/>
          </p:nvPr>
        </p:nvSpPr>
        <p:spPr>
          <a:xfrm>
            <a:off x="678093" y="175309"/>
            <a:ext cx="7793038" cy="990600"/>
          </a:xfrm>
        </p:spPr>
        <p:txBody>
          <a:bodyPr>
            <a:normAutofit/>
          </a:bodyPr>
          <a:lstStyle/>
          <a:p>
            <a:pPr eaLnBrk="1" hangingPunct="1"/>
            <a:r>
              <a:rPr lang="en-US" dirty="0" smtClean="0"/>
              <a:t>Basic Science</a:t>
            </a:r>
            <a:endParaRPr lang="en-US" dirty="0"/>
          </a:p>
        </p:txBody>
      </p:sp>
      <p:pic>
        <p:nvPicPr>
          <p:cNvPr id="6" name="Picture 5"/>
          <p:cNvPicPr>
            <a:picLocks noChangeAspect="1"/>
          </p:cNvPicPr>
          <p:nvPr/>
        </p:nvPicPr>
        <p:blipFill>
          <a:blip r:embed="rId2"/>
          <a:stretch>
            <a:fillRect/>
          </a:stretch>
        </p:blipFill>
        <p:spPr>
          <a:xfrm>
            <a:off x="464241" y="4236322"/>
            <a:ext cx="3862735" cy="2564427"/>
          </a:xfrm>
          <a:prstGeom prst="rect">
            <a:avLst/>
          </a:prstGeom>
        </p:spPr>
      </p:pic>
      <p:pic>
        <p:nvPicPr>
          <p:cNvPr id="7" name="Picture 6"/>
          <p:cNvPicPr>
            <a:picLocks noChangeAspect="1"/>
          </p:cNvPicPr>
          <p:nvPr/>
        </p:nvPicPr>
        <p:blipFill>
          <a:blip r:embed="rId3"/>
          <a:stretch>
            <a:fillRect/>
          </a:stretch>
        </p:blipFill>
        <p:spPr>
          <a:xfrm>
            <a:off x="5332128" y="1640483"/>
            <a:ext cx="3392283" cy="2262652"/>
          </a:xfrm>
          <a:prstGeom prst="rect">
            <a:avLst/>
          </a:prstGeom>
        </p:spPr>
      </p:pic>
      <p:pic>
        <p:nvPicPr>
          <p:cNvPr id="8" name="Picture 7"/>
          <p:cNvPicPr>
            <a:picLocks noChangeAspect="1"/>
          </p:cNvPicPr>
          <p:nvPr/>
        </p:nvPicPr>
        <p:blipFill>
          <a:blip r:embed="rId4"/>
          <a:stretch>
            <a:fillRect/>
          </a:stretch>
        </p:blipFill>
        <p:spPr>
          <a:xfrm>
            <a:off x="4876951" y="4054681"/>
            <a:ext cx="4089889" cy="2746068"/>
          </a:xfrm>
          <a:prstGeom prst="rect">
            <a:avLst/>
          </a:prstGeom>
        </p:spPr>
      </p:pic>
    </p:spTree>
    <p:extLst>
      <p:ext uri="{BB962C8B-B14F-4D97-AF65-F5344CB8AC3E}">
        <p14:creationId xmlns:p14="http://schemas.microsoft.com/office/powerpoint/2010/main" val="40024177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275882" y="1624242"/>
            <a:ext cx="4408679" cy="2249257"/>
          </a:xfrm>
          <a:solidFill>
            <a:schemeClr val="accent1"/>
          </a:solidFill>
        </p:spPr>
        <p:txBody>
          <a:bodyPr vert="horz">
            <a:normAutofit fontScale="85000" lnSpcReduction="20000"/>
          </a:bodyPr>
          <a:lstStyle/>
          <a:p>
            <a:pPr eaLnBrk="1" hangingPunct="1">
              <a:lnSpc>
                <a:spcPct val="90000"/>
              </a:lnSpc>
            </a:pPr>
            <a:endParaRPr lang="en-US" sz="800" dirty="0" smtClean="0"/>
          </a:p>
          <a:p>
            <a:pPr>
              <a:lnSpc>
                <a:spcPct val="90000"/>
              </a:lnSpc>
              <a:buClr>
                <a:schemeClr val="tx1"/>
              </a:buClr>
            </a:pPr>
            <a:r>
              <a:rPr lang="en-US" sz="2400" dirty="0" smtClean="0"/>
              <a:t>Second oldest city in the U.S. (1607)</a:t>
            </a:r>
            <a:endParaRPr lang="en-US" sz="2400" dirty="0" smtClean="0">
              <a:solidFill>
                <a:srgbClr val="FF0000"/>
              </a:solidFill>
            </a:endParaRPr>
          </a:p>
          <a:p>
            <a:pPr>
              <a:lnSpc>
                <a:spcPct val="90000"/>
              </a:lnSpc>
              <a:buClr>
                <a:schemeClr val="tx1"/>
              </a:buClr>
            </a:pPr>
            <a:endParaRPr lang="en-US" sz="2400" dirty="0"/>
          </a:p>
          <a:p>
            <a:pPr>
              <a:lnSpc>
                <a:spcPct val="90000"/>
              </a:lnSpc>
              <a:buClr>
                <a:schemeClr val="tx1"/>
              </a:buClr>
            </a:pPr>
            <a:r>
              <a:rPr lang="en-US" sz="2400" dirty="0" smtClean="0"/>
              <a:t>Capital of New Mexico. Fourth largest city in NM. (Oldest capital 1610)</a:t>
            </a:r>
            <a:endParaRPr lang="en-US" sz="2400" dirty="0">
              <a:solidFill>
                <a:srgbClr val="FF0000"/>
              </a:solidFill>
            </a:endParaRPr>
          </a:p>
          <a:p>
            <a:pPr>
              <a:lnSpc>
                <a:spcPct val="90000"/>
              </a:lnSpc>
              <a:buClr>
                <a:schemeClr val="tx1"/>
              </a:buClr>
            </a:pPr>
            <a:endParaRPr lang="en-US" sz="2400" dirty="0" smtClean="0"/>
          </a:p>
          <a:p>
            <a:pPr>
              <a:lnSpc>
                <a:spcPct val="90000"/>
              </a:lnSpc>
              <a:buClr>
                <a:schemeClr val="tx1"/>
              </a:buClr>
            </a:pPr>
            <a:r>
              <a:rPr lang="en-US" sz="2400" dirty="0" smtClean="0"/>
              <a:t>Premier vacation destination. Cultural and outdoor recreation center</a:t>
            </a:r>
            <a:endParaRPr lang="en-US" sz="2400" dirty="0"/>
          </a:p>
          <a:p>
            <a:pPr marL="118872" indent="0">
              <a:lnSpc>
                <a:spcPct val="90000"/>
              </a:lnSpc>
              <a:buClr>
                <a:schemeClr val="tx1"/>
              </a:buClr>
              <a:buNone/>
            </a:pPr>
            <a:endParaRPr lang="en-US" sz="2400" dirty="0">
              <a:solidFill>
                <a:srgbClr val="FF0000"/>
              </a:solidFill>
            </a:endParaRPr>
          </a:p>
          <a:p>
            <a:pPr>
              <a:lnSpc>
                <a:spcPct val="90000"/>
              </a:lnSpc>
              <a:buClr>
                <a:schemeClr val="tx1"/>
              </a:buClr>
            </a:pPr>
            <a:endParaRPr lang="en-US" sz="2400" dirty="0" smtClean="0"/>
          </a:p>
          <a:p>
            <a:pPr>
              <a:lnSpc>
                <a:spcPct val="90000"/>
              </a:lnSpc>
              <a:buClr>
                <a:schemeClr val="tx1"/>
              </a:buClr>
            </a:pPr>
            <a:endParaRPr lang="en-US" sz="2400" dirty="0" smtClean="0"/>
          </a:p>
          <a:p>
            <a:pPr eaLnBrk="1" hangingPunct="1">
              <a:lnSpc>
                <a:spcPct val="90000"/>
              </a:lnSpc>
              <a:buClr>
                <a:schemeClr val="tx1"/>
              </a:buClr>
              <a:buNone/>
            </a:pPr>
            <a:endParaRPr lang="en-US" sz="2400" dirty="0" smtClean="0"/>
          </a:p>
          <a:p>
            <a:pPr eaLnBrk="1" hangingPunct="1">
              <a:lnSpc>
                <a:spcPct val="90000"/>
              </a:lnSpc>
            </a:pPr>
            <a:endParaRPr lang="en-US" sz="2400" dirty="0" smtClean="0"/>
          </a:p>
          <a:p>
            <a:pPr eaLnBrk="1" hangingPunct="1">
              <a:lnSpc>
                <a:spcPct val="90000"/>
              </a:lnSpc>
            </a:pPr>
            <a:endParaRPr lang="en-US" sz="800" dirty="0" smtClean="0"/>
          </a:p>
        </p:txBody>
      </p:sp>
      <p:sp>
        <p:nvSpPr>
          <p:cNvPr id="4" name="Rectangle 2"/>
          <p:cNvSpPr>
            <a:spLocks noGrp="1" noChangeArrowheads="1"/>
          </p:cNvSpPr>
          <p:nvPr>
            <p:ph type="title"/>
          </p:nvPr>
        </p:nvSpPr>
        <p:spPr>
          <a:xfrm>
            <a:off x="678093" y="143559"/>
            <a:ext cx="7793038" cy="990600"/>
          </a:xfrm>
        </p:spPr>
        <p:txBody>
          <a:bodyPr>
            <a:normAutofit/>
          </a:bodyPr>
          <a:lstStyle/>
          <a:p>
            <a:pPr eaLnBrk="1" hangingPunct="1"/>
            <a:r>
              <a:rPr lang="en-US" dirty="0" smtClean="0"/>
              <a:t>Santa Fe </a:t>
            </a:r>
            <a:endParaRPr lang="en-US" dirty="0"/>
          </a:p>
        </p:txBody>
      </p:sp>
      <p:sp>
        <p:nvSpPr>
          <p:cNvPr id="9" name="Rectangle 3"/>
          <p:cNvSpPr txBox="1">
            <a:spLocks noChangeArrowheads="1"/>
          </p:cNvSpPr>
          <p:nvPr/>
        </p:nvSpPr>
        <p:spPr>
          <a:xfrm>
            <a:off x="4684561" y="4504226"/>
            <a:ext cx="4294167" cy="2200216"/>
          </a:xfrm>
          <a:prstGeom prst="rect">
            <a:avLst/>
          </a:prstGeom>
          <a:solidFill>
            <a:schemeClr val="accent1"/>
          </a:solidFill>
        </p:spPr>
        <p:txBody>
          <a:bodyPr vert="horz" lIns="54864" tIns="91440" rtlCol="0">
            <a:normAutofit fontScale="92500"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pPr>
            <a:endParaRPr lang="en-US" sz="800" dirty="0" smtClean="0"/>
          </a:p>
          <a:p>
            <a:pPr>
              <a:lnSpc>
                <a:spcPct val="90000"/>
              </a:lnSpc>
              <a:buClr>
                <a:schemeClr val="tx1"/>
              </a:buClr>
            </a:pPr>
            <a:r>
              <a:rPr lang="en-US" sz="2400" dirty="0" smtClean="0"/>
              <a:t>Excellent hotels with conference facilities</a:t>
            </a:r>
          </a:p>
          <a:p>
            <a:pPr>
              <a:lnSpc>
                <a:spcPct val="90000"/>
              </a:lnSpc>
              <a:buClr>
                <a:schemeClr val="tx1"/>
              </a:buClr>
            </a:pPr>
            <a:endParaRPr lang="en-US" sz="2400" dirty="0" smtClean="0"/>
          </a:p>
          <a:p>
            <a:pPr>
              <a:lnSpc>
                <a:spcPct val="90000"/>
              </a:lnSpc>
              <a:buClr>
                <a:schemeClr val="tx1"/>
              </a:buClr>
            </a:pPr>
            <a:r>
              <a:rPr lang="en-US" sz="2400" dirty="0" smtClean="0"/>
              <a:t>10 </a:t>
            </a:r>
            <a:r>
              <a:rPr lang="en-US" sz="2400" dirty="0" smtClean="0"/>
              <a:t>min walking distance to the Plaza/downtown Santa Fe, restaurants, museums, and shops</a:t>
            </a:r>
            <a:endParaRPr lang="en-US" sz="2400" dirty="0"/>
          </a:p>
          <a:p>
            <a:pPr marL="118872" indent="0">
              <a:lnSpc>
                <a:spcPct val="90000"/>
              </a:lnSpc>
              <a:buClr>
                <a:schemeClr val="tx1"/>
              </a:buClr>
              <a:buNone/>
            </a:pPr>
            <a:endParaRPr lang="en-US" sz="2400" dirty="0" smtClean="0"/>
          </a:p>
          <a:p>
            <a:pPr marL="118872" indent="0">
              <a:lnSpc>
                <a:spcPct val="90000"/>
              </a:lnSpc>
              <a:buClr>
                <a:schemeClr val="tx1"/>
              </a:buClr>
              <a:buNone/>
            </a:pPr>
            <a:endParaRPr lang="en-US" sz="2400" dirty="0" smtClean="0"/>
          </a:p>
          <a:p>
            <a:pPr>
              <a:lnSpc>
                <a:spcPct val="90000"/>
              </a:lnSpc>
              <a:buClr>
                <a:schemeClr val="tx1"/>
              </a:buClr>
            </a:pPr>
            <a:endParaRPr lang="en-US" sz="2400" dirty="0" smtClean="0"/>
          </a:p>
          <a:p>
            <a:pPr>
              <a:lnSpc>
                <a:spcPct val="90000"/>
              </a:lnSpc>
              <a:buClr>
                <a:schemeClr val="tx1"/>
              </a:buClr>
            </a:pPr>
            <a:endParaRPr lang="en-US" sz="2400" dirty="0" smtClean="0"/>
          </a:p>
          <a:p>
            <a:pPr>
              <a:lnSpc>
                <a:spcPct val="90000"/>
              </a:lnSpc>
              <a:buClr>
                <a:schemeClr val="tx1"/>
              </a:buClr>
            </a:pPr>
            <a:endParaRPr lang="en-US" sz="2400" dirty="0" smtClean="0"/>
          </a:p>
          <a:p>
            <a:pPr>
              <a:lnSpc>
                <a:spcPct val="90000"/>
              </a:lnSpc>
              <a:buClr>
                <a:schemeClr val="tx1"/>
              </a:buClr>
              <a:buFont typeface="Wingdings 2"/>
              <a:buNone/>
            </a:pPr>
            <a:endParaRPr lang="en-US" sz="2400" dirty="0" smtClean="0"/>
          </a:p>
          <a:p>
            <a:pPr>
              <a:lnSpc>
                <a:spcPct val="90000"/>
              </a:lnSpc>
            </a:pPr>
            <a:endParaRPr lang="en-US" sz="2400" dirty="0" smtClean="0"/>
          </a:p>
          <a:p>
            <a:pPr>
              <a:lnSpc>
                <a:spcPct val="90000"/>
              </a:lnSpc>
            </a:pPr>
            <a:endParaRPr lang="en-US" sz="800" dirty="0" smtClean="0"/>
          </a:p>
        </p:txBody>
      </p:sp>
      <p:pic>
        <p:nvPicPr>
          <p:cNvPr id="6" name="Picture 5" descr="index.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244" y="1624242"/>
            <a:ext cx="3704401" cy="2598610"/>
          </a:xfrm>
          <a:prstGeom prst="rect">
            <a:avLst/>
          </a:prstGeom>
        </p:spPr>
      </p:pic>
      <p:pic>
        <p:nvPicPr>
          <p:cNvPr id="8" name="Picture 7" descr="home_image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96" y="4038844"/>
            <a:ext cx="2998797" cy="2665598"/>
          </a:xfrm>
          <a:prstGeom prst="rect">
            <a:avLst/>
          </a:prstGeom>
        </p:spPr>
      </p:pic>
    </p:spTree>
    <p:extLst>
      <p:ext uri="{BB962C8B-B14F-4D97-AF65-F5344CB8AC3E}">
        <p14:creationId xmlns:p14="http://schemas.microsoft.com/office/powerpoint/2010/main" val="225797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275882" y="1624242"/>
            <a:ext cx="4408679" cy="2545924"/>
          </a:xfrm>
          <a:solidFill>
            <a:schemeClr val="accent1"/>
          </a:solidFill>
        </p:spPr>
        <p:txBody>
          <a:bodyPr vert="horz">
            <a:normAutofit fontScale="85000" lnSpcReduction="20000"/>
          </a:bodyPr>
          <a:lstStyle/>
          <a:p>
            <a:pPr eaLnBrk="1" hangingPunct="1">
              <a:lnSpc>
                <a:spcPct val="90000"/>
              </a:lnSpc>
            </a:pPr>
            <a:endParaRPr lang="en-US" sz="800" dirty="0" smtClean="0"/>
          </a:p>
          <a:p>
            <a:pPr>
              <a:lnSpc>
                <a:spcPct val="90000"/>
              </a:lnSpc>
              <a:buClr>
                <a:schemeClr val="tx1"/>
              </a:buClr>
            </a:pPr>
            <a:r>
              <a:rPr lang="en-US" sz="2400" dirty="0" smtClean="0"/>
              <a:t>In 1865 Sisters of Charity come to Santa Fe to start a hospital and treat the sic and the poor</a:t>
            </a:r>
            <a:endParaRPr lang="en-US" sz="2400" dirty="0" smtClean="0">
              <a:solidFill>
                <a:srgbClr val="FF0000"/>
              </a:solidFill>
            </a:endParaRPr>
          </a:p>
          <a:p>
            <a:pPr>
              <a:lnSpc>
                <a:spcPct val="90000"/>
              </a:lnSpc>
              <a:buClr>
                <a:schemeClr val="tx1"/>
              </a:buClr>
            </a:pPr>
            <a:endParaRPr lang="en-US" sz="2400" dirty="0"/>
          </a:p>
          <a:p>
            <a:pPr>
              <a:lnSpc>
                <a:spcPct val="90000"/>
              </a:lnSpc>
              <a:buClr>
                <a:schemeClr val="tx1"/>
              </a:buClr>
            </a:pPr>
            <a:r>
              <a:rPr lang="en-US" sz="2400" dirty="0" smtClean="0"/>
              <a:t>The first hospital was opened in the old Seminary and functioned for more than 50 years </a:t>
            </a:r>
            <a:endParaRPr lang="en-US" sz="2400" dirty="0">
              <a:solidFill>
                <a:srgbClr val="FF0000"/>
              </a:solidFill>
            </a:endParaRPr>
          </a:p>
          <a:p>
            <a:pPr>
              <a:lnSpc>
                <a:spcPct val="90000"/>
              </a:lnSpc>
              <a:buClr>
                <a:schemeClr val="tx1"/>
              </a:buClr>
            </a:pPr>
            <a:endParaRPr lang="en-US" sz="2400" dirty="0" smtClean="0"/>
          </a:p>
          <a:p>
            <a:pPr>
              <a:lnSpc>
                <a:spcPct val="90000"/>
              </a:lnSpc>
              <a:buClr>
                <a:schemeClr val="tx1"/>
              </a:buClr>
            </a:pPr>
            <a:r>
              <a:rPr lang="en-US" sz="2400" dirty="0" smtClean="0"/>
              <a:t>By the 1950s the Sisters of Charity completely ran out of rooms</a:t>
            </a:r>
            <a:endParaRPr lang="en-US" sz="2400" dirty="0"/>
          </a:p>
          <a:p>
            <a:pPr marL="118872" indent="0">
              <a:lnSpc>
                <a:spcPct val="90000"/>
              </a:lnSpc>
              <a:buClr>
                <a:schemeClr val="tx1"/>
              </a:buClr>
              <a:buNone/>
            </a:pPr>
            <a:endParaRPr lang="en-US" sz="2400" dirty="0">
              <a:solidFill>
                <a:srgbClr val="FF0000"/>
              </a:solidFill>
            </a:endParaRPr>
          </a:p>
          <a:p>
            <a:pPr>
              <a:lnSpc>
                <a:spcPct val="90000"/>
              </a:lnSpc>
              <a:buClr>
                <a:schemeClr val="tx1"/>
              </a:buClr>
            </a:pPr>
            <a:endParaRPr lang="en-US" sz="2400" dirty="0" smtClean="0"/>
          </a:p>
          <a:p>
            <a:pPr>
              <a:lnSpc>
                <a:spcPct val="90000"/>
              </a:lnSpc>
              <a:buClr>
                <a:schemeClr val="tx1"/>
              </a:buClr>
            </a:pPr>
            <a:endParaRPr lang="en-US" sz="2400" dirty="0" smtClean="0"/>
          </a:p>
          <a:p>
            <a:pPr eaLnBrk="1" hangingPunct="1">
              <a:lnSpc>
                <a:spcPct val="90000"/>
              </a:lnSpc>
              <a:buClr>
                <a:schemeClr val="tx1"/>
              </a:buClr>
              <a:buNone/>
            </a:pPr>
            <a:endParaRPr lang="en-US" sz="2400" dirty="0" smtClean="0"/>
          </a:p>
          <a:p>
            <a:pPr eaLnBrk="1" hangingPunct="1">
              <a:lnSpc>
                <a:spcPct val="90000"/>
              </a:lnSpc>
            </a:pPr>
            <a:endParaRPr lang="en-US" sz="2400" dirty="0" smtClean="0"/>
          </a:p>
          <a:p>
            <a:pPr eaLnBrk="1" hangingPunct="1">
              <a:lnSpc>
                <a:spcPct val="90000"/>
              </a:lnSpc>
            </a:pPr>
            <a:endParaRPr lang="en-US" sz="800" dirty="0" smtClean="0"/>
          </a:p>
        </p:txBody>
      </p:sp>
      <p:sp>
        <p:nvSpPr>
          <p:cNvPr id="4" name="Rectangle 2"/>
          <p:cNvSpPr>
            <a:spLocks noGrp="1" noChangeArrowheads="1"/>
          </p:cNvSpPr>
          <p:nvPr>
            <p:ph type="title"/>
          </p:nvPr>
        </p:nvSpPr>
        <p:spPr>
          <a:xfrm>
            <a:off x="678093" y="143559"/>
            <a:ext cx="7793038" cy="990600"/>
          </a:xfrm>
        </p:spPr>
        <p:txBody>
          <a:bodyPr>
            <a:normAutofit/>
          </a:bodyPr>
          <a:lstStyle/>
          <a:p>
            <a:pPr eaLnBrk="1" hangingPunct="1"/>
            <a:r>
              <a:rPr lang="en-US" dirty="0" smtClean="0"/>
              <a:t>The Drury Hotel</a:t>
            </a:r>
            <a:endParaRPr lang="en-US" dirty="0"/>
          </a:p>
        </p:txBody>
      </p:sp>
      <p:sp>
        <p:nvSpPr>
          <p:cNvPr id="9" name="Rectangle 3"/>
          <p:cNvSpPr txBox="1">
            <a:spLocks noChangeArrowheads="1"/>
          </p:cNvSpPr>
          <p:nvPr/>
        </p:nvSpPr>
        <p:spPr>
          <a:xfrm>
            <a:off x="4684561" y="4263337"/>
            <a:ext cx="4294167" cy="2441105"/>
          </a:xfrm>
          <a:prstGeom prst="rect">
            <a:avLst/>
          </a:prstGeom>
          <a:solidFill>
            <a:schemeClr val="accent1"/>
          </a:solidFill>
        </p:spPr>
        <p:txBody>
          <a:bodyPr vert="horz" lIns="54864" tIns="91440" rtlCol="0">
            <a:normAutofit fontScale="775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pPr>
            <a:endParaRPr lang="en-US" sz="800" dirty="0" smtClean="0"/>
          </a:p>
          <a:p>
            <a:pPr>
              <a:lnSpc>
                <a:spcPct val="90000"/>
              </a:lnSpc>
              <a:buClr>
                <a:schemeClr val="tx1"/>
              </a:buClr>
            </a:pPr>
            <a:r>
              <a:rPr lang="en-US" sz="2400" dirty="0" smtClean="0"/>
              <a:t>A new building fo</a:t>
            </a:r>
            <a:r>
              <a:rPr lang="en-US" sz="2400" dirty="0" smtClean="0"/>
              <a:t>r the hospital </a:t>
            </a:r>
            <a:r>
              <a:rPr lang="mr-IN" sz="2400" dirty="0" smtClean="0"/>
              <a:t>–</a:t>
            </a:r>
            <a:r>
              <a:rPr lang="en-US" sz="2400" dirty="0" smtClean="0"/>
              <a:t>original St. Vincent’s hospital. Designed by local architect  John </a:t>
            </a:r>
            <a:r>
              <a:rPr lang="en-US" sz="2400" dirty="0" err="1" smtClean="0"/>
              <a:t>Gaw</a:t>
            </a:r>
            <a:r>
              <a:rPr lang="en-US" sz="2400" dirty="0" smtClean="0"/>
              <a:t> </a:t>
            </a:r>
            <a:r>
              <a:rPr lang="en-US" sz="2400" dirty="0" err="1" smtClean="0"/>
              <a:t>Meem</a:t>
            </a:r>
            <a:r>
              <a:rPr lang="en-US" sz="2400" dirty="0" smtClean="0"/>
              <a:t>- Territorial Revival Style</a:t>
            </a:r>
            <a:endParaRPr lang="en-US" sz="2400" dirty="0" smtClean="0"/>
          </a:p>
          <a:p>
            <a:pPr>
              <a:lnSpc>
                <a:spcPct val="90000"/>
              </a:lnSpc>
              <a:buClr>
                <a:schemeClr val="tx1"/>
              </a:buClr>
            </a:pPr>
            <a:endParaRPr lang="en-US" sz="2400" dirty="0" smtClean="0"/>
          </a:p>
          <a:p>
            <a:pPr>
              <a:lnSpc>
                <a:spcPct val="90000"/>
              </a:lnSpc>
              <a:buClr>
                <a:schemeClr val="tx1"/>
              </a:buClr>
            </a:pPr>
            <a:r>
              <a:rPr lang="en-US" sz="2400" dirty="0" smtClean="0"/>
              <a:t>Hospital moved 1977. Occupied by Mew Mexico Cultural affairs</a:t>
            </a:r>
          </a:p>
          <a:p>
            <a:pPr>
              <a:lnSpc>
                <a:spcPct val="90000"/>
              </a:lnSpc>
              <a:buClr>
                <a:schemeClr val="tx1"/>
              </a:buClr>
            </a:pPr>
            <a:endParaRPr lang="en-US" sz="2400" dirty="0"/>
          </a:p>
          <a:p>
            <a:pPr>
              <a:lnSpc>
                <a:spcPct val="90000"/>
              </a:lnSpc>
              <a:buClr>
                <a:schemeClr val="tx1"/>
              </a:buClr>
            </a:pPr>
            <a:r>
              <a:rPr lang="en-US" sz="2400" dirty="0" smtClean="0"/>
              <a:t>The hotel opened in 2007 and is one of the newest hotels in Santa Fe</a:t>
            </a:r>
            <a:endParaRPr lang="en-US" sz="2400" dirty="0"/>
          </a:p>
          <a:p>
            <a:pPr marL="118872" indent="0">
              <a:lnSpc>
                <a:spcPct val="90000"/>
              </a:lnSpc>
              <a:buClr>
                <a:schemeClr val="tx1"/>
              </a:buClr>
              <a:buNone/>
            </a:pPr>
            <a:endParaRPr lang="en-US" sz="2400" dirty="0" smtClean="0"/>
          </a:p>
          <a:p>
            <a:pPr marL="118872" indent="0">
              <a:lnSpc>
                <a:spcPct val="90000"/>
              </a:lnSpc>
              <a:buClr>
                <a:schemeClr val="tx1"/>
              </a:buClr>
              <a:buNone/>
            </a:pPr>
            <a:endParaRPr lang="en-US" sz="2400" dirty="0" smtClean="0"/>
          </a:p>
          <a:p>
            <a:pPr>
              <a:lnSpc>
                <a:spcPct val="90000"/>
              </a:lnSpc>
              <a:buClr>
                <a:schemeClr val="tx1"/>
              </a:buClr>
            </a:pPr>
            <a:endParaRPr lang="en-US" sz="2400" dirty="0" smtClean="0"/>
          </a:p>
          <a:p>
            <a:pPr>
              <a:lnSpc>
                <a:spcPct val="90000"/>
              </a:lnSpc>
              <a:buClr>
                <a:schemeClr val="tx1"/>
              </a:buClr>
            </a:pPr>
            <a:endParaRPr lang="en-US" sz="2400" dirty="0" smtClean="0"/>
          </a:p>
          <a:p>
            <a:pPr>
              <a:lnSpc>
                <a:spcPct val="90000"/>
              </a:lnSpc>
              <a:buClr>
                <a:schemeClr val="tx1"/>
              </a:buClr>
            </a:pPr>
            <a:endParaRPr lang="en-US" sz="2400" dirty="0" smtClean="0"/>
          </a:p>
          <a:p>
            <a:pPr>
              <a:lnSpc>
                <a:spcPct val="90000"/>
              </a:lnSpc>
              <a:buClr>
                <a:schemeClr val="tx1"/>
              </a:buClr>
              <a:buFont typeface="Wingdings 2"/>
              <a:buNone/>
            </a:pPr>
            <a:endParaRPr lang="en-US" sz="2400" dirty="0" smtClean="0"/>
          </a:p>
          <a:p>
            <a:pPr>
              <a:lnSpc>
                <a:spcPct val="90000"/>
              </a:lnSpc>
            </a:pPr>
            <a:endParaRPr lang="en-US" sz="2400" dirty="0" smtClean="0"/>
          </a:p>
          <a:p>
            <a:pPr>
              <a:lnSpc>
                <a:spcPct val="90000"/>
              </a:lnSpc>
            </a:pPr>
            <a:endParaRPr lang="en-US" sz="800" dirty="0" smtClean="0"/>
          </a:p>
        </p:txBody>
      </p:sp>
      <p:pic>
        <p:nvPicPr>
          <p:cNvPr id="2" name="Picture 1"/>
          <p:cNvPicPr>
            <a:picLocks noChangeAspect="1"/>
          </p:cNvPicPr>
          <p:nvPr/>
        </p:nvPicPr>
        <p:blipFill>
          <a:blip r:embed="rId2"/>
          <a:stretch>
            <a:fillRect/>
          </a:stretch>
        </p:blipFill>
        <p:spPr>
          <a:xfrm>
            <a:off x="5156021" y="1624242"/>
            <a:ext cx="3822707" cy="2545924"/>
          </a:xfrm>
          <a:prstGeom prst="rect">
            <a:avLst/>
          </a:prstGeom>
        </p:spPr>
      </p:pic>
      <p:pic>
        <p:nvPicPr>
          <p:cNvPr id="3" name="Picture 2"/>
          <p:cNvPicPr>
            <a:picLocks noChangeAspect="1"/>
          </p:cNvPicPr>
          <p:nvPr/>
        </p:nvPicPr>
        <p:blipFill>
          <a:blip r:embed="rId3"/>
          <a:stretch>
            <a:fillRect/>
          </a:stretch>
        </p:blipFill>
        <p:spPr>
          <a:xfrm>
            <a:off x="215402" y="4263337"/>
            <a:ext cx="4345010" cy="2441106"/>
          </a:xfrm>
          <a:prstGeom prst="rect">
            <a:avLst/>
          </a:prstGeom>
        </p:spPr>
      </p:pic>
    </p:spTree>
    <p:extLst>
      <p:ext uri="{BB962C8B-B14F-4D97-AF65-F5344CB8AC3E}">
        <p14:creationId xmlns:p14="http://schemas.microsoft.com/office/powerpoint/2010/main" val="24859034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14599" y="4976892"/>
            <a:ext cx="3593323" cy="1740516"/>
          </a:xfrm>
          <a:prstGeom prst="rect">
            <a:avLst/>
          </a:prstGeom>
        </p:spPr>
      </p:pic>
      <p:sp>
        <p:nvSpPr>
          <p:cNvPr id="55299" name="Rectangle 3"/>
          <p:cNvSpPr>
            <a:spLocks noGrp="1" noChangeArrowheads="1"/>
          </p:cNvSpPr>
          <p:nvPr>
            <p:ph idx="1"/>
          </p:nvPr>
        </p:nvSpPr>
        <p:spPr>
          <a:xfrm>
            <a:off x="251069" y="1510933"/>
            <a:ext cx="4949798" cy="1664067"/>
          </a:xfrm>
          <a:solidFill>
            <a:schemeClr val="accent1"/>
          </a:solidFill>
        </p:spPr>
        <p:txBody>
          <a:bodyPr vert="horz">
            <a:normAutofit/>
          </a:bodyPr>
          <a:lstStyle/>
          <a:p>
            <a:pPr eaLnBrk="1" hangingPunct="1">
              <a:lnSpc>
                <a:spcPct val="90000"/>
              </a:lnSpc>
            </a:pPr>
            <a:endParaRPr lang="en-US" sz="800" dirty="0" smtClean="0"/>
          </a:p>
          <a:p>
            <a:pPr>
              <a:lnSpc>
                <a:spcPct val="90000"/>
              </a:lnSpc>
              <a:buClr>
                <a:schemeClr val="tx1"/>
              </a:buClr>
            </a:pPr>
            <a:r>
              <a:rPr lang="en-US" sz="2400" dirty="0" smtClean="0"/>
              <a:t>Hiking: </a:t>
            </a:r>
            <a:r>
              <a:rPr lang="en-US" sz="2400" dirty="0" err="1" smtClean="0"/>
              <a:t>Atalaya</a:t>
            </a:r>
            <a:r>
              <a:rPr lang="en-US" sz="2400" dirty="0" smtClean="0"/>
              <a:t> peak, Windsor trail</a:t>
            </a:r>
            <a:endParaRPr lang="en-US" sz="2400" dirty="0" smtClean="0">
              <a:solidFill>
                <a:srgbClr val="FF0000"/>
              </a:solidFill>
            </a:endParaRPr>
          </a:p>
          <a:p>
            <a:pPr marL="118872" indent="0">
              <a:lnSpc>
                <a:spcPct val="90000"/>
              </a:lnSpc>
              <a:buClr>
                <a:schemeClr val="tx1"/>
              </a:buClr>
              <a:buNone/>
            </a:pPr>
            <a:endParaRPr lang="en-US" sz="2400" dirty="0" smtClean="0"/>
          </a:p>
          <a:p>
            <a:pPr>
              <a:lnSpc>
                <a:spcPct val="90000"/>
              </a:lnSpc>
              <a:buClr>
                <a:schemeClr val="tx1"/>
              </a:buClr>
            </a:pPr>
            <a:r>
              <a:rPr lang="en-US" sz="2400" dirty="0" smtClean="0"/>
              <a:t>Trip: Bandelier National Monument or Los Alamos </a:t>
            </a:r>
          </a:p>
          <a:p>
            <a:pPr>
              <a:lnSpc>
                <a:spcPct val="90000"/>
              </a:lnSpc>
              <a:buClr>
                <a:schemeClr val="tx1"/>
              </a:buClr>
            </a:pPr>
            <a:endParaRPr lang="en-US" sz="2400" dirty="0" smtClean="0"/>
          </a:p>
          <a:p>
            <a:pPr marL="118872" indent="0" eaLnBrk="1" hangingPunct="1">
              <a:lnSpc>
                <a:spcPct val="90000"/>
              </a:lnSpc>
              <a:buNone/>
            </a:pPr>
            <a:endParaRPr lang="en-US" sz="2400" dirty="0" smtClean="0"/>
          </a:p>
          <a:p>
            <a:pPr eaLnBrk="1" hangingPunct="1">
              <a:lnSpc>
                <a:spcPct val="90000"/>
              </a:lnSpc>
            </a:pPr>
            <a:endParaRPr lang="en-US" sz="800" dirty="0" smtClean="0"/>
          </a:p>
        </p:txBody>
      </p:sp>
      <p:sp>
        <p:nvSpPr>
          <p:cNvPr id="4" name="Rectangle 2"/>
          <p:cNvSpPr>
            <a:spLocks noGrp="1" noChangeArrowheads="1"/>
          </p:cNvSpPr>
          <p:nvPr>
            <p:ph type="title"/>
          </p:nvPr>
        </p:nvSpPr>
        <p:spPr>
          <a:xfrm>
            <a:off x="678093" y="143559"/>
            <a:ext cx="7793038" cy="990600"/>
          </a:xfrm>
        </p:spPr>
        <p:txBody>
          <a:bodyPr>
            <a:normAutofit/>
          </a:bodyPr>
          <a:lstStyle/>
          <a:p>
            <a:pPr eaLnBrk="1" hangingPunct="1"/>
            <a:r>
              <a:rPr lang="en-US" dirty="0" smtClean="0"/>
              <a:t>Attractions</a:t>
            </a:r>
            <a:endParaRPr lang="en-US" dirty="0"/>
          </a:p>
        </p:txBody>
      </p:sp>
      <p:pic>
        <p:nvPicPr>
          <p:cNvPr id="7" name="Picture 6" descr="644798969 2f804aac5f Bandelier National Monument, Home of the Oldest Archaeological in United States"/>
          <p:cNvPicPr/>
          <p:nvPr/>
        </p:nvPicPr>
        <p:blipFill>
          <a:blip r:embed="rId3">
            <a:extLst>
              <a:ext uri="{28A0092B-C50C-407E-A947-70E740481C1C}">
                <a14:useLocalDpi xmlns:a14="http://schemas.microsoft.com/office/drawing/2010/main" val="0"/>
              </a:ext>
            </a:extLst>
          </a:blip>
          <a:srcRect/>
          <a:stretch>
            <a:fillRect/>
          </a:stretch>
        </p:blipFill>
        <p:spPr bwMode="auto">
          <a:xfrm>
            <a:off x="5425092" y="1510933"/>
            <a:ext cx="2480658" cy="2121192"/>
          </a:xfrm>
          <a:prstGeom prst="rect">
            <a:avLst/>
          </a:prstGeom>
          <a:noFill/>
          <a:ln>
            <a:noFill/>
          </a:ln>
        </p:spPr>
      </p:pic>
      <p:pic>
        <p:nvPicPr>
          <p:cNvPr id="3" name="Picture 2"/>
          <p:cNvPicPr>
            <a:picLocks noChangeAspect="1"/>
          </p:cNvPicPr>
          <p:nvPr/>
        </p:nvPicPr>
        <p:blipFill>
          <a:blip r:embed="rId4"/>
          <a:stretch>
            <a:fillRect/>
          </a:stretch>
        </p:blipFill>
        <p:spPr>
          <a:xfrm>
            <a:off x="6171624" y="3003048"/>
            <a:ext cx="2972376" cy="1973844"/>
          </a:xfrm>
          <a:prstGeom prst="rect">
            <a:avLst/>
          </a:prstGeom>
        </p:spPr>
      </p:pic>
      <p:pic>
        <p:nvPicPr>
          <p:cNvPr id="5" name="Picture 4"/>
          <p:cNvPicPr>
            <a:picLocks noChangeAspect="1"/>
          </p:cNvPicPr>
          <p:nvPr/>
        </p:nvPicPr>
        <p:blipFill>
          <a:blip r:embed="rId5"/>
          <a:stretch>
            <a:fillRect/>
          </a:stretch>
        </p:blipFill>
        <p:spPr>
          <a:xfrm>
            <a:off x="251069" y="3435828"/>
            <a:ext cx="2514384" cy="2141883"/>
          </a:xfrm>
          <a:prstGeom prst="rect">
            <a:avLst/>
          </a:prstGeom>
        </p:spPr>
      </p:pic>
      <p:sp>
        <p:nvSpPr>
          <p:cNvPr id="8" name="Rectangle 3"/>
          <p:cNvSpPr txBox="1">
            <a:spLocks noChangeArrowheads="1"/>
          </p:cNvSpPr>
          <p:nvPr/>
        </p:nvSpPr>
        <p:spPr>
          <a:xfrm>
            <a:off x="3744350" y="4729562"/>
            <a:ext cx="4949798" cy="1953814"/>
          </a:xfrm>
          <a:prstGeom prst="rect">
            <a:avLst/>
          </a:prstGeom>
          <a:solidFill>
            <a:schemeClr val="accent1"/>
          </a:solid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buClr>
                <a:schemeClr val="tx1"/>
              </a:buClr>
            </a:pPr>
            <a:r>
              <a:rPr lang="en-US" sz="2400" dirty="0" smtClean="0"/>
              <a:t>Santa Fe museums</a:t>
            </a:r>
          </a:p>
          <a:p>
            <a:pPr>
              <a:lnSpc>
                <a:spcPct val="90000"/>
              </a:lnSpc>
              <a:buClr>
                <a:schemeClr val="tx1"/>
              </a:buClr>
            </a:pPr>
            <a:endParaRPr lang="en-US" sz="2400" dirty="0"/>
          </a:p>
          <a:p>
            <a:pPr>
              <a:lnSpc>
                <a:spcPct val="90000"/>
              </a:lnSpc>
              <a:buClr>
                <a:schemeClr val="tx1"/>
              </a:buClr>
            </a:pPr>
            <a:r>
              <a:rPr lang="en-US" sz="2400" dirty="0" smtClean="0"/>
              <a:t>World class restaurants – Geronimo, The Compound </a:t>
            </a:r>
            <a:r>
              <a:rPr lang="is-IS" sz="2400" dirty="0" smtClean="0"/>
              <a:t>…</a:t>
            </a:r>
            <a:r>
              <a:rPr lang="en-US" sz="2400" dirty="0" smtClean="0"/>
              <a:t> </a:t>
            </a:r>
          </a:p>
          <a:p>
            <a:pPr>
              <a:lnSpc>
                <a:spcPct val="90000"/>
              </a:lnSpc>
            </a:pPr>
            <a:endParaRPr lang="en-US" sz="2400" dirty="0" smtClean="0"/>
          </a:p>
          <a:p>
            <a:pPr>
              <a:lnSpc>
                <a:spcPct val="90000"/>
              </a:lnSpc>
            </a:pPr>
            <a:endParaRPr lang="en-US" sz="800" dirty="0" smtClean="0"/>
          </a:p>
        </p:txBody>
      </p:sp>
      <p:pic>
        <p:nvPicPr>
          <p:cNvPr id="2" name="Picture 1"/>
          <p:cNvPicPr>
            <a:picLocks noChangeAspect="1"/>
          </p:cNvPicPr>
          <p:nvPr/>
        </p:nvPicPr>
        <p:blipFill>
          <a:blip r:embed="rId6"/>
          <a:stretch>
            <a:fillRect/>
          </a:stretch>
        </p:blipFill>
        <p:spPr>
          <a:xfrm>
            <a:off x="2950600" y="3409654"/>
            <a:ext cx="2269316" cy="1319908"/>
          </a:xfrm>
          <a:prstGeom prst="rect">
            <a:avLst/>
          </a:prstGeom>
        </p:spPr>
      </p:pic>
    </p:spTree>
    <p:extLst>
      <p:ext uri="{BB962C8B-B14F-4D97-AF65-F5344CB8AC3E}">
        <p14:creationId xmlns:p14="http://schemas.microsoft.com/office/powerpoint/2010/main" val="26844151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35747</TotalTime>
  <Words>615</Words>
  <Application>Microsoft Macintosh PowerPoint</Application>
  <PresentationFormat>On-screen Show (4:3)</PresentationFormat>
  <Paragraphs>148</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Module</vt:lpstr>
      <vt:lpstr>Welc0me  to QCD Evolution 2018 </vt:lpstr>
      <vt:lpstr>History of the  Workshop</vt:lpstr>
      <vt:lpstr>Delighted to Host QCD Evolution</vt:lpstr>
      <vt:lpstr>Local Organizers:                               Los Alamos National Laboratory</vt:lpstr>
      <vt:lpstr>Local Organizers:                               Los Alamos National Laboratory</vt:lpstr>
      <vt:lpstr>Basic Science</vt:lpstr>
      <vt:lpstr>Santa Fe </vt:lpstr>
      <vt:lpstr>The Drury Hotel</vt:lpstr>
      <vt:lpstr>Attractions</vt:lpstr>
      <vt:lpstr>Have a Productive Workshop!</vt:lpstr>
      <vt:lpstr>Transportation</vt:lpstr>
    </vt:vector>
  </TitlesOfParts>
  <Company>LANL T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QCD Intersections  of Particle and Nuclear Physics  at the High Energy Frontier </dc:title>
  <dc:creator>Ivan Vitev</dc:creator>
  <cp:lastModifiedBy>First name Last name</cp:lastModifiedBy>
  <cp:revision>210</cp:revision>
  <cp:lastPrinted>2017-02-13T15:55:07Z</cp:lastPrinted>
  <dcterms:created xsi:type="dcterms:W3CDTF">2011-11-03T15:06:02Z</dcterms:created>
  <dcterms:modified xsi:type="dcterms:W3CDTF">2018-05-20T13:26:07Z</dcterms:modified>
</cp:coreProperties>
</file>