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notesSlides/notesSlide3.xml" ContentType="application/vnd.openxmlformats-officedocument.presentationml.notesSlide+xml"/>
  <Override PartName="/ppt/embeddings/oleObject54.bin" ContentType="application/vnd.openxmlformats-officedocument.oleObject"/>
  <Override PartName="/ppt/notesSlides/notesSlide4.xml" ContentType="application/vnd.openxmlformats-officedocument.presentationml.notesSlide+xml"/>
  <Override PartName="/ppt/embeddings/oleObject55.bin" ContentType="application/vnd.openxmlformats-officedocument.oleObject"/>
  <Override PartName="/ppt/notesSlides/notesSlide5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4" r:id="rId1"/>
  </p:sldMasterIdLst>
  <p:notesMasterIdLst>
    <p:notesMasterId r:id="rId62"/>
  </p:notesMasterIdLst>
  <p:handoutMasterIdLst>
    <p:handoutMasterId r:id="rId63"/>
  </p:handoutMasterIdLst>
  <p:sldIdLst>
    <p:sldId id="556" r:id="rId2"/>
    <p:sldId id="694" r:id="rId3"/>
    <p:sldId id="765" r:id="rId4"/>
    <p:sldId id="731" r:id="rId5"/>
    <p:sldId id="734" r:id="rId6"/>
    <p:sldId id="722" r:id="rId7"/>
    <p:sldId id="744" r:id="rId8"/>
    <p:sldId id="716" r:id="rId9"/>
    <p:sldId id="747" r:id="rId10"/>
    <p:sldId id="742" r:id="rId11"/>
    <p:sldId id="748" r:id="rId12"/>
    <p:sldId id="762" r:id="rId13"/>
    <p:sldId id="735" r:id="rId14"/>
    <p:sldId id="736" r:id="rId15"/>
    <p:sldId id="749" r:id="rId16"/>
    <p:sldId id="732" r:id="rId17"/>
    <p:sldId id="737" r:id="rId18"/>
    <p:sldId id="738" r:id="rId19"/>
    <p:sldId id="739" r:id="rId20"/>
    <p:sldId id="750" r:id="rId21"/>
    <p:sldId id="764" r:id="rId22"/>
    <p:sldId id="638" r:id="rId23"/>
    <p:sldId id="751" r:id="rId24"/>
    <p:sldId id="752" r:id="rId25"/>
    <p:sldId id="753" r:id="rId26"/>
    <p:sldId id="754" r:id="rId27"/>
    <p:sldId id="763" r:id="rId28"/>
    <p:sldId id="741" r:id="rId29"/>
    <p:sldId id="715" r:id="rId30"/>
    <p:sldId id="697" r:id="rId31"/>
    <p:sldId id="681" r:id="rId32"/>
    <p:sldId id="693" r:id="rId33"/>
    <p:sldId id="610" r:id="rId34"/>
    <p:sldId id="696" r:id="rId35"/>
    <p:sldId id="699" r:id="rId36"/>
    <p:sldId id="707" r:id="rId37"/>
    <p:sldId id="700" r:id="rId38"/>
    <p:sldId id="675" r:id="rId39"/>
    <p:sldId id="535" r:id="rId40"/>
    <p:sldId id="708" r:id="rId41"/>
    <p:sldId id="549" r:id="rId42"/>
    <p:sldId id="766" r:id="rId43"/>
    <p:sldId id="711" r:id="rId44"/>
    <p:sldId id="682" r:id="rId45"/>
    <p:sldId id="712" r:id="rId46"/>
    <p:sldId id="768" r:id="rId47"/>
    <p:sldId id="714" r:id="rId48"/>
    <p:sldId id="769" r:id="rId49"/>
    <p:sldId id="757" r:id="rId50"/>
    <p:sldId id="772" r:id="rId51"/>
    <p:sldId id="770" r:id="rId52"/>
    <p:sldId id="773" r:id="rId53"/>
    <p:sldId id="771" r:id="rId54"/>
    <p:sldId id="758" r:id="rId55"/>
    <p:sldId id="760" r:id="rId56"/>
    <p:sldId id="759" r:id="rId57"/>
    <p:sldId id="755" r:id="rId58"/>
    <p:sldId id="767" r:id="rId59"/>
    <p:sldId id="756" r:id="rId60"/>
    <p:sldId id="552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EF769"/>
    <a:srgbClr val="F3F3FF"/>
    <a:srgbClr val="E700B5"/>
    <a:srgbClr val="83FFC1"/>
    <a:srgbClr val="8400C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9" autoAdjust="0"/>
  </p:normalViewPr>
  <p:slideViewPr>
    <p:cSldViewPr>
      <p:cViewPr>
        <p:scale>
          <a:sx n="72" d="100"/>
          <a:sy n="72" d="100"/>
        </p:scale>
        <p:origin x="-1408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4" Type="http://schemas.openxmlformats.org/officeDocument/2006/relationships/image" Target="../media/image111.emf"/><Relationship Id="rId5" Type="http://schemas.openxmlformats.org/officeDocument/2006/relationships/image" Target="../media/image112.emf"/><Relationship Id="rId1" Type="http://schemas.openxmlformats.org/officeDocument/2006/relationships/image" Target="../media/image108.emf"/><Relationship Id="rId2" Type="http://schemas.openxmlformats.org/officeDocument/2006/relationships/image" Target="../media/image10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image" Target="../media/image9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image" Target="../media/image46.emf"/><Relationship Id="rId13" Type="http://schemas.openxmlformats.org/officeDocument/2006/relationships/image" Target="../media/image47.emf"/><Relationship Id="rId14" Type="http://schemas.openxmlformats.org/officeDocument/2006/relationships/image" Target="../media/image48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536D0-1A1C-E24C-B4AB-6403D515D0E6}" type="datetimeFigureOut">
              <a:rPr lang="en-US" smtClean="0"/>
              <a:t>5/24/18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824D-9EF9-BE4F-86CD-5F1143B0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445B462-D852-714B-8FBD-1582354BB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9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should have experimental results on moments</a:t>
            </a:r>
            <a:r>
              <a:rPr lang="en-US" baseline="0" dirty="0" smtClean="0"/>
              <a:t> and lattice: &lt;x&gt;, d (recent) and J (</a:t>
            </a:r>
            <a:r>
              <a:rPr lang="en-US" baseline="0" dirty="0" err="1" smtClean="0"/>
              <a:t>Mazous</a:t>
            </a:r>
            <a:r>
              <a:rPr lang="en-US" baseline="0" dirty="0" smtClean="0"/>
              <a:t>) and chiral odd (</a:t>
            </a:r>
            <a:r>
              <a:rPr lang="en-US" baseline="0" dirty="0" err="1" smtClean="0"/>
              <a:t>Courtoy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canonical energy-momentum tensor is really an unphysical object resulting from</a:t>
            </a:r>
          </a:p>
          <a:p>
            <a:r>
              <a:rPr lang="en-US" dirty="0" smtClean="0"/>
              <a:t>a formal construction: it is neither canonical nor does it represent the physical energy</a:t>
            </a:r>
          </a:p>
          <a:p>
            <a:r>
              <a:rPr lang="en-US" dirty="0" smtClean="0"/>
              <a:t>or momentum density of anything.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7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5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genuine twist three comes in through the covariant derivative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However, in the definition of these distributions, care must be applied to ensure manifest gauge invariance. In general, this can be accomplished by connecting any non- local correlation function with a Wilson-line gauge link. Specifying a Wilson-line gauge link requires selecting a path along which the vector potential is evaluated. The choice of path raises the immediate issue of how the quantities defined using Wigner distributions (TMDs, OAM, . . .) depend on that choice.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7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DA94F-E595-F148-8A31-B304AC254FED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5B4-BD14-6D49-ACBD-C20E3E4C0BB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2D646-0444-1240-B810-482E90E90A99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79E6-CCA3-1D43-B60A-245EE9C2F6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F2F13-98B0-9041-889E-498B3456C7DE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58590-7E71-F944-B966-AE07B1FDD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8FC6-5B21-6A4D-AAEB-4EA4623E738D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C064-2997-E248-BA91-29658AFAD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6EAD6-AC91-6A49-82CC-1990C5A3C36D}" type="datetime1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FEBBA-5034-1E49-BE19-F858B95A2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C9BE1-90F0-574F-AF24-3D0837E1CF3F}" type="datetime1">
              <a:rPr lang="en-US" smtClean="0"/>
              <a:t>5/24/18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6546D-ACD8-FF49-A6F7-F09E7EE91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6D463-05A4-AA4C-92DA-B698799EF2A6}" type="datetime1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E3673-FC72-D548-A49A-B2D505CAC2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BAD9A-9981-F94D-93D6-D629B1A6432D}" type="datetime1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24575-1ECD-A64C-B627-3EC5551A38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100DA0-549C-8946-B4E7-EA5D4968111A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B18804-3BDE-E845-8EA7-A36EB0401E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35.bin"/><Relationship Id="rId21" Type="http://schemas.openxmlformats.org/officeDocument/2006/relationships/image" Target="../media/image42.emf"/><Relationship Id="rId22" Type="http://schemas.openxmlformats.org/officeDocument/2006/relationships/oleObject" Target="../embeddings/oleObject36.bin"/><Relationship Id="rId23" Type="http://schemas.openxmlformats.org/officeDocument/2006/relationships/image" Target="../media/image43.emf"/><Relationship Id="rId24" Type="http://schemas.openxmlformats.org/officeDocument/2006/relationships/oleObject" Target="../embeddings/oleObject37.bin"/><Relationship Id="rId25" Type="http://schemas.openxmlformats.org/officeDocument/2006/relationships/image" Target="../media/image44.emf"/><Relationship Id="rId26" Type="http://schemas.openxmlformats.org/officeDocument/2006/relationships/oleObject" Target="../embeddings/oleObject38.bin"/><Relationship Id="rId27" Type="http://schemas.openxmlformats.org/officeDocument/2006/relationships/image" Target="../media/image45.emf"/><Relationship Id="rId28" Type="http://schemas.openxmlformats.org/officeDocument/2006/relationships/oleObject" Target="../embeddings/oleObject39.bin"/><Relationship Id="rId29" Type="http://schemas.openxmlformats.org/officeDocument/2006/relationships/image" Target="../media/image4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26.bin"/><Relationship Id="rId30" Type="http://schemas.openxmlformats.org/officeDocument/2006/relationships/oleObject" Target="../embeddings/oleObject40.bin"/><Relationship Id="rId31" Type="http://schemas.openxmlformats.org/officeDocument/2006/relationships/image" Target="../media/image47.emf"/><Relationship Id="rId32" Type="http://schemas.openxmlformats.org/officeDocument/2006/relationships/oleObject" Target="../embeddings/oleObject41.bin"/><Relationship Id="rId9" Type="http://schemas.openxmlformats.org/officeDocument/2006/relationships/oleObject" Target="../embeddings/oleObject28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7.emf"/><Relationship Id="rId33" Type="http://schemas.openxmlformats.org/officeDocument/2006/relationships/image" Target="../media/image48.emf"/><Relationship Id="rId10" Type="http://schemas.openxmlformats.org/officeDocument/2006/relationships/oleObject" Target="../embeddings/oleObject29.bin"/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31.bin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39.emf"/><Relationship Id="rId16" Type="http://schemas.openxmlformats.org/officeDocument/2006/relationships/oleObject" Target="../embeddings/oleObject33.bin"/><Relationship Id="rId17" Type="http://schemas.openxmlformats.org/officeDocument/2006/relationships/image" Target="../media/image40.emf"/><Relationship Id="rId18" Type="http://schemas.openxmlformats.org/officeDocument/2006/relationships/oleObject" Target="../embeddings/oleObject34.bin"/><Relationship Id="rId19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0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oleObject" Target="../embeddings/oleObject42.bin"/><Relationship Id="rId7" Type="http://schemas.openxmlformats.org/officeDocument/2006/relationships/image" Target="../media/image5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62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63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64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6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7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6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3" Type="http://schemas.openxmlformats.org/officeDocument/2006/relationships/image" Target="../media/image7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emf"/><Relationship Id="rId3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emf"/><Relationship Id="rId3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oleObject" Target="../embeddings/oleObject54.bin"/><Relationship Id="rId5" Type="http://schemas.openxmlformats.org/officeDocument/2006/relationships/image" Target="../media/image8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88.emf"/><Relationship Id="rId6" Type="http://schemas.openxmlformats.org/officeDocument/2006/relationships/image" Target="../media/image89.emf"/><Relationship Id="rId7" Type="http://schemas.openxmlformats.org/officeDocument/2006/relationships/image" Target="../media/image9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emf"/><Relationship Id="rId3" Type="http://schemas.openxmlformats.org/officeDocument/2006/relationships/image" Target="../media/image9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emf"/><Relationship Id="rId3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1.emf"/><Relationship Id="rId3" Type="http://schemas.openxmlformats.org/officeDocument/2006/relationships/image" Target="../media/image10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emf"/><Relationship Id="rId3" Type="http://schemas.openxmlformats.org/officeDocument/2006/relationships/image" Target="../media/image10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9.bin"/><Relationship Id="rId12" Type="http://schemas.openxmlformats.org/officeDocument/2006/relationships/image" Target="../media/image111.e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1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13.emf"/><Relationship Id="rId4" Type="http://schemas.openxmlformats.org/officeDocument/2006/relationships/image" Target="../media/image114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108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109.e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11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4" Type="http://schemas.openxmlformats.org/officeDocument/2006/relationships/image" Target="../media/image117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11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8.emf"/><Relationship Id="rId3" Type="http://schemas.openxmlformats.org/officeDocument/2006/relationships/image" Target="../media/image7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4" Type="http://schemas.openxmlformats.org/officeDocument/2006/relationships/image" Target="../media/image1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4" Type="http://schemas.openxmlformats.org/officeDocument/2006/relationships/image" Target="../media/image12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5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emf"/><Relationship Id="rId3" Type="http://schemas.openxmlformats.org/officeDocument/2006/relationships/image" Target="../media/image126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20" Type="http://schemas.openxmlformats.org/officeDocument/2006/relationships/oleObject" Target="../embeddings/oleObject10.bin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1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2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3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4.emf"/><Relationship Id="rId18" Type="http://schemas.openxmlformats.org/officeDocument/2006/relationships/oleObject" Target="../embeddings/oleObject8.bin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5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19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17.bin"/><Relationship Id="rId14" Type="http://schemas.openxmlformats.org/officeDocument/2006/relationships/oleObject" Target="../embeddings/oleObject18.bin"/><Relationship Id="rId15" Type="http://schemas.openxmlformats.org/officeDocument/2006/relationships/oleObject" Target="../embeddings/oleObject19.bin"/><Relationship Id="rId16" Type="http://schemas.openxmlformats.org/officeDocument/2006/relationships/oleObject" Target="../embeddings/oleObject20.bin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18.e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92722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Energy Momentum Tensor for spin 0, ½ and 1 systems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>
                <a:solidFill>
                  <a:srgbClr val="660066"/>
                </a:solidFill>
              </a:rPr>
              <a:t>Qcd</a:t>
            </a:r>
            <a:r>
              <a:rPr lang="en-US" sz="2400" dirty="0" smtClean="0">
                <a:solidFill>
                  <a:srgbClr val="660066"/>
                </a:solidFill>
              </a:rPr>
              <a:t> evolution 2018</a:t>
            </a:r>
            <a:r>
              <a:rPr lang="en-US" sz="2400" dirty="0">
                <a:solidFill>
                  <a:srgbClr val="660066"/>
                </a:solidFill>
              </a:rPr>
              <a:t/>
            </a:r>
            <a:br>
              <a:rPr lang="en-US" sz="2400" dirty="0">
                <a:solidFill>
                  <a:srgbClr val="660066"/>
                </a:solidFill>
              </a:rPr>
            </a:br>
            <a:r>
              <a:rPr lang="en-US" sz="2400" dirty="0" err="1" smtClean="0">
                <a:solidFill>
                  <a:srgbClr val="000090"/>
                </a:solidFill>
              </a:rPr>
              <a:t>santa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fe</a:t>
            </a:r>
            <a:r>
              <a:rPr lang="en-US" sz="2400" dirty="0" smtClean="0">
                <a:solidFill>
                  <a:srgbClr val="000090"/>
                </a:solidFill>
              </a:rPr>
              <a:t> (NM)  may 20-24, 2018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05200"/>
            <a:ext cx="6400800" cy="1752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algn="ctr"/>
            <a:r>
              <a:rPr lang="en-US" dirty="0" smtClean="0"/>
              <a:t>	</a:t>
            </a:r>
            <a:r>
              <a:rPr lang="en-US" dirty="0" err="1" smtClean="0"/>
              <a:t>Simonetta</a:t>
            </a:r>
            <a:r>
              <a:rPr lang="en-US" dirty="0" smtClean="0"/>
              <a:t> </a:t>
            </a:r>
            <a:r>
              <a:rPr lang="en-US" dirty="0" err="1" smtClean="0"/>
              <a:t>Liuti</a:t>
            </a:r>
            <a:endParaRPr lang="en-US" dirty="0" smtClean="0"/>
          </a:p>
          <a:p>
            <a:pPr algn="ctr"/>
            <a:r>
              <a:rPr lang="en-US" dirty="0" smtClean="0"/>
              <a:t>         University of Virginia</a:t>
            </a:r>
          </a:p>
          <a:p>
            <a:pPr algn="ctr"/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6477000" y="4114800"/>
            <a:ext cx="2438400" cy="2438400"/>
          </a:xfrm>
          <a:prstGeom prst="ellipse">
            <a:avLst/>
          </a:prstGeom>
          <a:solidFill>
            <a:schemeClr val="tx1">
              <a:lumMod val="50000"/>
              <a:lumOff val="5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0" y="42672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0" y="5334000"/>
            <a:ext cx="990600" cy="9906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Right Arrow 6"/>
          <p:cNvSpPr/>
          <p:nvPr/>
        </p:nvSpPr>
        <p:spPr>
          <a:xfrm rot="11684550">
            <a:off x="7772400" y="4672727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6553200" y="5105400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467600" y="44196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2800" y="48768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2400" y="5562600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3400" y="55626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FF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Right Arrow 12"/>
          <p:cNvSpPr/>
          <p:nvPr/>
        </p:nvSpPr>
        <p:spPr>
          <a:xfrm rot="11679805">
            <a:off x="7872870" y="5788246"/>
            <a:ext cx="613523" cy="270690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01000" y="5867400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Right Arrow 14"/>
          <p:cNvSpPr/>
          <p:nvPr/>
        </p:nvSpPr>
        <p:spPr>
          <a:xfrm rot="20012043">
            <a:off x="6937855" y="4678654"/>
            <a:ext cx="545418" cy="284038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62800" y="4495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077200" y="55626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24800" y="5715000"/>
            <a:ext cx="0" cy="4572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0" y="44958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239000" y="45720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239000" y="41910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229600" y="5257800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Up Arrow 22"/>
          <p:cNvSpPr/>
          <p:nvPr/>
        </p:nvSpPr>
        <p:spPr>
          <a:xfrm>
            <a:off x="7315200" y="41148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8001000" y="5105400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459956"/>
            <a:ext cx="3149438" cy="51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l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3657600"/>
            <a:ext cx="8153400" cy="10551457"/>
          </a:xfrm>
          <a:prstGeom prst="rect">
            <a:avLst/>
          </a:prstGeom>
          <a:noFill/>
        </p:spPr>
      </p:pic>
      <p:pic>
        <p:nvPicPr>
          <p:cNvPr id="9" name="Picture 8" descr="tal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679700"/>
            <a:ext cx="7112000" cy="1816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219200"/>
            <a:ext cx="8153400" cy="685800"/>
          </a:xfrm>
          <a:prstGeom prst="rect">
            <a:avLst/>
          </a:prstGeom>
          <a:solidFill>
            <a:srgbClr val="F3F3FF">
              <a:alpha val="14000"/>
            </a:srgb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533400"/>
            <a:ext cx="257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OPE (X. </a:t>
            </a:r>
            <a:r>
              <a:rPr lang="en-US" dirty="0" err="1" smtClean="0">
                <a:solidFill>
                  <a:schemeClr val="tx2"/>
                </a:solidFill>
              </a:rPr>
              <a:t>Ji</a:t>
            </a:r>
            <a:r>
              <a:rPr lang="en-US" dirty="0" smtClean="0">
                <a:solidFill>
                  <a:schemeClr val="tx2"/>
                </a:solidFill>
              </a:rPr>
              <a:t>, 1998)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6200" y="1143000"/>
            <a:ext cx="838200" cy="838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2743200"/>
            <a:ext cx="838200" cy="83820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42843" y="2057400"/>
            <a:ext cx="136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h</a:t>
            </a:r>
            <a:r>
              <a:rPr lang="en-US" sz="2000" dirty="0" err="1" smtClean="0">
                <a:solidFill>
                  <a:srgbClr val="0000FF"/>
                </a:solidFill>
              </a:rPr>
              <a:t>elicity</a:t>
            </a:r>
            <a:r>
              <a:rPr lang="en-US" sz="2000" dirty="0" smtClean="0">
                <a:solidFill>
                  <a:srgbClr val="0000FF"/>
                </a:solidFill>
              </a:rPr>
              <a:t> flip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6673" y="2057400"/>
            <a:ext cx="2280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h</a:t>
            </a:r>
            <a:r>
              <a:rPr lang="en-US" sz="2000" dirty="0" err="1" smtClean="0">
                <a:solidFill>
                  <a:srgbClr val="0000FF"/>
                </a:solidFill>
              </a:rPr>
              <a:t>elicity</a:t>
            </a:r>
            <a:r>
              <a:rPr lang="en-US" sz="2000" dirty="0" smtClean="0">
                <a:solidFill>
                  <a:srgbClr val="0000FF"/>
                </a:solidFill>
              </a:rPr>
              <a:t> conserving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156851"/>
              </p:ext>
            </p:extLst>
          </p:nvPr>
        </p:nvGraphicFramePr>
        <p:xfrm>
          <a:off x="3429000" y="4713361"/>
          <a:ext cx="3389845" cy="13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11" name="Equation" r:id="rId5" imgW="1574800" imgH="685800" progId="Equation.3">
                  <p:embed/>
                </p:oleObj>
              </mc:Choice>
              <mc:Fallback>
                <p:oleObj name="Equation" r:id="rId5" imgW="15748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4713361"/>
                        <a:ext cx="3389845" cy="13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9600" y="5181600"/>
            <a:ext cx="233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Mellin</a:t>
            </a:r>
            <a:r>
              <a:rPr lang="en-US" dirty="0" smtClean="0"/>
              <a:t> Moments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0" y="1143000"/>
            <a:ext cx="838200" cy="83820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800" y="3657600"/>
            <a:ext cx="838200" cy="83820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00800" y="2743200"/>
            <a:ext cx="838200" cy="83820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24200" y="3733800"/>
            <a:ext cx="838200" cy="83820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7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 descr="haegler_fig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6" y="1828800"/>
            <a:ext cx="8715963" cy="3361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639669"/>
            <a:ext cx="397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Ph. </a:t>
            </a:r>
            <a:r>
              <a:rPr lang="en-US" sz="1800" dirty="0" err="1" smtClean="0"/>
              <a:t>Haegler</a:t>
            </a:r>
            <a:r>
              <a:rPr lang="en-US" sz="1800" dirty="0" smtClean="0"/>
              <a:t>, </a:t>
            </a:r>
            <a:r>
              <a:rPr lang="en-US" sz="1800" dirty="0" err="1" smtClean="0"/>
              <a:t>JoP</a:t>
            </a:r>
            <a:r>
              <a:rPr lang="en-US" sz="1800" dirty="0" smtClean="0"/>
              <a:t>: </a:t>
            </a:r>
            <a:r>
              <a:rPr lang="en-US" sz="1800" b="1" dirty="0" smtClean="0"/>
              <a:t>295 </a:t>
            </a:r>
            <a:r>
              <a:rPr lang="en-US" sz="1800" dirty="0"/>
              <a:t>(2011) 012009 </a:t>
            </a:r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687195" y="5410200"/>
            <a:ext cx="623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Gluons: 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see </a:t>
            </a:r>
            <a:r>
              <a:rPr lang="en-US" dirty="0" err="1" smtClean="0">
                <a:solidFill>
                  <a:srgbClr val="0000FF"/>
                </a:solidFill>
              </a:rPr>
              <a:t>Phiala</a:t>
            </a:r>
            <a:r>
              <a:rPr lang="en-US" dirty="0" smtClean="0">
                <a:solidFill>
                  <a:srgbClr val="0000FF"/>
                </a:solidFill>
              </a:rPr>
              <a:t> Shanahan’s recent 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762000"/>
            <a:ext cx="185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</a:t>
            </a:r>
            <a:r>
              <a:rPr lang="en-US" baseline="-25000" dirty="0" smtClean="0">
                <a:solidFill>
                  <a:srgbClr val="000090"/>
                </a:solidFill>
              </a:rPr>
              <a:t>20</a:t>
            </a:r>
            <a:r>
              <a:rPr lang="en-US" dirty="0" smtClean="0">
                <a:solidFill>
                  <a:srgbClr val="000090"/>
                </a:solidFill>
              </a:rPr>
              <a:t>, B</a:t>
            </a:r>
            <a:r>
              <a:rPr lang="en-US" baseline="-25000" dirty="0" smtClean="0">
                <a:solidFill>
                  <a:srgbClr val="000090"/>
                </a:solidFill>
              </a:rPr>
              <a:t>20</a:t>
            </a:r>
            <a:r>
              <a:rPr lang="en-US" dirty="0" smtClean="0">
                <a:solidFill>
                  <a:srgbClr val="000090"/>
                </a:solidFill>
              </a:rPr>
              <a:t>, C</a:t>
            </a:r>
            <a:r>
              <a:rPr lang="en-US" baseline="-25000" dirty="0" smtClean="0">
                <a:solidFill>
                  <a:srgbClr val="000090"/>
                </a:solidFill>
              </a:rPr>
              <a:t>20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209800"/>
            <a:ext cx="70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dirty="0" err="1"/>
              <a:t>+</a:t>
            </a:r>
            <a:r>
              <a:rPr lang="en-US" dirty="0" err="1" smtClean="0"/>
              <a:t>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2209800"/>
            <a:ext cx="62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-d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6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3" descr="Figure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85800"/>
            <a:ext cx="2514600" cy="3254188"/>
          </a:xfrm>
          <a:prstGeom prst="rect">
            <a:avLst/>
          </a:prstGeom>
        </p:spPr>
      </p:pic>
      <p:pic>
        <p:nvPicPr>
          <p:cNvPr id="5" name="Picture 4" descr="gTal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28" y="4267200"/>
            <a:ext cx="3627372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3512" y="43550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Q</a:t>
            </a:r>
            <a:r>
              <a:rPr lang="en-US" sz="1800" baseline="30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=4 GeV</a:t>
            </a:r>
            <a:r>
              <a:rPr lang="en-US" sz="1800" baseline="30000" dirty="0" smtClean="0">
                <a:latin typeface="+mn-lt"/>
              </a:rPr>
              <a:t>2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9028" y="46482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LHPC</a:t>
            </a:r>
            <a:endParaRPr lang="en-US" sz="1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9028" y="58028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DVMP</a:t>
            </a:r>
            <a:endParaRPr lang="en-US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2828" y="5410200"/>
            <a:ext cx="126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DihadronFF</a:t>
            </a:r>
            <a:endParaRPr lang="en-US" sz="1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5428" y="5257800"/>
            <a:ext cx="156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Single jet SIDIS</a:t>
            </a:r>
            <a:endParaRPr lang="en-US" sz="1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9028" y="4343400"/>
            <a:ext cx="90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PNDME</a:t>
            </a:r>
            <a:endParaRPr lang="en-US" sz="1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28" y="4964668"/>
            <a:ext cx="73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RQCD</a:t>
            </a:r>
            <a:endParaRPr lang="en-US" sz="1800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219200"/>
            <a:ext cx="3001181" cy="1993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838200"/>
            <a:ext cx="5029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ETMC, Phys</a:t>
            </a:r>
            <a:r>
              <a:rPr lang="en-US" sz="1800" dirty="0"/>
              <a:t>. Rev. D 92 , 114513 (2015)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1600200"/>
            <a:ext cx="63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C</a:t>
            </a:r>
            <a:r>
              <a:rPr lang="en-US" baseline="-25000" dirty="0" smtClean="0">
                <a:solidFill>
                  <a:srgbClr val="660066"/>
                </a:solidFill>
              </a:rPr>
              <a:t>20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998" y="4034135"/>
            <a:ext cx="61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B</a:t>
            </a:r>
            <a:r>
              <a:rPr lang="en-US" baseline="-25000" dirty="0" smtClean="0">
                <a:solidFill>
                  <a:srgbClr val="660066"/>
                </a:solidFill>
              </a:rPr>
              <a:t>20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3733800"/>
            <a:ext cx="2759355" cy="2673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8200" y="3962400"/>
            <a:ext cx="631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A</a:t>
            </a:r>
            <a:r>
              <a:rPr lang="en-US" baseline="-25000" dirty="0" smtClean="0">
                <a:solidFill>
                  <a:srgbClr val="660066"/>
                </a:solidFill>
              </a:rPr>
              <a:t>20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998" y="1600200"/>
            <a:ext cx="631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A</a:t>
            </a:r>
            <a:r>
              <a:rPr lang="en-US" baseline="-25000" dirty="0" smtClean="0">
                <a:solidFill>
                  <a:srgbClr val="660066"/>
                </a:solidFill>
              </a:rPr>
              <a:t>20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3805535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~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6172200"/>
            <a:ext cx="328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Jlab</a:t>
            </a:r>
            <a:r>
              <a:rPr lang="en-US" sz="1800" dirty="0" smtClean="0"/>
              <a:t> Hall A, </a:t>
            </a:r>
            <a:r>
              <a:rPr lang="en-US" sz="1800" dirty="0" err="1" smtClean="0"/>
              <a:t>Mazouz</a:t>
            </a:r>
            <a:r>
              <a:rPr lang="en-US" sz="1800" dirty="0" smtClean="0"/>
              <a:t> et al. PRL  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3962400"/>
            <a:ext cx="1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Chiral Odd sector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4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62200"/>
            <a:ext cx="8193087" cy="2200275"/>
          </a:xfrm>
        </p:spPr>
        <p:txBody>
          <a:bodyPr>
            <a:norm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. Energy momentum tensor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6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 descr="lagr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6934200" cy="741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840576" y="4267200"/>
            <a:ext cx="3846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uantization at equal times </a:t>
            </a:r>
            <a:endParaRPr lang="en-US" dirty="0"/>
          </a:p>
        </p:txBody>
      </p:sp>
      <p:pic>
        <p:nvPicPr>
          <p:cNvPr id="11" name="Picture 10" descr="lagr_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400" y="5715000"/>
            <a:ext cx="2413000" cy="530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8140" y="533400"/>
            <a:ext cx="180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Scalar </a:t>
            </a:r>
            <a:r>
              <a:rPr lang="en-US" dirty="0">
                <a:solidFill>
                  <a:schemeClr val="tx2"/>
                </a:solidFill>
              </a:rPr>
              <a:t>F</a:t>
            </a:r>
            <a:r>
              <a:rPr lang="en-US" dirty="0" smtClean="0">
                <a:solidFill>
                  <a:schemeClr val="tx2"/>
                </a:solidFill>
              </a:rPr>
              <a:t>ield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43000"/>
            <a:ext cx="2352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Lagrangian</a:t>
            </a:r>
            <a:r>
              <a:rPr lang="en-US" sz="2000" dirty="0" smtClean="0">
                <a:solidFill>
                  <a:srgbClr val="FF0000"/>
                </a:solidFill>
              </a:rPr>
              <a:t> density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95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Energy, </a:t>
            </a:r>
            <a:r>
              <a:rPr lang="en-US" sz="2000" dirty="0" smtClean="0">
                <a:solidFill>
                  <a:srgbClr val="0000FF"/>
                </a:solidFill>
              </a:rPr>
              <a:t>momentum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660066"/>
                </a:solidFill>
              </a:rPr>
              <a:t> angular momentum </a:t>
            </a:r>
            <a:r>
              <a:rPr lang="en-US" sz="2000" dirty="0" smtClean="0"/>
              <a:t>conservation follow from the invariance of </a:t>
            </a:r>
            <a:r>
              <a:rPr lang="en-US" sz="2000" dirty="0" smtClean="0">
                <a:latin typeface="Apple Chancery"/>
                <a:cs typeface="Apple Chancery"/>
              </a:rPr>
              <a:t>L</a:t>
            </a:r>
            <a:r>
              <a:rPr lang="en-US" sz="2000" dirty="0" smtClean="0"/>
              <a:t>  under </a:t>
            </a:r>
            <a:r>
              <a:rPr lang="en-US" sz="2000" b="1" dirty="0" smtClean="0"/>
              <a:t>translations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292934"/>
                </a:solidFill>
              </a:rPr>
              <a:t>rotations</a:t>
            </a:r>
          </a:p>
        </p:txBody>
      </p:sp>
      <p:pic>
        <p:nvPicPr>
          <p:cNvPr id="12" name="Picture 11" descr="lag1_latexi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4464048" cy="7763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62310" y="5391090"/>
            <a:ext cx="380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rotation</a:t>
            </a:r>
            <a:r>
              <a:rPr lang="en-US" sz="2000" dirty="0" smtClean="0"/>
              <a:t> inv. continuity equation </a:t>
            </a:r>
            <a:endParaRPr lang="en-US" sz="2000" dirty="0"/>
          </a:p>
        </p:txBody>
      </p:sp>
      <p:pic>
        <p:nvPicPr>
          <p:cNvPr id="15" name="Picture 14" descr="lag2_latexi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57800"/>
            <a:ext cx="3835400" cy="7420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53000" y="4095690"/>
            <a:ext cx="415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</a:t>
            </a:r>
            <a:r>
              <a:rPr lang="en-US" sz="2000" b="1" dirty="0" smtClean="0"/>
              <a:t>ranslation</a:t>
            </a:r>
            <a:r>
              <a:rPr lang="en-US" sz="2000" dirty="0" smtClean="0"/>
              <a:t> inv. continuity equation 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43200" y="4800600"/>
            <a:ext cx="1828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235"/>
              </p:ext>
            </p:extLst>
          </p:nvPr>
        </p:nvGraphicFramePr>
        <p:xfrm>
          <a:off x="4724400" y="4648200"/>
          <a:ext cx="939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28" name="Equation" r:id="rId7" imgW="254000" imgH="190500" progId="Equation.3">
                  <p:embed/>
                </p:oleObj>
              </mc:Choice>
              <mc:Fallback>
                <p:oleObj name="Equation" r:id="rId7" imgW="254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4648200"/>
                        <a:ext cx="93980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 rot="518020">
            <a:off x="3276600" y="4571097"/>
            <a:ext cx="102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define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9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505200"/>
            <a:ext cx="706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Six conserved quantities from rotational invariance</a:t>
            </a:r>
            <a:endParaRPr lang="en-US" dirty="0"/>
          </a:p>
        </p:txBody>
      </p:sp>
      <p:pic>
        <p:nvPicPr>
          <p:cNvPr id="5" name="Picture 4" descr="lag3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3238500" cy="1016000"/>
          </a:xfrm>
          <a:prstGeom prst="rect">
            <a:avLst/>
          </a:prstGeom>
        </p:spPr>
      </p:pic>
      <p:pic>
        <p:nvPicPr>
          <p:cNvPr id="6" name="Picture 5" descr="lag4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9144000" cy="1006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996" y="990600"/>
            <a:ext cx="7438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conserved quantities from translation invariance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6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60084"/>
              </p:ext>
            </p:extLst>
          </p:nvPr>
        </p:nvGraphicFramePr>
        <p:xfrm>
          <a:off x="2764698" y="2576492"/>
          <a:ext cx="3494928" cy="3215004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873732"/>
                <a:gridCol w="873732"/>
                <a:gridCol w="873732"/>
                <a:gridCol w="873732"/>
              </a:tblGrid>
              <a:tr h="8037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T</a:t>
                      </a:r>
                      <a:r>
                        <a:rPr lang="en-US" sz="2400" baseline="30000" dirty="0" smtClean="0"/>
                        <a:t>00</a:t>
                      </a:r>
                      <a:endParaRPr lang="en-US" sz="2400" b="1" i="0" baseline="30000" dirty="0" smtClean="0">
                        <a:solidFill>
                          <a:srgbClr val="660066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01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02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03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10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11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12</a:t>
                      </a:r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13</a:t>
                      </a:r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20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21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22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23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30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31</a:t>
                      </a:r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32</a:t>
                      </a:r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</a:t>
                      </a:r>
                      <a:r>
                        <a:rPr lang="en-US" sz="2400" baseline="30000" dirty="0" smtClean="0"/>
                        <a:t>33</a:t>
                      </a:r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2708863" y="2541562"/>
            <a:ext cx="838070" cy="806618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/>
          <p:cNvSpPr/>
          <p:nvPr/>
        </p:nvSpPr>
        <p:spPr>
          <a:xfrm>
            <a:off x="6435640" y="2532183"/>
            <a:ext cx="152400" cy="3276600"/>
          </a:xfrm>
          <a:prstGeom prst="rightBracke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/>
          <p:cNvSpPr/>
          <p:nvPr/>
        </p:nvSpPr>
        <p:spPr>
          <a:xfrm>
            <a:off x="2514600" y="2507594"/>
            <a:ext cx="152400" cy="3352800"/>
          </a:xfrm>
          <a:prstGeom prst="leftBracket">
            <a:avLst/>
          </a:prstGeom>
          <a:noFill/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609600" y="228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D2533C"/>
              </a:solidFill>
              <a:latin typeface="+mn-lt"/>
            </a:endParaRPr>
          </a:p>
          <a:p>
            <a:pPr algn="ctr"/>
            <a:r>
              <a:rPr lang="en-US" sz="2800" dirty="0" smtClean="0">
                <a:solidFill>
                  <a:srgbClr val="D2533C"/>
                </a:solidFill>
                <a:latin typeface="+mn-lt"/>
              </a:rPr>
              <a:t>QED/QCD Energy </a:t>
            </a:r>
            <a:r>
              <a:rPr lang="en-US" sz="2800" dirty="0">
                <a:solidFill>
                  <a:srgbClr val="D2533C"/>
                </a:solidFill>
                <a:latin typeface="+mn-lt"/>
              </a:rPr>
              <a:t>M</a:t>
            </a:r>
            <a:r>
              <a:rPr lang="en-US" sz="2800" dirty="0" smtClean="0">
                <a:solidFill>
                  <a:srgbClr val="D2533C"/>
                </a:solidFill>
                <a:latin typeface="+mn-lt"/>
              </a:rPr>
              <a:t>omentum Tensor</a:t>
            </a:r>
            <a:endParaRPr lang="en-US" sz="2800" dirty="0">
              <a:solidFill>
                <a:srgbClr val="D2533C"/>
              </a:solidFill>
              <a:latin typeface="+mn-lt"/>
            </a:endParaRPr>
          </a:p>
          <a:p>
            <a:pPr marL="342900" indent="-342900" algn="ctr">
              <a:buFont typeface="Arial"/>
              <a:buChar char="•"/>
            </a:pPr>
            <a:endParaRPr lang="en-US" sz="2800" dirty="0">
              <a:solidFill>
                <a:srgbClr val="D2533C"/>
              </a:solidFill>
              <a:latin typeface="+mn-lt"/>
            </a:endParaRP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6553200" y="7178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1" name="Date Placeholder 6"/>
          <p:cNvSpPr txBox="1">
            <a:spLocks/>
          </p:cNvSpPr>
          <p:nvPr/>
        </p:nvSpPr>
        <p:spPr>
          <a:xfrm>
            <a:off x="457200" y="7178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337BE7A3-3B05-2E40-A5DF-856D1006EDFC}" type="datetime1">
              <a:rPr lang="en-US" smtClean="0"/>
              <a:pPr>
                <a:defRPr/>
              </a:pPr>
              <a:t>5/24/18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62800" y="695980"/>
            <a:ext cx="677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0"/>
                </a:solidFill>
                <a:latin typeface="+mj-lt"/>
                <a:cs typeface="Comic Sans MS"/>
              </a:rPr>
              <a:t>T</a:t>
            </a:r>
            <a:r>
              <a:rPr lang="en-US" sz="2800" baseline="30000" dirty="0" err="1" smtClean="0">
                <a:solidFill>
                  <a:srgbClr val="000090"/>
                </a:solidFill>
                <a:latin typeface="+mj-lt"/>
                <a:cs typeface="Comic Sans MS"/>
              </a:rPr>
              <a:t>μν</a:t>
            </a:r>
            <a:r>
              <a:rPr lang="en-US" sz="2800" dirty="0" smtClean="0">
                <a:solidFill>
                  <a:srgbClr val="000090"/>
                </a:solidFill>
                <a:latin typeface="+mj-lt"/>
                <a:cs typeface="Comic Sans MS"/>
              </a:rPr>
              <a:t>  </a:t>
            </a:r>
            <a:endParaRPr lang="en-US" sz="2800" dirty="0">
              <a:solidFill>
                <a:srgbClr val="000090"/>
              </a:solidFill>
              <a:latin typeface="+mj-lt"/>
              <a:cs typeface="Comic Sans MS"/>
            </a:endParaRPr>
          </a:p>
        </p:txBody>
      </p:sp>
      <p:sp>
        <p:nvSpPr>
          <p:cNvPr id="22" name="Footer Placeholder 9"/>
          <p:cNvSpPr txBox="1">
            <a:spLocks/>
          </p:cNvSpPr>
          <p:nvPr/>
        </p:nvSpPr>
        <p:spPr>
          <a:xfrm>
            <a:off x="3124200" y="7178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950032"/>
              </p:ext>
            </p:extLst>
          </p:nvPr>
        </p:nvGraphicFramePr>
        <p:xfrm>
          <a:off x="2713939" y="2568725"/>
          <a:ext cx="3494928" cy="3215004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873732"/>
                <a:gridCol w="873732"/>
                <a:gridCol w="873732"/>
                <a:gridCol w="873732"/>
              </a:tblGrid>
              <a:tr h="8037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endParaRPr lang="en-US" sz="1400" b="1" i="0" baseline="30000" dirty="0" smtClean="0">
                        <a:solidFill>
                          <a:srgbClr val="660066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0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30000" dirty="0" smtClean="0"/>
                    </a:p>
                    <a:p>
                      <a:endParaRPr lang="en-US" sz="2400" b="1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775062"/>
              </p:ext>
            </p:extLst>
          </p:nvPr>
        </p:nvGraphicFramePr>
        <p:xfrm>
          <a:off x="2959581" y="4308691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1" name="Equation" r:id="rId3" imgW="177800" imgH="228600" progId="Equation.3">
                  <p:embed/>
                </p:oleObj>
              </mc:Choice>
              <mc:Fallback>
                <p:oleObj name="Equation" r:id="rId3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9581" y="4308691"/>
                        <a:ext cx="3429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31140"/>
              </p:ext>
            </p:extLst>
          </p:nvPr>
        </p:nvGraphicFramePr>
        <p:xfrm>
          <a:off x="2959581" y="5068272"/>
          <a:ext cx="3190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2" name="Equation" r:id="rId5" imgW="165100" imgH="215900" progId="Equation.3">
                  <p:embed/>
                </p:oleObj>
              </mc:Choice>
              <mc:Fallback>
                <p:oleObj name="Equation" r:id="rId5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9581" y="5068272"/>
                        <a:ext cx="319088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22771"/>
              </p:ext>
            </p:extLst>
          </p:nvPr>
        </p:nvGraphicFramePr>
        <p:xfrm>
          <a:off x="2959581" y="3554755"/>
          <a:ext cx="342870" cy="41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3" name="Equation" r:id="rId7" imgW="177800" imgH="215900" progId="Equation.3">
                  <p:embed/>
                </p:oleObj>
              </mc:Choice>
              <mc:Fallback>
                <p:oleObj name="Equation" r:id="rId7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59581" y="3554755"/>
                        <a:ext cx="342870" cy="41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366057"/>
              </p:ext>
            </p:extLst>
          </p:nvPr>
        </p:nvGraphicFramePr>
        <p:xfrm>
          <a:off x="3840295" y="2751776"/>
          <a:ext cx="342870" cy="41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4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0295" y="2751776"/>
                        <a:ext cx="342870" cy="41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69141"/>
              </p:ext>
            </p:extLst>
          </p:nvPr>
        </p:nvGraphicFramePr>
        <p:xfrm>
          <a:off x="4680416" y="2739410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5" name="Equation" r:id="rId10" imgW="177800" imgH="228600" progId="Equation.3">
                  <p:embed/>
                </p:oleObj>
              </mc:Choice>
              <mc:Fallback>
                <p:oleObj name="Equation" r:id="rId10" imgW="177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0416" y="2739410"/>
                        <a:ext cx="3429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5324303" y="4975199"/>
            <a:ext cx="838070" cy="775083"/>
          </a:xfrm>
          <a:prstGeom prst="rect">
            <a:avLst/>
          </a:prstGeom>
          <a:solidFill>
            <a:srgbClr val="3366FF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483848" y="4189690"/>
            <a:ext cx="838070" cy="755923"/>
          </a:xfrm>
          <a:prstGeom prst="rect">
            <a:avLst/>
          </a:prstGeom>
          <a:solidFill>
            <a:srgbClr val="3366FF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565393" y="3365328"/>
            <a:ext cx="870224" cy="824362"/>
          </a:xfrm>
          <a:prstGeom prst="rect">
            <a:avLst/>
          </a:prstGeom>
          <a:solidFill>
            <a:srgbClr val="3366FF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970514"/>
              </p:ext>
            </p:extLst>
          </p:nvPr>
        </p:nvGraphicFramePr>
        <p:xfrm>
          <a:off x="3756025" y="5110163"/>
          <a:ext cx="4413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6" name="Equation" r:id="rId11" imgW="228600" imgH="215900" progId="Equation.3">
                  <p:embed/>
                </p:oleObj>
              </mc:Choice>
              <mc:Fallback>
                <p:oleObj name="Equation" r:id="rId11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56025" y="5110163"/>
                        <a:ext cx="4413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20913"/>
              </p:ext>
            </p:extLst>
          </p:nvPr>
        </p:nvGraphicFramePr>
        <p:xfrm>
          <a:off x="5588466" y="2752110"/>
          <a:ext cx="3190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7" name="Equation" r:id="rId13" imgW="165100" imgH="215900" progId="Equation.3">
                  <p:embed/>
                </p:oleObj>
              </mc:Choice>
              <mc:Fallback>
                <p:oleObj name="Equation" r:id="rId13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466" y="2752110"/>
                        <a:ext cx="319088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244325"/>
              </p:ext>
            </p:extLst>
          </p:nvPr>
        </p:nvGraphicFramePr>
        <p:xfrm>
          <a:off x="4649788" y="5097463"/>
          <a:ext cx="441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8" name="Equation" r:id="rId14" imgW="228600" imgH="228600" progId="Equation.3">
                  <p:embed/>
                </p:oleObj>
              </mc:Choice>
              <mc:Fallback>
                <p:oleObj name="Equation" r:id="rId14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49788" y="5097463"/>
                        <a:ext cx="4413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804634"/>
              </p:ext>
            </p:extLst>
          </p:nvPr>
        </p:nvGraphicFramePr>
        <p:xfrm>
          <a:off x="5528141" y="3555385"/>
          <a:ext cx="4413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19" name="Equation" r:id="rId16" imgW="228600" imgH="215900" progId="Equation.3">
                  <p:embed/>
                </p:oleObj>
              </mc:Choice>
              <mc:Fallback>
                <p:oleObj name="Equation" r:id="rId16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28141" y="3555385"/>
                        <a:ext cx="4413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1921"/>
              </p:ext>
            </p:extLst>
          </p:nvPr>
        </p:nvGraphicFramePr>
        <p:xfrm>
          <a:off x="4740275" y="3544888"/>
          <a:ext cx="4413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20" name="Equation" r:id="rId18" imgW="228600" imgH="228600" progId="Equation.3">
                  <p:embed/>
                </p:oleObj>
              </mc:Choice>
              <mc:Fallback>
                <p:oleObj name="Equation" r:id="rId18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40275" y="3544888"/>
                        <a:ext cx="44132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82080"/>
              </p:ext>
            </p:extLst>
          </p:nvPr>
        </p:nvGraphicFramePr>
        <p:xfrm>
          <a:off x="3743325" y="3556000"/>
          <a:ext cx="4667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21" name="Equation" r:id="rId20" imgW="241300" imgH="215900" progId="Equation.3">
                  <p:embed/>
                </p:oleObj>
              </mc:Choice>
              <mc:Fallback>
                <p:oleObj name="Equation" r:id="rId20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43325" y="3556000"/>
                        <a:ext cx="4667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308293"/>
              </p:ext>
            </p:extLst>
          </p:nvPr>
        </p:nvGraphicFramePr>
        <p:xfrm>
          <a:off x="5527675" y="4335463"/>
          <a:ext cx="441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22" name="Equation" r:id="rId22" imgW="228600" imgH="228600" progId="Equation.3">
                  <p:embed/>
                </p:oleObj>
              </mc:Choice>
              <mc:Fallback>
                <p:oleObj name="Equation" r:id="rId22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27675" y="4335463"/>
                        <a:ext cx="4413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471456"/>
              </p:ext>
            </p:extLst>
          </p:nvPr>
        </p:nvGraphicFramePr>
        <p:xfrm>
          <a:off x="4722813" y="4338638"/>
          <a:ext cx="441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23" name="Equation" r:id="rId24" imgW="228600" imgH="228600" progId="Equation.3">
                  <p:embed/>
                </p:oleObj>
              </mc:Choice>
              <mc:Fallback>
                <p:oleObj name="Equation" r:id="rId24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22813" y="4338638"/>
                        <a:ext cx="4413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058127"/>
              </p:ext>
            </p:extLst>
          </p:nvPr>
        </p:nvGraphicFramePr>
        <p:xfrm>
          <a:off x="3743325" y="4335463"/>
          <a:ext cx="466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24" name="Equation" r:id="rId26" imgW="241300" imgH="228600" progId="Equation.3">
                  <p:embed/>
                </p:oleObj>
              </mc:Choice>
              <mc:Fallback>
                <p:oleObj name="Equation" r:id="rId26" imgW="24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743325" y="4335463"/>
                        <a:ext cx="46672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 rot="5400000">
            <a:off x="1946797" y="4150149"/>
            <a:ext cx="2362198" cy="838069"/>
          </a:xfrm>
          <a:prstGeom prst="rect">
            <a:avLst/>
          </a:prstGeom>
          <a:solidFill>
            <a:srgbClr val="D5D286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81470" y="2541562"/>
            <a:ext cx="2571041" cy="806618"/>
          </a:xfrm>
          <a:prstGeom prst="rect">
            <a:avLst/>
          </a:prstGeom>
          <a:solidFill>
            <a:schemeClr val="bg2">
              <a:lumMod val="75000"/>
              <a:alpha val="2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981200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  <a:cs typeface="Chalkboard"/>
              </a:rPr>
              <a:t>Energy</a:t>
            </a:r>
            <a:r>
              <a:rPr lang="en-US" sz="1800" b="1" dirty="0">
                <a:solidFill>
                  <a:srgbClr val="0000FF"/>
                </a:solidFill>
                <a:latin typeface="+mn-lt"/>
                <a:cs typeface="Chalkboard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cs typeface="Chalkboard"/>
              </a:rPr>
              <a:t>density</a:t>
            </a:r>
          </a:p>
          <a:p>
            <a:endParaRPr lang="en-US" sz="1800" b="1" dirty="0">
              <a:solidFill>
                <a:srgbClr val="0000FF"/>
              </a:solidFill>
              <a:latin typeface="+mn-lt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155979" y="4347841"/>
            <a:ext cx="213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  <a:cs typeface="Chalkboard"/>
              </a:rPr>
              <a:t>Momentum density</a:t>
            </a:r>
            <a:endParaRPr lang="en-US" sz="1800" dirty="0">
              <a:latin typeface="+mn-lt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7988" y="6170868"/>
            <a:ext cx="1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  <a:cs typeface="Chalkboard"/>
              </a:rPr>
              <a:t>P</a:t>
            </a:r>
            <a:r>
              <a:rPr lang="en-US" sz="1800" dirty="0" smtClean="0">
                <a:latin typeface="+mn-lt"/>
                <a:cs typeface="Chalkboard"/>
              </a:rPr>
              <a:t>ressure</a:t>
            </a:r>
            <a:endParaRPr lang="en-US" sz="1800" dirty="0">
              <a:latin typeface="+mn-lt"/>
              <a:cs typeface="Chalkboar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7595" y="3222417"/>
            <a:ext cx="148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  <a:cs typeface="Chalkboard"/>
              </a:rPr>
              <a:t>Shear stress</a:t>
            </a:r>
            <a:endParaRPr lang="en-US" sz="1800" dirty="0">
              <a:latin typeface="+mn-lt"/>
              <a:cs typeface="Chalkboard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37049"/>
              </p:ext>
            </p:extLst>
          </p:nvPr>
        </p:nvGraphicFramePr>
        <p:xfrm>
          <a:off x="2817048" y="2566431"/>
          <a:ext cx="7762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25" name="Equation" r:id="rId28" imgW="546100" imgH="419100" progId="Equation.3">
                  <p:embed/>
                </p:oleObj>
              </mc:Choice>
              <mc:Fallback>
                <p:oleObj name="Equation" r:id="rId28" imgW="546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817048" y="2566431"/>
                        <a:ext cx="776287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4011576" y="3352800"/>
            <a:ext cx="32004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18224" y="3352800"/>
            <a:ext cx="1371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04793" y="5715001"/>
            <a:ext cx="1281257" cy="823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989288"/>
              </p:ext>
            </p:extLst>
          </p:nvPr>
        </p:nvGraphicFramePr>
        <p:xfrm>
          <a:off x="5528141" y="5132804"/>
          <a:ext cx="4413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26" name="Equation" r:id="rId30" imgW="228600" imgH="215900" progId="Equation.3">
                  <p:embed/>
                </p:oleObj>
              </mc:Choice>
              <mc:Fallback>
                <p:oleObj name="Equation" r:id="rId30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528141" y="5132804"/>
                        <a:ext cx="4413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344821"/>
              </p:ext>
            </p:extLst>
          </p:nvPr>
        </p:nvGraphicFramePr>
        <p:xfrm>
          <a:off x="7318464" y="5668601"/>
          <a:ext cx="1569585" cy="502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27" name="Equation" r:id="rId32" imgW="635000" imgH="203200" progId="Equation.3">
                  <p:embed/>
                </p:oleObj>
              </mc:Choice>
              <mc:Fallback>
                <p:oleObj name="Equation" r:id="rId32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318464" y="5668601"/>
                        <a:ext cx="1569585" cy="502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71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5" grpId="0" animBg="1"/>
      <p:bldP spid="24" grpId="0" animBg="1"/>
      <p:bldP spid="26" grpId="0"/>
      <p:bldP spid="47" grpId="0" animBg="1"/>
      <p:bldP spid="44" grpId="0" animBg="1"/>
      <p:bldP spid="48" grpId="0" animBg="1"/>
      <p:bldP spid="43" grpId="0" animBg="1"/>
      <p:bldP spid="45" grpId="0" animBg="1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 descr="lagrangian_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23004"/>
            <a:ext cx="6362700" cy="758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0" y="2209800"/>
            <a:ext cx="913156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Conditions of gauge invariance and conservation: symmetric, traceless</a:t>
            </a:r>
          </a:p>
          <a:p>
            <a:endParaRPr lang="en-US" dirty="0"/>
          </a:p>
          <a:p>
            <a:r>
              <a:rPr lang="en-US" dirty="0" smtClean="0"/>
              <a:t>The canonical QCD EMT is not symmetric and </a:t>
            </a:r>
            <a:r>
              <a:rPr lang="en-US" dirty="0" smtClean="0"/>
              <a:t>traceless  </a:t>
            </a:r>
          </a:p>
          <a:p>
            <a:endParaRPr lang="en-US" dirty="0"/>
          </a:p>
          <a:p>
            <a:r>
              <a:rPr lang="en-US" dirty="0" smtClean="0"/>
              <a:t>-- the </a:t>
            </a:r>
            <a:r>
              <a:rPr lang="en-US" dirty="0" smtClean="0">
                <a:solidFill>
                  <a:srgbClr val="0000FF"/>
                </a:solidFill>
              </a:rPr>
              <a:t>trace</a:t>
            </a:r>
            <a:r>
              <a:rPr lang="en-US" dirty="0" smtClean="0"/>
              <a:t> part of the tensor is </a:t>
            </a:r>
            <a:r>
              <a:rPr lang="en-US" dirty="0" smtClean="0"/>
              <a:t>the origin of </a:t>
            </a:r>
            <a:r>
              <a:rPr lang="en-US" dirty="0" smtClean="0"/>
              <a:t>the mass anomaly</a:t>
            </a:r>
          </a:p>
          <a:p>
            <a:endParaRPr lang="en-US" dirty="0" smtClean="0"/>
          </a:p>
          <a:p>
            <a:r>
              <a:rPr lang="en-US" dirty="0" smtClean="0"/>
              <a:t>-- the </a:t>
            </a:r>
            <a:r>
              <a:rPr lang="en-US" dirty="0" smtClean="0">
                <a:solidFill>
                  <a:srgbClr val="0000FF"/>
                </a:solidFill>
              </a:rPr>
              <a:t>anti-symmetric</a:t>
            </a:r>
            <a:r>
              <a:rPr lang="en-US" dirty="0" smtClean="0"/>
              <a:t> part                        vanishes upon using the   QCD </a:t>
            </a:r>
            <a:r>
              <a:rPr lang="en-US" dirty="0" err="1" smtClean="0"/>
              <a:t>EoM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(</a:t>
            </a:r>
            <a:r>
              <a:rPr lang="en-US" sz="2000" dirty="0" err="1" smtClean="0">
                <a:solidFill>
                  <a:srgbClr val="660066"/>
                </a:solidFill>
              </a:rPr>
              <a:t>X.Ji</a:t>
            </a:r>
            <a:r>
              <a:rPr lang="en-US" sz="2000" dirty="0" smtClean="0">
                <a:solidFill>
                  <a:srgbClr val="660066"/>
                </a:solidFill>
              </a:rPr>
              <a:t>, PRD52, 1995)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09600"/>
            <a:ext cx="5093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(still) open issues in QCD…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73030"/>
              </p:ext>
            </p:extLst>
          </p:nvPr>
        </p:nvGraphicFramePr>
        <p:xfrm>
          <a:off x="4246418" y="4724400"/>
          <a:ext cx="116378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0" name="Equation" r:id="rId5" imgW="533400" imgH="279400" progId="Equation.3">
                  <p:embed/>
                </p:oleObj>
              </mc:Choice>
              <mc:Fallback>
                <p:oleObj name="Equation" r:id="rId5" imgW="533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6418" y="4724400"/>
                        <a:ext cx="116378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733800" y="5029200"/>
            <a:ext cx="360218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3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tmunu_12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3065"/>
            <a:ext cx="9144000" cy="919655"/>
          </a:xfrm>
          <a:prstGeom prst="rect">
            <a:avLst/>
          </a:prstGeom>
        </p:spPr>
      </p:pic>
      <p:pic>
        <p:nvPicPr>
          <p:cNvPr id="6" name="Picture 5" descr="tmunu_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06" y="2133600"/>
            <a:ext cx="7437431" cy="38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05" y="457200"/>
            <a:ext cx="9075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energy momentum tensor matrix element in spherically symmetric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1600200"/>
            <a:ext cx="74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733800"/>
            <a:ext cx="99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S=1/2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9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 descr="tmunu_2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2400" y="7772400"/>
            <a:ext cx="5486400" cy="1781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09600"/>
            <a:ext cx="63371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Energy Momentum Tensor in a spin 1 system</a:t>
            </a:r>
          </a:p>
          <a:p>
            <a:r>
              <a:rPr lang="en-US" sz="1800" dirty="0" smtClean="0">
                <a:solidFill>
                  <a:srgbClr val="000090"/>
                </a:solidFill>
              </a:rPr>
              <a:t>(</a:t>
            </a:r>
            <a:r>
              <a:rPr lang="en-US" sz="1800" dirty="0" err="1" smtClean="0">
                <a:solidFill>
                  <a:srgbClr val="000090"/>
                </a:solidFill>
              </a:rPr>
              <a:t>Taneja</a:t>
            </a:r>
            <a:r>
              <a:rPr lang="en-US" sz="1800" dirty="0" smtClean="0">
                <a:solidFill>
                  <a:srgbClr val="000090"/>
                </a:solidFill>
              </a:rPr>
              <a:t>, </a:t>
            </a:r>
            <a:r>
              <a:rPr lang="en-US" sz="1800" dirty="0" err="1" smtClean="0">
                <a:solidFill>
                  <a:srgbClr val="000090"/>
                </a:solidFill>
              </a:rPr>
              <a:t>Kathuria</a:t>
            </a:r>
            <a:r>
              <a:rPr lang="en-US" sz="1800" dirty="0" smtClean="0">
                <a:solidFill>
                  <a:srgbClr val="000090"/>
                </a:solidFill>
              </a:rPr>
              <a:t>, SL, Goldstein, PRD86(2012)</a:t>
            </a:r>
            <a:endParaRPr lang="en-US" sz="18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1574800"/>
            <a:ext cx="6743700" cy="467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2997200"/>
            <a:ext cx="685800" cy="4572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2997200"/>
            <a:ext cx="685800" cy="4572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3683000"/>
            <a:ext cx="685800" cy="4572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4978400"/>
            <a:ext cx="685800" cy="4572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5588000"/>
            <a:ext cx="685800" cy="4572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5588000"/>
            <a:ext cx="685800" cy="4572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1625600"/>
            <a:ext cx="685800" cy="4572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86200" y="2311400"/>
            <a:ext cx="685800" cy="4572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6281">
            <a:off x="639283" y="3007770"/>
            <a:ext cx="7632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7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9076">
            <a:off x="139916" y="821704"/>
            <a:ext cx="7110955" cy="44542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2542" y="304800"/>
            <a:ext cx="276925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Based on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1311">
            <a:off x="1842918" y="2297496"/>
            <a:ext cx="7716325" cy="4090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6564" y="6324600"/>
            <a:ext cx="2597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arXiv:1709.05770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2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422" y="361890"/>
            <a:ext cx="697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2533C"/>
                </a:solidFill>
                <a:latin typeface="+mn-lt"/>
                <a:cs typeface="Comic Sans MS"/>
              </a:rPr>
              <a:t>General rule to count form factors: t-channel J</a:t>
            </a:r>
            <a:r>
              <a:rPr lang="en-US" sz="2000" baseline="30000" dirty="0" smtClean="0">
                <a:solidFill>
                  <a:srgbClr val="D2533C"/>
                </a:solidFill>
                <a:latin typeface="+mn-lt"/>
                <a:cs typeface="Comic Sans MS"/>
              </a:rPr>
              <a:t>PC </a:t>
            </a:r>
            <a:r>
              <a:rPr lang="en-US" sz="2000" dirty="0" smtClean="0">
                <a:solidFill>
                  <a:srgbClr val="D2533C"/>
                </a:solidFill>
                <a:latin typeface="+mn-lt"/>
                <a:cs typeface="Comic Sans MS"/>
              </a:rPr>
              <a:t>q. numbers </a:t>
            </a:r>
            <a:endParaRPr lang="en-US" sz="2000" dirty="0">
              <a:solidFill>
                <a:srgbClr val="D2533C"/>
              </a:solidFill>
              <a:latin typeface="+mn-lt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87710"/>
            <a:ext cx="3758286" cy="199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476620"/>
            <a:ext cx="3352800" cy="299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5600" y="2838510"/>
            <a:ext cx="457200" cy="3048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3778310"/>
            <a:ext cx="457200" cy="3048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3168710"/>
            <a:ext cx="457200" cy="3048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3244910"/>
            <a:ext cx="457200" cy="3048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4600" y="3371910"/>
            <a:ext cx="457200" cy="3048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67400" y="3752910"/>
            <a:ext cx="457200" cy="3048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7600" y="3752910"/>
            <a:ext cx="457200" cy="3048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05600" y="4286310"/>
            <a:ext cx="457200" cy="3048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05600" y="3752910"/>
            <a:ext cx="457200" cy="3048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19800" y="2838510"/>
            <a:ext cx="457200" cy="3048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997510"/>
            <a:ext cx="3935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Both S and L states considered 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9521" y="22098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Deuteron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1321" y="2482910"/>
            <a:ext cx="1125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Nucleon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1371600"/>
            <a:ext cx="22828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Haegler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PLB(2004)</a:t>
            </a:r>
          </a:p>
          <a:p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Z.Chen&amp;Ji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PRD(2005)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0" y="838200"/>
            <a:ext cx="3848100" cy="469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87795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Match             to RHS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14628"/>
              </p:ext>
            </p:extLst>
          </p:nvPr>
        </p:nvGraphicFramePr>
        <p:xfrm>
          <a:off x="838200" y="877958"/>
          <a:ext cx="609600" cy="493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6" name="Equation" r:id="rId6" imgW="355600" imgH="304800" progId="Equation.3">
                  <p:embed/>
                </p:oleObj>
              </mc:Choice>
              <mc:Fallback>
                <p:oleObj name="Equation" r:id="rId6" imgW="355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877958"/>
                        <a:ext cx="609600" cy="493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V="1">
            <a:off x="2590800" y="1119714"/>
            <a:ext cx="381000" cy="4176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048000" y="838200"/>
            <a:ext cx="685800" cy="533400"/>
          </a:xfrm>
          <a:prstGeom prst="rect">
            <a:avLst/>
          </a:prstGeom>
          <a:noFill/>
          <a:ln>
            <a:solidFill>
              <a:srgbClr val="FFFF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10600" y="335280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3352800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53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62200"/>
            <a:ext cx="8193087" cy="22002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3. Sum rules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88" y="533400"/>
            <a:ext cx="521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u="sng" dirty="0" smtClean="0">
                <a:solidFill>
                  <a:srgbClr val="000090"/>
                </a:solidFill>
              </a:rPr>
              <a:t>Spin  and 3D structure of </a:t>
            </a:r>
            <a:r>
              <a:rPr lang="en-US" u="sng" dirty="0">
                <a:solidFill>
                  <a:srgbClr val="000090"/>
                </a:solidFill>
              </a:rPr>
              <a:t>D</a:t>
            </a:r>
            <a:r>
              <a:rPr lang="en-US" u="sng" dirty="0" smtClean="0">
                <a:solidFill>
                  <a:srgbClr val="000090"/>
                </a:solidFill>
              </a:rPr>
              <a:t>euteron </a:t>
            </a:r>
            <a:endParaRPr lang="en-US" u="sng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13"/>
          <p:cNvSpPr txBox="1">
            <a:spLocks/>
          </p:cNvSpPr>
          <p:nvPr/>
        </p:nvSpPr>
        <p:spPr>
          <a:xfrm>
            <a:off x="7620000" y="31135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9" name="Picture 8" descr="Ji_SR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6056463" cy="874931"/>
          </a:xfrm>
          <a:prstGeom prst="rect">
            <a:avLst/>
          </a:prstGeom>
        </p:spPr>
      </p:pic>
      <p:pic>
        <p:nvPicPr>
          <p:cNvPr id="10" name="Picture 9" descr="Ji_SR_D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3837402" cy="8527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95600" y="2738735"/>
            <a:ext cx="6389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Taneja</a:t>
            </a:r>
            <a:r>
              <a:rPr lang="en-US" dirty="0" smtClean="0">
                <a:solidFill>
                  <a:srgbClr val="660066"/>
                </a:solidFill>
              </a:rPr>
              <a:t> et al., Phys</a:t>
            </a:r>
            <a:r>
              <a:rPr lang="en-US" dirty="0">
                <a:solidFill>
                  <a:srgbClr val="660066"/>
                </a:solidFill>
              </a:rPr>
              <a:t>. Rev. D 86, 036008 (2012)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97" y="1447800"/>
            <a:ext cx="6133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Angular Momentum Sum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ule in deuteron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338935"/>
            <a:ext cx="611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Angular Momentum Sum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ule in proton (</a:t>
            </a:r>
            <a:r>
              <a:rPr lang="en-US" dirty="0" err="1" smtClean="0">
                <a:solidFill>
                  <a:srgbClr val="FF0000"/>
                </a:solidFill>
              </a:rPr>
              <a:t>Ji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774967"/>
              </p:ext>
            </p:extLst>
          </p:nvPr>
        </p:nvGraphicFramePr>
        <p:xfrm>
          <a:off x="152400" y="4458917"/>
          <a:ext cx="2600325" cy="87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06" name="Equation" r:id="rId3" imgW="1282700" imgH="431800" progId="Equation.3">
                  <p:embed/>
                </p:oleObj>
              </mc:Choice>
              <mc:Fallback>
                <p:oleObj name="Equation" r:id="rId3" imgW="128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58917"/>
                        <a:ext cx="2600325" cy="875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943290"/>
            <a:ext cx="803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2929"/>
                </a:solidFill>
                <a:latin typeface="Comic Sans MS"/>
                <a:cs typeface="Comic Sans MS"/>
              </a:rPr>
              <a:t>OAM</a:t>
            </a:r>
            <a:endParaRPr lang="en-US" sz="2000" dirty="0">
              <a:solidFill>
                <a:srgbClr val="FF2929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33490"/>
            <a:ext cx="1473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2929"/>
                </a:solidFill>
                <a:latin typeface="Comic Sans MS"/>
                <a:cs typeface="Comic Sans MS"/>
              </a:rPr>
              <a:t>Momentum</a:t>
            </a:r>
            <a:endParaRPr lang="en-US" sz="2000" dirty="0">
              <a:solidFill>
                <a:srgbClr val="FF2929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921172"/>
              </p:ext>
            </p:extLst>
          </p:nvPr>
        </p:nvGraphicFramePr>
        <p:xfrm>
          <a:off x="381000" y="2266885"/>
          <a:ext cx="1479550" cy="55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07" name="Equation" r:id="rId5" imgW="800100" imgH="266700" progId="Equation.3">
                  <p:embed/>
                </p:oleObj>
              </mc:Choice>
              <mc:Fallback>
                <p:oleObj name="Equation" r:id="rId5" imgW="800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66885"/>
                        <a:ext cx="1479550" cy="552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381000"/>
            <a:ext cx="407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 terms of EMT form factors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744483"/>
              </p:ext>
            </p:extLst>
          </p:nvPr>
        </p:nvGraphicFramePr>
        <p:xfrm>
          <a:off x="4267200" y="4648200"/>
          <a:ext cx="4805362" cy="1304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08" name="Equation" r:id="rId7" imgW="2667000" imgH="723900" progId="Equation.3">
                  <p:embed/>
                </p:oleObj>
              </mc:Choice>
              <mc:Fallback>
                <p:oleObj name="Equation" r:id="rId7" imgW="26670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648200"/>
                        <a:ext cx="4805362" cy="1304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20950" y="3867090"/>
            <a:ext cx="803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2929"/>
                </a:solidFill>
                <a:latin typeface="Comic Sans MS"/>
                <a:cs typeface="Comic Sans MS"/>
              </a:rPr>
              <a:t>OAM</a:t>
            </a:r>
            <a:endParaRPr lang="en-US" sz="2000" dirty="0">
              <a:solidFill>
                <a:srgbClr val="FF2929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8145" y="1733490"/>
            <a:ext cx="1473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Momentum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316746"/>
              </p:ext>
            </p:extLst>
          </p:nvPr>
        </p:nvGraphicFramePr>
        <p:xfrm>
          <a:off x="3810000" y="2302064"/>
          <a:ext cx="5329237" cy="143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09" name="Equation" r:id="rId9" imgW="2882900" imgH="774700" progId="Equation.3">
                  <p:embed/>
                </p:oleObj>
              </mc:Choice>
              <mc:Fallback>
                <p:oleObj name="Equation" r:id="rId9" imgW="2882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02064"/>
                        <a:ext cx="5329237" cy="1431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33800" y="1219200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Deuteron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1219200"/>
            <a:ext cx="109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2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77958"/>
              </p:ext>
            </p:extLst>
          </p:nvPr>
        </p:nvGraphicFramePr>
        <p:xfrm>
          <a:off x="152400" y="2084209"/>
          <a:ext cx="4884738" cy="88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9" name="Equation" r:id="rId3" imgW="2781300" imgH="508000" progId="Equation.3">
                  <p:embed/>
                </p:oleObj>
              </mc:Choice>
              <mc:Fallback>
                <p:oleObj name="Equation" r:id="rId3" imgW="2781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84209"/>
                        <a:ext cx="4884738" cy="887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177228"/>
              </p:ext>
            </p:extLst>
          </p:nvPr>
        </p:nvGraphicFramePr>
        <p:xfrm>
          <a:off x="152400" y="1366758"/>
          <a:ext cx="5030788" cy="76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0" name="Equation" r:id="rId5" imgW="2819400" imgH="431800" progId="Equation.3">
                  <p:embed/>
                </p:oleObj>
              </mc:Choice>
              <mc:Fallback>
                <p:oleObj name="Equation" r:id="rId5" imgW="2819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66758"/>
                        <a:ext cx="5030788" cy="766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38090"/>
            <a:ext cx="272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  <a:cs typeface="Comic Sans MS"/>
              </a:rPr>
              <a:t>Physical Interpretation</a:t>
            </a:r>
            <a:endParaRPr lang="en-US" sz="2000" dirty="0">
              <a:solidFill>
                <a:schemeClr val="tx2"/>
              </a:solidFill>
              <a:latin typeface="+mn-lt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2693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Inclusive Observables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890876"/>
              </p:ext>
            </p:extLst>
          </p:nvPr>
        </p:nvGraphicFramePr>
        <p:xfrm>
          <a:off x="5656262" y="2159365"/>
          <a:ext cx="2878138" cy="62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1" name="Equation" r:id="rId7" imgW="1397000" imgH="304800" progId="Equation.3">
                  <p:embed/>
                </p:oleObj>
              </mc:Choice>
              <mc:Fallback>
                <p:oleObj name="Equation" r:id="rId7" imgW="1397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2" y="2159365"/>
                        <a:ext cx="2878138" cy="625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305100"/>
              </p:ext>
            </p:extLst>
          </p:nvPr>
        </p:nvGraphicFramePr>
        <p:xfrm>
          <a:off x="5656262" y="2860675"/>
          <a:ext cx="2878138" cy="62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2" name="Equation" r:id="rId9" imgW="1397000" imgH="304800" progId="Equation.3">
                  <p:embed/>
                </p:oleObj>
              </mc:Choice>
              <mc:Fallback>
                <p:oleObj name="Equation" r:id="rId9" imgW="1397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2" y="2860675"/>
                        <a:ext cx="2878138" cy="625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166369"/>
              </p:ext>
            </p:extLst>
          </p:nvPr>
        </p:nvGraphicFramePr>
        <p:xfrm>
          <a:off x="5638800" y="3435350"/>
          <a:ext cx="24812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3" name="Equation" r:id="rId11" imgW="1168400" imgH="304800" progId="Equation.3">
                  <p:embed/>
                </p:oleObj>
              </mc:Choice>
              <mc:Fallback>
                <p:oleObj name="Equation" r:id="rId11" imgW="11684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35350"/>
                        <a:ext cx="24812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991823"/>
              </p:ext>
            </p:extLst>
          </p:nvPr>
        </p:nvGraphicFramePr>
        <p:xfrm>
          <a:off x="5638800" y="4156075"/>
          <a:ext cx="24812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4" name="Equation" r:id="rId13" imgW="1168400" imgH="304800" progId="Equation.3">
                  <p:embed/>
                </p:oleObj>
              </mc:Choice>
              <mc:Fallback>
                <p:oleObj name="Equation" r:id="rId13" imgW="11684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56075"/>
                        <a:ext cx="24812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65432"/>
              </p:ext>
            </p:extLst>
          </p:nvPr>
        </p:nvGraphicFramePr>
        <p:xfrm>
          <a:off x="5715000" y="1524000"/>
          <a:ext cx="2743200" cy="601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5" name="Equation" r:id="rId15" imgW="1384300" imgH="304800" progId="Equation.3">
                  <p:embed/>
                </p:oleObj>
              </mc:Choice>
              <mc:Fallback>
                <p:oleObj name="Equation" r:id="rId15" imgW="13843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524000"/>
                        <a:ext cx="2743200" cy="601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562600" y="1295400"/>
            <a:ext cx="3352800" cy="373380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5257800" cy="160020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38800" y="762000"/>
            <a:ext cx="1623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Form factors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1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57943"/>
            <a:ext cx="5257800" cy="3114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477702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Quadrupole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93913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Connected to 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SR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357693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Charge/Momentum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416742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Angular Momentum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74955" y="457200"/>
            <a:ext cx="193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en-US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 moments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329535"/>
            <a:ext cx="840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2533C"/>
                </a:solidFill>
              </a:rPr>
              <a:t>T-odd</a:t>
            </a:r>
            <a:endParaRPr lang="en-US" sz="2000" dirty="0">
              <a:solidFill>
                <a:srgbClr val="D2533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4719935"/>
            <a:ext cx="762000" cy="45720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800" y="3576935"/>
            <a:ext cx="762000" cy="45720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4800" y="5181600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6600" y="6248400"/>
            <a:ext cx="3192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Two independent D-terms!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9" name="Picture 18" descr="sr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479800" cy="12061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2971800"/>
            <a:ext cx="1239767" cy="40011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D2533C"/>
                </a:solidFill>
              </a:rPr>
              <a:t>D</a:t>
            </a:r>
            <a:r>
              <a:rPr lang="en-US" sz="2000" dirty="0" smtClean="0">
                <a:solidFill>
                  <a:srgbClr val="D2533C"/>
                </a:solidFill>
              </a:rPr>
              <a:t>euteron</a:t>
            </a:r>
            <a:endParaRPr lang="en-US" sz="2000" dirty="0">
              <a:solidFill>
                <a:srgbClr val="D2533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921" y="838200"/>
            <a:ext cx="1125679" cy="400110"/>
          </a:xfrm>
          <a:prstGeom prst="rect">
            <a:avLst/>
          </a:prstGeom>
          <a:noFill/>
          <a:ln>
            <a:solidFill>
              <a:srgbClr val="D2533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2533C"/>
                </a:solidFill>
              </a:rPr>
              <a:t>Nucleon</a:t>
            </a:r>
            <a:endParaRPr lang="en-US" sz="2000" dirty="0">
              <a:solidFill>
                <a:srgbClr val="D2533C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038600" y="1600200"/>
            <a:ext cx="1447800" cy="0"/>
          </a:xfrm>
          <a:prstGeom prst="straightConnector1">
            <a:avLst/>
          </a:prstGeom>
          <a:ln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1371600"/>
            <a:ext cx="112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D-term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15" idx="2"/>
          </p:cNvCxnSpPr>
          <p:nvPr/>
        </p:nvCxnSpPr>
        <p:spPr>
          <a:xfrm flipH="1">
            <a:off x="4648200" y="4034135"/>
            <a:ext cx="609600" cy="1909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6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7598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Interpretation of D-term(s) in terms of shear forces: work in progress with Adam </a:t>
            </a:r>
            <a:r>
              <a:rPr lang="en-US" dirty="0" err="1" smtClean="0"/>
              <a:t>Freese</a:t>
            </a:r>
            <a:r>
              <a:rPr lang="en-US" dirty="0" smtClean="0"/>
              <a:t>, Ian </a:t>
            </a:r>
            <a:r>
              <a:rPr lang="en-US" dirty="0" err="1" smtClean="0"/>
              <a:t>Cloet</a:t>
            </a:r>
            <a:r>
              <a:rPr lang="en-US" dirty="0" smtClean="0"/>
              <a:t> and Whitney Armstrong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9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62200"/>
            <a:ext cx="8193087" cy="22002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 WW relations and OAM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95630" y="2438400"/>
            <a:ext cx="9115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OAM of twist two or three and why? 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04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6764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/>
              <a:t>The </a:t>
            </a:r>
            <a:r>
              <a:rPr lang="en-US" dirty="0" smtClean="0"/>
              <a:t>difference </a:t>
            </a:r>
            <a:r>
              <a:rPr lang="en-US" dirty="0"/>
              <a:t>between the Lorentz invariant structure of OPE and </a:t>
            </a:r>
            <a:r>
              <a:rPr lang="en-US" dirty="0" smtClean="0"/>
              <a:t>light </a:t>
            </a:r>
            <a:r>
              <a:rPr lang="en-US" dirty="0"/>
              <a:t>front quantization </a:t>
            </a:r>
            <a:r>
              <a:rPr lang="en-US" u="sng" dirty="0"/>
              <a:t>produces a mismatch </a:t>
            </a:r>
            <a:r>
              <a:rPr lang="en-US" dirty="0"/>
              <a:t>in the </a:t>
            </a:r>
            <a:r>
              <a:rPr lang="en-US" dirty="0">
                <a:solidFill>
                  <a:srgbClr val="0000FF"/>
                </a:solidFill>
              </a:rPr>
              <a:t>geometric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dynamic twist </a:t>
            </a:r>
            <a:r>
              <a:rPr lang="en-US" dirty="0"/>
              <a:t>terms of higher </a:t>
            </a:r>
            <a:r>
              <a:rPr lang="en-US" dirty="0" smtClean="0"/>
              <a:t>twist </a:t>
            </a:r>
          </a:p>
          <a:p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The </a:t>
            </a:r>
            <a:r>
              <a:rPr lang="en-US" dirty="0" err="1"/>
              <a:t>Wandzura-Wilczek</a:t>
            </a:r>
            <a:r>
              <a:rPr lang="en-US" dirty="0"/>
              <a:t> (WW) relations are a rendition of this mismatch.</a:t>
            </a:r>
          </a:p>
        </p:txBody>
      </p:sp>
      <p:pic>
        <p:nvPicPr>
          <p:cNvPr id="8" name="Picture 7" descr="g2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09454"/>
            <a:ext cx="6248400" cy="953146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2000" y="5715000"/>
            <a:ext cx="2134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kinematic </a:t>
            </a:r>
            <a:r>
              <a:rPr lang="en-US" dirty="0" err="1" smtClean="0"/>
              <a:t>tw</a:t>
            </a:r>
            <a:r>
              <a:rPr lang="en-US" dirty="0" smtClean="0"/>
              <a:t> 3</a:t>
            </a:r>
          </a:p>
          <a:p>
            <a:r>
              <a:rPr lang="en-US" dirty="0" smtClean="0"/>
              <a:t>(measured)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5710535"/>
            <a:ext cx="21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eometric </a:t>
            </a:r>
            <a:r>
              <a:rPr lang="en-US" dirty="0" err="1" smtClean="0"/>
              <a:t>tw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3300" y="6167735"/>
            <a:ext cx="1056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wist 2</a:t>
            </a:r>
            <a:endParaRPr lang="en-US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Origin of </a:t>
            </a:r>
            <a:r>
              <a:rPr lang="en-US" sz="2800" dirty="0" err="1" smtClean="0"/>
              <a:t>Wandzura</a:t>
            </a:r>
            <a:r>
              <a:rPr lang="en-US" sz="2800" dirty="0" smtClean="0"/>
              <a:t> </a:t>
            </a:r>
            <a:r>
              <a:rPr lang="en-US" sz="2800" dirty="0" err="1" smtClean="0"/>
              <a:t>Wilczek</a:t>
            </a:r>
            <a:r>
              <a:rPr lang="en-US" sz="2800" dirty="0" smtClean="0"/>
              <a:t> relations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962400"/>
            <a:ext cx="437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polarized electron scattering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4495800" y="4267200"/>
            <a:ext cx="609600" cy="2895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6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 descr="IMG_01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4216400" cy="3162300"/>
          </a:xfrm>
          <a:prstGeom prst="rect">
            <a:avLst/>
          </a:prstGeom>
        </p:spPr>
      </p:pic>
      <p:pic>
        <p:nvPicPr>
          <p:cNvPr id="6" name="Picture 5" descr="IMG_24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3300" y="30353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2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990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Wandzura</a:t>
            </a:r>
            <a:r>
              <a:rPr lang="en-US" sz="3200" dirty="0" smtClean="0"/>
              <a:t> </a:t>
            </a:r>
            <a:r>
              <a:rPr lang="en-US" sz="3200" dirty="0" err="1"/>
              <a:t>Wilczek</a:t>
            </a:r>
            <a:r>
              <a:rPr lang="en-US" sz="3200" dirty="0"/>
              <a:t> relations </a:t>
            </a:r>
            <a:r>
              <a:rPr lang="en-US" sz="3200" dirty="0" smtClean="0"/>
              <a:t>are derived in two steps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2" name="Picture 11" descr="g1T_LI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16696"/>
            <a:ext cx="6629400" cy="86470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715000" y="5997714"/>
            <a:ext cx="3379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um of </a:t>
            </a:r>
            <a:r>
              <a:rPr lang="en-US" sz="2000" dirty="0" err="1" smtClean="0"/>
              <a:t>tw</a:t>
            </a:r>
            <a:r>
              <a:rPr lang="en-US" sz="2000" dirty="0" smtClean="0"/>
              <a:t> 3 from</a:t>
            </a:r>
          </a:p>
          <a:p>
            <a:r>
              <a:rPr lang="en-US" sz="2000" dirty="0"/>
              <a:t>g</a:t>
            </a:r>
            <a:r>
              <a:rPr lang="en-US" sz="2000" dirty="0" smtClean="0"/>
              <a:t>auge link plus genuine </a:t>
            </a:r>
            <a:r>
              <a:rPr lang="en-US" sz="2000" dirty="0" err="1" smtClean="0"/>
              <a:t>qgq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3562290"/>
            <a:ext cx="1880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wist 3 </a:t>
            </a:r>
            <a:r>
              <a:rPr lang="en-US" sz="2000" dirty="0" err="1" smtClean="0"/>
              <a:t>str.func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8" name="Picture 17" descr="g2_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42854"/>
            <a:ext cx="6248400" cy="953146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1981200"/>
            <a:ext cx="856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Lorentz Invariance </a:t>
            </a:r>
            <a:r>
              <a:rPr lang="en-US" dirty="0" smtClean="0">
                <a:solidFill>
                  <a:srgbClr val="FF0000"/>
                </a:solidFill>
              </a:rPr>
              <a:t>Relations (LIR) </a:t>
            </a:r>
            <a:r>
              <a:rPr lang="en-US" dirty="0"/>
              <a:t>and gauge link structure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4643735"/>
            <a:ext cx="4940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QCD </a:t>
            </a:r>
            <a:r>
              <a:rPr lang="en-US" dirty="0" smtClean="0">
                <a:solidFill>
                  <a:srgbClr val="0000FF"/>
                </a:solidFill>
              </a:rPr>
              <a:t>Equations of Motion (</a:t>
            </a:r>
            <a:r>
              <a:rPr lang="en-US" dirty="0" err="1" smtClean="0">
                <a:solidFill>
                  <a:srgbClr val="0000FF"/>
                </a:solidFill>
              </a:rPr>
              <a:t>EoM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23654" y="3562290"/>
            <a:ext cx="1353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tw</a:t>
            </a:r>
            <a:r>
              <a:rPr lang="en-US" sz="2000" dirty="0" smtClean="0"/>
              <a:t> 3 from</a:t>
            </a:r>
          </a:p>
          <a:p>
            <a:r>
              <a:rPr lang="en-US" sz="2000" dirty="0"/>
              <a:t>g</a:t>
            </a:r>
            <a:r>
              <a:rPr lang="en-US" sz="2000" dirty="0" smtClean="0"/>
              <a:t>auge link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740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6479054" cy="3283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071" y="4038600"/>
            <a:ext cx="3401929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50292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D2533C"/>
                </a:solidFill>
              </a:rPr>
              <a:t>The effect of the two twist-three terms combined might be small, each individual contribution can be large, however, it cannot be disentangled.</a:t>
            </a:r>
            <a:endParaRPr lang="en-US" sz="1800" dirty="0">
              <a:solidFill>
                <a:srgbClr val="D2533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447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Accardi</a:t>
            </a:r>
            <a:r>
              <a:rPr lang="en-US" sz="1800" dirty="0" smtClean="0"/>
              <a:t>, </a:t>
            </a:r>
            <a:r>
              <a:rPr lang="en-US" sz="1800" dirty="0" err="1" smtClean="0"/>
              <a:t>Bacchetta</a:t>
            </a:r>
            <a:r>
              <a:rPr lang="en-US" sz="1800" dirty="0" smtClean="0"/>
              <a:t>, </a:t>
            </a:r>
            <a:r>
              <a:rPr lang="en-US" sz="1800" dirty="0" err="1" smtClean="0"/>
              <a:t>Melnitchouk</a:t>
            </a:r>
            <a:r>
              <a:rPr lang="en-US" sz="1800" dirty="0" smtClean="0"/>
              <a:t>, Schlegel</a:t>
            </a:r>
          </a:p>
          <a:p>
            <a:r>
              <a:rPr lang="en-US" sz="1800" dirty="0" smtClean="0"/>
              <a:t>JHEP (2009)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382179" y="6248400"/>
            <a:ext cx="260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D. Flay et al, PRC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327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A1C14106-4847-DD4B-9FE2-F0B1F7AB51AF}" type="datetime1">
              <a:rPr lang="en-US" smtClean="0"/>
              <a:pPr>
                <a:defRPr/>
              </a:pPr>
              <a:t>5/24/18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94795" y="1981200"/>
            <a:ext cx="19361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pc="50" dirty="0" err="1">
                <a:ln w="11430"/>
                <a:solidFill>
                  <a:srgbClr val="8400C6"/>
                </a:solidFill>
                <a:latin typeface="+mn-lt"/>
                <a:cs typeface="Comic Sans MS"/>
              </a:rPr>
              <a:t>Hatta</a:t>
            </a:r>
            <a:r>
              <a:rPr lang="en-US" sz="1800" spc="50" dirty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 </a:t>
            </a:r>
          </a:p>
          <a:p>
            <a:r>
              <a:rPr lang="en-US" sz="1800" spc="50" dirty="0" err="1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Lorce</a:t>
            </a:r>
            <a:r>
              <a:rPr lang="en-US" sz="1800" spc="50" dirty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, </a:t>
            </a:r>
            <a:r>
              <a:rPr lang="en-US" sz="1800" spc="50" dirty="0" err="1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Pasquini</a:t>
            </a:r>
            <a:r>
              <a:rPr lang="en-US" sz="1800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, </a:t>
            </a:r>
          </a:p>
          <a:p>
            <a:r>
              <a:rPr lang="en-US" sz="1800" spc="50" dirty="0" err="1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Xiong</a:t>
            </a:r>
            <a:r>
              <a:rPr lang="en-US" sz="1800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, Yuan </a:t>
            </a:r>
          </a:p>
          <a:p>
            <a:r>
              <a:rPr lang="en-US" sz="1800" spc="50" dirty="0" smtClean="0">
                <a:ln w="11430"/>
                <a:solidFill>
                  <a:srgbClr val="8400C6"/>
                </a:solidFill>
                <a:latin typeface="+mn-lt"/>
                <a:cs typeface="Comic Sans MS"/>
              </a:rPr>
              <a:t>Mukherjee</a:t>
            </a:r>
            <a:endParaRPr lang="en-US" sz="1800" spc="50" dirty="0">
              <a:ln w="11430"/>
              <a:solidFill>
                <a:srgbClr val="8400C6"/>
              </a:solidFill>
              <a:latin typeface="+mn-lt"/>
              <a:cs typeface="Comic Sans MS"/>
            </a:endParaRPr>
          </a:p>
          <a:p>
            <a:endParaRPr lang="en-US" sz="1800" dirty="0">
              <a:latin typeface="+mn-lt"/>
            </a:endParaRPr>
          </a:p>
        </p:txBody>
      </p:sp>
      <p:sp>
        <p:nvSpPr>
          <p:cNvPr id="15" name="Footer Placeholder 15"/>
          <p:cNvSpPr txBox="1">
            <a:spLocks/>
          </p:cNvSpPr>
          <p:nvPr/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Simonetta Liuti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635734" y="20555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latexit_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6722179" cy="68945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Partonic</a:t>
            </a:r>
            <a:r>
              <a:rPr lang="en-US" sz="3200" dirty="0"/>
              <a:t> </a:t>
            </a:r>
            <a:r>
              <a:rPr lang="en-US" sz="3200" dirty="0" smtClean="0"/>
              <a:t>OAM: </a:t>
            </a:r>
            <a:r>
              <a:rPr lang="en-US" sz="3200" dirty="0"/>
              <a:t>Wigner </a:t>
            </a:r>
            <a:r>
              <a:rPr lang="en-US" sz="3200" dirty="0" smtClean="0"/>
              <a:t>Distributions 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" y="1237488"/>
            <a:ext cx="2895600" cy="329184"/>
          </a:xfrm>
        </p:spPr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5/24/18</a:t>
            </a:fld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1237488"/>
            <a:ext cx="1066800" cy="329184"/>
          </a:xfrm>
        </p:spPr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76600" y="2895600"/>
            <a:ext cx="1524000" cy="2971800"/>
          </a:xfrm>
          <a:prstGeom prst="ellipse">
            <a:avLst/>
          </a:prstGeom>
          <a:solidFill>
            <a:srgbClr val="CCFFCC"/>
          </a:solidFill>
          <a:scene3d>
            <a:camera prst="orthographicFront">
              <a:rot lat="0" lon="8340000" rev="0"/>
            </a:camera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48200" y="4419600"/>
            <a:ext cx="182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0"/>
          </p:cNvCxnSpPr>
          <p:nvPr/>
        </p:nvCxnSpPr>
        <p:spPr>
          <a:xfrm flipV="1">
            <a:off x="4038600" y="1828800"/>
            <a:ext cx="0" cy="1066800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514600" y="5105400"/>
            <a:ext cx="1066800" cy="1524000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038600" y="2895600"/>
            <a:ext cx="0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81400" y="4419600"/>
            <a:ext cx="4572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38600" y="4419600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81600" y="5257800"/>
            <a:ext cx="1219200" cy="0"/>
          </a:xfrm>
          <a:prstGeom prst="straightConnector1">
            <a:avLst/>
          </a:prstGeom>
          <a:ln w="38100" cmpd="sng"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59210" y="472440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038600" y="3810000"/>
            <a:ext cx="381000" cy="609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886200" y="3581400"/>
            <a:ext cx="533400" cy="228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44763" y="380553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91000" y="3272135"/>
            <a:ext cx="46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038600" y="4419600"/>
            <a:ext cx="990600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00600" y="3886200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3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6016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j-lt"/>
              </a:rPr>
              <a:t>Wigner Distribution and </a:t>
            </a:r>
            <a:r>
              <a:rPr lang="en-US" sz="3200" dirty="0" err="1" smtClean="0">
                <a:solidFill>
                  <a:schemeClr val="tx2"/>
                </a:solidFill>
                <a:latin typeface="+mj-lt"/>
              </a:rPr>
              <a:t>qq</a:t>
            </a: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 correlation function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 descr="corr_GTMD2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763"/>
            <a:ext cx="8991600" cy="61652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590800" y="1352490"/>
            <a:ext cx="6477000" cy="762000"/>
          </a:xfrm>
          <a:prstGeom prst="rect">
            <a:avLst/>
          </a:prstGeom>
          <a:noFill/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76200" y="3990439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6A94A18-66C2-A54B-A167-329473CCEBB7}" type="datetime1">
              <a:rPr lang="en-US" smtClean="0"/>
              <a:pPr>
                <a:defRPr/>
              </a:pPr>
              <a:t>5/24/18</a:t>
            </a:fld>
            <a:endParaRPr lang="en-US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7620000" y="174284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2" name="Picture 11" descr="OAM_fig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7" y="2330160"/>
            <a:ext cx="6074684" cy="28249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541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u="sng" dirty="0" smtClean="0">
                <a:solidFill>
                  <a:srgbClr val="000090"/>
                </a:solidFill>
              </a:rPr>
              <a:t>Δ</a:t>
            </a:r>
            <a:r>
              <a:rPr lang="en-US" sz="2000" u="sng" baseline="-25000" dirty="0" smtClean="0">
                <a:solidFill>
                  <a:srgbClr val="000090"/>
                </a:solidFill>
              </a:rPr>
              <a:t>T </a:t>
            </a:r>
            <a:r>
              <a:rPr lang="en-US" sz="2000" u="sng" dirty="0" smtClean="0">
                <a:solidFill>
                  <a:srgbClr val="000090"/>
                </a:solidFill>
                <a:latin typeface="+mn-lt"/>
              </a:rPr>
              <a:t>Fourier conjugate</a:t>
            </a:r>
            <a:r>
              <a:rPr lang="en-US" sz="2000" dirty="0" smtClean="0">
                <a:solidFill>
                  <a:srgbClr val="000090"/>
                </a:solidFill>
              </a:rPr>
              <a:t>:  </a:t>
            </a:r>
            <a:r>
              <a:rPr lang="en-US" sz="2000" b="1" dirty="0" smtClean="0">
                <a:latin typeface="+mn-lt"/>
              </a:rPr>
              <a:t>b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 = transverse position of the quark inside the proton</a:t>
            </a:r>
          </a:p>
          <a:p>
            <a:pPr marL="342900" indent="-342900">
              <a:buFont typeface="Wingdings" charset="2"/>
              <a:buChar char="Ø"/>
            </a:pPr>
            <a:endParaRPr lang="en-US" sz="2000" b="1" dirty="0">
              <a:latin typeface="+mn-lt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u="sng" dirty="0" err="1" smtClean="0">
                <a:solidFill>
                  <a:srgbClr val="000090"/>
                </a:solidFill>
              </a:rPr>
              <a:t>k</a:t>
            </a:r>
            <a:r>
              <a:rPr lang="en-US" sz="2000" u="sng" baseline="-25000" dirty="0" err="1" smtClean="0">
                <a:solidFill>
                  <a:srgbClr val="000090"/>
                </a:solidFill>
              </a:rPr>
              <a:t>T</a:t>
            </a:r>
            <a:r>
              <a:rPr lang="en-US" sz="2000" u="sng" baseline="-25000" dirty="0" smtClean="0">
                <a:solidFill>
                  <a:srgbClr val="000090"/>
                </a:solidFill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  <a:latin typeface="+mn-lt"/>
              </a:rPr>
              <a:t>Fourier conjugate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: </a:t>
            </a:r>
            <a:r>
              <a:rPr lang="en-US" sz="2000" b="1" dirty="0" err="1" smtClean="0">
                <a:solidFill>
                  <a:srgbClr val="292934"/>
                </a:solidFill>
                <a:latin typeface="+mn-lt"/>
              </a:rPr>
              <a:t>z</a:t>
            </a:r>
            <a:r>
              <a:rPr lang="en-US" sz="2000" b="1" baseline="-25000" dirty="0" err="1" smtClean="0">
                <a:solidFill>
                  <a:srgbClr val="292934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= transverse distance traveled by the struck quark between the initial and final scattering</a:t>
            </a:r>
            <a:endParaRPr lang="en-US" sz="20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4" name="Curved Right Arrow 13"/>
          <p:cNvSpPr/>
          <p:nvPr/>
        </p:nvSpPr>
        <p:spPr>
          <a:xfrm rot="16200000">
            <a:off x="3600815" y="3492402"/>
            <a:ext cx="638264" cy="289253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172" y="45720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-</a:t>
            </a:r>
            <a:r>
              <a:rPr lang="en-US" dirty="0"/>
              <a:t>p</a:t>
            </a:r>
            <a:r>
              <a:rPr lang="en-US" dirty="0" smtClean="0"/>
              <a:t>’=</a:t>
            </a:r>
            <a:r>
              <a:rPr lang="en-US" dirty="0" err="1" smtClean="0"/>
              <a:t>Δ</a:t>
            </a:r>
            <a:endParaRPr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rot="17846601" flipV="1">
            <a:off x="2720427" y="2045530"/>
            <a:ext cx="569545" cy="981571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8EB4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 rot="1439739" flipV="1">
            <a:off x="4401264" y="2506397"/>
            <a:ext cx="652044" cy="1144266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7086600" y="2133600"/>
            <a:ext cx="19050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GTMD</a:t>
            </a:r>
          </a:p>
        </p:txBody>
      </p:sp>
    </p:spTree>
    <p:extLst>
      <p:ext uri="{BB962C8B-B14F-4D97-AF65-F5344CB8AC3E}">
        <p14:creationId xmlns:p14="http://schemas.microsoft.com/office/powerpoint/2010/main" val="163191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Possible Observable for </a:t>
            </a: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baseline="-25000" dirty="0" err="1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5/24/18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Simonetta</a:t>
            </a:r>
            <a:r>
              <a:rPr lang="en-US" dirty="0" smtClean="0"/>
              <a:t> </a:t>
            </a:r>
            <a:r>
              <a:rPr lang="en-US" dirty="0" err="1" smtClean="0"/>
              <a:t>Liuti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973" y="3102114"/>
            <a:ext cx="2740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90"/>
                </a:solidFill>
                <a:latin typeface="+mn-lt"/>
              </a:rPr>
              <a:t>k</a:t>
            </a:r>
            <a:r>
              <a:rPr lang="en-US" sz="2000" baseline="-25000" dirty="0" err="1" smtClean="0">
                <a:solidFill>
                  <a:srgbClr val="000090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 moment of a GTMD</a:t>
            </a:r>
          </a:p>
          <a:p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(</a:t>
            </a:r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Lorce</a:t>
            </a:r>
            <a:r>
              <a:rPr lang="en-US" sz="2000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and </a:t>
            </a:r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Pasquini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)</a:t>
            </a:r>
            <a:endParaRPr lang="en-US" sz="20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31" name="Footer Placeholder 48"/>
          <p:cNvSpPr txBox="1">
            <a:spLocks/>
          </p:cNvSpPr>
          <p:nvPr/>
        </p:nvSpPr>
        <p:spPr>
          <a:xfrm>
            <a:off x="3200400" y="-554343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32" name="Slide Number Placeholder 2"/>
          <p:cNvSpPr txBox="1">
            <a:spLocks/>
          </p:cNvSpPr>
          <p:nvPr/>
        </p:nvSpPr>
        <p:spPr>
          <a:xfrm>
            <a:off x="7391400" y="-554343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1" name="Picture 10" descr="e2ttilde_lhs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7" y="2163422"/>
            <a:ext cx="6781800" cy="732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86577" y="2281535"/>
            <a:ext cx="828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q</a:t>
            </a:r>
            <a:r>
              <a:rPr lang="en-US" dirty="0" smtClean="0"/>
              <a:t>(x)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294752">
            <a:off x="1348989" y="4096540"/>
            <a:ext cx="6140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Can it be measured?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942272"/>
            <a:ext cx="11111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ξ</a:t>
            </a:r>
            <a:r>
              <a:rPr lang="en-US" sz="2000" dirty="0" smtClean="0"/>
              <a:t>=0</a:t>
            </a:r>
          </a:p>
          <a:p>
            <a:r>
              <a:rPr lang="en-US" sz="2000" dirty="0" err="1"/>
              <a:t>k</a:t>
            </a:r>
            <a:r>
              <a:rPr lang="en-US" sz="2000" baseline="-25000" dirty="0" err="1"/>
              <a:t>T</a:t>
            </a:r>
            <a:r>
              <a:rPr lang="en-US" sz="2000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err="1" smtClean="0">
                <a:latin typeface="Lucida Grande"/>
                <a:ea typeface="Lucida Grande"/>
                <a:cs typeface="Lucida Grande"/>
                <a:sym typeface="Wingdings"/>
              </a:rPr>
              <a:t>Δ</a:t>
            </a:r>
            <a:r>
              <a:rPr lang="en-US" sz="2000" baseline="-25000" dirty="0" err="1" smtClean="0">
                <a:sym typeface="Wingdings"/>
              </a:rPr>
              <a:t>T</a:t>
            </a:r>
            <a:r>
              <a:rPr lang="en-US" sz="2000" dirty="0" smtClean="0">
                <a:sym typeface="Wingdings"/>
              </a:rPr>
              <a:t>=0</a:t>
            </a:r>
          </a:p>
          <a:p>
            <a:r>
              <a:rPr lang="en-US" sz="2000" dirty="0" smtClean="0">
                <a:latin typeface="Lucida Grande"/>
                <a:ea typeface="Lucida Grande"/>
                <a:cs typeface="Lucida Grande"/>
                <a:sym typeface="Wingdings"/>
              </a:rPr>
              <a:t>Δ</a:t>
            </a:r>
            <a:r>
              <a:rPr lang="en-US" sz="2000" baseline="-25000" dirty="0" smtClean="0">
                <a:sym typeface="Wingdings"/>
              </a:rPr>
              <a:t>T</a:t>
            </a:r>
            <a:r>
              <a:rPr lang="en-US" sz="2000" baseline="30000" dirty="0" smtClean="0">
                <a:sym typeface="Wingdings"/>
              </a:rPr>
              <a:t>2</a:t>
            </a:r>
            <a:r>
              <a:rPr lang="en-US" sz="2000" dirty="0" smtClean="0">
                <a:sym typeface="Wingdings"/>
              </a:rPr>
              <a:t>=0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5939135"/>
            <a:ext cx="823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 there any observable that we can identify OAM with?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810000"/>
            <a:ext cx="1651000" cy="16637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10200" y="1981200"/>
            <a:ext cx="2057400" cy="1143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0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 New Relation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3" descr="e2ttilde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9053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4034135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Through Generalized </a:t>
            </a:r>
            <a:r>
              <a:rPr lang="en-US" dirty="0">
                <a:solidFill>
                  <a:srgbClr val="FF0000"/>
                </a:solidFill>
              </a:rPr>
              <a:t>Lorentz Invariance </a:t>
            </a:r>
            <a:r>
              <a:rPr lang="en-US" dirty="0" smtClean="0">
                <a:solidFill>
                  <a:srgbClr val="FF0000"/>
                </a:solidFill>
              </a:rPr>
              <a:t>Relation (LIR) F</a:t>
            </a:r>
            <a:r>
              <a:rPr lang="en-US" baseline="-25000" dirty="0" smtClean="0">
                <a:solidFill>
                  <a:srgbClr val="FF0000"/>
                </a:solidFill>
              </a:rPr>
              <a:t>14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connected to twist 3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GPDs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246" y="1286470"/>
            <a:ext cx="802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</a:rPr>
              <a:t>A. </a:t>
            </a:r>
            <a:r>
              <a:rPr lang="en-US" sz="1800" dirty="0" err="1" smtClean="0">
                <a:solidFill>
                  <a:srgbClr val="660066"/>
                </a:solidFill>
              </a:rPr>
              <a:t>Rajan</a:t>
            </a:r>
            <a:r>
              <a:rPr lang="en-US" sz="1800" dirty="0">
                <a:solidFill>
                  <a:srgbClr val="660066"/>
                </a:solidFill>
              </a:rPr>
              <a:t>, A. </a:t>
            </a:r>
            <a:r>
              <a:rPr lang="en-US" sz="1800" dirty="0" err="1">
                <a:solidFill>
                  <a:srgbClr val="660066"/>
                </a:solidFill>
              </a:rPr>
              <a:t>Courtoy</a:t>
            </a:r>
            <a:r>
              <a:rPr lang="en-US" sz="1800" dirty="0">
                <a:solidFill>
                  <a:srgbClr val="660066"/>
                </a:solidFill>
              </a:rPr>
              <a:t>, M. </a:t>
            </a:r>
            <a:r>
              <a:rPr lang="en-US" sz="1800" dirty="0" err="1">
                <a:solidFill>
                  <a:srgbClr val="660066"/>
                </a:solidFill>
              </a:rPr>
              <a:t>Engelhardt</a:t>
            </a:r>
            <a:r>
              <a:rPr lang="en-US" sz="1800" dirty="0">
                <a:solidFill>
                  <a:srgbClr val="660066"/>
                </a:solidFill>
              </a:rPr>
              <a:t>, </a:t>
            </a:r>
            <a:r>
              <a:rPr lang="en-US" sz="1800" dirty="0" smtClean="0">
                <a:solidFill>
                  <a:srgbClr val="660066"/>
                </a:solidFill>
              </a:rPr>
              <a:t>S.L., PRD (2016), </a:t>
            </a:r>
            <a:r>
              <a:rPr lang="en-US" sz="1800" dirty="0">
                <a:solidFill>
                  <a:srgbClr val="660066"/>
                </a:solidFill>
              </a:rPr>
              <a:t>arXiv:</a:t>
            </a:r>
            <a:r>
              <a:rPr lang="en-US" sz="1800" dirty="0" smtClean="0">
                <a:solidFill>
                  <a:srgbClr val="660066"/>
                </a:solidFill>
              </a:rPr>
              <a:t>1601.06117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A. </a:t>
            </a:r>
            <a:r>
              <a:rPr lang="en-US" sz="1800" dirty="0" err="1" smtClean="0">
                <a:solidFill>
                  <a:srgbClr val="660066"/>
                </a:solidFill>
              </a:rPr>
              <a:t>Rajan</a:t>
            </a:r>
            <a:r>
              <a:rPr lang="en-US" sz="1800" dirty="0" smtClean="0">
                <a:solidFill>
                  <a:srgbClr val="660066"/>
                </a:solidFill>
              </a:rPr>
              <a:t>, M. </a:t>
            </a:r>
            <a:r>
              <a:rPr lang="en-US" sz="1800" dirty="0" err="1" smtClean="0">
                <a:solidFill>
                  <a:srgbClr val="660066"/>
                </a:solidFill>
              </a:rPr>
              <a:t>Engelhardt</a:t>
            </a:r>
            <a:r>
              <a:rPr lang="en-US" sz="1800" dirty="0" smtClean="0">
                <a:solidFill>
                  <a:srgbClr val="660066"/>
                </a:solidFill>
              </a:rPr>
              <a:t>, S.L., submitted to PRD </a:t>
            </a:r>
            <a:r>
              <a:rPr lang="en-US" sz="1800" dirty="0">
                <a:solidFill>
                  <a:srgbClr val="660066"/>
                </a:solidFill>
              </a:rPr>
              <a:t>arXiv:</a:t>
            </a:r>
            <a:r>
              <a:rPr lang="en-US" sz="1800" dirty="0" smtClean="0">
                <a:solidFill>
                  <a:srgbClr val="660066"/>
                </a:solidFill>
              </a:rPr>
              <a:t>1709.05770 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660066"/>
                </a:solidFill>
              </a:rPr>
              <a:t> </a:t>
            </a:r>
            <a:endParaRPr lang="en-US" sz="1800" dirty="0">
              <a:solidFill>
                <a:srgbClr val="660066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08909"/>
              </p:ext>
            </p:extLst>
          </p:nvPr>
        </p:nvGraphicFramePr>
        <p:xfrm>
          <a:off x="2925762" y="5823287"/>
          <a:ext cx="27892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63"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5762" y="5823287"/>
                        <a:ext cx="2789238" cy="552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76400" y="6223337"/>
            <a:ext cx="169386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Polyakov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 et al.</a:t>
            </a:r>
            <a:r>
              <a:rPr lang="en-US" sz="2000" dirty="0">
                <a:solidFill>
                  <a:srgbClr val="660066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660066"/>
                </a:solidFill>
                <a:latin typeface="+mn-lt"/>
              </a:rPr>
            </a:br>
            <a:endParaRPr lang="en-US" sz="2000" dirty="0">
              <a:solidFill>
                <a:srgbClr val="660066"/>
              </a:solidFill>
              <a:latin typeface="+mn-lt"/>
            </a:endParaRPr>
          </a:p>
          <a:p>
            <a:endParaRPr lang="en-US" sz="20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6223337"/>
            <a:ext cx="451678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Meissner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, Metz and Schlegel, JHEP(2009)</a:t>
            </a:r>
            <a:r>
              <a:rPr lang="en-US" sz="2000" dirty="0">
                <a:solidFill>
                  <a:srgbClr val="660066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660066"/>
                </a:solidFill>
                <a:latin typeface="+mn-lt"/>
              </a:rPr>
            </a:br>
            <a:endParaRPr lang="en-US" sz="2000" dirty="0">
              <a:solidFill>
                <a:srgbClr val="660066"/>
              </a:solidFill>
              <a:latin typeface="+mn-lt"/>
            </a:endParaRPr>
          </a:p>
          <a:p>
            <a:endParaRPr lang="en-US" sz="20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084" y="5695890"/>
            <a:ext cx="23642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>
                <a:solidFill>
                  <a:srgbClr val="FF0000"/>
                </a:solidFill>
              </a:rPr>
              <a:t>Different notation!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15000" y="362712"/>
            <a:ext cx="34290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696200" y="896112"/>
            <a:ext cx="5334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29400" y="896112"/>
            <a:ext cx="5334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400800" y="819912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7239000" y="743712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05800" y="819912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00800" y="819912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77200" y="591312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72200" y="591312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0800" y="838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05800" y="838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0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6553200" y="3272135"/>
            <a:ext cx="1752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72200" y="36576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Generalized LIR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3653135"/>
            <a:ext cx="1981200" cy="446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77200" y="3272135"/>
            <a:ext cx="228600" cy="38546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172200" y="3657600"/>
            <a:ext cx="17526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22790" y="2962870"/>
            <a:ext cx="62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∞,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T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8297465" y="3593068"/>
            <a:ext cx="54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∞,0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1" y="2819400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z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,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T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562600" y="3500735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0,0</a:t>
            </a:r>
            <a:endParaRPr lang="en-US" sz="18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096000" y="3272135"/>
            <a:ext cx="457200" cy="3810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96000" y="27432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10800000" flipH="1" flipV="1">
            <a:off x="6477000" y="320040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0800000" flipH="1" flipV="1">
            <a:off x="6019800" y="3581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LIR_F14_viol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7302500" cy="99843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031198" y="4724400"/>
            <a:ext cx="257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LIR violating term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81" y="5723955"/>
            <a:ext cx="9144000" cy="90544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8" name="Picture 27" descr="e2ttilde_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905347"/>
          </a:xfrm>
          <a:prstGeom prst="rect">
            <a:avLst/>
          </a:prstGeom>
        </p:spPr>
      </p:pic>
      <p:sp>
        <p:nvSpPr>
          <p:cNvPr id="29" name="Title 6"/>
          <p:cNvSpPr txBox="1">
            <a:spLocks/>
          </p:cNvSpPr>
          <p:nvPr/>
        </p:nvSpPr>
        <p:spPr>
          <a:xfrm>
            <a:off x="0" y="2895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Generalized LIR for a staple link </a:t>
            </a:r>
            <a:endParaRPr lang="en-US" sz="2400" dirty="0"/>
          </a:p>
        </p:txBody>
      </p:sp>
      <p:sp>
        <p:nvSpPr>
          <p:cNvPr id="4" name="Explosion 1 3"/>
          <p:cNvSpPr/>
          <p:nvPr/>
        </p:nvSpPr>
        <p:spPr>
          <a:xfrm rot="19879391">
            <a:off x="-719967" y="4961030"/>
            <a:ext cx="2846081" cy="948604"/>
          </a:xfrm>
          <a:prstGeom prst="irregularSeal1">
            <a:avLst/>
          </a:prstGeom>
          <a:solidFill>
            <a:srgbClr val="AEF7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Directly calculable!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485458"/>
              </p:ext>
            </p:extLst>
          </p:nvPr>
        </p:nvGraphicFramePr>
        <p:xfrm>
          <a:off x="4514850" y="1647947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1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1647947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F14_EoM_latexi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8922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457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Using the QCD </a:t>
            </a:r>
            <a:r>
              <a:rPr lang="en-US" dirty="0" err="1" smtClean="0">
                <a:solidFill>
                  <a:schemeClr val="tx2"/>
                </a:solidFill>
              </a:rPr>
              <a:t>EoM</a:t>
            </a:r>
            <a:r>
              <a:rPr lang="en-US" dirty="0" smtClean="0">
                <a:solidFill>
                  <a:schemeClr val="tx2"/>
                </a:solidFill>
              </a:rPr>
              <a:t> to eliminate F</a:t>
            </a:r>
            <a:r>
              <a:rPr lang="en-US" baseline="-25000" dirty="0" smtClean="0">
                <a:solidFill>
                  <a:schemeClr val="tx2"/>
                </a:solidFill>
              </a:rPr>
              <a:t>14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571690"/>
            <a:ext cx="2984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0090"/>
                </a:solidFill>
              </a:rPr>
              <a:t>g</a:t>
            </a:r>
            <a:r>
              <a:rPr lang="en-US" sz="2000" i="1" dirty="0" smtClean="0">
                <a:solidFill>
                  <a:srgbClr val="000090"/>
                </a:solidFill>
              </a:rPr>
              <a:t>enuine twist three term</a:t>
            </a:r>
            <a:endParaRPr lang="en-US" sz="2000" i="1" dirty="0">
              <a:solidFill>
                <a:srgbClr val="000090"/>
              </a:solidFill>
            </a:endParaRPr>
          </a:p>
        </p:txBody>
      </p:sp>
      <p:pic>
        <p:nvPicPr>
          <p:cNvPr id="19" name="Picture 18" descr="F14_EoM_latexit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7282"/>
            <a:ext cx="9144000" cy="1490628"/>
          </a:xfrm>
          <a:prstGeom prst="rect">
            <a:avLst/>
          </a:prstGeom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-20020" y="1066800"/>
            <a:ext cx="1524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660066"/>
                </a:solidFill>
              </a:rPr>
              <a:t>Straight link</a:t>
            </a:r>
            <a:endParaRPr lang="en-US" sz="2000" u="sng" dirty="0">
              <a:solidFill>
                <a:srgbClr val="660066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  <a:ln>
            <a:solidFill>
              <a:srgbClr val="0000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20020" y="3810000"/>
            <a:ext cx="1368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660066"/>
                </a:solidFill>
              </a:rPr>
              <a:t>Staple link</a:t>
            </a:r>
            <a:endParaRPr lang="en-US" sz="2000" u="sng" dirty="0">
              <a:solidFill>
                <a:srgbClr val="660066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-381000" y="4895910"/>
            <a:ext cx="1981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62200" y="2514600"/>
            <a:ext cx="1253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WW term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943600"/>
            <a:ext cx="1881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FF0000"/>
                </a:solidFill>
              </a:rPr>
              <a:t>rom the staple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5100935"/>
            <a:ext cx="77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dirty="0"/>
              <a:t> </a:t>
            </a:r>
            <a:r>
              <a:rPr lang="en-US" dirty="0" smtClean="0"/>
              <a:t>≠0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2971800"/>
            <a:ext cx="70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7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0" name="Picture 9" descr="torque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225"/>
            <a:ext cx="9144000" cy="54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08100"/>
            <a:ext cx="8121542" cy="977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879" y="762000"/>
            <a:ext cx="79623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LIR violating term is the difference between JM and </a:t>
            </a:r>
            <a:r>
              <a:rPr lang="en-US" dirty="0" err="1" smtClean="0">
                <a:solidFill>
                  <a:srgbClr val="FF0000"/>
                </a:solidFill>
              </a:rPr>
              <a:t>Ji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 descr="LIR_F14_QS1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7162800" cy="78371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Rectangle 6"/>
          <p:cNvSpPr/>
          <p:nvPr/>
        </p:nvSpPr>
        <p:spPr>
          <a:xfrm>
            <a:off x="152400" y="2743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Generalized </a:t>
            </a:r>
            <a:r>
              <a:rPr lang="en-US" dirty="0" err="1">
                <a:solidFill>
                  <a:srgbClr val="FF0000"/>
                </a:solidFill>
              </a:rPr>
              <a:t>Qiu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Sterman</a:t>
            </a:r>
            <a:r>
              <a:rPr lang="en-US" dirty="0">
                <a:solidFill>
                  <a:srgbClr val="FF0000"/>
                </a:solidFill>
              </a:rPr>
              <a:t> term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7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lyakov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41" y="1981201"/>
            <a:ext cx="6843759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4572000" y="1600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Polyakov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 et al.(2000), </a:t>
            </a:r>
            <a:r>
              <a:rPr lang="en-US" sz="2000" dirty="0" err="1" smtClean="0">
                <a:solidFill>
                  <a:srgbClr val="660066"/>
                </a:solidFill>
                <a:latin typeface="+mn-lt"/>
              </a:rPr>
              <a:t>Hatta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(2012)</a:t>
            </a:r>
            <a:endParaRPr lang="en-US" sz="2000" dirty="0">
              <a:solidFill>
                <a:srgbClr val="660066"/>
              </a:solidFill>
              <a:latin typeface="+mn-lt"/>
            </a:endParaRPr>
          </a:p>
        </p:txBody>
      </p:sp>
      <p:pic>
        <p:nvPicPr>
          <p:cNvPr id="12" name="Picture 11" descr="Jq_Ji_poet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30" y="3525321"/>
            <a:ext cx="2347868" cy="66567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3633786" y="2839532"/>
            <a:ext cx="1333470" cy="846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56518" y="2819400"/>
            <a:ext cx="1453882" cy="866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04967" y="2839532"/>
            <a:ext cx="2028570" cy="846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702" y="4699337"/>
            <a:ext cx="9128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 generalized </a:t>
            </a:r>
            <a:r>
              <a:rPr lang="en-US" sz="2000" dirty="0" err="1" smtClean="0">
                <a:solidFill>
                  <a:srgbClr val="000090"/>
                </a:solidFill>
                <a:latin typeface="+mn-lt"/>
              </a:rPr>
              <a:t>Wandzura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  <a:latin typeface="+mn-lt"/>
              </a:rPr>
              <a:t>Wilczek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 relation obtained using OPE for twist 2 and twist 3 operators</a:t>
            </a:r>
            <a:r>
              <a:rPr lang="en-US" sz="2000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for the off</a:t>
            </a:r>
            <a:r>
              <a:rPr lang="en-US" sz="2000" dirty="0">
                <a:solidFill>
                  <a:srgbClr val="000090"/>
                </a:solidFill>
                <a:latin typeface="+mn-lt"/>
              </a:rPr>
              <a:t>-forward matrix </a:t>
            </a:r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elements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+mn-lt"/>
              </a:rPr>
              <a:t>	</a:t>
            </a:r>
            <a:endParaRPr lang="en-US" sz="20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Integrating over x  (either staple or straight links) we re-obtain the OPE based relation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75935" y="5791200"/>
            <a:ext cx="7368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Staple or straight link treatments always give </a:t>
            </a:r>
            <a:r>
              <a:rPr lang="en-US" dirty="0" err="1" smtClean="0"/>
              <a:t>Ji</a:t>
            </a:r>
            <a:r>
              <a:rPr lang="en-US" dirty="0" smtClean="0"/>
              <a:t> OAM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8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1" cy="821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DVCS and OPE </a:t>
            </a:r>
            <a:r>
              <a:rPr lang="en-US" dirty="0" smtClean="0">
                <a:latin typeface="Euclid Extra" charset="2"/>
                <a:cs typeface="Euclid Extra" charset="2"/>
              </a:rPr>
              <a:t>a </a:t>
            </a:r>
            <a:r>
              <a:rPr lang="en-US" dirty="0" smtClean="0">
                <a:latin typeface="+mn-lt"/>
                <a:cs typeface="Euclid Extra" charset="2"/>
              </a:rPr>
              <a:t>Moments of GPDs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n-lt"/>
              <a:cs typeface="Euclid Extra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  <a:cs typeface="Euclid Extra" charset="2"/>
              </a:rPr>
              <a:t>EMT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latin typeface="+mn-lt"/>
                <a:cs typeface="Euclid Extra" charset="2"/>
              </a:rPr>
              <a:t>EMT in QCD 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cs typeface="Euclid Extra" charset="2"/>
              </a:rPr>
              <a:t>Physical Interpretation/</a:t>
            </a:r>
            <a:r>
              <a:rPr lang="en-US" dirty="0" err="1" smtClean="0">
                <a:latin typeface="+mn-lt"/>
                <a:cs typeface="Euclid Extra" charset="2"/>
              </a:rPr>
              <a:t>Parametrization</a:t>
            </a:r>
            <a:r>
              <a:rPr lang="en-US" dirty="0" smtClean="0">
                <a:latin typeface="+mn-lt"/>
                <a:cs typeface="Euclid Extra" charset="2"/>
              </a:rPr>
              <a:t> for spin 0 ½ 1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n-lt"/>
              <a:cs typeface="Euclid Extra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  <a:cs typeface="Euclid Extra" charset="2"/>
              </a:rPr>
              <a:t>Sum rules </a:t>
            </a:r>
            <a:r>
              <a:rPr lang="en-US" dirty="0" smtClean="0">
                <a:latin typeface="Euclid Extra" charset="2"/>
                <a:cs typeface="Euclid Extra" charset="2"/>
              </a:rPr>
              <a:t>a</a:t>
            </a:r>
            <a:r>
              <a:rPr lang="en-US" dirty="0" smtClean="0">
                <a:latin typeface="+mn-lt"/>
                <a:cs typeface="Euclid Extra" charset="2"/>
              </a:rPr>
              <a:t> connection with moments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+mn-lt"/>
              <a:cs typeface="Euclid Extra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n-lt"/>
                <a:cs typeface="Euclid Extra" charset="2"/>
              </a:rPr>
              <a:t>Wandzura</a:t>
            </a:r>
            <a:r>
              <a:rPr lang="en-US" dirty="0" smtClean="0">
                <a:latin typeface="+mn-lt"/>
                <a:cs typeface="Euclid Extra" charset="2"/>
              </a:rPr>
              <a:t> </a:t>
            </a:r>
            <a:r>
              <a:rPr lang="en-US" dirty="0" err="1" smtClean="0">
                <a:latin typeface="+mn-lt"/>
                <a:cs typeface="Euclid Extra" charset="2"/>
              </a:rPr>
              <a:t>Wilczek</a:t>
            </a:r>
            <a:r>
              <a:rPr lang="en-US" dirty="0" smtClean="0">
                <a:latin typeface="+mn-lt"/>
                <a:cs typeface="Euclid Extra" charset="2"/>
              </a:rPr>
              <a:t> relations and Orbital Angular Momentum</a:t>
            </a:r>
          </a:p>
          <a:p>
            <a:pPr marL="1371600" lvl="2" indent="-457200">
              <a:buFont typeface="Arial"/>
              <a:buChar char="•"/>
            </a:pPr>
            <a:r>
              <a:rPr lang="en-US" dirty="0" smtClean="0">
                <a:latin typeface="+mn-lt"/>
                <a:cs typeface="Euclid Extra" charset="2"/>
              </a:rPr>
              <a:t>x moments</a:t>
            </a:r>
          </a:p>
          <a:p>
            <a:pPr marL="1371600" lvl="2" indent="-457200">
              <a:buFont typeface="Arial"/>
              <a:buChar char="•"/>
            </a:pPr>
            <a:r>
              <a:rPr lang="en-US" dirty="0" smtClean="0">
                <a:latin typeface="+mn-lt"/>
                <a:cs typeface="Euclid Extra" charset="2"/>
              </a:rPr>
              <a:t>other </a:t>
            </a:r>
            <a:r>
              <a:rPr lang="en-US" dirty="0" err="1" smtClean="0">
                <a:latin typeface="+mn-lt"/>
                <a:cs typeface="Euclid Extra" charset="2"/>
              </a:rPr>
              <a:t>helicity</a:t>
            </a:r>
            <a:r>
              <a:rPr lang="en-US" dirty="0" smtClean="0">
                <a:latin typeface="+mn-lt"/>
                <a:cs typeface="Euclid Extra" charset="2"/>
              </a:rPr>
              <a:t> configurations </a:t>
            </a:r>
            <a:endParaRPr lang="en-US" dirty="0">
              <a:latin typeface="+mn-lt"/>
              <a:cs typeface="Euclid Extra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n-lt"/>
              <a:cs typeface="Euclid Extra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  <a:cs typeface="Euclid Extra" charset="2"/>
              </a:rPr>
              <a:t>To do list…</a:t>
            </a:r>
          </a:p>
          <a:p>
            <a:endParaRPr lang="en-US" dirty="0" smtClean="0">
              <a:latin typeface="+mn-lt"/>
              <a:cs typeface="Euclid Extra" charset="2"/>
            </a:endParaRPr>
          </a:p>
          <a:p>
            <a:endParaRPr lang="en-US" dirty="0">
              <a:latin typeface="+mn-lt"/>
              <a:cs typeface="Euclid Extra" charset="2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9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Clarifying a few open issues in the literature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1419285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The genuine twist 3 term for a staple link contains an extra term that gives JM OAM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genuine twist 3 term for a straight link does not have this term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 experimental measurement of twist 3 GPDs is sensitive to OAM but it cannot disentangle the difference between JM and </a:t>
            </a:r>
            <a:r>
              <a:rPr lang="en-US" dirty="0" err="1" smtClean="0"/>
              <a:t>Ji</a:t>
            </a:r>
            <a:r>
              <a:rPr lang="en-US" dirty="0"/>
              <a:t> </a:t>
            </a:r>
            <a:r>
              <a:rPr lang="en-US" dirty="0" smtClean="0"/>
              <a:t>decompositions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Similarly, the LIR term does not impact the extraction of the genuine twist 3 contribution to polarized DIS (g</a:t>
            </a:r>
            <a:r>
              <a:rPr lang="en-US" baseline="-25000" dirty="0" smtClean="0"/>
              <a:t>2</a:t>
            </a:r>
            <a:r>
              <a:rPr lang="en-US" dirty="0" smtClean="0"/>
              <a:t>).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7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xplosion 1 13"/>
          <p:cNvSpPr/>
          <p:nvPr/>
        </p:nvSpPr>
        <p:spPr>
          <a:xfrm>
            <a:off x="7315200" y="1143000"/>
            <a:ext cx="1447800" cy="12192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CAED2-EB12-9C47-B48A-6737FEEF260B}" type="datetime1">
              <a:rPr lang="en-US" smtClean="0"/>
              <a:t>5/24/18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 descr="oam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114800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/>
          <p:cNvSpPr txBox="1"/>
          <p:nvPr/>
        </p:nvSpPr>
        <p:spPr>
          <a:xfrm>
            <a:off x="3488078" y="2510135"/>
            <a:ext cx="85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≠F</a:t>
            </a:r>
            <a:r>
              <a:rPr lang="en-US" baseline="-25000" dirty="0" smtClean="0">
                <a:solidFill>
                  <a:srgbClr val="FF0000"/>
                </a:solidFill>
              </a:rPr>
              <a:t>14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1245" y="3429000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</a:t>
            </a:r>
            <a:r>
              <a:rPr lang="en-US" sz="2000" dirty="0" smtClean="0">
                <a:latin typeface="+mn-lt"/>
              </a:rPr>
              <a:t> quark</a:t>
            </a:r>
            <a:endParaRPr lang="en-US" sz="2000" dirty="0">
              <a:latin typeface="+mn-lt"/>
            </a:endParaRPr>
          </a:p>
        </p:txBody>
      </p:sp>
      <p:pic>
        <p:nvPicPr>
          <p:cNvPr id="13" name="Picture 12" descr="g2_vs_x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23972"/>
            <a:ext cx="4191000" cy="3386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6" name="TextBox 15"/>
          <p:cNvSpPr txBox="1"/>
          <p:nvPr/>
        </p:nvSpPr>
        <p:spPr>
          <a:xfrm>
            <a:off x="6642277" y="45074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WW</a:t>
            </a:r>
            <a:endParaRPr lang="en-US" sz="18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3516868"/>
            <a:ext cx="149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90"/>
                </a:solidFill>
                <a:latin typeface="+mn-lt"/>
              </a:rPr>
              <a:t>g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enuine </a:t>
            </a:r>
            <a:r>
              <a:rPr lang="en-US" sz="1800" dirty="0" err="1" smtClean="0">
                <a:solidFill>
                  <a:srgbClr val="000090"/>
                </a:solidFill>
                <a:latin typeface="+mn-lt"/>
              </a:rPr>
              <a:t>tw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 3</a:t>
            </a:r>
            <a:endParaRPr lang="en-US" sz="18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4050268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total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9017" y="2514600"/>
            <a:ext cx="4017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Abha</a:t>
            </a:r>
            <a:r>
              <a:rPr lang="en-US" sz="1800" dirty="0" smtClean="0"/>
              <a:t> </a:t>
            </a:r>
            <a:r>
              <a:rPr lang="en-US" sz="1800" dirty="0" err="1" smtClean="0"/>
              <a:t>Rajan</a:t>
            </a:r>
            <a:r>
              <a:rPr lang="en-US" sz="1800" dirty="0" smtClean="0"/>
              <a:t> et al., </a:t>
            </a:r>
            <a:r>
              <a:rPr lang="en-US" sz="1800" dirty="0" smtClean="0">
                <a:solidFill>
                  <a:srgbClr val="660066"/>
                </a:solidFill>
              </a:rPr>
              <a:t> </a:t>
            </a:r>
            <a:r>
              <a:rPr lang="en-US" sz="1800" dirty="0">
                <a:solidFill>
                  <a:srgbClr val="660066"/>
                </a:solidFill>
              </a:rPr>
              <a:t>arXiv:1601.06117 </a:t>
            </a:r>
          </a:p>
          <a:p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2819400"/>
            <a:ext cx="53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7078436" cy="8636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2514600" y="31242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133600" y="1905000"/>
            <a:ext cx="1828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3800" y="1519535"/>
            <a:ext cx="107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x!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2000" y="19050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4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4.1 x moments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9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53200" y="2743200"/>
            <a:ext cx="1981200" cy="685800"/>
          </a:xfrm>
          <a:prstGeom prst="rect">
            <a:avLst/>
          </a:prstGeom>
          <a:solidFill>
            <a:schemeClr val="bg2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" name="Picture 3" descr="e2tmoments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467600" cy="1967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52935"/>
            <a:ext cx="55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M</a:t>
            </a:r>
            <a:r>
              <a:rPr lang="en-US" baseline="-25000" dirty="0">
                <a:solidFill>
                  <a:srgbClr val="D2533C"/>
                </a:solidFill>
              </a:rPr>
              <a:t>2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38735"/>
            <a:ext cx="55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M</a:t>
            </a:r>
            <a:r>
              <a:rPr lang="en-US" baseline="-25000" dirty="0">
                <a:solidFill>
                  <a:srgbClr val="D2533C"/>
                </a:solidFill>
              </a:rPr>
              <a:t>3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55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M</a:t>
            </a:r>
            <a:r>
              <a:rPr lang="en-US" baseline="-25000" dirty="0">
                <a:solidFill>
                  <a:srgbClr val="D2533C"/>
                </a:solidFill>
              </a:rPr>
              <a:t>1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1981200"/>
            <a:ext cx="1371600" cy="68580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2667000"/>
            <a:ext cx="1371600" cy="68580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1295400"/>
            <a:ext cx="1371600" cy="68580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2057400"/>
            <a:ext cx="232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OAM Sum Rule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08546" y="3810000"/>
            <a:ext cx="245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Genuine twist three d</a:t>
            </a:r>
            <a:r>
              <a:rPr lang="en-US" sz="1800" baseline="-25000" dirty="0" smtClean="0">
                <a:solidFill>
                  <a:srgbClr val="000090"/>
                </a:solidFill>
              </a:rPr>
              <a:t>2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4214" y="990600"/>
            <a:ext cx="373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Generalized </a:t>
            </a:r>
            <a:r>
              <a:rPr lang="en-US" sz="1800" dirty="0" err="1" smtClean="0">
                <a:solidFill>
                  <a:srgbClr val="000090"/>
                </a:solidFill>
              </a:rPr>
              <a:t>Burkhardt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</a:rPr>
              <a:t>Cottingham</a:t>
            </a:r>
            <a:endParaRPr lang="en-US" sz="1800" dirty="0">
              <a:solidFill>
                <a:srgbClr val="00009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90820"/>
            <a:ext cx="5295343" cy="314734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4343400" y="4419600"/>
            <a:ext cx="1447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9800" y="5029200"/>
            <a:ext cx="2631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Lattice calculation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486400" y="35052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41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Interpretation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 descr="qgq_1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1240515"/>
          </a:xfrm>
          <a:prstGeom prst="rect">
            <a:avLst/>
          </a:prstGeom>
        </p:spPr>
      </p:pic>
      <p:pic>
        <p:nvPicPr>
          <p:cNvPr id="8" name="Picture 7" descr="qgq2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90407"/>
            <a:ext cx="7491307" cy="13245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957935"/>
            <a:ext cx="1333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M</a:t>
            </a:r>
            <a:r>
              <a:rPr lang="en-US" baseline="-25000" dirty="0" smtClean="0">
                <a:solidFill>
                  <a:srgbClr val="D2533C"/>
                </a:solidFill>
              </a:rPr>
              <a:t>3</a:t>
            </a:r>
            <a:r>
              <a:rPr lang="en-US" dirty="0" smtClean="0">
                <a:solidFill>
                  <a:srgbClr val="D2533C"/>
                </a:solidFill>
              </a:rPr>
              <a:t>(v</a:t>
            </a:r>
            <a:r>
              <a:rPr lang="en-US" baseline="30000" dirty="0" smtClean="0">
                <a:solidFill>
                  <a:srgbClr val="D2533C"/>
                </a:solidFill>
              </a:rPr>
              <a:t>-</a:t>
            </a:r>
            <a:r>
              <a:rPr lang="en-US" dirty="0" smtClean="0">
                <a:solidFill>
                  <a:srgbClr val="D2533C"/>
                </a:solidFill>
              </a:rPr>
              <a:t>=0)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66800"/>
            <a:ext cx="982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M</a:t>
            </a:r>
            <a:r>
              <a:rPr lang="en-US" baseline="-25000" dirty="0" smtClean="0">
                <a:solidFill>
                  <a:srgbClr val="D2533C"/>
                </a:solidFill>
              </a:rPr>
              <a:t>2</a:t>
            </a:r>
            <a:r>
              <a:rPr lang="en-US" dirty="0" smtClean="0">
                <a:solidFill>
                  <a:srgbClr val="D2533C"/>
                </a:solidFill>
              </a:rPr>
              <a:t>(v</a:t>
            </a:r>
            <a:r>
              <a:rPr lang="en-US" baseline="30000" dirty="0" smtClean="0">
                <a:solidFill>
                  <a:srgbClr val="D2533C"/>
                </a:solidFill>
              </a:rPr>
              <a:t>-</a:t>
            </a:r>
            <a:r>
              <a:rPr lang="en-US" dirty="0" smtClean="0">
                <a:solidFill>
                  <a:srgbClr val="D2533C"/>
                </a:solidFill>
              </a:rPr>
              <a:t>)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048000"/>
            <a:ext cx="335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Non zero only for staple link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1219200"/>
            <a:ext cx="3161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acting on quark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7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762000"/>
            <a:ext cx="427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Relations between derivatives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 descr="d2_1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057400"/>
            <a:ext cx="4686300" cy="137369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8798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533400"/>
            <a:ext cx="5197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Proton transverse spin configuration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926068"/>
            <a:ext cx="245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Genuine twist three d</a:t>
            </a:r>
            <a:r>
              <a:rPr lang="en-US" sz="1800" baseline="-25000" dirty="0" smtClean="0">
                <a:solidFill>
                  <a:srgbClr val="000090"/>
                </a:solidFill>
              </a:rPr>
              <a:t>2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048000"/>
            <a:ext cx="557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 of </a:t>
            </a:r>
            <a:r>
              <a:rPr lang="en-US" dirty="0" err="1" smtClean="0"/>
              <a:t>Sivers</a:t>
            </a:r>
            <a:r>
              <a:rPr lang="en-US" dirty="0" smtClean="0"/>
              <a:t> function in staple length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1600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5800" y="1371600"/>
            <a:ext cx="838200" cy="60960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2_2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335"/>
            <a:ext cx="9144000" cy="121666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1"/>
          </p:cNvCxnSpPr>
          <p:nvPr/>
        </p:nvCxnSpPr>
        <p:spPr>
          <a:xfrm flipH="1" flipV="1">
            <a:off x="762000" y="2133600"/>
            <a:ext cx="762000" cy="1145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095085"/>
            <a:ext cx="3529003" cy="2229515"/>
          </a:xfrm>
          <a:prstGeom prst="rect">
            <a:avLst/>
          </a:prstGeom>
          <a:ln>
            <a:solidFill>
              <a:srgbClr val="FF6600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4114800" y="4267200"/>
            <a:ext cx="914400" cy="15240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662535"/>
            <a:ext cx="613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 smtClean="0">
                <a:solidFill>
                  <a:srgbClr val="0000FF"/>
                </a:solidFill>
              </a:rPr>
              <a:t>uantitative results being worked on now…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5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4.2 Other </a:t>
            </a:r>
            <a:r>
              <a:rPr lang="en-US" sz="3600" dirty="0" err="1" smtClean="0"/>
              <a:t>helicity</a:t>
            </a:r>
            <a:r>
              <a:rPr lang="en-US" sz="3600" dirty="0" smtClean="0"/>
              <a:t> constructs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3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362712"/>
            <a:ext cx="34290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96200" y="819912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2600" y="591312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591312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6629400" y="743712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67400" y="896112"/>
            <a:ext cx="5334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791200" y="819912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39000" y="896112"/>
            <a:ext cx="5334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696200" y="819912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2400" y="457200"/>
            <a:ext cx="1923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SPIN ORBIT</a:t>
            </a:r>
          </a:p>
        </p:txBody>
      </p:sp>
      <p:pic>
        <p:nvPicPr>
          <p:cNvPr id="27" name="Picture 26" descr="g11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97541"/>
            <a:ext cx="7880921" cy="85045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0" y="1664141"/>
            <a:ext cx="393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Lorentz Invariance Relation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588352"/>
            <a:ext cx="3647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Use </a:t>
            </a:r>
            <a:r>
              <a:rPr lang="en-US" dirty="0" err="1" smtClean="0">
                <a:solidFill>
                  <a:srgbClr val="000090"/>
                </a:solidFill>
              </a:rPr>
              <a:t>EoM</a:t>
            </a:r>
            <a:r>
              <a:rPr lang="en-US" dirty="0" smtClean="0">
                <a:solidFill>
                  <a:srgbClr val="000090"/>
                </a:solidFill>
              </a:rPr>
              <a:t> to eliminate G</a:t>
            </a:r>
            <a:r>
              <a:rPr lang="en-US" baseline="-25000" dirty="0" smtClean="0">
                <a:solidFill>
                  <a:srgbClr val="000090"/>
                </a:solidFill>
              </a:rPr>
              <a:t>11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2" name="Picture 31" descr="g11_EoM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9144000" cy="121224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0" y="4724400"/>
            <a:ext cx="4343400" cy="6858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00600" y="4114800"/>
            <a:ext cx="4343400" cy="685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28800" y="4114800"/>
            <a:ext cx="2895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2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DVCS and OPE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4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33400"/>
            <a:ext cx="1689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</a:t>
            </a:r>
            <a:r>
              <a:rPr lang="en-US" dirty="0" smtClean="0">
                <a:solidFill>
                  <a:schemeClr val="tx2"/>
                </a:solidFill>
              </a:rPr>
              <a:t> moments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g11_sumrules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501619" cy="2420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6067" y="1992868"/>
            <a:ext cx="162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90"/>
                </a:solidFill>
              </a:rPr>
              <a:t>t</a:t>
            </a:r>
            <a:r>
              <a:rPr lang="en-US" sz="1800" dirty="0" smtClean="0">
                <a:solidFill>
                  <a:srgbClr val="000090"/>
                </a:solidFill>
              </a:rPr>
              <a:t>otal spin orbit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286000"/>
            <a:ext cx="8153400" cy="609600"/>
          </a:xfrm>
          <a:prstGeom prst="rect">
            <a:avLst/>
          </a:prstGeom>
          <a:noFill/>
          <a:ln>
            <a:solidFill>
              <a:srgbClr val="AEF7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357735"/>
            <a:ext cx="55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M</a:t>
            </a:r>
            <a:r>
              <a:rPr lang="en-US" baseline="-25000" dirty="0">
                <a:solidFill>
                  <a:srgbClr val="D2533C"/>
                </a:solidFill>
              </a:rPr>
              <a:t>2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67335"/>
            <a:ext cx="55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M</a:t>
            </a:r>
            <a:r>
              <a:rPr lang="en-US" baseline="-25000" dirty="0">
                <a:solidFill>
                  <a:srgbClr val="D2533C"/>
                </a:solidFill>
              </a:rPr>
              <a:t>3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71935"/>
            <a:ext cx="55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M</a:t>
            </a:r>
            <a:r>
              <a:rPr lang="en-US" baseline="-25000" dirty="0">
                <a:solidFill>
                  <a:srgbClr val="D2533C"/>
                </a:solidFill>
              </a:rPr>
              <a:t>1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4214" y="1307068"/>
            <a:ext cx="373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Generalized </a:t>
            </a:r>
            <a:r>
              <a:rPr lang="en-US" sz="1800" dirty="0" err="1" smtClean="0">
                <a:solidFill>
                  <a:srgbClr val="000090"/>
                </a:solidFill>
              </a:rPr>
              <a:t>Burkhardt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err="1" smtClean="0">
                <a:solidFill>
                  <a:srgbClr val="000090"/>
                </a:solidFill>
              </a:rPr>
              <a:t>Cottingham</a:t>
            </a:r>
            <a:endParaRPr lang="en-US" sz="1800" dirty="0">
              <a:solidFill>
                <a:srgbClr val="000090"/>
              </a:solidFill>
            </a:endParaRPr>
          </a:p>
        </p:txBody>
      </p:sp>
      <p:pic>
        <p:nvPicPr>
          <p:cNvPr id="13" name="Picture 12" descr="g11_sr1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76800"/>
            <a:ext cx="7391400" cy="6820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</p:pic>
      <p:cxnSp>
        <p:nvCxnSpPr>
          <p:cNvPr id="15" name="Curved Connector 14"/>
          <p:cNvCxnSpPr>
            <a:endCxn id="13" idx="0"/>
          </p:cNvCxnSpPr>
          <p:nvPr/>
        </p:nvCxnSpPr>
        <p:spPr>
          <a:xfrm rot="16200000" flipH="1">
            <a:off x="3143250" y="3105150"/>
            <a:ext cx="1905000" cy="16383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98054"/>
              </p:ext>
            </p:extLst>
          </p:nvPr>
        </p:nvGraphicFramePr>
        <p:xfrm>
          <a:off x="1447800" y="5562600"/>
          <a:ext cx="9715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9" name="Equation" r:id="rId5" imgW="431800" imgH="203200" progId="Equation.3">
                  <p:embed/>
                </p:oleObj>
              </mc:Choice>
              <mc:Fallback>
                <p:oleObj name="Equation" r:id="rId5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5562600"/>
                        <a:ext cx="97155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163644"/>
              </p:ext>
            </p:extLst>
          </p:nvPr>
        </p:nvGraphicFramePr>
        <p:xfrm>
          <a:off x="5867400" y="5638800"/>
          <a:ext cx="76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80" name="Equation" r:id="rId7" imgW="304800" imgH="215900" progId="Equation.3">
                  <p:embed/>
                </p:oleObj>
              </mc:Choice>
              <mc:Fallback>
                <p:oleObj name="Equation" r:id="rId7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7400" y="5638800"/>
                        <a:ext cx="7620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40055"/>
              </p:ext>
            </p:extLst>
          </p:nvPr>
        </p:nvGraphicFramePr>
        <p:xfrm>
          <a:off x="7848600" y="5638800"/>
          <a:ext cx="762000" cy="563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81" name="Equation" r:id="rId9" imgW="292100" imgH="215900" progId="Equation.3">
                  <p:embed/>
                </p:oleObj>
              </mc:Choice>
              <mc:Fallback>
                <p:oleObj name="Equation" r:id="rId9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48600" y="5638800"/>
                        <a:ext cx="762000" cy="563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698597"/>
              </p:ext>
            </p:extLst>
          </p:nvPr>
        </p:nvGraphicFramePr>
        <p:xfrm>
          <a:off x="2927350" y="5562600"/>
          <a:ext cx="12223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82" name="Equation" r:id="rId11" imgW="495300" imgH="203200" progId="Equation.3">
                  <p:embed/>
                </p:oleObj>
              </mc:Choice>
              <mc:Fallback>
                <p:oleObj name="Equation" r:id="rId11" imgW="49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27350" y="5562600"/>
                        <a:ext cx="122237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482149"/>
              </p:ext>
            </p:extLst>
          </p:nvPr>
        </p:nvGraphicFramePr>
        <p:xfrm>
          <a:off x="2373314" y="6248400"/>
          <a:ext cx="750886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83" name="Equation" r:id="rId13" imgW="304800" imgH="215900" progId="Equation.3">
                  <p:embed/>
                </p:oleObj>
              </mc:Choice>
              <mc:Fallback>
                <p:oleObj name="Equation" r:id="rId13" imgW="304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73314" y="6248400"/>
                        <a:ext cx="750886" cy="533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eft Brace 20"/>
          <p:cNvSpPr/>
          <p:nvPr/>
        </p:nvSpPr>
        <p:spPr>
          <a:xfrm rot="16200000">
            <a:off x="2590800" y="5638801"/>
            <a:ext cx="304800" cy="1066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3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528935"/>
            <a:ext cx="3571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GENERALIZED SIVERS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362712"/>
            <a:ext cx="34290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0" y="1124712"/>
            <a:ext cx="0" cy="399288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400800" y="819912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7239000" y="743712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05800" y="819912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00800" y="819912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304800"/>
            <a:ext cx="0" cy="515112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077200" y="591312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200" y="591312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838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05800" y="838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f12_sr1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112380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1671935"/>
            <a:ext cx="393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Lorentz Invariance Relation</a:t>
            </a:r>
            <a:endParaRPr lang="en-US" dirty="0"/>
          </a:p>
        </p:txBody>
      </p:sp>
      <p:pic>
        <p:nvPicPr>
          <p:cNvPr id="21" name="Picture 20" descr="f12_sr2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82066"/>
            <a:ext cx="5638800" cy="62653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85800" y="2209800"/>
            <a:ext cx="3124200" cy="838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95800" y="2209800"/>
            <a:ext cx="2286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172200" y="3048000"/>
            <a:ext cx="533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996383"/>
              </p:ext>
            </p:extLst>
          </p:nvPr>
        </p:nvGraphicFramePr>
        <p:xfrm>
          <a:off x="1219200" y="3962400"/>
          <a:ext cx="466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177800" imgH="203200" progId="Equation.3">
                  <p:embed/>
                </p:oleObj>
              </mc:Choice>
              <mc:Fallback>
                <p:oleObj name="Equation" r:id="rId5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3962400"/>
                        <a:ext cx="4667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781800" y="4114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31" name="Curved Connector 30"/>
          <p:cNvCxnSpPr/>
          <p:nvPr/>
        </p:nvCxnSpPr>
        <p:spPr>
          <a:xfrm rot="10800000" flipV="1">
            <a:off x="2667000" y="2743198"/>
            <a:ext cx="6248400" cy="1905001"/>
          </a:xfrm>
          <a:prstGeom prst="curvedConnector3">
            <a:avLst>
              <a:gd name="adj1" fmla="val 18664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62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528935"/>
            <a:ext cx="4425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GENERALIZED WORM-GEAR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362712"/>
            <a:ext cx="34290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2000" y="1124712"/>
            <a:ext cx="0" cy="399288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477000" y="304800"/>
            <a:ext cx="0" cy="515112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400800" y="819912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7239000" y="743712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05800" y="819912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00800" y="819912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77200" y="591312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72200" y="591312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838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05800" y="838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848600" y="914400"/>
            <a:ext cx="4572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53200" y="914400"/>
            <a:ext cx="533400" cy="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519535"/>
            <a:ext cx="393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Lorentz Invariance Relation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657600"/>
            <a:ext cx="810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EoM</a:t>
            </a:r>
            <a:r>
              <a:rPr lang="en-US" dirty="0" smtClean="0"/>
              <a:t> to eliminate G</a:t>
            </a:r>
            <a:r>
              <a:rPr lang="en-US" baseline="-25000" dirty="0" smtClean="0"/>
              <a:t>12 </a:t>
            </a:r>
            <a:r>
              <a:rPr lang="en-US" dirty="0" smtClean="0"/>
              <a:t>leads to off-forward extension of</a:t>
            </a:r>
            <a:endParaRPr lang="en-US" dirty="0"/>
          </a:p>
        </p:txBody>
      </p:sp>
      <p:pic>
        <p:nvPicPr>
          <p:cNvPr id="24" name="Picture 23" descr="g12_sr1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88735"/>
            <a:ext cx="8153400" cy="969216"/>
          </a:xfrm>
          <a:prstGeom prst="rect">
            <a:avLst/>
          </a:prstGeom>
        </p:spPr>
      </p:pic>
      <p:pic>
        <p:nvPicPr>
          <p:cNvPr id="25" name="Picture 24" descr="g2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09454"/>
            <a:ext cx="6248400" cy="953146"/>
          </a:xfrm>
          <a:prstGeom prst="rect">
            <a:avLst/>
          </a:prstGeom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1905000" y="3124200"/>
            <a:ext cx="59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1T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676400" y="2971800"/>
            <a:ext cx="381000" cy="30480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367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3433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CHIRAL ODD SECTOR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381000"/>
            <a:ext cx="34290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05800" y="838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553200" y="914400"/>
            <a:ext cx="609600" cy="0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810500" y="907694"/>
            <a:ext cx="571500" cy="6706"/>
          </a:xfrm>
          <a:prstGeom prst="straightConnector1">
            <a:avLst/>
          </a:prstGeom>
          <a:ln w="38100" cmpd="sng">
            <a:solidFill>
              <a:srgbClr val="0000FF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172200" y="6096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77200" y="6096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7239000" y="762000"/>
            <a:ext cx="381000" cy="3810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77000" y="457200"/>
            <a:ext cx="0" cy="38100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400800" y="838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382000" y="914400"/>
            <a:ext cx="0" cy="533400"/>
          </a:xfrm>
          <a:prstGeom prst="straightConnector1">
            <a:avLst/>
          </a:prstGeom>
          <a:ln w="38100" cmpd="sng">
            <a:solidFill>
              <a:srgbClr val="FF0000">
                <a:alpha val="5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305800" y="8382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17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4800600" cy="9159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519535"/>
            <a:ext cx="393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Lorentz Invariance Relation</a:t>
            </a:r>
            <a:endParaRPr lang="en-US" dirty="0"/>
          </a:p>
        </p:txBody>
      </p:sp>
      <p:pic>
        <p:nvPicPr>
          <p:cNvPr id="28" name="Picture 27" descr="h1L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95600"/>
            <a:ext cx="2933700" cy="945662"/>
          </a:xfrm>
          <a:prstGeom prst="rect">
            <a:avLst/>
          </a:prstGeom>
        </p:spPr>
      </p:pic>
      <p:pic>
        <p:nvPicPr>
          <p:cNvPr id="30" name="Picture 29" descr="h17_eomlatex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6509"/>
            <a:ext cx="9144000" cy="613691"/>
          </a:xfrm>
          <a:prstGeom prst="rect">
            <a:avLst/>
          </a:prstGeom>
        </p:spPr>
      </p:pic>
      <p:cxnSp>
        <p:nvCxnSpPr>
          <p:cNvPr id="32" name="Curved Connector 31"/>
          <p:cNvCxnSpPr/>
          <p:nvPr/>
        </p:nvCxnSpPr>
        <p:spPr>
          <a:xfrm>
            <a:off x="4495800" y="3048000"/>
            <a:ext cx="1295400" cy="5334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41707" y="3276600"/>
            <a:ext cx="103989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forward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11374" y="4191000"/>
            <a:ext cx="807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EoM</a:t>
            </a:r>
            <a:r>
              <a:rPr lang="en-US" dirty="0" smtClean="0"/>
              <a:t> to eliminate H</a:t>
            </a:r>
            <a:r>
              <a:rPr lang="en-US" baseline="-25000" dirty="0" smtClean="0"/>
              <a:t>17 </a:t>
            </a:r>
            <a:r>
              <a:rPr lang="en-US" dirty="0" smtClean="0"/>
              <a:t>leads to off forward WW 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98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19924" y="3328261"/>
            <a:ext cx="2366569" cy="2232278"/>
          </a:xfrm>
          <a:prstGeom prst="ellipse">
            <a:avLst/>
          </a:prstGeom>
          <a:gradFill flip="none" rotWithShape="1">
            <a:gsLst>
              <a:gs pos="0">
                <a:srgbClr val="008000">
                  <a:alpha val="54000"/>
                </a:srgbClr>
              </a:gs>
              <a:gs pos="100000">
                <a:srgbClr val="FFFFFF">
                  <a:alpha val="5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09800" y="2133600"/>
            <a:ext cx="2366569" cy="223227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4000"/>
                </a:srgbClr>
              </a:gs>
              <a:gs pos="100000">
                <a:srgbClr val="FFFFFF">
                  <a:alpha val="5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22696" y="2133600"/>
            <a:ext cx="2366569" cy="2232278"/>
          </a:xfrm>
          <a:prstGeom prst="ellipse">
            <a:avLst/>
          </a:prstGeom>
          <a:gradFill flip="none" rotWithShape="1">
            <a:gsLst>
              <a:gs pos="0">
                <a:srgbClr val="0000FF">
                  <a:alpha val="54000"/>
                </a:srgbClr>
              </a:gs>
              <a:gs pos="100000">
                <a:srgbClr val="FFFFFF">
                  <a:alpha val="5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569216">
            <a:off x="3794521" y="4319713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Theory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 rot="19569216">
            <a:off x="2443392" y="2953404"/>
            <a:ext cx="186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Experiment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 rot="1774503">
            <a:off x="4793041" y="2894123"/>
            <a:ext cx="112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Pheno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we detect all this?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35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5852"/>
            <a:ext cx="9144000" cy="2699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80" y="5562600"/>
            <a:ext cx="5711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Work in progress: Brandon </a:t>
            </a:r>
            <a:r>
              <a:rPr lang="en-US" sz="2000" dirty="0" err="1" smtClean="0">
                <a:solidFill>
                  <a:srgbClr val="0000FF"/>
                </a:solidFill>
              </a:rPr>
              <a:t>Kriesten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Abha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Rajan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1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 twist 3 GPDs = 4 vector + 4 axial-</a:t>
            </a:r>
            <a:r>
              <a:rPr lang="en-US" sz="2000" dirty="0" err="1" smtClean="0"/>
              <a:t>vec</a:t>
            </a:r>
            <a:r>
              <a:rPr lang="en-US" sz="2000" dirty="0" smtClean="0"/>
              <a:t>.</a:t>
            </a:r>
          </a:p>
          <a:p>
            <a:r>
              <a:rPr lang="en-US" sz="1800" dirty="0" smtClean="0">
                <a:solidFill>
                  <a:srgbClr val="660066"/>
                </a:solidFill>
              </a:rPr>
              <a:t>(</a:t>
            </a:r>
            <a:r>
              <a:rPr lang="en-US" sz="1800" dirty="0" err="1" smtClean="0">
                <a:solidFill>
                  <a:srgbClr val="660066"/>
                </a:solidFill>
              </a:rPr>
              <a:t>parametrization</a:t>
            </a:r>
            <a:r>
              <a:rPr lang="en-US" sz="1800" dirty="0" smtClean="0">
                <a:solidFill>
                  <a:srgbClr val="660066"/>
                </a:solidFill>
              </a:rPr>
              <a:t> by </a:t>
            </a:r>
            <a:r>
              <a:rPr lang="en-US" sz="1800" dirty="0" err="1" smtClean="0">
                <a:solidFill>
                  <a:srgbClr val="660066"/>
                </a:solidFill>
              </a:rPr>
              <a:t>Meissner</a:t>
            </a:r>
            <a:r>
              <a:rPr lang="en-US" sz="1800" dirty="0" smtClean="0">
                <a:solidFill>
                  <a:srgbClr val="660066"/>
                </a:solidFill>
              </a:rPr>
              <a:t>, Metz and Schlegel)</a:t>
            </a:r>
            <a:endParaRPr lang="en-US" sz="1800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334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 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amps. =4 flip + 4 non-flip </a:t>
            </a:r>
            <a:endParaRPr lang="en-US" sz="2000" dirty="0"/>
          </a:p>
        </p:txBody>
      </p:sp>
      <p:sp>
        <p:nvSpPr>
          <p:cNvPr id="9" name="Left-Right Arrow 8"/>
          <p:cNvSpPr/>
          <p:nvPr/>
        </p:nvSpPr>
        <p:spPr>
          <a:xfrm>
            <a:off x="4648200" y="838200"/>
            <a:ext cx="457200" cy="304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1600" y="457200"/>
            <a:ext cx="39624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57200"/>
            <a:ext cx="44958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2057400"/>
            <a:ext cx="179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</a:t>
            </a:r>
            <a:r>
              <a:rPr lang="en-US" dirty="0"/>
              <a:t>n</a:t>
            </a:r>
            <a:r>
              <a:rPr lang="en-US" dirty="0" smtClean="0"/>
              <a:t>on-flip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1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Multi-process, multi-variable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8FC6-5B21-6A4D-AAEB-4EA4623E738D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C064-2997-E248-BA91-29658AFAD0D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3532" y="1905000"/>
            <a:ext cx="54168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Deeply Virtual Compton Scattering</a:t>
            </a:r>
          </a:p>
          <a:p>
            <a:pPr marL="342900" indent="-342900">
              <a:buFont typeface="Wingdings" charset="2"/>
              <a:buChar char="ü"/>
            </a:pPr>
            <a:endParaRPr lang="en-US" dirty="0" smtClean="0"/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Deeply Virtual Meson Production</a:t>
            </a:r>
          </a:p>
          <a:p>
            <a:pPr marL="342900" indent="-342900">
              <a:buFont typeface="Wingdings" charset="2"/>
              <a:buChar char="ü"/>
            </a:pPr>
            <a:endParaRPr lang="en-US" dirty="0"/>
          </a:p>
          <a:p>
            <a:pPr marL="342900" indent="-342900">
              <a:buFont typeface="Wingdings" charset="2"/>
              <a:buChar char="ü"/>
            </a:pPr>
            <a:r>
              <a:rPr lang="en-US" dirty="0" err="1" smtClean="0"/>
              <a:t>Timelike</a:t>
            </a:r>
            <a:r>
              <a:rPr lang="en-US" dirty="0" smtClean="0"/>
              <a:t> Compton Scattering</a:t>
            </a:r>
          </a:p>
          <a:p>
            <a:pPr marL="342900" indent="-342900">
              <a:buFont typeface="Wingdings" charset="2"/>
              <a:buChar char="ü"/>
            </a:pPr>
            <a:endParaRPr lang="en-US" dirty="0"/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Double DVCS</a:t>
            </a:r>
          </a:p>
          <a:p>
            <a:pPr marL="342900" indent="-342900">
              <a:buFont typeface="Wingdings" charset="2"/>
              <a:buChar char="ü"/>
            </a:pPr>
            <a:endParaRPr lang="en-US" dirty="0"/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DVCS, TCS with Recoil Polarization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943600"/>
            <a:ext cx="7579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Need EIC to carry out this program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34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Jq_Ji_poet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74138"/>
            <a:ext cx="2343230" cy="5926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" name="Picture 4" descr="jujd_3_engel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6400800" cy="48638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124200" y="228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Q</a:t>
            </a:r>
            <a:r>
              <a:rPr lang="en-US" sz="2400" dirty="0" smtClean="0"/>
              <a:t>uark sector :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02178-3629-284A-9C8C-215BB63C67D8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9190882">
            <a:off x="2866550" y="191520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EXPERIMENT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2692" y="1414046"/>
            <a:ext cx="4264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  <a:latin typeface="+mn-lt"/>
              </a:rPr>
              <a:t>A. </a:t>
            </a:r>
            <a:r>
              <a:rPr lang="en-US" sz="1600" dirty="0" err="1" smtClean="0">
                <a:solidFill>
                  <a:srgbClr val="660066"/>
                </a:solidFill>
                <a:latin typeface="+mn-lt"/>
              </a:rPr>
              <a:t>Rajan</a:t>
            </a:r>
            <a:r>
              <a:rPr lang="en-US" sz="1600" dirty="0" smtClean="0">
                <a:solidFill>
                  <a:srgbClr val="660066"/>
                </a:solidFill>
                <a:latin typeface="+mn-lt"/>
              </a:rPr>
              <a:t> et al, PRD (2016) arXiv</a:t>
            </a:r>
            <a:r>
              <a:rPr lang="en-US" sz="1600" dirty="0">
                <a:solidFill>
                  <a:srgbClr val="660066"/>
                </a:solidFill>
                <a:latin typeface="+mn-lt"/>
              </a:rPr>
              <a:t>:1601.06117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9450" y="5715000"/>
            <a:ext cx="4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</a:t>
            </a:r>
            <a:r>
              <a:rPr lang="en-US" b="1" baseline="-25000" dirty="0" err="1" smtClean="0"/>
              <a:t>q</a:t>
            </a:r>
            <a:endParaRPr lang="en-US" b="1" dirty="0"/>
          </a:p>
        </p:txBody>
      </p:sp>
      <p:sp>
        <p:nvSpPr>
          <p:cNvPr id="13" name="Right Brace 12"/>
          <p:cNvSpPr/>
          <p:nvPr/>
        </p:nvSpPr>
        <p:spPr>
          <a:xfrm>
            <a:off x="6553200" y="2438400"/>
            <a:ext cx="381000" cy="129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53000" y="1978223"/>
            <a:ext cx="105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=0.633(12)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7" name="Picture 16" descr="plot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51" y="4501387"/>
            <a:ext cx="3475911" cy="225934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49851" y="4114800"/>
            <a:ext cx="265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M. </a:t>
            </a:r>
            <a:r>
              <a:rPr lang="en-US" sz="1600" dirty="0" err="1" smtClean="0">
                <a:solidFill>
                  <a:srgbClr val="000090"/>
                </a:solidFill>
                <a:latin typeface="+mn-lt"/>
              </a:rPr>
              <a:t>Engelhardt</a:t>
            </a:r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 (PRD, 2017)</a:t>
            </a:r>
            <a:endParaRPr lang="en-US" sz="1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61838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THEORY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6101834" y="29776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EXPERIMENT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2895600" y="5410200"/>
            <a:ext cx="381000" cy="129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3124200" y="3124200"/>
            <a:ext cx="76199" cy="2438400"/>
          </a:xfrm>
          <a:prstGeom prst="rect">
            <a:avLst/>
          </a:prstGeom>
          <a:solidFill>
            <a:srgbClr val="E700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89361" y="4267200"/>
            <a:ext cx="1544639" cy="369332"/>
          </a:xfrm>
          <a:prstGeom prst="rect">
            <a:avLst/>
          </a:prstGeom>
          <a:noFill/>
          <a:ln>
            <a:solidFill>
              <a:srgbClr val="E700B5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700B5"/>
                </a:solidFill>
              </a:rPr>
              <a:t>Lattice LHPC</a:t>
            </a:r>
            <a:endParaRPr lang="en-US" sz="1800" dirty="0">
              <a:solidFill>
                <a:srgbClr val="E700B5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038600" y="3200400"/>
            <a:ext cx="228600" cy="1066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200400" y="4648200"/>
            <a:ext cx="609600" cy="304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429000" y="5181600"/>
            <a:ext cx="2209800" cy="304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05000" y="1428690"/>
            <a:ext cx="847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</a:t>
            </a:r>
            <a:r>
              <a:rPr lang="en-US" sz="2000" dirty="0" smtClean="0">
                <a:solidFill>
                  <a:srgbClr val="000090"/>
                </a:solidFill>
              </a:rPr>
              <a:t>=u-d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332" y="1752600"/>
            <a:ext cx="48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J</a:t>
            </a:r>
            <a:r>
              <a:rPr lang="en-US" b="1" baseline="-25000" dirty="0" err="1" smtClean="0"/>
              <a:t>q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91000" y="2286000"/>
            <a:ext cx="4572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29000" y="4800600"/>
            <a:ext cx="1295400" cy="381000"/>
          </a:xfrm>
          <a:prstGeom prst="rect">
            <a:avLst/>
          </a:prstGeom>
          <a:noFill/>
          <a:ln w="9525" cmpd="sng">
            <a:solidFill>
              <a:srgbClr val="E700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9394078">
            <a:off x="2810371" y="2821706"/>
            <a:ext cx="886294" cy="345240"/>
          </a:xfrm>
          <a:prstGeom prst="ellipse">
            <a:avLst/>
          </a:prstGeom>
          <a:pattFill prst="ltDnDiag">
            <a:fgClr>
              <a:srgbClr val="E700B5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8" grpId="0" animBg="1"/>
      <p:bldP spid="9" grpId="0" animBg="1"/>
      <p:bldP spid="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5" name="Picture 4" descr="etaplot_upd_zeta3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17700"/>
            <a:ext cx="3810000" cy="2425700"/>
          </a:xfrm>
          <a:prstGeom prst="rect">
            <a:avLst/>
          </a:prstGeom>
        </p:spPr>
      </p:pic>
      <p:pic>
        <p:nvPicPr>
          <p:cNvPr id="6" name="Picture 5" descr="etaplot_umd_zeta3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38100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953000"/>
            <a:ext cx="3278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M. </a:t>
            </a:r>
            <a:r>
              <a:rPr lang="en-US" sz="2000" dirty="0" err="1" smtClean="0"/>
              <a:t>Engelhardt</a:t>
            </a:r>
            <a:r>
              <a:rPr lang="en-US" sz="2000" dirty="0" smtClean="0"/>
              <a:t>, PRD (2017)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85589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57767"/>
            <a:ext cx="3726179" cy="6900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88974"/>
            <a:ext cx="6019802" cy="46166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126700"/>
            <a:ext cx="5854700" cy="4578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fld id="{75804864-5B5A-E24C-834B-B1A499712CA5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0"/>
            <a:ext cx="1066800" cy="329184"/>
          </a:xfr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B702178-3629-284A-9C8C-215BB63C67D8}" type="datetime1">
              <a:rPr lang="en-US" smtClean="0"/>
              <a:pPr>
                <a:defRPr/>
              </a:pPr>
              <a:t>5/24/18</a:t>
            </a:fld>
            <a:endParaRPr lang="en-US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81000"/>
            <a:ext cx="702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  <a:latin typeface="+mn-lt"/>
                <a:cs typeface="Comic Sans MS"/>
              </a:rPr>
              <a:t>EIC  </a:t>
            </a:r>
            <a:r>
              <a:rPr lang="en-US" dirty="0" smtClean="0">
                <a:solidFill>
                  <a:srgbClr val="D2533C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solidFill>
                  <a:srgbClr val="D2533C"/>
                </a:solidFill>
                <a:latin typeface="+mn-lt"/>
                <a:cs typeface="Comic Sans MS"/>
              </a:rPr>
              <a:t>Adding gluons: Jaffe </a:t>
            </a:r>
            <a:r>
              <a:rPr lang="en-US" dirty="0" err="1" smtClean="0">
                <a:solidFill>
                  <a:srgbClr val="D2533C"/>
                </a:solidFill>
                <a:latin typeface="+mn-lt"/>
                <a:cs typeface="Comic Sans MS"/>
              </a:rPr>
              <a:t>Manohar</a:t>
            </a:r>
            <a:r>
              <a:rPr lang="en-US" dirty="0" smtClean="0">
                <a:solidFill>
                  <a:srgbClr val="D2533C"/>
                </a:solidFill>
                <a:latin typeface="+mn-lt"/>
                <a:cs typeface="Comic Sans MS"/>
              </a:rPr>
              <a:t> Sum Rule</a:t>
            </a:r>
            <a:endParaRPr lang="en-US" baseline="-25000" dirty="0">
              <a:solidFill>
                <a:srgbClr val="D2533C"/>
              </a:solidFill>
              <a:latin typeface="+mn-lt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5511224"/>
            <a:ext cx="23622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Lattice QCD evaluation of GTMD F</a:t>
            </a:r>
            <a:r>
              <a:rPr lang="en-US" sz="1600" baseline="-25000" dirty="0" smtClean="0">
                <a:solidFill>
                  <a:srgbClr val="FF0000"/>
                </a:solidFill>
                <a:latin typeface="+mn-lt"/>
              </a:rPr>
              <a:t>14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+ gauge link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5224046"/>
            <a:ext cx="2579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M. </a:t>
            </a:r>
            <a:r>
              <a:rPr lang="en-US" sz="1600" dirty="0" err="1" smtClean="0">
                <a:solidFill>
                  <a:srgbClr val="000090"/>
                </a:solidFill>
                <a:latin typeface="+mn-lt"/>
              </a:rPr>
              <a:t>Engelhardt</a:t>
            </a:r>
            <a:r>
              <a:rPr lang="en-US" sz="1600" dirty="0" smtClean="0">
                <a:solidFill>
                  <a:srgbClr val="000090"/>
                </a:solidFill>
                <a:latin typeface="+mn-lt"/>
              </a:rPr>
              <a:t>, preliminary</a:t>
            </a:r>
            <a:endParaRPr lang="en-US" sz="1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3276600"/>
            <a:ext cx="236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Using the “estimated” measured value  of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ΔG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191000" y="3810000"/>
            <a:ext cx="533400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191000" y="3745468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ΔΣ</a:t>
            </a:r>
            <a:r>
              <a:rPr lang="en-US" sz="1800" baseline="-25000" dirty="0" err="1" smtClean="0">
                <a:solidFill>
                  <a:srgbClr val="FF0000"/>
                </a:solidFill>
                <a:latin typeface="+mn-lt"/>
              </a:rPr>
              <a:t>u</a:t>
            </a:r>
            <a:r>
              <a:rPr lang="en-US" sz="1800" baseline="-25000" dirty="0" err="1">
                <a:solidFill>
                  <a:srgbClr val="FF0000"/>
                </a:solidFill>
                <a:latin typeface="+mn-lt"/>
              </a:rPr>
              <a:t>+</a:t>
            </a:r>
            <a:r>
              <a:rPr lang="en-US" sz="1800" baseline="-25000" dirty="0" err="1" smtClean="0">
                <a:solidFill>
                  <a:srgbClr val="FF0000"/>
                </a:solidFill>
                <a:latin typeface="+mn-lt"/>
              </a:rPr>
              <a:t>d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2971800"/>
            <a:ext cx="71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L</a:t>
            </a:r>
            <a:r>
              <a:rPr lang="en-US" baseline="-25000" dirty="0" err="1" smtClean="0">
                <a:latin typeface="+mn-lt"/>
              </a:rPr>
              <a:t>g</a:t>
            </a:r>
            <a:r>
              <a:rPr lang="en-US" dirty="0" smtClean="0">
                <a:latin typeface="+mn-lt"/>
              </a:rPr>
              <a:t>=0</a:t>
            </a:r>
            <a:endParaRPr lang="en-US" dirty="0"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810000" y="5638800"/>
            <a:ext cx="2438400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29200" y="4567535"/>
            <a:ext cx="104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L</a:t>
            </a:r>
            <a:r>
              <a:rPr lang="en-US" baseline="-25000" dirty="0" err="1" smtClean="0">
                <a:latin typeface="+mn-lt"/>
              </a:rPr>
              <a:t>g</a:t>
            </a:r>
            <a:r>
              <a:rPr lang="en-US" dirty="0" smtClean="0">
                <a:latin typeface="+mn-lt"/>
              </a:rPr>
              <a:t>=-0.4</a:t>
            </a:r>
            <a:endParaRPr lang="en-US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905000" y="4267200"/>
            <a:ext cx="43434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57635" y="1600200"/>
            <a:ext cx="2438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JM_sumrule_poeti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35" y="1676400"/>
            <a:ext cx="4390765" cy="60960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 rot="19127062">
            <a:off x="2946093" y="4273936"/>
            <a:ext cx="609186" cy="308359"/>
          </a:xfrm>
          <a:prstGeom prst="ellipse">
            <a:avLst/>
          </a:prstGeom>
          <a:pattFill prst="ltDnDiag">
            <a:fgClr>
              <a:srgbClr val="E700B5"/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114800" y="2514600"/>
            <a:ext cx="0" cy="35052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50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/>
      <p:bldP spid="18" grpId="0"/>
      <p:bldP spid="20" grpId="0"/>
      <p:bldP spid="27" grpId="0"/>
      <p:bldP spid="28" grpId="0"/>
      <p:bldP spid="28" grpId="1"/>
      <p:bldP spid="34" grpId="0"/>
      <p:bldP spid="13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2_latex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24746"/>
            <a:ext cx="6553200" cy="729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202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Theoretical </a:t>
            </a:r>
            <a:r>
              <a:rPr lang="en-US" sz="2400" dirty="0" smtClean="0"/>
              <a:t>Framework: OPE and </a:t>
            </a:r>
            <a:r>
              <a:rPr lang="en-US" sz="2400" dirty="0" smtClean="0">
                <a:solidFill>
                  <a:srgbClr val="FF0000"/>
                </a:solidFill>
              </a:rPr>
              <a:t>geometric</a:t>
            </a:r>
            <a:r>
              <a:rPr lang="en-US" sz="2400" dirty="0" smtClean="0"/>
              <a:t> twist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4806951"/>
            <a:ext cx="257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</a:t>
            </a:r>
            <a:r>
              <a:rPr lang="en-US" sz="1800" dirty="0" smtClean="0"/>
              <a:t>hort distance behavior 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806951"/>
            <a:ext cx="385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q</a:t>
            </a:r>
            <a:r>
              <a:rPr lang="en-US" sz="1800" dirty="0" smtClean="0"/>
              <a:t>uark/gluon large distance structure</a:t>
            </a:r>
            <a:endParaRPr lang="en-US" sz="1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300525"/>
              </p:ext>
            </p:extLst>
          </p:nvPr>
        </p:nvGraphicFramePr>
        <p:xfrm>
          <a:off x="9296400" y="2971800"/>
          <a:ext cx="13795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4" name="Equation" r:id="rId4" imgW="622300" imgH="228600" progId="Equation.3">
                  <p:embed/>
                </p:oleObj>
              </mc:Choice>
              <mc:Fallback>
                <p:oleObj name="Equation" r:id="rId4" imgW="622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96400" y="2971800"/>
                        <a:ext cx="1379538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0" y="3562290"/>
            <a:ext cx="1524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 at twist 2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590800" y="4578351"/>
            <a:ext cx="2286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282834"/>
              </p:ext>
            </p:extLst>
          </p:nvPr>
        </p:nvGraphicFramePr>
        <p:xfrm>
          <a:off x="4514850" y="33528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5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528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41852"/>
              </p:ext>
            </p:extLst>
          </p:nvPr>
        </p:nvGraphicFramePr>
        <p:xfrm>
          <a:off x="2844801" y="4730751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6" name="Equation" r:id="rId8" imgW="482600" imgH="228600" progId="Equation.3">
                  <p:embed/>
                </p:oleObj>
              </mc:Choice>
              <mc:Fallback>
                <p:oleObj name="Equation" r:id="rId8" imgW="482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4801" y="4730751"/>
                        <a:ext cx="965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eform 25"/>
          <p:cNvSpPr>
            <a:spLocks/>
          </p:cNvSpPr>
          <p:nvPr/>
        </p:nvSpPr>
        <p:spPr bwMode="auto">
          <a:xfrm>
            <a:off x="1185862" y="1128356"/>
            <a:ext cx="723900" cy="1066800"/>
          </a:xfrm>
          <a:custGeom>
            <a:avLst/>
            <a:gdLst>
              <a:gd name="T0" fmla="*/ 72 w 456"/>
              <a:gd name="T1" fmla="*/ 0 h 672"/>
              <a:gd name="T2" fmla="*/ 24 w 456"/>
              <a:gd name="T3" fmla="*/ 144 h 672"/>
              <a:gd name="T4" fmla="*/ 216 w 456"/>
              <a:gd name="T5" fmla="*/ 144 h 672"/>
              <a:gd name="T6" fmla="*/ 72 w 456"/>
              <a:gd name="T7" fmla="*/ 288 h 672"/>
              <a:gd name="T8" fmla="*/ 264 w 456"/>
              <a:gd name="T9" fmla="*/ 288 h 672"/>
              <a:gd name="T10" fmla="*/ 120 w 456"/>
              <a:gd name="T11" fmla="*/ 432 h 672"/>
              <a:gd name="T12" fmla="*/ 360 w 456"/>
              <a:gd name="T13" fmla="*/ 432 h 672"/>
              <a:gd name="T14" fmla="*/ 360 w 456"/>
              <a:gd name="T15" fmla="*/ 480 h 672"/>
              <a:gd name="T16" fmla="*/ 168 w 456"/>
              <a:gd name="T17" fmla="*/ 624 h 672"/>
              <a:gd name="T18" fmla="*/ 456 w 456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26"/>
          <p:cNvSpPr>
            <a:spLocks/>
          </p:cNvSpPr>
          <p:nvPr/>
        </p:nvSpPr>
        <p:spPr bwMode="auto">
          <a:xfrm flipH="1">
            <a:off x="2671762" y="1128356"/>
            <a:ext cx="723900" cy="1066800"/>
          </a:xfrm>
          <a:custGeom>
            <a:avLst/>
            <a:gdLst>
              <a:gd name="T0" fmla="*/ 72 w 456"/>
              <a:gd name="T1" fmla="*/ 0 h 672"/>
              <a:gd name="T2" fmla="*/ 24 w 456"/>
              <a:gd name="T3" fmla="*/ 144 h 672"/>
              <a:gd name="T4" fmla="*/ 216 w 456"/>
              <a:gd name="T5" fmla="*/ 144 h 672"/>
              <a:gd name="T6" fmla="*/ 72 w 456"/>
              <a:gd name="T7" fmla="*/ 288 h 672"/>
              <a:gd name="T8" fmla="*/ 264 w 456"/>
              <a:gd name="T9" fmla="*/ 288 h 672"/>
              <a:gd name="T10" fmla="*/ 120 w 456"/>
              <a:gd name="T11" fmla="*/ 432 h 672"/>
              <a:gd name="T12" fmla="*/ 360 w 456"/>
              <a:gd name="T13" fmla="*/ 432 h 672"/>
              <a:gd name="T14" fmla="*/ 360 w 456"/>
              <a:gd name="T15" fmla="*/ 480 h 672"/>
              <a:gd name="T16" fmla="*/ 168 w 456"/>
              <a:gd name="T17" fmla="*/ 624 h 672"/>
              <a:gd name="T18" fmla="*/ 456 w 456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51"/>
          <p:cNvSpPr>
            <a:spLocks noChangeShapeType="1"/>
          </p:cNvSpPr>
          <p:nvPr/>
        </p:nvSpPr>
        <p:spPr bwMode="auto">
          <a:xfrm flipH="1" flipV="1">
            <a:off x="2824162" y="2804756"/>
            <a:ext cx="1371600" cy="609600"/>
          </a:xfrm>
          <a:prstGeom prst="line">
            <a:avLst/>
          </a:prstGeom>
          <a:noFill/>
          <a:ln w="79375" cmpd="tri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 rot="14522146" flipH="1">
            <a:off x="3471862" y="3071456"/>
            <a:ext cx="228600" cy="152400"/>
          </a:xfrm>
          <a:prstGeom prst="line">
            <a:avLst/>
          </a:prstGeom>
          <a:noFill/>
          <a:ln w="76200">
            <a:solidFill>
              <a:srgbClr val="93A2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54"/>
          <p:cNvSpPr>
            <a:spLocks noChangeShapeType="1"/>
          </p:cNvSpPr>
          <p:nvPr/>
        </p:nvSpPr>
        <p:spPr bwMode="auto">
          <a:xfrm>
            <a:off x="1909762" y="2195156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55"/>
          <p:cNvSpPr>
            <a:spLocks noChangeShapeType="1"/>
          </p:cNvSpPr>
          <p:nvPr/>
        </p:nvSpPr>
        <p:spPr bwMode="auto">
          <a:xfrm>
            <a:off x="2671762" y="2195156"/>
            <a:ext cx="457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6"/>
          <p:cNvSpPr>
            <a:spLocks noChangeShapeType="1"/>
          </p:cNvSpPr>
          <p:nvPr/>
        </p:nvSpPr>
        <p:spPr bwMode="auto">
          <a:xfrm flipH="1">
            <a:off x="1452562" y="2195156"/>
            <a:ext cx="457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1376362" y="2652356"/>
            <a:ext cx="1752600" cy="381000"/>
          </a:xfrm>
          <a:prstGeom prst="ellipse">
            <a:avLst/>
          </a:prstGeom>
          <a:solidFill>
            <a:srgbClr val="8C9CAD"/>
          </a:solidFill>
          <a:ln w="9525">
            <a:solidFill>
              <a:srgbClr val="93A299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58"/>
          <p:cNvSpPr>
            <a:spLocks noChangeShapeType="1"/>
          </p:cNvSpPr>
          <p:nvPr/>
        </p:nvSpPr>
        <p:spPr bwMode="auto">
          <a:xfrm flipV="1">
            <a:off x="309562" y="2880956"/>
            <a:ext cx="1371600" cy="609600"/>
          </a:xfrm>
          <a:prstGeom prst="line">
            <a:avLst/>
          </a:prstGeom>
          <a:noFill/>
          <a:ln w="79375" cmpd="tri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 flipV="1">
            <a:off x="842962" y="3124200"/>
            <a:ext cx="228600" cy="152400"/>
          </a:xfrm>
          <a:prstGeom prst="line">
            <a:avLst/>
          </a:prstGeom>
          <a:noFill/>
          <a:ln w="76200">
            <a:solidFill>
              <a:srgbClr val="93A2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60"/>
          <p:cNvSpPr>
            <a:spLocks noChangeArrowheads="1"/>
          </p:cNvSpPr>
          <p:nvPr/>
        </p:nvSpPr>
        <p:spPr bwMode="auto">
          <a:xfrm>
            <a:off x="1300162" y="1966556"/>
            <a:ext cx="1981200" cy="1524000"/>
          </a:xfrm>
          <a:prstGeom prst="ellipse">
            <a:avLst/>
          </a:prstGeom>
          <a:noFill/>
          <a:ln w="57150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68163"/>
              </p:ext>
            </p:extLst>
          </p:nvPr>
        </p:nvGraphicFramePr>
        <p:xfrm>
          <a:off x="3105150" y="2601556"/>
          <a:ext cx="45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7"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2601556"/>
                        <a:ext cx="45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722639"/>
              </p:ext>
            </p:extLst>
          </p:nvPr>
        </p:nvGraphicFramePr>
        <p:xfrm>
          <a:off x="2476500" y="256980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8" name="Equation" r:id="rId12" imgW="114300" imgH="165100" progId="Equation.3">
                  <p:embed/>
                </p:oleObj>
              </mc:Choice>
              <mc:Fallback>
                <p:oleObj name="Equation" r:id="rId12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76500" y="2569806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810000" y="2895600"/>
            <a:ext cx="3511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887147" y="1433156"/>
            <a:ext cx="47925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466850" y="2099846"/>
            <a:ext cx="33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μ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791872" y="209984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ν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783211" y="3014246"/>
            <a:ext cx="52183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W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691789"/>
              </p:ext>
            </p:extLst>
          </p:nvPr>
        </p:nvGraphicFramePr>
        <p:xfrm>
          <a:off x="4610100" y="401760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9" name="Equation" r:id="rId14" imgW="114300" imgH="165100" progId="Equation.3">
                  <p:embed/>
                </p:oleObj>
              </mc:Choice>
              <mc:Fallback>
                <p:oleObj name="Equation" r:id="rId1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10100" y="401760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021946"/>
              </p:ext>
            </p:extLst>
          </p:nvPr>
        </p:nvGraphicFramePr>
        <p:xfrm>
          <a:off x="4610100" y="401760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0" name="Equation" r:id="rId16" imgW="114300" imgH="165100" progId="Equation.3">
                  <p:embed/>
                </p:oleObj>
              </mc:Choice>
              <mc:Fallback>
                <p:oleObj name="Equation" r:id="rId1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10100" y="401760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47650" y="2957156"/>
            <a:ext cx="3511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44" name="Freeform 25"/>
          <p:cNvSpPr>
            <a:spLocks/>
          </p:cNvSpPr>
          <p:nvPr/>
        </p:nvSpPr>
        <p:spPr bwMode="auto">
          <a:xfrm rot="20908226">
            <a:off x="5882390" y="1143000"/>
            <a:ext cx="723900" cy="1066800"/>
          </a:xfrm>
          <a:custGeom>
            <a:avLst/>
            <a:gdLst>
              <a:gd name="T0" fmla="*/ 72 w 456"/>
              <a:gd name="T1" fmla="*/ 0 h 672"/>
              <a:gd name="T2" fmla="*/ 24 w 456"/>
              <a:gd name="T3" fmla="*/ 144 h 672"/>
              <a:gd name="T4" fmla="*/ 216 w 456"/>
              <a:gd name="T5" fmla="*/ 144 h 672"/>
              <a:gd name="T6" fmla="*/ 72 w 456"/>
              <a:gd name="T7" fmla="*/ 288 h 672"/>
              <a:gd name="T8" fmla="*/ 264 w 456"/>
              <a:gd name="T9" fmla="*/ 288 h 672"/>
              <a:gd name="T10" fmla="*/ 120 w 456"/>
              <a:gd name="T11" fmla="*/ 432 h 672"/>
              <a:gd name="T12" fmla="*/ 360 w 456"/>
              <a:gd name="T13" fmla="*/ 432 h 672"/>
              <a:gd name="T14" fmla="*/ 360 w 456"/>
              <a:gd name="T15" fmla="*/ 480 h 672"/>
              <a:gd name="T16" fmla="*/ 168 w 456"/>
              <a:gd name="T17" fmla="*/ 624 h 672"/>
              <a:gd name="T18" fmla="*/ 456 w 456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 rot="1039141" flipH="1">
            <a:off x="6975378" y="1199799"/>
            <a:ext cx="723900" cy="1066800"/>
          </a:xfrm>
          <a:custGeom>
            <a:avLst/>
            <a:gdLst>
              <a:gd name="T0" fmla="*/ 72 w 456"/>
              <a:gd name="T1" fmla="*/ 0 h 672"/>
              <a:gd name="T2" fmla="*/ 24 w 456"/>
              <a:gd name="T3" fmla="*/ 144 h 672"/>
              <a:gd name="T4" fmla="*/ 216 w 456"/>
              <a:gd name="T5" fmla="*/ 144 h 672"/>
              <a:gd name="T6" fmla="*/ 72 w 456"/>
              <a:gd name="T7" fmla="*/ 288 h 672"/>
              <a:gd name="T8" fmla="*/ 264 w 456"/>
              <a:gd name="T9" fmla="*/ 288 h 672"/>
              <a:gd name="T10" fmla="*/ 120 w 456"/>
              <a:gd name="T11" fmla="*/ 432 h 672"/>
              <a:gd name="T12" fmla="*/ 360 w 456"/>
              <a:gd name="T13" fmla="*/ 432 h 672"/>
              <a:gd name="T14" fmla="*/ 360 w 456"/>
              <a:gd name="T15" fmla="*/ 480 h 672"/>
              <a:gd name="T16" fmla="*/ 168 w 456"/>
              <a:gd name="T17" fmla="*/ 624 h 672"/>
              <a:gd name="T18" fmla="*/ 456 w 456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51"/>
          <p:cNvSpPr>
            <a:spLocks noChangeShapeType="1"/>
          </p:cNvSpPr>
          <p:nvPr/>
        </p:nvSpPr>
        <p:spPr bwMode="auto">
          <a:xfrm flipH="1" flipV="1">
            <a:off x="7319962" y="2819400"/>
            <a:ext cx="1371600" cy="609600"/>
          </a:xfrm>
          <a:prstGeom prst="line">
            <a:avLst/>
          </a:prstGeom>
          <a:noFill/>
          <a:ln w="79375" cmpd="tri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52"/>
          <p:cNvSpPr>
            <a:spLocks noChangeShapeType="1"/>
          </p:cNvSpPr>
          <p:nvPr/>
        </p:nvSpPr>
        <p:spPr bwMode="auto">
          <a:xfrm rot="14522146" flipH="1">
            <a:off x="7967662" y="3086100"/>
            <a:ext cx="228600" cy="152400"/>
          </a:xfrm>
          <a:prstGeom prst="line">
            <a:avLst/>
          </a:prstGeom>
          <a:noFill/>
          <a:ln w="76200">
            <a:solidFill>
              <a:srgbClr val="93A2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55"/>
          <p:cNvSpPr>
            <a:spLocks noChangeShapeType="1"/>
          </p:cNvSpPr>
          <p:nvPr/>
        </p:nvSpPr>
        <p:spPr bwMode="auto">
          <a:xfrm>
            <a:off x="6934200" y="22098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6"/>
          <p:cNvSpPr>
            <a:spLocks noChangeShapeType="1"/>
          </p:cNvSpPr>
          <p:nvPr/>
        </p:nvSpPr>
        <p:spPr bwMode="auto">
          <a:xfrm flipH="1">
            <a:off x="5948362" y="2209800"/>
            <a:ext cx="681038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>
            <a:off x="5872162" y="2667000"/>
            <a:ext cx="1752600" cy="381000"/>
          </a:xfrm>
          <a:prstGeom prst="ellipse">
            <a:avLst/>
          </a:prstGeom>
          <a:solidFill>
            <a:srgbClr val="8C9CAD"/>
          </a:solidFill>
          <a:ln w="9525">
            <a:solidFill>
              <a:srgbClr val="93A299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8"/>
          <p:cNvSpPr>
            <a:spLocks noChangeShapeType="1"/>
          </p:cNvSpPr>
          <p:nvPr/>
        </p:nvSpPr>
        <p:spPr bwMode="auto">
          <a:xfrm flipV="1">
            <a:off x="4805362" y="2819400"/>
            <a:ext cx="1371600" cy="609600"/>
          </a:xfrm>
          <a:prstGeom prst="line">
            <a:avLst/>
          </a:prstGeom>
          <a:noFill/>
          <a:ln w="79375" cmpd="tri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9"/>
          <p:cNvSpPr>
            <a:spLocks noChangeShapeType="1"/>
          </p:cNvSpPr>
          <p:nvPr/>
        </p:nvSpPr>
        <p:spPr bwMode="auto">
          <a:xfrm flipV="1">
            <a:off x="5338762" y="3048000"/>
            <a:ext cx="228600" cy="152400"/>
          </a:xfrm>
          <a:prstGeom prst="line">
            <a:avLst/>
          </a:prstGeom>
          <a:noFill/>
          <a:ln w="76200">
            <a:solidFill>
              <a:srgbClr val="93A2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60"/>
          <p:cNvSpPr>
            <a:spLocks noChangeArrowheads="1"/>
          </p:cNvSpPr>
          <p:nvPr/>
        </p:nvSpPr>
        <p:spPr bwMode="auto">
          <a:xfrm>
            <a:off x="5795962" y="1981200"/>
            <a:ext cx="1981200" cy="1524000"/>
          </a:xfrm>
          <a:prstGeom prst="ellipse">
            <a:avLst/>
          </a:prstGeom>
          <a:noFill/>
          <a:ln w="57150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244906"/>
              </p:ext>
            </p:extLst>
          </p:nvPr>
        </p:nvGraphicFramePr>
        <p:xfrm>
          <a:off x="7600950" y="2616200"/>
          <a:ext cx="45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1" name="Equation" r:id="rId18" imgW="114300" imgH="165100" progId="Equation.DSMT4">
                  <p:embed/>
                </p:oleObj>
              </mc:Choice>
              <mc:Fallback>
                <p:oleObj name="Equation" r:id="rId18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2616200"/>
                        <a:ext cx="45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841717"/>
              </p:ext>
            </p:extLst>
          </p:nvPr>
        </p:nvGraphicFramePr>
        <p:xfrm>
          <a:off x="6972300" y="2584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2" name="Equation" r:id="rId19" imgW="114300" imgH="165100" progId="Equation.3">
                  <p:embed/>
                </p:oleObj>
              </mc:Choice>
              <mc:Fallback>
                <p:oleObj name="Equation" r:id="rId19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72300" y="2584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8401050" y="2891135"/>
            <a:ext cx="3511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5382947" y="1447800"/>
            <a:ext cx="47925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962650" y="2114490"/>
            <a:ext cx="33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μ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7287672" y="211449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ν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6279011" y="3028890"/>
            <a:ext cx="52183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W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797575"/>
              </p:ext>
            </p:extLst>
          </p:nvPr>
        </p:nvGraphicFramePr>
        <p:xfrm>
          <a:off x="9105900" y="28130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3" name="Equation" r:id="rId20" imgW="114300" imgH="165100" progId="Equation.3">
                  <p:embed/>
                </p:oleObj>
              </mc:Choice>
              <mc:Fallback>
                <p:oleObj name="Equation" r:id="rId20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105900" y="28130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83320"/>
              </p:ext>
            </p:extLst>
          </p:nvPr>
        </p:nvGraphicFramePr>
        <p:xfrm>
          <a:off x="9105900" y="28130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74" name="Equation" r:id="rId21" imgW="114300" imgH="165100" progId="Equation.3">
                  <p:embed/>
                </p:oleObj>
              </mc:Choice>
              <mc:Fallback>
                <p:oleObj name="Equation" r:id="rId21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105900" y="28130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4743450" y="2895600"/>
            <a:ext cx="3511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6629400" y="2057400"/>
            <a:ext cx="304800" cy="3048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>
            <a:off x="4114800" y="2362200"/>
            <a:ext cx="762000" cy="3048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96200" y="1600200"/>
            <a:ext cx="189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Local Operator </a:t>
            </a:r>
            <a:r>
              <a:rPr lang="en-US" sz="2000" b="1" dirty="0" err="1" smtClean="0">
                <a:solidFill>
                  <a:srgbClr val="FF0000"/>
                </a:solidFill>
              </a:rPr>
              <a:t>Ô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6172200" y="4502151"/>
            <a:ext cx="3048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962400" y="3892551"/>
            <a:ext cx="3733800" cy="76200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tw3_3.pd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633830"/>
            <a:ext cx="2819400" cy="91937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477000" y="6248400"/>
            <a:ext cx="233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Mellin</a:t>
            </a:r>
            <a:r>
              <a:rPr lang="en-US" dirty="0" smtClean="0"/>
              <a:t> Moments</a:t>
            </a:r>
            <a:endParaRPr lang="en-US" dirty="0"/>
          </a:p>
        </p:txBody>
      </p:sp>
      <p:cxnSp>
        <p:nvCxnSpPr>
          <p:cNvPr id="69" name="Curved Connector 68"/>
          <p:cNvCxnSpPr/>
          <p:nvPr/>
        </p:nvCxnSpPr>
        <p:spPr>
          <a:xfrm rot="10800000" flipV="1">
            <a:off x="4343400" y="4648200"/>
            <a:ext cx="1409700" cy="1066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7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2533C"/>
                </a:solidFill>
              </a:rPr>
              <a:t>Conclusions and Outlook</a:t>
            </a:r>
            <a:br>
              <a:rPr lang="en-US" dirty="0">
                <a:solidFill>
                  <a:srgbClr val="D2533C"/>
                </a:solidFill>
              </a:rPr>
            </a:b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94C10-AF45-6C46-8E87-D84F749855FF}" type="datetime1">
              <a:rPr lang="en-US" smtClean="0"/>
              <a:t>5/24/18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Simonetta Liuti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137" y="1219200"/>
            <a:ext cx="88392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spc="50" dirty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The connection </a:t>
            </a:r>
            <a:r>
              <a:rPr lang="en-US" sz="1800" spc="50" dirty="0" smtClean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established </a:t>
            </a:r>
            <a:r>
              <a:rPr lang="en-US" sz="1800" spc="50" dirty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through the new relations between (G)TMDs </a:t>
            </a:r>
            <a:r>
              <a:rPr lang="en-US" sz="1800" spc="50" dirty="0" smtClean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and Twist 3 GPDs</a:t>
            </a:r>
            <a:r>
              <a:rPr lang="en-US" sz="1800" spc="50" dirty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, </a:t>
            </a:r>
            <a:r>
              <a:rPr lang="en-US" sz="1800" spc="50" dirty="0" smtClean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not only allows us to evaluate the angular momentum sum rule, it also opens </a:t>
            </a:r>
            <a:r>
              <a:rPr lang="en-US" sz="1800" spc="50" dirty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many interesting avenues:</a:t>
            </a:r>
          </a:p>
          <a:p>
            <a:endParaRPr lang="en-US" sz="1800" spc="50" dirty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spc="50" dirty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It allows us to study in detail the role of quark-gluon correlations, </a:t>
            </a:r>
            <a:r>
              <a:rPr lang="en-US" sz="1800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in a framework where </a:t>
            </a:r>
            <a:r>
              <a:rPr lang="en-US" sz="1800" dirty="0">
                <a:solidFill>
                  <a:srgbClr val="000090"/>
                </a:solidFill>
                <a:latin typeface="+mn-lt"/>
              </a:rPr>
              <a:t>t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he </a:t>
            </a:r>
            <a:r>
              <a:rPr lang="en-US" sz="1800" dirty="0">
                <a:solidFill>
                  <a:srgbClr val="000090"/>
                </a:solidFill>
                <a:latin typeface="+mn-lt"/>
              </a:rPr>
              <a:t>role of 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0090"/>
                </a:solidFill>
                <a:latin typeface="+mn-lt"/>
              </a:rPr>
              <a:t>k</a:t>
            </a:r>
            <a:r>
              <a:rPr lang="en-US" sz="1800" baseline="-25000" dirty="0" err="1">
                <a:solidFill>
                  <a:srgbClr val="000090"/>
                </a:solidFill>
                <a:latin typeface="+mn-lt"/>
              </a:rPr>
              <a:t>T</a:t>
            </a:r>
            <a:r>
              <a:rPr lang="en-US" sz="1800" dirty="0">
                <a:solidFill>
                  <a:srgbClr val="000090"/>
                </a:solidFill>
                <a:latin typeface="+mn-lt"/>
              </a:rPr>
              <a:t> and off-</a:t>
            </a:r>
            <a:r>
              <a:rPr lang="en-US" sz="1800" dirty="0" err="1">
                <a:solidFill>
                  <a:srgbClr val="000090"/>
                </a:solidFill>
                <a:latin typeface="+mn-lt"/>
              </a:rPr>
              <a:t>shellness</a:t>
            </a:r>
            <a:r>
              <a:rPr lang="en-US" sz="1800" dirty="0">
                <a:solidFill>
                  <a:srgbClr val="000090"/>
                </a:solidFill>
                <a:latin typeface="+mn-lt"/>
              </a:rPr>
              <a:t>, 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k</a:t>
            </a:r>
            <a:r>
              <a:rPr lang="en-US" sz="1800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000090"/>
                </a:solidFill>
                <a:latin typeface="+mn-lt"/>
              </a:rPr>
              <a:t>is manifest.</a:t>
            </a:r>
          </a:p>
          <a:p>
            <a:endParaRPr lang="en-US" sz="1800" spc="50" dirty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1800" spc="50" dirty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 OAM was obtained so far by subtraction (also in lattice). We can now both calculate OAM on the lattice (GTMD) and validate this through measurements (twist 3 GPD</a:t>
            </a:r>
            <a:r>
              <a:rPr lang="en-US" sz="1800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)</a:t>
            </a:r>
          </a:p>
          <a:p>
            <a:endParaRPr lang="en-US" sz="1800" spc="50" dirty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1800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It  provides an ideal setting to test </a:t>
            </a:r>
            <a:r>
              <a:rPr lang="en-US" sz="1800" spc="50" dirty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renormalization issues, evolution etc… </a:t>
            </a:r>
            <a:endParaRPr lang="en-US" sz="1800" spc="50" dirty="0" smtClean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  <a:p>
            <a:pPr marL="342900" indent="-342900">
              <a:buFont typeface="Arial"/>
              <a:buChar char="•"/>
            </a:pPr>
            <a:endParaRPr lang="en-US" sz="1800" spc="50" dirty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1800" spc="50" dirty="0" smtClean="0">
                <a:ln w="11430"/>
                <a:solidFill>
                  <a:srgbClr val="000090"/>
                </a:solidFill>
                <a:latin typeface="+mn-lt"/>
                <a:cs typeface="Comic Sans MS"/>
              </a:rPr>
              <a:t>QCD studies at the amplitude level shed light on chiral symmetry breaking </a:t>
            </a:r>
          </a:p>
          <a:p>
            <a:pPr marL="285750" indent="-285750">
              <a:buFont typeface="Arial"/>
              <a:buChar char="•"/>
            </a:pPr>
            <a:endParaRPr lang="en-US" sz="1800" spc="50" dirty="0">
              <a:ln w="11430"/>
              <a:solidFill>
                <a:srgbClr val="000090"/>
              </a:solidFill>
              <a:latin typeface="+mn-lt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1800" spc="50" dirty="0" smtClean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TWIST </a:t>
            </a:r>
            <a:r>
              <a:rPr lang="en-US" sz="1800" spc="50" smtClean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THREE OBJECTS </a:t>
            </a:r>
            <a:r>
              <a:rPr lang="en-US" sz="1800" spc="50" dirty="0" smtClean="0">
                <a:ln w="11430"/>
                <a:solidFill>
                  <a:srgbClr val="FF0000"/>
                </a:solidFill>
                <a:latin typeface="+mn-lt"/>
                <a:cs typeface="Comic Sans MS"/>
              </a:rPr>
              <a:t>ARE CRUCIAL TO STUDY QCD AT THE AMPLITUDE LEVEL   </a:t>
            </a:r>
            <a:endParaRPr lang="en-US" sz="1800" spc="50" dirty="0">
              <a:ln w="11430"/>
              <a:solidFill>
                <a:srgbClr val="FF0000"/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4714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tal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590800"/>
            <a:ext cx="7289800" cy="96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1074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matrix element of a bi-local operator contains operators of different twist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" y="4267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one of the PDFs corresponds to its own tower of operators/OPE expansion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209800"/>
            <a:ext cx="138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272135"/>
            <a:ext cx="74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3276600"/>
            <a:ext cx="74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0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3048000"/>
            <a:ext cx="7467600" cy="1524000"/>
          </a:xfrm>
          <a:prstGeom prst="rect">
            <a:avLst/>
          </a:prstGeom>
          <a:solidFill>
            <a:srgbClr val="F3F3FF"/>
          </a:solidFill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a nutshell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077200" cy="48768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OPE in </a:t>
            </a:r>
            <a:r>
              <a:rPr lang="en-US" dirty="0"/>
              <a:t>QCD allows us to order the matrix element by dominant LC singularities while </a:t>
            </a:r>
            <a:r>
              <a:rPr lang="en-US" dirty="0">
                <a:solidFill>
                  <a:srgbClr val="FF0000"/>
                </a:solidFill>
              </a:rPr>
              <a:t>separating out the long and short distance </a:t>
            </a:r>
            <a:r>
              <a:rPr lang="en-US" dirty="0" smtClean="0">
                <a:solidFill>
                  <a:srgbClr val="FF0000"/>
                </a:solidFill>
              </a:rPr>
              <a:t>components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Lorentz invariant concept, defined through space-time properties/geometry, independently from quark and gluon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9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284848"/>
              </p:ext>
            </p:extLst>
          </p:nvPr>
        </p:nvGraphicFramePr>
        <p:xfrm>
          <a:off x="9391650" y="5099049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7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1650" y="5099049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25"/>
          <p:cNvSpPr>
            <a:spLocks/>
          </p:cNvSpPr>
          <p:nvPr/>
        </p:nvSpPr>
        <p:spPr bwMode="auto">
          <a:xfrm>
            <a:off x="1185862" y="1128356"/>
            <a:ext cx="723900" cy="1066800"/>
          </a:xfrm>
          <a:custGeom>
            <a:avLst/>
            <a:gdLst>
              <a:gd name="T0" fmla="*/ 72 w 456"/>
              <a:gd name="T1" fmla="*/ 0 h 672"/>
              <a:gd name="T2" fmla="*/ 24 w 456"/>
              <a:gd name="T3" fmla="*/ 144 h 672"/>
              <a:gd name="T4" fmla="*/ 216 w 456"/>
              <a:gd name="T5" fmla="*/ 144 h 672"/>
              <a:gd name="T6" fmla="*/ 72 w 456"/>
              <a:gd name="T7" fmla="*/ 288 h 672"/>
              <a:gd name="T8" fmla="*/ 264 w 456"/>
              <a:gd name="T9" fmla="*/ 288 h 672"/>
              <a:gd name="T10" fmla="*/ 120 w 456"/>
              <a:gd name="T11" fmla="*/ 432 h 672"/>
              <a:gd name="T12" fmla="*/ 360 w 456"/>
              <a:gd name="T13" fmla="*/ 432 h 672"/>
              <a:gd name="T14" fmla="*/ 360 w 456"/>
              <a:gd name="T15" fmla="*/ 480 h 672"/>
              <a:gd name="T16" fmla="*/ 168 w 456"/>
              <a:gd name="T17" fmla="*/ 624 h 672"/>
              <a:gd name="T18" fmla="*/ 456 w 456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26"/>
          <p:cNvSpPr>
            <a:spLocks/>
          </p:cNvSpPr>
          <p:nvPr/>
        </p:nvSpPr>
        <p:spPr bwMode="auto">
          <a:xfrm flipH="1">
            <a:off x="2671762" y="1128356"/>
            <a:ext cx="723900" cy="1066800"/>
          </a:xfrm>
          <a:custGeom>
            <a:avLst/>
            <a:gdLst>
              <a:gd name="T0" fmla="*/ 72 w 456"/>
              <a:gd name="T1" fmla="*/ 0 h 672"/>
              <a:gd name="T2" fmla="*/ 24 w 456"/>
              <a:gd name="T3" fmla="*/ 144 h 672"/>
              <a:gd name="T4" fmla="*/ 216 w 456"/>
              <a:gd name="T5" fmla="*/ 144 h 672"/>
              <a:gd name="T6" fmla="*/ 72 w 456"/>
              <a:gd name="T7" fmla="*/ 288 h 672"/>
              <a:gd name="T8" fmla="*/ 264 w 456"/>
              <a:gd name="T9" fmla="*/ 288 h 672"/>
              <a:gd name="T10" fmla="*/ 120 w 456"/>
              <a:gd name="T11" fmla="*/ 432 h 672"/>
              <a:gd name="T12" fmla="*/ 360 w 456"/>
              <a:gd name="T13" fmla="*/ 432 h 672"/>
              <a:gd name="T14" fmla="*/ 360 w 456"/>
              <a:gd name="T15" fmla="*/ 480 h 672"/>
              <a:gd name="T16" fmla="*/ 168 w 456"/>
              <a:gd name="T17" fmla="*/ 624 h 672"/>
              <a:gd name="T18" fmla="*/ 456 w 456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51"/>
          <p:cNvSpPr>
            <a:spLocks noChangeShapeType="1"/>
          </p:cNvSpPr>
          <p:nvPr/>
        </p:nvSpPr>
        <p:spPr bwMode="auto">
          <a:xfrm flipH="1" flipV="1">
            <a:off x="2824162" y="2804756"/>
            <a:ext cx="1371600" cy="609600"/>
          </a:xfrm>
          <a:prstGeom prst="line">
            <a:avLst/>
          </a:prstGeom>
          <a:noFill/>
          <a:ln w="79375" cmpd="tri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2"/>
          <p:cNvSpPr>
            <a:spLocks noChangeShapeType="1"/>
          </p:cNvSpPr>
          <p:nvPr/>
        </p:nvSpPr>
        <p:spPr bwMode="auto">
          <a:xfrm rot="14522146" flipH="1">
            <a:off x="3471862" y="3071456"/>
            <a:ext cx="228600" cy="152400"/>
          </a:xfrm>
          <a:prstGeom prst="line">
            <a:avLst/>
          </a:prstGeom>
          <a:noFill/>
          <a:ln w="76200">
            <a:solidFill>
              <a:srgbClr val="93A2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>
            <a:off x="1909762" y="2195156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55"/>
          <p:cNvSpPr>
            <a:spLocks noChangeShapeType="1"/>
          </p:cNvSpPr>
          <p:nvPr/>
        </p:nvSpPr>
        <p:spPr bwMode="auto">
          <a:xfrm>
            <a:off x="2671762" y="2195156"/>
            <a:ext cx="457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56"/>
          <p:cNvSpPr>
            <a:spLocks noChangeShapeType="1"/>
          </p:cNvSpPr>
          <p:nvPr/>
        </p:nvSpPr>
        <p:spPr bwMode="auto">
          <a:xfrm flipH="1">
            <a:off x="1452562" y="2195156"/>
            <a:ext cx="4572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57"/>
          <p:cNvSpPr>
            <a:spLocks noChangeArrowheads="1"/>
          </p:cNvSpPr>
          <p:nvPr/>
        </p:nvSpPr>
        <p:spPr bwMode="auto">
          <a:xfrm>
            <a:off x="1376362" y="2652356"/>
            <a:ext cx="1752600" cy="381000"/>
          </a:xfrm>
          <a:prstGeom prst="ellipse">
            <a:avLst/>
          </a:prstGeom>
          <a:solidFill>
            <a:srgbClr val="8C9CAD"/>
          </a:solidFill>
          <a:ln w="9525">
            <a:solidFill>
              <a:srgbClr val="93A299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58"/>
          <p:cNvSpPr>
            <a:spLocks noChangeShapeType="1"/>
          </p:cNvSpPr>
          <p:nvPr/>
        </p:nvSpPr>
        <p:spPr bwMode="auto">
          <a:xfrm flipV="1">
            <a:off x="309562" y="2880956"/>
            <a:ext cx="1371600" cy="609600"/>
          </a:xfrm>
          <a:prstGeom prst="line">
            <a:avLst/>
          </a:prstGeom>
          <a:noFill/>
          <a:ln w="79375" cmpd="tri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9"/>
          <p:cNvSpPr>
            <a:spLocks noChangeShapeType="1"/>
          </p:cNvSpPr>
          <p:nvPr/>
        </p:nvSpPr>
        <p:spPr bwMode="auto">
          <a:xfrm flipV="1">
            <a:off x="842962" y="3124200"/>
            <a:ext cx="228600" cy="152400"/>
          </a:xfrm>
          <a:prstGeom prst="line">
            <a:avLst/>
          </a:prstGeom>
          <a:noFill/>
          <a:ln w="76200">
            <a:solidFill>
              <a:srgbClr val="93A2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60"/>
          <p:cNvSpPr>
            <a:spLocks noChangeArrowheads="1"/>
          </p:cNvSpPr>
          <p:nvPr/>
        </p:nvSpPr>
        <p:spPr bwMode="auto">
          <a:xfrm>
            <a:off x="1300162" y="1966556"/>
            <a:ext cx="1981200" cy="1524000"/>
          </a:xfrm>
          <a:prstGeom prst="ellipse">
            <a:avLst/>
          </a:prstGeom>
          <a:noFill/>
          <a:ln w="57150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951191"/>
              </p:ext>
            </p:extLst>
          </p:nvPr>
        </p:nvGraphicFramePr>
        <p:xfrm>
          <a:off x="3105150" y="2601556"/>
          <a:ext cx="45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80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2601556"/>
                        <a:ext cx="45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059102"/>
              </p:ext>
            </p:extLst>
          </p:nvPr>
        </p:nvGraphicFramePr>
        <p:xfrm>
          <a:off x="2476500" y="256980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81" name="Equation" r:id="rId7" imgW="114300" imgH="165100" progId="Equation.3">
                  <p:embed/>
                </p:oleObj>
              </mc:Choice>
              <mc:Fallback>
                <p:oleObj name="Equation" r:id="rId7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6500" y="2569806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0" y="2895600"/>
            <a:ext cx="37477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’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887147" y="1433156"/>
            <a:ext cx="3273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6850" y="2099846"/>
            <a:ext cx="33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μ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791872" y="209984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ν</a:t>
            </a:r>
            <a:endParaRPr lang="en-US" sz="20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116623"/>
              </p:ext>
            </p:extLst>
          </p:nvPr>
        </p:nvGraphicFramePr>
        <p:xfrm>
          <a:off x="9486900" y="462720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82" name="Equation" r:id="rId9" imgW="114300" imgH="165100" progId="Equation.3">
                  <p:embed/>
                </p:oleObj>
              </mc:Choice>
              <mc:Fallback>
                <p:oleObj name="Equation" r:id="rId9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86900" y="462720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023939"/>
              </p:ext>
            </p:extLst>
          </p:nvPr>
        </p:nvGraphicFramePr>
        <p:xfrm>
          <a:off x="9486900" y="462720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83" name="Equation" r:id="rId11" imgW="114300" imgH="165100" progId="Equation.3">
                  <p:embed/>
                </p:oleObj>
              </mc:Choice>
              <mc:Fallback>
                <p:oleObj name="Equation" r:id="rId11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86900" y="462720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47650" y="2957156"/>
            <a:ext cx="3273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31" name="Freeform 25"/>
          <p:cNvSpPr>
            <a:spLocks/>
          </p:cNvSpPr>
          <p:nvPr/>
        </p:nvSpPr>
        <p:spPr bwMode="auto">
          <a:xfrm rot="20908226">
            <a:off x="5882390" y="1143000"/>
            <a:ext cx="723900" cy="1066800"/>
          </a:xfrm>
          <a:custGeom>
            <a:avLst/>
            <a:gdLst>
              <a:gd name="T0" fmla="*/ 72 w 456"/>
              <a:gd name="T1" fmla="*/ 0 h 672"/>
              <a:gd name="T2" fmla="*/ 24 w 456"/>
              <a:gd name="T3" fmla="*/ 144 h 672"/>
              <a:gd name="T4" fmla="*/ 216 w 456"/>
              <a:gd name="T5" fmla="*/ 144 h 672"/>
              <a:gd name="T6" fmla="*/ 72 w 456"/>
              <a:gd name="T7" fmla="*/ 288 h 672"/>
              <a:gd name="T8" fmla="*/ 264 w 456"/>
              <a:gd name="T9" fmla="*/ 288 h 672"/>
              <a:gd name="T10" fmla="*/ 120 w 456"/>
              <a:gd name="T11" fmla="*/ 432 h 672"/>
              <a:gd name="T12" fmla="*/ 360 w 456"/>
              <a:gd name="T13" fmla="*/ 432 h 672"/>
              <a:gd name="T14" fmla="*/ 360 w 456"/>
              <a:gd name="T15" fmla="*/ 480 h 672"/>
              <a:gd name="T16" fmla="*/ 168 w 456"/>
              <a:gd name="T17" fmla="*/ 624 h 672"/>
              <a:gd name="T18" fmla="*/ 456 w 456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 rot="1039141" flipH="1">
            <a:off x="6975378" y="1199799"/>
            <a:ext cx="723900" cy="1066800"/>
          </a:xfrm>
          <a:custGeom>
            <a:avLst/>
            <a:gdLst>
              <a:gd name="T0" fmla="*/ 72 w 456"/>
              <a:gd name="T1" fmla="*/ 0 h 672"/>
              <a:gd name="T2" fmla="*/ 24 w 456"/>
              <a:gd name="T3" fmla="*/ 144 h 672"/>
              <a:gd name="T4" fmla="*/ 216 w 456"/>
              <a:gd name="T5" fmla="*/ 144 h 672"/>
              <a:gd name="T6" fmla="*/ 72 w 456"/>
              <a:gd name="T7" fmla="*/ 288 h 672"/>
              <a:gd name="T8" fmla="*/ 264 w 456"/>
              <a:gd name="T9" fmla="*/ 288 h 672"/>
              <a:gd name="T10" fmla="*/ 120 w 456"/>
              <a:gd name="T11" fmla="*/ 432 h 672"/>
              <a:gd name="T12" fmla="*/ 360 w 456"/>
              <a:gd name="T13" fmla="*/ 432 h 672"/>
              <a:gd name="T14" fmla="*/ 360 w 456"/>
              <a:gd name="T15" fmla="*/ 480 h 672"/>
              <a:gd name="T16" fmla="*/ 168 w 456"/>
              <a:gd name="T17" fmla="*/ 624 h 672"/>
              <a:gd name="T18" fmla="*/ 456 w 456"/>
              <a:gd name="T1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1"/>
          <p:cNvSpPr>
            <a:spLocks noChangeShapeType="1"/>
          </p:cNvSpPr>
          <p:nvPr/>
        </p:nvSpPr>
        <p:spPr bwMode="auto">
          <a:xfrm flipH="1" flipV="1">
            <a:off x="7319962" y="2819400"/>
            <a:ext cx="1371600" cy="609600"/>
          </a:xfrm>
          <a:prstGeom prst="line">
            <a:avLst/>
          </a:prstGeom>
          <a:noFill/>
          <a:ln w="79375" cmpd="tri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52"/>
          <p:cNvSpPr>
            <a:spLocks noChangeShapeType="1"/>
          </p:cNvSpPr>
          <p:nvPr/>
        </p:nvSpPr>
        <p:spPr bwMode="auto">
          <a:xfrm rot="14522146" flipH="1">
            <a:off x="7967662" y="3086100"/>
            <a:ext cx="228600" cy="152400"/>
          </a:xfrm>
          <a:prstGeom prst="line">
            <a:avLst/>
          </a:prstGeom>
          <a:noFill/>
          <a:ln w="76200">
            <a:solidFill>
              <a:srgbClr val="93A2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>
            <a:off x="6934200" y="22098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 flipH="1">
            <a:off x="5948362" y="2209800"/>
            <a:ext cx="681038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5872162" y="2667000"/>
            <a:ext cx="1752600" cy="381000"/>
          </a:xfrm>
          <a:prstGeom prst="ellipse">
            <a:avLst/>
          </a:prstGeom>
          <a:solidFill>
            <a:srgbClr val="8C9CAD"/>
          </a:solidFill>
          <a:ln w="9525">
            <a:solidFill>
              <a:srgbClr val="93A299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58"/>
          <p:cNvSpPr>
            <a:spLocks noChangeShapeType="1"/>
          </p:cNvSpPr>
          <p:nvPr/>
        </p:nvSpPr>
        <p:spPr bwMode="auto">
          <a:xfrm flipV="1">
            <a:off x="4805362" y="2819400"/>
            <a:ext cx="1371600" cy="609600"/>
          </a:xfrm>
          <a:prstGeom prst="line">
            <a:avLst/>
          </a:prstGeom>
          <a:noFill/>
          <a:ln w="79375" cmpd="tri">
            <a:solidFill>
              <a:srgbClr val="93A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59"/>
          <p:cNvSpPr>
            <a:spLocks noChangeShapeType="1"/>
          </p:cNvSpPr>
          <p:nvPr/>
        </p:nvSpPr>
        <p:spPr bwMode="auto">
          <a:xfrm flipV="1">
            <a:off x="5338762" y="3048000"/>
            <a:ext cx="228600" cy="152400"/>
          </a:xfrm>
          <a:prstGeom prst="line">
            <a:avLst/>
          </a:prstGeom>
          <a:noFill/>
          <a:ln w="76200">
            <a:solidFill>
              <a:srgbClr val="93A2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0"/>
          <p:cNvSpPr>
            <a:spLocks noChangeArrowheads="1"/>
          </p:cNvSpPr>
          <p:nvPr/>
        </p:nvSpPr>
        <p:spPr bwMode="auto">
          <a:xfrm>
            <a:off x="5795962" y="1981200"/>
            <a:ext cx="1981200" cy="1524000"/>
          </a:xfrm>
          <a:prstGeom prst="ellipse">
            <a:avLst/>
          </a:prstGeom>
          <a:noFill/>
          <a:ln w="57150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196501"/>
              </p:ext>
            </p:extLst>
          </p:nvPr>
        </p:nvGraphicFramePr>
        <p:xfrm>
          <a:off x="7600950" y="2616200"/>
          <a:ext cx="45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84" name="Equation" r:id="rId13" imgW="114300" imgH="165100" progId="Equation.DSMT4">
                  <p:embed/>
                </p:oleObj>
              </mc:Choice>
              <mc:Fallback>
                <p:oleObj name="Equation" r:id="rId13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2616200"/>
                        <a:ext cx="45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566096"/>
              </p:ext>
            </p:extLst>
          </p:nvPr>
        </p:nvGraphicFramePr>
        <p:xfrm>
          <a:off x="6972300" y="2584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85" name="Equation" r:id="rId14" imgW="114300" imgH="165100" progId="Equation.3">
                  <p:embed/>
                </p:oleObj>
              </mc:Choice>
              <mc:Fallback>
                <p:oleObj name="Equation" r:id="rId1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72300" y="2584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401050" y="2891135"/>
            <a:ext cx="37477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’</a:t>
            </a:r>
            <a:endParaRPr lang="en-US" sz="2000" dirty="0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907874"/>
              </p:ext>
            </p:extLst>
          </p:nvPr>
        </p:nvGraphicFramePr>
        <p:xfrm>
          <a:off x="9105900" y="28130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86" name="Equation" r:id="rId15" imgW="114300" imgH="165100" progId="Equation.3">
                  <p:embed/>
                </p:oleObj>
              </mc:Choice>
              <mc:Fallback>
                <p:oleObj name="Equation" r:id="rId1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05900" y="28130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081155"/>
              </p:ext>
            </p:extLst>
          </p:nvPr>
        </p:nvGraphicFramePr>
        <p:xfrm>
          <a:off x="9105900" y="28130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87" name="Equation" r:id="rId16" imgW="114300" imgH="165100" progId="Equation.3">
                  <p:embed/>
                </p:oleObj>
              </mc:Choice>
              <mc:Fallback>
                <p:oleObj name="Equation" r:id="rId1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05900" y="28130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743450" y="2895600"/>
            <a:ext cx="3273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sp>
        <p:nvSpPr>
          <p:cNvPr id="51" name="Oval 50"/>
          <p:cNvSpPr/>
          <p:nvPr/>
        </p:nvSpPr>
        <p:spPr>
          <a:xfrm>
            <a:off x="6629400" y="1981200"/>
            <a:ext cx="304800" cy="3048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4114800" y="2362200"/>
            <a:ext cx="762000" cy="3048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696200" y="1600200"/>
            <a:ext cx="189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Local Operator </a:t>
            </a:r>
            <a:r>
              <a:rPr lang="en-US" sz="2000" b="1" dirty="0" err="1" smtClean="0">
                <a:solidFill>
                  <a:srgbClr val="FF0000"/>
                </a:solidFill>
              </a:rPr>
              <a:t>Ô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52600" y="5257800"/>
            <a:ext cx="601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&gt;&gt;M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+mn-lt"/>
                <a:ea typeface="Wingdings"/>
                <a:cs typeface="Wingdings"/>
                <a:sym typeface="Wingdings"/>
              </a:rPr>
              <a:t>“deep”</a:t>
            </a:r>
          </a:p>
          <a:p>
            <a:r>
              <a:rPr lang="en-US" dirty="0" smtClean="0"/>
              <a:t>W</a:t>
            </a:r>
            <a:r>
              <a:rPr lang="en-US" baseline="30000" dirty="0" smtClean="0"/>
              <a:t>2</a:t>
            </a:r>
            <a:r>
              <a:rPr lang="en-US" dirty="0"/>
              <a:t>&gt;&gt;M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equivalent to an </a:t>
            </a:r>
            <a:r>
              <a:rPr lang="en-US" dirty="0" smtClean="0">
                <a:solidFill>
                  <a:srgbClr val="660066"/>
                </a:solidFill>
                <a:latin typeface="+mn-lt"/>
                <a:ea typeface="Wingdings"/>
                <a:cs typeface="Wingdings"/>
                <a:sym typeface="Wingdings"/>
              </a:rPr>
              <a:t>“inelastic” </a:t>
            </a:r>
            <a:r>
              <a:rPr lang="en-US" dirty="0" smtClean="0">
                <a:latin typeface="+mn-lt"/>
                <a:ea typeface="Wingdings"/>
                <a:cs typeface="Wingdings"/>
                <a:sym typeface="Wingdings"/>
              </a:rPr>
              <a:t>process but not directly accessible  </a:t>
            </a:r>
            <a:endParaRPr lang="en-US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29000" y="1295400"/>
            <a:ext cx="374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 smtClean="0"/>
              <a:t>’</a:t>
            </a:r>
            <a:endParaRPr lang="en-US" sz="2000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815628"/>
              </p:ext>
            </p:extLst>
          </p:nvPr>
        </p:nvGraphicFramePr>
        <p:xfrm>
          <a:off x="3719513" y="4508500"/>
          <a:ext cx="2224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88" name="Equation" r:id="rId17" imgW="1130300" imgH="203200" progId="Equation.3">
                  <p:embed/>
                </p:oleObj>
              </mc:Choice>
              <mc:Fallback>
                <p:oleObj name="Equation" r:id="rId17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19513" y="4508500"/>
                        <a:ext cx="22240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369275"/>
              </p:ext>
            </p:extLst>
          </p:nvPr>
        </p:nvGraphicFramePr>
        <p:xfrm>
          <a:off x="3665436" y="3657600"/>
          <a:ext cx="134947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89" name="Equation" r:id="rId19" imgW="685800" imgH="393700" progId="Equation.3">
                  <p:embed/>
                </p:oleObj>
              </mc:Choice>
              <mc:Fallback>
                <p:oleObj name="Equation" r:id="rId19" imgW="685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65436" y="3657600"/>
                        <a:ext cx="1349477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Left Brace 58"/>
          <p:cNvSpPr/>
          <p:nvPr/>
        </p:nvSpPr>
        <p:spPr>
          <a:xfrm>
            <a:off x="3186113" y="3822700"/>
            <a:ext cx="304800" cy="1143000"/>
          </a:xfrm>
          <a:prstGeom prst="leftBrace">
            <a:avLst/>
          </a:prstGeom>
          <a:ln>
            <a:solidFill>
              <a:srgbClr val="D25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528935"/>
            <a:ext cx="103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100526</TotalTime>
  <Words>2009</Words>
  <Application>Microsoft Macintosh PowerPoint</Application>
  <PresentationFormat>On-screen Show (4:3)</PresentationFormat>
  <Paragraphs>501</Paragraphs>
  <Slides>60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Clarity</vt:lpstr>
      <vt:lpstr>Equation</vt:lpstr>
      <vt:lpstr>Microsoft Equation</vt:lpstr>
      <vt:lpstr>Energy Momentum Tensor for spin 0, ½ and 1 systems   Qcd evolution 2018 santa fe (NM)  may 20-24, 2018</vt:lpstr>
      <vt:lpstr>PowerPoint Presentation</vt:lpstr>
      <vt:lpstr>PowerPoint Presentation</vt:lpstr>
      <vt:lpstr>PowerPoint Presentation</vt:lpstr>
      <vt:lpstr>1. DVCS and OPE</vt:lpstr>
      <vt:lpstr>Theoretical Framework: OPE and geometric twist </vt:lpstr>
      <vt:lpstr>PowerPoint Presentation</vt:lpstr>
      <vt:lpstr>In a nutshell:</vt:lpstr>
      <vt:lpstr>PowerPoint Presentation</vt:lpstr>
      <vt:lpstr>PowerPoint Presentation</vt:lpstr>
      <vt:lpstr>PowerPoint Presentation</vt:lpstr>
      <vt:lpstr>PowerPoint Presentation</vt:lpstr>
      <vt:lpstr>2. Energy momentum tensor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Sum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WW relations and OAM</vt:lpstr>
      <vt:lpstr>PowerPoint Presentation</vt:lpstr>
      <vt:lpstr>Origin of Wandzura Wilczek relations</vt:lpstr>
      <vt:lpstr>The Wandzura Wilczek relations are derived in two steps  </vt:lpstr>
      <vt:lpstr>PowerPoint Presentation</vt:lpstr>
      <vt:lpstr>Partonic OAM: Wigner Distributions  </vt:lpstr>
      <vt:lpstr>PowerPoint Presentation</vt:lpstr>
      <vt:lpstr>Possible Observable for Lq </vt:lpstr>
      <vt:lpstr>A New Relation</vt:lpstr>
      <vt:lpstr>Generalized LIR</vt:lpstr>
      <vt:lpstr>PowerPoint Presentation</vt:lpstr>
      <vt:lpstr>PowerPoint Presentation</vt:lpstr>
      <vt:lpstr>Integrating over x  (either staple or straight links) we re-obtain the OPE based relation </vt:lpstr>
      <vt:lpstr>Clarifying a few open issues in the literature</vt:lpstr>
      <vt:lpstr>PowerPoint Presentation</vt:lpstr>
      <vt:lpstr>4.1 x moments</vt:lpstr>
      <vt:lpstr>PowerPoint Presentation</vt:lpstr>
      <vt:lpstr>Interpretation</vt:lpstr>
      <vt:lpstr>PowerPoint Presentation</vt:lpstr>
      <vt:lpstr>PowerPoint Presentation</vt:lpstr>
      <vt:lpstr>PowerPoint Presentation</vt:lpstr>
      <vt:lpstr>4.2 Other helicity constructs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detect all this?</vt:lpstr>
      <vt:lpstr>PowerPoint Presentation</vt:lpstr>
      <vt:lpstr>Multi-process, multi-variable analysis</vt:lpstr>
      <vt:lpstr>Quark sector :</vt:lpstr>
      <vt:lpstr>PowerPoint Presentation</vt:lpstr>
      <vt:lpstr>PowerPoint Presentation</vt:lpstr>
      <vt:lpstr>Conclusions and Outlook </vt:lpstr>
    </vt:vector>
  </TitlesOfParts>
  <Company>Physics Department University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 Department University of Virginia</dc:creator>
  <cp:lastModifiedBy>Physics Department University of Virginia</cp:lastModifiedBy>
  <cp:revision>1256</cp:revision>
  <cp:lastPrinted>2011-04-27T15:18:24Z</cp:lastPrinted>
  <dcterms:created xsi:type="dcterms:W3CDTF">2010-05-31T02:33:34Z</dcterms:created>
  <dcterms:modified xsi:type="dcterms:W3CDTF">2018-05-24T13:33:06Z</dcterms:modified>
</cp:coreProperties>
</file>