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76" r:id="rId3"/>
    <p:sldId id="277" r:id="rId4"/>
    <p:sldId id="278" r:id="rId5"/>
    <p:sldId id="279" r:id="rId6"/>
    <p:sldId id="283" r:id="rId7"/>
    <p:sldId id="280" r:id="rId8"/>
    <p:sldId id="281" r:id="rId9"/>
    <p:sldId id="28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08" autoAdjust="0"/>
  </p:normalViewPr>
  <p:slideViewPr>
    <p:cSldViewPr snapToGrid="0" snapToObjects="1">
      <p:cViewPr>
        <p:scale>
          <a:sx n="66" d="100"/>
          <a:sy n="66" d="100"/>
        </p:scale>
        <p:origin x="-1272" y="-1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Friday, March 23, 2018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smtClean="0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Friday, March 23, 2018</a:t>
            </a:fld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Friday, March 23,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Update from single-cell low </a:t>
            </a:r>
            <a:r>
              <a:rPr lang="en-US" dirty="0" smtClean="0"/>
              <a:t>temperature </a:t>
            </a:r>
            <a:r>
              <a:rPr lang="en-US" dirty="0"/>
              <a:t>doping runs at </a:t>
            </a:r>
            <a:r>
              <a:rPr lang="en-US" dirty="0" err="1"/>
              <a:t>JLab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TTC High-Q Working Group - 16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C57488-3539-8349-95E7-E0E3D7B2EDB0}" type="datetime2">
              <a:rPr lang="en-US" smtClean="0"/>
              <a:pPr/>
              <a:t>Friday, March 23, 2018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Pashupati</a:t>
            </a:r>
            <a:r>
              <a:rPr lang="en-US" dirty="0"/>
              <a:t> </a:t>
            </a:r>
            <a:r>
              <a:rPr lang="en-US" dirty="0" err="1" smtClean="0"/>
              <a:t>Dhakal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8" r="34593"/>
          <a:stretch/>
        </p:blipFill>
        <p:spPr bwMode="auto">
          <a:xfrm>
            <a:off x="5105400" y="1446553"/>
            <a:ext cx="3860800" cy="473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Earlier Results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19" y="1184098"/>
            <a:ext cx="4466280" cy="375140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96251" y="5045860"/>
            <a:ext cx="7261112" cy="1608940"/>
          </a:xfrm>
        </p:spPr>
        <p:txBody>
          <a:bodyPr>
            <a:normAutofit/>
          </a:bodyPr>
          <a:lstStyle/>
          <a:p>
            <a:r>
              <a:rPr lang="en-US" dirty="0" smtClean="0"/>
              <a:t>1.5 GHz single-cell fine-grain </a:t>
            </a:r>
            <a:r>
              <a:rPr lang="en-US" dirty="0" err="1" smtClean="0"/>
              <a:t>Nb</a:t>
            </a:r>
            <a:r>
              <a:rPr lang="en-US" dirty="0" smtClean="0"/>
              <a:t> cavity (RRR&gt;300)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N-infusion</a:t>
            </a:r>
            <a:r>
              <a:rPr lang="en-US" dirty="0" smtClean="0"/>
              <a:t>: 800 °C/3h, N</a:t>
            </a:r>
            <a:r>
              <a:rPr lang="en-US" baseline="-25000" dirty="0" smtClean="0"/>
              <a:t>2</a:t>
            </a:r>
            <a:r>
              <a:rPr lang="en-US" dirty="0" smtClean="0"/>
              <a:t> at ~25 </a:t>
            </a:r>
            <a:r>
              <a:rPr lang="en-US" dirty="0" err="1" smtClean="0"/>
              <a:t>mTorr</a:t>
            </a:r>
            <a:r>
              <a:rPr lang="en-US" dirty="0" smtClean="0"/>
              <a:t> at 290°C, cooling to hold temperature maintained for 48 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3036" y="6128782"/>
            <a:ext cx="5234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P. </a:t>
            </a:r>
            <a:r>
              <a:rPr lang="en-US" sz="1600" i="1" dirty="0" err="1" smtClean="0">
                <a:solidFill>
                  <a:srgbClr val="0070C0"/>
                </a:solidFill>
              </a:rPr>
              <a:t>Dhakal</a:t>
            </a:r>
            <a:r>
              <a:rPr lang="en-US" sz="1600" i="1" dirty="0">
                <a:solidFill>
                  <a:srgbClr val="0070C0"/>
                </a:solidFill>
              </a:rPr>
              <a:t> </a:t>
            </a:r>
            <a:r>
              <a:rPr lang="en-US" sz="1600" i="1" dirty="0" smtClean="0">
                <a:solidFill>
                  <a:srgbClr val="0070C0"/>
                </a:solidFill>
              </a:rPr>
              <a:t>et al., Phys. Rev. </a:t>
            </a:r>
            <a:r>
              <a:rPr lang="en-US" sz="1600" i="1" dirty="0" err="1" smtClean="0">
                <a:solidFill>
                  <a:srgbClr val="0070C0"/>
                </a:solidFill>
              </a:rPr>
              <a:t>Accel</a:t>
            </a:r>
            <a:r>
              <a:rPr lang="en-US" sz="1600" i="1" dirty="0" smtClean="0">
                <a:solidFill>
                  <a:srgbClr val="0070C0"/>
                </a:solidFill>
              </a:rPr>
              <a:t>. Beams. 21, 032001 (2018)</a:t>
            </a:r>
            <a:endParaRPr lang="en-US" sz="1600" i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131" y="1333500"/>
            <a:ext cx="4692869" cy="324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073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TD5_LG ( gas injected at 140C)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2" descr="C:\Users\dhakal\Documents\Data\Cavity test\TD\TD5\TD5_N2 doped\TD_140C_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911746"/>
            <a:ext cx="7105650" cy="555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412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TD5_LG ( gas injected at ~290C)</a:t>
            </a:r>
            <a:endParaRPr lang="en-US" dirty="0"/>
          </a:p>
        </p:txBody>
      </p:sp>
      <p:pic>
        <p:nvPicPr>
          <p:cNvPr id="3074" name="Picture 2" descr="C:\Users\dhakal\Documents\Data\Cavity test\TD\TD5\LTB at N2\Run4_T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98" y="893129"/>
            <a:ext cx="6981802" cy="574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2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TD5_LG ( gas injected at ~290C)</a:t>
            </a:r>
            <a:endParaRPr lang="en-US" dirty="0"/>
          </a:p>
        </p:txBody>
      </p:sp>
      <p:pic>
        <p:nvPicPr>
          <p:cNvPr id="4098" name="Picture 2" descr="C:\Users\dhakal\Documents\Data\Cavity test\TD\TD5\LTB at N2\TD5_LTB_N2_Summ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77" y="904703"/>
            <a:ext cx="6913259" cy="556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01900" y="4927600"/>
            <a:ext cx="321280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 HF rinse took away the effect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407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LSF1-3_LG ( gas injected at ~290C)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42972"/>
            <a:ext cx="7620000" cy="582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714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RDT 14_FG (gas injected ~ 280 C)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122" name="Picture 2" descr="C:\Users\dhakal\Documents\Data\Cavity test\RDT-14\RDT14_Ru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06" y="861275"/>
            <a:ext cx="7109026" cy="560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878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RDT 14_FG (gas injected ~ 280 C)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48770"/>
            <a:ext cx="6929438" cy="551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31186" y="1072634"/>
            <a:ext cx="535659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1 HF rinse took away the effect  with </a:t>
            </a:r>
            <a:r>
              <a:rPr lang="en-US" b="1" dirty="0" err="1" smtClean="0"/>
              <a:t>E</a:t>
            </a:r>
            <a:r>
              <a:rPr lang="en-US" b="1" baseline="-25000" dirty="0" err="1" smtClean="0"/>
              <a:t>acc</a:t>
            </a:r>
            <a:r>
              <a:rPr lang="en-US" b="1" dirty="0" smtClean="0"/>
              <a:t> degradation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9873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5506" y="1295399"/>
            <a:ext cx="9018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Reproducible when gas injected at higher temperature.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 high Q results when gas injected at lower temperature (3 total runs), cause unknown.</a:t>
            </a:r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685143" y="2516716"/>
            <a:ext cx="22830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Path Forward:</a:t>
            </a:r>
          </a:p>
          <a:p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8919" y="3242271"/>
            <a:ext cx="8588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Furnace upgrade to measure cavity surface temperature.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More sample coupon study when gas injected at different temperature.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Develop consistent, reproducible recipe to achieve high Q and high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acc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30333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 (2)</Template>
  <TotalTime>243</TotalTime>
  <Words>207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Update from single-cell low temperature doping runs at JLab</vt:lpstr>
      <vt:lpstr>Earlier Results</vt:lpstr>
      <vt:lpstr>TD5_LG ( gas injected at 140C)</vt:lpstr>
      <vt:lpstr>TD5_LG ( gas injected at ~290C)</vt:lpstr>
      <vt:lpstr>TD5_LG ( gas injected at ~290C)</vt:lpstr>
      <vt:lpstr>LSF1-3_LG ( gas injected at ~290C)</vt:lpstr>
      <vt:lpstr>RDT 14_FG (gas injected ~ 280 C)</vt:lpstr>
      <vt:lpstr>RDT 14_FG (gas injected ~ 280 C)</vt:lpstr>
      <vt:lpstr>Conclusions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 material</dc:title>
  <dc:creator>Gianluigi Ciovati</dc:creator>
  <cp:lastModifiedBy>Pashupati Dhakal</cp:lastModifiedBy>
  <cp:revision>24</cp:revision>
  <dcterms:created xsi:type="dcterms:W3CDTF">2018-03-22T12:58:41Z</dcterms:created>
  <dcterms:modified xsi:type="dcterms:W3CDTF">2018-03-23T14:57:24Z</dcterms:modified>
</cp:coreProperties>
</file>