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61" r:id="rId3"/>
    <p:sldId id="262" r:id="rId4"/>
    <p:sldId id="264" r:id="rId5"/>
    <p:sldId id="263" r:id="rId6"/>
    <p:sldId id="257" r:id="rId7"/>
    <p:sldId id="266" r:id="rId8"/>
    <p:sldId id="267" r:id="rId9"/>
    <p:sldId id="268" r:id="rId10"/>
    <p:sldId id="269" r:id="rId11"/>
    <p:sldId id="273" r:id="rId12"/>
    <p:sldId id="274" r:id="rId13"/>
    <p:sldId id="270" r:id="rId14"/>
    <p:sldId id="271" r:id="rId15"/>
    <p:sldId id="275" r:id="rId16"/>
    <p:sldId id="272" r:id="rId17"/>
    <p:sldId id="259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40"/>
  </p:normalViewPr>
  <p:slideViewPr>
    <p:cSldViewPr snapToGrid="0" snapToObjects="1">
      <p:cViewPr varScale="1">
        <p:scale>
          <a:sx n="69" d="100"/>
          <a:sy n="69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E27654E-089D-468E-8117-17CCC1B91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7384CF-1BA3-4EA5-9900-2AB8DB9241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551D-E6C1-416B-A530-2AB9964E8FE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1431FE-04A6-4563-8223-D18EB1686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F3DAF0-5986-4578-BE84-13AB9A703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4B1F-6EA1-4FD8-9945-20EE74D9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entek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uentek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entek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C5D79"/>
              </a:gs>
              <a:gs pos="66000">
                <a:srgbClr val="113C51"/>
              </a:gs>
              <a:gs pos="0">
                <a:srgbClr val="0C5D7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0"/>
            <a:ext cx="11698932" cy="4175899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0" y="1501014"/>
            <a:ext cx="12192000" cy="2116815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2" y="0"/>
            <a:ext cx="12191998" cy="1597234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122250" y="1823337"/>
            <a:ext cx="9069751" cy="419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C:\Users\Kathy\Desktop\Fuentek-Logo-lg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70582" y="4330629"/>
            <a:ext cx="1381086" cy="17147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294" y="2278429"/>
            <a:ext cx="8019187" cy="1235447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50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4294" y="3617829"/>
            <a:ext cx="8019187" cy="1236876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593562" y="5187897"/>
            <a:ext cx="7180666" cy="7123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2200" dirty="0" err="1">
                <a:solidFill>
                  <a:schemeClr val="accent1"/>
                </a:solidFill>
              </a:rPr>
              <a:t>Fuentek</a:t>
            </a:r>
            <a:r>
              <a:rPr lang="en-US" sz="2200" dirty="0">
                <a:solidFill>
                  <a:schemeClr val="accent1"/>
                </a:solidFill>
              </a:rPr>
              <a:t>, LLC</a:t>
            </a:r>
          </a:p>
          <a:p>
            <a:pPr algn="l">
              <a:lnSpc>
                <a:spcPct val="50000"/>
              </a:lnSpc>
            </a:pPr>
            <a:r>
              <a:rPr lang="en-US" sz="1800" dirty="0" err="1">
                <a:solidFill>
                  <a:schemeClr val="accent1"/>
                </a:solidFill>
              </a:rPr>
              <a:t>www.fuentek.com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D12751-8591-0C47-B4B8-37C991628E7F}"/>
              </a:ext>
            </a:extLst>
          </p:cNvPr>
          <p:cNvSpPr/>
          <p:nvPr userDrawn="1"/>
        </p:nvSpPr>
        <p:spPr>
          <a:xfrm>
            <a:off x="3498064" y="6409502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© </a:t>
            </a:r>
            <a:r>
              <a:rPr lang="en-US" sz="1200" dirty="0" err="1">
                <a:solidFill>
                  <a:schemeClr val="bg1"/>
                </a:solidFill>
              </a:rPr>
              <a:t>Fuentek</a:t>
            </a:r>
            <a:r>
              <a:rPr lang="en-US" sz="1200" dirty="0">
                <a:solidFill>
                  <a:schemeClr val="bg1"/>
                </a:solidFill>
              </a:rPr>
              <a:t> 2018 all rights reserved | </a:t>
            </a:r>
            <a:r>
              <a:rPr lang="en-US" sz="12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www.fuentek.com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0"/>
            <a:ext cx="11698932" cy="4175899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1501014"/>
            <a:ext cx="12192000" cy="2116815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" y="0"/>
            <a:ext cx="12191998" cy="1597234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559707" y="3367660"/>
            <a:ext cx="8632293" cy="234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212" y="4306526"/>
            <a:ext cx="7503238" cy="568695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4212" y="5044199"/>
            <a:ext cx="7503238" cy="9708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9471" y="6373603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© </a:t>
            </a:r>
            <a:r>
              <a:rPr lang="en-US" dirty="0" err="1"/>
              <a:t>Fuentek</a:t>
            </a:r>
            <a:r>
              <a:rPr lang="en-US" dirty="0"/>
              <a:t> 2018 all rights reserved | </a:t>
            </a:r>
            <a:r>
              <a:rPr lang="en-US" u="sng" dirty="0">
                <a:hlinkClick r:id="rId2"/>
              </a:rPr>
              <a:t>www.fuentek.com</a:t>
            </a:r>
            <a:endParaRPr lang="en-US" u="sng" dirty="0"/>
          </a:p>
        </p:txBody>
      </p:sp>
      <p:pic>
        <p:nvPicPr>
          <p:cNvPr id="13" name="Picture 12" descr="C:\Users\Kathy\Desktop\Fuentek-Logo-1366px-w-tag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b="7555"/>
          <a:stretch/>
        </p:blipFill>
        <p:spPr bwMode="auto">
          <a:xfrm>
            <a:off x="377743" y="5939230"/>
            <a:ext cx="517607" cy="6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640029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4200525" cy="111283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DDBE963-777F-F04B-BEAA-A895291CD2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1825624"/>
            <a:ext cx="4772026" cy="4346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03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6AF9BA6-AC8F-E447-83CE-7F2BD8A1BE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4732" y="1825624"/>
            <a:ext cx="4772026" cy="4346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44" y="0"/>
            <a:ext cx="633498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Kathy\Desktop\Fuentek-Logo-1366px-w-tag.png">
            <a:extLst>
              <a:ext uri="{FF2B5EF4-FFF2-40B4-BE49-F238E27FC236}">
                <a16:creationId xmlns:a16="http://schemas.microsoft.com/office/drawing/2014/main" xmlns="" id="{8D9DFAE0-8EE1-D14D-8D40-D7EFF1A0E2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7555"/>
          <a:stretch/>
        </p:blipFill>
        <p:spPr bwMode="auto">
          <a:xfrm>
            <a:off x="377743" y="5939230"/>
            <a:ext cx="517607" cy="6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2C3783F-D673-CC41-AC06-A5E071AD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232" y="457200"/>
            <a:ext cx="4200525" cy="111283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4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561638" y="6356350"/>
            <a:ext cx="9630362" cy="50165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6324600" y="6042545"/>
            <a:ext cx="5867400" cy="815455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086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0863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7154188" y="2426036"/>
            <a:ext cx="1854620" cy="7003967"/>
            <a:chOff x="9728863" y="1"/>
            <a:chExt cx="1854620" cy="7003967"/>
          </a:xfrm>
        </p:grpSpPr>
        <p:cxnSp>
          <p:nvCxnSpPr>
            <p:cNvPr id="11" name="Straight Connector 10"/>
            <p:cNvCxnSpPr/>
            <p:nvPr userDrawn="1"/>
          </p:nvCxnSpPr>
          <p:spPr>
            <a:xfrm rot="16200000" flipH="1">
              <a:off x="8655040" y="1073825"/>
              <a:ext cx="4002266" cy="1854619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16200000" flipH="1">
              <a:off x="7750747" y="3171232"/>
              <a:ext cx="7003966" cy="661505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16200000" flipH="1">
              <a:off x="8010460" y="2007062"/>
              <a:ext cx="5580083" cy="1565962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068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016F4A4E-6557-964F-9F55-A7C710E5620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15051" y="1681163"/>
            <a:ext cx="5086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03D1A36D-5C29-0848-8EC1-935D86C555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15051" y="2505075"/>
            <a:ext cx="50863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1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58348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789020" y="654288"/>
            <a:ext cx="3367179" cy="3367179"/>
          </a:xfrm>
          <a:prstGeom prst="ellipse">
            <a:avLst/>
          </a:prstGeom>
          <a:solidFill>
            <a:schemeClr val="bg2">
              <a:alpha val="6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960662" y="595007"/>
            <a:ext cx="3367179" cy="3367179"/>
          </a:xfrm>
          <a:prstGeom prst="ellipse">
            <a:avLst/>
          </a:prstGeom>
          <a:solidFill>
            <a:schemeClr val="bg2">
              <a:alpha val="6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1404642" y="2405472"/>
            <a:ext cx="2924734" cy="1212358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231468" y="3002029"/>
            <a:ext cx="2943973" cy="404119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5117" y="1088119"/>
            <a:ext cx="2949612" cy="720797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28700" y="1740981"/>
            <a:ext cx="3049524" cy="125589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flipH="1">
            <a:off x="0" y="4810944"/>
            <a:ext cx="12192000" cy="2047056"/>
            <a:chOff x="0" y="5080360"/>
            <a:chExt cx="12192000" cy="204705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685731" y="5979751"/>
              <a:ext cx="10506269" cy="1147665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0" y="5272798"/>
              <a:ext cx="12192000" cy="912226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0" y="5080360"/>
              <a:ext cx="7750629" cy="2047056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527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0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4200525" cy="111283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792224"/>
            <a:ext cx="4200525" cy="4076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C5D79"/>
              </a:gs>
              <a:gs pos="66000">
                <a:srgbClr val="113C51"/>
              </a:gs>
              <a:gs pos="0">
                <a:srgbClr val="0C5D7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0"/>
            <a:ext cx="11698932" cy="4175899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0" y="1501014"/>
            <a:ext cx="12192000" cy="2116815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2" y="0"/>
            <a:ext cx="12191998" cy="1597234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C:\Users\Kathy\Desktop\Fuentek-Logo-lg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70582" y="4330629"/>
            <a:ext cx="1381086" cy="171472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3122251" y="2011664"/>
            <a:ext cx="9069750" cy="234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49452" y="2511497"/>
            <a:ext cx="84188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EAF8787-351F-E04E-9AD3-681C1BF51739}"/>
              </a:ext>
            </a:extLst>
          </p:cNvPr>
          <p:cNvSpPr/>
          <p:nvPr userDrawn="1"/>
        </p:nvSpPr>
        <p:spPr>
          <a:xfrm>
            <a:off x="3498064" y="6409502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© </a:t>
            </a:r>
            <a:r>
              <a:rPr lang="en-US" sz="1200" dirty="0" err="1">
                <a:solidFill>
                  <a:schemeClr val="bg1"/>
                </a:solidFill>
              </a:rPr>
              <a:t>Fuentek</a:t>
            </a:r>
            <a:r>
              <a:rPr lang="en-US" sz="1200" dirty="0">
                <a:solidFill>
                  <a:schemeClr val="bg1"/>
                </a:solidFill>
              </a:rPr>
              <a:t> 2018 all rights reserved | </a:t>
            </a:r>
            <a:r>
              <a:rPr lang="en-US" sz="12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www.fuentek.com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flipH="1" flipV="1">
            <a:off x="6880523" y="0"/>
            <a:ext cx="5311477" cy="6858000"/>
          </a:xfrm>
          <a:custGeom>
            <a:avLst/>
            <a:gdLst>
              <a:gd name="connsiteX0" fmla="*/ 0 w 4470229"/>
              <a:gd name="connsiteY0" fmla="*/ 0 h 6858000"/>
              <a:gd name="connsiteX1" fmla="*/ 4470229 w 4470229"/>
              <a:gd name="connsiteY1" fmla="*/ 0 h 6858000"/>
              <a:gd name="connsiteX2" fmla="*/ 4470229 w 4470229"/>
              <a:gd name="connsiteY2" fmla="*/ 6858000 h 6858000"/>
              <a:gd name="connsiteX3" fmla="*/ 0 w 4470229"/>
              <a:gd name="connsiteY3" fmla="*/ 6858000 h 6858000"/>
              <a:gd name="connsiteX4" fmla="*/ 0 w 4470229"/>
              <a:gd name="connsiteY4" fmla="*/ 0 h 6858000"/>
              <a:gd name="connsiteX0" fmla="*/ 0 w 5311477"/>
              <a:gd name="connsiteY0" fmla="*/ 0 h 6858000"/>
              <a:gd name="connsiteX1" fmla="*/ 5311477 w 5311477"/>
              <a:gd name="connsiteY1" fmla="*/ 0 h 6858000"/>
              <a:gd name="connsiteX2" fmla="*/ 4470229 w 5311477"/>
              <a:gd name="connsiteY2" fmla="*/ 6858000 h 6858000"/>
              <a:gd name="connsiteX3" fmla="*/ 0 w 5311477"/>
              <a:gd name="connsiteY3" fmla="*/ 6858000 h 6858000"/>
              <a:gd name="connsiteX4" fmla="*/ 0 w 5311477"/>
              <a:gd name="connsiteY4" fmla="*/ 0 h 6858000"/>
              <a:gd name="connsiteX0" fmla="*/ 0 w 5311477"/>
              <a:gd name="connsiteY0" fmla="*/ 0 h 6858000"/>
              <a:gd name="connsiteX1" fmla="*/ 5311477 w 5311477"/>
              <a:gd name="connsiteY1" fmla="*/ 0 h 6858000"/>
              <a:gd name="connsiteX2" fmla="*/ 2440261 w 5311477"/>
              <a:gd name="connsiteY2" fmla="*/ 6858000 h 6858000"/>
              <a:gd name="connsiteX3" fmla="*/ 0 w 5311477"/>
              <a:gd name="connsiteY3" fmla="*/ 6858000 h 6858000"/>
              <a:gd name="connsiteX4" fmla="*/ 0 w 531147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1477" h="6858000">
                <a:moveTo>
                  <a:pt x="0" y="0"/>
                </a:moveTo>
                <a:lnTo>
                  <a:pt x="5311477" y="0"/>
                </a:lnTo>
                <a:lnTo>
                  <a:pt x="24402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1371600"/>
            <a:ext cx="4771934" cy="2977493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1842534"/>
            <a:ext cx="4511590" cy="1756052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" y="577315"/>
            <a:ext cx="5143497" cy="1019919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470E13-2530-C642-AC0C-139F071BD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1843089"/>
            <a:ext cx="7880350" cy="3929062"/>
          </a:xfrm>
        </p:spPr>
        <p:txBody>
          <a:bodyPr anchor="ctr" anchorCtr="0">
            <a:normAutofit/>
          </a:bodyPr>
          <a:lstStyle>
            <a:lvl1pPr>
              <a:buClr>
                <a:schemeClr val="bg2"/>
              </a:buClr>
              <a:buSzPct val="100000"/>
              <a:buFont typeface="+mj-lt"/>
              <a:buAutoNum type="arabicPeriod"/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8EC8F915-FF33-A448-8C83-6ACA8E06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68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xmlns="" id="{5471383F-B464-6243-B505-DF7418D0918A}"/>
              </a:ext>
            </a:extLst>
          </p:cNvPr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E346EFAC-D04B-4948-B98A-A7BFCF5B658A}"/>
              </a:ext>
            </a:extLst>
          </p:cNvPr>
          <p:cNvSpPr txBox="1">
            <a:spLocks/>
          </p:cNvSpPr>
          <p:nvPr userDrawn="1"/>
        </p:nvSpPr>
        <p:spPr>
          <a:xfrm>
            <a:off x="11602532" y="6393578"/>
            <a:ext cx="608518" cy="3469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7677424" y="0"/>
            <a:ext cx="4021508" cy="525355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7658183" y="423363"/>
            <a:ext cx="4533817" cy="1077651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7754391" y="0"/>
            <a:ext cx="4437610" cy="673532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0" y="1770427"/>
            <a:ext cx="2482175" cy="0"/>
          </a:xfrm>
          <a:prstGeom prst="line">
            <a:avLst/>
          </a:prstGeom>
          <a:ln w="38100">
            <a:solidFill>
              <a:srgbClr val="0C5D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65125"/>
            <a:ext cx="11068050" cy="1325563"/>
          </a:xfrm>
        </p:spPr>
        <p:txBody>
          <a:bodyPr/>
          <a:lstStyle/>
          <a:p>
            <a:r>
              <a:rPr lang="en-US" dirty="0"/>
              <a:t>Meet [Name]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533766" y="1748926"/>
            <a:ext cx="2239962" cy="3333750"/>
          </a:xfrm>
          <a:solidFill>
            <a:schemeClr val="bg1">
              <a:lumMod val="90000"/>
            </a:schemeClr>
          </a:solidFill>
          <a:ln w="88900">
            <a:solidFill>
              <a:schemeClr val="bg1"/>
            </a:solidFill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8BCF0D6-7030-8A4B-AE00-C44D8CB0E9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2173289"/>
            <a:ext cx="6659563" cy="23987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 i="0" baseline="0"/>
            </a:lvl1pPr>
            <a:lvl2pPr marL="0" indent="0">
              <a:buNone/>
              <a:defRPr sz="2000" baseline="0"/>
            </a:lvl2pPr>
            <a:lvl3pPr marL="1133856" indent="0">
              <a:buNone/>
              <a:defRPr/>
            </a:lvl3pPr>
            <a:lvl4pPr marL="1463040" indent="0">
              <a:buNone/>
              <a:defRPr/>
            </a:lvl4pPr>
            <a:lvl5pPr marL="1810512" indent="0">
              <a:buNone/>
              <a:defRPr/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Company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Degrees</a:t>
            </a:r>
          </a:p>
          <a:p>
            <a:pPr lvl="1"/>
            <a:r>
              <a:rPr lang="en-US" dirty="0"/>
              <a:t>Experience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0078FB0F-B325-9740-930D-331B56624590}"/>
              </a:ext>
            </a:extLst>
          </p:cNvPr>
          <p:cNvSpPr txBox="1">
            <a:spLocks/>
          </p:cNvSpPr>
          <p:nvPr userDrawn="1"/>
        </p:nvSpPr>
        <p:spPr>
          <a:xfrm>
            <a:off x="11602532" y="6393578"/>
            <a:ext cx="608518" cy="3469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anded Bi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F86EB9-B133-A642-8C79-F001C5F5BB2A}"/>
              </a:ext>
            </a:extLst>
          </p:cNvPr>
          <p:cNvSpPr/>
          <p:nvPr userDrawn="1"/>
        </p:nvSpPr>
        <p:spPr>
          <a:xfrm>
            <a:off x="-1" y="5867400"/>
            <a:ext cx="4761781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/>
          <p:cNvSpPr/>
          <p:nvPr userDrawn="1"/>
        </p:nvSpPr>
        <p:spPr>
          <a:xfrm>
            <a:off x="7230938" y="0"/>
            <a:ext cx="4961062" cy="6858000"/>
          </a:xfrm>
          <a:custGeom>
            <a:avLst/>
            <a:gdLst>
              <a:gd name="connsiteX0" fmla="*/ 0 w 608518"/>
              <a:gd name="connsiteY0" fmla="*/ 0 h 6858000"/>
              <a:gd name="connsiteX1" fmla="*/ 608518 w 608518"/>
              <a:gd name="connsiteY1" fmla="*/ 0 h 6858000"/>
              <a:gd name="connsiteX2" fmla="*/ 608518 w 608518"/>
              <a:gd name="connsiteY2" fmla="*/ 6858000 h 6858000"/>
              <a:gd name="connsiteX3" fmla="*/ 0 w 608518"/>
              <a:gd name="connsiteY3" fmla="*/ 6858000 h 6858000"/>
              <a:gd name="connsiteX4" fmla="*/ 0 w 608518"/>
              <a:gd name="connsiteY4" fmla="*/ 0 h 6858000"/>
              <a:gd name="connsiteX0" fmla="*/ 0 w 2126422"/>
              <a:gd name="connsiteY0" fmla="*/ 0 h 6858000"/>
              <a:gd name="connsiteX1" fmla="*/ 2126422 w 2126422"/>
              <a:gd name="connsiteY1" fmla="*/ 0 h 6858000"/>
              <a:gd name="connsiteX2" fmla="*/ 2126422 w 2126422"/>
              <a:gd name="connsiteY2" fmla="*/ 6858000 h 6858000"/>
              <a:gd name="connsiteX3" fmla="*/ 1517904 w 2126422"/>
              <a:gd name="connsiteY3" fmla="*/ 6858000 h 6858000"/>
              <a:gd name="connsiteX4" fmla="*/ 0 w 212642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39712 h 6858000"/>
              <a:gd name="connsiteX4" fmla="*/ 2834640 w 4961062"/>
              <a:gd name="connsiteY4" fmla="*/ 0 h 6858000"/>
              <a:gd name="connsiteX0" fmla="*/ 2834640 w 4961062"/>
              <a:gd name="connsiteY0" fmla="*/ 0 h 6858000"/>
              <a:gd name="connsiteX1" fmla="*/ 4961062 w 4961062"/>
              <a:gd name="connsiteY1" fmla="*/ 0 h 6858000"/>
              <a:gd name="connsiteX2" fmla="*/ 4961062 w 4961062"/>
              <a:gd name="connsiteY2" fmla="*/ 6858000 h 6858000"/>
              <a:gd name="connsiteX3" fmla="*/ 0 w 4961062"/>
              <a:gd name="connsiteY3" fmla="*/ 6858000 h 6858000"/>
              <a:gd name="connsiteX4" fmla="*/ 2834640 w 49610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062" h="6858000">
                <a:moveTo>
                  <a:pt x="2834640" y="0"/>
                </a:moveTo>
                <a:lnTo>
                  <a:pt x="4961062" y="0"/>
                </a:lnTo>
                <a:lnTo>
                  <a:pt x="4961062" y="6858000"/>
                </a:lnTo>
                <a:lnTo>
                  <a:pt x="0" y="6858000"/>
                </a:lnTo>
                <a:lnTo>
                  <a:pt x="2834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7677424" y="0"/>
            <a:ext cx="4021508" cy="525355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7658183" y="423363"/>
            <a:ext cx="4533817" cy="1077651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7754391" y="0"/>
            <a:ext cx="4437610" cy="673532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0" y="1770427"/>
            <a:ext cx="2482175" cy="0"/>
          </a:xfrm>
          <a:prstGeom prst="line">
            <a:avLst/>
          </a:prstGeom>
          <a:ln w="38100">
            <a:solidFill>
              <a:srgbClr val="0C5D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65125"/>
            <a:ext cx="11068050" cy="1325563"/>
          </a:xfrm>
        </p:spPr>
        <p:txBody>
          <a:bodyPr/>
          <a:lstStyle/>
          <a:p>
            <a:r>
              <a:rPr lang="en-US" dirty="0"/>
              <a:t>Meet [Name]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533766" y="1748926"/>
            <a:ext cx="2239962" cy="3333750"/>
          </a:xfrm>
          <a:solidFill>
            <a:schemeClr val="bg1">
              <a:lumMod val="90000"/>
            </a:schemeClr>
          </a:solidFill>
          <a:ln w="88900">
            <a:solidFill>
              <a:schemeClr val="bg1"/>
            </a:solidFill>
          </a:ln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8BCF0D6-7030-8A4B-AE00-C44D8CB0E9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2173289"/>
            <a:ext cx="6659563" cy="23987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 i="0" baseline="0"/>
            </a:lvl1pPr>
            <a:lvl2pPr marL="0" indent="0">
              <a:buNone/>
              <a:defRPr sz="2000" baseline="0"/>
            </a:lvl2pPr>
            <a:lvl3pPr marL="1133856" indent="0">
              <a:buNone/>
              <a:defRPr/>
            </a:lvl3pPr>
            <a:lvl4pPr marL="1463040" indent="0">
              <a:buNone/>
              <a:defRPr/>
            </a:lvl4pPr>
            <a:lvl5pPr marL="1810512" indent="0">
              <a:buNone/>
              <a:defRPr/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Company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Degrees</a:t>
            </a:r>
          </a:p>
          <a:p>
            <a:pPr lvl="1"/>
            <a:r>
              <a:rPr lang="en-US" dirty="0"/>
              <a:t>Experience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8003524B-4FEA-7644-8501-4CB9D4FFF025}"/>
              </a:ext>
            </a:extLst>
          </p:cNvPr>
          <p:cNvSpPr txBox="1">
            <a:spLocks/>
          </p:cNvSpPr>
          <p:nvPr userDrawn="1"/>
        </p:nvSpPr>
        <p:spPr>
          <a:xfrm>
            <a:off x="11602532" y="6393578"/>
            <a:ext cx="608518" cy="3469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2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561638" y="6356350"/>
            <a:ext cx="9630362" cy="50165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6324600" y="6042545"/>
            <a:ext cx="5867400" cy="815455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 flipH="1">
            <a:off x="9263558" y="1073824"/>
            <a:ext cx="4002266" cy="1854619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16200000" flipH="1">
            <a:off x="8359265" y="3171231"/>
            <a:ext cx="7003966" cy="661505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6200000" flipH="1">
            <a:off x="8618978" y="2007061"/>
            <a:ext cx="5580083" cy="1565962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flipH="1">
            <a:off x="0" y="4810944"/>
            <a:ext cx="12192000" cy="2047056"/>
            <a:chOff x="0" y="5080360"/>
            <a:chExt cx="12192000" cy="204705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685731" y="5979751"/>
              <a:ext cx="10506269" cy="1147665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0" y="5272798"/>
              <a:ext cx="12192000" cy="912226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0" y="5080360"/>
              <a:ext cx="7750629" cy="2047056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6">
                      <a:alpha val="70000"/>
                    </a:schemeClr>
                  </a:gs>
                  <a:gs pos="100000">
                    <a:schemeClr val="accent6">
                      <a:alpha val="3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brand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F4DADE-117E-EE4E-906A-8C80F6C684FE}"/>
              </a:ext>
            </a:extLst>
          </p:cNvPr>
          <p:cNvSpPr/>
          <p:nvPr userDrawn="1"/>
        </p:nvSpPr>
        <p:spPr>
          <a:xfrm>
            <a:off x="0" y="5867400"/>
            <a:ext cx="4899804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1639551" cy="4548904"/>
          </a:xfrm>
        </p:spPr>
        <p:txBody>
          <a:bodyPr/>
          <a:lstStyle>
            <a:lvl1pPr marL="960120" indent="-36576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2pPr marL="1280160" indent="-274320">
              <a:buFont typeface=".AppleSystemUIFont"/>
              <a:buChar char="–"/>
              <a:defRPr/>
            </a:lvl2pPr>
            <a:lvl3pPr marL="1645920" indent="-237744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965960">
              <a:defRPr/>
            </a:lvl4pPr>
            <a:lvl5pPr marL="2286000" indent="-201168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561638" y="6356350"/>
            <a:ext cx="9630362" cy="50165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6324600" y="6042545"/>
            <a:ext cx="5867400" cy="815455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583482" y="0"/>
            <a:ext cx="608518" cy="6858000"/>
          </a:xfrm>
          <a:prstGeom prst="rect">
            <a:avLst/>
          </a:prstGeom>
          <a:solidFill>
            <a:srgbClr val="0C5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anded Title and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B928A4-3C65-924B-8838-BB767A0B7918}"/>
              </a:ext>
            </a:extLst>
          </p:cNvPr>
          <p:cNvSpPr/>
          <p:nvPr userDrawn="1"/>
        </p:nvSpPr>
        <p:spPr>
          <a:xfrm>
            <a:off x="-1" y="5867400"/>
            <a:ext cx="4675517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 flipH="1">
            <a:off x="9263558" y="1073824"/>
            <a:ext cx="4002266" cy="1854619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16200000" flipH="1">
            <a:off x="8359265" y="3171231"/>
            <a:ext cx="7003966" cy="661505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6200000" flipH="1">
            <a:off x="8618978" y="2007061"/>
            <a:ext cx="5580083" cy="1565962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6">
                    <a:alpha val="70000"/>
                  </a:schemeClr>
                </a:gs>
                <a:gs pos="100000">
                  <a:schemeClr val="accent6">
                    <a:alpha val="3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D9861A-5405-A643-AB6D-BEBE8C06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11639551" cy="4548904"/>
          </a:xfrm>
        </p:spPr>
        <p:txBody>
          <a:bodyPr/>
          <a:lstStyle>
            <a:lvl1pPr marL="960120" indent="-36576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2pPr marL="1280160" indent="-274320">
              <a:buFont typeface=".AppleSystemUIFont"/>
              <a:buChar char="–"/>
              <a:defRPr/>
            </a:lvl2pPr>
            <a:lvl3pPr marL="1645920" indent="-237744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965960">
              <a:defRPr/>
            </a:lvl4pPr>
            <a:lvl5pPr marL="2286000" indent="-201168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fuente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06805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825624"/>
            <a:ext cx="11639551" cy="43465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  <a:r>
              <a:rPr lang="en-US"/>
              <a:t>styles 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C:\Users\Kathy\Desktop\Fuentek-Logo-1366px-w-tag.png"/>
          <p:cNvPicPr>
            <a:picLocks noChangeAspect="1" noChangeArrowheads="1"/>
          </p:cNvPicPr>
          <p:nvPr userDrawn="1"/>
        </p:nvPicPr>
        <p:blipFill rotWithShape="1">
          <a:blip r:embed="rId21" cstate="print"/>
          <a:srcRect b="7555"/>
          <a:stretch/>
        </p:blipFill>
        <p:spPr bwMode="auto">
          <a:xfrm>
            <a:off x="377743" y="5939230"/>
            <a:ext cx="517607" cy="6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3482" y="6374528"/>
            <a:ext cx="608518" cy="3469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0F6C3B8-4A5F-1C4B-96B8-ECF04A7B7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A87339-8681-8E49-9D6A-13A9E085BFDD}"/>
              </a:ext>
            </a:extLst>
          </p:cNvPr>
          <p:cNvSpPr/>
          <p:nvPr userDrawn="1"/>
        </p:nvSpPr>
        <p:spPr>
          <a:xfrm>
            <a:off x="1035624" y="6409502"/>
            <a:ext cx="3634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©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Fuentek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 all rights reserved | </a:t>
            </a:r>
            <a:r>
              <a:rPr lang="en-US" sz="12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2"/>
              </a:rPr>
              <a:t>www.fuentek.com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8" r:id="rId4"/>
    <p:sldLayoutId id="2147483650" r:id="rId5"/>
    <p:sldLayoutId id="2147483660" r:id="rId6"/>
    <p:sldLayoutId id="2147483661" r:id="rId7"/>
    <p:sldLayoutId id="2147483665" r:id="rId8"/>
    <p:sldLayoutId id="2147483666" r:id="rId9"/>
    <p:sldLayoutId id="2147483651" r:id="rId10"/>
    <p:sldLayoutId id="2147483657" r:id="rId11"/>
    <p:sldLayoutId id="2147483667" r:id="rId12"/>
    <p:sldLayoutId id="2147483652" r:id="rId13"/>
    <p:sldLayoutId id="2147483653" r:id="rId14"/>
    <p:sldLayoutId id="2147483664" r:id="rId15"/>
    <p:sldLayoutId id="2147483654" r:id="rId16"/>
    <p:sldLayoutId id="2147483655" r:id="rId17"/>
    <p:sldLayoutId id="2147483656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914400" rtl="0" eaLnBrk="1" latinLnBrk="0" hangingPunct="1">
        <a:lnSpc>
          <a:spcPct val="90000"/>
        </a:lnSpc>
        <a:spcBef>
          <a:spcPts val="1000"/>
        </a:spcBef>
        <a:buSzPct val="40000"/>
        <a:buFontTx/>
        <a:buBlip>
          <a:blip r:embed="rId2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37744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-20116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Targeted Outreach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Leveraging Your Patent Portfolio</a:t>
            </a:r>
          </a:p>
          <a:p>
            <a:endParaRPr lang="en-US" dirty="0"/>
          </a:p>
          <a:p>
            <a:r>
              <a:rPr lang="en-US" sz="2200" dirty="0"/>
              <a:t>Laura A Schoppe | laschoppe@fuentek.com</a:t>
            </a:r>
          </a:p>
        </p:txBody>
      </p:sp>
    </p:spTree>
    <p:extLst>
      <p:ext uri="{BB962C8B-B14F-4D97-AF65-F5344CB8AC3E}">
        <p14:creationId xmlns:p14="http://schemas.microsoft.com/office/powerpoint/2010/main" val="141592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1A63-C50B-42EA-BE25-C9BC6C1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Key Players in Similar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01266-17F4-404D-9784-75D38C9A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semantic search for similar patents</a:t>
            </a:r>
          </a:p>
          <a:p>
            <a:pPr lvl="1"/>
            <a:r>
              <a:rPr lang="en-US" dirty="0"/>
              <a:t>Selection of key words</a:t>
            </a:r>
          </a:p>
          <a:p>
            <a:pPr lvl="1"/>
            <a:r>
              <a:rPr lang="en-US" dirty="0"/>
              <a:t>Sections of abstracts of top patents</a:t>
            </a:r>
          </a:p>
        </p:txBody>
      </p:sp>
    </p:spTree>
    <p:extLst>
      <p:ext uri="{BB962C8B-B14F-4D97-AF65-F5344CB8AC3E}">
        <p14:creationId xmlns:p14="http://schemas.microsoft.com/office/powerpoint/2010/main" val="216994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1A63-C50B-42EA-BE25-C9BC6C1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Key Players in Similar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01266-17F4-404D-9784-75D38C9A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semantic search for similar patents</a:t>
            </a:r>
          </a:p>
          <a:p>
            <a:r>
              <a:rPr lang="en-US" dirty="0"/>
              <a:t>Who are top inventors</a:t>
            </a:r>
          </a:p>
          <a:p>
            <a:pPr lvl="1"/>
            <a:r>
              <a:rPr lang="en-US" dirty="0"/>
              <a:t>If it’s you, that’s a selling point</a:t>
            </a:r>
          </a:p>
          <a:p>
            <a:pPr lvl="1"/>
            <a:r>
              <a:rPr lang="en-US" dirty="0"/>
              <a:t>Possible entry point for collaboration discussions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xmlns="" id="{627A25BA-DAC3-4137-91E8-A304FED62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567" y="3637713"/>
            <a:ext cx="5399233" cy="3002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C90051-BCC5-4BDD-9298-D99F7F76F368}"/>
              </a:ext>
            </a:extLst>
          </p:cNvPr>
          <p:cNvSpPr txBox="1"/>
          <p:nvPr/>
        </p:nvSpPr>
        <p:spPr>
          <a:xfrm>
            <a:off x="8670512" y="1993005"/>
            <a:ext cx="1551215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Mike Smith is at BNNT (and was my grad school house mate 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)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7BA1A-85C4-44DC-8ED0-BF52CB79B145}"/>
              </a:ext>
            </a:extLst>
          </p:cNvPr>
          <p:cNvSpPr txBox="1"/>
          <p:nvPr/>
        </p:nvSpPr>
        <p:spPr>
          <a:xfrm>
            <a:off x="4496858" y="4161749"/>
            <a:ext cx="11719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Cheol Park is local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9E975B1-87BF-4E50-8DA6-79CFDE242326}"/>
              </a:ext>
            </a:extLst>
          </p:cNvPr>
          <p:cNvCxnSpPr>
            <a:stCxn id="5" idx="2"/>
          </p:cNvCxnSpPr>
          <p:nvPr/>
        </p:nvCxnSpPr>
        <p:spPr>
          <a:xfrm flipH="1">
            <a:off x="9256734" y="3470333"/>
            <a:ext cx="189386" cy="3501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F6868C-0DA8-488C-BF57-B6B4D97F004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668817" y="4161749"/>
            <a:ext cx="721935" cy="32316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1A63-C50B-42EA-BE25-C9BC6C1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Key Players in Similar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01266-17F4-404D-9784-75D38C9A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semantic search for similar patents</a:t>
            </a:r>
          </a:p>
          <a:p>
            <a:r>
              <a:rPr lang="en-US" dirty="0"/>
              <a:t>Who are top inventors</a:t>
            </a:r>
          </a:p>
          <a:p>
            <a:r>
              <a:rPr lang="en-US" dirty="0"/>
              <a:t>Investigate proximity</a:t>
            </a:r>
          </a:p>
          <a:p>
            <a:pPr lvl="1"/>
            <a:r>
              <a:rPr lang="en-US" dirty="0"/>
              <a:t>Very close – augment position with licenses (carrot not stick)</a:t>
            </a:r>
          </a:p>
          <a:p>
            <a:pPr lvl="1"/>
            <a:r>
              <a:rPr lang="en-US" dirty="0"/>
              <a:t>Close – complement position with research or licensing</a:t>
            </a:r>
          </a:p>
          <a:p>
            <a:pPr lvl="1"/>
            <a:r>
              <a:rPr lang="en-US" dirty="0"/>
              <a:t>No activity – determine if area for expansion</a:t>
            </a:r>
          </a:p>
        </p:txBody>
      </p:sp>
    </p:spTree>
    <p:extLst>
      <p:ext uri="{BB962C8B-B14F-4D97-AF65-F5344CB8AC3E}">
        <p14:creationId xmlns:p14="http://schemas.microsoft.com/office/powerpoint/2010/main" val="175101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1A63-C50B-42EA-BE25-C9BC6C1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Shows Proximity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1443-DC59-4383-A441-39D5D83B2FA9}"/>
              </a:ext>
            </a:extLst>
          </p:cNvPr>
          <p:cNvGrpSpPr/>
          <p:nvPr/>
        </p:nvGrpSpPr>
        <p:grpSpPr>
          <a:xfrm>
            <a:off x="2362555" y="1337443"/>
            <a:ext cx="7466889" cy="5087160"/>
            <a:chOff x="14287" y="323850"/>
            <a:chExt cx="9115425" cy="6210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42CF5AA-7F90-4DAE-AD4C-2BFCCB63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" y="323850"/>
              <a:ext cx="9115425" cy="6210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392F26E-41AF-4A13-9E07-92C70D775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" y="323850"/>
              <a:ext cx="2001326" cy="1726051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E6E688-6B47-4B91-B525-89072E256F4B}"/>
              </a:ext>
            </a:extLst>
          </p:cNvPr>
          <p:cNvSpPr/>
          <p:nvPr/>
        </p:nvSpPr>
        <p:spPr>
          <a:xfrm>
            <a:off x="1952625" y="1528763"/>
            <a:ext cx="1490663" cy="12435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DEC62F-BD0B-4579-9A66-6DE25F35532B}"/>
              </a:ext>
            </a:extLst>
          </p:cNvPr>
          <p:cNvSpPr txBox="1"/>
          <p:nvPr/>
        </p:nvSpPr>
        <p:spPr>
          <a:xfrm>
            <a:off x="689490" y="1827386"/>
            <a:ext cx="115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the target list</a:t>
            </a:r>
          </a:p>
        </p:txBody>
      </p:sp>
    </p:spTree>
    <p:extLst>
      <p:ext uri="{BB962C8B-B14F-4D97-AF65-F5344CB8AC3E}">
        <p14:creationId xmlns:p14="http://schemas.microsoft.com/office/powerpoint/2010/main" val="30853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11A63-C50B-42EA-BE25-C9BC6C1C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Diagram Shows Concentration</a:t>
            </a:r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xmlns="" id="{3BDD9310-4873-4CD7-BE22-C26665BA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305"/>
          <a:stretch/>
        </p:blipFill>
        <p:spPr>
          <a:xfrm>
            <a:off x="746431" y="1482962"/>
            <a:ext cx="10389654" cy="44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7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B818D-A3B2-4F34-8D4E-AA79AE1B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Tech Transfer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4E39F-DC3A-4E58-9571-5B405E16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 and verify with market research</a:t>
            </a:r>
          </a:p>
          <a:p>
            <a:pPr lvl="1"/>
            <a:r>
              <a:rPr lang="en-US" dirty="0"/>
              <a:t>Company activity and contacts</a:t>
            </a:r>
          </a:p>
          <a:p>
            <a:pPr lvl="1"/>
            <a:r>
              <a:rPr lang="en-US" dirty="0"/>
              <a:t>Market trends</a:t>
            </a:r>
          </a:p>
          <a:p>
            <a:r>
              <a:rPr lang="en-US" dirty="0"/>
              <a:t>Verify inventor/facility interest and availability</a:t>
            </a:r>
          </a:p>
          <a:p>
            <a:r>
              <a:rPr lang="en-US" dirty="0"/>
              <a:t>Develop marketing materials</a:t>
            </a:r>
          </a:p>
          <a:p>
            <a:pPr lvl="1"/>
            <a:r>
              <a:rPr lang="en-US" dirty="0"/>
              <a:t>Overview for initial contact</a:t>
            </a:r>
          </a:p>
          <a:p>
            <a:pPr lvl="1"/>
            <a:r>
              <a:rPr lang="en-US" dirty="0"/>
              <a:t>Details after vetting interest areas</a:t>
            </a:r>
          </a:p>
          <a:p>
            <a:pPr lvl="1"/>
            <a:r>
              <a:rPr lang="en-US" dirty="0"/>
              <a:t>Webpage for easier outreach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1E6B051-B324-46B3-9F58-B4B6EE36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Interest With Key Players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5E1C465-48EE-4651-B90D-43D98A8F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opportunity</a:t>
            </a:r>
          </a:p>
          <a:p>
            <a:pPr lvl="1"/>
            <a:r>
              <a:rPr lang="en-US" dirty="0"/>
              <a:t>Only IP in the core area (don’t over whelm them)</a:t>
            </a:r>
          </a:p>
          <a:p>
            <a:pPr lvl="1"/>
            <a:r>
              <a:rPr lang="en-US" dirty="0"/>
              <a:t>Current research activities</a:t>
            </a:r>
          </a:p>
          <a:p>
            <a:pPr lvl="1"/>
            <a:r>
              <a:rPr lang="en-US" dirty="0"/>
              <a:t>Researcher bios</a:t>
            </a:r>
          </a:p>
          <a:p>
            <a:pPr lvl="1"/>
            <a:r>
              <a:rPr lang="en-US" dirty="0"/>
              <a:t>Lab facilities</a:t>
            </a:r>
          </a:p>
          <a:p>
            <a:r>
              <a:rPr lang="en-US" dirty="0"/>
              <a:t>Explore collaboration options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/>
              <a:t>Joint research</a:t>
            </a:r>
          </a:p>
          <a:p>
            <a:pPr lvl="1"/>
            <a:r>
              <a:rPr lang="en-US" dirty="0"/>
              <a:t>Other areas of interest</a:t>
            </a:r>
          </a:p>
        </p:txBody>
      </p:sp>
    </p:spTree>
    <p:extLst>
      <p:ext uri="{BB962C8B-B14F-4D97-AF65-F5344CB8AC3E}">
        <p14:creationId xmlns:p14="http://schemas.microsoft.com/office/powerpoint/2010/main" val="41925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413E9-3C5C-E843-8CE4-9A1CBBA9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452" y="2511497"/>
            <a:ext cx="8418867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xmlns="" id="{F46BF198-8BE8-EE4B-920D-7C09C8BF0032}"/>
              </a:ext>
            </a:extLst>
          </p:cNvPr>
          <p:cNvSpPr txBox="1">
            <a:spLocks/>
          </p:cNvSpPr>
          <p:nvPr/>
        </p:nvSpPr>
        <p:spPr bwMode="gray">
          <a:xfrm>
            <a:off x="3961460" y="4593848"/>
            <a:ext cx="4518790" cy="182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56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3pPr>
            <a:lvl4pPr marL="915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1146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1603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060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2517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2974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lnSpc>
                <a:spcPct val="135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laschoppe@fuentek.com</a:t>
            </a:r>
          </a:p>
          <a:p>
            <a:pPr marL="0" lvl="1" indent="0">
              <a:lnSpc>
                <a:spcPct val="135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@</a:t>
            </a:r>
            <a:r>
              <a:rPr lang="en-US" sz="2000" dirty="0" err="1">
                <a:solidFill>
                  <a:schemeClr val="bg1"/>
                </a:solidFill>
              </a:rPr>
              <a:t>fuentek</a:t>
            </a:r>
            <a:endParaRPr lang="en-US" sz="2000" dirty="0">
              <a:solidFill>
                <a:schemeClr val="bg1"/>
              </a:solidFill>
            </a:endParaRPr>
          </a:p>
          <a:p>
            <a:pPr marL="0" lvl="1" indent="0">
              <a:lnSpc>
                <a:spcPct val="135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www.linkedin.com/in/laschoppe</a:t>
            </a:r>
          </a:p>
        </p:txBody>
      </p:sp>
      <p:pic>
        <p:nvPicPr>
          <p:cNvPr id="4" name="Picture 3" descr="iconmonstr-email-10-32.png">
            <a:extLst>
              <a:ext uri="{FF2B5EF4-FFF2-40B4-BE49-F238E27FC236}">
                <a16:creationId xmlns:a16="http://schemas.microsoft.com/office/drawing/2014/main" xmlns="" id="{8815AF31-C592-FB42-8917-AD069183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76" y="4682164"/>
            <a:ext cx="384048" cy="384048"/>
          </a:xfrm>
          <a:prstGeom prst="rect">
            <a:avLst/>
          </a:prstGeom>
        </p:spPr>
      </p:pic>
      <p:pic>
        <p:nvPicPr>
          <p:cNvPr id="5" name="Picture 4" descr="iconmonstr-linkedin-4-32.png">
            <a:extLst>
              <a:ext uri="{FF2B5EF4-FFF2-40B4-BE49-F238E27FC236}">
                <a16:creationId xmlns:a16="http://schemas.microsoft.com/office/drawing/2014/main" xmlns="" id="{5C8180E7-9DDA-8440-BD30-F31DF27C32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52" y="5646884"/>
            <a:ext cx="384048" cy="384048"/>
          </a:xfrm>
          <a:prstGeom prst="rect">
            <a:avLst/>
          </a:prstGeom>
        </p:spPr>
      </p:pic>
      <p:pic>
        <p:nvPicPr>
          <p:cNvPr id="6" name="Picture 5" descr="iconmonstr-twitter-4-32.png">
            <a:extLst>
              <a:ext uri="{FF2B5EF4-FFF2-40B4-BE49-F238E27FC236}">
                <a16:creationId xmlns:a16="http://schemas.microsoft.com/office/drawing/2014/main" xmlns="" id="{0BBD3E7D-386C-1646-9A8A-6E9D8420567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52" y="5164718"/>
            <a:ext cx="38404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2FCCB-2D36-8A42-A7DF-3794F9CA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02E14A-CBCA-FE42-BA6B-A76FBE95C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Laura </a:t>
            </a:r>
            <a:r>
              <a:rPr lang="en-US" dirty="0" err="1"/>
              <a:t>Schoppe</a:t>
            </a:r>
            <a:endParaRPr lang="en-US" dirty="0"/>
          </a:p>
          <a:p>
            <a:r>
              <a:rPr lang="en-US" sz="2000" b="0" dirty="0"/>
              <a:t>Founder &amp; President</a:t>
            </a:r>
          </a:p>
          <a:p>
            <a:r>
              <a:rPr lang="en-US" sz="1400" b="0" dirty="0"/>
              <a:t>Leads major tech transfer projects at leading universities and government agencies and provides strategic consulting on intellectual assets to Fortune 500s</a:t>
            </a:r>
          </a:p>
          <a:p>
            <a:r>
              <a:rPr lang="en-US" sz="1400" b="0" dirty="0"/>
              <a:t>12 years in advanced development for missile and submarine detection systems</a:t>
            </a:r>
          </a:p>
          <a:p>
            <a:r>
              <a:rPr lang="en-US" sz="1400" b="0" dirty="0"/>
              <a:t>MBA (UNC-Chapel Hill), MSE in mechanical/ aerospace engineering (Princeton University), </a:t>
            </a:r>
            <a:br>
              <a:rPr lang="en-US" sz="1400" b="0" dirty="0"/>
            </a:br>
            <a:r>
              <a:rPr lang="en-US" sz="1400" b="0" dirty="0"/>
              <a:t>and BSE in mechanical engineering and engineering/public policy (Carnegie Mellon University)</a:t>
            </a:r>
          </a:p>
          <a:p>
            <a:endParaRPr lang="en-US" dirty="0"/>
          </a:p>
        </p:txBody>
      </p:sp>
      <p:pic>
        <p:nvPicPr>
          <p:cNvPr id="5" name="Picture Placeholder 4" descr="Laura Schoppe-300dpi.jpg">
            <a:extLst>
              <a:ext uri="{FF2B5EF4-FFF2-40B4-BE49-F238E27FC236}">
                <a16:creationId xmlns:a16="http://schemas.microsoft.com/office/drawing/2014/main" xmlns="" id="{BE1A0CFD-3881-FE4C-98A3-0CF613FCCC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551" r="1462"/>
          <a:stretch/>
        </p:blipFill>
        <p:spPr>
          <a:xfrm>
            <a:off x="7533766" y="1748926"/>
            <a:ext cx="2239962" cy="3333750"/>
          </a:xfrm>
          <a:prstGeom prst="rect">
            <a:avLst/>
          </a:prstGeom>
          <a:solidFill>
            <a:schemeClr val="bg1">
              <a:lumMod val="90000"/>
            </a:schemeClr>
          </a:solidFill>
          <a:ln w="88900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ontent Placeholder 14">
            <a:extLst>
              <a:ext uri="{FF2B5EF4-FFF2-40B4-BE49-F238E27FC236}">
                <a16:creationId xmlns:a16="http://schemas.microsoft.com/office/drawing/2014/main" xmlns="" id="{A8C31471-5446-384A-B9B0-7523C44FF37D}"/>
              </a:ext>
            </a:extLst>
          </p:cNvPr>
          <p:cNvSpPr txBox="1">
            <a:spLocks/>
          </p:cNvSpPr>
          <p:nvPr/>
        </p:nvSpPr>
        <p:spPr bwMode="gray">
          <a:xfrm>
            <a:off x="812278" y="4935937"/>
            <a:ext cx="4518790" cy="11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56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3pPr>
            <a:lvl4pPr marL="915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1146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1603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060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2517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2974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1039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rgbClr val="0C5D79"/>
                </a:solidFill>
              </a:rPr>
              <a:t>laschoppe@fuentek.com</a:t>
            </a:r>
            <a:endParaRPr lang="en-US" sz="1600" dirty="0">
              <a:solidFill>
                <a:srgbClr val="0C5D79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C5D79"/>
                </a:solidFill>
              </a:rPr>
              <a:t>@</a:t>
            </a:r>
            <a:r>
              <a:rPr lang="en-US" sz="1600" dirty="0" err="1">
                <a:solidFill>
                  <a:srgbClr val="0C5D79"/>
                </a:solidFill>
              </a:rPr>
              <a:t>fuentek</a:t>
            </a:r>
            <a:endParaRPr lang="en-US" sz="1600" dirty="0">
              <a:solidFill>
                <a:srgbClr val="0C5D79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accent1"/>
                </a:solidFill>
              </a:rPr>
              <a:t>www.linkedin.com</a:t>
            </a:r>
            <a:r>
              <a:rPr lang="en-US" sz="1600" dirty="0">
                <a:solidFill>
                  <a:schemeClr val="accent1"/>
                </a:solidFill>
              </a:rPr>
              <a:t>/in/</a:t>
            </a:r>
            <a:r>
              <a:rPr lang="en-US" sz="1600" dirty="0" err="1">
                <a:solidFill>
                  <a:schemeClr val="accent1"/>
                </a:solidFill>
              </a:rPr>
              <a:t>laschoppe</a:t>
            </a:r>
            <a:r>
              <a:rPr lang="en-US" sz="1600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7" name="Picture 6" descr="iconmonstr-email-10-32.png">
            <a:extLst>
              <a:ext uri="{FF2B5EF4-FFF2-40B4-BE49-F238E27FC236}">
                <a16:creationId xmlns:a16="http://schemas.microsoft.com/office/drawing/2014/main" xmlns="" id="{380F3A8C-D749-6B41-B1EB-4E2158FFD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" y="5009721"/>
            <a:ext cx="234050" cy="234050"/>
          </a:xfrm>
          <a:prstGeom prst="rect">
            <a:avLst/>
          </a:prstGeom>
        </p:spPr>
      </p:pic>
      <p:pic>
        <p:nvPicPr>
          <p:cNvPr id="8" name="Picture 7" descr="iconmonstr-linkedin-4-32.png">
            <a:extLst>
              <a:ext uri="{FF2B5EF4-FFF2-40B4-BE49-F238E27FC236}">
                <a16:creationId xmlns:a16="http://schemas.microsoft.com/office/drawing/2014/main" xmlns="" id="{36BDE1FE-CC32-564C-AB40-747557AD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" y="5613597"/>
            <a:ext cx="234050" cy="234050"/>
          </a:xfrm>
          <a:prstGeom prst="rect">
            <a:avLst/>
          </a:prstGeom>
        </p:spPr>
      </p:pic>
      <p:pic>
        <p:nvPicPr>
          <p:cNvPr id="9" name="Picture 8" descr="iconmonstr-twitter-4-32.png">
            <a:extLst>
              <a:ext uri="{FF2B5EF4-FFF2-40B4-BE49-F238E27FC236}">
                <a16:creationId xmlns:a16="http://schemas.microsoft.com/office/drawing/2014/main" xmlns="" id="{1DEC1F93-9674-C44D-85D3-B98ECFCD8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" y="5311853"/>
            <a:ext cx="234050" cy="2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5B7DE-10CA-8B47-AB73-ED5B5DBF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Fuentek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3F18BC-96D4-AA47-9F7F-DF434ADD3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860" y="2685812"/>
            <a:ext cx="3360420" cy="2969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INTELLECTUAL PROPERTY MANAGEMENT</a:t>
            </a:r>
          </a:p>
          <a:p>
            <a:pPr marL="0" indent="0">
              <a:buNone/>
            </a:pPr>
            <a:r>
              <a:rPr lang="en-US" sz="2200" dirty="0"/>
              <a:t>Make and implement well-informed, market-based decisions about patenting, marketing, and licensing </a:t>
            </a:r>
            <a:br>
              <a:rPr lang="en-US" sz="2200" dirty="0"/>
            </a:br>
            <a:r>
              <a:rPr lang="en-US" sz="2200" dirty="0"/>
              <a:t>the IP portfolio.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27523A5-EA80-E546-BB42-C2E0BE197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7380" y="2685812"/>
            <a:ext cx="2970530" cy="2969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MARKETING &amp; COMMUNICATIONS</a:t>
            </a:r>
          </a:p>
          <a:p>
            <a:pPr marL="0" indent="0">
              <a:buNone/>
            </a:pPr>
            <a:r>
              <a:rPr lang="en-US" sz="2200" dirty="0"/>
              <a:t>Raise the profile of the IP portfolio and your office, successfully securing stakeholder support and boosting researcher participation.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F5AB3A42-8D40-4444-ADE4-A2940F957460}"/>
              </a:ext>
            </a:extLst>
          </p:cNvPr>
          <p:cNvSpPr txBox="1">
            <a:spLocks/>
          </p:cNvSpPr>
          <p:nvPr/>
        </p:nvSpPr>
        <p:spPr>
          <a:xfrm>
            <a:off x="7975600" y="2685812"/>
            <a:ext cx="3058160" cy="29698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4008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4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584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37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6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-20116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STRATEGIC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SOLUTIONS</a:t>
            </a:r>
          </a:p>
          <a:p>
            <a:pPr marL="0" indent="0">
              <a:buNone/>
            </a:pPr>
            <a:r>
              <a:rPr lang="en-US" sz="2200" dirty="0"/>
              <a:t>Increase your efficiency and enhance your effectiveness both inside your institution and in the broader innovation ecosystem.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F0D0BB-D708-4B40-8369-EC527A78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" y="1646982"/>
            <a:ext cx="1054100" cy="1054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BBBACF-74EE-934E-833F-BA3E4312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070" y="1646982"/>
            <a:ext cx="1054100" cy="1054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3032532-613D-5B46-9759-B60777529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200" y="1646982"/>
            <a:ext cx="1054100" cy="10541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71DEE7D-FD40-154A-BD70-BCA916C0D158}"/>
              </a:ext>
            </a:extLst>
          </p:cNvPr>
          <p:cNvCxnSpPr>
            <a:cxnSpLocks/>
          </p:cNvCxnSpPr>
          <p:nvPr/>
        </p:nvCxnSpPr>
        <p:spPr>
          <a:xfrm>
            <a:off x="4114800" y="2584212"/>
            <a:ext cx="0" cy="280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58B19A3-CEE3-7D49-87DF-1C89E5FEB53E}"/>
              </a:ext>
            </a:extLst>
          </p:cNvPr>
          <p:cNvCxnSpPr>
            <a:cxnSpLocks/>
          </p:cNvCxnSpPr>
          <p:nvPr/>
        </p:nvCxnSpPr>
        <p:spPr>
          <a:xfrm>
            <a:off x="7630160" y="2584212"/>
            <a:ext cx="0" cy="280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4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64853-F917-7B4D-AA5E-183ECEF6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Fuentek’s</a:t>
            </a:r>
            <a:r>
              <a:rPr lang="en-US" dirty="0"/>
              <a:t> Experience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2A42DF-6D90-AF4B-B068-84CC07F96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59"/>
            <a:ext cx="11478986" cy="2852413"/>
          </a:xfrm>
        </p:spPr>
      </p:pic>
    </p:spTree>
    <p:extLst>
      <p:ext uri="{BB962C8B-B14F-4D97-AF65-F5344CB8AC3E}">
        <p14:creationId xmlns:p14="http://schemas.microsoft.com/office/powerpoint/2010/main" val="112590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9806E-FADF-F84B-A42A-3016DDC3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Covering the Tech Transfer Lifecycle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455F8B1-C99B-2F4D-9DCB-82EFD04E7FD6}"/>
              </a:ext>
            </a:extLst>
          </p:cNvPr>
          <p:cNvSpPr txBox="1">
            <a:spLocks/>
          </p:cNvSpPr>
          <p:nvPr/>
        </p:nvSpPr>
        <p:spPr>
          <a:xfrm>
            <a:off x="571500" y="1397817"/>
            <a:ext cx="11068050" cy="313192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</a:rPr>
              <a:t>Fuentek</a:t>
            </a:r>
            <a:r>
              <a:rPr lang="en-US" sz="2000" dirty="0">
                <a:solidFill>
                  <a:schemeClr val="tx1"/>
                </a:solidFill>
              </a:rPr>
              <a:t> offers services to support your organization wherever you need 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FF52B83-8765-984A-BB9F-1714051CAD47}"/>
              </a:ext>
            </a:extLst>
          </p:cNvPr>
          <p:cNvGrpSpPr/>
          <p:nvPr/>
        </p:nvGrpSpPr>
        <p:grpSpPr>
          <a:xfrm>
            <a:off x="571500" y="1690005"/>
            <a:ext cx="11100708" cy="4433208"/>
            <a:chOff x="571500" y="1690005"/>
            <a:chExt cx="11100708" cy="4433208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xmlns="" id="{69F1B81A-A625-0045-9E66-66419DE3C601}"/>
                </a:ext>
              </a:extLst>
            </p:cNvPr>
            <p:cNvSpPr/>
            <p:nvPr/>
          </p:nvSpPr>
          <p:spPr>
            <a:xfrm>
              <a:off x="9356282" y="2041070"/>
              <a:ext cx="2315926" cy="3102429"/>
            </a:xfrm>
            <a:prstGeom prst="homePlate">
              <a:avLst>
                <a:gd name="adj" fmla="val 17123"/>
              </a:avLst>
            </a:prstGeom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228600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chemeClr val="bg2"/>
                  </a:solidFill>
                </a:rPr>
                <a:t>Celebrating Success</a:t>
              </a:r>
            </a:p>
            <a:p>
              <a:pPr fontAlgn="base">
                <a:lnSpc>
                  <a:spcPct val="85000"/>
                </a:lnSpc>
                <a:spcAft>
                  <a:spcPts val="700"/>
                </a:spcAft>
              </a:pPr>
              <a:r>
                <a:rPr lang="en-US" sz="1300" b="1" dirty="0"/>
                <a:t>Get the recognition you need — and deserve — for your successes.</a:t>
              </a:r>
              <a:endParaRPr lang="en-US" sz="1300" dirty="0"/>
            </a:p>
            <a:p>
              <a:pPr marL="137160" indent="-137160" fontAlgn="base">
                <a:lnSpc>
                  <a:spcPct val="85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Success Stories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Awards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Reports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Presentations</a:t>
              </a:r>
              <a:endParaRPr lang="en-US" dirty="0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xmlns="" id="{737C79B7-82AD-1C42-A854-5CFF40A52961}"/>
                </a:ext>
              </a:extLst>
            </p:cNvPr>
            <p:cNvSpPr/>
            <p:nvPr/>
          </p:nvSpPr>
          <p:spPr>
            <a:xfrm>
              <a:off x="7168251" y="2041070"/>
              <a:ext cx="2315926" cy="3102429"/>
            </a:xfrm>
            <a:prstGeom prst="homePlate">
              <a:avLst>
                <a:gd name="adj" fmla="val 17123"/>
              </a:avLst>
            </a:prstGeom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228600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chemeClr val="bg2"/>
                  </a:solidFill>
                </a:rPr>
                <a:t>Doing Deals</a:t>
              </a:r>
            </a:p>
            <a:p>
              <a:pPr fontAlgn="base">
                <a:lnSpc>
                  <a:spcPct val="85000"/>
                </a:lnSpc>
                <a:spcAft>
                  <a:spcPts val="700"/>
                </a:spcAft>
              </a:pPr>
              <a:r>
                <a:rPr lang="en-US" sz="1300" b="1" dirty="0"/>
                <a:t>Secure win-win agreements that align with your goals for the technology.</a:t>
              </a:r>
              <a:endParaRPr lang="en-US" sz="1300" dirty="0"/>
            </a:p>
            <a:p>
              <a:pPr marL="137160" indent="-137160" fontAlgn="base">
                <a:lnSpc>
                  <a:spcPct val="85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Due Diligence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Deal Structure, Scope, Terms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Negotiation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Valuation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Sponsored Research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Launching Startups</a:t>
              </a:r>
              <a:endParaRPr lang="en-US" dirty="0"/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xmlns="" id="{067A6B14-D7B3-7A4A-9DB3-E9948C59E670}"/>
                </a:ext>
              </a:extLst>
            </p:cNvPr>
            <p:cNvSpPr/>
            <p:nvPr/>
          </p:nvSpPr>
          <p:spPr>
            <a:xfrm>
              <a:off x="4980220" y="2041070"/>
              <a:ext cx="2315926" cy="3102429"/>
            </a:xfrm>
            <a:prstGeom prst="homePlate">
              <a:avLst>
                <a:gd name="adj" fmla="val 17123"/>
              </a:avLst>
            </a:prstGeom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228600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chemeClr val="bg2"/>
                  </a:solidFill>
                </a:rPr>
                <a:t>Marketing</a:t>
              </a:r>
            </a:p>
            <a:p>
              <a:pPr fontAlgn="base">
                <a:lnSpc>
                  <a:spcPct val="85000"/>
                </a:lnSpc>
                <a:spcAft>
                  <a:spcPts val="700"/>
                </a:spcAft>
              </a:pPr>
              <a:r>
                <a:rPr lang="en-US" sz="1300" b="1" dirty="0"/>
                <a:t>Develop and implement strategies to take techno-</a:t>
              </a:r>
              <a:r>
                <a:rPr lang="en-US" sz="1300" b="1" dirty="0" err="1"/>
                <a:t>logies</a:t>
              </a:r>
              <a:r>
                <a:rPr lang="en-US" sz="1300" b="1" dirty="0"/>
                <a:t> from lab to market.</a:t>
              </a:r>
              <a:endParaRPr lang="en-US" sz="1300" dirty="0"/>
            </a:p>
            <a:p>
              <a:pPr marL="137160" indent="-137160" fontAlgn="base">
                <a:lnSpc>
                  <a:spcPct val="85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Market Validation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Marketing Strategies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Identify, Contact, Vet Prospects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Marketing Materials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Briefings and Webinars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Social Media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Websites</a:t>
              </a:r>
              <a:endParaRPr lang="en-US" dirty="0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xmlns="" id="{FCACB710-2AE1-D742-A6BC-8BCFA9644BEA}"/>
                </a:ext>
              </a:extLst>
            </p:cNvPr>
            <p:cNvSpPr/>
            <p:nvPr/>
          </p:nvSpPr>
          <p:spPr>
            <a:xfrm>
              <a:off x="2792189" y="2041070"/>
              <a:ext cx="2315926" cy="3102429"/>
            </a:xfrm>
            <a:prstGeom prst="homePlate">
              <a:avLst>
                <a:gd name="adj" fmla="val 17123"/>
              </a:avLst>
            </a:prstGeom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228600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chemeClr val="bg2"/>
                  </a:solidFill>
                </a:rPr>
                <a:t>Triage</a:t>
              </a:r>
            </a:p>
            <a:p>
              <a:pPr fontAlgn="base">
                <a:lnSpc>
                  <a:spcPct val="85000"/>
                </a:lnSpc>
                <a:spcAft>
                  <a:spcPts val="700"/>
                </a:spcAft>
              </a:pPr>
              <a:r>
                <a:rPr lang="en-US" sz="1300" b="1" dirty="0"/>
                <a:t>Make strategic decisions for individual inventions and the entire portfolio.</a:t>
              </a:r>
              <a:endParaRPr lang="en-US" sz="1300" dirty="0"/>
            </a:p>
            <a:p>
              <a:pPr marL="137160" indent="-137160" fontAlgn="base">
                <a:lnSpc>
                  <a:spcPct val="85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Patenting Decisions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IP Portfolio Management</a:t>
              </a:r>
              <a:endParaRPr lang="en-US" dirty="0"/>
            </a:p>
          </p:txBody>
        </p:sp>
        <p:sp>
          <p:nvSpPr>
            <p:cNvPr id="4" name="Pentagon 3">
              <a:extLst>
                <a:ext uri="{FF2B5EF4-FFF2-40B4-BE49-F238E27FC236}">
                  <a16:creationId xmlns:a16="http://schemas.microsoft.com/office/drawing/2014/main" xmlns="" id="{7A8DCF6C-253B-8A49-80C0-D328AB5F2AAE}"/>
                </a:ext>
              </a:extLst>
            </p:cNvPr>
            <p:cNvSpPr/>
            <p:nvPr/>
          </p:nvSpPr>
          <p:spPr>
            <a:xfrm>
              <a:off x="571500" y="2041070"/>
              <a:ext cx="2367640" cy="3102429"/>
            </a:xfrm>
            <a:prstGeom prst="homePlate">
              <a:avLst>
                <a:gd name="adj" fmla="val 17123"/>
              </a:avLst>
            </a:prstGeom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228600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chemeClr val="bg2"/>
                  </a:solidFill>
                </a:rPr>
                <a:t>Investments &amp; Inventions</a:t>
              </a:r>
            </a:p>
            <a:p>
              <a:pPr fontAlgn="base">
                <a:lnSpc>
                  <a:spcPct val="85000"/>
                </a:lnSpc>
                <a:spcAft>
                  <a:spcPts val="700"/>
                </a:spcAft>
              </a:pPr>
              <a:r>
                <a:rPr lang="en-US" sz="1300" b="1" dirty="0"/>
                <a:t>Keep the pipeline filled with technologies poised for success in the market.</a:t>
              </a:r>
              <a:endParaRPr lang="en-US" sz="1300" dirty="0"/>
            </a:p>
            <a:p>
              <a:pPr marL="137160" indent="-137160" fontAlgn="base">
                <a:lnSpc>
                  <a:spcPct val="85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Researcher Relations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Industry-University Relations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Entrepreneurial Ecosystems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Competitive Analysis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Pentagon 13">
              <a:extLst>
                <a:ext uri="{FF2B5EF4-FFF2-40B4-BE49-F238E27FC236}">
                  <a16:creationId xmlns:a16="http://schemas.microsoft.com/office/drawing/2014/main" xmlns="" id="{2ABE10E3-8328-0345-960D-3F54C4449A38}"/>
                </a:ext>
              </a:extLst>
            </p:cNvPr>
            <p:cNvSpPr/>
            <p:nvPr/>
          </p:nvSpPr>
          <p:spPr>
            <a:xfrm>
              <a:off x="571500" y="5159828"/>
              <a:ext cx="10858500" cy="963385"/>
            </a:xfrm>
            <a:prstGeom prst="homePlate">
              <a:avLst>
                <a:gd name="adj" fmla="val 17123"/>
              </a:avLst>
            </a:prstGeom>
            <a:solidFill>
              <a:schemeClr val="bg2"/>
            </a:solidFill>
            <a:ln>
              <a:noFill/>
            </a:ln>
            <a:effectLst>
              <a:outerShdw blurRad="76200" dist="38100" algn="ctr" rotWithShape="0">
                <a:schemeClr val="bg1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numCol="5" rtlCol="0" anchor="t" anchorCtr="0"/>
            <a:lstStyle/>
            <a:p>
              <a:pPr fontAlgn="base">
                <a:lnSpc>
                  <a:spcPct val="85000"/>
                </a:lnSpc>
                <a:spcAft>
                  <a:spcPts val="1000"/>
                </a:spcAft>
              </a:pPr>
              <a:r>
                <a:rPr lang="en-US" sz="1400" b="1" dirty="0">
                  <a:solidFill>
                    <a:schemeClr val="accent1"/>
                  </a:solidFill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           Operations</a:t>
              </a:r>
              <a:r>
                <a:rPr lang="en-US" sz="1300" b="1" dirty="0"/>
                <a:t/>
              </a:r>
              <a:br>
                <a:rPr lang="en-US" sz="1300" b="1" dirty="0"/>
              </a:br>
              <a:endParaRPr lang="en-US" sz="1300" b="1" dirty="0"/>
            </a:p>
            <a:p>
              <a:pPr fontAlgn="base">
                <a:lnSpc>
                  <a:spcPct val="85000"/>
                </a:lnSpc>
                <a:spcBef>
                  <a:spcPts val="1500"/>
                </a:spcBef>
                <a:spcAft>
                  <a:spcPts val="1000"/>
                </a:spcAft>
              </a:pPr>
              <a:r>
                <a:rPr lang="en-US" sz="1300" b="1" dirty="0"/>
                <a:t>Where things stand, </a:t>
              </a:r>
              <a:br>
                <a:rPr lang="en-US" sz="1300" b="1" dirty="0"/>
              </a:br>
              <a:r>
                <a:rPr lang="en-US" sz="1300" b="1" dirty="0"/>
                <a:t>where you want to go, </a:t>
              </a:r>
              <a:br>
                <a:rPr lang="en-US" sz="1300" b="1" dirty="0"/>
              </a:br>
              <a:r>
                <a:rPr lang="en-US" sz="1300" b="1" dirty="0"/>
                <a:t>and how to get there.</a:t>
              </a:r>
              <a:br>
                <a:rPr lang="en-US" sz="1300" b="1" dirty="0"/>
              </a:br>
              <a:endParaRPr lang="en-US" sz="500" dirty="0"/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Structure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SOPs &amp; Policies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Benchmarking &amp; Metrics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Reporting to Management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Strategic Planning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Communications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Social Media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Websites</a:t>
              </a:r>
            </a:p>
            <a:p>
              <a:pPr marL="137160" indent="-13716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300" dirty="0"/>
                <a:t>Training</a:t>
              </a:r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349C5FD-06CA-914F-BE1F-87064E774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19" t="-1" r="79365" b="-3174"/>
            <a:stretch/>
          </p:blipFill>
          <p:spPr>
            <a:xfrm>
              <a:off x="699402" y="1690005"/>
              <a:ext cx="605518" cy="6368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AF17955-9FE4-1C46-BF57-8C4E2B5EE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767" t="-1" r="64121" b="-3174"/>
            <a:stretch/>
          </p:blipFill>
          <p:spPr>
            <a:xfrm>
              <a:off x="2887433" y="1690005"/>
              <a:ext cx="621843" cy="6368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A1DFB87-5E1A-614C-8233-DEADB24C0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353" t="-1" r="48049" b="-3174"/>
            <a:stretch/>
          </p:blipFill>
          <p:spPr>
            <a:xfrm>
              <a:off x="5061164" y="1690005"/>
              <a:ext cx="641837" cy="6368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5F51949-C89F-F64C-9373-3CD8D2C48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967" t="-1" r="31713" b="-3174"/>
            <a:stretch/>
          </p:blipFill>
          <p:spPr>
            <a:xfrm>
              <a:off x="7230140" y="1690005"/>
              <a:ext cx="671522" cy="6368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01AE636-82AF-E641-8320-873229A7C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098" t="-1" r="16186" b="-3174"/>
            <a:stretch/>
          </p:blipFill>
          <p:spPr>
            <a:xfrm>
              <a:off x="9484176" y="1690005"/>
              <a:ext cx="605513" cy="6368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F7BE19E-D33F-2248-97DB-CF57B5366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724" t="-1" r="937" b="-3174"/>
            <a:stretch/>
          </p:blipFill>
          <p:spPr>
            <a:xfrm>
              <a:off x="632637" y="5286084"/>
              <a:ext cx="672282" cy="636814"/>
            </a:xfrm>
            <a:prstGeom prst="rect">
              <a:avLst/>
            </a:prstGeom>
          </p:spPr>
        </p:pic>
      </p:grpSp>
      <p:pic>
        <p:nvPicPr>
          <p:cNvPr id="25" name="Picture 2" descr="C:\Users\Kathy\Desktop\Fuentek-Logo-1366px-w-tag.png">
            <a:extLst>
              <a:ext uri="{FF2B5EF4-FFF2-40B4-BE49-F238E27FC236}">
                <a16:creationId xmlns:a16="http://schemas.microsoft.com/office/drawing/2014/main" xmlns="" id="{EE404660-F6AC-624D-BC98-DD205D5D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7433" b="75031"/>
          <a:stretch/>
        </p:blipFill>
        <p:spPr bwMode="auto">
          <a:xfrm>
            <a:off x="571500" y="5939230"/>
            <a:ext cx="323850" cy="1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67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1C61C7E-26D6-7940-B7C7-7D4D269AB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Evaluate IP Portfolio Strategically</a:t>
            </a:r>
          </a:p>
          <a:p>
            <a:r>
              <a:rPr lang="en-US" dirty="0"/>
              <a:t>Identifying Core Capabilities</a:t>
            </a:r>
          </a:p>
          <a:p>
            <a:r>
              <a:rPr lang="en-US" dirty="0"/>
              <a:t>Identifying Key Players</a:t>
            </a:r>
          </a:p>
          <a:p>
            <a:r>
              <a:rPr lang="en-US" dirty="0"/>
              <a:t>Present Players Targeted IP</a:t>
            </a:r>
          </a:p>
          <a:p>
            <a:r>
              <a:rPr lang="en-US" dirty="0"/>
              <a:t>Explore Collaboration Models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0DD7A0-D96D-684C-B03C-141C3B68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Targeted Outreach</a:t>
            </a:r>
          </a:p>
        </p:txBody>
      </p:sp>
    </p:spTree>
    <p:extLst>
      <p:ext uri="{BB962C8B-B14F-4D97-AF65-F5344CB8AC3E}">
        <p14:creationId xmlns:p14="http://schemas.microsoft.com/office/powerpoint/2010/main" val="41943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90E973-AEA4-49CD-AFC1-3F645464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your IP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8FA29A3-52DF-48A0-A6A6-9135A3B1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5406261" cy="4346575"/>
          </a:xfrm>
        </p:spPr>
        <p:txBody>
          <a:bodyPr/>
          <a:lstStyle/>
          <a:p>
            <a:r>
              <a:rPr lang="en-US" dirty="0"/>
              <a:t>Who are top inventors</a:t>
            </a:r>
          </a:p>
          <a:p>
            <a:pPr lvl="1"/>
            <a:r>
              <a:rPr lang="en-US" dirty="0"/>
              <a:t>Research collaborations</a:t>
            </a:r>
          </a:p>
          <a:p>
            <a:pPr lvl="1"/>
            <a:r>
              <a:rPr lang="en-US" dirty="0"/>
              <a:t>Area of research</a:t>
            </a:r>
          </a:p>
          <a:p>
            <a:pPr lvl="1"/>
            <a:r>
              <a:rPr lang="en-US" dirty="0"/>
              <a:t>Prolific doesn’t always equal current value</a:t>
            </a: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xmlns="" id="{0CE25B2F-FA3A-4EC5-913F-9FDDA4A20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260" y="1535912"/>
            <a:ext cx="6092633" cy="33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8FA29A3-52DF-48A0-A6A6-9135A3B1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top inventors</a:t>
            </a:r>
          </a:p>
          <a:p>
            <a:r>
              <a:rPr lang="en-US" dirty="0"/>
              <a:t>What are core research areas</a:t>
            </a:r>
          </a:p>
          <a:p>
            <a:pPr lvl="1"/>
            <a:r>
              <a:rPr lang="en-US" dirty="0"/>
              <a:t>Market trends</a:t>
            </a:r>
          </a:p>
          <a:p>
            <a:pPr lvl="1"/>
            <a:r>
              <a:rPr lang="en-US" dirty="0"/>
              <a:t>Licensing activity</a:t>
            </a:r>
          </a:p>
          <a:p>
            <a:pPr lvl="1"/>
            <a:r>
              <a:rPr lang="en-US" dirty="0"/>
              <a:t>Substantive contribution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xmlns="" id="{DDC56FB6-7AB9-4216-A9CC-42C4F1BEC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427" r="24468"/>
          <a:stretch/>
        </p:blipFill>
        <p:spPr>
          <a:xfrm>
            <a:off x="6320663" y="365125"/>
            <a:ext cx="4746055" cy="46434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90E973-AEA4-49CD-AFC1-3F645464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6472395" cy="1325563"/>
          </a:xfrm>
        </p:spPr>
        <p:txBody>
          <a:bodyPr/>
          <a:lstStyle/>
          <a:p>
            <a:r>
              <a:rPr lang="en-US" dirty="0"/>
              <a:t>What’s in your IP Portfolio</a:t>
            </a:r>
          </a:p>
        </p:txBody>
      </p:sp>
    </p:spTree>
    <p:extLst>
      <p:ext uri="{BB962C8B-B14F-4D97-AF65-F5344CB8AC3E}">
        <p14:creationId xmlns:p14="http://schemas.microsoft.com/office/powerpoint/2010/main" val="152652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7A7B6-34AA-42EE-A55E-1C960DCD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Core Capability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906601B-0A2E-4896-860F-146ADE07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875" y="1335541"/>
            <a:ext cx="6874249" cy="49614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1DCFEE2-393F-4410-BC3F-28CD20C6E1BB}"/>
              </a:ext>
            </a:extLst>
          </p:cNvPr>
          <p:cNvSpPr/>
          <p:nvPr/>
        </p:nvSpPr>
        <p:spPr>
          <a:xfrm>
            <a:off x="2460357" y="3596534"/>
            <a:ext cx="2266539" cy="22817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5AFBD5-EAA0-4009-9080-D46439E0AB83}"/>
              </a:ext>
            </a:extLst>
          </p:cNvPr>
          <p:cNvSpPr txBox="1"/>
          <p:nvPr/>
        </p:nvSpPr>
        <p:spPr>
          <a:xfrm>
            <a:off x="689490" y="3958224"/>
            <a:ext cx="177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Boron Nitride Nanotube selected as example</a:t>
            </a:r>
          </a:p>
        </p:txBody>
      </p:sp>
    </p:spTree>
    <p:extLst>
      <p:ext uri="{BB962C8B-B14F-4D97-AF65-F5344CB8AC3E}">
        <p14:creationId xmlns:p14="http://schemas.microsoft.com/office/powerpoint/2010/main" val="3980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fuentek 1">
      <a:dk1>
        <a:srgbClr val="575757"/>
      </a:dk1>
      <a:lt1>
        <a:srgbClr val="EEEEEC"/>
      </a:lt1>
      <a:dk2>
        <a:srgbClr val="113C51"/>
      </a:dk2>
      <a:lt2>
        <a:srgbClr val="99B03B"/>
      </a:lt2>
      <a:accent1>
        <a:srgbClr val="0C5D79"/>
      </a:accent1>
      <a:accent2>
        <a:srgbClr val="E51D33"/>
      </a:accent2>
      <a:accent3>
        <a:srgbClr val="B5B3AC"/>
      </a:accent3>
      <a:accent4>
        <a:srgbClr val="8AA12F"/>
      </a:accent4>
      <a:accent5>
        <a:srgbClr val="9B041A"/>
      </a:accent5>
      <a:accent6>
        <a:srgbClr val="50AABB"/>
      </a:accent6>
      <a:hlink>
        <a:srgbClr val="50AABB"/>
      </a:hlink>
      <a:folHlink>
        <a:srgbClr val="0C5D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template-v2.potx" id="{987F8E7B-47CE-0542-8888-4AE329414FF3}" vid="{68163906-AE8C-174F-A9AA-1AEC0073B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Fuentek2018-ppt-template-v2</Template>
  <TotalTime>86</TotalTime>
  <Words>532</Words>
  <Application>Microsoft Office PowerPoint</Application>
  <PresentationFormat>Custom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Creating a Targeted Outreach Approach</vt:lpstr>
      <vt:lpstr>Introduction</vt:lpstr>
      <vt:lpstr>About Fuentek</vt:lpstr>
      <vt:lpstr>Fuentek’s Experience</vt:lpstr>
      <vt:lpstr>Covering the Tech Transfer Lifecycle</vt:lpstr>
      <vt:lpstr>Process for Targeted Outreach</vt:lpstr>
      <vt:lpstr>What’s in your IP Portfolio</vt:lpstr>
      <vt:lpstr>What’s in your IP Portfolio</vt:lpstr>
      <vt:lpstr>Identify Core Capability</vt:lpstr>
      <vt:lpstr>Identify Key Players in Similar Space</vt:lpstr>
      <vt:lpstr>Identify Key Players in Similar Space</vt:lpstr>
      <vt:lpstr>Identify Key Players in Similar Space</vt:lpstr>
      <vt:lpstr>Landscape Shows Proximity</vt:lpstr>
      <vt:lpstr>Cell Diagram Shows Concentration</vt:lpstr>
      <vt:lpstr>Leverage Tech Transfer Best Practices</vt:lpstr>
      <vt:lpstr>Explore Interest With Key Players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Targeted Outreach Approach</dc:title>
  <dc:creator>Laura Schoppe</dc:creator>
  <cp:lastModifiedBy>Deborah Dowd</cp:lastModifiedBy>
  <cp:revision>12</cp:revision>
  <dcterms:created xsi:type="dcterms:W3CDTF">2018-03-21T21:19:41Z</dcterms:created>
  <dcterms:modified xsi:type="dcterms:W3CDTF">2018-03-22T12:02:37Z</dcterms:modified>
</cp:coreProperties>
</file>