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34"/>
  </p:notesMasterIdLst>
  <p:handoutMasterIdLst>
    <p:handoutMasterId r:id="rId35"/>
  </p:handoutMasterIdLst>
  <p:sldIdLst>
    <p:sldId id="256" r:id="rId5"/>
    <p:sldId id="289" r:id="rId6"/>
    <p:sldId id="358" r:id="rId7"/>
    <p:sldId id="337" r:id="rId8"/>
    <p:sldId id="342" r:id="rId9"/>
    <p:sldId id="338" r:id="rId10"/>
    <p:sldId id="339" r:id="rId11"/>
    <p:sldId id="332" r:id="rId12"/>
    <p:sldId id="322" r:id="rId13"/>
    <p:sldId id="340" r:id="rId14"/>
    <p:sldId id="343" r:id="rId15"/>
    <p:sldId id="345" r:id="rId16"/>
    <p:sldId id="353" r:id="rId17"/>
    <p:sldId id="341" r:id="rId18"/>
    <p:sldId id="352" r:id="rId19"/>
    <p:sldId id="357" r:id="rId20"/>
    <p:sldId id="324" r:id="rId21"/>
    <p:sldId id="347" r:id="rId22"/>
    <p:sldId id="348" r:id="rId23"/>
    <p:sldId id="359" r:id="rId24"/>
    <p:sldId id="350" r:id="rId25"/>
    <p:sldId id="356" r:id="rId26"/>
    <p:sldId id="351" r:id="rId27"/>
    <p:sldId id="346" r:id="rId28"/>
    <p:sldId id="360" r:id="rId29"/>
    <p:sldId id="361" r:id="rId30"/>
    <p:sldId id="362" r:id="rId31"/>
    <p:sldId id="363" r:id="rId32"/>
    <p:sldId id="304" r:id="rId33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04" userDrawn="1">
          <p15:clr>
            <a:srgbClr val="A4A3A4"/>
          </p15:clr>
        </p15:guide>
        <p15:guide id="2" pos="7415" userDrawn="1">
          <p15:clr>
            <a:srgbClr val="A4A3A4"/>
          </p15:clr>
        </p15:guide>
        <p15:guide id="3" pos="527" userDrawn="1">
          <p15:clr>
            <a:srgbClr val="A4A3A4"/>
          </p15:clr>
        </p15:guide>
        <p15:guide id="5" orient="horz" pos="3408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orient="horz" pos="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1" autoAdjust="0"/>
    <p:restoredTop sz="92764" autoAdjust="0"/>
  </p:normalViewPr>
  <p:slideViewPr>
    <p:cSldViewPr snapToGrid="0" showGuides="1">
      <p:cViewPr varScale="1">
        <p:scale>
          <a:sx n="67" d="100"/>
          <a:sy n="67" d="100"/>
        </p:scale>
        <p:origin x="-246" y="-96"/>
      </p:cViewPr>
      <p:guideLst>
        <p:guide orient="horz" pos="1104"/>
        <p:guide orient="horz" pos="3408"/>
        <p:guide orient="horz" pos="456"/>
        <p:guide pos="7415"/>
        <p:guide pos="527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237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TTEDSRV3\PSBusFiles\03_Tech_Transfer\03a_Tech_Transfer_Staff\01_Tech_Transfer_Staff\TT%20Reports\TT%20Activity%20Reports%20(Monthly)\Dashboards\2016%20TT%20Dashboards\2016%20TT%20Dashboard-10-4-201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mjp\Downloads\IDs%20Elected%20pivot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jp\Downloads\Patent%20Applications%20pivo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Invention Disclosures per FY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Sheet1!$A$3:$A$15</c:f>
              <c:numCache>
                <c:formatCode>General</c:formatCode>
                <c:ptCount val="13"/>
                <c:pt idx="0">
                  <c:v>2017</c:v>
                </c:pt>
                <c:pt idx="1">
                  <c:v>2016</c:v>
                </c:pt>
                <c:pt idx="2">
                  <c:v>2015</c:v>
                </c:pt>
                <c:pt idx="3">
                  <c:v>2014</c:v>
                </c:pt>
                <c:pt idx="4">
                  <c:v>2013</c:v>
                </c:pt>
                <c:pt idx="5">
                  <c:v>2012</c:v>
                </c:pt>
                <c:pt idx="6">
                  <c:v>2011</c:v>
                </c:pt>
                <c:pt idx="7">
                  <c:v>2010</c:v>
                </c:pt>
                <c:pt idx="8">
                  <c:v>2009</c:v>
                </c:pt>
                <c:pt idx="9">
                  <c:v>2008</c:v>
                </c:pt>
                <c:pt idx="10">
                  <c:v>2007</c:v>
                </c:pt>
                <c:pt idx="11">
                  <c:v>2006</c:v>
                </c:pt>
                <c:pt idx="12">
                  <c:v>2005</c:v>
                </c:pt>
              </c:numCache>
            </c:numRef>
          </c:xVal>
          <c:yVal>
            <c:numRef>
              <c:f>Sheet1!$B$3:$B$15</c:f>
              <c:numCache>
                <c:formatCode>General</c:formatCode>
                <c:ptCount val="13"/>
                <c:pt idx="0">
                  <c:v>219</c:v>
                </c:pt>
                <c:pt idx="1">
                  <c:v>185</c:v>
                </c:pt>
                <c:pt idx="2">
                  <c:v>198</c:v>
                </c:pt>
                <c:pt idx="3">
                  <c:v>206</c:v>
                </c:pt>
                <c:pt idx="4">
                  <c:v>239</c:v>
                </c:pt>
                <c:pt idx="5">
                  <c:v>228</c:v>
                </c:pt>
                <c:pt idx="6">
                  <c:v>233</c:v>
                </c:pt>
                <c:pt idx="7">
                  <c:v>162</c:v>
                </c:pt>
                <c:pt idx="8">
                  <c:v>161</c:v>
                </c:pt>
                <c:pt idx="9">
                  <c:v>167</c:v>
                </c:pt>
                <c:pt idx="10">
                  <c:v>177</c:v>
                </c:pt>
                <c:pt idx="11">
                  <c:v>167</c:v>
                </c:pt>
                <c:pt idx="12">
                  <c:v>167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853-4036-8584-12A8C3F21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88448"/>
        <c:axId val="90891008"/>
      </c:scatterChart>
      <c:valAx>
        <c:axId val="90888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Fiscal 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91008"/>
        <c:crosses val="autoZero"/>
        <c:crossBetween val="midCat"/>
      </c:valAx>
      <c:valAx>
        <c:axId val="9089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Invention</a:t>
                </a:r>
                <a:r>
                  <a:rPr lang="en-US" baseline="0"/>
                  <a:t> Disclosures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88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en-US" sz="1400" b="0">
                <a:solidFill>
                  <a:schemeClr val="tx1">
                    <a:lumMod val="65000"/>
                    <a:lumOff val="35000"/>
                  </a:schemeClr>
                </a:solidFill>
              </a:rPr>
              <a:t>FY 16</a:t>
            </a:r>
            <a:r>
              <a:rPr lang="en-US" sz="1400" b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400" b="0">
                <a:solidFill>
                  <a:schemeClr val="tx1">
                    <a:lumMod val="65000"/>
                    <a:lumOff val="35000"/>
                  </a:schemeClr>
                </a:solidFill>
              </a:rPr>
              <a:t>New Invention Disclosures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IDs!$A$51</c:f>
              <c:strCache>
                <c:ptCount val="1"/>
                <c:pt idx="0">
                  <c:v>Running Total</c:v>
                </c:pt>
              </c:strCache>
            </c:strRef>
          </c:tx>
          <c:cat>
            <c:strRef>
              <c:f>IDs!$B$1:$M$1</c:f>
              <c:strCache>
                <c:ptCount val="12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  <c:pt idx="3">
                  <c:v>Jan</c:v>
                </c:pt>
                <c:pt idx="4">
                  <c:v>Feb</c:v>
                </c:pt>
                <c:pt idx="5">
                  <c:v>Mar</c:v>
                </c:pt>
                <c:pt idx="6">
                  <c:v>Apr</c:v>
                </c:pt>
                <c:pt idx="7">
                  <c:v>May</c:v>
                </c:pt>
                <c:pt idx="8">
                  <c:v>Jun</c:v>
                </c:pt>
                <c:pt idx="9">
                  <c:v>Jul</c:v>
                </c:pt>
                <c:pt idx="10">
                  <c:v>Aug</c:v>
                </c:pt>
                <c:pt idx="11">
                  <c:v>Sep</c:v>
                </c:pt>
              </c:strCache>
            </c:strRef>
          </c:cat>
          <c:val>
            <c:numRef>
              <c:f>IDs!$B$51:$M$51</c:f>
              <c:numCache>
                <c:formatCode>0.00</c:formatCode>
                <c:ptCount val="12"/>
                <c:pt idx="0">
                  <c:v>5</c:v>
                </c:pt>
                <c:pt idx="1">
                  <c:v>14</c:v>
                </c:pt>
                <c:pt idx="2">
                  <c:v>24</c:v>
                </c:pt>
                <c:pt idx="3">
                  <c:v>39</c:v>
                </c:pt>
                <c:pt idx="4">
                  <c:v>61</c:v>
                </c:pt>
                <c:pt idx="5">
                  <c:v>71</c:v>
                </c:pt>
                <c:pt idx="6">
                  <c:v>82</c:v>
                </c:pt>
                <c:pt idx="7">
                  <c:v>89</c:v>
                </c:pt>
                <c:pt idx="8">
                  <c:v>99</c:v>
                </c:pt>
                <c:pt idx="9">
                  <c:v>108</c:v>
                </c:pt>
                <c:pt idx="10">
                  <c:v>151</c:v>
                </c:pt>
                <c:pt idx="11">
                  <c:v>185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E92-40CB-9015-C297F22F7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484160"/>
        <c:axId val="93486080"/>
      </c:lineChart>
      <c:catAx>
        <c:axId val="93484160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000" b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Month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93486080"/>
        <c:crosses val="autoZero"/>
        <c:auto val="1"/>
        <c:lblAlgn val="ctr"/>
        <c:lblOffset val="100"/>
        <c:noMultiLvlLbl val="0"/>
      </c:catAx>
      <c:valAx>
        <c:axId val="93486080"/>
        <c:scaling>
          <c:orientation val="minMax"/>
          <c:max val="30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en-US" sz="1000" b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#Invention</a:t>
                </a:r>
                <a:r>
                  <a:rPr lang="en-US" sz="1000" b="0" baseline="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Disclosures</a:t>
                </a:r>
                <a:endParaRPr lang="en-US" sz="1000" b="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en-US"/>
          </a:p>
        </c:txPr>
        <c:crossAx val="93484160"/>
        <c:crosses val="autoZero"/>
        <c:crossBetween val="between"/>
        <c:majorUnit val="50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Inventions</a:t>
            </a:r>
            <a:r>
              <a:rPr lang="en-US" baseline="0"/>
              <a:t> Elected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'[IDs Elected pivot (1).xlsx]sheet1'!$AP$23</c:f>
              <c:strCache>
                <c:ptCount val="1"/>
                <c:pt idx="0">
                  <c:v>Election %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'[IDs Elected pivot (1).xlsx]sheet1'!$AQ$22:$BA$22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xVal>
          <c:yVal>
            <c:numRef>
              <c:f>'[IDs Elected pivot (1).xlsx]sheet1'!$AQ$23:$BA$23</c:f>
              <c:numCache>
                <c:formatCode>0%</c:formatCode>
                <c:ptCount val="11"/>
                <c:pt idx="0">
                  <c:v>0.46198830409356723</c:v>
                </c:pt>
                <c:pt idx="1">
                  <c:v>0.59756097560975607</c:v>
                </c:pt>
                <c:pt idx="2">
                  <c:v>0.53048780487804881</c:v>
                </c:pt>
                <c:pt idx="3">
                  <c:v>0.44588744588744589</c:v>
                </c:pt>
                <c:pt idx="4">
                  <c:v>0.4336283185840708</c:v>
                </c:pt>
                <c:pt idx="5">
                  <c:v>0.43220338983050849</c:v>
                </c:pt>
                <c:pt idx="6">
                  <c:v>0.3671497584541063</c:v>
                </c:pt>
                <c:pt idx="7">
                  <c:v>0.41919191919191917</c:v>
                </c:pt>
                <c:pt idx="8">
                  <c:v>0.41304347826086957</c:v>
                </c:pt>
                <c:pt idx="9">
                  <c:v>0.30593607305936071</c:v>
                </c:pt>
                <c:pt idx="10">
                  <c:v>4.2857142857142858E-2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3C1-428B-A7D2-2EF8D8286321}"/>
            </c:ext>
          </c:extLst>
        </c:ser>
        <c:ser>
          <c:idx val="1"/>
          <c:order val="1"/>
          <c:tx>
            <c:strRef>
              <c:f>'[IDs Elected pivot (1).xlsx]sheet1'!$AP$24</c:f>
              <c:strCache>
                <c:ptCount val="1"/>
                <c:pt idx="0">
                  <c:v>Pending%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'[IDs Elected pivot (1).xlsx]sheet1'!$AQ$22:$BA$22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xVal>
          <c:yVal>
            <c:numRef>
              <c:f>'[IDs Elected pivot (1).xlsx]sheet1'!$AQ$24:$BA$24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0%">
                  <c:v>0.22282608695652173</c:v>
                </c:pt>
                <c:pt idx="9" formatCode="0%">
                  <c:v>0.54794520547945202</c:v>
                </c:pt>
                <c:pt idx="10" formatCode="0%">
                  <c:v>0.9285714285714286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3C1-428B-A7D2-2EF8D8286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26624"/>
        <c:axId val="89233280"/>
      </c:scatterChart>
      <c:valAx>
        <c:axId val="89226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33280"/>
        <c:crosses val="autoZero"/>
        <c:crossBetween val="midCat"/>
      </c:valAx>
      <c:valAx>
        <c:axId val="8923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</a:t>
                </a:r>
                <a:r>
                  <a:rPr lang="en-US" baseline="0" dirty="0"/>
                  <a:t> Inventions Elected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2266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Filing Strategy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'[Patent Applications pivot.xlsx]sheet1'!$CS$15</c:f>
              <c:strCache>
                <c:ptCount val="1"/>
                <c:pt idx="0">
                  <c:v>Non Provisional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'[Patent Applications pivot.xlsx]sheet1'!$CT$14:$DC$14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xVal>
          <c:yVal>
            <c:numRef>
              <c:f>'[Patent Applications pivot.xlsx]sheet1'!$CT$15:$DC$15</c:f>
              <c:numCache>
                <c:formatCode>General</c:formatCode>
                <c:ptCount val="10"/>
                <c:pt idx="0">
                  <c:v>64</c:v>
                </c:pt>
                <c:pt idx="1">
                  <c:v>77</c:v>
                </c:pt>
                <c:pt idx="2">
                  <c:v>105</c:v>
                </c:pt>
                <c:pt idx="3">
                  <c:v>94</c:v>
                </c:pt>
                <c:pt idx="4">
                  <c:v>90</c:v>
                </c:pt>
                <c:pt idx="5">
                  <c:v>122</c:v>
                </c:pt>
                <c:pt idx="6">
                  <c:v>122</c:v>
                </c:pt>
                <c:pt idx="7">
                  <c:v>71</c:v>
                </c:pt>
                <c:pt idx="8">
                  <c:v>71</c:v>
                </c:pt>
                <c:pt idx="9">
                  <c:v>66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9E2-4B06-B609-D16905120B66}"/>
            </c:ext>
          </c:extLst>
        </c:ser>
        <c:ser>
          <c:idx val="1"/>
          <c:order val="1"/>
          <c:tx>
            <c:strRef>
              <c:f>'[Patent Applications pivot.xlsx]sheet1'!$CS$16</c:f>
              <c:strCache>
                <c:ptCount val="1"/>
                <c:pt idx="0">
                  <c:v>Provisional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'[Patent Applications pivot.xlsx]sheet1'!$CT$14:$DC$14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xVal>
          <c:yVal>
            <c:numRef>
              <c:f>'[Patent Applications pivot.xlsx]sheet1'!$CT$16:$DC$16</c:f>
              <c:numCache>
                <c:formatCode>General</c:formatCode>
                <c:ptCount val="10"/>
                <c:pt idx="0">
                  <c:v>14</c:v>
                </c:pt>
                <c:pt idx="1">
                  <c:v>24</c:v>
                </c:pt>
                <c:pt idx="2">
                  <c:v>18</c:v>
                </c:pt>
                <c:pt idx="3">
                  <c:v>43</c:v>
                </c:pt>
                <c:pt idx="4">
                  <c:v>54</c:v>
                </c:pt>
                <c:pt idx="5">
                  <c:v>49</c:v>
                </c:pt>
                <c:pt idx="6">
                  <c:v>39</c:v>
                </c:pt>
                <c:pt idx="7">
                  <c:v>48</c:v>
                </c:pt>
                <c:pt idx="8">
                  <c:v>60</c:v>
                </c:pt>
                <c:pt idx="9">
                  <c:v>97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9E2-4B06-B609-D16905120B66}"/>
            </c:ext>
          </c:extLst>
        </c:ser>
        <c:ser>
          <c:idx val="2"/>
          <c:order val="2"/>
          <c:tx>
            <c:strRef>
              <c:f>'[Patent Applications pivot.xlsx]sheet1'!$CS$19</c:f>
              <c:strCache>
                <c:ptCount val="1"/>
                <c:pt idx="0">
                  <c:v>Elected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'[Patent Applications pivot.xlsx]sheet1'!$CT$14:$DC$14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xVal>
          <c:yVal>
            <c:numRef>
              <c:f>'[Patent Applications pivot.xlsx]sheet1'!$CT$19:$DC$19</c:f>
              <c:numCache>
                <c:formatCode>General</c:formatCode>
                <c:ptCount val="10"/>
                <c:pt idx="0">
                  <c:v>79</c:v>
                </c:pt>
                <c:pt idx="1">
                  <c:v>98</c:v>
                </c:pt>
                <c:pt idx="2">
                  <c:v>87</c:v>
                </c:pt>
                <c:pt idx="3">
                  <c:v>103</c:v>
                </c:pt>
                <c:pt idx="4">
                  <c:v>98</c:v>
                </c:pt>
                <c:pt idx="5">
                  <c:v>102</c:v>
                </c:pt>
                <c:pt idx="6">
                  <c:v>76</c:v>
                </c:pt>
                <c:pt idx="7">
                  <c:v>83</c:v>
                </c:pt>
                <c:pt idx="8">
                  <c:v>76</c:v>
                </c:pt>
                <c:pt idx="9">
                  <c:v>67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9E2-4B06-B609-D16905120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815360"/>
        <c:axId val="94817664"/>
      </c:scatterChart>
      <c:valAx>
        <c:axId val="948153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Fiscal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17664"/>
        <c:crosses val="autoZero"/>
        <c:crossBetween val="midCat"/>
      </c:valAx>
      <c:valAx>
        <c:axId val="9481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Elected Inventions and Patent Applications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815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3/21/2018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5"/>
            <a:ext cx="5607050" cy="4183063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54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BAA5A-EBA8-43FC-A55E-47642B82A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10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BAA5A-EBA8-43FC-A55E-47642B82A5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39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99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3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5425" y="0"/>
            <a:ext cx="4343400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073" y="62961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472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60" y="6309360"/>
            <a:ext cx="1329900" cy="3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043" r="6047" b="8563"/>
          <a:stretch/>
        </p:blipFill>
        <p:spPr>
          <a:xfrm>
            <a:off x="8356600" y="65"/>
            <a:ext cx="3832225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1286" y="1266091"/>
            <a:ext cx="2152274" cy="2152275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6" name="Picture 25" descr="DifScat_better vibe.jpg.jpeg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620" y="1856187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31729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26" r="6047" b="8563"/>
          <a:stretch/>
        </p:blipFill>
        <p:spPr>
          <a:xfrm>
            <a:off x="8318500" y="65"/>
            <a:ext cx="3870325" cy="6270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5" y="320041"/>
            <a:ext cx="6569085" cy="4783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1511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D6AE66C-674E-47C4-8293-5B619887D2C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304721" y="6405563"/>
            <a:ext cx="375822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173038" eaLnBrk="0" hangingPunct="0"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173038" eaLnBrk="0" fontAlgn="base" hangingPunct="0">
              <a:spcBef>
                <a:spcPct val="0"/>
              </a:spcBef>
              <a:spcAft>
                <a:spcPct val="0"/>
              </a:spcAft>
              <a:tabLst>
                <a:tab pos="2301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endParaRPr lang="en-US" altLang="en-US" sz="900" dirty="0">
              <a:solidFill>
                <a:srgbClr val="BFBFBF"/>
              </a:solidFill>
              <a:latin typeface="Times New Roman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2A4BC8-884D-46A9-81CD-E5EC68BDC62E}"/>
              </a:ext>
            </a:extLst>
          </p:cNvPr>
          <p:cNvSpPr/>
          <p:nvPr userDrawn="1"/>
        </p:nvSpPr>
        <p:spPr>
          <a:xfrm>
            <a:off x="245469" y="6403976"/>
            <a:ext cx="270863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177800"/>
            <a:ext cx="10969943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xmlns="" id="{2C1016AB-C210-450D-80EB-6F7FC55E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3A123-FC6A-473F-93B6-5D147DAB6B1A}" type="datetime1">
              <a:rPr lang="en-US" altLang="en-US"/>
              <a:pPr>
                <a:defRPr/>
              </a:pPr>
              <a:t>3/21/2018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28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56672" y="47479"/>
            <a:ext cx="4322618" cy="4226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67" t="34480" r="13451"/>
          <a:stretch/>
        </p:blipFill>
        <p:spPr>
          <a:xfrm>
            <a:off x="5680364" y="1835727"/>
            <a:ext cx="6508461" cy="502220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636776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87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563" y="6477000"/>
            <a:ext cx="3859795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Paulus 3-22-2018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588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0" r:id="rId4"/>
    <p:sldLayoutId id="2147483941" r:id="rId5"/>
    <p:sldLayoutId id="2147483955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0"/>
            <a:ext cx="5545451" cy="929485"/>
          </a:xfrm>
        </p:spPr>
        <p:txBody>
          <a:bodyPr/>
          <a:lstStyle/>
          <a:p>
            <a:r>
              <a:rPr lang="en-US" dirty="0"/>
              <a:t>ORNL Commercialization Program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005" y="2598294"/>
            <a:ext cx="5485292" cy="995805"/>
          </a:xfrm>
        </p:spPr>
        <p:txBody>
          <a:bodyPr/>
          <a:lstStyle/>
          <a:p>
            <a:r>
              <a:rPr lang="en-US" b="1" dirty="0"/>
              <a:t>Mike Paulus</a:t>
            </a:r>
          </a:p>
          <a:p>
            <a:r>
              <a:rPr lang="en-US" dirty="0"/>
              <a:t>Director, Technology Transfer</a:t>
            </a:r>
          </a:p>
          <a:p>
            <a:endParaRPr lang="en-US" dirty="0"/>
          </a:p>
          <a:p>
            <a:r>
              <a:rPr lang="en-US" dirty="0"/>
              <a:t>March 22, 2018</a:t>
            </a:r>
          </a:p>
        </p:txBody>
      </p:sp>
    </p:spTree>
    <p:extLst>
      <p:ext uri="{BB962C8B-B14F-4D97-AF65-F5344CB8AC3E}">
        <p14:creationId xmlns:p14="http://schemas.microsoft.com/office/powerpoint/2010/main" val="54927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91466C-2198-4D63-94D1-0F72AD06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54" y="320040"/>
            <a:ext cx="11501908" cy="510909"/>
          </a:xfrm>
        </p:spPr>
        <p:txBody>
          <a:bodyPr/>
          <a:lstStyle/>
          <a:p>
            <a:r>
              <a:rPr lang="en-US" dirty="0"/>
              <a:t>Internal engagement drives invention disclosures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7662377B-DE79-4E57-8567-4C0FA5051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759502"/>
              </p:ext>
            </p:extLst>
          </p:nvPr>
        </p:nvGraphicFramePr>
        <p:xfrm>
          <a:off x="760413" y="1219200"/>
          <a:ext cx="4572000" cy="495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0000000-0008-0000-1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745338"/>
              </p:ext>
            </p:extLst>
          </p:nvPr>
        </p:nvGraphicFramePr>
        <p:xfrm>
          <a:off x="6094412" y="1219200"/>
          <a:ext cx="4572000" cy="4956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F47A614D-7C06-41D5-B4B5-57C56149A875}"/>
              </a:ext>
            </a:extLst>
          </p:cNvPr>
          <p:cNvSpPr/>
          <p:nvPr/>
        </p:nvSpPr>
        <p:spPr>
          <a:xfrm rot="1631112">
            <a:off x="2693964" y="2764303"/>
            <a:ext cx="344658" cy="42906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FD9D0C22-3776-4138-A06A-69E655632DD1}"/>
              </a:ext>
            </a:extLst>
          </p:cNvPr>
          <p:cNvSpPr/>
          <p:nvPr/>
        </p:nvSpPr>
        <p:spPr>
          <a:xfrm rot="1631112">
            <a:off x="4337539" y="2557975"/>
            <a:ext cx="344658" cy="42906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E9AB394E-5891-48AC-A35D-E250C64DAB16}"/>
              </a:ext>
            </a:extLst>
          </p:cNvPr>
          <p:cNvSpPr/>
          <p:nvPr/>
        </p:nvSpPr>
        <p:spPr>
          <a:xfrm rot="1631112">
            <a:off x="9387842" y="3676359"/>
            <a:ext cx="344658" cy="42906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D09F36C-07EA-4EF6-A5F1-CFFC7934A9D6}"/>
              </a:ext>
            </a:extLst>
          </p:cNvPr>
          <p:cNvSpPr/>
          <p:nvPr/>
        </p:nvSpPr>
        <p:spPr>
          <a:xfrm>
            <a:off x="1713645" y="2239768"/>
            <a:ext cx="999242" cy="73906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Outreach Initiative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307324D-199B-4DB1-AF8E-89379F2CB622}"/>
              </a:ext>
            </a:extLst>
          </p:cNvPr>
          <p:cNvSpPr/>
          <p:nvPr/>
        </p:nvSpPr>
        <p:spPr>
          <a:xfrm>
            <a:off x="3687323" y="1763874"/>
            <a:ext cx="999242" cy="73906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Outreach Initiative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6CE2517-94F7-4279-9F88-AB19929B87B2}"/>
              </a:ext>
            </a:extLst>
          </p:cNvPr>
          <p:cNvSpPr/>
          <p:nvPr/>
        </p:nvSpPr>
        <p:spPr>
          <a:xfrm>
            <a:off x="8380412" y="3151824"/>
            <a:ext cx="999242" cy="73906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Outreach Initiative</a:t>
            </a:r>
          </a:p>
        </p:txBody>
      </p:sp>
    </p:spTree>
    <p:extLst>
      <p:ext uri="{BB962C8B-B14F-4D97-AF65-F5344CB8AC3E}">
        <p14:creationId xmlns:p14="http://schemas.microsoft.com/office/powerpoint/2010/main" val="1036333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C6167-4590-4FE5-AA9A-CD2B85E829B7}"/>
              </a:ext>
            </a:extLst>
          </p:cNvPr>
          <p:cNvSpPr/>
          <p:nvPr/>
        </p:nvSpPr>
        <p:spPr>
          <a:xfrm>
            <a:off x="4501661" y="2927298"/>
            <a:ext cx="7687164" cy="13351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F0EB6-A2ED-4948-ADEB-D4A77415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827CF8-0B66-4569-8004-E24273E97E64}"/>
              </a:ext>
            </a:extLst>
          </p:cNvPr>
          <p:cNvSpPr txBox="1"/>
          <p:nvPr/>
        </p:nvSpPr>
        <p:spPr>
          <a:xfrm>
            <a:off x="4672128" y="3354813"/>
            <a:ext cx="68704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Intellectual property portfolio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9139F3F-D837-49A3-A415-7D8BD670BF83}"/>
              </a:ext>
            </a:extLst>
          </p:cNvPr>
          <p:cNvSpPr/>
          <p:nvPr/>
        </p:nvSpPr>
        <p:spPr>
          <a:xfrm>
            <a:off x="844061" y="1766078"/>
            <a:ext cx="3657600" cy="3657600"/>
          </a:xfrm>
          <a:prstGeom prst="rect">
            <a:avLst/>
          </a:pr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03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3" y="176136"/>
            <a:ext cx="8636290" cy="510909"/>
          </a:xfrm>
        </p:spPr>
        <p:txBody>
          <a:bodyPr/>
          <a:lstStyle/>
          <a:p>
            <a:r>
              <a:rPr lang="en-US" dirty="0"/>
              <a:t>Workflow for inventions and copyrights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79" y="775336"/>
            <a:ext cx="9636079" cy="57872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</a:t>
            </a:r>
            <a:r>
              <a:rPr lang="en-US" sz="2400" dirty="0"/>
              <a:t>Patenting Inventions</a:t>
            </a:r>
            <a:r>
              <a:rPr lang="en-US" dirty="0"/>
              <a:t>	  	     </a:t>
            </a:r>
            <a:r>
              <a:rPr lang="en-US" sz="2400" dirty="0"/>
              <a:t>Asserting Copyrights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215806" y="1109663"/>
            <a:ext cx="0" cy="538683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077937"/>
              </p:ext>
            </p:extLst>
          </p:nvPr>
        </p:nvGraphicFramePr>
        <p:xfrm>
          <a:off x="6468663" y="1305105"/>
          <a:ext cx="4187116" cy="51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Visio" r:id="rId4" imgW="4404314" imgH="5463540" progId="Visio.Drawing.15">
                  <p:embed/>
                </p:oleObj>
              </mc:Choice>
              <mc:Fallback>
                <p:oleObj name="Visio" r:id="rId4" imgW="4404314" imgH="5463540" progId="Visio.Drawing.15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663" y="1305105"/>
                        <a:ext cx="4187116" cy="5182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ED90152C-1495-455D-8894-64509E6F958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7045" y="-673"/>
            <a:ext cx="9691780" cy="4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D15067D-1440-46C9-AA82-E320FD2769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159367"/>
              </p:ext>
            </p:extLst>
          </p:nvPr>
        </p:nvGraphicFramePr>
        <p:xfrm>
          <a:off x="1533046" y="1305105"/>
          <a:ext cx="4339222" cy="5031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Visio" r:id="rId6" imgW="4625200" imgH="5364589" progId="Visio.Drawing.15">
                  <p:embed/>
                </p:oleObj>
              </mc:Choice>
              <mc:Fallback>
                <p:oleObj name="Visio" r:id="rId6" imgW="4625200" imgH="5364589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xmlns="" id="{ABCFA468-99D6-4569-BB8F-3059DF81F1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3046" y="1305105"/>
                        <a:ext cx="4339222" cy="5031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6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CDF9A9-9E26-40A3-837D-F536A33A0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Invention election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689BB8-4C4C-4140-987A-3ADEE460B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1637229"/>
            <a:ext cx="5622869" cy="4538488"/>
          </a:xfrm>
        </p:spPr>
        <p:txBody>
          <a:bodyPr/>
          <a:lstStyle/>
          <a:p>
            <a:r>
              <a:rPr lang="en-US" sz="1600" dirty="0"/>
              <a:t>Patent Agent is responsible for evaluating patentability</a:t>
            </a:r>
          </a:p>
          <a:p>
            <a:pPr lvl="1"/>
            <a:r>
              <a:rPr lang="en-US" sz="1400" dirty="0"/>
              <a:t>Frequently informed by a prior art search</a:t>
            </a:r>
          </a:p>
          <a:p>
            <a:r>
              <a:rPr lang="en-US" sz="1600" dirty="0"/>
              <a:t>Commercialization manager is responsible for evaluating market opportunity</a:t>
            </a:r>
          </a:p>
          <a:p>
            <a:pPr lvl="1"/>
            <a:r>
              <a:rPr lang="en-US" sz="1400" dirty="0"/>
              <a:t>Frequently informed by an external market analysis report</a:t>
            </a:r>
          </a:p>
          <a:p>
            <a:r>
              <a:rPr lang="en-US" sz="1600" dirty="0"/>
              <a:t>Inventor is responsible for evaluating stage of development and potential for future funding</a:t>
            </a:r>
          </a:p>
          <a:p>
            <a:r>
              <a:rPr lang="en-US" sz="1600" dirty="0"/>
              <a:t>Ideally, PA, CM and Inventor reach consensus</a:t>
            </a:r>
          </a:p>
          <a:p>
            <a:r>
              <a:rPr lang="en-US" sz="1600" dirty="0"/>
              <a:t>Technology Transfer director and Managing IP Attorney make final decision</a:t>
            </a:r>
          </a:p>
          <a:p>
            <a:r>
              <a:rPr lang="en-US" sz="1600" dirty="0"/>
              <a:t>Decisions are documented and communicated to inventors and their managers via an Election Decision Report</a:t>
            </a:r>
          </a:p>
          <a:p>
            <a:r>
              <a:rPr lang="en-US" sz="1600" dirty="0"/>
              <a:t>S&amp;T Division Directors can appeal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0B226D-70F3-42A6-A182-1DDF39B2B73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7085" y="1051561"/>
            <a:ext cx="439737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45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636E7-CD30-46FC-ABF6-15813DBE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 Portfolio Management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D2E83C39-AFA2-483A-B3E7-542E1EDD0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075947"/>
              </p:ext>
            </p:extLst>
          </p:nvPr>
        </p:nvGraphicFramePr>
        <p:xfrm>
          <a:off x="760413" y="1219200"/>
          <a:ext cx="4572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5BBDBE87-6753-41B4-ACB9-F43755F209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0671237"/>
              </p:ext>
            </p:extLst>
          </p:nvPr>
        </p:nvGraphicFramePr>
        <p:xfrm>
          <a:off x="6242123" y="1219200"/>
          <a:ext cx="4572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249428F9-B633-4629-AA9B-A78AB1EA0AA2}"/>
              </a:ext>
            </a:extLst>
          </p:cNvPr>
          <p:cNvSpPr/>
          <p:nvPr/>
        </p:nvSpPr>
        <p:spPr>
          <a:xfrm rot="9092432">
            <a:off x="9554983" y="2249719"/>
            <a:ext cx="344658" cy="429064"/>
          </a:xfrm>
          <a:prstGeom prst="rightArrow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1C559AC-E3E3-45CF-B5D8-F361A936A193}"/>
              </a:ext>
            </a:extLst>
          </p:cNvPr>
          <p:cNvSpPr/>
          <p:nvPr/>
        </p:nvSpPr>
        <p:spPr>
          <a:xfrm>
            <a:off x="4462561" y="5721713"/>
            <a:ext cx="3263704" cy="816247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~70% of ORNL non-provisional patent applications result in issued patents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C8A6061-EF87-4B9D-BABF-1D060D8E7F1B}"/>
              </a:ext>
            </a:extLst>
          </p:cNvPr>
          <p:cNvSpPr/>
          <p:nvPr/>
        </p:nvSpPr>
        <p:spPr>
          <a:xfrm>
            <a:off x="9887389" y="1725184"/>
            <a:ext cx="999242" cy="739067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Strategy Shift</a:t>
            </a:r>
          </a:p>
        </p:txBody>
      </p:sp>
    </p:spTree>
    <p:extLst>
      <p:ext uri="{BB962C8B-B14F-4D97-AF65-F5344CB8AC3E}">
        <p14:creationId xmlns:p14="http://schemas.microsoft.com/office/powerpoint/2010/main" val="3559117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76E6A2-7F96-4709-B0DB-53DBB339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Non-provisional patent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6002F6-9BFF-4F40-8925-278A0E483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637229"/>
            <a:ext cx="11369809" cy="4047778"/>
          </a:xfrm>
        </p:spPr>
        <p:txBody>
          <a:bodyPr/>
          <a:lstStyle/>
          <a:p>
            <a:r>
              <a:rPr lang="en-US" dirty="0"/>
              <a:t>Prep and file:  $10-15K</a:t>
            </a:r>
          </a:p>
          <a:p>
            <a:r>
              <a:rPr lang="en-US" dirty="0"/>
              <a:t>Prosecution:  $3-5K</a:t>
            </a:r>
          </a:p>
          <a:p>
            <a:r>
              <a:rPr lang="en-US" dirty="0"/>
              <a:t>Issue fee:  $1.2K* </a:t>
            </a:r>
          </a:p>
          <a:p>
            <a:r>
              <a:rPr lang="en-US" dirty="0"/>
              <a:t>3.5 year maintenance:  $575**</a:t>
            </a:r>
          </a:p>
          <a:p>
            <a:r>
              <a:rPr lang="en-US" dirty="0"/>
              <a:t>7.5 year maintenance:  $2.4K***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DF5F28-288D-4B42-9DEF-3C260C44AD13}"/>
              </a:ext>
            </a:extLst>
          </p:cNvPr>
          <p:cNvSpPr txBox="1"/>
          <p:nvPr/>
        </p:nvSpPr>
        <p:spPr>
          <a:xfrm>
            <a:off x="344287" y="5144768"/>
            <a:ext cx="93202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*Average 2017 first action pendency = 16 month; average total pendency = 24 months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**ORNL automatically pays 3.5 year maintenance fee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***ORNL typically does not pay 7.5 year maintenance fee unless the patent is licensed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ADCC3C1-7682-45FA-AC3C-CB750462F991}"/>
              </a:ext>
            </a:extLst>
          </p:cNvPr>
          <p:cNvSpPr/>
          <p:nvPr/>
        </p:nvSpPr>
        <p:spPr>
          <a:xfrm>
            <a:off x="7526216" y="1929264"/>
            <a:ext cx="3263704" cy="2117187"/>
          </a:xfrm>
          <a:prstGeom prst="round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For budgetary purposes, we assume each patent costs $20K over its ~8 year lifetime, with most costs incurred within the first 3 years</a:t>
            </a:r>
          </a:p>
        </p:txBody>
      </p:sp>
    </p:spTree>
    <p:extLst>
      <p:ext uri="{BB962C8B-B14F-4D97-AF65-F5344CB8AC3E}">
        <p14:creationId xmlns:p14="http://schemas.microsoft.com/office/powerpoint/2010/main" val="3458182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C6167-4590-4FE5-AA9A-CD2B85E829B7}"/>
              </a:ext>
            </a:extLst>
          </p:cNvPr>
          <p:cNvSpPr/>
          <p:nvPr/>
        </p:nvSpPr>
        <p:spPr>
          <a:xfrm>
            <a:off x="4501661" y="2927298"/>
            <a:ext cx="7687164" cy="13351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F0EB6-A2ED-4948-ADEB-D4A77415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827CF8-0B66-4569-8004-E24273E97E64}"/>
              </a:ext>
            </a:extLst>
          </p:cNvPr>
          <p:cNvSpPr txBox="1"/>
          <p:nvPr/>
        </p:nvSpPr>
        <p:spPr>
          <a:xfrm>
            <a:off x="4672128" y="3354813"/>
            <a:ext cx="68704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Outreach and Marketing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6B645AE-DCFD-415A-B921-47FA62426296}"/>
              </a:ext>
            </a:extLst>
          </p:cNvPr>
          <p:cNvSpPr/>
          <p:nvPr/>
        </p:nvSpPr>
        <p:spPr>
          <a:xfrm>
            <a:off x="844061" y="1766078"/>
            <a:ext cx="3657600" cy="3657600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93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52DCD-6B4E-4CF3-ACDC-CE152F50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55194"/>
            <a:ext cx="11501908" cy="510909"/>
          </a:xfrm>
        </p:spPr>
        <p:txBody>
          <a:bodyPr/>
          <a:lstStyle/>
          <a:p>
            <a:r>
              <a:rPr lang="en-US" dirty="0"/>
              <a:t>Outreach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240EA66-B5B8-4DD4-8207-7711E30AC0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249" y="1115573"/>
            <a:ext cx="1819373" cy="221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7314E4-C72A-45F6-ACBA-625ED656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26" y="869684"/>
            <a:ext cx="1910880" cy="2482640"/>
          </a:xfrm>
          <a:prstGeom prst="rect">
            <a:avLst/>
          </a:prstGeom>
          <a:solidFill>
            <a:srgbClr val="FFFFFF">
              <a:shade val="85000"/>
            </a:srgbClr>
          </a:solidFill>
          <a:ln w="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C94D26D-1B78-4316-8A32-6F703E125B33}"/>
              </a:ext>
            </a:extLst>
          </p:cNvPr>
          <p:cNvGrpSpPr/>
          <p:nvPr/>
        </p:nvGrpSpPr>
        <p:grpSpPr>
          <a:xfrm>
            <a:off x="4501279" y="1157484"/>
            <a:ext cx="2981111" cy="2172968"/>
            <a:chOff x="6094413" y="1676470"/>
            <a:chExt cx="2981111" cy="21729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7AB2381-C68A-4AE3-959D-EE4255DC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0722" y="1754760"/>
              <a:ext cx="2928491" cy="1657629"/>
            </a:xfrm>
            <a:prstGeom prst="rect">
              <a:avLst/>
            </a:prstGeom>
          </p:spPr>
        </p:pic>
        <p:pic>
          <p:nvPicPr>
            <p:cNvPr id="1030" name="Picture 6" descr="Image result for tv image">
              <a:extLst>
                <a:ext uri="{FF2B5EF4-FFF2-40B4-BE49-F238E27FC236}">
                  <a16:creationId xmlns:a16="http://schemas.microsoft.com/office/drawing/2014/main" xmlns="" id="{E538C7E6-1223-4408-B1F5-AD646796B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413" y="1676470"/>
              <a:ext cx="2981111" cy="2172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:\Users\rjw\Downloads\IMG_1204.JPG">
            <a:extLst>
              <a:ext uri="{FF2B5EF4-FFF2-40B4-BE49-F238E27FC236}">
                <a16:creationId xmlns:a16="http://schemas.microsoft.com/office/drawing/2014/main" xmlns="" id="{A0910490-3995-4A75-818E-B213C2EB8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"/>
          <a:stretch/>
        </p:blipFill>
        <p:spPr bwMode="auto">
          <a:xfrm>
            <a:off x="343504" y="1119826"/>
            <a:ext cx="1910880" cy="221062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5A0261-9199-4F33-B2FF-0816F47B3FCC}"/>
              </a:ext>
            </a:extLst>
          </p:cNvPr>
          <p:cNvSpPr txBox="1"/>
          <p:nvPr/>
        </p:nvSpPr>
        <p:spPr>
          <a:xfrm>
            <a:off x="531233" y="3380907"/>
            <a:ext cx="1535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Trade Shows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F2A2FAE-0AB1-4BF3-B635-55AEE4474FBF}"/>
              </a:ext>
            </a:extLst>
          </p:cNvPr>
          <p:cNvSpPr txBox="1"/>
          <p:nvPr/>
        </p:nvSpPr>
        <p:spPr>
          <a:xfrm>
            <a:off x="2781283" y="3380907"/>
            <a:ext cx="13388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Lab Events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590561-D03E-4230-8FAA-A8178A4DDB6C}"/>
              </a:ext>
            </a:extLst>
          </p:cNvPr>
          <p:cNvSpPr txBox="1"/>
          <p:nvPr/>
        </p:nvSpPr>
        <p:spPr>
          <a:xfrm>
            <a:off x="5412387" y="3380907"/>
            <a:ext cx="115512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Webinars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EA08D6-29CB-4AEF-AD8D-6E0B1327EE34}"/>
              </a:ext>
            </a:extLst>
          </p:cNvPr>
          <p:cNvSpPr txBox="1"/>
          <p:nvPr/>
        </p:nvSpPr>
        <p:spPr>
          <a:xfrm>
            <a:off x="8021650" y="3380907"/>
            <a:ext cx="123623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Brochures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8B45FAA-0ECD-416A-B7A4-2A3AFB53CF79}"/>
              </a:ext>
            </a:extLst>
          </p:cNvPr>
          <p:cNvGrpSpPr/>
          <p:nvPr/>
        </p:nvGrpSpPr>
        <p:grpSpPr>
          <a:xfrm>
            <a:off x="177500" y="3833174"/>
            <a:ext cx="3162300" cy="2407722"/>
            <a:chOff x="1005403" y="3833174"/>
            <a:chExt cx="3162300" cy="2407722"/>
          </a:xfrm>
        </p:grpSpPr>
        <p:pic>
          <p:nvPicPr>
            <p:cNvPr id="1032" name="Picture 8" descr="Image result for email blast image">
              <a:extLst>
                <a:ext uri="{FF2B5EF4-FFF2-40B4-BE49-F238E27FC236}">
                  <a16:creationId xmlns:a16="http://schemas.microsoft.com/office/drawing/2014/main" xmlns="" id="{80630C02-12DB-4C70-B3B1-1F38527A9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403" y="3833174"/>
              <a:ext cx="3162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E477224-C4C6-41EB-8F61-CB35969498B6}"/>
                </a:ext>
              </a:extLst>
            </p:cNvPr>
            <p:cNvSpPr txBox="1"/>
            <p:nvPr/>
          </p:nvSpPr>
          <p:spPr>
            <a:xfrm>
              <a:off x="1241314" y="5899264"/>
              <a:ext cx="1454244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Email Blasts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35F66C7-1C99-449C-AD18-B0BC94AB8944}"/>
              </a:ext>
            </a:extLst>
          </p:cNvPr>
          <p:cNvGrpSpPr/>
          <p:nvPr/>
        </p:nvGrpSpPr>
        <p:grpSpPr>
          <a:xfrm>
            <a:off x="3469440" y="4050771"/>
            <a:ext cx="2608104" cy="1848493"/>
            <a:chOff x="4770426" y="4050771"/>
            <a:chExt cx="2608104" cy="184849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8F477F52-E7C4-4CCF-8D11-F50FB2E54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49312" y="4147431"/>
              <a:ext cx="2529218" cy="1751833"/>
            </a:xfrm>
            <a:prstGeom prst="rect">
              <a:avLst/>
            </a:prstGeom>
          </p:spPr>
        </p:pic>
        <p:pic>
          <p:nvPicPr>
            <p:cNvPr id="1034" name="Picture 10" descr="Image result for ipad image">
              <a:extLst>
                <a:ext uri="{FF2B5EF4-FFF2-40B4-BE49-F238E27FC236}">
                  <a16:creationId xmlns:a16="http://schemas.microsoft.com/office/drawing/2014/main" xmlns="" id="{AE972452-BAF1-497C-8A35-A324FBB14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26" y="4050771"/>
              <a:ext cx="2608103" cy="184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4AF5D0F-CD28-43F4-BF93-A683BE5EAB9D}"/>
              </a:ext>
            </a:extLst>
          </p:cNvPr>
          <p:cNvSpPr txBox="1"/>
          <p:nvPr/>
        </p:nvSpPr>
        <p:spPr>
          <a:xfrm>
            <a:off x="4189518" y="5948692"/>
            <a:ext cx="11679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Webpage</a:t>
            </a:r>
          </a:p>
        </p:txBody>
      </p:sp>
      <p:pic>
        <p:nvPicPr>
          <p:cNvPr id="1036" name="Picture 12" descr="Related image">
            <a:extLst>
              <a:ext uri="{FF2B5EF4-FFF2-40B4-BE49-F238E27FC236}">
                <a16:creationId xmlns:a16="http://schemas.microsoft.com/office/drawing/2014/main" xmlns="" id="{074789E2-2B0F-427B-BC70-23F200399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09576" y="1579646"/>
            <a:ext cx="2479249" cy="152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D03CDB-990C-4217-AB8A-8E280BD91492}"/>
              </a:ext>
            </a:extLst>
          </p:cNvPr>
          <p:cNvSpPr txBox="1"/>
          <p:nvPr/>
        </p:nvSpPr>
        <p:spPr>
          <a:xfrm>
            <a:off x="10172583" y="3380907"/>
            <a:ext cx="165949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Targeted Calls</a:t>
            </a:r>
          </a:p>
        </p:txBody>
      </p:sp>
      <p:pic>
        <p:nvPicPr>
          <p:cNvPr id="1038" name="Picture 14" descr="Image result for press release image">
            <a:extLst>
              <a:ext uri="{FF2B5EF4-FFF2-40B4-BE49-F238E27FC236}">
                <a16:creationId xmlns:a16="http://schemas.microsoft.com/office/drawing/2014/main" xmlns="" id="{FC202994-F732-441A-8850-7E274D6BD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7222" y="4141433"/>
            <a:ext cx="2825536" cy="17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225FC6-7908-41F1-9DE5-F5A52D71CC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6732" y="4508997"/>
            <a:ext cx="2781300" cy="10287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920B3E1-0DA6-4BE2-8CF2-F33187498C7C}"/>
              </a:ext>
            </a:extLst>
          </p:cNvPr>
          <p:cNvSpPr txBox="1"/>
          <p:nvPr/>
        </p:nvSpPr>
        <p:spPr>
          <a:xfrm>
            <a:off x="6952209" y="5948692"/>
            <a:ext cx="145424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/>
              <a:t>FedBizOpps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8B0FCB1-ED19-4449-B6D5-623E9675B76A}"/>
              </a:ext>
            </a:extLst>
          </p:cNvPr>
          <p:cNvSpPr txBox="1"/>
          <p:nvPr/>
        </p:nvSpPr>
        <p:spPr>
          <a:xfrm>
            <a:off x="9732580" y="5948692"/>
            <a:ext cx="180049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Press Releases</a:t>
            </a:r>
          </a:p>
        </p:txBody>
      </p:sp>
    </p:spTree>
    <p:extLst>
      <p:ext uri="{BB962C8B-B14F-4D97-AF65-F5344CB8AC3E}">
        <p14:creationId xmlns:p14="http://schemas.microsoft.com/office/powerpoint/2010/main" val="1521772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36812" y="4899174"/>
            <a:ext cx="7886700" cy="9715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6812" y="3718074"/>
            <a:ext cx="7886700" cy="1047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113" y="239152"/>
            <a:ext cx="8636290" cy="484748"/>
          </a:xfrm>
        </p:spPr>
        <p:txBody>
          <a:bodyPr/>
          <a:lstStyle/>
          <a:p>
            <a:r>
              <a:rPr lang="en-US" dirty="0"/>
              <a:t>Outreach efforts for licensing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204" y="1016967"/>
            <a:ext cx="8650659" cy="4993308"/>
          </a:xfrm>
        </p:spPr>
        <p:txBody>
          <a:bodyPr/>
          <a:lstStyle/>
          <a:p>
            <a:r>
              <a:rPr lang="en-US" sz="2400" dirty="0"/>
              <a:t>Intellectual property is made available for licensing by employing the following technology transfer practices:</a:t>
            </a:r>
          </a:p>
          <a:p>
            <a:pPr lvl="1"/>
            <a:r>
              <a:rPr lang="en-US" sz="2000" dirty="0"/>
              <a:t>Publish technology summaries of elected inventions/copyrights.</a:t>
            </a:r>
          </a:p>
          <a:p>
            <a:pPr lvl="1"/>
            <a:r>
              <a:rPr lang="en-US" sz="2000" dirty="0"/>
              <a:t>Broad outreach (email announcements and conference participation).</a:t>
            </a:r>
          </a:p>
          <a:p>
            <a:pPr lvl="1"/>
            <a:r>
              <a:rPr lang="en-US" sz="2000" dirty="0"/>
              <a:t>Targeted marketing campaigns.</a:t>
            </a:r>
          </a:p>
          <a:p>
            <a:r>
              <a:rPr lang="en-US" sz="2400" dirty="0"/>
              <a:t>Outreach efforts include both standard practice and  strategic efforts.</a:t>
            </a:r>
          </a:p>
          <a:p>
            <a:pPr lvl="1"/>
            <a:r>
              <a:rPr lang="en-US" sz="2000" i="1" dirty="0"/>
              <a:t>Standard Practice.  </a:t>
            </a:r>
            <a:r>
              <a:rPr lang="en-US" sz="2000" dirty="0"/>
              <a:t>Broad outreach for all IP in order to engage many partners in licensing while being mindful of selecting quality licensees.</a:t>
            </a:r>
          </a:p>
          <a:p>
            <a:pPr lvl="1"/>
            <a:endParaRPr lang="en-US" sz="1200" dirty="0"/>
          </a:p>
          <a:p>
            <a:pPr lvl="1"/>
            <a:r>
              <a:rPr lang="en-US" sz="2000" i="1" dirty="0"/>
              <a:t>Strategic.  </a:t>
            </a:r>
            <a:r>
              <a:rPr lang="en-US" sz="2000" dirty="0"/>
              <a:t>Select key IP areas or higher impact technologies for strategic focus.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674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41562" y="2703405"/>
            <a:ext cx="7886700" cy="619126"/>
          </a:xfrm>
          <a:prstGeom prst="rect">
            <a:avLst/>
          </a:prstGeom>
          <a:solidFill>
            <a:srgbClr val="B4D1F7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1562" y="1291877"/>
            <a:ext cx="7886700" cy="942975"/>
          </a:xfrm>
          <a:prstGeom prst="rect">
            <a:avLst/>
          </a:prstGeom>
          <a:solidFill>
            <a:srgbClr val="B4D1F7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41562" y="3436832"/>
            <a:ext cx="7886700" cy="642937"/>
          </a:xfrm>
          <a:prstGeom prst="rect">
            <a:avLst/>
          </a:prstGeom>
          <a:solidFill>
            <a:srgbClr val="CFF0A0"/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41562" y="4455744"/>
            <a:ext cx="7886700" cy="1028036"/>
          </a:xfrm>
          <a:prstGeom prst="rect">
            <a:avLst/>
          </a:prstGeom>
          <a:solidFill>
            <a:srgbClr val="C2E295"/>
          </a:solidFill>
          <a:ln>
            <a:solidFill>
              <a:schemeClr val="accent2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5113" y="239152"/>
            <a:ext cx="8636290" cy="484748"/>
          </a:xfrm>
        </p:spPr>
        <p:txBody>
          <a:bodyPr/>
          <a:lstStyle/>
          <a:p>
            <a:r>
              <a:rPr lang="en-US" dirty="0"/>
              <a:t>Outreach efforts for licensing </a:t>
            </a:r>
            <a:r>
              <a:rPr lang="en-US" sz="2400" b="0" dirty="0"/>
              <a:t>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855" y="927736"/>
            <a:ext cx="8642640" cy="4875187"/>
          </a:xfrm>
        </p:spPr>
        <p:txBody>
          <a:bodyPr/>
          <a:lstStyle/>
          <a:p>
            <a:pPr lvl="1"/>
            <a:r>
              <a:rPr lang="en-US" sz="2000" dirty="0"/>
              <a:t>Published Technology Summaries</a:t>
            </a:r>
          </a:p>
          <a:p>
            <a:pPr lvl="2"/>
            <a:r>
              <a:rPr lang="en-US" sz="1800" dirty="0"/>
              <a:t>Fact Cards for each elected invention/copyright are posted on the ORNL website.  Includes a brief description of the technology and Researcher/Commercialization Manager contact information.</a:t>
            </a:r>
          </a:p>
          <a:p>
            <a:pPr lvl="2"/>
            <a:endParaRPr lang="en-US" sz="300" dirty="0"/>
          </a:p>
          <a:p>
            <a:pPr lvl="1">
              <a:spcBef>
                <a:spcPts val="1200"/>
              </a:spcBef>
            </a:pPr>
            <a:r>
              <a:rPr lang="en-US" sz="2000" dirty="0"/>
              <a:t>Broad outreach</a:t>
            </a:r>
          </a:p>
          <a:p>
            <a:pPr lvl="2"/>
            <a:r>
              <a:rPr lang="en-US" sz="1800" dirty="0"/>
              <a:t>Email announcements to appropriate market categories when a Fact Card is published.</a:t>
            </a:r>
          </a:p>
          <a:p>
            <a:pPr lvl="2"/>
            <a:endParaRPr lang="en-US" sz="100" dirty="0"/>
          </a:p>
          <a:p>
            <a:pPr lvl="2"/>
            <a:r>
              <a:rPr lang="en-US" sz="1800" dirty="0"/>
              <a:t>Tradeshow and conference participation including oral/poster presentations and booth participation.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Targeted Marketing Campaigns</a:t>
            </a:r>
          </a:p>
          <a:p>
            <a:pPr lvl="2"/>
            <a:r>
              <a:rPr lang="en-US" sz="1800" dirty="0"/>
              <a:t>IP Portfolios/ High Impact Technologies</a:t>
            </a:r>
          </a:p>
          <a:p>
            <a:pPr lvl="2"/>
            <a:r>
              <a:rPr lang="en-US" sz="1800" dirty="0"/>
              <a:t>Maturation Investments (TCF, Maturation funds- TIP)</a:t>
            </a:r>
          </a:p>
          <a:p>
            <a:pPr lvl="2"/>
            <a:r>
              <a:rPr lang="en-US" sz="1800" dirty="0"/>
              <a:t>Innovation Centers/Hubs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799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3243673" y="1480198"/>
            <a:ext cx="5846583" cy="3758340"/>
            <a:chOff x="3243673" y="1480198"/>
            <a:chExt cx="5846583" cy="3846252"/>
          </a:xfrm>
        </p:grpSpPr>
        <p:sp>
          <p:nvSpPr>
            <p:cNvPr id="18" name="Arrow: Down 10"/>
            <p:cNvSpPr/>
            <p:nvPr/>
          </p:nvSpPr>
          <p:spPr>
            <a:xfrm rot="892892">
              <a:off x="5262859" y="2512258"/>
              <a:ext cx="954861" cy="2769074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/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Arrow: Down 10"/>
            <p:cNvSpPr/>
            <p:nvPr/>
          </p:nvSpPr>
          <p:spPr>
            <a:xfrm rot="20820523">
              <a:off x="6021486" y="2557376"/>
              <a:ext cx="954861" cy="2769074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>
                <a:rot lat="19190634" lon="0" rev="0"/>
              </a:camera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Arrow: Down 10"/>
            <p:cNvSpPr/>
            <p:nvPr/>
          </p:nvSpPr>
          <p:spPr>
            <a:xfrm rot="19374816">
              <a:off x="6682813" y="2271038"/>
              <a:ext cx="954861" cy="2769074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/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Arrow: Down 10"/>
            <p:cNvSpPr/>
            <p:nvPr/>
          </p:nvSpPr>
          <p:spPr>
            <a:xfrm rot="2299271">
              <a:off x="4607231" y="2252643"/>
              <a:ext cx="954861" cy="2769074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/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Arrow: Down 10"/>
            <p:cNvSpPr/>
            <p:nvPr/>
          </p:nvSpPr>
          <p:spPr>
            <a:xfrm rot="3811399">
              <a:off x="4290363" y="1702458"/>
              <a:ext cx="776108" cy="2869488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/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Arrow: Down 10"/>
            <p:cNvSpPr/>
            <p:nvPr/>
          </p:nvSpPr>
          <p:spPr>
            <a:xfrm rot="17850980">
              <a:off x="7183003" y="1689983"/>
              <a:ext cx="776108" cy="3038398"/>
            </a:xfrm>
            <a:custGeom>
              <a:avLst/>
              <a:gdLst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433983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0 h 2064544"/>
                <a:gd name="connsiteX5" fmla="*/ 433983 w 578644"/>
                <a:gd name="connsiteY5" fmla="*/ 1775222 h 2064544"/>
                <a:gd name="connsiteX6" fmla="*/ 578644 w 578644"/>
                <a:gd name="connsiteY6" fmla="*/ 1775222 h 2064544"/>
                <a:gd name="connsiteX7" fmla="*/ 289322 w 578644"/>
                <a:gd name="connsiteY7" fmla="*/ 2064544 h 2064544"/>
                <a:gd name="connsiteX8" fmla="*/ 0 w 578644"/>
                <a:gd name="connsiteY8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144661 w 578644"/>
                <a:gd name="connsiteY2" fmla="*/ 0 h 2064544"/>
                <a:gd name="connsiteX3" fmla="*/ 289328 w 578644"/>
                <a:gd name="connsiteY3" fmla="*/ 0 h 2064544"/>
                <a:gd name="connsiteX4" fmla="*/ 433983 w 578644"/>
                <a:gd name="connsiteY4" fmla="*/ 1775222 h 2064544"/>
                <a:gd name="connsiteX5" fmla="*/ 578644 w 578644"/>
                <a:gd name="connsiteY5" fmla="*/ 1775222 h 2064544"/>
                <a:gd name="connsiteX6" fmla="*/ 289322 w 578644"/>
                <a:gd name="connsiteY6" fmla="*/ 2064544 h 2064544"/>
                <a:gd name="connsiteX7" fmla="*/ 0 w 578644"/>
                <a:gd name="connsiteY7" fmla="*/ 1775222 h 2064544"/>
                <a:gd name="connsiteX0" fmla="*/ 0 w 578644"/>
                <a:gd name="connsiteY0" fmla="*/ 1775222 h 2064544"/>
                <a:gd name="connsiteX1" fmla="*/ 144661 w 578644"/>
                <a:gd name="connsiteY1" fmla="*/ 1775222 h 2064544"/>
                <a:gd name="connsiteX2" fmla="*/ 289328 w 578644"/>
                <a:gd name="connsiteY2" fmla="*/ 0 h 2064544"/>
                <a:gd name="connsiteX3" fmla="*/ 433983 w 578644"/>
                <a:gd name="connsiteY3" fmla="*/ 1775222 h 2064544"/>
                <a:gd name="connsiteX4" fmla="*/ 578644 w 578644"/>
                <a:gd name="connsiteY4" fmla="*/ 1775222 h 2064544"/>
                <a:gd name="connsiteX5" fmla="*/ 289322 w 578644"/>
                <a:gd name="connsiteY5" fmla="*/ 2064544 h 2064544"/>
                <a:gd name="connsiteX6" fmla="*/ 0 w 578644"/>
                <a:gd name="connsiteY6" fmla="*/ 1775222 h 206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8644" h="2064544">
                  <a:moveTo>
                    <a:pt x="0" y="1775222"/>
                  </a:moveTo>
                  <a:lnTo>
                    <a:pt x="144661" y="1775222"/>
                  </a:lnTo>
                  <a:lnTo>
                    <a:pt x="289328" y="0"/>
                  </a:lnTo>
                  <a:lnTo>
                    <a:pt x="433983" y="1775222"/>
                  </a:lnTo>
                  <a:lnTo>
                    <a:pt x="578644" y="1775222"/>
                  </a:lnTo>
                  <a:lnTo>
                    <a:pt x="289322" y="2064544"/>
                  </a:lnTo>
                  <a:lnTo>
                    <a:pt x="0" y="17752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solidFill>
                <a:schemeClr val="accent1"/>
              </a:solidFill>
            </a:ln>
            <a:effectLst>
              <a:outerShdw blurRad="63500" dist="88900" dir="5520000" sx="102000" sy="102000" algn="ctr" rotWithShape="0">
                <a:prstClr val="black">
                  <a:alpha val="40000"/>
                </a:prstClr>
              </a:outerShdw>
            </a:effectLst>
            <a:scene3d>
              <a:camera prst="perspectiveRelaxedModerately" fov="6300000"/>
              <a:lightRig rig="threePt" dir="t"/>
            </a:scene3d>
            <a:sp3d extrusionH="101600">
              <a:extrusionClr>
                <a:schemeClr val="bg1">
                  <a:lumMod val="65000"/>
                </a:schemeClr>
              </a:extrusion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239769" y="1480198"/>
              <a:ext cx="1741714" cy="1669143"/>
              <a:chOff x="5239769" y="1269743"/>
              <a:chExt cx="1741714" cy="1669143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5239769" y="1269743"/>
                <a:ext cx="1741714" cy="1669143"/>
                <a:chOff x="5239769" y="1269743"/>
                <a:chExt cx="1741714" cy="1669143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5239769" y="1269743"/>
                  <a:ext cx="1741714" cy="16691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5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n>
                  <a:noFill/>
                </a:ln>
                <a:effectLst>
                  <a:outerShdw blurRad="152400" dir="5400000" sx="90000" sy="-19000" rotWithShape="0">
                    <a:prstClr val="black">
                      <a:alpha val="30000"/>
                    </a:prst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544163" y="1289293"/>
                  <a:ext cx="1132924" cy="815021"/>
                </a:xfrm>
                <a:prstGeom prst="ellipse">
                  <a:avLst/>
                </a:prstGeom>
                <a:gradFill>
                  <a:gsLst>
                    <a:gs pos="48000">
                      <a:schemeClr val="bg1">
                        <a:alpha val="15000"/>
                        <a:lumMod val="3000"/>
                        <a:lumOff val="97000"/>
                      </a:schemeClr>
                    </a:gs>
                    <a:gs pos="0">
                      <a:schemeClr val="accent1">
                        <a:lumMod val="5000"/>
                        <a:lumOff val="95000"/>
                        <a:alpha val="55000"/>
                      </a:schemeClr>
                    </a:gs>
                    <a:gs pos="100000">
                      <a:schemeClr val="bg1">
                        <a:alpha val="0"/>
                        <a:lumMod val="0"/>
                        <a:lumOff val="10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softEdge rad="63500"/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1" name="TextBox 60"/>
              <p:cNvSpPr txBox="1"/>
              <p:nvPr/>
            </p:nvSpPr>
            <p:spPr>
              <a:xfrm>
                <a:off x="5697691" y="1869154"/>
                <a:ext cx="825867" cy="604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ORNL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FY17</a:t>
                </a:r>
              </a:p>
            </p:txBody>
          </p:sp>
        </p:grpSp>
      </p:grpSp>
      <p:sp>
        <p:nvSpPr>
          <p:cNvPr id="62" name="Title 6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929485"/>
          </a:xfrm>
        </p:spPr>
        <p:txBody>
          <a:bodyPr/>
          <a:lstStyle/>
          <a:p>
            <a:r>
              <a:rPr lang="en-US" dirty="0"/>
              <a:t>Technology Transfer is an important part of ORNL’s strategy to disseminate research results</a:t>
            </a:r>
          </a:p>
        </p:txBody>
      </p:sp>
      <p:sp>
        <p:nvSpPr>
          <p:cNvPr id="63" name="Oval 62"/>
          <p:cNvSpPr/>
          <p:nvPr/>
        </p:nvSpPr>
        <p:spPr>
          <a:xfrm>
            <a:off x="7758064" y="4762598"/>
            <a:ext cx="155448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167 Active Licenses</a:t>
            </a:r>
          </a:p>
        </p:txBody>
      </p:sp>
      <p:sp>
        <p:nvSpPr>
          <p:cNvPr id="65" name="Oval 64"/>
          <p:cNvSpPr/>
          <p:nvPr/>
        </p:nvSpPr>
        <p:spPr>
          <a:xfrm>
            <a:off x="9093588" y="3599621"/>
            <a:ext cx="164592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332 Active Non-Fed Research Agreements</a:t>
            </a:r>
          </a:p>
        </p:txBody>
      </p:sp>
      <p:sp>
        <p:nvSpPr>
          <p:cNvPr id="66" name="Oval 65"/>
          <p:cNvSpPr/>
          <p:nvPr/>
        </p:nvSpPr>
        <p:spPr>
          <a:xfrm>
            <a:off x="6166296" y="5394155"/>
            <a:ext cx="155448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743 Active US Patents</a:t>
            </a:r>
          </a:p>
        </p:txBody>
      </p:sp>
      <p:sp>
        <p:nvSpPr>
          <p:cNvPr id="67" name="Oval 66"/>
          <p:cNvSpPr/>
          <p:nvPr/>
        </p:nvSpPr>
        <p:spPr>
          <a:xfrm>
            <a:off x="4409085" y="5394155"/>
            <a:ext cx="155448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1763 Visiting Scientists</a:t>
            </a:r>
          </a:p>
        </p:txBody>
      </p:sp>
      <p:sp>
        <p:nvSpPr>
          <p:cNvPr id="68" name="Oval 67"/>
          <p:cNvSpPr/>
          <p:nvPr/>
        </p:nvSpPr>
        <p:spPr>
          <a:xfrm>
            <a:off x="2800884" y="4763079"/>
            <a:ext cx="164592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1707 Research Publications</a:t>
            </a:r>
          </a:p>
        </p:txBody>
      </p:sp>
      <p:sp>
        <p:nvSpPr>
          <p:cNvPr id="69" name="Oval 68"/>
          <p:cNvSpPr/>
          <p:nvPr/>
        </p:nvSpPr>
        <p:spPr>
          <a:xfrm>
            <a:off x="1884403" y="3599621"/>
            <a:ext cx="1554480" cy="109728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4058 User Facility Users</a:t>
            </a:r>
          </a:p>
        </p:txBody>
      </p:sp>
    </p:spTree>
    <p:extLst>
      <p:ext uri="{BB962C8B-B14F-4D97-AF65-F5344CB8AC3E}">
        <p14:creationId xmlns:p14="http://schemas.microsoft.com/office/powerpoint/2010/main" val="263357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B7527-6912-4947-A190-07927888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platforms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5919D0-8BE2-478F-8EEA-5E1AF2BD0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764" y="1275639"/>
            <a:ext cx="3643349" cy="4807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84DFDF-7032-49DD-81DF-9B3BE75B2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457" y="1275639"/>
            <a:ext cx="3892342" cy="48079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A0B927-FB3B-46D4-96B8-087FBBB3F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14" y="3577924"/>
            <a:ext cx="2376683" cy="4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52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37" y="177800"/>
            <a:ext cx="8229600" cy="641714"/>
          </a:xfrm>
        </p:spPr>
        <p:txBody>
          <a:bodyPr/>
          <a:lstStyle/>
          <a:p>
            <a:r>
              <a:rPr lang="en-US" sz="2400" dirty="0"/>
              <a:t>Licensing fairness of opportunity / COI process</a:t>
            </a:r>
            <a:br>
              <a:rPr lang="en-US" sz="2400" dirty="0"/>
            </a:br>
            <a:r>
              <a:rPr lang="en-US" sz="1800" dirty="0">
                <a:latin typeface="Arial Narrow" panose="020B0606020202030204" pitchFamily="34" charset="0"/>
              </a:rPr>
              <a:t>8/28/2015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03207" y="826711"/>
          <a:ext cx="8728076" cy="569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0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2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20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820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Every Newly Elected Invention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Employee Affiliated Company Expresses Interest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Technology Innovation Program Technologies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Web Posting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Automatically upon invention election (back to</a:t>
                      </a:r>
                      <a:r>
                        <a:rPr lang="en-US" sz="1000" baseline="0" dirty="0"/>
                        <a:t> 2000)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Automatically upon invention 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Automatically upon invention election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Email Notification Recipients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Standard</a:t>
                      </a:r>
                      <a:r>
                        <a:rPr lang="en-US" sz="1000" baseline="0" dirty="0"/>
                        <a:t> (Opt In / Opt Out) list for market category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Targeted </a:t>
                      </a:r>
                      <a:r>
                        <a:rPr lang="en-US" sz="1000" baseline="0" dirty="0"/>
                        <a:t>list provided by 3</a:t>
                      </a:r>
                      <a:r>
                        <a:rPr lang="en-US" sz="1000" baseline="30000" dirty="0"/>
                        <a:t>rd</a:t>
                      </a:r>
                      <a:r>
                        <a:rPr lang="en-US" sz="1000" baseline="0" dirty="0"/>
                        <a:t> party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All parties who have expressed interest during dead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SPARK</a:t>
                      </a:r>
                      <a:r>
                        <a:rPr lang="en-US" sz="1000" baseline="0" dirty="0"/>
                        <a:t> or BTG Presentation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Sometimes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Sometimes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Always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Fed Biz </a:t>
                      </a:r>
                      <a:r>
                        <a:rPr lang="en-US" sz="1000" dirty="0" err="1"/>
                        <a:t>Opps</a:t>
                      </a:r>
                      <a:r>
                        <a:rPr lang="en-US" sz="1000" dirty="0"/>
                        <a:t> Posting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Diligence Period</a:t>
                      </a:r>
                      <a:r>
                        <a:rPr lang="en-US" sz="1000" baseline="0" dirty="0"/>
                        <a:t> Before Entering Negotiations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At least 45 days after web posting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At least 45 days after web posting and at least 30 days after Fed Biz </a:t>
                      </a:r>
                      <a:r>
                        <a:rPr lang="en-US" sz="1000" dirty="0" err="1"/>
                        <a:t>Opps</a:t>
                      </a:r>
                      <a:r>
                        <a:rPr lang="en-US" sz="1000" dirty="0"/>
                        <a:t> posting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After project results are available; typically 6-9</a:t>
                      </a:r>
                      <a:r>
                        <a:rPr lang="en-US" sz="1000" baseline="0" dirty="0"/>
                        <a:t> months after project start </a:t>
                      </a:r>
                      <a:r>
                        <a:rPr lang="en-US" sz="1000" dirty="0"/>
                        <a:t>and at least 30 days after Fed Biz </a:t>
                      </a:r>
                      <a:r>
                        <a:rPr lang="en-US" sz="1000" dirty="0" err="1"/>
                        <a:t>Opps</a:t>
                      </a:r>
                      <a:r>
                        <a:rPr lang="en-US" sz="1000" dirty="0"/>
                        <a:t> posting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Reviewer if Multiple Applicants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If multiple companies apply to exclusive</a:t>
                      </a:r>
                      <a:r>
                        <a:rPr lang="en-US" sz="1000" baseline="0" dirty="0"/>
                        <a:t>ly license a technology, the </a:t>
                      </a:r>
                      <a:r>
                        <a:rPr lang="en-US" sz="1000" dirty="0"/>
                        <a:t>Tech</a:t>
                      </a:r>
                      <a:r>
                        <a:rPr lang="en-US" sz="1000" baseline="0" dirty="0"/>
                        <a:t> Transfer Office evaluates proposals using a standard score card.  If an employee-affiliated company (including Non-UT-B Researchers and Contractor Affiliated Entities as </a:t>
                      </a:r>
                      <a:r>
                        <a:rPr lang="en-US" sz="1000" baseline="0"/>
                        <a:t>described below) </a:t>
                      </a:r>
                      <a:r>
                        <a:rPr lang="en-US" sz="1000" baseline="0" dirty="0"/>
                        <a:t>applies, an expert third party evaluates the proposals using the ORNL score card.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Negotiation</a:t>
                      </a:r>
                      <a:r>
                        <a:rPr lang="en-US" sz="1000" baseline="0" dirty="0"/>
                        <a:t> with current UT-B Employees</a:t>
                      </a:r>
                      <a:endParaRPr lang="en-US" sz="1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000" dirty="0"/>
                        <a:t>Current</a:t>
                      </a:r>
                      <a:r>
                        <a:rPr lang="en-US" sz="1000" baseline="0" dirty="0"/>
                        <a:t> UT-B employees with approved outside activities may  license ORNL technologies.  However, they must appoint a third party representative to negotiate on their behalf.  This requirement does not apply to former employees or employees on entrepreneurial leave.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Non-UT-Battelle Researchers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Non UT-Battelle Researchers</a:t>
                      </a:r>
                      <a:r>
                        <a:rPr lang="en-US" sz="1000" baseline="0" dirty="0"/>
                        <a:t> who have extended access to ORNL research data and results (</a:t>
                      </a:r>
                      <a:r>
                        <a:rPr lang="en-US" sz="1000" i="1" baseline="0" dirty="0"/>
                        <a:t>e.g. </a:t>
                      </a:r>
                      <a:r>
                        <a:rPr lang="en-US" sz="1000" baseline="0" dirty="0"/>
                        <a:t>v</a:t>
                      </a:r>
                      <a:r>
                        <a:rPr lang="en-US" sz="1000" dirty="0"/>
                        <a:t>isiting faculty, some post-docs, graduate students, ORISE  students, staff augmentation subcontractors, etc.) are</a:t>
                      </a:r>
                      <a:r>
                        <a:rPr lang="en-US" sz="1000" baseline="0" dirty="0"/>
                        <a:t> treated as employees for the purpose  of this process.  These personnel may have different conflict of interest mitigation obligations and should coordinate their entrepreneurial activities with the UT-B Office of General Counsel (OGC).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Contractor</a:t>
                      </a:r>
                      <a:r>
                        <a:rPr lang="en-US" sz="1000" baseline="0" dirty="0"/>
                        <a:t> Affiliated Entities</a:t>
                      </a:r>
                      <a:endParaRPr lang="en-US" sz="10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UT,</a:t>
                      </a:r>
                      <a:r>
                        <a:rPr lang="en-US" sz="1000" baseline="0" dirty="0"/>
                        <a:t> BMI, and UT-Battelle and their corporate affiliates are treated as employees for the purpose of this process.  Note this group is narrower than the “Entity” list defined in TTD-06 for Organizational Conflict of Interest reviews.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00" dirty="0"/>
                        <a:t>Agreement review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Per the UT-B prime contract, exclusive licenses to employees,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past employees who</a:t>
                      </a:r>
                      <a:r>
                        <a:rPr lang="en-US" sz="1000" baseline="0" dirty="0"/>
                        <a:t> terminated within 2 years, and  Contractor Affiliated Entities must be approved by the DOE Contracting Officer.  The UT-Battelle OGC will perform Conflict of Interest and Fairness of Opportunity reviews of non-exclusive licenses to employees and past employees and all licenses to Non-UT-B Researchers.</a:t>
                      </a:r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382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C6167-4590-4FE5-AA9A-CD2B85E829B7}"/>
              </a:ext>
            </a:extLst>
          </p:cNvPr>
          <p:cNvSpPr/>
          <p:nvPr/>
        </p:nvSpPr>
        <p:spPr>
          <a:xfrm>
            <a:off x="4501661" y="2927298"/>
            <a:ext cx="7687164" cy="13351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F0EB6-A2ED-4948-ADEB-D4A77415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827CF8-0B66-4569-8004-E24273E97E64}"/>
              </a:ext>
            </a:extLst>
          </p:cNvPr>
          <p:cNvSpPr txBox="1"/>
          <p:nvPr/>
        </p:nvSpPr>
        <p:spPr>
          <a:xfrm>
            <a:off x="4672128" y="3354813"/>
            <a:ext cx="68704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Licensing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EB5F57-6718-4CB2-9D55-C21E939A0927}"/>
              </a:ext>
            </a:extLst>
          </p:cNvPr>
          <p:cNvSpPr/>
          <p:nvPr/>
        </p:nvSpPr>
        <p:spPr>
          <a:xfrm>
            <a:off x="844061" y="1766078"/>
            <a:ext cx="3657600" cy="3657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69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application score sheet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968" y="1021339"/>
            <a:ext cx="4598044" cy="538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8894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88"/>
          <a:stretch/>
        </p:blipFill>
        <p:spPr bwMode="auto">
          <a:xfrm>
            <a:off x="4892919" y="184558"/>
            <a:ext cx="5514972" cy="652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" y="236982"/>
            <a:ext cx="4763053" cy="929485"/>
          </a:xfrm>
        </p:spPr>
        <p:txBody>
          <a:bodyPr/>
          <a:lstStyle/>
          <a:p>
            <a:r>
              <a:rPr lang="en-US" dirty="0"/>
              <a:t>Licensing workflow and roles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344858" y="1941303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(CM) Commercialization Manager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688416" y="4919345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(JTC) Group Leader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1674452" y="5429704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(CDR) Administrative Assistant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1699267" y="6007403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(MJP) Director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1688416" y="5634574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Attorney and (SMC) Finance Officer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695717" y="5151870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(CM) Commercialization Manager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688416" y="5825271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(JTC) Group Leader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1688622" y="6246216"/>
            <a:ext cx="353745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b="1" dirty="0"/>
              <a:t>(CDR) Administrative Assistant</a:t>
            </a:r>
          </a:p>
        </p:txBody>
      </p:sp>
      <p:sp>
        <p:nvSpPr>
          <p:cNvPr id="6" name="Left Bracket 5"/>
          <p:cNvSpPr/>
          <p:nvPr/>
        </p:nvSpPr>
        <p:spPr>
          <a:xfrm>
            <a:off x="4850382" y="1127061"/>
            <a:ext cx="276462" cy="1924493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93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E8F864-B95E-445B-89DA-7289A0D6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 on licensing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BEEE19-CCA7-4698-8A72-9A003593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410984"/>
            <a:ext cx="11369809" cy="4047778"/>
          </a:xfrm>
        </p:spPr>
        <p:txBody>
          <a:bodyPr/>
          <a:lstStyle/>
          <a:p>
            <a:r>
              <a:rPr lang="en-US" sz="2400" dirty="0"/>
              <a:t>Execution fee:  high enough to require “C-Suite” approval, but low enough to not negatively impact commercialization</a:t>
            </a:r>
          </a:p>
          <a:p>
            <a:r>
              <a:rPr lang="en-US" sz="2400" dirty="0"/>
              <a:t>Annual minimum payments: high enough to encourage return of IP if it is no longer part of the company strategy; low enough to not negatively impact commercialization</a:t>
            </a:r>
          </a:p>
          <a:p>
            <a:r>
              <a:rPr lang="en-US" sz="2400" dirty="0"/>
              <a:t>Running royalties:  we use the “25% rule” as an objective starting point and then negotiate to meet partner needs</a:t>
            </a:r>
          </a:p>
          <a:p>
            <a:r>
              <a:rPr lang="en-US" sz="2400" dirty="0"/>
              <a:t>Patent reimbursement:  normally required for exclusive licenses; frequently shared among non-exclusive licensees</a:t>
            </a:r>
          </a:p>
          <a:p>
            <a:r>
              <a:rPr lang="en-US" sz="2400" dirty="0"/>
              <a:t>Avoid being greedy</a:t>
            </a:r>
          </a:p>
          <a:p>
            <a:r>
              <a:rPr lang="en-US" sz="2400" dirty="0"/>
              <a:t>Be willing to renegotiate</a:t>
            </a:r>
          </a:p>
        </p:txBody>
      </p:sp>
    </p:spTree>
    <p:extLst>
      <p:ext uri="{BB962C8B-B14F-4D97-AF65-F5344CB8AC3E}">
        <p14:creationId xmlns:p14="http://schemas.microsoft.com/office/powerpoint/2010/main" val="1644706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C6167-4590-4FE5-AA9A-CD2B85E829B7}"/>
              </a:ext>
            </a:extLst>
          </p:cNvPr>
          <p:cNvSpPr/>
          <p:nvPr/>
        </p:nvSpPr>
        <p:spPr>
          <a:xfrm>
            <a:off x="4501661" y="2927298"/>
            <a:ext cx="7687164" cy="13351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F0EB6-A2ED-4948-ADEB-D4A77415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827CF8-0B66-4569-8004-E24273E97E64}"/>
              </a:ext>
            </a:extLst>
          </p:cNvPr>
          <p:cNvSpPr txBox="1"/>
          <p:nvPr/>
        </p:nvSpPr>
        <p:spPr>
          <a:xfrm>
            <a:off x="4672128" y="3354813"/>
            <a:ext cx="687041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Relationship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5668D70-B077-4F03-A299-50135398D55F}"/>
              </a:ext>
            </a:extLst>
          </p:cNvPr>
          <p:cNvSpPr/>
          <p:nvPr/>
        </p:nvSpPr>
        <p:spPr>
          <a:xfrm>
            <a:off x="836613" y="1766078"/>
            <a:ext cx="3657600" cy="3657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65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081B3DE-93B9-44AF-978A-B9BD95D9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Post-license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AC13B9-AB40-480E-ABDD-782999E18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3" y="1036320"/>
            <a:ext cx="5650991" cy="5218175"/>
          </a:xfrm>
        </p:spPr>
        <p:txBody>
          <a:bodyPr/>
          <a:lstStyle/>
          <a:p>
            <a:r>
              <a:rPr lang="en-US" dirty="0"/>
              <a:t>License signing ceremonies and press releases</a:t>
            </a:r>
          </a:p>
          <a:p>
            <a:r>
              <a:rPr lang="en-US" dirty="0"/>
              <a:t>Hosted investor visits</a:t>
            </a:r>
          </a:p>
          <a:p>
            <a:r>
              <a:rPr lang="en-US" dirty="0"/>
              <a:t>Access to technical team</a:t>
            </a:r>
          </a:p>
          <a:p>
            <a:r>
              <a:rPr lang="en-US" dirty="0"/>
              <a:t>Technology Assistance Program funding</a:t>
            </a:r>
          </a:p>
          <a:p>
            <a:r>
              <a:rPr lang="en-US" dirty="0"/>
              <a:t>Rapid response to due diligence requests</a:t>
            </a:r>
          </a:p>
          <a:p>
            <a:r>
              <a:rPr lang="en-US" dirty="0"/>
              <a:t>Flexibility in renegotiating agreements</a:t>
            </a:r>
          </a:p>
          <a:p>
            <a:r>
              <a:rPr lang="en-US" dirty="0"/>
              <a:t>R&amp;D 100 and FLC Awards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C132859-26F0-4350-B0D8-ED18B756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548" y="1036320"/>
            <a:ext cx="5917278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18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67A87D-52B4-4D7F-88DE-BF8925B2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124BB5-20D8-418A-A28D-2796976B2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Visits and “check-in” calls</a:t>
            </a:r>
          </a:p>
          <a:p>
            <a:r>
              <a:rPr lang="en-US" dirty="0"/>
              <a:t>Annual reporting requirements in licenses</a:t>
            </a:r>
          </a:p>
          <a:p>
            <a:r>
              <a:rPr lang="en-US" dirty="0"/>
              <a:t>Review of SEC filings and Dunn and Bradstreet </a:t>
            </a:r>
            <a:r>
              <a:rPr lang="en-US" i="1" dirty="0"/>
              <a:t>etc.</a:t>
            </a:r>
            <a:r>
              <a:rPr lang="en-US" dirty="0"/>
              <a:t> data for consistency with annual reports</a:t>
            </a:r>
          </a:p>
          <a:p>
            <a:r>
              <a:rPr lang="en-US" dirty="0"/>
              <a:t>Audits</a:t>
            </a:r>
          </a:p>
        </p:txBody>
      </p:sp>
    </p:spTree>
    <p:extLst>
      <p:ext uri="{BB962C8B-B14F-4D97-AF65-F5344CB8AC3E}">
        <p14:creationId xmlns:p14="http://schemas.microsoft.com/office/powerpoint/2010/main" val="2437755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1.staticflickr.com/9/8177/8003095255_1704e2a366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04" y="-132080"/>
            <a:ext cx="12202530" cy="71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183409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88" name="Elbow Connector 7187">
            <a:extLst>
              <a:ext uri="{FF2B5EF4-FFF2-40B4-BE49-F238E27FC236}">
                <a16:creationId xmlns:a16="http://schemas.microsoft.com/office/drawing/2014/main" xmlns="" id="{EA7BE561-0135-4CF4-AE9F-F5FC523F5E0F}"/>
              </a:ext>
            </a:extLst>
          </p:cNvPr>
          <p:cNvCxnSpPr>
            <a:cxnSpLocks/>
            <a:stCxn id="188" idx="0"/>
          </p:cNvCxnSpPr>
          <p:nvPr/>
        </p:nvCxnSpPr>
        <p:spPr>
          <a:xfrm rot="16200000" flipV="1">
            <a:off x="7900193" y="1724819"/>
            <a:ext cx="198438" cy="1879600"/>
          </a:xfrm>
          <a:prstGeom prst="bentConnector2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>
            <a:extLst>
              <a:ext uri="{FF2B5EF4-FFF2-40B4-BE49-F238E27FC236}">
                <a16:creationId xmlns:a16="http://schemas.microsoft.com/office/drawing/2014/main" xmlns="" id="{B59DA213-4BE2-44DE-B5BA-DCBE13319E32}"/>
              </a:ext>
            </a:extLst>
          </p:cNvPr>
          <p:cNvCxnSpPr/>
          <p:nvPr/>
        </p:nvCxnSpPr>
        <p:spPr>
          <a:xfrm rot="5400000" flipH="1" flipV="1">
            <a:off x="6115050" y="1839913"/>
            <a:ext cx="12700" cy="1882775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7A95C973-FB19-4E97-85DC-55C261FC00B8}"/>
              </a:ext>
            </a:extLst>
          </p:cNvPr>
          <p:cNvCxnSpPr/>
          <p:nvPr/>
        </p:nvCxnSpPr>
        <p:spPr>
          <a:xfrm>
            <a:off x="6092825" y="2420939"/>
            <a:ext cx="0" cy="1476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Line 351">
            <a:extLst>
              <a:ext uri="{FF2B5EF4-FFF2-40B4-BE49-F238E27FC236}">
                <a16:creationId xmlns:a16="http://schemas.microsoft.com/office/drawing/2014/main" xmlns="" id="{3589B6DE-9269-4506-8C42-E29B098A60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8375" y="1965325"/>
            <a:ext cx="246062" cy="0"/>
          </a:xfrm>
          <a:prstGeom prst="line">
            <a:avLst/>
          </a:prstGeom>
          <a:noFill/>
          <a:ln w="19050">
            <a:solidFill>
              <a:srgbClr val="555555"/>
            </a:solidFill>
            <a:prstDash val="sysDot"/>
            <a:round/>
            <a:headEnd/>
            <a:tailEnd/>
          </a:ln>
        </p:spPr>
        <p:txBody>
          <a:bodyPr lIns="45720" rIns="45720"/>
          <a:lstStyle/>
          <a:p>
            <a:pPr eaLnBrk="1" hangingPunct="1">
              <a:lnSpc>
                <a:spcPct val="90000"/>
              </a:lnSpc>
              <a:defRPr/>
            </a:pPr>
            <a:endParaRPr lang="en-US" dirty="0">
              <a:ln w="12700">
                <a:solidFill>
                  <a:srgbClr val="EACFDF"/>
                </a:solidFill>
                <a:prstDash val="sysDot"/>
              </a:ln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73" name="Line 351">
            <a:extLst>
              <a:ext uri="{FF2B5EF4-FFF2-40B4-BE49-F238E27FC236}">
                <a16:creationId xmlns:a16="http://schemas.microsoft.com/office/drawing/2014/main" xmlns="" id="{027282E4-3A7A-4ED6-B22D-8182C371F6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65975" y="1965325"/>
            <a:ext cx="209550" cy="0"/>
          </a:xfrm>
          <a:prstGeom prst="line">
            <a:avLst/>
          </a:prstGeom>
          <a:noFill/>
          <a:ln w="19050">
            <a:solidFill>
              <a:srgbClr val="555555"/>
            </a:solidFill>
            <a:prstDash val="sysDot"/>
            <a:round/>
            <a:headEnd/>
            <a:tailEnd/>
          </a:ln>
        </p:spPr>
        <p:txBody>
          <a:bodyPr lIns="45720" rIns="45720"/>
          <a:lstStyle/>
          <a:p>
            <a:pPr eaLnBrk="1" hangingPunct="1">
              <a:lnSpc>
                <a:spcPct val="90000"/>
              </a:lnSpc>
              <a:defRPr/>
            </a:pPr>
            <a:endParaRPr lang="en-US">
              <a:ln w="12700">
                <a:solidFill>
                  <a:srgbClr val="EACFDF"/>
                </a:solidFill>
                <a:prstDash val="sysDot"/>
              </a:ln>
              <a:latin typeface="Arial" charset="0"/>
              <a:ea typeface="+mn-ea"/>
              <a:cs typeface="Arial" pitchFamily="34" charset="0"/>
            </a:endParaRPr>
          </a:p>
        </p:txBody>
      </p:sp>
      <p:sp>
        <p:nvSpPr>
          <p:cNvPr id="6152" name="Text Box 369">
            <a:extLst>
              <a:ext uri="{FF2B5EF4-FFF2-40B4-BE49-F238E27FC236}">
                <a16:creationId xmlns:a16="http://schemas.microsoft.com/office/drawing/2014/main" xmlns="" id="{1A00C5A6-D394-45F1-BD04-AD9725F9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800" y="4621213"/>
            <a:ext cx="2144712" cy="10795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anose="020B0604020202020204" pitchFamily="34" charset="0"/>
              <a:buChar char="–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1</a:t>
            </a:r>
            <a:r>
              <a:rPr lang="en-US" altLang="en-US" sz="900" b="0"/>
              <a:t>Matrixed from Legal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2</a:t>
            </a:r>
            <a:r>
              <a:rPr lang="en-US" altLang="en-US" sz="900" b="0"/>
              <a:t>Matrixed from Business Services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3</a:t>
            </a:r>
            <a:r>
              <a:rPr lang="en-US" altLang="en-US" sz="900" b="0"/>
              <a:t>Matrixed from Human Resources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4</a:t>
            </a:r>
            <a:r>
              <a:rPr lang="en-US" altLang="en-US" sz="900" b="0"/>
              <a:t>Matrixed from Information Systems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5</a:t>
            </a:r>
            <a:r>
              <a:rPr lang="en-US" altLang="en-US" sz="900" b="0"/>
              <a:t>Matrixed from Performance Analysis &amp; Quality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6</a:t>
            </a:r>
            <a:r>
              <a:rPr lang="en-US" altLang="en-US" sz="900" b="0"/>
              <a:t>Part-time assignment</a:t>
            </a:r>
          </a:p>
          <a:p>
            <a:pPr>
              <a:lnSpc>
                <a:spcPts val="1100"/>
              </a:lnSpc>
              <a:spcBef>
                <a:spcPts val="25"/>
              </a:spcBef>
              <a:buClrTx/>
              <a:buNone/>
            </a:pPr>
            <a:r>
              <a:rPr lang="en-US" altLang="en-US" sz="900" b="0" baseline="30000"/>
              <a:t>7</a:t>
            </a:r>
            <a:r>
              <a:rPr lang="en-US" altLang="en-US" sz="900" b="0"/>
              <a:t>Sub-Contractor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A4A3711B-AE5D-4CFA-BCEC-C9AF74715D30}"/>
              </a:ext>
            </a:extLst>
          </p:cNvPr>
          <p:cNvSpPr txBox="1"/>
          <p:nvPr/>
        </p:nvSpPr>
        <p:spPr>
          <a:xfrm>
            <a:off x="8432800" y="3567114"/>
            <a:ext cx="1371600" cy="32067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cs typeface="Arial" pitchFamily="34" charset="0"/>
              </a:rPr>
              <a:t>Royalty Administration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Susan Collins</a:t>
            </a:r>
            <a:r>
              <a:rPr lang="en-US" sz="800" baseline="30000" dirty="0">
                <a:latin typeface="Arial Narrow" pitchFamily="34" charset="0"/>
                <a:cs typeface="Arial" pitchFamily="34" charset="0"/>
              </a:rPr>
              <a:t>6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205DA623-9D1C-4D49-827E-7218070EDEF8}"/>
              </a:ext>
            </a:extLst>
          </p:cNvPr>
          <p:cNvSpPr txBox="1"/>
          <p:nvPr/>
        </p:nvSpPr>
        <p:spPr>
          <a:xfrm>
            <a:off x="6191251" y="2763838"/>
            <a:ext cx="1728787" cy="6588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latin typeface="Arial Narrow" pitchFamily="34" charset="0"/>
                <a:cs typeface="Arial" pitchFamily="34" charset="0"/>
              </a:rPr>
              <a:t>Technology Transfer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latin typeface="Arial Narrow" pitchFamily="34" charset="0"/>
                <a:cs typeface="Arial" pitchFamily="34" charset="0"/>
              </a:rPr>
              <a:t>Mike Paulus, Director</a:t>
            </a:r>
          </a:p>
          <a:p>
            <a:pPr algn="ctr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Brittany </a:t>
            </a:r>
            <a:r>
              <a:rPr lang="en-US" sz="800" dirty="0" err="1">
                <a:latin typeface="Arial Narrow" pitchFamily="34" charset="0"/>
                <a:ea typeface="ＭＳ Ｐゴシック" charset="-128"/>
                <a:cs typeface="Arial" pitchFamily="34" charset="0"/>
              </a:rPr>
              <a:t>Beitz</a:t>
            </a: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, Administrative Assistant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F2FB879-FDEC-4F69-BBEA-0A37402F0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ORNL Partnerships Office</a:t>
            </a:r>
          </a:p>
        </p:txBody>
      </p:sp>
      <p:sp>
        <p:nvSpPr>
          <p:cNvPr id="6155" name="Date Placeholder 1">
            <a:extLst>
              <a:ext uri="{FF2B5EF4-FFF2-40B4-BE49-F238E27FC236}">
                <a16:creationId xmlns:a16="http://schemas.microsoft.com/office/drawing/2014/main" xmlns="" id="{A0432F54-8EA9-4FB5-9D60-99E91669DABD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13525"/>
            <a:ext cx="2133600" cy="217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panose="020B0604020202020204" pitchFamily="34" charset="0"/>
              <a:buChar char="•"/>
              <a:defRPr sz="28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panose="020B0604020202020204" pitchFamily="34" charset="0"/>
              <a:buChar char="–"/>
              <a:defRPr sz="24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anose="020B0604020202020204" pitchFamily="34" charset="0"/>
              <a:buChar char="•"/>
              <a:defRPr sz="2000"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rgbClr val="006C3A"/>
              </a:buClr>
              <a:buFont typeface="Arial" panose="020B0604020202020204" pitchFamily="34" charset="0"/>
              <a:buChar char="–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panose="020B0604020202020204" pitchFamily="34" charset="0"/>
              <a:buChar char="»"/>
              <a:defRPr b="1">
                <a:solidFill>
                  <a:schemeClr val="tx1"/>
                </a:solidFill>
                <a:latin typeface="Arial Narrow" panose="020B0606020202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05D46C0-C1D7-44C2-B7BC-D12A83ABE813}" type="datetime1">
              <a:rPr lang="en-US" altLang="en-US" sz="900" b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3/21/2018</a:t>
            </a:fld>
            <a:endParaRPr lang="en-US" altLang="en-US" sz="900" b="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81142725-0B3B-4EBE-9736-F715A53BB21F}"/>
              </a:ext>
            </a:extLst>
          </p:cNvPr>
          <p:cNvSpPr txBox="1"/>
          <p:nvPr/>
        </p:nvSpPr>
        <p:spPr>
          <a:xfrm>
            <a:off x="8074026" y="2763838"/>
            <a:ext cx="1730375" cy="6588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1050" b="1" dirty="0">
                <a:latin typeface="Arial Narrow" pitchFamily="34" charset="0"/>
                <a:cs typeface="Arial" pitchFamily="34" charset="0"/>
              </a:rPr>
              <a:t>Finance and Administration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900" dirty="0">
                <a:latin typeface="Arial Narrow" pitchFamily="34" charset="0"/>
                <a:cs typeface="Arial" pitchFamily="34" charset="0"/>
              </a:rPr>
              <a:t>Regina Meredith, Business Manager</a:t>
            </a:r>
            <a:r>
              <a:rPr lang="en-US" sz="900" baseline="30000" dirty="0">
                <a:latin typeface="Arial Narrow" pitchFamily="34" charset="0"/>
                <a:cs typeface="Arial" pitchFamily="34" charset="0"/>
              </a:rPr>
              <a:t>2 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900" dirty="0">
                <a:latin typeface="Arial Narrow" pitchFamily="34" charset="0"/>
                <a:ea typeface="ＭＳ Ｐゴシック" panose="020B0600070205080204" pitchFamily="34" charset="-128"/>
                <a:cs typeface="Arial" pitchFamily="34" charset="0"/>
              </a:rPr>
              <a:t>Benji Smith, Finance Officer</a:t>
            </a:r>
            <a:r>
              <a:rPr lang="en-US" sz="900" baseline="30000" dirty="0">
                <a:latin typeface="Arial Narrow" pitchFamily="34" charset="0"/>
                <a:ea typeface="ＭＳ Ｐゴシック" panose="020B0600070205080204" pitchFamily="34" charset="-128"/>
                <a:cs typeface="Arial" pitchFamily="34" charset="0"/>
              </a:rPr>
              <a:t>2</a:t>
            </a:r>
            <a:endParaRPr lang="en-US" sz="900" baseline="30000" dirty="0">
              <a:latin typeface="Arial Narrow" pitchFamily="34" charset="0"/>
              <a:cs typeface="Arial" pitchFamily="34" charset="0"/>
            </a:endParaRP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xmlns="" id="{AF0D7DA6-820D-4752-92C6-CE4BC22DBD94}"/>
              </a:ext>
            </a:extLst>
          </p:cNvPr>
          <p:cNvCxnSpPr>
            <a:cxnSpLocks/>
            <a:endCxn id="173" idx="1"/>
          </p:cNvCxnSpPr>
          <p:nvPr/>
        </p:nvCxnSpPr>
        <p:spPr>
          <a:xfrm rot="16200000" flipH="1">
            <a:off x="8170069" y="3464719"/>
            <a:ext cx="298450" cy="22701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7236FDB2-9087-4686-9F8A-38F2F1E99903}"/>
              </a:ext>
            </a:extLst>
          </p:cNvPr>
          <p:cNvSpPr txBox="1"/>
          <p:nvPr/>
        </p:nvSpPr>
        <p:spPr>
          <a:xfrm>
            <a:off x="2425701" y="2760663"/>
            <a:ext cx="1728787" cy="6588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spcBef>
                <a:spcPts val="50"/>
              </a:spcBef>
              <a:defRPr/>
            </a:pPr>
            <a:r>
              <a:rPr lang="en-US" sz="1050" b="1" dirty="0">
                <a:latin typeface="Arial Narrow" pitchFamily="34" charset="0"/>
                <a:cs typeface="Arial" pitchFamily="34" charset="0"/>
              </a:rPr>
              <a:t>IP Legal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900" dirty="0">
                <a:latin typeface="Arial Narrow" pitchFamily="34" charset="0"/>
                <a:cs typeface="Arial" pitchFamily="34" charset="0"/>
              </a:rPr>
              <a:t>Marc Filigenzi, Managing Attorney</a:t>
            </a:r>
            <a:r>
              <a:rPr lang="en-US" sz="900" baseline="30000" dirty="0">
                <a:latin typeface="Arial Narrow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7168" name="Elbow Connector 7167">
            <a:extLst>
              <a:ext uri="{FF2B5EF4-FFF2-40B4-BE49-F238E27FC236}">
                <a16:creationId xmlns:a16="http://schemas.microsoft.com/office/drawing/2014/main" xmlns="" id="{E18160D2-BC23-4116-B0A4-6F86200DBC33}"/>
              </a:ext>
            </a:extLst>
          </p:cNvPr>
          <p:cNvCxnSpPr>
            <a:cxnSpLocks/>
            <a:endCxn id="177" idx="1"/>
          </p:cNvCxnSpPr>
          <p:nvPr/>
        </p:nvCxnSpPr>
        <p:spPr>
          <a:xfrm rot="16200000" flipH="1">
            <a:off x="4333875" y="3535363"/>
            <a:ext cx="585788" cy="34131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81" name="Elbow Connector 7180">
            <a:extLst>
              <a:ext uri="{FF2B5EF4-FFF2-40B4-BE49-F238E27FC236}">
                <a16:creationId xmlns:a16="http://schemas.microsoft.com/office/drawing/2014/main" xmlns="" id="{E03BAF52-A13E-4174-AAB5-F972003B60BE}"/>
              </a:ext>
            </a:extLst>
          </p:cNvPr>
          <p:cNvCxnSpPr>
            <a:cxnSpLocks/>
            <a:stCxn id="185" idx="0"/>
          </p:cNvCxnSpPr>
          <p:nvPr/>
        </p:nvCxnSpPr>
        <p:spPr>
          <a:xfrm rot="5400000" flipH="1" flipV="1">
            <a:off x="4133850" y="1717676"/>
            <a:ext cx="200025" cy="1885950"/>
          </a:xfrm>
          <a:prstGeom prst="bentConnector2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2BD463F1-7410-4F05-A112-03D13581A730}"/>
              </a:ext>
            </a:extLst>
          </p:cNvPr>
          <p:cNvSpPr txBox="1"/>
          <p:nvPr/>
        </p:nvSpPr>
        <p:spPr>
          <a:xfrm>
            <a:off x="5024437" y="1489075"/>
            <a:ext cx="2135188" cy="94615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tIns="91440" rIns="4572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400" dirty="0">
                <a:latin typeface="Arial Black" pitchFamily="34" charset="0"/>
                <a:cs typeface="Arial" pitchFamily="34" charset="0"/>
              </a:rPr>
              <a:t>Acting Director</a:t>
            </a:r>
            <a:br>
              <a:rPr lang="en-US" sz="1400" dirty="0">
                <a:latin typeface="Arial Black" pitchFamily="34" charset="0"/>
                <a:cs typeface="Arial" pitchFamily="34" charset="0"/>
              </a:rPr>
            </a:br>
            <a:r>
              <a:rPr lang="en-US" sz="1400" dirty="0">
                <a:latin typeface="Arial Narrow" pitchFamily="34" charset="0"/>
                <a:cs typeface="Arial" pitchFamily="34" charset="0"/>
              </a:rPr>
              <a:t>Thomas Zacharia</a:t>
            </a:r>
            <a:endParaRPr lang="en-US" sz="1100" b="1" dirty="0">
              <a:latin typeface="Arial Narrow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900"/>
              </a:spcBef>
              <a:defRPr/>
            </a:pPr>
            <a:r>
              <a:rPr lang="en-US" sz="1000" dirty="0">
                <a:latin typeface="Arial Narrow" pitchFamily="34" charset="0"/>
                <a:cs typeface="Arial" pitchFamily="34" charset="0"/>
              </a:rPr>
              <a:t>TBD, Executive Assistant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00CD4094-1A35-4BEA-B15C-1F108A77ACCA}"/>
              </a:ext>
            </a:extLst>
          </p:cNvPr>
          <p:cNvSpPr txBox="1"/>
          <p:nvPr/>
        </p:nvSpPr>
        <p:spPr>
          <a:xfrm>
            <a:off x="7394575" y="1482726"/>
            <a:ext cx="1466850" cy="9509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800" b="1" dirty="0">
                <a:latin typeface="Arial Narrow" pitchFamily="34" charset="0"/>
                <a:cs typeface="Arial" pitchFamily="34" charset="0"/>
              </a:rPr>
              <a:t>Advisory Committee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TBD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13816C7-6C8F-4F8C-BCCC-7800218D1DDD}"/>
              </a:ext>
            </a:extLst>
          </p:cNvPr>
          <p:cNvSpPr txBox="1"/>
          <p:nvPr/>
        </p:nvSpPr>
        <p:spPr>
          <a:xfrm>
            <a:off x="3311525" y="1489076"/>
            <a:ext cx="1466850" cy="95091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>
            <a:lvl1pPr>
              <a:defRPr sz="2800" b="1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6C3A"/>
              </a:buClr>
              <a:buFont typeface="Arial" charset="0"/>
              <a:buChar char="»"/>
              <a:defRPr b="1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800" dirty="0">
                <a:cs typeface="Arial" charset="0"/>
              </a:rPr>
              <a:t>Human Resources</a:t>
            </a:r>
            <a:br>
              <a:rPr lang="en-US" sz="800" dirty="0">
                <a:cs typeface="Arial" charset="0"/>
              </a:rPr>
            </a:br>
            <a:r>
              <a:rPr lang="en-US" sz="800" b="0" dirty="0">
                <a:cs typeface="Arial" charset="0"/>
              </a:rPr>
              <a:t>Megan Fielden</a:t>
            </a:r>
            <a:r>
              <a:rPr lang="en-US" sz="800" b="0" baseline="30000" dirty="0">
                <a:cs typeface="Arial" charset="0"/>
              </a:rPr>
              <a:t>3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800" dirty="0">
                <a:cs typeface="Arial" charset="0"/>
              </a:rPr>
              <a:t>Information Systems</a:t>
            </a:r>
            <a:br>
              <a:rPr lang="en-US" sz="800" dirty="0">
                <a:cs typeface="Arial" charset="0"/>
              </a:rPr>
            </a:br>
            <a:r>
              <a:rPr lang="en-US" sz="800" b="0" dirty="0">
                <a:cs typeface="Arial" charset="0"/>
              </a:rPr>
              <a:t>Bert Callahan</a:t>
            </a:r>
            <a:r>
              <a:rPr lang="en-US" sz="800" b="0" baseline="30000" dirty="0">
                <a:cs typeface="Arial" charset="0"/>
              </a:rPr>
              <a:t>4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defRPr/>
            </a:pPr>
            <a:r>
              <a:rPr lang="en-US" sz="800" dirty="0">
                <a:cs typeface="Arial" charset="0"/>
              </a:rPr>
              <a:t>Quality Representative</a:t>
            </a:r>
            <a:r>
              <a:rPr lang="en-US" sz="800" b="0" dirty="0">
                <a:cs typeface="Arial" charset="0"/>
              </a:rPr>
              <a:t/>
            </a:r>
            <a:br>
              <a:rPr lang="en-US" sz="800" b="0" dirty="0">
                <a:cs typeface="Arial" charset="0"/>
              </a:rPr>
            </a:br>
            <a:r>
              <a:rPr lang="en-US" sz="800" b="0" dirty="0"/>
              <a:t>Jeffrey J. Mandl</a:t>
            </a:r>
            <a:r>
              <a:rPr lang="en-US" sz="800" b="0" baseline="30000" dirty="0">
                <a:cs typeface="Arial" charset="0"/>
              </a:rPr>
              <a:t>5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406F2F77-6C6D-4DE8-A8E8-87C6A0581EA3}"/>
              </a:ext>
            </a:extLst>
          </p:cNvPr>
          <p:cNvSpPr txBox="1"/>
          <p:nvPr/>
        </p:nvSpPr>
        <p:spPr>
          <a:xfrm>
            <a:off x="2765425" y="3554413"/>
            <a:ext cx="1371600" cy="1066800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cs typeface="Arial" pitchFamily="34" charset="0"/>
              </a:rPr>
              <a:t>Patent Attorney</a:t>
            </a:r>
            <a:r>
              <a:rPr lang="en-US" sz="800" baseline="300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1</a:t>
            </a:r>
            <a:endParaRPr lang="en-US" sz="800" b="1" baseline="30000" dirty="0">
              <a:latin typeface="Arial Narrow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Michael Johnson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0"/>
                <a:cs typeface="Arial" pitchFamily="34" charset="0"/>
              </a:rPr>
              <a:t>Patent Agents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0"/>
                <a:cs typeface="Arial" pitchFamily="34" charset="0"/>
              </a:rPr>
              <a:t>Colin </a:t>
            </a:r>
            <a:r>
              <a:rPr lang="en-US" sz="800" dirty="0" err="1">
                <a:latin typeface="Arial Narrow" pitchFamily="34" charset="0"/>
                <a:ea typeface="ＭＳ Ｐゴシック" charset="0"/>
                <a:cs typeface="Arial" pitchFamily="34" charset="0"/>
              </a:rPr>
              <a:t>Cini</a:t>
            </a:r>
            <a:endParaRPr lang="en-US" sz="800" dirty="0">
              <a:latin typeface="Arial Narrow" pitchFamily="34" charset="0"/>
              <a:ea typeface="ＭＳ Ｐゴシック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0"/>
                <a:cs typeface="Arial" pitchFamily="34" charset="0"/>
              </a:rPr>
              <a:t>Edna </a:t>
            </a:r>
            <a:r>
              <a:rPr lang="en-US" sz="800" dirty="0" err="1">
                <a:latin typeface="Arial Narrow" pitchFamily="34" charset="0"/>
                <a:ea typeface="ＭＳ Ｐゴシック" charset="0"/>
                <a:cs typeface="Arial" pitchFamily="34" charset="0"/>
              </a:rPr>
              <a:t>Gergel</a:t>
            </a:r>
            <a:endParaRPr lang="en-US" sz="800" dirty="0">
              <a:latin typeface="Arial Narrow" pitchFamily="34" charset="0"/>
              <a:ea typeface="ＭＳ Ｐゴシック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0"/>
                <a:cs typeface="Arial" pitchFamily="34" charset="0"/>
              </a:rPr>
              <a:t>Paralegals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0"/>
                <a:cs typeface="Arial" pitchFamily="34" charset="0"/>
              </a:rPr>
              <a:t>Karen Vance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endParaRPr lang="en-US" sz="800" baseline="30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8C55A788-524B-437F-BCEF-F80582932159}"/>
              </a:ext>
            </a:extLst>
          </p:cNvPr>
          <p:cNvSpPr txBox="1"/>
          <p:nvPr/>
        </p:nvSpPr>
        <p:spPr>
          <a:xfrm>
            <a:off x="4797426" y="3560764"/>
            <a:ext cx="1235075" cy="877887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cs typeface="Arial" pitchFamily="34" charset="0"/>
              </a:rPr>
              <a:t>Industrial </a:t>
            </a:r>
            <a:r>
              <a:rPr lang="en-US" sz="800" b="1" dirty="0">
                <a:latin typeface="Arial Narrow" pitchFamily="34" charset="0"/>
                <a:ea typeface="ＭＳ Ｐゴシック" charset="-128"/>
                <a:cs typeface="Arial" pitchFamily="34" charset="0"/>
              </a:rPr>
              <a:t>Partnerships </a:t>
            </a:r>
            <a:r>
              <a:rPr lang="en-US" sz="800" b="1" dirty="0">
                <a:latin typeface="Arial Narrow" pitchFamily="34" charset="0"/>
                <a:cs typeface="Arial" pitchFamily="34" charset="0"/>
              </a:rPr>
              <a:t>and Economic Development Managers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Jeff Cornett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Dan Miller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Jesse Smith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EFBAD698-AA7E-47D1-AE2F-5AB517E2ACAD}"/>
              </a:ext>
            </a:extLst>
          </p:cNvPr>
          <p:cNvSpPr txBox="1"/>
          <p:nvPr/>
        </p:nvSpPr>
        <p:spPr>
          <a:xfrm>
            <a:off x="6553200" y="3562351"/>
            <a:ext cx="1371600" cy="181292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cs typeface="Arial" pitchFamily="34" charset="0"/>
              </a:rPr>
              <a:t>Technology Commercialization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Jennifer Caldwell, Team Leader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-128"/>
                <a:cs typeface="Arial" pitchFamily="34" charset="0"/>
              </a:rPr>
              <a:t>Commercialization</a:t>
            </a:r>
            <a:br>
              <a:rPr lang="en-US" sz="800" b="1" dirty="0">
                <a:latin typeface="Arial Narrow" pitchFamily="34" charset="0"/>
                <a:ea typeface="ＭＳ Ｐゴシック" charset="-128"/>
                <a:cs typeface="Arial" pitchFamily="34" charset="0"/>
              </a:rPr>
            </a:br>
            <a:r>
              <a:rPr lang="en-US" sz="800" b="1" dirty="0">
                <a:latin typeface="Arial Narrow" pitchFamily="34" charset="0"/>
                <a:ea typeface="ＭＳ Ｐゴシック" charset="-128"/>
                <a:cs typeface="Arial" pitchFamily="34" charset="0"/>
              </a:rPr>
              <a:t>Managers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Eugene Cochran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Nestor Franco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0"/>
                <a:cs typeface="Arial" pitchFamily="34" charset="0"/>
              </a:rPr>
              <a:t>David Sims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0"/>
                <a:cs typeface="Arial" pitchFamily="34" charset="0"/>
              </a:rPr>
              <a:t>Agreements (NDA/MTA) and Marketing Specialist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0"/>
                <a:cs typeface="Arial" pitchFamily="34" charset="0"/>
              </a:rPr>
              <a:t>Susan Ochs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-128"/>
                <a:cs typeface="Arial" pitchFamily="34" charset="0"/>
              </a:rPr>
              <a:t>Commercialization Specialist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Carol Rader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b="1" dirty="0">
                <a:latin typeface="Arial Narrow" pitchFamily="34" charset="0"/>
                <a:ea typeface="ＭＳ Ｐゴシック" charset="0"/>
                <a:cs typeface="Arial" pitchFamily="34" charset="0"/>
              </a:rPr>
              <a:t>Technology Transfer Intern</a:t>
            </a:r>
            <a:r>
              <a:rPr lang="en-US" altLang="en-US" sz="800" baseline="30000" dirty="0">
                <a:ea typeface="ＭＳ Ｐゴシック" charset="-128"/>
              </a:rPr>
              <a:t>7</a:t>
            </a:r>
            <a:endParaRPr lang="en-US" sz="800" b="1" dirty="0">
              <a:latin typeface="Arial Narrow" pitchFamily="34" charset="0"/>
              <a:ea typeface="ＭＳ Ｐゴシック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800" dirty="0">
                <a:latin typeface="Arial Narrow" pitchFamily="34" charset="0"/>
                <a:ea typeface="ＭＳ Ｐゴシック" charset="-128"/>
                <a:cs typeface="Arial" pitchFamily="34" charset="0"/>
              </a:rPr>
              <a:t>Chandler Davis</a:t>
            </a:r>
            <a:endParaRPr lang="en-US" sz="800" dirty="0">
              <a:latin typeface="Arial Narrow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endParaRPr lang="en-US" sz="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D8FDE0F9-BCB9-404B-8E72-5A7FF5B58D34}"/>
              </a:ext>
            </a:extLst>
          </p:cNvPr>
          <p:cNvSpPr txBox="1"/>
          <p:nvPr/>
        </p:nvSpPr>
        <p:spPr>
          <a:xfrm>
            <a:off x="4308476" y="2763838"/>
            <a:ext cx="1728787" cy="658812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91373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rgbClr val="555555"/>
            </a:solidFill>
            <a:miter lim="800000"/>
            <a:headEnd/>
            <a:tailEnd/>
          </a:ln>
          <a:effectLst/>
        </p:spPr>
        <p:txBody>
          <a:bodyPr lIns="45720" rIns="45720" anchor="ctr"/>
          <a:lstStyle/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1050" b="1" dirty="0">
                <a:latin typeface="Arial Narrow" pitchFamily="34" charset="0"/>
                <a:cs typeface="Arial" pitchFamily="34" charset="0"/>
              </a:rPr>
              <a:t>Industrial </a:t>
            </a:r>
            <a:r>
              <a:rPr lang="en-US" sz="1050" b="1" dirty="0">
                <a:latin typeface="Arial Narrow" pitchFamily="34" charset="0"/>
                <a:ea typeface="ＭＳ Ｐゴシック" charset="-128"/>
                <a:cs typeface="Arial" pitchFamily="34" charset="0"/>
              </a:rPr>
              <a:t>Partnerships</a:t>
            </a:r>
          </a:p>
          <a:p>
            <a:pPr algn="ctr">
              <a:lnSpc>
                <a:spcPct val="90000"/>
              </a:lnSpc>
              <a:spcBef>
                <a:spcPts val="50"/>
              </a:spcBef>
              <a:defRPr/>
            </a:pPr>
            <a:r>
              <a:rPr lang="en-US" sz="1050" b="1" dirty="0">
                <a:latin typeface="Arial Narrow" pitchFamily="34" charset="0"/>
                <a:cs typeface="Arial" pitchFamily="34" charset="0"/>
              </a:rPr>
              <a:t>and Economic Development </a:t>
            </a:r>
            <a:r>
              <a:rPr lang="en-US" sz="900" dirty="0">
                <a:latin typeface="Arial Narrow" pitchFamily="34" charset="0"/>
                <a:cs typeface="Arial" pitchFamily="34" charset="0"/>
              </a:rPr>
              <a:t>Tom Rogers, Director</a:t>
            </a:r>
          </a:p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800" dirty="0">
                <a:latin typeface="Arial Narrow" pitchFamily="34" charset="0"/>
                <a:cs typeface="Arial" pitchFamily="34" charset="0"/>
              </a:rPr>
              <a:t>Kelly </a:t>
            </a:r>
            <a:r>
              <a:rPr lang="en-US" sz="800" dirty="0" err="1">
                <a:latin typeface="Arial Narrow" pitchFamily="34" charset="0"/>
                <a:cs typeface="Arial" pitchFamily="34" charset="0"/>
              </a:rPr>
              <a:t>Wampler</a:t>
            </a:r>
            <a:r>
              <a:rPr lang="en-US" sz="800" dirty="0">
                <a:latin typeface="Arial Narrow" pitchFamily="34" charset="0"/>
                <a:cs typeface="Arial" pitchFamily="34" charset="0"/>
              </a:rPr>
              <a:t>, Administrative Assistant</a:t>
            </a:r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xmlns="" id="{4B9C47EC-CEB6-4A98-A1FD-4E65192BEBDA}"/>
              </a:ext>
            </a:extLst>
          </p:cNvPr>
          <p:cNvCxnSpPr>
            <a:cxnSpLocks/>
            <a:endCxn id="159" idx="1"/>
          </p:cNvCxnSpPr>
          <p:nvPr/>
        </p:nvCxnSpPr>
        <p:spPr>
          <a:xfrm rot="16200000" flipH="1">
            <a:off x="5915819" y="3831432"/>
            <a:ext cx="1033463" cy="24130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xmlns="" id="{4CFA72D7-30EB-4B43-9517-78174FB44C67}"/>
              </a:ext>
            </a:extLst>
          </p:cNvPr>
          <p:cNvCxnSpPr>
            <a:cxnSpLocks/>
            <a:endCxn id="75" idx="1"/>
          </p:cNvCxnSpPr>
          <p:nvPr/>
        </p:nvCxnSpPr>
        <p:spPr>
          <a:xfrm rot="16200000" flipH="1">
            <a:off x="2328069" y="3650457"/>
            <a:ext cx="668338" cy="20637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8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496CA6-D6CD-4E76-AC68-ED51DC93CDF9}"/>
              </a:ext>
            </a:extLst>
          </p:cNvPr>
          <p:cNvSpPr/>
          <p:nvPr/>
        </p:nvSpPr>
        <p:spPr>
          <a:xfrm>
            <a:off x="2125980" y="4593592"/>
            <a:ext cx="8016240" cy="8915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094F9BD-BA2F-4CDA-B17B-D423C1E019BF}"/>
              </a:ext>
            </a:extLst>
          </p:cNvPr>
          <p:cNvSpPr/>
          <p:nvPr/>
        </p:nvSpPr>
        <p:spPr>
          <a:xfrm>
            <a:off x="2125980" y="1920240"/>
            <a:ext cx="8016240" cy="8915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tint val="66000"/>
                  <a:satMod val="160000"/>
                </a:schemeClr>
              </a:gs>
              <a:gs pos="5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236E53-0187-497D-A4F1-2E22A6B6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Elements of a technology commercialization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29E18E-FEDA-4D86-8331-8ECB226B90C4}"/>
              </a:ext>
            </a:extLst>
          </p:cNvPr>
          <p:cNvSpPr/>
          <p:nvPr/>
        </p:nvSpPr>
        <p:spPr>
          <a:xfrm>
            <a:off x="6132513" y="1386840"/>
            <a:ext cx="2286000" cy="228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17C7779-7EDB-42C5-8FD4-FF7232DC4E76}"/>
              </a:ext>
            </a:extLst>
          </p:cNvPr>
          <p:cNvSpPr/>
          <p:nvPr/>
        </p:nvSpPr>
        <p:spPr>
          <a:xfrm>
            <a:off x="3846513" y="1386840"/>
            <a:ext cx="2286000" cy="2286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7000" b="9000"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454EDC-590B-41FA-A104-FE0E52F3C180}"/>
              </a:ext>
            </a:extLst>
          </p:cNvPr>
          <p:cNvSpPr/>
          <p:nvPr/>
        </p:nvSpPr>
        <p:spPr>
          <a:xfrm>
            <a:off x="3846513" y="3672840"/>
            <a:ext cx="2286000" cy="228600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D570FB-0580-4851-8D2C-31F9A197B5E9}"/>
              </a:ext>
            </a:extLst>
          </p:cNvPr>
          <p:cNvSpPr/>
          <p:nvPr/>
        </p:nvSpPr>
        <p:spPr>
          <a:xfrm>
            <a:off x="6132513" y="3672840"/>
            <a:ext cx="2286000" cy="22860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E58487-B8BD-40F1-9062-6451C55F5C6E}"/>
              </a:ext>
            </a:extLst>
          </p:cNvPr>
          <p:cNvSpPr/>
          <p:nvPr/>
        </p:nvSpPr>
        <p:spPr>
          <a:xfrm rot="18900000">
            <a:off x="5214863" y="2758440"/>
            <a:ext cx="1828800" cy="1828800"/>
          </a:xfrm>
          <a:prstGeom prst="rect">
            <a:avLst/>
          </a:prstGeom>
          <a:blipFill dpi="0" rotWithShape="0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000"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41E36E-4B3C-44A7-894C-F508FBBD68EB}"/>
              </a:ext>
            </a:extLst>
          </p:cNvPr>
          <p:cNvSpPr txBox="1"/>
          <p:nvPr/>
        </p:nvSpPr>
        <p:spPr>
          <a:xfrm>
            <a:off x="2653413" y="2084217"/>
            <a:ext cx="118974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Inventor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“In-reach”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3816ACF-AA15-4ABF-921D-40FA2E514047}"/>
              </a:ext>
            </a:extLst>
          </p:cNvPr>
          <p:cNvSpPr txBox="1"/>
          <p:nvPr/>
        </p:nvSpPr>
        <p:spPr>
          <a:xfrm>
            <a:off x="8418513" y="2084216"/>
            <a:ext cx="157892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Outreach and Marketing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563A5A-2DC5-4BB0-8459-66B9658B2F40}"/>
              </a:ext>
            </a:extLst>
          </p:cNvPr>
          <p:cNvSpPr txBox="1"/>
          <p:nvPr/>
        </p:nvSpPr>
        <p:spPr>
          <a:xfrm>
            <a:off x="8412013" y="4901374"/>
            <a:ext cx="11739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Licensing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CDA3446-623B-43D1-90D7-7EDBD14D4F55}"/>
              </a:ext>
            </a:extLst>
          </p:cNvPr>
          <p:cNvSpPr txBox="1"/>
          <p:nvPr/>
        </p:nvSpPr>
        <p:spPr>
          <a:xfrm>
            <a:off x="2297058" y="4776724"/>
            <a:ext cx="15316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Relationship Management</a:t>
            </a:r>
          </a:p>
        </p:txBody>
      </p:sp>
    </p:spTree>
    <p:extLst>
      <p:ext uri="{BB962C8B-B14F-4D97-AF65-F5344CB8AC3E}">
        <p14:creationId xmlns:p14="http://schemas.microsoft.com/office/powerpoint/2010/main" val="303222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AC6167-4590-4FE5-AA9A-CD2B85E829B7}"/>
              </a:ext>
            </a:extLst>
          </p:cNvPr>
          <p:cNvSpPr/>
          <p:nvPr/>
        </p:nvSpPr>
        <p:spPr>
          <a:xfrm>
            <a:off x="4310746" y="2927298"/>
            <a:ext cx="7878079" cy="133516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  <a:tint val="44500"/>
                  <a:satMod val="160000"/>
                </a:schemeClr>
              </a:gs>
              <a:gs pos="100000">
                <a:schemeClr val="tx2">
                  <a:lumMod val="75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849B961-BE65-42CC-875B-53F9E1F9BF63}"/>
              </a:ext>
            </a:extLst>
          </p:cNvPr>
          <p:cNvSpPr/>
          <p:nvPr/>
        </p:nvSpPr>
        <p:spPr>
          <a:xfrm>
            <a:off x="703385" y="1758462"/>
            <a:ext cx="3538024" cy="3488787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A5CAB9-969B-46EE-811F-6225F3F75868}"/>
              </a:ext>
            </a:extLst>
          </p:cNvPr>
          <p:cNvSpPr/>
          <p:nvPr/>
        </p:nvSpPr>
        <p:spPr>
          <a:xfrm>
            <a:off x="653146" y="1703362"/>
            <a:ext cx="3657600" cy="36576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7000" b="9000"/>
            </a:stretch>
          </a:blipFill>
          <a:ln w="31750"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F0EB6-A2ED-4948-ADEB-D4A77415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827CF8-0B66-4569-8004-E24273E97E64}"/>
              </a:ext>
            </a:extLst>
          </p:cNvPr>
          <p:cNvSpPr txBox="1"/>
          <p:nvPr/>
        </p:nvSpPr>
        <p:spPr>
          <a:xfrm>
            <a:off x="4672128" y="3354813"/>
            <a:ext cx="34238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Inventor “In-reach”</a:t>
            </a:r>
          </a:p>
        </p:txBody>
      </p:sp>
    </p:spTree>
    <p:extLst>
      <p:ext uri="{BB962C8B-B14F-4D97-AF65-F5344CB8AC3E}">
        <p14:creationId xmlns:p14="http://schemas.microsoft.com/office/powerpoint/2010/main" val="369636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BC17A5-AF82-4F76-A5C6-E12418A8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88" y="320039"/>
            <a:ext cx="11422261" cy="772519"/>
          </a:xfrm>
        </p:spPr>
        <p:txBody>
          <a:bodyPr/>
          <a:lstStyle/>
          <a:p>
            <a:r>
              <a:rPr lang="en-US" sz="2000" dirty="0"/>
              <a:t>“In-reach”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Our researchers’ innovations are our products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D88B8040-1BD0-48BE-98B0-B98FE8A48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8" y="1394647"/>
            <a:ext cx="8487038" cy="4809205"/>
          </a:xfrm>
        </p:spPr>
        <p:txBody>
          <a:bodyPr/>
          <a:lstStyle/>
          <a:p>
            <a:r>
              <a:rPr lang="en-US" sz="2400" dirty="0"/>
              <a:t>S&amp;T staff training sessions</a:t>
            </a:r>
          </a:p>
          <a:p>
            <a:r>
              <a:rPr lang="en-US" sz="2400" dirty="0"/>
              <a:t>Participation in S&amp;T group and division meetings</a:t>
            </a:r>
          </a:p>
          <a:p>
            <a:r>
              <a:rPr lang="en-US" sz="2400" dirty="0"/>
              <a:t>Annual Partnerships Awards Luncheon</a:t>
            </a:r>
          </a:p>
          <a:p>
            <a:pPr lvl="1"/>
            <a:r>
              <a:rPr lang="en-US" sz="2000" dirty="0"/>
              <a:t>$750 per issued patent</a:t>
            </a:r>
          </a:p>
          <a:p>
            <a:pPr lvl="1"/>
            <a:r>
              <a:rPr lang="en-US" sz="2000" dirty="0"/>
              <a:t>$500 per registered copyright</a:t>
            </a:r>
          </a:p>
          <a:p>
            <a:r>
              <a:rPr lang="en-US" sz="2400" dirty="0"/>
              <a:t>Royalty sharing</a:t>
            </a:r>
          </a:p>
          <a:p>
            <a:r>
              <a:rPr lang="en-US" sz="2400" dirty="0"/>
              <a:t>R&amp;D 100 and FLC Award nominations</a:t>
            </a:r>
          </a:p>
          <a:p>
            <a:r>
              <a:rPr lang="en-US" sz="2400" dirty="0"/>
              <a:t>Technology Commercialization Fund assistance</a:t>
            </a:r>
          </a:p>
          <a:p>
            <a:r>
              <a:rPr lang="en-US" sz="2400" dirty="0"/>
              <a:t>Energy I-Corps support</a:t>
            </a:r>
          </a:p>
          <a:p>
            <a:r>
              <a:rPr lang="en-US" sz="2400" dirty="0"/>
              <a:t>Coffee cups!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7C0268-35F7-42A8-B653-9549186E6D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/>
          <a:stretch/>
        </p:blipFill>
        <p:spPr>
          <a:xfrm>
            <a:off x="9057348" y="1371601"/>
            <a:ext cx="3131477" cy="2324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05104E7-B301-4EF0-88BD-32C225B45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347" y="3691554"/>
            <a:ext cx="3131477" cy="24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10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AD8544-7958-4A12-8C2F-CFACF7CDA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Entrepreneurial “in-reach”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CAFAF5-4B48-41DB-B8AA-CBCE78BA8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290" y="1638300"/>
            <a:ext cx="3894994" cy="3115995"/>
          </a:xfrm>
          <a:prstGeom prst="rect">
            <a:avLst/>
          </a:prstGeom>
        </p:spPr>
      </p:pic>
      <p:pic>
        <p:nvPicPr>
          <p:cNvPr id="1026" name="Picture 2" descr="Image result for elevator pitch training">
            <a:extLst>
              <a:ext uri="{FF2B5EF4-FFF2-40B4-BE49-F238E27FC236}">
                <a16:creationId xmlns:a16="http://schemas.microsoft.com/office/drawing/2014/main" xmlns="" id="{AC75ECB7-44F0-4B82-8E94-8849522D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638300"/>
            <a:ext cx="4196147" cy="311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50EEA5-3D37-461F-A5C8-FD84D1821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427" y="1638299"/>
            <a:ext cx="4032464" cy="31159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C8B5F8-CD1E-44EF-B4DD-70BA3C222224}"/>
              </a:ext>
            </a:extLst>
          </p:cNvPr>
          <p:cNvSpPr txBox="1"/>
          <p:nvPr/>
        </p:nvSpPr>
        <p:spPr>
          <a:xfrm>
            <a:off x="1389219" y="4878068"/>
            <a:ext cx="15825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Pitch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7269CA-4E86-48D2-A09C-71F690E484B9}"/>
              </a:ext>
            </a:extLst>
          </p:cNvPr>
          <p:cNvSpPr txBox="1"/>
          <p:nvPr/>
        </p:nvSpPr>
        <p:spPr>
          <a:xfrm>
            <a:off x="5097989" y="4878068"/>
            <a:ext cx="19928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Pitch Competition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469AC-47B6-4038-AE11-759C5E86A206}"/>
              </a:ext>
            </a:extLst>
          </p:cNvPr>
          <p:cNvSpPr txBox="1"/>
          <p:nvPr/>
        </p:nvSpPr>
        <p:spPr>
          <a:xfrm>
            <a:off x="8897898" y="4878068"/>
            <a:ext cx="25315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Business Plan Training</a:t>
            </a:r>
          </a:p>
        </p:txBody>
      </p:sp>
    </p:spTree>
    <p:extLst>
      <p:ext uri="{BB962C8B-B14F-4D97-AF65-F5344CB8AC3E}">
        <p14:creationId xmlns:p14="http://schemas.microsoft.com/office/powerpoint/2010/main" val="177099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62124B-B917-488A-B811-46A9592E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Innovation Program (TIP)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5DEAD9-4418-4F3D-8501-339923219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87" y="1219200"/>
            <a:ext cx="6094613" cy="4047778"/>
          </a:xfrm>
        </p:spPr>
        <p:txBody>
          <a:bodyPr/>
          <a:lstStyle/>
          <a:p>
            <a:r>
              <a:rPr lang="en-US" dirty="0"/>
              <a:t>Identify and focus resources on ORNL’s most commercially promising technologies</a:t>
            </a:r>
          </a:p>
          <a:p>
            <a:r>
              <a:rPr lang="en-US" dirty="0"/>
              <a:t>Engage (and energize) researchers in the commercialization process</a:t>
            </a:r>
          </a:p>
          <a:p>
            <a:r>
              <a:rPr lang="en-US" dirty="0"/>
              <a:t>Rapidly mature technologies for commercialization</a:t>
            </a:r>
          </a:p>
          <a:p>
            <a:r>
              <a:rPr lang="en-US" dirty="0"/>
              <a:t>Identify and partner with high potential licensees</a:t>
            </a:r>
          </a:p>
          <a:p>
            <a:r>
              <a:rPr lang="en-US" dirty="0"/>
              <a:t>Create a sense of urgency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D6963B-0B46-4F86-BCFE-36458CE697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786" y="1219200"/>
            <a:ext cx="5671039" cy="453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1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0D938-2079-4B11-92E9-9D914AE0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Program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D8468D-CFD7-4013-90AD-24BA3DBB7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472" y="1066800"/>
            <a:ext cx="5588582" cy="4424363"/>
          </a:xfrm>
        </p:spPr>
        <p:txBody>
          <a:bodyPr/>
          <a:lstStyle/>
          <a:p>
            <a:r>
              <a:rPr lang="en-US" sz="2000" dirty="0"/>
              <a:t>Call for 2-slide preproposals (typically ~50 received)</a:t>
            </a:r>
          </a:p>
          <a:p>
            <a:r>
              <a:rPr lang="en-US" sz="2000" dirty="0"/>
              <a:t>Each proposal team must include a PI and CM.  CM does not charge to project.</a:t>
            </a:r>
          </a:p>
          <a:p>
            <a:r>
              <a:rPr lang="en-US" sz="2000" dirty="0"/>
              <a:t>Internal committee of technical and commercialization leaders select the top ~15 preproposals</a:t>
            </a:r>
          </a:p>
          <a:p>
            <a:r>
              <a:rPr lang="en-US" sz="2000" dirty="0"/>
              <a:t>TTO performs market opportunity and patent landscape analysis for full proposals</a:t>
            </a:r>
          </a:p>
          <a:p>
            <a:r>
              <a:rPr lang="en-US" sz="2000" dirty="0"/>
              <a:t>PI and CM contact potential licensees to assess opportunity and seek letters of support</a:t>
            </a:r>
          </a:p>
          <a:p>
            <a:r>
              <a:rPr lang="en-US" sz="2000" dirty="0"/>
              <a:t>PI submits full proposal.  Technical merit and potential commercial impact are equally weighted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0AE3390-6A2E-4B00-BA96-2C6D485BF2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1755" y="1066800"/>
            <a:ext cx="5531934" cy="4424363"/>
          </a:xfrm>
        </p:spPr>
        <p:txBody>
          <a:bodyPr/>
          <a:lstStyle/>
          <a:p>
            <a:r>
              <a:rPr lang="en-US" sz="2000" dirty="0"/>
              <a:t>Internal / external committee reviews proposals</a:t>
            </a:r>
          </a:p>
          <a:p>
            <a:r>
              <a:rPr lang="en-US" sz="2000" dirty="0"/>
              <a:t>PI gives 10 minute “VC Pitch” to committee</a:t>
            </a:r>
          </a:p>
          <a:p>
            <a:r>
              <a:rPr lang="en-US" sz="2000" dirty="0"/>
              <a:t>4-5 projects funded @ up to $200K</a:t>
            </a:r>
          </a:p>
          <a:p>
            <a:r>
              <a:rPr lang="en-US" sz="2000" dirty="0"/>
              <a:t>PI leads outreach effort; PI leads technical effort</a:t>
            </a:r>
          </a:p>
          <a:p>
            <a:r>
              <a:rPr lang="en-US" sz="2000" dirty="0"/>
              <a:t>Quarterly project reviews</a:t>
            </a:r>
          </a:p>
          <a:p>
            <a:r>
              <a:rPr lang="en-US" sz="2000" dirty="0"/>
              <a:t>Competitive call for license applications at month 9</a:t>
            </a:r>
          </a:p>
          <a:p>
            <a:r>
              <a:rPr lang="en-US" sz="2000" dirty="0"/>
              <a:t>Projects that receive license applications are eligible to compete for Year 2 funding ($100K-300K)</a:t>
            </a:r>
          </a:p>
          <a:p>
            <a:r>
              <a:rPr lang="en-US" sz="2000" dirty="0"/>
              <a:t>Year 2 funding starts when license executes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A1CB30-7E30-4EA4-A40B-CA3A1BE5BE23}"/>
              </a:ext>
            </a:extLst>
          </p:cNvPr>
          <p:cNvSpPr txBox="1"/>
          <p:nvPr/>
        </p:nvSpPr>
        <p:spPr>
          <a:xfrm>
            <a:off x="2999625" y="6117624"/>
            <a:ext cx="6189166" cy="590931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Note:  frequently teams build on feedback from the TIP process to develop TCF proposals</a:t>
            </a:r>
          </a:p>
        </p:txBody>
      </p:sp>
    </p:spTree>
    <p:extLst>
      <p:ext uri="{BB962C8B-B14F-4D97-AF65-F5344CB8AC3E}">
        <p14:creationId xmlns:p14="http://schemas.microsoft.com/office/powerpoint/2010/main" val="251964774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RNL 16x9 template_160224.potx" id="{930A1FE7-899C-429C-9A7B-B4120EDA2500}" vid="{ED05B0BB-804E-4787-B968-2C7B96C9F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5C0BEF-D72B-4E96-BDD4-5C583B12DE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73FA30-E52B-4957-9A65-D804FFD77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F9EDA5-EFC2-4489-88D4-3BB4DE3A40D9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 16x9 template_160226</Template>
  <TotalTime>0</TotalTime>
  <Words>1539</Words>
  <Application>Microsoft Office PowerPoint</Application>
  <PresentationFormat>Custom</PresentationFormat>
  <Paragraphs>258</Paragraphs>
  <Slides>29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Presentations (Wide Screen)</vt:lpstr>
      <vt:lpstr>Visio</vt:lpstr>
      <vt:lpstr>ORNL Commercialization Program Overview</vt:lpstr>
      <vt:lpstr>Technology Transfer is an important part of ORNL’s strategy to disseminate research results</vt:lpstr>
      <vt:lpstr>ORNL Partnerships Office</vt:lpstr>
      <vt:lpstr>Elements of a technology commercialization program</vt:lpstr>
      <vt:lpstr>PowerPoint Presentation</vt:lpstr>
      <vt:lpstr>“In-reach” Our researchers’ innovations are our products</vt:lpstr>
      <vt:lpstr>Entrepreneurial “in-reach” activities</vt:lpstr>
      <vt:lpstr>Technology Innovation Program (TIP) goals</vt:lpstr>
      <vt:lpstr>TIP Program Overview</vt:lpstr>
      <vt:lpstr>Internal engagement drives invention disclosures</vt:lpstr>
      <vt:lpstr>PowerPoint Presentation</vt:lpstr>
      <vt:lpstr>Workflow for inventions and copyrights</vt:lpstr>
      <vt:lpstr>Invention election decisions</vt:lpstr>
      <vt:lpstr>IP Portfolio Management</vt:lpstr>
      <vt:lpstr>Non-provisional patent costs</vt:lpstr>
      <vt:lpstr>PowerPoint Presentation</vt:lpstr>
      <vt:lpstr>Outreach tools</vt:lpstr>
      <vt:lpstr>Outreach efforts for licensing</vt:lpstr>
      <vt:lpstr>Outreach efforts for licensing (continued)</vt:lpstr>
      <vt:lpstr>Other platforms</vt:lpstr>
      <vt:lpstr>Licensing fairness of opportunity / COI process 8/28/2015</vt:lpstr>
      <vt:lpstr>PowerPoint Presentation</vt:lpstr>
      <vt:lpstr>License application score sheet</vt:lpstr>
      <vt:lpstr>Licensing workflow and roles</vt:lpstr>
      <vt:lpstr>Thoughts on licensing terms</vt:lpstr>
      <vt:lpstr>PowerPoint Presentation</vt:lpstr>
      <vt:lpstr>Post-license support</vt:lpstr>
      <vt:lpstr>Compliance</vt:lpstr>
      <vt:lpstr>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2017-06-26T13:08:49Z</dcterms:created>
  <dcterms:modified xsi:type="dcterms:W3CDTF">2018-03-21T15:21:15Z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