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67" r:id="rId3"/>
    <p:sldId id="312" r:id="rId4"/>
    <p:sldId id="306" r:id="rId5"/>
    <p:sldId id="268" r:id="rId6"/>
    <p:sldId id="308" r:id="rId7"/>
    <p:sldId id="269" r:id="rId8"/>
    <p:sldId id="309" r:id="rId9"/>
    <p:sldId id="294" r:id="rId10"/>
    <p:sldId id="295" r:id="rId11"/>
    <p:sldId id="297" r:id="rId12"/>
    <p:sldId id="274" r:id="rId13"/>
    <p:sldId id="275" r:id="rId14"/>
    <p:sldId id="296" r:id="rId15"/>
    <p:sldId id="310" r:id="rId16"/>
    <p:sldId id="311" r:id="rId17"/>
    <p:sldId id="277" r:id="rId18"/>
    <p:sldId id="298" r:id="rId19"/>
    <p:sldId id="299" r:id="rId20"/>
    <p:sldId id="300" r:id="rId21"/>
    <p:sldId id="301" r:id="rId22"/>
    <p:sldId id="302" r:id="rId23"/>
    <p:sldId id="303" r:id="rId24"/>
    <p:sldId id="284" r:id="rId25"/>
    <p:sldId id="285" r:id="rId26"/>
    <p:sldId id="305" r:id="rId27"/>
    <p:sldId id="286" r:id="rId28"/>
    <p:sldId id="287" r:id="rId29"/>
    <p:sldId id="289" r:id="rId30"/>
    <p:sldId id="288" r:id="rId31"/>
    <p:sldId id="290" r:id="rId32"/>
    <p:sldId id="291" r:id="rId33"/>
    <p:sldId id="292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/>
    </p:ext>
    <p:ext uri="{2D200454-40CA-4A62-9FC3-DE9A4176ACB9}">
      <p15:notesGuideLst xmlns="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25" autoAdjust="0"/>
    <p:restoredTop sz="99464" autoAdjust="0"/>
  </p:normalViewPr>
  <p:slideViewPr>
    <p:cSldViewPr snapToGrid="0" snapToObjects="1">
      <p:cViewPr varScale="1">
        <p:scale>
          <a:sx n="73" d="100"/>
          <a:sy n="73" d="100"/>
        </p:scale>
        <p:origin x="-5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15B5AD-1934-B44B-AD42-E6BD6B88AF5B}" type="slidenum">
              <a:rPr lang="en-US" sz="120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02050-8B38-439D-8C22-D09BB728251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March 22, 2018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March 22, 2018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5C15-31F0-442D-9A25-8B127E3417A4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1591-D321-4029-9235-52711143E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1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5C15-31F0-442D-9A25-8B127E3417A4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1591-D321-4029-9235-52711143E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March 22,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4.emf"/><Relationship Id="rId4" Type="http://schemas.openxmlformats.org/officeDocument/2006/relationships/oleObject" Target="../embeddings/Microsoft_Excel_97-2003_Worksheet1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16.jpeg"/><Relationship Id="rId2" Type="http://schemas.openxmlformats.org/officeDocument/2006/relationships/image" Target="../media/image19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b="1" dirty="0"/>
              <a:t>Jefferson Lab Technology Transfer Workshop: </a:t>
            </a:r>
            <a:endParaRPr lang="en-US" sz="2400" dirty="0"/>
          </a:p>
          <a:p>
            <a:r>
              <a:rPr lang="en-US" sz="2400" b="1" dirty="0"/>
              <a:t>Fostering Market Pull on Technologies</a:t>
            </a:r>
            <a:endParaRPr lang="en-US" sz="2400" dirty="0"/>
          </a:p>
          <a:p>
            <a:r>
              <a:rPr lang="en-US" sz="2400" b="1" dirty="0"/>
              <a:t>CEBAF Center, F113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R. </a:t>
            </a:r>
            <a:r>
              <a:rPr lang="en-US" sz="2400" dirty="0" smtClean="0"/>
              <a:t>Rimmer, SRF R&amp;D dept.</a:t>
            </a:r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Thursday, March 22, 2018</a:t>
            </a:r>
            <a:endParaRPr lang="en-US" dirty="0"/>
          </a:p>
        </p:txBody>
      </p:sp>
      <p:pic>
        <p:nvPicPr>
          <p:cNvPr id="9" name="Picture Placeholder 8" descr="image0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r="7444"/>
          <a:stretch>
            <a:fillRect/>
          </a:stretch>
        </p:blipFill>
        <p:spPr>
          <a:xfrm rot="16200000">
            <a:off x="5113339" y="2067369"/>
            <a:ext cx="3966228" cy="3273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Compact X-ray Light Source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Concept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736"/>
            <a:ext cx="9113869" cy="500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2924944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00000"/>
                </a:solidFill>
                <a:latin typeface="Times"/>
              </a:rPr>
              <a:t>SRF Gun</a:t>
            </a: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4268" y="2362200"/>
            <a:ext cx="1778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00"/>
                </a:solidFill>
                <a:latin typeface="Times"/>
              </a:rPr>
              <a:t>Emittance exchange line for coherent ICS</a:t>
            </a: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3860" y="3553852"/>
            <a:ext cx="111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00"/>
                </a:solidFill>
                <a:latin typeface="Times"/>
              </a:rPr>
              <a:t>ICS x-ray generator</a:t>
            </a: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92280" y="3248980"/>
            <a:ext cx="180020" cy="36004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6238" y="49213"/>
            <a:ext cx="82296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n-US" sz="3200" b="1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73" y="4336219"/>
            <a:ext cx="388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Project scope includes:</a:t>
            </a:r>
          </a:p>
          <a:p>
            <a:pPr defTabSz="914400"/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beam simulation, </a:t>
            </a:r>
          </a:p>
          <a:p>
            <a:pPr defTabSz="914400"/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cavity design and fabrication, </a:t>
            </a:r>
          </a:p>
          <a:p>
            <a:pPr defTabSz="914400"/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cryostat design and fabrication, </a:t>
            </a:r>
          </a:p>
          <a:p>
            <a:pPr defTabSz="914400"/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development of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Nb3Sn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 coatings</a:t>
            </a:r>
          </a:p>
        </p:txBody>
      </p:sp>
      <p:sp>
        <p:nvSpPr>
          <p:cNvPr id="13" name="Oval 12"/>
          <p:cNvSpPr/>
          <p:nvPr/>
        </p:nvSpPr>
        <p:spPr bwMode="auto">
          <a:xfrm rot="699426">
            <a:off x="1062619" y="776323"/>
            <a:ext cx="5139541" cy="3666178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1644" y="858396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Jefferson Lab:         inexpensive SRF linac operating at 4.5K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17823" y="5636922"/>
            <a:ext cx="4718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Clean sheet design, cavity and cryostat!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41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for Isotope Production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1494" y="884420"/>
            <a:ext cx="8597791" cy="2045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mtClean="0"/>
              <a:t>Low Energy Recirculator Facility (LERF) is proposed for isotope production in non-ERL or ERL mode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mtClean="0"/>
              <a:t>Up to 150 MeV energy electron beam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mtClean="0"/>
              <a:t>Up to 100 kW beam power</a:t>
            </a:r>
            <a:endParaRPr lang="en-US" sz="2600" smtClean="0">
              <a:latin typeface="Arial"/>
              <a:cs typeface="Arial"/>
            </a:endParaRPr>
          </a:p>
          <a:p>
            <a:pPr lvl="1"/>
            <a:endParaRPr lang="en-US" sz="2400" smtClean="0"/>
          </a:p>
          <a:p>
            <a:endParaRPr lang="en-US" sz="2400" smtClean="0"/>
          </a:p>
          <a:p>
            <a:pPr lvl="1"/>
            <a:endParaRPr lang="en-US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3014"/>
            <a:ext cx="4778436" cy="2271376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/>
        </p:nvSpPr>
        <p:spPr>
          <a:xfrm>
            <a:off x="2125761" y="5982624"/>
            <a:ext cx="4497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A. Hutton, R. Johnson, AccApp’17 Quebec City</a:t>
            </a:r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0" r="-111"/>
          <a:stretch/>
        </p:blipFill>
        <p:spPr>
          <a:xfrm>
            <a:off x="4762107" y="2918970"/>
            <a:ext cx="4262697" cy="250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2262" y="3059084"/>
            <a:ext cx="3059083" cy="234418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567"/>
            <a:ext cx="9144000" cy="553462"/>
          </a:xfrm>
        </p:spPr>
        <p:txBody>
          <a:bodyPr>
            <a:noAutofit/>
          </a:bodyPr>
          <a:lstStyle/>
          <a:p>
            <a:r>
              <a:rPr lang="en-US" sz="2200" dirty="0" smtClean="0"/>
              <a:t>Compact high-power CW SRF accelerator for industrial application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1718956"/>
          </a:xfrm>
        </p:spPr>
        <p:txBody>
          <a:bodyPr/>
          <a:lstStyle/>
          <a:p>
            <a:r>
              <a:rPr lang="en-US" dirty="0" smtClean="0"/>
              <a:t>1-year design collaboration among JLAB, AES, General Atomics</a:t>
            </a:r>
          </a:p>
          <a:p>
            <a:r>
              <a:rPr lang="en-US" dirty="0" smtClean="0"/>
              <a:t>Funded by DOE-HEP (Accelerator Stewardship)</a:t>
            </a:r>
          </a:p>
          <a:p>
            <a:r>
              <a:rPr lang="en-US" dirty="0" smtClean="0"/>
              <a:t>Use in wastewater and flue-gas treatment</a:t>
            </a:r>
          </a:p>
          <a:p>
            <a:r>
              <a:rPr lang="en-US" dirty="0"/>
              <a:t>1 MeV, 1 A electron </a:t>
            </a:r>
            <a:r>
              <a:rPr lang="en-US" dirty="0" smtClean="0"/>
              <a:t>beam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93" y="2323407"/>
            <a:ext cx="5145578" cy="25727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056611" y="4256116"/>
            <a:ext cx="0" cy="498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562109" y="3790604"/>
            <a:ext cx="0" cy="1105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56611" y="4754880"/>
            <a:ext cx="450549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56069" y="4455620"/>
            <a:ext cx="70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~6 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6564" y="3059084"/>
            <a:ext cx="3107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Sn/</a:t>
            </a:r>
            <a:r>
              <a:rPr lang="en-US" dirty="0" err="1" smtClean="0"/>
              <a:t>Nb</a:t>
            </a:r>
            <a:r>
              <a:rPr lang="en-US" dirty="0" smtClean="0"/>
              <a:t>/Cu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=0.5 single-cell cavity, conduction cooled with four 1.5 W </a:t>
            </a:r>
            <a:r>
              <a:rPr lang="en-US" dirty="0" err="1" smtClean="0"/>
              <a:t>cryocoolers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23148" r="24480" b="16667"/>
          <a:stretch>
            <a:fillRect/>
          </a:stretch>
        </p:blipFill>
        <p:spPr bwMode="auto">
          <a:xfrm>
            <a:off x="834823" y="3935308"/>
            <a:ext cx="1938080" cy="133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3491345" y="3227416"/>
            <a:ext cx="2186248" cy="1003763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352280" y="5634909"/>
            <a:ext cx="8464378" cy="691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Patent on </a:t>
            </a:r>
            <a:r>
              <a:rPr lang="en-US" sz="1800" dirty="0" err="1" smtClean="0"/>
              <a:t>Cryomodule</a:t>
            </a:r>
            <a:r>
              <a:rPr lang="en-US" sz="1800" dirty="0" smtClean="0"/>
              <a:t> design filed on 01/29/18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RIMMER 7B 26JAN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46" y="3855671"/>
            <a:ext cx="2715399" cy="2553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Compact</a:t>
            </a:r>
            <a:r>
              <a:rPr lang="en-US" dirty="0"/>
              <a:t>, scalable </a:t>
            </a:r>
            <a:r>
              <a:rPr lang="en-US" dirty="0" smtClean="0"/>
              <a:t>normal-conducting e</a:t>
            </a:r>
            <a:r>
              <a:rPr lang="en-US" dirty="0"/>
              <a:t>-beam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source uses new technology developed at JLab as well as established components</a:t>
            </a:r>
          </a:p>
          <a:p>
            <a:r>
              <a:rPr lang="en-US" dirty="0" smtClean="0"/>
              <a:t>Scalable in size (frequency) and power</a:t>
            </a:r>
          </a:p>
          <a:p>
            <a:r>
              <a:rPr lang="en-US" dirty="0" smtClean="0"/>
              <a:t>Additional units could be stacked for higher energy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96263" y="2648949"/>
            <a:ext cx="6618508" cy="3698800"/>
            <a:chOff x="880881" y="1835587"/>
            <a:chExt cx="8073910" cy="4512162"/>
          </a:xfrm>
        </p:grpSpPr>
        <p:pic>
          <p:nvPicPr>
            <p:cNvPr id="6" name="Picture 5" descr="image00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974" y="1835587"/>
              <a:ext cx="3305053" cy="451216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80881" y="1960739"/>
              <a:ext cx="2179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Gridded electron gun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11027" y="2350219"/>
              <a:ext cx="1834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Vacuum pumping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1029" y="4096606"/>
              <a:ext cx="2200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Magnetron RF source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5916" y="3267162"/>
              <a:ext cx="3118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Compact graded-</a:t>
              </a:r>
              <a:r>
                <a:rPr lang="en-US" dirty="0" smtClean="0">
                  <a:latin typeface="Symbol" charset="2"/>
                  <a:cs typeface="Symbol" charset="2"/>
                </a:rPr>
                <a:t>b</a:t>
              </a:r>
              <a:r>
                <a:rPr lang="en-US" dirty="0" smtClean="0"/>
                <a:t> copper </a:t>
              </a:r>
              <a:r>
                <a:rPr lang="en-US" dirty="0" err="1" smtClean="0"/>
                <a:t>linac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43414" y="3240901"/>
              <a:ext cx="1472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Focusing coils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7466" y="4681036"/>
              <a:ext cx="1848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Deflecting system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63726" y="5635758"/>
              <a:ext cx="65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Horn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11027" y="5635758"/>
              <a:ext cx="1327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Exit window</a:t>
              </a:r>
              <a:endParaRPr lang="en-US" dirty="0"/>
            </a:p>
          </p:txBody>
        </p:sp>
        <p:cxnSp>
          <p:nvCxnSpPr>
            <p:cNvPr id="16" name="Straight Connector 15"/>
            <p:cNvCxnSpPr>
              <a:stCxn id="7" idx="3"/>
            </p:cNvCxnSpPr>
            <p:nvPr/>
          </p:nvCxnSpPr>
          <p:spPr>
            <a:xfrm>
              <a:off x="3059971" y="2145405"/>
              <a:ext cx="1480153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1"/>
            </p:cNvCxnSpPr>
            <p:nvPr/>
          </p:nvCxnSpPr>
          <p:spPr>
            <a:xfrm flipH="1">
              <a:off x="5330146" y="2534885"/>
              <a:ext cx="880881" cy="305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0" idx="1"/>
            </p:cNvCxnSpPr>
            <p:nvPr/>
          </p:nvCxnSpPr>
          <p:spPr>
            <a:xfrm flipH="1" flipV="1">
              <a:off x="4870133" y="3297165"/>
              <a:ext cx="965783" cy="1546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" idx="1"/>
            </p:cNvCxnSpPr>
            <p:nvPr/>
          </p:nvCxnSpPr>
          <p:spPr>
            <a:xfrm flipH="1" flipV="1">
              <a:off x="5610153" y="3930287"/>
              <a:ext cx="670876" cy="3509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4" idx="1"/>
            </p:cNvCxnSpPr>
            <p:nvPr/>
          </p:nvCxnSpPr>
          <p:spPr>
            <a:xfrm flipH="1">
              <a:off x="4870133" y="5820424"/>
              <a:ext cx="1340894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1" idx="3"/>
            </p:cNvCxnSpPr>
            <p:nvPr/>
          </p:nvCxnSpPr>
          <p:spPr>
            <a:xfrm>
              <a:off x="2815692" y="3425567"/>
              <a:ext cx="1411115" cy="562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2" idx="3"/>
            </p:cNvCxnSpPr>
            <p:nvPr/>
          </p:nvCxnSpPr>
          <p:spPr>
            <a:xfrm>
              <a:off x="2905974" y="4865702"/>
              <a:ext cx="1434145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3" idx="3"/>
            </p:cNvCxnSpPr>
            <p:nvPr/>
          </p:nvCxnSpPr>
          <p:spPr>
            <a:xfrm flipV="1">
              <a:off x="2815692" y="5635758"/>
              <a:ext cx="1524427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image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92234" y="1843438"/>
            <a:ext cx="2353608" cy="165364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329944" y="5939956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915 MHz 100 kW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22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60388" y="1012693"/>
            <a:ext cx="7756525" cy="5100638"/>
            <a:chOff x="362" y="1034"/>
            <a:chExt cx="4886" cy="3213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" y="1034"/>
              <a:ext cx="4877" cy="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857" y="1098"/>
              <a:ext cx="1535" cy="365"/>
            </a:xfrm>
            <a:prstGeom prst="rect">
              <a:avLst/>
            </a:prstGeom>
            <a:solidFill>
              <a:srgbClr val="B8BD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BE" b="1">
                  <a:solidFill>
                    <a:srgbClr val="003366"/>
                  </a:solidFill>
                  <a:latin typeface="Arial" charset="0"/>
                </a:rPr>
                <a:t>Accelerator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BE" sz="1400" b="1">
                  <a:solidFill>
                    <a:srgbClr val="003366"/>
                  </a:solidFill>
                  <a:latin typeface="Arial" charset="0"/>
                </a:rPr>
                <a:t>(600 MeV – </a:t>
              </a:r>
              <a:r>
                <a:rPr lang="nl-BE" sz="1400" b="1">
                  <a:solidFill>
                    <a:srgbClr val="003366"/>
                  </a:solidFill>
                  <a:latin typeface="Mathcad UniMath" pitchFamily="50" charset="0"/>
                </a:rPr>
                <a:t>≤</a:t>
              </a:r>
              <a:r>
                <a:rPr lang="nl-BE" sz="1400" b="1">
                  <a:solidFill>
                    <a:srgbClr val="003366"/>
                  </a:solidFill>
                  <a:latin typeface="Arial" charset="0"/>
                </a:rPr>
                <a:t> 4 mA proton)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398" y="1050"/>
              <a:ext cx="1850" cy="499"/>
            </a:xfrm>
            <a:prstGeom prst="rect">
              <a:avLst/>
            </a:prstGeom>
            <a:solidFill>
              <a:srgbClr val="B8BD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BE" b="1" dirty="0">
                  <a:solidFill>
                    <a:srgbClr val="003366"/>
                  </a:solidFill>
                  <a:latin typeface="Arial" charset="0"/>
                </a:rPr>
                <a:t>	Reactor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nl-BE" sz="1400" b="1" dirty="0" err="1">
                  <a:solidFill>
                    <a:srgbClr val="003366"/>
                  </a:solidFill>
                  <a:latin typeface="Arial" charset="0"/>
                </a:rPr>
                <a:t>Subcritical</a:t>
              </a:r>
              <a:r>
                <a:rPr lang="nl-BE" sz="1400" b="1" dirty="0">
                  <a:solidFill>
                    <a:srgbClr val="003366"/>
                  </a:solidFill>
                  <a:latin typeface="Arial" charset="0"/>
                </a:rPr>
                <a:t> mode (</a:t>
              </a:r>
              <a:r>
                <a:rPr lang="nl-BE" sz="1400" b="1" dirty="0">
                  <a:solidFill>
                    <a:srgbClr val="003366"/>
                  </a:solidFill>
                  <a:latin typeface="Arial" charset="0"/>
                  <a:cs typeface="Arial" charset="0"/>
                </a:rPr>
                <a:t>~85 MW</a:t>
              </a:r>
              <a:r>
                <a:rPr lang="nl-BE" sz="1400" b="1" baseline="-25000" dirty="0">
                  <a:solidFill>
                    <a:srgbClr val="003366"/>
                  </a:solidFill>
                  <a:latin typeface="Arial" charset="0"/>
                  <a:cs typeface="Arial" charset="0"/>
                </a:rPr>
                <a:t>th</a:t>
              </a:r>
              <a:r>
                <a:rPr lang="nl-BE" sz="1400" b="1" dirty="0">
                  <a:solidFill>
                    <a:srgbClr val="003366"/>
                  </a:solidFill>
                  <a:latin typeface="Arial" charset="0"/>
                  <a:cs typeface="Arial" charset="0"/>
                </a:rPr>
                <a:t>)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nl-BE" sz="1400" b="1" dirty="0">
                  <a:solidFill>
                    <a:srgbClr val="003366"/>
                  </a:solidFill>
                  <a:latin typeface="Arial" charset="0"/>
                  <a:cs typeface="Arial" charset="0"/>
                </a:rPr>
                <a:t>Critical mode (~100 MW</a:t>
              </a:r>
              <a:r>
                <a:rPr lang="nl-BE" sz="1400" b="1" baseline="-25000" dirty="0">
                  <a:solidFill>
                    <a:srgbClr val="003366"/>
                  </a:solidFill>
                  <a:latin typeface="Arial" charset="0"/>
                  <a:cs typeface="Arial" charset="0"/>
                </a:rPr>
                <a:t>th</a:t>
              </a:r>
              <a:r>
                <a:rPr lang="nl-BE" sz="1400" b="1" dirty="0">
                  <a:solidFill>
                    <a:srgbClr val="003366"/>
                  </a:solidFill>
                  <a:latin typeface="Arial" charset="0"/>
                  <a:cs typeface="Arial" charset="0"/>
                </a:rPr>
                <a:t>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Accelerator Driven System: </a:t>
            </a:r>
            <a:r>
              <a:rPr lang="en-US" dirty="0">
                <a:latin typeface="Arial"/>
                <a:cs typeface="Arial"/>
              </a:rPr>
              <a:t>MYRRHA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2520727"/>
            <a:ext cx="3195426" cy="3827022"/>
          </a:xfrm>
        </p:spPr>
        <p:txBody>
          <a:bodyPr/>
          <a:lstStyle/>
          <a:p>
            <a:r>
              <a:rPr lang="en-US" dirty="0" smtClean="0"/>
              <a:t>Subcritical reactor</a:t>
            </a:r>
          </a:p>
          <a:p>
            <a:r>
              <a:rPr lang="en-US" dirty="0" smtClean="0"/>
              <a:t>Neutrons from spallation target</a:t>
            </a:r>
          </a:p>
          <a:p>
            <a:r>
              <a:rPr lang="en-US" dirty="0" smtClean="0"/>
              <a:t>Lead-Bismuth cooled or molten salt reactor</a:t>
            </a:r>
          </a:p>
          <a:p>
            <a:r>
              <a:rPr lang="en-US" dirty="0" smtClean="0"/>
              <a:t>Can destroy surplus weapons grade </a:t>
            </a:r>
            <a:r>
              <a:rPr lang="en-US" dirty="0" err="1" smtClean="0"/>
              <a:t>Pu</a:t>
            </a:r>
            <a:endParaRPr lang="en-US" dirty="0" smtClean="0"/>
          </a:p>
          <a:p>
            <a:r>
              <a:rPr lang="en-US" dirty="0" smtClean="0"/>
              <a:t>Can burn spent fuel from conventional reactors or Thorium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52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technology transfer opportunities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What we do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Big accelerators for discovery science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CEBAF, SNS, LCLS-II, ILC, JLEIC, FCC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Specializing in SRF re-circulating and energy recovery </a:t>
            </a:r>
            <a:r>
              <a:rPr lang="en-US" dirty="0" err="1" smtClean="0">
                <a:solidFill>
                  <a:srgbClr val="BFBFBF"/>
                </a:solidFill>
              </a:rPr>
              <a:t>linacs</a:t>
            </a:r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How we do it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Develop optimized accelerator solutions for emerging needs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Prototype in house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Utilize industry for large scale production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Qualification and integration in house up to now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Opportunities for wider use of the technology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Spin off applications</a:t>
            </a:r>
          </a:p>
          <a:p>
            <a:pPr lvl="1"/>
            <a:r>
              <a:rPr lang="en-US" dirty="0" err="1" smtClean="0">
                <a:solidFill>
                  <a:srgbClr val="BFBFBF"/>
                </a:solidFill>
              </a:rPr>
              <a:t>FEL’s</a:t>
            </a:r>
            <a:r>
              <a:rPr lang="en-US" dirty="0" smtClean="0">
                <a:solidFill>
                  <a:srgbClr val="BFBFBF"/>
                </a:solidFill>
              </a:rPr>
              <a:t>, isotopes, compact light sources, </a:t>
            </a:r>
            <a:r>
              <a:rPr lang="en-US" dirty="0" err="1" smtClean="0">
                <a:solidFill>
                  <a:srgbClr val="BFBFBF"/>
                </a:solidFill>
              </a:rPr>
              <a:t>e</a:t>
            </a:r>
            <a:r>
              <a:rPr lang="en-US" dirty="0" smtClean="0">
                <a:solidFill>
                  <a:srgbClr val="BFBFBF"/>
                </a:solidFill>
              </a:rPr>
              <a:t>-beam sources, ADS</a:t>
            </a:r>
          </a:p>
          <a:p>
            <a:r>
              <a:rPr lang="en-US" dirty="0" smtClean="0"/>
              <a:t>Barriers to adoption</a:t>
            </a:r>
          </a:p>
          <a:p>
            <a:pPr lvl="1"/>
            <a:r>
              <a:rPr lang="en-US" dirty="0" smtClean="0"/>
              <a:t>High capital cost of SRF-based systems, despite efficiency</a:t>
            </a:r>
          </a:p>
          <a:p>
            <a:pPr lvl="1"/>
            <a:r>
              <a:rPr lang="en-US" dirty="0" smtClean="0"/>
              <a:t>Perception of high maintenance, questionable reliability</a:t>
            </a:r>
          </a:p>
          <a:p>
            <a:pPr lvl="1"/>
            <a:r>
              <a:rPr lang="en-US" dirty="0" smtClean="0"/>
              <a:t>Lack of industry base for long term support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technology transfer opportunities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we do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Big accelerators for discovery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CEBAF, SNS, LCLS-II, ILC, JLEIC, FCC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Specializing in SRF re-circulating and energy recovery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linacs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How we do it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Develop optimized accelerator solutions for emerging needs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Prototype in house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Utilize industry for large scale production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Qualification and integration in house up to now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Opportunities for wider use of the technology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Spin off applications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FEL’s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isotopes, compact light sources,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-beam sources, ADS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Barriers to adoption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High capital cost of SRF-based systems, despite efficiency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Perception of high maintenance, questionable reliability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Lack of industry base for long term support</a:t>
            </a:r>
          </a:p>
          <a:p>
            <a:r>
              <a:rPr lang="en-US" dirty="0" smtClean="0"/>
              <a:t>What are we doing about it?</a:t>
            </a:r>
          </a:p>
          <a:p>
            <a:pPr lvl="1"/>
            <a:r>
              <a:rPr lang="en-US" dirty="0" smtClean="0"/>
              <a:t>R&amp;D on cost reduction, new materials, modular systems, RF power sources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doing about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dirty="0"/>
              <a:t>&amp;D on cost </a:t>
            </a:r>
            <a:r>
              <a:rPr lang="en-US" dirty="0" smtClean="0"/>
              <a:t>reduction: 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materials, </a:t>
            </a:r>
            <a:r>
              <a:rPr lang="en-US" dirty="0" smtClean="0"/>
              <a:t>4.5K operation</a:t>
            </a:r>
          </a:p>
          <a:p>
            <a:pPr lvl="1"/>
            <a:r>
              <a:rPr lang="en-US" dirty="0" smtClean="0"/>
              <a:t>Cheaper, more efficient RF </a:t>
            </a:r>
            <a:r>
              <a:rPr lang="en-US" dirty="0"/>
              <a:t>power sources</a:t>
            </a:r>
          </a:p>
          <a:p>
            <a:pPr lvl="1"/>
            <a:r>
              <a:rPr lang="en-US" dirty="0" smtClean="0"/>
              <a:t>Modular systems</a:t>
            </a:r>
          </a:p>
          <a:p>
            <a:pPr lvl="1"/>
            <a:r>
              <a:rPr lang="en-US" dirty="0" smtClean="0"/>
              <a:t>Safer, cheaper processing methods</a:t>
            </a:r>
          </a:p>
          <a:p>
            <a:r>
              <a:rPr lang="en-US" dirty="0" smtClean="0"/>
              <a:t>Focus on improving CEBAF reliability</a:t>
            </a:r>
          </a:p>
          <a:p>
            <a:pPr lvl="1"/>
            <a:r>
              <a:rPr lang="en-US" dirty="0" smtClean="0"/>
              <a:t>Conservative design for reliability</a:t>
            </a:r>
          </a:p>
          <a:p>
            <a:r>
              <a:rPr lang="en-US" dirty="0" smtClean="0"/>
              <a:t>Outreach to industry (SBIR/STTR etc.)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8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/>
                <a:cs typeface="Arial"/>
              </a:rPr>
              <a:t>What are better SRF Materials?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Group 5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185500"/>
              </p:ext>
            </p:extLst>
          </p:nvPr>
        </p:nvGraphicFramePr>
        <p:xfrm>
          <a:off x="358578" y="931007"/>
          <a:ext cx="8456218" cy="2445599"/>
        </p:xfrm>
        <a:graphic>
          <a:graphicData uri="http://schemas.openxmlformats.org/drawingml/2006/table">
            <a:tbl>
              <a:tblPr/>
              <a:tblGrid>
                <a:gridCol w="79262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0"/>
                    </a:ext>
                  </a:extLst>
                </a:gridCol>
                <a:gridCol w="1067985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1"/>
                    </a:ext>
                  </a:extLst>
                </a:gridCol>
                <a:gridCol w="983709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3"/>
                    </a:ext>
                  </a:extLst>
                </a:gridCol>
                <a:gridCol w="1188132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4"/>
                    </a:ext>
                  </a:extLst>
                </a:gridCol>
                <a:gridCol w="1116124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5"/>
                    </a:ext>
                  </a:extLst>
                </a:gridCol>
                <a:gridCol w="104411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6"/>
                    </a:ext>
                  </a:extLst>
                </a:gridCol>
                <a:gridCol w="118341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7"/>
                    </a:ext>
                  </a:extLst>
                </a:gridCol>
              </a:tblGrid>
              <a:tr h="335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kumimoji="0" lang="en-US" altLang="en-US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[K]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ρ</a:t>
                      </a:r>
                      <a:r>
                        <a:rPr kumimoji="0" lang="en-US" altLang="en-US" sz="15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 </a:t>
                      </a: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[</a:t>
                      </a:r>
                      <a:r>
                        <a:rPr kumimoji="0" lang="el-G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μΩ</a:t>
                      </a: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Δ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[</a:t>
                      </a: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meV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</a:t>
                      </a:r>
                      <a:r>
                        <a:rPr kumimoji="0" lang="en-US" altLang="en-US" sz="15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</a:t>
                      </a:r>
                      <a:r>
                        <a:rPr kumimoji="0" lang="en-US" altLang="en-US" sz="15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sh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</a:t>
                      </a:r>
                      <a:r>
                        <a:rPr kumimoji="0" lang="en-US" altLang="en-US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c1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(0) 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[nm]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0"/>
                  </a:ext>
                </a:extLst>
              </a:tr>
              <a:tr h="125307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1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Nb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2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17.2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NbN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3"/>
                  </a:ext>
                </a:extLst>
              </a:tr>
              <a:tr h="355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NbTiN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4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Nb</a:t>
                      </a:r>
                      <a:r>
                        <a:rPr kumimoji="0" lang="en-US" altLang="en-US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5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2.3/7.1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MgB</a:t>
                      </a:r>
                      <a:r>
                        <a:rPr kumimoji="0" lang="en-US" altLang="en-US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2389659" y="2686817"/>
            <a:ext cx="79208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97771" y="2686817"/>
            <a:ext cx="79208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30019" y="2686817"/>
            <a:ext cx="79208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03540" y="1617236"/>
            <a:ext cx="79208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43300" y="1618736"/>
            <a:ext cx="79208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99184" y="1618736"/>
            <a:ext cx="79208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5516" y="4005064"/>
            <a:ext cx="54366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s-wave superconductor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arge energy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dirty="0" smtClean="0"/>
              <a:t>igh 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Sh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ow normal conducting resistivity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aphicFrame>
        <p:nvGraphicFramePr>
          <p:cNvPr id="14" name="Group 5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01390"/>
              </p:ext>
            </p:extLst>
          </p:nvPr>
        </p:nvGraphicFramePr>
        <p:xfrm>
          <a:off x="5363582" y="3467100"/>
          <a:ext cx="3608722" cy="2940265"/>
        </p:xfrm>
        <a:graphic>
          <a:graphicData uri="http://schemas.openxmlformats.org/drawingml/2006/table">
            <a:tbl>
              <a:tblPr/>
              <a:tblGrid>
                <a:gridCol w="1296650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0"/>
                    </a:ext>
                  </a:extLst>
                </a:gridCol>
                <a:gridCol w="1052438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1"/>
                    </a:ext>
                  </a:extLst>
                </a:gridCol>
                <a:gridCol w="1259634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2"/>
                    </a:ext>
                  </a:extLst>
                </a:gridCol>
              </a:tblGrid>
              <a:tr h="335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Nb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Nb</a:t>
                      </a:r>
                      <a:r>
                        <a:rPr kumimoji="0" lang="en-US" altLang="en-US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0"/>
                  </a:ext>
                </a:extLst>
              </a:tr>
              <a:tr h="12530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1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kumimoji="0" lang="en-US" altLang="en-US" sz="15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</a:t>
                      </a: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[K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9.25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18.3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2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ρ</a:t>
                      </a:r>
                      <a:r>
                        <a:rPr kumimoji="0" lang="en-US" altLang="en-US" sz="15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 </a:t>
                      </a: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[</a:t>
                      </a:r>
                      <a:r>
                        <a:rPr kumimoji="0" lang="el-G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μΩ</a:t>
                      </a: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cm]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0.1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5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3"/>
                  </a:ext>
                </a:extLst>
              </a:tr>
              <a:tr h="355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</a:t>
                      </a:r>
                      <a:r>
                        <a:rPr kumimoji="0" lang="en-US" altLang="en-US" sz="15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sh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(0) [T]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0.24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0.45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4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Δ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[</a:t>
                      </a: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meV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1.45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3.1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5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Q</a:t>
                      </a:r>
                      <a:r>
                        <a:rPr kumimoji="0" lang="en-US" alt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BCS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@ 2K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5·10</a:t>
                      </a:r>
                      <a:r>
                        <a:rPr kumimoji="0" lang="en-US" alt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5·10</a:t>
                      </a:r>
                      <a:r>
                        <a:rPr kumimoji="0" lang="en-US" alt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6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Q</a:t>
                      </a:r>
                      <a:r>
                        <a:rPr kumimoji="0" lang="en-US" alt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BCS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@ 4K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5·10</a:t>
                      </a:r>
                      <a:r>
                        <a:rPr kumimoji="0" lang="en-US" alt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5·10</a:t>
                      </a:r>
                      <a:r>
                        <a:rPr kumimoji="0" lang="en-US" alt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endParaRPr kumimoji="0" lang="en-US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7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US" altLang="en-US" sz="15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acc</a:t>
                      </a: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[MV/m]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~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2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JLab Nb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Sn 5-cell progress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70" descr="C:\Work\Presentations\Conferences\LINAC16\abstracts\Nb3Sn injector cryomodule\final\FIG_5_paper_MOPLR02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7" t="4512" r="10558" b="2431"/>
          <a:stretch/>
        </p:blipFill>
        <p:spPr bwMode="auto">
          <a:xfrm>
            <a:off x="4142155" y="819603"/>
            <a:ext cx="4833572" cy="416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7"/>
          <p:cNvSpPr txBox="1">
            <a:spLocks noChangeArrowheads="1"/>
          </p:cNvSpPr>
          <p:nvPr/>
        </p:nvSpPr>
        <p:spPr bwMode="auto">
          <a:xfrm>
            <a:off x="5177692" y="4867834"/>
            <a:ext cx="396630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9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9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9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9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9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altLang="en-US" sz="1400" b="0" dirty="0">
                <a:latin typeface="Arial"/>
                <a:cs typeface="Arial"/>
              </a:rPr>
              <a:t>Reasonable low-field Q</a:t>
            </a:r>
            <a:r>
              <a:rPr lang="en-US" altLang="en-US" sz="1400" b="0" baseline="-25000" dirty="0">
                <a:latin typeface="Arial"/>
                <a:cs typeface="Arial"/>
              </a:rPr>
              <a:t>0</a:t>
            </a:r>
            <a:r>
              <a:rPr lang="en-US" altLang="en-US" sz="1400" b="0" dirty="0">
                <a:latin typeface="Arial"/>
                <a:cs typeface="Arial"/>
              </a:rPr>
              <a:t>, but a strong Q-slope, similar to the one measured in 5-cell cavity coated at Wuppertal </a:t>
            </a:r>
            <a:r>
              <a:rPr lang="en-US" altLang="en-US" sz="1400" b="0" dirty="0" smtClean="0">
                <a:latin typeface="Arial"/>
                <a:cs typeface="Arial"/>
              </a:rPr>
              <a:t>University. Medium </a:t>
            </a:r>
            <a:r>
              <a:rPr lang="en-US" altLang="en-US" sz="1400" b="0" dirty="0">
                <a:latin typeface="Arial"/>
                <a:cs typeface="Arial"/>
              </a:rPr>
              <a:t>field Q-slope is likely due to equator features</a:t>
            </a:r>
            <a:r>
              <a:rPr lang="en-US" altLang="en-US" sz="1400" b="0" dirty="0" smtClean="0">
                <a:latin typeface="Arial"/>
                <a:cs typeface="Arial"/>
              </a:rPr>
              <a:t>.</a:t>
            </a:r>
          </a:p>
          <a:p>
            <a:pPr algn="just" eaLnBrk="1" hangingPunct="1"/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Nb</a:t>
            </a:r>
            <a:r>
              <a:rPr lang="en-US" sz="1400" b="0" baseline="-25000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1400" b="0" dirty="0">
                <a:solidFill>
                  <a:prstClr val="black"/>
                </a:solidFill>
                <a:latin typeface="Arial"/>
                <a:cs typeface="Arial"/>
              </a:rPr>
              <a:t>Sn coating is present, but is not uniform. The top of the cavity seems “shinier” than the bottom</a:t>
            </a:r>
            <a:endParaRPr lang="en-US" altLang="en-US" sz="1400" b="0" dirty="0">
              <a:latin typeface="Arial"/>
              <a:cs typeface="Arial"/>
            </a:endParaRPr>
          </a:p>
          <a:p>
            <a:pPr algn="just" eaLnBrk="1" hangingPunct="1"/>
            <a:endParaRPr lang="en-US" altLang="en-US" sz="1400" b="0" dirty="0">
              <a:latin typeface="Arial"/>
              <a:cs typeface="Arial"/>
            </a:endParaRPr>
          </a:p>
        </p:txBody>
      </p:sp>
      <p:sp>
        <p:nvSpPr>
          <p:cNvPr id="8" name="TextBox 79"/>
          <p:cNvSpPr txBox="1">
            <a:spLocks noChangeArrowheads="1"/>
          </p:cNvSpPr>
          <p:nvPr/>
        </p:nvSpPr>
        <p:spPr bwMode="auto">
          <a:xfrm>
            <a:off x="136432" y="5946692"/>
            <a:ext cx="25403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5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9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/>
                <a:cs typeface="Arial"/>
              </a:rPr>
              <a:t>New 17” OD x 40” </a:t>
            </a:r>
            <a:r>
              <a:rPr lang="en-US" altLang="en-US" sz="1200" dirty="0" smtClean="0">
                <a:latin typeface="Arial"/>
                <a:cs typeface="Arial"/>
              </a:rPr>
              <a:t>furnace </a:t>
            </a:r>
            <a:r>
              <a:rPr lang="en-US" altLang="en-US" sz="1200" dirty="0">
                <a:latin typeface="Arial"/>
                <a:cs typeface="Arial"/>
              </a:rPr>
              <a:t>insert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1007" y="1175177"/>
            <a:ext cx="3112965" cy="2858480"/>
            <a:chOff x="934974" y="0"/>
            <a:chExt cx="8400176" cy="7713460"/>
          </a:xfrm>
        </p:grpSpPr>
        <p:pic>
          <p:nvPicPr>
            <p:cNvPr id="10" name="Picture 2" descr="C:\Work\My Projects\Nb3Sn program\Nb3Sn furnace new door\Commissioning 4may2017\20170502_10112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15894" y="0"/>
              <a:ext cx="393192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34974" y="6467681"/>
              <a:ext cx="8400176" cy="124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The new configuration was commissioned up to 1250 °C on May 4, 2017. 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2" name="Picture 2" descr="C:\Work\My Projects\Nb3Sn program\Nb3Sn furnace new door\Commissioning 4may2017\IMG_5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31" y="4189961"/>
            <a:ext cx="2608385" cy="173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Work\Cavity results\5-cell cavity\IA320\IA320_coating_pictures_4may2017\20170504_0917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949969" y="5137276"/>
            <a:ext cx="2192231" cy="12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20662" y="5142063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Arial"/>
                <a:cs typeface="Arial"/>
              </a:rPr>
              <a:t>Looking from the top</a:t>
            </a: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15" name="Picture 2" descr="C:\Users\grigory\Downloads\CVT-3  X10K center-2 jpg_q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195" y="3871330"/>
            <a:ext cx="1379393" cy="103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011557" y="1824236"/>
            <a:ext cx="4013883" cy="1818073"/>
            <a:chOff x="5011557" y="1824236"/>
            <a:chExt cx="4013883" cy="1818073"/>
          </a:xfrm>
        </p:grpSpPr>
        <p:sp>
          <p:nvSpPr>
            <p:cNvPr id="17" name="5-Point Star 16"/>
            <p:cNvSpPr>
              <a:spLocks noChangeAspect="1"/>
            </p:cNvSpPr>
            <p:nvPr/>
          </p:nvSpPr>
          <p:spPr>
            <a:xfrm>
              <a:off x="8855675" y="2219763"/>
              <a:ext cx="169765" cy="155625"/>
            </a:xfrm>
            <a:prstGeom prst="star5">
              <a:avLst/>
            </a:prstGeom>
            <a:solidFill>
              <a:srgbClr val="008000"/>
            </a:solidFill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>
              <a:spLocks noChangeAspect="1"/>
            </p:cNvSpPr>
            <p:nvPr/>
          </p:nvSpPr>
          <p:spPr>
            <a:xfrm>
              <a:off x="8173135" y="2184155"/>
              <a:ext cx="8425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C50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2K spec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6359344" y="2734067"/>
              <a:ext cx="206425" cy="213981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1557" y="3180644"/>
              <a:ext cx="1433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Original CEBAF 2K spec</a:t>
              </a:r>
              <a:endParaRPr lang="en-US" sz="1200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60766" y="1824236"/>
              <a:ext cx="24303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IA007(no end-groups) </a:t>
              </a:r>
            </a:p>
          </p:txBody>
        </p:sp>
      </p:grpSp>
      <p:sp>
        <p:nvSpPr>
          <p:cNvPr id="22" name="TextBox 79"/>
          <p:cNvSpPr txBox="1">
            <a:spLocks noChangeArrowheads="1"/>
          </p:cNvSpPr>
          <p:nvPr/>
        </p:nvSpPr>
        <p:spPr bwMode="auto">
          <a:xfrm>
            <a:off x="2871985" y="4865064"/>
            <a:ext cx="17293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5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3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9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rial"/>
                <a:cs typeface="Arial"/>
              </a:rPr>
              <a:t>Nb</a:t>
            </a:r>
            <a:r>
              <a:rPr lang="en-US" altLang="en-US" sz="1200" baseline="-25000" dirty="0" smtClean="0">
                <a:latin typeface="Arial"/>
                <a:cs typeface="Arial"/>
              </a:rPr>
              <a:t>3</a:t>
            </a:r>
            <a:r>
              <a:rPr lang="en-US" altLang="en-US" sz="1200" dirty="0" smtClean="0">
                <a:latin typeface="Arial"/>
                <a:cs typeface="Arial"/>
              </a:rPr>
              <a:t>Sn grain structure</a:t>
            </a:r>
            <a:endParaRPr lang="en-US" altLang="en-US" sz="1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081" y="772186"/>
            <a:ext cx="339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G. </a:t>
            </a:r>
            <a:r>
              <a:rPr lang="en-US" dirty="0" err="1" smtClean="0">
                <a:latin typeface="Arial"/>
                <a:cs typeface="Arial"/>
              </a:rPr>
              <a:t>Eremeev</a:t>
            </a:r>
            <a:r>
              <a:rPr lang="en-US" dirty="0" smtClean="0">
                <a:latin typeface="Arial"/>
                <a:cs typeface="Arial"/>
              </a:rPr>
              <a:t> early career award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32728" y="2948585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preliminary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11095" y="3980085"/>
            <a:ext cx="396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More 5-cell cavity tests coming soon! 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6" name="Picture 54" descr="C:\Users\grigory\Downloads\Furnac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1901" r="6595" b="3109"/>
          <a:stretch/>
        </p:blipFill>
        <p:spPr bwMode="auto">
          <a:xfrm>
            <a:off x="136431" y="1141518"/>
            <a:ext cx="1225439" cy="25007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5" descr="C:\Work\Presentations\Conferences\SRF2017\Commissioning of Nb3Sn multicell cavity coating system\20170616_1149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2" t="22697" r="15421" b="19891"/>
          <a:stretch>
            <a:fillRect/>
          </a:stretch>
        </p:blipFill>
        <p:spPr bwMode="auto">
          <a:xfrm>
            <a:off x="3006195" y="1175177"/>
            <a:ext cx="1174641" cy="237203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7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technology transfer opportunities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Outline</a:t>
            </a:r>
          </a:p>
          <a:p>
            <a:r>
              <a:rPr lang="en-US" dirty="0" smtClean="0"/>
              <a:t>What we do</a:t>
            </a:r>
          </a:p>
          <a:p>
            <a:r>
              <a:rPr lang="en-US" dirty="0" smtClean="0"/>
              <a:t>How we do it</a:t>
            </a:r>
          </a:p>
          <a:p>
            <a:r>
              <a:rPr lang="en-US" dirty="0" smtClean="0"/>
              <a:t>Opportunities for wider use of the technology</a:t>
            </a:r>
          </a:p>
          <a:p>
            <a:r>
              <a:rPr lang="en-US" dirty="0" smtClean="0"/>
              <a:t>Barriers to adoption</a:t>
            </a:r>
          </a:p>
          <a:p>
            <a:r>
              <a:rPr lang="en-US" dirty="0" smtClean="0"/>
              <a:t>What are we doing about it?</a:t>
            </a:r>
          </a:p>
          <a:p>
            <a:r>
              <a:rPr lang="en-US" dirty="0" smtClean="0"/>
              <a:t>Conclusions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Sn: Towards </a:t>
            </a:r>
            <a:r>
              <a:rPr lang="en-US" dirty="0" err="1"/>
              <a:t>cryomodule</a:t>
            </a:r>
            <a:r>
              <a:rPr lang="en-US" dirty="0"/>
              <a:t> testing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1520917"/>
            <a:ext cx="109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Nb</a:t>
            </a:r>
            <a:r>
              <a:rPr lang="en-US" baseline="-25000" dirty="0" smtClean="0">
                <a:solidFill>
                  <a:prstClr val="white"/>
                </a:solidFill>
              </a:rPr>
              <a:t>3</a:t>
            </a:r>
            <a:r>
              <a:rPr lang="en-US" dirty="0" smtClean="0">
                <a:solidFill>
                  <a:prstClr val="white"/>
                </a:solidFill>
              </a:rPr>
              <a:t>Sn??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6" descr="C:\Work\Presentations\Conferences\LINAC16\abstracts\Nb3Sn injector cryomodule\final\FIG_1_paper_MOPLR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r="-755"/>
          <a:stretch>
            <a:fillRect/>
          </a:stretch>
        </p:blipFill>
        <p:spPr bwMode="auto">
          <a:xfrm>
            <a:off x="57150" y="4494103"/>
            <a:ext cx="8305800" cy="193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2" descr="C:\Work\Presentations\Conferences\LINAC16\abstracts\Nb3Sn injector cryomodule\Pictures\IMG_2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2" b="69"/>
          <a:stretch>
            <a:fillRect/>
          </a:stretch>
        </p:blipFill>
        <p:spPr bwMode="auto">
          <a:xfrm>
            <a:off x="217897" y="1247385"/>
            <a:ext cx="6061245" cy="300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  <a:stCxn id="8" idx="1"/>
          </p:cNvCxnSpPr>
          <p:nvPr/>
        </p:nvCxnSpPr>
        <p:spPr bwMode="auto">
          <a:xfrm>
            <a:off x="217897" y="2747899"/>
            <a:ext cx="3611153" cy="281474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65"/>
          <p:cNvCxnSpPr>
            <a:cxnSpLocks noChangeShapeType="1"/>
            <a:endCxn id="8" idx="3"/>
          </p:cNvCxnSpPr>
          <p:nvPr/>
        </p:nvCxnSpPr>
        <p:spPr bwMode="auto">
          <a:xfrm flipV="1">
            <a:off x="4641850" y="2747899"/>
            <a:ext cx="1637292" cy="271221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6515100" y="1334108"/>
            <a:ext cx="25336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/>
                <a:cs typeface="Arial"/>
              </a:rPr>
              <a:t>A quarter </a:t>
            </a:r>
            <a:r>
              <a:rPr lang="en-US" sz="1600" dirty="0" err="1">
                <a:latin typeface="Arial"/>
                <a:cs typeface="Arial"/>
              </a:rPr>
              <a:t>cryomodule</a:t>
            </a:r>
            <a:r>
              <a:rPr lang="en-US" sz="1600" dirty="0">
                <a:latin typeface="Arial"/>
                <a:cs typeface="Arial"/>
              </a:rPr>
              <a:t> with </a:t>
            </a:r>
            <a:r>
              <a:rPr lang="en-US" sz="1600" dirty="0" err="1">
                <a:latin typeface="Arial"/>
                <a:cs typeface="Arial"/>
              </a:rPr>
              <a:t>Nb</a:t>
            </a:r>
            <a:r>
              <a:rPr lang="en-US" sz="1600" dirty="0">
                <a:latin typeface="Arial"/>
                <a:cs typeface="Arial"/>
              </a:rPr>
              <a:t> cavities was tested at 4 K in CEBAF injector. The module accelerated the beam to the nominal energy. T</a:t>
            </a:r>
            <a:r>
              <a:rPr lang="en-US" altLang="en-US" sz="1600" dirty="0">
                <a:latin typeface="Arial"/>
                <a:cs typeface="Arial"/>
              </a:rPr>
              <a:t>here was no discernible difference in the beam quality between 4 K and 2 K.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7896" y="1247981"/>
            <a:ext cx="219442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CEBAF injector quarter </a:t>
            </a:r>
            <a:r>
              <a:rPr lang="en-US" sz="1600" dirty="0" err="1" smtClean="0">
                <a:latin typeface="Arial"/>
                <a:cs typeface="Arial"/>
              </a:rPr>
              <a:t>cryomodule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" y="4655758"/>
            <a:ext cx="2770508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The layout of the Upgraded Injector Test Facility (UITF)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897" y="786316"/>
            <a:ext cx="6860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 to test 2 cavities with beam in the next 2-3 years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66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JLab R&amp;D on magnetron RF </a:t>
            </a:r>
            <a:r>
              <a:rPr lang="en-US" dirty="0" smtClean="0">
                <a:latin typeface="Arial"/>
                <a:cs typeface="Arial"/>
              </a:rPr>
              <a:t>source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6" y="885517"/>
            <a:ext cx="6858000" cy="497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6" r="8633"/>
          <a:stretch/>
        </p:blipFill>
        <p:spPr bwMode="auto">
          <a:xfrm>
            <a:off x="6971929" y="3304471"/>
            <a:ext cx="1737360" cy="1409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86500" y="5967575"/>
            <a:ext cx="109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L3 13 kW klystron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67704" y="5935868"/>
            <a:ext cx="1641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National 1.2kW </a:t>
            </a:r>
            <a:r>
              <a:rPr lang="en-US" sz="1400" b="1" dirty="0" smtClean="0"/>
              <a:t>oven </a:t>
            </a:r>
            <a:r>
              <a:rPr lang="en-US" sz="1400" b="1" dirty="0"/>
              <a:t>magnetron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0762" y="5382112"/>
            <a:ext cx="914400" cy="1186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111158" y="4713995"/>
            <a:ext cx="815214" cy="6848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>
          <a:blip r:embed="rId5" cstate="print"/>
          <a:srcRect l="1598" b="4238"/>
          <a:stretch>
            <a:fillRect/>
          </a:stretch>
        </p:blipFill>
        <p:spPr bwMode="auto">
          <a:xfrm>
            <a:off x="3682154" y="5876635"/>
            <a:ext cx="22669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4019108" y="3700130"/>
            <a:ext cx="390968" cy="216493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879547" y="4713995"/>
            <a:ext cx="192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L3 20-80kW magnetron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519056" y="2073349"/>
            <a:ext cx="1429234" cy="133553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3408" y="4812106"/>
            <a:ext cx="914400" cy="1237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2399" y="814251"/>
            <a:ext cx="19376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Why?</a:t>
            </a:r>
          </a:p>
          <a:p>
            <a:r>
              <a:rPr lang="en-US" sz="1600" b="1" dirty="0" smtClean="0"/>
              <a:t>Klystron: </a:t>
            </a:r>
            <a:r>
              <a:rPr lang="en-US" sz="1600" b="1" dirty="0"/>
              <a:t>Space-charge </a:t>
            </a:r>
            <a:r>
              <a:rPr lang="en-US" sz="1600" b="1" dirty="0" smtClean="0"/>
              <a:t>effect in electron bunch forming </a:t>
            </a:r>
            <a:r>
              <a:rPr lang="en-US" sz="1600" b="1" dirty="0"/>
              <a:t>process </a:t>
            </a:r>
            <a:r>
              <a:rPr lang="en-US" sz="1600" b="1" dirty="0" smtClean="0"/>
              <a:t>in linear motion dominates </a:t>
            </a:r>
            <a:r>
              <a:rPr lang="en-US" sz="1600" b="1" dirty="0"/>
              <a:t>the </a:t>
            </a:r>
            <a:r>
              <a:rPr lang="en-US" sz="1600" b="1" dirty="0" smtClean="0"/>
              <a:t>efficiency. Spent energy deposits in the collector.</a:t>
            </a:r>
          </a:p>
          <a:p>
            <a:r>
              <a:rPr lang="en-US" sz="1600" b="1" dirty="0" smtClean="0"/>
              <a:t>Magnetron</a:t>
            </a:r>
          </a:p>
          <a:p>
            <a:r>
              <a:rPr lang="en-US" sz="1600" b="1" dirty="0" smtClean="0"/>
              <a:t>forms bunches in spoke-on-hub process in circular motion. Beam-to-RF cavity interaction in multiple passes. Much less wasted energy.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4273" y="5993495"/>
            <a:ext cx="122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Varian 5 kW klystron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1" y="2373704"/>
            <a:ext cx="457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12.2</a:t>
            </a:r>
            <a:endParaRPr lang="en-US" sz="800" dirty="0"/>
          </a:p>
        </p:txBody>
      </p:sp>
      <p:cxnSp>
        <p:nvCxnSpPr>
          <p:cNvPr id="20" name="Straight Arrow Connector 19"/>
          <p:cNvCxnSpPr>
            <a:stCxn id="16" idx="1"/>
          </p:cNvCxnSpPr>
          <p:nvPr/>
        </p:nvCxnSpPr>
        <p:spPr>
          <a:xfrm flipH="1" flipV="1">
            <a:off x="4557806" y="2481426"/>
            <a:ext cx="3282802" cy="2492442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76724" y="0"/>
            <a:ext cx="107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H. Wang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2.45GHz </a:t>
            </a:r>
            <a:r>
              <a:rPr lang="en-US" dirty="0">
                <a:latin typeface="Arial"/>
                <a:cs typeface="Arial"/>
              </a:rPr>
              <a:t>Magnetron R&amp;D Test Stand with SBIR-II </a:t>
            </a:r>
            <a:r>
              <a:rPr lang="en-US" dirty="0" smtClean="0">
                <a:latin typeface="Arial"/>
                <a:cs typeface="Arial"/>
              </a:rPr>
              <a:t>Fund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4897707"/>
            <a:ext cx="2286000" cy="16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3209474"/>
            <a:ext cx="2286000" cy="16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35" y="840241"/>
            <a:ext cx="3098360" cy="2323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01" y="3222790"/>
            <a:ext cx="1865376" cy="1401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5" y="4870537"/>
            <a:ext cx="1828800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415" y="3222790"/>
            <a:ext cx="157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2.45GHz Magnetron RF Test Stand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701" y="4624316"/>
            <a:ext cx="2286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Arial"/>
                <a:cs typeface="Arial"/>
              </a:rPr>
              <a:t>Digital RF FPGA Control Chassis</a:t>
            </a:r>
            <a:endParaRPr lang="en-US" sz="1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89" y="6312549"/>
            <a:ext cx="218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Arial"/>
                <a:cs typeface="Arial"/>
              </a:rPr>
              <a:t>2.45GHz RF Front End Controller</a:t>
            </a:r>
            <a:endParaRPr lang="en-US" sz="1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3209932"/>
            <a:ext cx="2286000" cy="166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897707"/>
            <a:ext cx="2286000" cy="16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D:\Magnetron_project\owen_magnetron_cut\IMG_22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82" y="841462"/>
            <a:ext cx="2554124" cy="191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59" y="840242"/>
            <a:ext cx="2956076" cy="214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30448"/>
          <a:stretch/>
        </p:blipFill>
        <p:spPr bwMode="auto">
          <a:xfrm rot="5400000">
            <a:off x="7070874" y="2348744"/>
            <a:ext cx="162727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47570" y="4424261"/>
            <a:ext cx="239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CST magnetic circuit design with +-10%  trimming coils on cooker magnetron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876854" y="2952162"/>
            <a:ext cx="228600" cy="221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867427" y="2942735"/>
            <a:ext cx="228600" cy="221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67162" y="2961589"/>
            <a:ext cx="228600" cy="221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57735" y="2952162"/>
            <a:ext cx="228600" cy="221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78422" y="4075543"/>
            <a:ext cx="228600" cy="221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868995" y="4066116"/>
            <a:ext cx="228600" cy="221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660125" y="4075543"/>
            <a:ext cx="228600" cy="221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650698" y="4066116"/>
            <a:ext cx="228600" cy="2212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4788417"/>
            <a:ext cx="2514600" cy="187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2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Arial" panose="020B0604020202020204" pitchFamily="34" charset="0"/>
              </a:rPr>
              <a:t>Modular </a:t>
            </a:r>
            <a:r>
              <a:rPr lang="en-US" dirty="0" smtClean="0">
                <a:latin typeface="Arial" panose="020B0604020202020204" pitchFamily="34" charset="0"/>
              </a:rPr>
              <a:t>Cryostat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476.3 cav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69" y="3315840"/>
            <a:ext cx="2341098" cy="2852332"/>
          </a:xfrm>
          <a:prstGeom prst="rect">
            <a:avLst/>
          </a:prstGeom>
        </p:spPr>
      </p:pic>
      <p:pic>
        <p:nvPicPr>
          <p:cNvPr id="7" name="Picture 6" descr="ScreenShot766.bmp"/>
          <p:cNvPicPr>
            <a:picLocks noChangeAspect="1"/>
          </p:cNvPicPr>
          <p:nvPr/>
        </p:nvPicPr>
        <p:blipFill>
          <a:blip r:embed="rId3"/>
          <a:srcRect l="36851" t="29288" r="26573" b="6432"/>
          <a:stretch>
            <a:fillRect/>
          </a:stretch>
        </p:blipFill>
        <p:spPr>
          <a:xfrm>
            <a:off x="4145029" y="3870538"/>
            <a:ext cx="1688963" cy="2082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3" y="1803679"/>
            <a:ext cx="7450001" cy="1882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0222" y="795640"/>
            <a:ext cx="87759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Take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best features of previous JLab designs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Modular approach to hold various different cavities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 suitable for industrial production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Simple concepts, low parts count to reduce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odu spoke 476.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5" y="3620319"/>
            <a:ext cx="3099676" cy="2292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134" y="5990123"/>
            <a:ext cx="316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476.3 or 952.6  MHz Crab cavity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76449" y="5990123"/>
            <a:ext cx="27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952.6 MHz Ion ring concept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22299" y="3501206"/>
            <a:ext cx="274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Cooler ERL, 5-cell cavities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35069" y="5993093"/>
            <a:ext cx="2432539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476.3 MHz 1-cell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93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567"/>
            <a:ext cx="9144000" cy="553462"/>
          </a:xfrm>
        </p:spPr>
        <p:txBody>
          <a:bodyPr>
            <a:noAutofit/>
          </a:bodyPr>
          <a:lstStyle/>
          <a:p>
            <a:r>
              <a:rPr lang="en-US" sz="2200" dirty="0" smtClean="0"/>
              <a:t>  Lowering the entry point for Commercial SRF production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17189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Partnering with small electrochemistry innovation company</a:t>
            </a:r>
          </a:p>
          <a:p>
            <a:r>
              <a:rPr lang="en-US" dirty="0" smtClean="0"/>
              <a:t>Developing low-hazard niobium polishing chemistry</a:t>
            </a:r>
          </a:p>
          <a:p>
            <a:pPr lvl="1"/>
            <a:r>
              <a:rPr lang="en-US" dirty="0" smtClean="0"/>
              <a:t>Reduce/avoid the use of dangerous </a:t>
            </a:r>
            <a:r>
              <a:rPr lang="en-US" dirty="0" smtClean="0">
                <a:solidFill>
                  <a:srgbClr val="C00000"/>
                </a:solidFill>
              </a:rPr>
              <a:t>hydrofluoric acid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Safer, greener, cheaper </a:t>
            </a:r>
            <a:r>
              <a:rPr lang="en-US" dirty="0" smtClean="0"/>
              <a:t>process</a:t>
            </a:r>
          </a:p>
          <a:p>
            <a:r>
              <a:rPr lang="en-US" dirty="0" smtClean="0"/>
              <a:t>Bring general-service metals processing companies into the game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55353" y="2867060"/>
            <a:ext cx="3107612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Weak sulfuric acid or even salt water will do the job.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96" y="2685009"/>
            <a:ext cx="2677114" cy="35694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5921" y="5349240"/>
            <a:ext cx="426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E. J. Taylor, M. E. Inman, T. D. Hall </a:t>
            </a:r>
            <a:endParaRPr lang="en-US" sz="1200" dirty="0" smtClean="0"/>
          </a:p>
          <a:p>
            <a:r>
              <a:rPr lang="en-US" sz="1200" dirty="0" smtClean="0"/>
              <a:t>"</a:t>
            </a:r>
            <a:r>
              <a:rPr lang="en-US" sz="1200" dirty="0"/>
              <a:t>Electrochemical system and method </a:t>
            </a:r>
            <a:r>
              <a:rPr lang="en-US" sz="1200" dirty="0" smtClean="0"/>
              <a:t>for electropolishing </a:t>
            </a:r>
            <a:r>
              <a:rPr lang="en-US" sz="1200" dirty="0"/>
              <a:t>superconductive radio frequency cavities</a:t>
            </a:r>
            <a:r>
              <a:rPr lang="en-US" sz="1200" dirty="0" smtClean="0"/>
              <a:t>"</a:t>
            </a:r>
          </a:p>
          <a:p>
            <a:r>
              <a:rPr lang="en-US" sz="1200" dirty="0" smtClean="0"/>
              <a:t>U.S</a:t>
            </a:r>
            <a:r>
              <a:rPr lang="en-US" sz="1200" dirty="0"/>
              <a:t>. Pat No. 9 006 147, </a:t>
            </a:r>
            <a:r>
              <a:rPr lang="en-US" sz="1200" dirty="0" smtClean="0"/>
              <a:t>April 14</a:t>
            </a:r>
            <a:r>
              <a:rPr lang="en-US" sz="1200" dirty="0"/>
              <a:t>, 2015.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552" y="3597164"/>
            <a:ext cx="49286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SBIR success story, started with small sample exploration and JLab-supplied scientific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Faraday Technology Inc. has secured international patents.</a:t>
            </a:r>
            <a:endParaRPr lang="en-US" sz="20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3627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promising concepts and technologies at JLab</a:t>
            </a:r>
          </a:p>
          <a:p>
            <a:r>
              <a:rPr lang="en-US" dirty="0" smtClean="0"/>
              <a:t>Active R&amp;D on cost reduction, performance improvement</a:t>
            </a:r>
          </a:p>
          <a:p>
            <a:r>
              <a:rPr lang="en-US" dirty="0" smtClean="0"/>
              <a:t>Engaged in SBIR/STTR partnerships</a:t>
            </a:r>
          </a:p>
          <a:p>
            <a:r>
              <a:rPr lang="en-US" dirty="0" smtClean="0"/>
              <a:t>Keen to see new and non-traditional uses for the technology</a:t>
            </a:r>
          </a:p>
          <a:p>
            <a:r>
              <a:rPr lang="en-US" dirty="0" smtClean="0"/>
              <a:t>How to transition from concepts to first applications?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8132" y="2938041"/>
            <a:ext cx="4608623" cy="1153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Back up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2K and 4K JLab Technology Development Areas</a:t>
            </a:r>
          </a:p>
        </p:txBody>
      </p:sp>
      <p:grpSp>
        <p:nvGrpSpPr>
          <p:cNvPr id="56323" name="Group 18"/>
          <p:cNvGrpSpPr>
            <a:grpSpLocks/>
          </p:cNvGrpSpPr>
          <p:nvPr/>
        </p:nvGrpSpPr>
        <p:grpSpPr bwMode="auto">
          <a:xfrm>
            <a:off x="1143000" y="1524000"/>
            <a:ext cx="7413625" cy="4992688"/>
            <a:chOff x="152400" y="381000"/>
            <a:chExt cx="9208971" cy="6135688"/>
          </a:xfrm>
        </p:grpSpPr>
        <p:sp>
          <p:nvSpPr>
            <p:cNvPr id="56325" name="Text Box 6"/>
            <p:cNvSpPr txBox="1">
              <a:spLocks noChangeArrowheads="1"/>
            </p:cNvSpPr>
            <p:nvPr/>
          </p:nvSpPr>
          <p:spPr bwMode="auto">
            <a:xfrm>
              <a:off x="2819400" y="914400"/>
              <a:ext cx="4114800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800">
                <a:latin typeface="Calibri" charset="0"/>
              </a:endParaRPr>
            </a:p>
          </p:txBody>
        </p:sp>
        <p:graphicFrame>
          <p:nvGraphicFramePr>
            <p:cNvPr id="56326" name="Object 17"/>
            <p:cNvGraphicFramePr>
              <a:graphicFrameLocks noChangeAspect="1"/>
            </p:cNvGraphicFramePr>
            <p:nvPr/>
          </p:nvGraphicFramePr>
          <p:xfrm>
            <a:off x="152400" y="381000"/>
            <a:ext cx="8001000" cy="6135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Worksheet" r:id="rId4" imgW="10388600" imgH="7962900" progId="Excel.Sheet.8">
                    <p:embed/>
                  </p:oleObj>
                </mc:Choice>
                <mc:Fallback>
                  <p:oleObj name="Worksheet" r:id="rId4" imgW="10388600" imgH="7962900" progId="Excel.Sheet.8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381000"/>
                          <a:ext cx="8001000" cy="6135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327" name="Rectangle 23"/>
            <p:cNvSpPr>
              <a:spLocks noChangeArrowheads="1"/>
            </p:cNvSpPr>
            <p:nvPr/>
          </p:nvSpPr>
          <p:spPr bwMode="auto">
            <a:xfrm>
              <a:off x="1219200" y="762000"/>
              <a:ext cx="990600" cy="350520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56328" name="Text Box 24"/>
            <p:cNvSpPr txBox="1">
              <a:spLocks noChangeArrowheads="1"/>
            </p:cNvSpPr>
            <p:nvPr/>
          </p:nvSpPr>
          <p:spPr bwMode="auto">
            <a:xfrm>
              <a:off x="2514600" y="1600200"/>
              <a:ext cx="2133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800">
                <a:latin typeface="Calibri" charset="0"/>
              </a:endParaRPr>
            </a:p>
          </p:txBody>
        </p:sp>
        <p:sp>
          <p:nvSpPr>
            <p:cNvPr id="56329" name="Text Box 25"/>
            <p:cNvSpPr txBox="1">
              <a:spLocks noChangeArrowheads="1"/>
            </p:cNvSpPr>
            <p:nvPr/>
          </p:nvSpPr>
          <p:spPr bwMode="auto">
            <a:xfrm>
              <a:off x="2438400" y="1600200"/>
              <a:ext cx="2133600" cy="86994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Calibri" charset="0"/>
                </a:rPr>
                <a:t>3x Power Reduction</a:t>
              </a:r>
            </a:p>
          </p:txBody>
        </p:sp>
        <p:sp>
          <p:nvSpPr>
            <p:cNvPr id="56330" name="Text Box 27"/>
            <p:cNvSpPr txBox="1">
              <a:spLocks noChangeArrowheads="1"/>
            </p:cNvSpPr>
            <p:nvPr/>
          </p:nvSpPr>
          <p:spPr bwMode="auto">
            <a:xfrm>
              <a:off x="4800600" y="2133600"/>
              <a:ext cx="1981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800">
                <a:latin typeface="Calibri" charset="0"/>
              </a:endParaRPr>
            </a:p>
          </p:txBody>
        </p:sp>
        <p:sp>
          <p:nvSpPr>
            <p:cNvPr id="56331" name="Text Box 28"/>
            <p:cNvSpPr txBox="1">
              <a:spLocks noChangeArrowheads="1"/>
            </p:cNvSpPr>
            <p:nvPr/>
          </p:nvSpPr>
          <p:spPr bwMode="auto">
            <a:xfrm>
              <a:off x="5714999" y="2362200"/>
              <a:ext cx="2362200" cy="86994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Calibri" charset="0"/>
                </a:rPr>
                <a:t>20-25% Power Reduction</a:t>
              </a:r>
            </a:p>
          </p:txBody>
        </p:sp>
        <p:sp>
          <p:nvSpPr>
            <p:cNvPr id="56332" name="Line 29"/>
            <p:cNvSpPr>
              <a:spLocks noChangeShapeType="1"/>
            </p:cNvSpPr>
            <p:nvPr/>
          </p:nvSpPr>
          <p:spPr bwMode="auto">
            <a:xfrm>
              <a:off x="2286000" y="2057400"/>
              <a:ext cx="1524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3" name="Rectangle 31"/>
            <p:cNvSpPr>
              <a:spLocks noChangeArrowheads="1"/>
            </p:cNvSpPr>
            <p:nvPr/>
          </p:nvSpPr>
          <p:spPr bwMode="auto">
            <a:xfrm>
              <a:off x="7086600" y="4419600"/>
              <a:ext cx="685800" cy="106680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56334" name="Rectangle 33"/>
            <p:cNvSpPr>
              <a:spLocks noChangeArrowheads="1"/>
            </p:cNvSpPr>
            <p:nvPr/>
          </p:nvSpPr>
          <p:spPr bwMode="auto">
            <a:xfrm>
              <a:off x="6248400" y="4114800"/>
              <a:ext cx="609600" cy="99060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3300"/>
                </a:solidFill>
                <a:latin typeface="Calibri" charset="0"/>
              </a:endParaRPr>
            </a:p>
          </p:txBody>
        </p:sp>
        <p:sp>
          <p:nvSpPr>
            <p:cNvPr id="56335" name="Line 35"/>
            <p:cNvSpPr>
              <a:spLocks noChangeShapeType="1"/>
            </p:cNvSpPr>
            <p:nvPr/>
          </p:nvSpPr>
          <p:spPr bwMode="auto">
            <a:xfrm>
              <a:off x="6553200" y="3200400"/>
              <a:ext cx="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6" name="Line 36"/>
            <p:cNvSpPr>
              <a:spLocks noChangeShapeType="1"/>
            </p:cNvSpPr>
            <p:nvPr/>
          </p:nvSpPr>
          <p:spPr bwMode="auto">
            <a:xfrm>
              <a:off x="7467600" y="3200400"/>
              <a:ext cx="0" cy="1219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7" name="TextBox 15"/>
            <p:cNvSpPr txBox="1">
              <a:spLocks noChangeArrowheads="1"/>
            </p:cNvSpPr>
            <p:nvPr/>
          </p:nvSpPr>
          <p:spPr bwMode="auto">
            <a:xfrm>
              <a:off x="4876800" y="990600"/>
              <a:ext cx="3048000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2008 12 GeV PED</a:t>
              </a:r>
            </a:p>
          </p:txBody>
        </p:sp>
        <p:cxnSp>
          <p:nvCxnSpPr>
            <p:cNvPr id="56338" name="Straight Arrow Connector 17"/>
            <p:cNvCxnSpPr>
              <a:cxnSpLocks noChangeShapeType="1"/>
            </p:cNvCxnSpPr>
            <p:nvPr/>
          </p:nvCxnSpPr>
          <p:spPr bwMode="auto">
            <a:xfrm rot="16200000" flipH="1">
              <a:off x="6248400" y="1600200"/>
              <a:ext cx="304800" cy="1524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339" name="Oval 14"/>
            <p:cNvSpPr>
              <a:spLocks noChangeArrowheads="1"/>
            </p:cNvSpPr>
            <p:nvPr/>
          </p:nvSpPr>
          <p:spPr bwMode="auto">
            <a:xfrm>
              <a:off x="4572000" y="1828800"/>
              <a:ext cx="4572000" cy="419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56340" name="TextBox 17"/>
            <p:cNvSpPr txBox="1">
              <a:spLocks noChangeArrowheads="1"/>
            </p:cNvSpPr>
            <p:nvPr/>
          </p:nvSpPr>
          <p:spPr bwMode="auto">
            <a:xfrm>
              <a:off x="7913571" y="1036514"/>
              <a:ext cx="1447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Calibri" charset="0"/>
                </a:rPr>
                <a:t>Dana Arenius</a:t>
              </a:r>
            </a:p>
          </p:txBody>
        </p:sp>
      </p:grpSp>
      <p:sp>
        <p:nvSpPr>
          <p:cNvPr id="56324" name="TextBox 19"/>
          <p:cNvSpPr txBox="1">
            <a:spLocks noChangeArrowheads="1"/>
          </p:cNvSpPr>
          <p:nvPr/>
        </p:nvSpPr>
        <p:spPr bwMode="auto">
          <a:xfrm>
            <a:off x="457200" y="914400"/>
            <a:ext cx="8135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</a:rPr>
              <a:t>Large machines are getting more efficient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</a:rPr>
              <a:t>Difference between 2K and 4K does not make up for BCS losses</a:t>
            </a:r>
          </a:p>
        </p:txBody>
      </p:sp>
    </p:spTree>
    <p:extLst>
      <p:ext uri="{BB962C8B-B14F-4D97-AF65-F5344CB8AC3E}">
        <p14:creationId xmlns:p14="http://schemas.microsoft.com/office/powerpoint/2010/main" val="51315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JLab compact, scalable e-beam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 descr="RIMMER 7 26JAN18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90" y="2177225"/>
            <a:ext cx="1701975" cy="2661050"/>
          </a:xfrm>
          <a:prstGeom prst="rect">
            <a:avLst/>
          </a:prstGeom>
        </p:spPr>
      </p:pic>
      <p:pic>
        <p:nvPicPr>
          <p:cNvPr id="7" name="Picture 6" descr="RIMMER 7A 26JAN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92" y="1997155"/>
            <a:ext cx="2579545" cy="3117365"/>
          </a:xfrm>
          <a:prstGeom prst="rect">
            <a:avLst/>
          </a:prstGeom>
        </p:spPr>
      </p:pic>
      <p:pic>
        <p:nvPicPr>
          <p:cNvPr id="8" name="Picture 7" descr="RIMMER 7B 26JAN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60"/>
            <a:ext cx="3535480" cy="33241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size and power may be simply scaled according to available source frequencies. Higher energies may be obtained using pulsed operation or by stacking additional modules in series.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915 MHz		       1497 MHz		     2450 MHz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~100 kW		           10-50 kW		1-5 kW</a:t>
            </a:r>
          </a:p>
          <a:p>
            <a:pPr marL="457200" lvl="1" indent="0">
              <a:buNone/>
            </a:pPr>
            <a:r>
              <a:rPr lang="en-US" dirty="0" smtClean="0"/>
              <a:t>0-1MeV			0-500 </a:t>
            </a:r>
            <a:r>
              <a:rPr lang="en-US" dirty="0" err="1"/>
              <a:t>k</a:t>
            </a:r>
            <a:r>
              <a:rPr lang="en-US" dirty="0" err="1" smtClean="0"/>
              <a:t>eV</a:t>
            </a:r>
            <a:r>
              <a:rPr lang="en-US" dirty="0" smtClean="0"/>
              <a:t>		0-250 </a:t>
            </a:r>
            <a:r>
              <a:rPr lang="en-US" dirty="0" err="1" smtClean="0"/>
              <a:t>keV</a:t>
            </a:r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Stationary Applications		mobile			“portable”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14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3843551" cy="1826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For factory processing of sheets prior to installation a larger static installation is preferable. For wide mill runs it may be more convenient to stack multiple compact units in parallel. </a:t>
            </a:r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JLab compact, scalable e-beam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2439072" y="767784"/>
            <a:ext cx="5992048" cy="5427006"/>
            <a:chOff x="1455012" y="767784"/>
            <a:chExt cx="6976108" cy="6318270"/>
          </a:xfrm>
        </p:grpSpPr>
        <p:pic>
          <p:nvPicPr>
            <p:cNvPr id="6" name="Picture 5" descr="image0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98116" y="1280107"/>
              <a:ext cx="3445327" cy="2420681"/>
            </a:xfrm>
            <a:prstGeom prst="rect">
              <a:avLst/>
            </a:prstGeom>
            <a:noFill/>
          </p:spPr>
        </p:pic>
        <p:grpSp>
          <p:nvGrpSpPr>
            <p:cNvPr id="19" name="Group 18"/>
            <p:cNvGrpSpPr/>
            <p:nvPr/>
          </p:nvGrpSpPr>
          <p:grpSpPr>
            <a:xfrm>
              <a:off x="6277597" y="3643453"/>
              <a:ext cx="881649" cy="950359"/>
              <a:chOff x="3789632" y="5265432"/>
              <a:chExt cx="931563" cy="100416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H="1">
                <a:off x="3789633" y="5644653"/>
                <a:ext cx="931562" cy="624942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3789632" y="5443057"/>
                <a:ext cx="437175" cy="826538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646331" y="5265432"/>
                <a:ext cx="74864" cy="379221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1455012" y="4480916"/>
              <a:ext cx="3705339" cy="26051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924160" y="3879344"/>
              <a:ext cx="1481068" cy="10310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160351" y="4884611"/>
              <a:ext cx="3244877" cy="2201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143849" y="2604572"/>
              <a:ext cx="1732473" cy="11792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876322" y="2604572"/>
              <a:ext cx="938060" cy="6610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893232" y="4518904"/>
              <a:ext cx="438787" cy="2707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067624" y="5045747"/>
              <a:ext cx="438787" cy="2707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256563" y="5562941"/>
              <a:ext cx="438787" cy="2707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4318212" y="6156976"/>
              <a:ext cx="438787" cy="2707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823985" y="5286369"/>
              <a:ext cx="10489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Direction of </a:t>
              </a:r>
            </a:p>
            <a:p>
              <a:r>
                <a:rPr lang="en-US" sz="1400" dirty="0" smtClean="0"/>
                <a:t>sheet travel</a:t>
              </a:r>
              <a:endParaRPr lang="en-US" sz="14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685800" y="1259756"/>
              <a:ext cx="1439141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Static installation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200201" y="3725455"/>
              <a:ext cx="876775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Beam fan</a:t>
              </a:r>
              <a:endParaRPr lang="en-US" sz="1400" dirty="0"/>
            </a:p>
          </p:txBody>
        </p:sp>
        <p:pic>
          <p:nvPicPr>
            <p:cNvPr id="7" name="Picture 6" descr="image00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4114" y="1283879"/>
              <a:ext cx="2504878" cy="3565162"/>
            </a:xfrm>
            <a:prstGeom prst="rect">
              <a:avLst/>
            </a:prstGeom>
          </p:spPr>
        </p:pic>
        <p:pic>
          <p:nvPicPr>
            <p:cNvPr id="35" name="Picture 34" descr="image00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782" y="1875312"/>
              <a:ext cx="2504878" cy="3565162"/>
            </a:xfrm>
            <a:prstGeom prst="rect">
              <a:avLst/>
            </a:prstGeom>
          </p:spPr>
        </p:pic>
        <p:pic>
          <p:nvPicPr>
            <p:cNvPr id="36" name="Picture 35" descr="image00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790" y="2468626"/>
              <a:ext cx="2504878" cy="3565162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5405369" y="4213802"/>
              <a:ext cx="881649" cy="950359"/>
              <a:chOff x="3789632" y="5265432"/>
              <a:chExt cx="931563" cy="1004163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3789633" y="5644653"/>
                <a:ext cx="931562" cy="624942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3789632" y="5443057"/>
                <a:ext cx="437175" cy="826538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646331" y="5265432"/>
                <a:ext cx="74864" cy="379221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4523720" y="4792480"/>
              <a:ext cx="881649" cy="950359"/>
              <a:chOff x="3789632" y="5265432"/>
              <a:chExt cx="931563" cy="100416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H="1">
                <a:off x="3789633" y="5644653"/>
                <a:ext cx="931562" cy="624942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789632" y="5443057"/>
                <a:ext cx="437175" cy="826538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646331" y="5265432"/>
                <a:ext cx="74864" cy="379221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>
              <a:off x="3655957" y="5379871"/>
              <a:ext cx="881649" cy="950359"/>
              <a:chOff x="3789632" y="5265432"/>
              <a:chExt cx="931563" cy="1004163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>
                <a:off x="3789633" y="5644653"/>
                <a:ext cx="931562" cy="624942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3789632" y="5443057"/>
                <a:ext cx="437175" cy="826538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4646331" y="5265432"/>
                <a:ext cx="74864" cy="379221"/>
              </a:xfrm>
              <a:prstGeom prst="line">
                <a:avLst/>
              </a:prstGeom>
              <a:ln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/>
            <p:cNvCxnSpPr/>
            <p:nvPr/>
          </p:nvCxnSpPr>
          <p:spPr>
            <a:xfrm flipV="1">
              <a:off x="1455012" y="2330716"/>
              <a:ext cx="3401555" cy="215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856567" y="2330716"/>
              <a:ext cx="111141" cy="903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31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technology transfer opportunities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do</a:t>
            </a:r>
          </a:p>
          <a:p>
            <a:pPr lvl="1"/>
            <a:r>
              <a:rPr lang="en-US" dirty="0" smtClean="0"/>
              <a:t>Big accelerators for discovery science</a:t>
            </a:r>
          </a:p>
          <a:p>
            <a:pPr lvl="1"/>
            <a:r>
              <a:rPr lang="en-US" dirty="0" smtClean="0"/>
              <a:t>CEBAF, SNS, LCLS-II, ILC, JLEIC, FCC</a:t>
            </a:r>
          </a:p>
          <a:p>
            <a:pPr lvl="1"/>
            <a:r>
              <a:rPr lang="en-US" dirty="0" smtClean="0"/>
              <a:t>Specializing in SRF re-circulating and energy recovery </a:t>
            </a:r>
            <a:r>
              <a:rPr lang="en-US" dirty="0" err="1" smtClean="0"/>
              <a:t>linacs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State-of-the-Art Gradient Results</a:t>
            </a:r>
          </a:p>
        </p:txBody>
      </p:sp>
      <p:pic>
        <p:nvPicPr>
          <p:cNvPr id="7174" name="Picture 2" descr="C:\ILC_high_gradient\ILC_EP\Result_summary\Best_Q_Eacc\Q_Eacc_A11A12A13A14A15A16_RI18RI19RI27RI28_AES5AES6AES7AES8AES9AES10_19oct10_HiRes.tif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9314"/>
          <a:stretch>
            <a:fillRect/>
          </a:stretch>
        </p:blipFill>
        <p:spPr>
          <a:xfrm>
            <a:off x="457200" y="793750"/>
            <a:ext cx="7924800" cy="4540250"/>
          </a:xfrm>
          <a:noFill/>
        </p:spPr>
      </p:pic>
      <p:sp>
        <p:nvSpPr>
          <p:cNvPr id="7175" name="TextBox 40"/>
          <p:cNvSpPr txBox="1">
            <a:spLocks noChangeArrowheads="1"/>
          </p:cNvSpPr>
          <p:nvPr/>
        </p:nvSpPr>
        <p:spPr bwMode="auto">
          <a:xfrm>
            <a:off x="304800" y="5322888"/>
            <a:ext cx="8305800" cy="10779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As a result of continued SRF cavity R&amp;D at CERN, Cornell, DESY, JLAB, KEK, SACLAY and other labs, modern 9-cell TTF-style cavities increasingly exceed 35 MV/m at Q</a:t>
            </a:r>
            <a:r>
              <a:rPr lang="en-US" sz="1600" baseline="-25000">
                <a:solidFill>
                  <a:srgbClr val="FFFF00"/>
                </a:solidFill>
              </a:rPr>
              <a:t>0</a:t>
            </a:r>
            <a:r>
              <a:rPr lang="en-US" sz="1600">
                <a:solidFill>
                  <a:srgbClr val="FFFF00"/>
                </a:solidFill>
              </a:rPr>
              <a:t> </a:t>
            </a:r>
            <a:r>
              <a:rPr lang="en-US" sz="1600">
                <a:solidFill>
                  <a:srgbClr val="FFFF00"/>
                </a:solidFill>
                <a:latin typeface="Symath" pitchFamily="2" charset="0"/>
                <a:cs typeface="Symath" pitchFamily="2" charset="0"/>
              </a:rPr>
              <a:t>P</a:t>
            </a:r>
            <a:r>
              <a:rPr lang="en-US" sz="1600">
                <a:solidFill>
                  <a:srgbClr val="FFFF00"/>
                </a:solidFill>
              </a:rPr>
              <a:t> 8</a:t>
            </a:r>
            <a:r>
              <a:rPr lang="en-US" sz="1600">
                <a:solidFill>
                  <a:srgbClr val="FFFF00"/>
                </a:solidFill>
                <a:sym typeface="Symbol" pitchFamily="18" charset="2"/>
              </a:rPr>
              <a:t></a:t>
            </a:r>
            <a:r>
              <a:rPr lang="en-US" sz="1600">
                <a:solidFill>
                  <a:srgbClr val="FFFF00"/>
                </a:solidFill>
              </a:rPr>
              <a:t>10</a:t>
            </a:r>
            <a:r>
              <a:rPr lang="en-US" sz="1600" baseline="30000">
                <a:solidFill>
                  <a:srgbClr val="FFFF00"/>
                </a:solidFill>
              </a:rPr>
              <a:t>9</a:t>
            </a:r>
            <a:r>
              <a:rPr lang="en-US" sz="1600">
                <a:solidFill>
                  <a:srgbClr val="FFFF00"/>
                </a:solidFill>
              </a:rPr>
              <a:t>. Gradient in the range of 40-43 MV/m demonstrated and confirmed independently in real 9-cell (and 7-cell) cavities, corresponding to a </a:t>
            </a:r>
            <a:r>
              <a:rPr lang="en-US" sz="1600">
                <a:solidFill>
                  <a:schemeClr val="bg1"/>
                </a:solidFill>
              </a:rPr>
              <a:t>surface magnetic field of 160-180 mT</a:t>
            </a:r>
            <a:r>
              <a:rPr lang="en-US" sz="1600">
                <a:solidFill>
                  <a:srgbClr val="FFFF00"/>
                </a:solidFill>
              </a:rPr>
              <a:t>.   </a:t>
            </a:r>
          </a:p>
        </p:txBody>
      </p:sp>
      <p:pic>
        <p:nvPicPr>
          <p:cNvPr id="7176" name="Picture 5" descr="A superconducting TESLA cavity.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657600"/>
            <a:ext cx="37798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-Point Star 9"/>
          <p:cNvSpPr>
            <a:spLocks noChangeAspect="1"/>
          </p:cNvSpPr>
          <p:nvPr/>
        </p:nvSpPr>
        <p:spPr>
          <a:xfrm>
            <a:off x="5734050" y="2898775"/>
            <a:ext cx="285750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8" name="TextBox 10"/>
          <p:cNvSpPr txBox="1">
            <a:spLocks noChangeArrowheads="1"/>
          </p:cNvSpPr>
          <p:nvPr/>
        </p:nvSpPr>
        <p:spPr bwMode="auto">
          <a:xfrm>
            <a:off x="5040313" y="3151188"/>
            <a:ext cx="177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CC00FF"/>
                </a:solidFill>
              </a:rPr>
              <a:t>ILC 500 GeV</a:t>
            </a:r>
          </a:p>
          <a:p>
            <a:pPr algn="ctr"/>
            <a:r>
              <a:rPr lang="en-US" sz="1400">
                <a:solidFill>
                  <a:srgbClr val="CC00FF"/>
                </a:solidFill>
              </a:rPr>
              <a:t>R&amp;D Gradient Goal </a:t>
            </a:r>
          </a:p>
        </p:txBody>
      </p:sp>
    </p:spTree>
    <p:extLst>
      <p:ext uri="{BB962C8B-B14F-4D97-AF65-F5344CB8AC3E}">
        <p14:creationId xmlns:p14="http://schemas.microsoft.com/office/powerpoint/2010/main" val="11567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26" y="976313"/>
            <a:ext cx="6232374" cy="439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04800" y="0"/>
            <a:ext cx="861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US" altLang="zh-CN" sz="4000" dirty="0">
                <a:solidFill>
                  <a:srgbClr val="000000"/>
                </a:solidFill>
                <a:ea typeface="宋体" charset="0"/>
                <a:cs typeface="宋体" charset="0"/>
              </a:rPr>
              <a:t>The </a:t>
            </a:r>
            <a:r>
              <a:rPr lang="en-US" altLang="zh-CN" sz="4000" dirty="0" smtClean="0">
                <a:solidFill>
                  <a:srgbClr val="000000"/>
                </a:solidFill>
                <a:ea typeface="宋体" charset="0"/>
                <a:cs typeface="宋体" charset="0"/>
              </a:rPr>
              <a:t>Intensity Frontier </a:t>
            </a:r>
            <a:r>
              <a:rPr lang="en-US" altLang="zh-CN" sz="4000" dirty="0">
                <a:solidFill>
                  <a:srgbClr val="000000"/>
                </a:solidFill>
                <a:ea typeface="宋体" charset="0"/>
                <a:cs typeface="宋体" charset="0"/>
              </a:rPr>
              <a:t>for Protons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990601"/>
            <a:ext cx="310751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Central challenge at the beam power frontier is controlling beam loss to minimize residual activation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1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protons at 1 </a:t>
            </a:r>
            <a:r>
              <a:rPr lang="en-US" sz="2000" dirty="0" err="1">
                <a:solidFill>
                  <a:srgbClr val="000000"/>
                </a:solidFill>
              </a:rPr>
              <a:t>GeV</a:t>
            </a:r>
            <a:r>
              <a:rPr lang="en-US" sz="2000" dirty="0">
                <a:solidFill>
                  <a:srgbClr val="000000"/>
                </a:solidFill>
              </a:rPr>
              <a:t>, a 1 Watt beam, activates stainless steel to 80 </a:t>
            </a:r>
            <a:r>
              <a:rPr lang="en-US" sz="2000" dirty="0" err="1">
                <a:solidFill>
                  <a:srgbClr val="000000"/>
                </a:solidFill>
              </a:rPr>
              <a:t>mrem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err="1">
                <a:solidFill>
                  <a:srgbClr val="000000"/>
                </a:solidFill>
              </a:rPr>
              <a:t>hr</a:t>
            </a:r>
            <a:r>
              <a:rPr lang="en-US" sz="2000" dirty="0">
                <a:solidFill>
                  <a:srgbClr val="000000"/>
                </a:solidFill>
              </a:rPr>
              <a:t> at 1 </a:t>
            </a:r>
            <a:r>
              <a:rPr lang="en-US" sz="2000" dirty="0" err="1">
                <a:solidFill>
                  <a:srgbClr val="000000"/>
                </a:solidFill>
              </a:rPr>
              <a:t>ft</a:t>
            </a:r>
            <a:r>
              <a:rPr lang="en-US" sz="2000" dirty="0">
                <a:solidFill>
                  <a:srgbClr val="000000"/>
                </a:solidFill>
              </a:rPr>
              <a:t> after 4 </a:t>
            </a:r>
            <a:r>
              <a:rPr lang="en-US" sz="2000" dirty="0" err="1" smtClean="0">
                <a:solidFill>
                  <a:srgbClr val="000000"/>
                </a:solidFill>
              </a:rPr>
              <a:t>hrs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High beam current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BBU control (HOMs)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Low Frequency large aperture cavities</a:t>
            </a:r>
          </a:p>
          <a:p>
            <a:pPr marL="342900" lvl="1" indent="-3429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High </a:t>
            </a:r>
            <a:r>
              <a:rPr lang="en-US" sz="2000" dirty="0" smtClean="0">
                <a:solidFill>
                  <a:srgbClr val="000000"/>
                </a:solidFill>
              </a:rPr>
              <a:t>power, high efficiency </a:t>
            </a:r>
            <a:r>
              <a:rPr lang="en-US" sz="2000" dirty="0">
                <a:solidFill>
                  <a:srgbClr val="000000"/>
                </a:solidFill>
              </a:rPr>
              <a:t>RF sources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endParaRPr lang="en-US" sz="2000" dirty="0">
              <a:solidFill>
                <a:srgbClr val="000000"/>
              </a:solidFill>
            </a:endParaRPr>
          </a:p>
          <a:p>
            <a:pPr marL="169863" indent="-169863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ymbol" charset="0"/>
              <a:buChar char="·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>
            <a:off x="3456300" y="5379351"/>
            <a:ext cx="5687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n-lt"/>
              </a:rPr>
              <a:t>J. Wei </a:t>
            </a:r>
            <a:r>
              <a:rPr lang="en-US" sz="1400" dirty="0" smtClean="0">
                <a:latin typeface="+mn-lt"/>
              </a:rPr>
              <a:t>, “China Spallation Neutron Source Design”, </a:t>
            </a:r>
            <a:r>
              <a:rPr lang="en-US" sz="1400" dirty="0">
                <a:latin typeface="+mn-lt"/>
              </a:rPr>
              <a:t>APAC 2007</a:t>
            </a:r>
            <a:r>
              <a:rPr lang="en-US" sz="1400" dirty="0" smtClean="0">
                <a:latin typeface="+mn-lt"/>
              </a:rPr>
              <a:t>, </a:t>
            </a:r>
            <a:r>
              <a:rPr lang="en-US" sz="1400" dirty="0">
                <a:latin typeface="+mn-lt"/>
              </a:rPr>
              <a:t>Indore, India 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6040073" y="2632728"/>
            <a:ext cx="474946" cy="433626"/>
          </a:xfrm>
          <a:prstGeom prst="star5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35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032" y="6858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Capital and operation cost saving for CEBAF in  RF power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Low </a:t>
            </a:r>
            <a:r>
              <a:rPr lang="en-US" sz="1600" dirty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ost of magnetron device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DC-to-RF efficiency from klystron to magnetron improves from ~35% to ~90%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2.22MW of DC power saving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$2.8 million saving in power bill, if 41 weeks/year of CEBAF in 6-12GeV operation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Technology demonstration for all SRF accelerators in the DOE complex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739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/>
                <a:cs typeface="Arial"/>
              </a:rPr>
              <a:t>Magnetron RF source, the </a:t>
            </a:r>
            <a:r>
              <a:rPr lang="en-US" sz="3200" b="1" dirty="0">
                <a:latin typeface="Arial"/>
                <a:cs typeface="Arial"/>
              </a:rPr>
              <a:t>potential impact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462052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References: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[1] A. C. Dexter, G. Burt, R. G. Carter, I. </a:t>
            </a:r>
            <a:r>
              <a:rPr lang="en-US" sz="1200" dirty="0" err="1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Tahir</a:t>
            </a:r>
            <a:r>
              <a:rPr lang="en-US" sz="1200" dirty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H. Wang, K. Davis and R. Rimmer, PRST-AB, 14, 032001 (2011).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[2] M. </a:t>
            </a:r>
            <a:r>
              <a:rPr lang="en-US" sz="1200" dirty="0" err="1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Nuebauer</a:t>
            </a:r>
            <a:r>
              <a:rPr lang="en-US" sz="1200" dirty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A</a:t>
            </a:r>
            <a:r>
              <a:rPr lang="en-US" sz="1200" dirty="0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 err="1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Dudas</a:t>
            </a:r>
            <a:r>
              <a:rPr lang="en-US" sz="1200" dirty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R, Rimmer, H. Wang, An Efficient RF Source for JLab, PAC 2013, Pasadena, CA, USA.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[3] H. Wang, T. </a:t>
            </a:r>
            <a:r>
              <a:rPr lang="en-US" sz="1200" dirty="0" err="1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Plawski</a:t>
            </a:r>
            <a:r>
              <a:rPr lang="en-US" sz="1200" dirty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R. </a:t>
            </a:r>
            <a:r>
              <a:rPr lang="en-US" sz="1200" dirty="0" err="1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Rimmer</a:t>
            </a:r>
            <a:r>
              <a:rPr lang="en-US" sz="1200" dirty="0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Simulation Study </a:t>
            </a:r>
            <a:r>
              <a:rPr lang="en-US" sz="1200" dirty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Using Injection Phase Locked Magnetron as an Alternative Source for </a:t>
            </a:r>
            <a:r>
              <a:rPr lang="en-US" sz="1200" dirty="0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SRF Accelerators , IPAC 2015, May 3-8, 2015, Richmond, VA, USA 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[4] H. Wang, T. </a:t>
            </a:r>
            <a:r>
              <a:rPr lang="en-US" sz="1200" dirty="0" err="1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Plawski</a:t>
            </a:r>
            <a:r>
              <a:rPr lang="en-US" sz="1200" dirty="0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R. </a:t>
            </a:r>
            <a:r>
              <a:rPr lang="en-US" sz="1200" dirty="0" err="1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Rimmer</a:t>
            </a:r>
            <a:r>
              <a:rPr lang="en-US" sz="1200" dirty="0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 M. </a:t>
            </a:r>
            <a:r>
              <a:rPr lang="en-US" sz="1200" dirty="0" err="1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Neubauer</a:t>
            </a:r>
            <a:r>
              <a:rPr lang="en-US" sz="1200" dirty="0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A. </a:t>
            </a:r>
            <a:r>
              <a:rPr lang="en-US" sz="1200" dirty="0" err="1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Dudas</a:t>
            </a:r>
            <a:r>
              <a:rPr lang="en-US" sz="1200" dirty="0" smtClean="0"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, Simulation and Experimental Studies of a 2.45GHz Magnetron Source for an SRF Cavity with Field Amplitude and Phase Controls, IPAC 2016,  May 8-13, 2016, Busan, Korea</a:t>
            </a:r>
            <a:endParaRPr lang="en-US" sz="1200" dirty="0">
              <a:latin typeface="Palatino Linotype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415" y="3222790"/>
            <a:ext cx="157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2.45GHz Magnetron RF Test Stand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r="-608"/>
          <a:stretch/>
        </p:blipFill>
        <p:spPr bwMode="auto">
          <a:xfrm>
            <a:off x="5029359" y="3877716"/>
            <a:ext cx="3230880" cy="1792038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49998"/>
          <a:stretch/>
        </p:blipFill>
        <p:spPr bwMode="auto">
          <a:xfrm>
            <a:off x="5120799" y="2247283"/>
            <a:ext cx="3048000" cy="174695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" y="2293381"/>
            <a:ext cx="4215749" cy="316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3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33901"/>
            <a:ext cx="4572000" cy="289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4130627"/>
            <a:ext cx="370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 </a:t>
            </a:r>
            <a:r>
              <a:rPr lang="en-US" dirty="0" err="1" smtClean="0"/>
              <a:t>Apmturns</a:t>
            </a:r>
            <a:r>
              <a:rPr lang="en-US" dirty="0" smtClean="0"/>
              <a:t>=10% B field trimming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r="25541"/>
          <a:stretch/>
        </p:blipFill>
        <p:spPr bwMode="auto">
          <a:xfrm>
            <a:off x="7677752" y="4750612"/>
            <a:ext cx="1371600" cy="181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" y="239247"/>
            <a:ext cx="4114800" cy="329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1194" y="2078090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Magnetic field coil current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1723"/>
            <a:ext cx="481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Moving working point  along the fixed frequency line when changing the output amplitude</a:t>
            </a:r>
            <a:endParaRPr lang="en-US" sz="1200" b="1" dirty="0">
              <a:solidFill>
                <a:srgbClr val="00B05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00867" y="408709"/>
            <a:ext cx="1679281" cy="7495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3" y="3524474"/>
            <a:ext cx="4114800" cy="298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D:\Magnetron_project\Magcoil_modulation_test\IMG_27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6544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Magnetron_project\owen_magnetron_cut\IMG_20170921_1301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7" t="12008" r="6607" b="9810"/>
          <a:stretch/>
        </p:blipFill>
        <p:spPr bwMode="auto">
          <a:xfrm>
            <a:off x="4101078" y="2209800"/>
            <a:ext cx="1399043" cy="117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3962401" y="1981200"/>
            <a:ext cx="1600200" cy="1543274"/>
          </a:xfrm>
          <a:prstGeom prst="wedgeEllipseCallout">
            <a:avLst>
              <a:gd name="adj1" fmla="val 28596"/>
              <a:gd name="adj2" fmla="val -565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62601" y="2664065"/>
            <a:ext cx="2941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</a:rPr>
              <a:t>Magnetron trim coil modulation experiment</a:t>
            </a:r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339" y="143404"/>
            <a:ext cx="7652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FY2018 Accelerator Stewardship Proposal for DOE National Lab 18-1879</a:t>
            </a:r>
            <a:endParaRPr lang="en-US" sz="2000" dirty="0"/>
          </a:p>
        </p:txBody>
      </p:sp>
      <p:sp>
        <p:nvSpPr>
          <p:cNvPr id="133" name="TextBox 132"/>
          <p:cNvSpPr txBox="1"/>
          <p:nvPr/>
        </p:nvSpPr>
        <p:spPr>
          <a:xfrm>
            <a:off x="5737584" y="543514"/>
            <a:ext cx="340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than 85% </a:t>
            </a:r>
            <a:r>
              <a:rPr lang="en-US" dirty="0">
                <a:solidFill>
                  <a:srgbClr val="FF0000"/>
                </a:solidFill>
              </a:rPr>
              <a:t>efficiency </a:t>
            </a:r>
            <a:r>
              <a:rPr lang="en-US" dirty="0" smtClean="0">
                <a:solidFill>
                  <a:srgbClr val="FF0000"/>
                </a:solidFill>
              </a:rPr>
              <a:t>of magnetron in mass production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is commercial available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1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38181"/>
            <a:ext cx="8858250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2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6" name="Picture 2285" descr="OT0104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4" y="3978241"/>
            <a:ext cx="72786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Accelerators for Discovery Science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32" name="Picture 4" descr="ALBA_talk_Page_06_Image_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10591800"/>
            <a:ext cx="38862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3" name="Group 100"/>
          <p:cNvGrpSpPr>
            <a:grpSpLocks noChangeAspect="1"/>
          </p:cNvGrpSpPr>
          <p:nvPr/>
        </p:nvGrpSpPr>
        <p:grpSpPr bwMode="auto">
          <a:xfrm>
            <a:off x="19507200" y="10210800"/>
            <a:ext cx="4556125" cy="3592513"/>
            <a:chOff x="852493" y="1524000"/>
            <a:chExt cx="5768978" cy="4610106"/>
          </a:xfrm>
        </p:grpSpPr>
        <p:grpSp>
          <p:nvGrpSpPr>
            <p:cNvPr id="334" name="Group 408"/>
            <p:cNvGrpSpPr>
              <a:grpSpLocks/>
            </p:cNvGrpSpPr>
            <p:nvPr/>
          </p:nvGrpSpPr>
          <p:grpSpPr bwMode="auto">
            <a:xfrm>
              <a:off x="3810005" y="1524000"/>
              <a:ext cx="2811466" cy="1509713"/>
              <a:chOff x="2400" y="960"/>
              <a:chExt cx="1771" cy="951"/>
            </a:xfrm>
          </p:grpSpPr>
          <p:grpSp>
            <p:nvGrpSpPr>
              <p:cNvPr id="638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94" cy="912"/>
                <a:chOff x="2477" y="960"/>
                <a:chExt cx="1694" cy="912"/>
              </a:xfrm>
            </p:grpSpPr>
            <p:sp>
              <p:nvSpPr>
                <p:cNvPr id="640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33" y="1246"/>
                  <a:ext cx="63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200"/>
                    <a:t>New Hall</a:t>
                  </a:r>
                </a:p>
              </p:txBody>
            </p:sp>
            <p:sp>
              <p:nvSpPr>
                <p:cNvPr id="641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2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3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4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5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6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7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8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3 h 108"/>
                    <a:gd name="T14" fmla="*/ 66 w 90"/>
                    <a:gd name="T15" fmla="*/ 42 h 108"/>
                    <a:gd name="T16" fmla="*/ 66 w 90"/>
                    <a:gd name="T17" fmla="*/ 53 h 108"/>
                    <a:gd name="T18" fmla="*/ 64 w 90"/>
                    <a:gd name="T19" fmla="*/ 63 h 108"/>
                    <a:gd name="T20" fmla="*/ 61 w 90"/>
                    <a:gd name="T21" fmla="*/ 70 h 108"/>
                    <a:gd name="T22" fmla="*/ 55 w 90"/>
                    <a:gd name="T23" fmla="*/ 73 h 108"/>
                    <a:gd name="T24" fmla="*/ 50 w 90"/>
                    <a:gd name="T25" fmla="*/ 74 h 108"/>
                    <a:gd name="T26" fmla="*/ 42 w 90"/>
                    <a:gd name="T27" fmla="*/ 75 h 108"/>
                    <a:gd name="T28" fmla="*/ 20 w 90"/>
                    <a:gd name="T29" fmla="*/ 75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8 h 108"/>
                    <a:gd name="T40" fmla="*/ 46 w 90"/>
                    <a:gd name="T41" fmla="*/ 88 h 108"/>
                    <a:gd name="T42" fmla="*/ 61 w 90"/>
                    <a:gd name="T43" fmla="*/ 84 h 108"/>
                    <a:gd name="T44" fmla="*/ 72 w 90"/>
                    <a:gd name="T45" fmla="*/ 79 h 108"/>
                    <a:gd name="T46" fmla="*/ 81 w 90"/>
                    <a:gd name="T47" fmla="*/ 74 h 108"/>
                    <a:gd name="T48" fmla="*/ 89 w 90"/>
                    <a:gd name="T49" fmla="*/ 61 h 108"/>
                    <a:gd name="T50" fmla="*/ 90 w 90"/>
                    <a:gd name="T51" fmla="*/ 40 h 108"/>
                    <a:gd name="T52" fmla="*/ 89 w 90"/>
                    <a:gd name="T53" fmla="*/ 33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9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4 h 70"/>
                    <a:gd name="T20" fmla="*/ 41 w 46"/>
                    <a:gd name="T21" fmla="*/ 51 h 70"/>
                    <a:gd name="T22" fmla="*/ 35 w 46"/>
                    <a:gd name="T23" fmla="*/ 57 h 70"/>
                    <a:gd name="T24" fmla="*/ 30 w 46"/>
                    <a:gd name="T25" fmla="*/ 58 h 70"/>
                    <a:gd name="T26" fmla="*/ 22 w 46"/>
                    <a:gd name="T27" fmla="*/ 60 h 70"/>
                    <a:gd name="T28" fmla="*/ 0 w 46"/>
                    <a:gd name="T29" fmla="*/ 60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0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8 h 108"/>
                    <a:gd name="T6" fmla="*/ 46 w 90"/>
                    <a:gd name="T7" fmla="*/ 88 h 108"/>
                    <a:gd name="T8" fmla="*/ 61 w 90"/>
                    <a:gd name="T9" fmla="*/ 84 h 108"/>
                    <a:gd name="T10" fmla="*/ 72 w 90"/>
                    <a:gd name="T11" fmla="*/ 79 h 108"/>
                    <a:gd name="T12" fmla="*/ 81 w 90"/>
                    <a:gd name="T13" fmla="*/ 74 h 108"/>
                    <a:gd name="T14" fmla="*/ 89 w 90"/>
                    <a:gd name="T15" fmla="*/ 61 h 108"/>
                    <a:gd name="T16" fmla="*/ 90 w 90"/>
                    <a:gd name="T17" fmla="*/ 40 h 108"/>
                    <a:gd name="T18" fmla="*/ 89 w 90"/>
                    <a:gd name="T19" fmla="*/ 33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1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2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3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1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4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101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6 h 121"/>
                    <a:gd name="T8" fmla="*/ 0 w 87"/>
                    <a:gd name="T9" fmla="*/ 101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5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1 h 106"/>
                    <a:gd name="T16" fmla="*/ 78 w 238"/>
                    <a:gd name="T17" fmla="*/ 53 h 106"/>
                    <a:gd name="T18" fmla="*/ 67 w 238"/>
                    <a:gd name="T19" fmla="*/ 73 h 106"/>
                    <a:gd name="T20" fmla="*/ 45 w 238"/>
                    <a:gd name="T21" fmla="*/ 59 h 106"/>
                    <a:gd name="T22" fmla="*/ 32 w 238"/>
                    <a:gd name="T23" fmla="*/ 86 h 106"/>
                    <a:gd name="T24" fmla="*/ 15 w 238"/>
                    <a:gd name="T25" fmla="*/ 68 h 106"/>
                    <a:gd name="T26" fmla="*/ 0 w 238"/>
                    <a:gd name="T27" fmla="*/ 96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6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39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335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446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  <p:grpSp>
            <p:nvGrpSpPr>
              <p:cNvPr id="447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448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450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51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2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3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4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5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56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57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58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59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0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1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2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3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4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5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6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7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8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9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70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71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72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3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4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6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7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8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9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0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1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2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3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4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5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6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7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8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9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0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3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4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6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8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9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0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1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2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3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4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5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6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7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8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9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10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1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3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14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15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16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17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18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19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20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1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22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23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4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25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26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27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28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29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0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1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2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3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4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5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6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7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8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39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0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1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2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3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4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5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6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7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8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49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0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1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2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3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4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5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6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7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8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59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0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1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2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3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4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5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6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7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8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69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70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71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72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73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74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75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576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9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2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3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5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6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7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3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94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609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0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1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2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3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4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5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7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8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9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0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1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2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3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4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5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6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7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8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9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0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1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2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3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4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5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6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7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95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6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7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8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9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0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1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2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3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4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5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6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7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08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sp>
              <p:nvSpPr>
                <p:cNvPr id="449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/>
                    <a:t>Add arc</a:t>
                  </a:r>
                </a:p>
              </p:txBody>
            </p:sp>
          </p:grpSp>
        </p:grpSp>
        <p:grpSp>
          <p:nvGrpSpPr>
            <p:cNvPr id="336" name="Group 432"/>
            <p:cNvGrpSpPr>
              <a:grpSpLocks/>
            </p:cNvGrpSpPr>
            <p:nvPr/>
          </p:nvGrpSpPr>
          <p:grpSpPr bwMode="auto">
            <a:xfrm>
              <a:off x="852493" y="2209802"/>
              <a:ext cx="5638801" cy="3924304"/>
              <a:chOff x="537" y="1392"/>
              <a:chExt cx="3552" cy="2472"/>
            </a:xfrm>
          </p:grpSpPr>
          <p:grpSp>
            <p:nvGrpSpPr>
              <p:cNvPr id="337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429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30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31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432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3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4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35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36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37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38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39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40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41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42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43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44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45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</p:grpSp>
          <p:grpSp>
            <p:nvGrpSpPr>
              <p:cNvPr id="338" name="Group 431"/>
              <p:cNvGrpSpPr>
                <a:grpSpLocks/>
              </p:cNvGrpSpPr>
              <p:nvPr/>
            </p:nvGrpSpPr>
            <p:grpSpPr bwMode="auto">
              <a:xfrm>
                <a:off x="537" y="1392"/>
                <a:ext cx="3552" cy="2472"/>
                <a:chOff x="537" y="1392"/>
                <a:chExt cx="3552" cy="2472"/>
              </a:xfrm>
            </p:grpSpPr>
            <p:grpSp>
              <p:nvGrpSpPr>
                <p:cNvPr id="339" name="Group 430"/>
                <p:cNvGrpSpPr>
                  <a:grpSpLocks/>
                </p:cNvGrpSpPr>
                <p:nvPr/>
              </p:nvGrpSpPr>
              <p:grpSpPr bwMode="auto">
                <a:xfrm>
                  <a:off x="550" y="2742"/>
                  <a:ext cx="2426" cy="1122"/>
                  <a:chOff x="550" y="2742"/>
                  <a:chExt cx="2426" cy="1122"/>
                </a:xfrm>
              </p:grpSpPr>
              <p:sp>
                <p:nvSpPr>
                  <p:cNvPr id="356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2" y="3408"/>
                    <a:ext cx="134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200"/>
                      <a:t>Enhanced capabilities</a:t>
                    </a:r>
                  </a:p>
                  <a:p>
                    <a:pPr algn="ctr" eaLnBrk="1" hangingPunct="1"/>
                    <a:r>
                      <a:rPr lang="en-US" sz="1200"/>
                      <a:t>in existing Halls</a:t>
                    </a:r>
                  </a:p>
                </p:txBody>
              </p:sp>
              <p:sp>
                <p:nvSpPr>
                  <p:cNvPr id="357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59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0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1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2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3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4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5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6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7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8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69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0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1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2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3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4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5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6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7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8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9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0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1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2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3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4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5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6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7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8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9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0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1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2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3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4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5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6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7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8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9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0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1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2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3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4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5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6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7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8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09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0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1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2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3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4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5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6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7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8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19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0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1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2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3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4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5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6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7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28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340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353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54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55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341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413"/>
                  <a:chOff x="2400" y="2744"/>
                  <a:chExt cx="864" cy="413"/>
                </a:xfrm>
              </p:grpSpPr>
              <p:sp>
                <p:nvSpPr>
                  <p:cNvPr id="350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51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52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342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82"/>
                  <a:chOff x="2922" y="2438"/>
                  <a:chExt cx="1206" cy="282"/>
                </a:xfrm>
              </p:grpSpPr>
              <p:sp>
                <p:nvSpPr>
                  <p:cNvPr id="347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48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49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  <p:grpSp>
              <p:nvGrpSpPr>
                <p:cNvPr id="343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344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45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46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</p:grpSp>
        </p:grpSp>
      </p:grpSp>
      <p:pic>
        <p:nvPicPr>
          <p:cNvPr id="657" name="Picture 422" descr="S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10972800"/>
            <a:ext cx="4762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8" name="Picture 4" descr="ALBA_talk_Page_06_Image_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10744200"/>
            <a:ext cx="38862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9" name="Group 100"/>
          <p:cNvGrpSpPr>
            <a:grpSpLocks noChangeAspect="1"/>
          </p:cNvGrpSpPr>
          <p:nvPr/>
        </p:nvGrpSpPr>
        <p:grpSpPr bwMode="auto">
          <a:xfrm>
            <a:off x="19659600" y="10363200"/>
            <a:ext cx="4556125" cy="3592513"/>
            <a:chOff x="852493" y="1524000"/>
            <a:chExt cx="5768978" cy="4610106"/>
          </a:xfrm>
        </p:grpSpPr>
        <p:grpSp>
          <p:nvGrpSpPr>
            <p:cNvPr id="660" name="Group 408"/>
            <p:cNvGrpSpPr>
              <a:grpSpLocks/>
            </p:cNvGrpSpPr>
            <p:nvPr/>
          </p:nvGrpSpPr>
          <p:grpSpPr bwMode="auto">
            <a:xfrm>
              <a:off x="3810005" y="1524000"/>
              <a:ext cx="2811466" cy="1509713"/>
              <a:chOff x="2400" y="960"/>
              <a:chExt cx="1771" cy="951"/>
            </a:xfrm>
          </p:grpSpPr>
          <p:grpSp>
            <p:nvGrpSpPr>
              <p:cNvPr id="964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94" cy="912"/>
                <a:chOff x="2477" y="960"/>
                <a:chExt cx="1694" cy="912"/>
              </a:xfrm>
            </p:grpSpPr>
            <p:sp>
              <p:nvSpPr>
                <p:cNvPr id="966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33" y="1246"/>
                  <a:ext cx="63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200"/>
                    <a:t>New Hall</a:t>
                  </a:r>
                </a:p>
              </p:txBody>
            </p:sp>
            <p:sp>
              <p:nvSpPr>
                <p:cNvPr id="967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8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69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0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1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2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3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4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3 h 108"/>
                    <a:gd name="T14" fmla="*/ 66 w 90"/>
                    <a:gd name="T15" fmla="*/ 42 h 108"/>
                    <a:gd name="T16" fmla="*/ 66 w 90"/>
                    <a:gd name="T17" fmla="*/ 53 h 108"/>
                    <a:gd name="T18" fmla="*/ 64 w 90"/>
                    <a:gd name="T19" fmla="*/ 63 h 108"/>
                    <a:gd name="T20" fmla="*/ 61 w 90"/>
                    <a:gd name="T21" fmla="*/ 70 h 108"/>
                    <a:gd name="T22" fmla="*/ 55 w 90"/>
                    <a:gd name="T23" fmla="*/ 73 h 108"/>
                    <a:gd name="T24" fmla="*/ 50 w 90"/>
                    <a:gd name="T25" fmla="*/ 74 h 108"/>
                    <a:gd name="T26" fmla="*/ 42 w 90"/>
                    <a:gd name="T27" fmla="*/ 75 h 108"/>
                    <a:gd name="T28" fmla="*/ 20 w 90"/>
                    <a:gd name="T29" fmla="*/ 75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8 h 108"/>
                    <a:gd name="T40" fmla="*/ 46 w 90"/>
                    <a:gd name="T41" fmla="*/ 88 h 108"/>
                    <a:gd name="T42" fmla="*/ 61 w 90"/>
                    <a:gd name="T43" fmla="*/ 84 h 108"/>
                    <a:gd name="T44" fmla="*/ 72 w 90"/>
                    <a:gd name="T45" fmla="*/ 79 h 108"/>
                    <a:gd name="T46" fmla="*/ 81 w 90"/>
                    <a:gd name="T47" fmla="*/ 74 h 108"/>
                    <a:gd name="T48" fmla="*/ 89 w 90"/>
                    <a:gd name="T49" fmla="*/ 61 h 108"/>
                    <a:gd name="T50" fmla="*/ 90 w 90"/>
                    <a:gd name="T51" fmla="*/ 40 h 108"/>
                    <a:gd name="T52" fmla="*/ 89 w 90"/>
                    <a:gd name="T53" fmla="*/ 33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5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4 h 70"/>
                    <a:gd name="T20" fmla="*/ 41 w 46"/>
                    <a:gd name="T21" fmla="*/ 51 h 70"/>
                    <a:gd name="T22" fmla="*/ 35 w 46"/>
                    <a:gd name="T23" fmla="*/ 57 h 70"/>
                    <a:gd name="T24" fmla="*/ 30 w 46"/>
                    <a:gd name="T25" fmla="*/ 58 h 70"/>
                    <a:gd name="T26" fmla="*/ 22 w 46"/>
                    <a:gd name="T27" fmla="*/ 60 h 70"/>
                    <a:gd name="T28" fmla="*/ 0 w 46"/>
                    <a:gd name="T29" fmla="*/ 60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6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8 h 108"/>
                    <a:gd name="T6" fmla="*/ 46 w 90"/>
                    <a:gd name="T7" fmla="*/ 88 h 108"/>
                    <a:gd name="T8" fmla="*/ 61 w 90"/>
                    <a:gd name="T9" fmla="*/ 84 h 108"/>
                    <a:gd name="T10" fmla="*/ 72 w 90"/>
                    <a:gd name="T11" fmla="*/ 79 h 108"/>
                    <a:gd name="T12" fmla="*/ 81 w 90"/>
                    <a:gd name="T13" fmla="*/ 74 h 108"/>
                    <a:gd name="T14" fmla="*/ 89 w 90"/>
                    <a:gd name="T15" fmla="*/ 61 h 108"/>
                    <a:gd name="T16" fmla="*/ 90 w 90"/>
                    <a:gd name="T17" fmla="*/ 40 h 108"/>
                    <a:gd name="T18" fmla="*/ 89 w 90"/>
                    <a:gd name="T19" fmla="*/ 33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7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8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79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1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80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101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6 h 121"/>
                    <a:gd name="T8" fmla="*/ 0 w 87"/>
                    <a:gd name="T9" fmla="*/ 101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81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1 h 106"/>
                    <a:gd name="T16" fmla="*/ 78 w 238"/>
                    <a:gd name="T17" fmla="*/ 53 h 106"/>
                    <a:gd name="T18" fmla="*/ 67 w 238"/>
                    <a:gd name="T19" fmla="*/ 73 h 106"/>
                    <a:gd name="T20" fmla="*/ 45 w 238"/>
                    <a:gd name="T21" fmla="*/ 59 h 106"/>
                    <a:gd name="T22" fmla="*/ 32 w 238"/>
                    <a:gd name="T23" fmla="*/ 86 h 106"/>
                    <a:gd name="T24" fmla="*/ 15 w 238"/>
                    <a:gd name="T25" fmla="*/ 68 h 106"/>
                    <a:gd name="T26" fmla="*/ 0 w 238"/>
                    <a:gd name="T27" fmla="*/ 96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82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65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661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772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  <p:grpSp>
            <p:nvGrpSpPr>
              <p:cNvPr id="773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774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776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77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8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1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82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83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84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85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86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87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88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89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0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1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2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3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4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5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6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7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98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0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0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2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3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4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5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6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7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8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2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3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4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5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6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7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8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9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0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2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3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4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5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6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7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8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9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0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1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2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3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4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5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36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7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8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9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0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1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2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3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4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5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6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7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8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49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1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2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3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4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5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6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7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8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59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0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1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2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3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4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5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6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7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8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69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0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1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2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3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4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5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6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7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8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79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0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1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2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3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4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5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6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7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9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0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1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2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3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4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5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6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7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8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99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00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01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02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4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5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6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7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8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9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0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1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2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3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4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5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6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7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8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9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20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935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2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3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4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5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6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7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8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9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0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1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2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3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21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3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4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26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27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28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29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30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31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32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33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34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sp>
              <p:nvSpPr>
                <p:cNvPr id="775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/>
                    <a:t>Add arc</a:t>
                  </a:r>
                </a:p>
              </p:txBody>
            </p:sp>
          </p:grpSp>
        </p:grpSp>
        <p:grpSp>
          <p:nvGrpSpPr>
            <p:cNvPr id="662" name="Group 432"/>
            <p:cNvGrpSpPr>
              <a:grpSpLocks/>
            </p:cNvGrpSpPr>
            <p:nvPr/>
          </p:nvGrpSpPr>
          <p:grpSpPr bwMode="auto">
            <a:xfrm>
              <a:off x="852493" y="2209802"/>
              <a:ext cx="5638801" cy="3924304"/>
              <a:chOff x="537" y="1392"/>
              <a:chExt cx="3552" cy="2472"/>
            </a:xfrm>
          </p:grpSpPr>
          <p:grpSp>
            <p:nvGrpSpPr>
              <p:cNvPr id="663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755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56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57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758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9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0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1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2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3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4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5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6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7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8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69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70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71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</p:grpSp>
          <p:grpSp>
            <p:nvGrpSpPr>
              <p:cNvPr id="664" name="Group 431"/>
              <p:cNvGrpSpPr>
                <a:grpSpLocks/>
              </p:cNvGrpSpPr>
              <p:nvPr/>
            </p:nvGrpSpPr>
            <p:grpSpPr bwMode="auto">
              <a:xfrm>
                <a:off x="537" y="1392"/>
                <a:ext cx="3552" cy="2472"/>
                <a:chOff x="537" y="1392"/>
                <a:chExt cx="3552" cy="2472"/>
              </a:xfrm>
            </p:grpSpPr>
            <p:grpSp>
              <p:nvGrpSpPr>
                <p:cNvPr id="665" name="Group 430"/>
                <p:cNvGrpSpPr>
                  <a:grpSpLocks/>
                </p:cNvGrpSpPr>
                <p:nvPr/>
              </p:nvGrpSpPr>
              <p:grpSpPr bwMode="auto">
                <a:xfrm>
                  <a:off x="550" y="2742"/>
                  <a:ext cx="2426" cy="1122"/>
                  <a:chOff x="550" y="2742"/>
                  <a:chExt cx="2426" cy="1122"/>
                </a:xfrm>
              </p:grpSpPr>
              <p:sp>
                <p:nvSpPr>
                  <p:cNvPr id="682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2" y="3408"/>
                    <a:ext cx="134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200"/>
                      <a:t>Enhanced capabilities</a:t>
                    </a:r>
                  </a:p>
                  <a:p>
                    <a:pPr algn="ctr" eaLnBrk="1" hangingPunct="1"/>
                    <a:r>
                      <a:rPr lang="en-US" sz="1200"/>
                      <a:t>in existing Halls</a:t>
                    </a:r>
                  </a:p>
                </p:txBody>
              </p:sp>
              <p:sp>
                <p:nvSpPr>
                  <p:cNvPr id="683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4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85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86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87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88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89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0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1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2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3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4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5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6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7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8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99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0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1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2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3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4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5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6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7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8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9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0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1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2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3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4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5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6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7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8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9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0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1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2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3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4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5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6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7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8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9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0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1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2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3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4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5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6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7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8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39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0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1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2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3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4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5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6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7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8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49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50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51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52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53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54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66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679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80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81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667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413"/>
                  <a:chOff x="2400" y="2744"/>
                  <a:chExt cx="864" cy="413"/>
                </a:xfrm>
              </p:grpSpPr>
              <p:sp>
                <p:nvSpPr>
                  <p:cNvPr id="676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77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78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668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82"/>
                  <a:chOff x="2922" y="2438"/>
                  <a:chExt cx="1206" cy="282"/>
                </a:xfrm>
              </p:grpSpPr>
              <p:sp>
                <p:nvSpPr>
                  <p:cNvPr id="673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74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75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  <p:grpSp>
              <p:nvGrpSpPr>
                <p:cNvPr id="669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670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71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72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</p:grpSp>
        </p:grpSp>
      </p:grpSp>
      <p:pic>
        <p:nvPicPr>
          <p:cNvPr id="983" name="Picture 422" descr="S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0" y="11125200"/>
            <a:ext cx="4762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" name="Picture 4" descr="ALBA_talk_Page_06_Image_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10896600"/>
            <a:ext cx="38862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5" name="Picture 4" descr="ALBA_talk_Page_06_Image_000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9468"/>
          <a:stretch>
            <a:fillRect/>
          </a:stretch>
        </p:blipFill>
        <p:spPr bwMode="auto">
          <a:xfrm>
            <a:off x="97936" y="1473484"/>
            <a:ext cx="2783026" cy="176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6" name="Group 100"/>
          <p:cNvGrpSpPr>
            <a:grpSpLocks noChangeAspect="1"/>
          </p:cNvGrpSpPr>
          <p:nvPr/>
        </p:nvGrpSpPr>
        <p:grpSpPr bwMode="auto">
          <a:xfrm>
            <a:off x="19812000" y="10515600"/>
            <a:ext cx="4556125" cy="3592513"/>
            <a:chOff x="852493" y="1524000"/>
            <a:chExt cx="5768978" cy="4610106"/>
          </a:xfrm>
        </p:grpSpPr>
        <p:grpSp>
          <p:nvGrpSpPr>
            <p:cNvPr id="987" name="Group 408"/>
            <p:cNvGrpSpPr>
              <a:grpSpLocks/>
            </p:cNvGrpSpPr>
            <p:nvPr/>
          </p:nvGrpSpPr>
          <p:grpSpPr bwMode="auto">
            <a:xfrm>
              <a:off x="3810005" y="1524000"/>
              <a:ext cx="2811466" cy="1509713"/>
              <a:chOff x="2400" y="960"/>
              <a:chExt cx="1771" cy="951"/>
            </a:xfrm>
          </p:grpSpPr>
          <p:grpSp>
            <p:nvGrpSpPr>
              <p:cNvPr id="1291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94" cy="912"/>
                <a:chOff x="2477" y="960"/>
                <a:chExt cx="1694" cy="912"/>
              </a:xfrm>
            </p:grpSpPr>
            <p:sp>
              <p:nvSpPr>
                <p:cNvPr id="129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33" y="1246"/>
                  <a:ext cx="63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200"/>
                    <a:t>New Hall</a:t>
                  </a:r>
                </a:p>
              </p:txBody>
            </p:sp>
            <p:sp>
              <p:nvSpPr>
                <p:cNvPr id="1294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96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97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98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99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0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1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3 h 108"/>
                    <a:gd name="T14" fmla="*/ 66 w 90"/>
                    <a:gd name="T15" fmla="*/ 42 h 108"/>
                    <a:gd name="T16" fmla="*/ 66 w 90"/>
                    <a:gd name="T17" fmla="*/ 53 h 108"/>
                    <a:gd name="T18" fmla="*/ 64 w 90"/>
                    <a:gd name="T19" fmla="*/ 63 h 108"/>
                    <a:gd name="T20" fmla="*/ 61 w 90"/>
                    <a:gd name="T21" fmla="*/ 70 h 108"/>
                    <a:gd name="T22" fmla="*/ 55 w 90"/>
                    <a:gd name="T23" fmla="*/ 73 h 108"/>
                    <a:gd name="T24" fmla="*/ 50 w 90"/>
                    <a:gd name="T25" fmla="*/ 74 h 108"/>
                    <a:gd name="T26" fmla="*/ 42 w 90"/>
                    <a:gd name="T27" fmla="*/ 75 h 108"/>
                    <a:gd name="T28" fmla="*/ 20 w 90"/>
                    <a:gd name="T29" fmla="*/ 75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8 h 108"/>
                    <a:gd name="T40" fmla="*/ 46 w 90"/>
                    <a:gd name="T41" fmla="*/ 88 h 108"/>
                    <a:gd name="T42" fmla="*/ 61 w 90"/>
                    <a:gd name="T43" fmla="*/ 84 h 108"/>
                    <a:gd name="T44" fmla="*/ 72 w 90"/>
                    <a:gd name="T45" fmla="*/ 79 h 108"/>
                    <a:gd name="T46" fmla="*/ 81 w 90"/>
                    <a:gd name="T47" fmla="*/ 74 h 108"/>
                    <a:gd name="T48" fmla="*/ 89 w 90"/>
                    <a:gd name="T49" fmla="*/ 61 h 108"/>
                    <a:gd name="T50" fmla="*/ 90 w 90"/>
                    <a:gd name="T51" fmla="*/ 40 h 108"/>
                    <a:gd name="T52" fmla="*/ 89 w 90"/>
                    <a:gd name="T53" fmla="*/ 33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2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4 h 70"/>
                    <a:gd name="T20" fmla="*/ 41 w 46"/>
                    <a:gd name="T21" fmla="*/ 51 h 70"/>
                    <a:gd name="T22" fmla="*/ 35 w 46"/>
                    <a:gd name="T23" fmla="*/ 57 h 70"/>
                    <a:gd name="T24" fmla="*/ 30 w 46"/>
                    <a:gd name="T25" fmla="*/ 58 h 70"/>
                    <a:gd name="T26" fmla="*/ 22 w 46"/>
                    <a:gd name="T27" fmla="*/ 60 h 70"/>
                    <a:gd name="T28" fmla="*/ 0 w 46"/>
                    <a:gd name="T29" fmla="*/ 60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3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8 h 108"/>
                    <a:gd name="T6" fmla="*/ 46 w 90"/>
                    <a:gd name="T7" fmla="*/ 88 h 108"/>
                    <a:gd name="T8" fmla="*/ 61 w 90"/>
                    <a:gd name="T9" fmla="*/ 84 h 108"/>
                    <a:gd name="T10" fmla="*/ 72 w 90"/>
                    <a:gd name="T11" fmla="*/ 79 h 108"/>
                    <a:gd name="T12" fmla="*/ 81 w 90"/>
                    <a:gd name="T13" fmla="*/ 74 h 108"/>
                    <a:gd name="T14" fmla="*/ 89 w 90"/>
                    <a:gd name="T15" fmla="*/ 61 h 108"/>
                    <a:gd name="T16" fmla="*/ 90 w 90"/>
                    <a:gd name="T17" fmla="*/ 40 h 108"/>
                    <a:gd name="T18" fmla="*/ 89 w 90"/>
                    <a:gd name="T19" fmla="*/ 33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4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5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6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1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7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101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6 h 121"/>
                    <a:gd name="T8" fmla="*/ 0 w 87"/>
                    <a:gd name="T9" fmla="*/ 101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8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1 h 106"/>
                    <a:gd name="T16" fmla="*/ 78 w 238"/>
                    <a:gd name="T17" fmla="*/ 53 h 106"/>
                    <a:gd name="T18" fmla="*/ 67 w 238"/>
                    <a:gd name="T19" fmla="*/ 73 h 106"/>
                    <a:gd name="T20" fmla="*/ 45 w 238"/>
                    <a:gd name="T21" fmla="*/ 59 h 106"/>
                    <a:gd name="T22" fmla="*/ 32 w 238"/>
                    <a:gd name="T23" fmla="*/ 86 h 106"/>
                    <a:gd name="T24" fmla="*/ 15 w 238"/>
                    <a:gd name="T25" fmla="*/ 68 h 106"/>
                    <a:gd name="T26" fmla="*/ 0 w 238"/>
                    <a:gd name="T27" fmla="*/ 96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309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92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988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1099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  <p:grpSp>
            <p:nvGrpSpPr>
              <p:cNvPr id="1100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1101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1103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04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09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0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1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2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3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4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5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6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7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8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19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20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21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22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23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24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25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6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7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2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9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0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1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2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3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4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5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6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7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8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9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0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1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2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3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4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5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6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7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8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9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0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1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2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3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4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5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6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8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9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0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2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63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4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5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6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67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68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69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70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71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72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7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4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75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76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7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78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79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0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1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2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3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4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5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6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7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8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89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0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1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2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3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4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5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6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7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8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99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0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1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2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3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4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5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6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7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8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09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0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1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2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3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4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15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6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7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8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19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0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1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2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3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4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5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6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7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8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29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0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1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2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3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4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5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6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7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8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0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1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2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3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4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5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6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47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1262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3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4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5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6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7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8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9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0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1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2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3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4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5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6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7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8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9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0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1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2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3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4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5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6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7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8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9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0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48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9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0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1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2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53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54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55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56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57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58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59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60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261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sp>
              <p:nvSpPr>
                <p:cNvPr id="1102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/>
                    <a:t>Add arc</a:t>
                  </a:r>
                </a:p>
              </p:txBody>
            </p:sp>
          </p:grpSp>
        </p:grpSp>
        <p:grpSp>
          <p:nvGrpSpPr>
            <p:cNvPr id="989" name="Group 432"/>
            <p:cNvGrpSpPr>
              <a:grpSpLocks/>
            </p:cNvGrpSpPr>
            <p:nvPr/>
          </p:nvGrpSpPr>
          <p:grpSpPr bwMode="auto">
            <a:xfrm>
              <a:off x="852493" y="2209802"/>
              <a:ext cx="5638801" cy="3924304"/>
              <a:chOff x="537" y="1392"/>
              <a:chExt cx="3552" cy="2472"/>
            </a:xfrm>
          </p:grpSpPr>
          <p:grpSp>
            <p:nvGrpSpPr>
              <p:cNvPr id="990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1082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083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84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1085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88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89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0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1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2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3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4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5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6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7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98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</p:grpSp>
          <p:grpSp>
            <p:nvGrpSpPr>
              <p:cNvPr id="991" name="Group 431"/>
              <p:cNvGrpSpPr>
                <a:grpSpLocks/>
              </p:cNvGrpSpPr>
              <p:nvPr/>
            </p:nvGrpSpPr>
            <p:grpSpPr bwMode="auto">
              <a:xfrm>
                <a:off x="537" y="1392"/>
                <a:ext cx="3552" cy="2472"/>
                <a:chOff x="537" y="1392"/>
                <a:chExt cx="3552" cy="2472"/>
              </a:xfrm>
            </p:grpSpPr>
            <p:grpSp>
              <p:nvGrpSpPr>
                <p:cNvPr id="992" name="Group 430"/>
                <p:cNvGrpSpPr>
                  <a:grpSpLocks/>
                </p:cNvGrpSpPr>
                <p:nvPr/>
              </p:nvGrpSpPr>
              <p:grpSpPr bwMode="auto">
                <a:xfrm>
                  <a:off x="550" y="2742"/>
                  <a:ext cx="2426" cy="1122"/>
                  <a:chOff x="550" y="2742"/>
                  <a:chExt cx="2426" cy="1122"/>
                </a:xfrm>
              </p:grpSpPr>
              <p:sp>
                <p:nvSpPr>
                  <p:cNvPr id="1009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2" y="3408"/>
                    <a:ext cx="134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200"/>
                      <a:t>Enhanced capabilities</a:t>
                    </a:r>
                  </a:p>
                  <a:p>
                    <a:pPr algn="ctr" eaLnBrk="1" hangingPunct="1"/>
                    <a:r>
                      <a:rPr lang="en-US" sz="1200"/>
                      <a:t>in existing Halls</a:t>
                    </a:r>
                  </a:p>
                </p:txBody>
              </p:sp>
              <p:sp>
                <p:nvSpPr>
                  <p:cNvPr id="1010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1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12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13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14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15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16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17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18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19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0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1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2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3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4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5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6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7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8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29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0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1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2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3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4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5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6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7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8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39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0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1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2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3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4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5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6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7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8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49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0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1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2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3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4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5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6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7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8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59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0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1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2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3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4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5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6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7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8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69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0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1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2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3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4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5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6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7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8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79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80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81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93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1006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07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08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994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413"/>
                  <a:chOff x="2400" y="2744"/>
                  <a:chExt cx="864" cy="413"/>
                </a:xfrm>
              </p:grpSpPr>
              <p:sp>
                <p:nvSpPr>
                  <p:cNvPr id="1003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04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05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995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82"/>
                  <a:chOff x="2922" y="2438"/>
                  <a:chExt cx="1206" cy="282"/>
                </a:xfrm>
              </p:grpSpPr>
              <p:sp>
                <p:nvSpPr>
                  <p:cNvPr id="1000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01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002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  <p:grpSp>
              <p:nvGrpSpPr>
                <p:cNvPr id="996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997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98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99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</p:grpSp>
        </p:grpSp>
      </p:grpSp>
      <p:grpSp>
        <p:nvGrpSpPr>
          <p:cNvPr id="1310" name="Group 100"/>
          <p:cNvGrpSpPr>
            <a:grpSpLocks noChangeAspect="1"/>
          </p:cNvGrpSpPr>
          <p:nvPr/>
        </p:nvGrpSpPr>
        <p:grpSpPr bwMode="auto">
          <a:xfrm>
            <a:off x="19964400" y="10668000"/>
            <a:ext cx="4556125" cy="3592513"/>
            <a:chOff x="852493" y="1524000"/>
            <a:chExt cx="5768978" cy="4610106"/>
          </a:xfrm>
        </p:grpSpPr>
        <p:grpSp>
          <p:nvGrpSpPr>
            <p:cNvPr id="1311" name="Group 408"/>
            <p:cNvGrpSpPr>
              <a:grpSpLocks/>
            </p:cNvGrpSpPr>
            <p:nvPr/>
          </p:nvGrpSpPr>
          <p:grpSpPr bwMode="auto">
            <a:xfrm>
              <a:off x="3810005" y="1524000"/>
              <a:ext cx="2811466" cy="1509713"/>
              <a:chOff x="2400" y="960"/>
              <a:chExt cx="1771" cy="951"/>
            </a:xfrm>
          </p:grpSpPr>
          <p:grpSp>
            <p:nvGrpSpPr>
              <p:cNvPr id="1615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94" cy="912"/>
                <a:chOff x="2477" y="960"/>
                <a:chExt cx="1694" cy="912"/>
              </a:xfrm>
            </p:grpSpPr>
            <p:sp>
              <p:nvSpPr>
                <p:cNvPr id="161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33" y="1246"/>
                  <a:ext cx="63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200"/>
                    <a:t>New Hall</a:t>
                  </a:r>
                </a:p>
              </p:txBody>
            </p:sp>
            <p:sp>
              <p:nvSpPr>
                <p:cNvPr id="1618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9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0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1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2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3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4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5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3 h 108"/>
                    <a:gd name="T14" fmla="*/ 66 w 90"/>
                    <a:gd name="T15" fmla="*/ 42 h 108"/>
                    <a:gd name="T16" fmla="*/ 66 w 90"/>
                    <a:gd name="T17" fmla="*/ 53 h 108"/>
                    <a:gd name="T18" fmla="*/ 64 w 90"/>
                    <a:gd name="T19" fmla="*/ 63 h 108"/>
                    <a:gd name="T20" fmla="*/ 61 w 90"/>
                    <a:gd name="T21" fmla="*/ 70 h 108"/>
                    <a:gd name="T22" fmla="*/ 55 w 90"/>
                    <a:gd name="T23" fmla="*/ 73 h 108"/>
                    <a:gd name="T24" fmla="*/ 50 w 90"/>
                    <a:gd name="T25" fmla="*/ 74 h 108"/>
                    <a:gd name="T26" fmla="*/ 42 w 90"/>
                    <a:gd name="T27" fmla="*/ 75 h 108"/>
                    <a:gd name="T28" fmla="*/ 20 w 90"/>
                    <a:gd name="T29" fmla="*/ 75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8 h 108"/>
                    <a:gd name="T40" fmla="*/ 46 w 90"/>
                    <a:gd name="T41" fmla="*/ 88 h 108"/>
                    <a:gd name="T42" fmla="*/ 61 w 90"/>
                    <a:gd name="T43" fmla="*/ 84 h 108"/>
                    <a:gd name="T44" fmla="*/ 72 w 90"/>
                    <a:gd name="T45" fmla="*/ 79 h 108"/>
                    <a:gd name="T46" fmla="*/ 81 w 90"/>
                    <a:gd name="T47" fmla="*/ 74 h 108"/>
                    <a:gd name="T48" fmla="*/ 89 w 90"/>
                    <a:gd name="T49" fmla="*/ 61 h 108"/>
                    <a:gd name="T50" fmla="*/ 90 w 90"/>
                    <a:gd name="T51" fmla="*/ 40 h 108"/>
                    <a:gd name="T52" fmla="*/ 89 w 90"/>
                    <a:gd name="T53" fmla="*/ 33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6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4 h 70"/>
                    <a:gd name="T20" fmla="*/ 41 w 46"/>
                    <a:gd name="T21" fmla="*/ 51 h 70"/>
                    <a:gd name="T22" fmla="*/ 35 w 46"/>
                    <a:gd name="T23" fmla="*/ 57 h 70"/>
                    <a:gd name="T24" fmla="*/ 30 w 46"/>
                    <a:gd name="T25" fmla="*/ 58 h 70"/>
                    <a:gd name="T26" fmla="*/ 22 w 46"/>
                    <a:gd name="T27" fmla="*/ 60 h 70"/>
                    <a:gd name="T28" fmla="*/ 0 w 46"/>
                    <a:gd name="T29" fmla="*/ 60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7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8 h 108"/>
                    <a:gd name="T6" fmla="*/ 46 w 90"/>
                    <a:gd name="T7" fmla="*/ 88 h 108"/>
                    <a:gd name="T8" fmla="*/ 61 w 90"/>
                    <a:gd name="T9" fmla="*/ 84 h 108"/>
                    <a:gd name="T10" fmla="*/ 72 w 90"/>
                    <a:gd name="T11" fmla="*/ 79 h 108"/>
                    <a:gd name="T12" fmla="*/ 81 w 90"/>
                    <a:gd name="T13" fmla="*/ 74 h 108"/>
                    <a:gd name="T14" fmla="*/ 89 w 90"/>
                    <a:gd name="T15" fmla="*/ 61 h 108"/>
                    <a:gd name="T16" fmla="*/ 90 w 90"/>
                    <a:gd name="T17" fmla="*/ 40 h 108"/>
                    <a:gd name="T18" fmla="*/ 89 w 90"/>
                    <a:gd name="T19" fmla="*/ 33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8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29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30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1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31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101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6 h 121"/>
                    <a:gd name="T8" fmla="*/ 0 w 87"/>
                    <a:gd name="T9" fmla="*/ 101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32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1 h 106"/>
                    <a:gd name="T16" fmla="*/ 78 w 238"/>
                    <a:gd name="T17" fmla="*/ 53 h 106"/>
                    <a:gd name="T18" fmla="*/ 67 w 238"/>
                    <a:gd name="T19" fmla="*/ 73 h 106"/>
                    <a:gd name="T20" fmla="*/ 45 w 238"/>
                    <a:gd name="T21" fmla="*/ 59 h 106"/>
                    <a:gd name="T22" fmla="*/ 32 w 238"/>
                    <a:gd name="T23" fmla="*/ 86 h 106"/>
                    <a:gd name="T24" fmla="*/ 15 w 238"/>
                    <a:gd name="T25" fmla="*/ 68 h 106"/>
                    <a:gd name="T26" fmla="*/ 0 w 238"/>
                    <a:gd name="T27" fmla="*/ 96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633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16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312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1423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  <p:grpSp>
            <p:nvGrpSpPr>
              <p:cNvPr id="1424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1425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1427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28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9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0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1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2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33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34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35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36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37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38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39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0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1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2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3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4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5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6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7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8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49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0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1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52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3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4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5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6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7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8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9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0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1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2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3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4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5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6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7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8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9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0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1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2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3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4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6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7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8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9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0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1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2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3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4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5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6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87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8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9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90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91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92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93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94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95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96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97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98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99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0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01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2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3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4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5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6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7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8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09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0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1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2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3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4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5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6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7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8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19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0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1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2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3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4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5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6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7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8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29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0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1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2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3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4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5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6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7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38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9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0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1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2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3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4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5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6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7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8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49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50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51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52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53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4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5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6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7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8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9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0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1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2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3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4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5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6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7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8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9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0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571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1586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7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9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0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1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2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3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4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5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6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7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8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9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0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1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2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3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4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5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6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7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8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9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0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1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2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3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4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72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3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4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5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6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77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78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79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80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81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82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83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84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585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sp>
              <p:nvSpPr>
                <p:cNvPr id="1426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/>
                    <a:t>Add arc</a:t>
                  </a:r>
                </a:p>
              </p:txBody>
            </p:sp>
          </p:grpSp>
        </p:grpSp>
        <p:grpSp>
          <p:nvGrpSpPr>
            <p:cNvPr id="1313" name="Group 432"/>
            <p:cNvGrpSpPr>
              <a:grpSpLocks/>
            </p:cNvGrpSpPr>
            <p:nvPr/>
          </p:nvGrpSpPr>
          <p:grpSpPr bwMode="auto">
            <a:xfrm>
              <a:off x="852493" y="2209802"/>
              <a:ext cx="5638801" cy="3924304"/>
              <a:chOff x="537" y="1392"/>
              <a:chExt cx="3552" cy="2472"/>
            </a:xfrm>
          </p:grpSpPr>
          <p:grpSp>
            <p:nvGrpSpPr>
              <p:cNvPr id="1314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1406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407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08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1409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10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11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12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13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14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15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16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17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18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19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20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21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22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</p:grpSp>
          <p:grpSp>
            <p:nvGrpSpPr>
              <p:cNvPr id="1315" name="Group 431"/>
              <p:cNvGrpSpPr>
                <a:grpSpLocks/>
              </p:cNvGrpSpPr>
              <p:nvPr/>
            </p:nvGrpSpPr>
            <p:grpSpPr bwMode="auto">
              <a:xfrm>
                <a:off x="537" y="1392"/>
                <a:ext cx="3552" cy="2472"/>
                <a:chOff x="537" y="1392"/>
                <a:chExt cx="3552" cy="2472"/>
              </a:xfrm>
            </p:grpSpPr>
            <p:grpSp>
              <p:nvGrpSpPr>
                <p:cNvPr id="1316" name="Group 430"/>
                <p:cNvGrpSpPr>
                  <a:grpSpLocks/>
                </p:cNvGrpSpPr>
                <p:nvPr/>
              </p:nvGrpSpPr>
              <p:grpSpPr bwMode="auto">
                <a:xfrm>
                  <a:off x="550" y="2742"/>
                  <a:ext cx="2426" cy="1122"/>
                  <a:chOff x="550" y="2742"/>
                  <a:chExt cx="2426" cy="1122"/>
                </a:xfrm>
              </p:grpSpPr>
              <p:sp>
                <p:nvSpPr>
                  <p:cNvPr id="1333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2" y="3408"/>
                    <a:ext cx="134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200"/>
                      <a:t>Enhanced capabilities</a:t>
                    </a:r>
                  </a:p>
                  <a:p>
                    <a:pPr algn="ctr" eaLnBrk="1" hangingPunct="1"/>
                    <a:r>
                      <a:rPr lang="en-US" sz="1200"/>
                      <a:t>in existing Halls</a:t>
                    </a:r>
                  </a:p>
                </p:txBody>
              </p:sp>
              <p:sp>
                <p:nvSpPr>
                  <p:cNvPr id="1334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5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36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37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38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39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0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1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2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3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4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5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6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7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8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49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0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1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2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3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4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5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6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7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8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59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0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1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2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3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4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5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6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7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8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69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0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1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2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3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4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5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6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7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8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79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0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1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2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3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4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5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6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7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8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89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0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1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2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3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4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5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6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7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8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99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00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01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02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03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04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405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317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1330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31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32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1318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413"/>
                  <a:chOff x="2400" y="2744"/>
                  <a:chExt cx="864" cy="413"/>
                </a:xfrm>
              </p:grpSpPr>
              <p:sp>
                <p:nvSpPr>
                  <p:cNvPr id="1327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28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29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1319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82"/>
                  <a:chOff x="2922" y="2438"/>
                  <a:chExt cx="1206" cy="282"/>
                </a:xfrm>
              </p:grpSpPr>
              <p:sp>
                <p:nvSpPr>
                  <p:cNvPr id="1324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25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26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  <p:grpSp>
              <p:nvGrpSpPr>
                <p:cNvPr id="1320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1321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22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323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</p:grpSp>
        </p:grpSp>
      </p:grpSp>
      <p:grpSp>
        <p:nvGrpSpPr>
          <p:cNvPr id="1634" name="Group 100"/>
          <p:cNvGrpSpPr>
            <a:grpSpLocks noChangeAspect="1"/>
          </p:cNvGrpSpPr>
          <p:nvPr/>
        </p:nvGrpSpPr>
        <p:grpSpPr bwMode="auto">
          <a:xfrm>
            <a:off x="20116800" y="10820400"/>
            <a:ext cx="4556125" cy="3592513"/>
            <a:chOff x="852493" y="1524000"/>
            <a:chExt cx="5768978" cy="4610106"/>
          </a:xfrm>
        </p:grpSpPr>
        <p:grpSp>
          <p:nvGrpSpPr>
            <p:cNvPr id="1635" name="Group 408"/>
            <p:cNvGrpSpPr>
              <a:grpSpLocks/>
            </p:cNvGrpSpPr>
            <p:nvPr/>
          </p:nvGrpSpPr>
          <p:grpSpPr bwMode="auto">
            <a:xfrm>
              <a:off x="3810005" y="1524000"/>
              <a:ext cx="2811466" cy="1509713"/>
              <a:chOff x="2400" y="960"/>
              <a:chExt cx="1771" cy="951"/>
            </a:xfrm>
          </p:grpSpPr>
          <p:grpSp>
            <p:nvGrpSpPr>
              <p:cNvPr id="1939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94" cy="912"/>
                <a:chOff x="2477" y="960"/>
                <a:chExt cx="1694" cy="912"/>
              </a:xfrm>
            </p:grpSpPr>
            <p:sp>
              <p:nvSpPr>
                <p:cNvPr id="1941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33" y="1246"/>
                  <a:ext cx="63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200"/>
                    <a:t>New Hall</a:t>
                  </a:r>
                </a:p>
              </p:txBody>
            </p:sp>
            <p:sp>
              <p:nvSpPr>
                <p:cNvPr id="1942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3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44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45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46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47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48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49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3 h 108"/>
                    <a:gd name="T14" fmla="*/ 66 w 90"/>
                    <a:gd name="T15" fmla="*/ 42 h 108"/>
                    <a:gd name="T16" fmla="*/ 66 w 90"/>
                    <a:gd name="T17" fmla="*/ 53 h 108"/>
                    <a:gd name="T18" fmla="*/ 64 w 90"/>
                    <a:gd name="T19" fmla="*/ 63 h 108"/>
                    <a:gd name="T20" fmla="*/ 61 w 90"/>
                    <a:gd name="T21" fmla="*/ 70 h 108"/>
                    <a:gd name="T22" fmla="*/ 55 w 90"/>
                    <a:gd name="T23" fmla="*/ 73 h 108"/>
                    <a:gd name="T24" fmla="*/ 50 w 90"/>
                    <a:gd name="T25" fmla="*/ 74 h 108"/>
                    <a:gd name="T26" fmla="*/ 42 w 90"/>
                    <a:gd name="T27" fmla="*/ 75 h 108"/>
                    <a:gd name="T28" fmla="*/ 20 w 90"/>
                    <a:gd name="T29" fmla="*/ 75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8 h 108"/>
                    <a:gd name="T40" fmla="*/ 46 w 90"/>
                    <a:gd name="T41" fmla="*/ 88 h 108"/>
                    <a:gd name="T42" fmla="*/ 61 w 90"/>
                    <a:gd name="T43" fmla="*/ 84 h 108"/>
                    <a:gd name="T44" fmla="*/ 72 w 90"/>
                    <a:gd name="T45" fmla="*/ 79 h 108"/>
                    <a:gd name="T46" fmla="*/ 81 w 90"/>
                    <a:gd name="T47" fmla="*/ 74 h 108"/>
                    <a:gd name="T48" fmla="*/ 89 w 90"/>
                    <a:gd name="T49" fmla="*/ 61 h 108"/>
                    <a:gd name="T50" fmla="*/ 90 w 90"/>
                    <a:gd name="T51" fmla="*/ 40 h 108"/>
                    <a:gd name="T52" fmla="*/ 89 w 90"/>
                    <a:gd name="T53" fmla="*/ 33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50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4 h 70"/>
                    <a:gd name="T20" fmla="*/ 41 w 46"/>
                    <a:gd name="T21" fmla="*/ 51 h 70"/>
                    <a:gd name="T22" fmla="*/ 35 w 46"/>
                    <a:gd name="T23" fmla="*/ 57 h 70"/>
                    <a:gd name="T24" fmla="*/ 30 w 46"/>
                    <a:gd name="T25" fmla="*/ 58 h 70"/>
                    <a:gd name="T26" fmla="*/ 22 w 46"/>
                    <a:gd name="T27" fmla="*/ 60 h 70"/>
                    <a:gd name="T28" fmla="*/ 0 w 46"/>
                    <a:gd name="T29" fmla="*/ 60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51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8 h 108"/>
                    <a:gd name="T6" fmla="*/ 46 w 90"/>
                    <a:gd name="T7" fmla="*/ 88 h 108"/>
                    <a:gd name="T8" fmla="*/ 61 w 90"/>
                    <a:gd name="T9" fmla="*/ 84 h 108"/>
                    <a:gd name="T10" fmla="*/ 72 w 90"/>
                    <a:gd name="T11" fmla="*/ 79 h 108"/>
                    <a:gd name="T12" fmla="*/ 81 w 90"/>
                    <a:gd name="T13" fmla="*/ 74 h 108"/>
                    <a:gd name="T14" fmla="*/ 89 w 90"/>
                    <a:gd name="T15" fmla="*/ 61 h 108"/>
                    <a:gd name="T16" fmla="*/ 90 w 90"/>
                    <a:gd name="T17" fmla="*/ 40 h 108"/>
                    <a:gd name="T18" fmla="*/ 89 w 90"/>
                    <a:gd name="T19" fmla="*/ 33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52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53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54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1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55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101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6 h 121"/>
                    <a:gd name="T8" fmla="*/ 0 w 87"/>
                    <a:gd name="T9" fmla="*/ 101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56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1 h 106"/>
                    <a:gd name="T16" fmla="*/ 78 w 238"/>
                    <a:gd name="T17" fmla="*/ 53 h 106"/>
                    <a:gd name="T18" fmla="*/ 67 w 238"/>
                    <a:gd name="T19" fmla="*/ 73 h 106"/>
                    <a:gd name="T20" fmla="*/ 45 w 238"/>
                    <a:gd name="T21" fmla="*/ 59 h 106"/>
                    <a:gd name="T22" fmla="*/ 32 w 238"/>
                    <a:gd name="T23" fmla="*/ 86 h 106"/>
                    <a:gd name="T24" fmla="*/ 15 w 238"/>
                    <a:gd name="T25" fmla="*/ 68 h 106"/>
                    <a:gd name="T26" fmla="*/ 0 w 238"/>
                    <a:gd name="T27" fmla="*/ 96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57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0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636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1747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/>
              </a:p>
            </p:txBody>
          </p:sp>
          <p:grpSp>
            <p:nvGrpSpPr>
              <p:cNvPr id="1748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1749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1751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52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3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4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5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6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57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58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59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0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1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2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3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4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5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6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7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8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69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70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71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72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73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4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5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76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7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8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9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0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1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3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4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5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6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7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8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9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0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1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2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3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4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5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7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8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9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0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1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2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3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4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5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6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7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8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9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0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11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2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3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4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15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16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17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18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19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20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21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22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23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24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25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26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27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28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29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0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1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2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3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4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5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6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7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8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39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0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1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2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3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4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5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6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7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8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49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0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1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2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3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4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5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6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7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8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59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0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1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2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63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4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5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6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7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8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9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70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71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72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73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74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75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76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77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8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9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0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2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5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6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7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8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9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0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1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2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3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4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895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1910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1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2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3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4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5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6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7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8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9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0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1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2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3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4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5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6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7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8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9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0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1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2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3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4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7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8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96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7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8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9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00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1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2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3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4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5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6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7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8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9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sp>
              <p:nvSpPr>
                <p:cNvPr id="1750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1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dirty="0"/>
                    <a:t>Add arc</a:t>
                  </a:r>
                </a:p>
              </p:txBody>
            </p:sp>
          </p:grpSp>
        </p:grpSp>
        <p:grpSp>
          <p:nvGrpSpPr>
            <p:cNvPr id="1637" name="Group 432"/>
            <p:cNvGrpSpPr>
              <a:grpSpLocks/>
            </p:cNvGrpSpPr>
            <p:nvPr/>
          </p:nvGrpSpPr>
          <p:grpSpPr bwMode="auto">
            <a:xfrm>
              <a:off x="852493" y="2209802"/>
              <a:ext cx="5638801" cy="3924304"/>
              <a:chOff x="537" y="1392"/>
              <a:chExt cx="3552" cy="2472"/>
            </a:xfrm>
          </p:grpSpPr>
          <p:grpSp>
            <p:nvGrpSpPr>
              <p:cNvPr id="1638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1730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731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32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1733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4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5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36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37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38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39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40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41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42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43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44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45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46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</p:grpSp>
          <p:grpSp>
            <p:nvGrpSpPr>
              <p:cNvPr id="1639" name="Group 431"/>
              <p:cNvGrpSpPr>
                <a:grpSpLocks/>
              </p:cNvGrpSpPr>
              <p:nvPr/>
            </p:nvGrpSpPr>
            <p:grpSpPr bwMode="auto">
              <a:xfrm>
                <a:off x="537" y="1392"/>
                <a:ext cx="3552" cy="2472"/>
                <a:chOff x="537" y="1392"/>
                <a:chExt cx="3552" cy="2472"/>
              </a:xfrm>
            </p:grpSpPr>
            <p:grpSp>
              <p:nvGrpSpPr>
                <p:cNvPr id="1640" name="Group 430"/>
                <p:cNvGrpSpPr>
                  <a:grpSpLocks/>
                </p:cNvGrpSpPr>
                <p:nvPr/>
              </p:nvGrpSpPr>
              <p:grpSpPr bwMode="auto">
                <a:xfrm>
                  <a:off x="550" y="2742"/>
                  <a:ext cx="2426" cy="1122"/>
                  <a:chOff x="550" y="2742"/>
                  <a:chExt cx="2426" cy="1122"/>
                </a:xfrm>
              </p:grpSpPr>
              <p:sp>
                <p:nvSpPr>
                  <p:cNvPr id="1657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2" y="3408"/>
                    <a:ext cx="134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200"/>
                      <a:t>Enhanced capabilities</a:t>
                    </a:r>
                  </a:p>
                  <a:p>
                    <a:pPr algn="ctr" eaLnBrk="1" hangingPunct="1"/>
                    <a:r>
                      <a:rPr lang="en-US" sz="1200"/>
                      <a:t>in existing Halls</a:t>
                    </a:r>
                  </a:p>
                </p:txBody>
              </p:sp>
              <p:sp>
                <p:nvSpPr>
                  <p:cNvPr id="1658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9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0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1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2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3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4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5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6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7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8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69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0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1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2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3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4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5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6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7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8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79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0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1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2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3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4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5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6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7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8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89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0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1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2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3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4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5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6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7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8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99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0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1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2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3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4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5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6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7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8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09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0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1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2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3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4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5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6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7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8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19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0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1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2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3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4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5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6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7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8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729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641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1654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55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56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1642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413"/>
                  <a:chOff x="2400" y="2744"/>
                  <a:chExt cx="864" cy="413"/>
                </a:xfrm>
              </p:grpSpPr>
              <p:sp>
                <p:nvSpPr>
                  <p:cNvPr id="1651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52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53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Add 5 cryomodules</a:t>
                    </a:r>
                  </a:p>
                </p:txBody>
              </p:sp>
            </p:grpSp>
            <p:grpSp>
              <p:nvGrpSpPr>
                <p:cNvPr id="1643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82"/>
                  <a:chOff x="2922" y="2438"/>
                  <a:chExt cx="1206" cy="282"/>
                </a:xfrm>
              </p:grpSpPr>
              <p:sp>
                <p:nvSpPr>
                  <p:cNvPr id="1648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49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50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/>
                      <a:t>20 cryomodules</a:t>
                    </a:r>
                  </a:p>
                </p:txBody>
              </p:sp>
            </p:grpSp>
            <p:grpSp>
              <p:nvGrpSpPr>
                <p:cNvPr id="1644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1645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46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647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1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 dirty="0"/>
                      <a:t>20 </a:t>
                    </a:r>
                    <a:r>
                      <a:rPr lang="en-US" sz="1200" dirty="0" err="1"/>
                      <a:t>cryomodules</a:t>
                    </a:r>
                    <a:endParaRPr lang="en-US" sz="1200" dirty="0"/>
                  </a:p>
                </p:txBody>
              </p:sp>
            </p:grpSp>
          </p:grpSp>
        </p:grpSp>
      </p:grpSp>
      <p:pic>
        <p:nvPicPr>
          <p:cNvPr id="1958" name="Picture 35" descr="better2_tunnel_e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0275" y="19431000"/>
            <a:ext cx="4276725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9" name="Picture 35" descr="better2_tunnel_e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675" y="19583400"/>
            <a:ext cx="4276725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0" name="Picture 35" descr="better2_tunnel_e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075" y="19735800"/>
            <a:ext cx="4276725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1" name="Picture 1960" descr="better2_tunnel_e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33" y="1417405"/>
            <a:ext cx="2149811" cy="183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2" name="Group 1961"/>
          <p:cNvGrpSpPr>
            <a:grpSpLocks noChangeAspect="1"/>
          </p:cNvGrpSpPr>
          <p:nvPr/>
        </p:nvGrpSpPr>
        <p:grpSpPr bwMode="auto">
          <a:xfrm>
            <a:off x="2880962" y="999787"/>
            <a:ext cx="4036471" cy="3182764"/>
            <a:chOff x="852494" y="1524000"/>
            <a:chExt cx="5768977" cy="4610106"/>
          </a:xfrm>
        </p:grpSpPr>
        <p:grpSp>
          <p:nvGrpSpPr>
            <p:cNvPr id="1963" name="Group 1962"/>
            <p:cNvGrpSpPr>
              <a:grpSpLocks/>
            </p:cNvGrpSpPr>
            <p:nvPr/>
          </p:nvGrpSpPr>
          <p:grpSpPr bwMode="auto">
            <a:xfrm>
              <a:off x="3810005" y="1524000"/>
              <a:ext cx="2811466" cy="1509713"/>
              <a:chOff x="2400" y="960"/>
              <a:chExt cx="1771" cy="951"/>
            </a:xfrm>
          </p:grpSpPr>
          <p:grpSp>
            <p:nvGrpSpPr>
              <p:cNvPr id="2267" name="Group 2266"/>
              <p:cNvGrpSpPr>
                <a:grpSpLocks/>
              </p:cNvGrpSpPr>
              <p:nvPr/>
            </p:nvGrpSpPr>
            <p:grpSpPr bwMode="auto">
              <a:xfrm>
                <a:off x="2477" y="960"/>
                <a:ext cx="1694" cy="912"/>
                <a:chOff x="2477" y="960"/>
                <a:chExt cx="1694" cy="912"/>
              </a:xfrm>
            </p:grpSpPr>
            <p:sp>
              <p:nvSpPr>
                <p:cNvPr id="226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33" y="1246"/>
                  <a:ext cx="63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1200" kern="1200"/>
                    <a:t>New Hall</a:t>
                  </a:r>
                </a:p>
              </p:txBody>
            </p:sp>
            <p:sp>
              <p:nvSpPr>
                <p:cNvPr id="2270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kern="1200"/>
                </a:p>
              </p:txBody>
            </p:sp>
            <p:sp>
              <p:nvSpPr>
                <p:cNvPr id="2271" name="Freeform 2270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72" name="Freeform 2271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73" name="Freeform 2272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74" name="Freeform 2273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6 h 117"/>
                    <a:gd name="T4" fmla="*/ 89 w 323"/>
                    <a:gd name="T5" fmla="*/ 97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75" name="Freeform 2274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76" name="Freeform 2275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50 h 180"/>
                    <a:gd name="T2" fmla="*/ 0 w 236"/>
                    <a:gd name="T3" fmla="*/ 80 h 180"/>
                    <a:gd name="T4" fmla="*/ 236 w 236"/>
                    <a:gd name="T5" fmla="*/ 0 h 180"/>
                    <a:gd name="T6" fmla="*/ 234 w 236"/>
                    <a:gd name="T7" fmla="*/ 77 h 180"/>
                    <a:gd name="T8" fmla="*/ 0 w 236"/>
                    <a:gd name="T9" fmla="*/ 15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77" name="Freeform 2276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3 h 108"/>
                    <a:gd name="T14" fmla="*/ 66 w 90"/>
                    <a:gd name="T15" fmla="*/ 42 h 108"/>
                    <a:gd name="T16" fmla="*/ 66 w 90"/>
                    <a:gd name="T17" fmla="*/ 53 h 108"/>
                    <a:gd name="T18" fmla="*/ 64 w 90"/>
                    <a:gd name="T19" fmla="*/ 63 h 108"/>
                    <a:gd name="T20" fmla="*/ 61 w 90"/>
                    <a:gd name="T21" fmla="*/ 70 h 108"/>
                    <a:gd name="T22" fmla="*/ 55 w 90"/>
                    <a:gd name="T23" fmla="*/ 73 h 108"/>
                    <a:gd name="T24" fmla="*/ 50 w 90"/>
                    <a:gd name="T25" fmla="*/ 74 h 108"/>
                    <a:gd name="T26" fmla="*/ 42 w 90"/>
                    <a:gd name="T27" fmla="*/ 75 h 108"/>
                    <a:gd name="T28" fmla="*/ 20 w 90"/>
                    <a:gd name="T29" fmla="*/ 75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8 h 108"/>
                    <a:gd name="T40" fmla="*/ 46 w 90"/>
                    <a:gd name="T41" fmla="*/ 88 h 108"/>
                    <a:gd name="T42" fmla="*/ 61 w 90"/>
                    <a:gd name="T43" fmla="*/ 84 h 108"/>
                    <a:gd name="T44" fmla="*/ 72 w 90"/>
                    <a:gd name="T45" fmla="*/ 79 h 108"/>
                    <a:gd name="T46" fmla="*/ 81 w 90"/>
                    <a:gd name="T47" fmla="*/ 74 h 108"/>
                    <a:gd name="T48" fmla="*/ 89 w 90"/>
                    <a:gd name="T49" fmla="*/ 61 h 108"/>
                    <a:gd name="T50" fmla="*/ 90 w 90"/>
                    <a:gd name="T51" fmla="*/ 40 h 108"/>
                    <a:gd name="T52" fmla="*/ 89 w 90"/>
                    <a:gd name="T53" fmla="*/ 33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78" name="Freeform 2277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4 h 70"/>
                    <a:gd name="T20" fmla="*/ 41 w 46"/>
                    <a:gd name="T21" fmla="*/ 51 h 70"/>
                    <a:gd name="T22" fmla="*/ 35 w 46"/>
                    <a:gd name="T23" fmla="*/ 57 h 70"/>
                    <a:gd name="T24" fmla="*/ 30 w 46"/>
                    <a:gd name="T25" fmla="*/ 58 h 70"/>
                    <a:gd name="T26" fmla="*/ 22 w 46"/>
                    <a:gd name="T27" fmla="*/ 60 h 70"/>
                    <a:gd name="T28" fmla="*/ 0 w 46"/>
                    <a:gd name="T29" fmla="*/ 60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79" name="Freeform 2278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8 h 108"/>
                    <a:gd name="T6" fmla="*/ 46 w 90"/>
                    <a:gd name="T7" fmla="*/ 88 h 108"/>
                    <a:gd name="T8" fmla="*/ 61 w 90"/>
                    <a:gd name="T9" fmla="*/ 84 h 108"/>
                    <a:gd name="T10" fmla="*/ 72 w 90"/>
                    <a:gd name="T11" fmla="*/ 79 h 108"/>
                    <a:gd name="T12" fmla="*/ 81 w 90"/>
                    <a:gd name="T13" fmla="*/ 74 h 108"/>
                    <a:gd name="T14" fmla="*/ 89 w 90"/>
                    <a:gd name="T15" fmla="*/ 61 h 108"/>
                    <a:gd name="T16" fmla="*/ 90 w 90"/>
                    <a:gd name="T17" fmla="*/ 40 h 108"/>
                    <a:gd name="T18" fmla="*/ 89 w 90"/>
                    <a:gd name="T19" fmla="*/ 33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80" name="Freeform 2279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81" name="Freeform 2280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10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9 h 130"/>
                    <a:gd name="T8" fmla="*/ 89 w 89"/>
                    <a:gd name="T9" fmla="*/ 110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82" name="Freeform 2281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1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83" name="Freeform 2282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101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6 h 121"/>
                    <a:gd name="T8" fmla="*/ 0 w 87"/>
                    <a:gd name="T9" fmla="*/ 101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84" name="Freeform 2283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1 h 106"/>
                    <a:gd name="T16" fmla="*/ 78 w 238"/>
                    <a:gd name="T17" fmla="*/ 53 h 106"/>
                    <a:gd name="T18" fmla="*/ 67 w 238"/>
                    <a:gd name="T19" fmla="*/ 73 h 106"/>
                    <a:gd name="T20" fmla="*/ 45 w 238"/>
                    <a:gd name="T21" fmla="*/ 59 h 106"/>
                    <a:gd name="T22" fmla="*/ 32 w 238"/>
                    <a:gd name="T23" fmla="*/ 86 h 106"/>
                    <a:gd name="T24" fmla="*/ 15 w 238"/>
                    <a:gd name="T25" fmla="*/ 68 h 106"/>
                    <a:gd name="T26" fmla="*/ 0 w 238"/>
                    <a:gd name="T27" fmla="*/ 96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285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kern="1200"/>
                </a:p>
              </p:txBody>
            </p:sp>
          </p:grpSp>
          <p:sp>
            <p:nvSpPr>
              <p:cNvPr id="2268" name="Freeform 2267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 kern="1200"/>
              </a:p>
            </p:txBody>
          </p:sp>
        </p:grpSp>
        <p:grpSp>
          <p:nvGrpSpPr>
            <p:cNvPr id="1964" name="Group 1963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2075" name="Freeform 2074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en-US" sz="1600" kern="1200"/>
              </a:p>
            </p:txBody>
          </p:sp>
          <p:grpSp>
            <p:nvGrpSpPr>
              <p:cNvPr id="2076" name="Group 2075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2077" name="Group 2076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2079" name="Freeform 207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80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081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082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083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084" name="Freeform 2083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85" name="Freeform 2084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86" name="Freeform 2085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87" name="Freeform 2086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88" name="Freeform 2087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89" name="Freeform 2088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0" name="Freeform 2089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1" name="Freeform 2090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2" name="Freeform 2091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3" name="Freeform 2092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4" name="Freeform 2093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5" name="Freeform 2094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6" name="Freeform 2095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7" name="Freeform 2096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8" name="Freeform 2097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99" name="Freeform 2098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00" name="Freeform 2099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01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02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03" name="Freeform 2102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0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05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06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07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08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09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0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1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2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3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4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5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6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7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8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19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0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1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2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3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4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5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6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7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8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29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0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1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2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3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4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5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6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7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38" name="Freeform 2137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39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40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41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42" name="Freeform 2141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43" name="Freeform 2142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44" name="Freeform 2143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45" name="Freeform 2144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46" name="Freeform 2145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47" name="Freeform 2146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48" name="Freeform 2147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49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50" name="Freeform 2149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51" name="Freeform 2150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52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53" name="Freeform 2152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54" name="Freeform 2153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55" name="Freeform 2154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56" name="Freeform 2155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57" name="Freeform 2156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58" name="Freeform 2157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59" name="Freeform 2158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0" name="Freeform 2159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1" name="Freeform 2160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2" name="Freeform 2161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3" name="Freeform 2162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4" name="Freeform 2163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5" name="Freeform 2164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6" name="Freeform 2165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7" name="Freeform 2166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8" name="Freeform 2167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69" name="Freeform 2168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0" name="Freeform 216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1" name="Freeform 2170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2" name="Freeform 2171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3" name="Freeform 2172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4" name="Freeform 2173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5" name="Freeform 2174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6" name="Freeform 2175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7" name="Freeform 2176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8" name="Freeform 217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79" name="Freeform 2178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0" name="Freeform 2179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1" name="Freeform 2180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2" name="Freeform 2181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3" name="Freeform 2182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4" name="Freeform 2183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5" name="Freeform 2184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6" name="Freeform 2185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7" name="Freeform 2186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8" name="Freeform 2187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89" name="Freeform 2188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0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191" name="Freeform 2190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2" name="Freeform 2191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3" name="Freeform 2192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4" name="Freeform 2193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5" name="Freeform 2194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6" name="Freeform 2195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7" name="Freeform 2196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8" name="Freeform 2197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199" name="Freeform 2198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00" name="Freeform 2199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01" name="Freeform 2200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02" name="Freeform 2201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03" name="Freeform 2202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04" name="Freeform 2203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05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06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07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08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09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0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1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2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3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4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5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6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7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8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19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20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21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22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grpSp>
                <p:nvGrpSpPr>
                  <p:cNvPr id="2223" name="Group 2222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2238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39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0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1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2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3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4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5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6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7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8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49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0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1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2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3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4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5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6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7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8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59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60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61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62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63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64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65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2266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2224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25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26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27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228" name="Freeform 2227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29" name="Freeform 2228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30" name="Freeform 2229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31" name="Freeform 2230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32" name="Freeform 2231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33" name="Freeform 2232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34" name="Freeform 2233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35" name="Freeform 2234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36" name="Freeform 2235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237" name="Freeform 223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</p:grpSp>
            <p:sp>
              <p:nvSpPr>
                <p:cNvPr id="2078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kern="1200" dirty="0"/>
                    <a:t>Add arc</a:t>
                  </a:r>
                </a:p>
              </p:txBody>
            </p:sp>
          </p:grpSp>
        </p:grpSp>
        <p:grpSp>
          <p:nvGrpSpPr>
            <p:cNvPr id="1965" name="Group 1964"/>
            <p:cNvGrpSpPr>
              <a:grpSpLocks/>
            </p:cNvGrpSpPr>
            <p:nvPr/>
          </p:nvGrpSpPr>
          <p:grpSpPr bwMode="auto">
            <a:xfrm>
              <a:off x="852494" y="2209802"/>
              <a:ext cx="5638801" cy="3924304"/>
              <a:chOff x="537" y="1392"/>
              <a:chExt cx="3552" cy="2472"/>
            </a:xfrm>
          </p:grpSpPr>
          <p:grpSp>
            <p:nvGrpSpPr>
              <p:cNvPr id="1966" name="Group 1965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2058" name="Freeform 2057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600" kern="1200"/>
                </a:p>
              </p:txBody>
            </p:sp>
            <p:sp>
              <p:nvSpPr>
                <p:cNvPr id="2059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kern="1200"/>
                </a:p>
              </p:txBody>
            </p:sp>
            <p:grpSp>
              <p:nvGrpSpPr>
                <p:cNvPr id="2060" name="Group 2059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2061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062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2063" name="Freeform 2062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64" name="Freeform 2063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65" name="Freeform 2064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66" name="Freeform 2065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67" name="Freeform 2066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68" name="Freeform 2067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69" name="Freeform 2068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70" name="Freeform 2069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71" name="Freeform 2070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72" name="Freeform 2071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73" name="Freeform 2072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74" name="Freeform 2073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</p:grpSp>
          </p:grpSp>
          <p:grpSp>
            <p:nvGrpSpPr>
              <p:cNvPr id="1967" name="Group 1966"/>
              <p:cNvGrpSpPr>
                <a:grpSpLocks/>
              </p:cNvGrpSpPr>
              <p:nvPr/>
            </p:nvGrpSpPr>
            <p:grpSpPr bwMode="auto">
              <a:xfrm>
                <a:off x="537" y="1392"/>
                <a:ext cx="3552" cy="2472"/>
                <a:chOff x="537" y="1392"/>
                <a:chExt cx="3552" cy="2472"/>
              </a:xfrm>
            </p:grpSpPr>
            <p:grpSp>
              <p:nvGrpSpPr>
                <p:cNvPr id="1968" name="Group 1967"/>
                <p:cNvGrpSpPr>
                  <a:grpSpLocks/>
                </p:cNvGrpSpPr>
                <p:nvPr/>
              </p:nvGrpSpPr>
              <p:grpSpPr bwMode="auto">
                <a:xfrm>
                  <a:off x="550" y="2742"/>
                  <a:ext cx="2426" cy="1122"/>
                  <a:chOff x="550" y="2742"/>
                  <a:chExt cx="2426" cy="1122"/>
                </a:xfrm>
              </p:grpSpPr>
              <p:sp>
                <p:nvSpPr>
                  <p:cNvPr id="1985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2" y="3408"/>
                    <a:ext cx="134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 eaLnBrk="1" hangingPunct="1"/>
                    <a:r>
                      <a:rPr lang="en-US" sz="1200" kern="1200" dirty="0"/>
                      <a:t>Enhanced capabilities</a:t>
                    </a:r>
                  </a:p>
                  <a:p>
                    <a:pPr algn="ctr" eaLnBrk="1" hangingPunct="1"/>
                    <a:r>
                      <a:rPr lang="en-US" sz="1200" kern="1200" dirty="0"/>
                      <a:t>in existing Halls</a:t>
                    </a:r>
                  </a:p>
                </p:txBody>
              </p:sp>
              <p:sp>
                <p:nvSpPr>
                  <p:cNvPr id="1986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kern="1200"/>
                  </a:p>
                </p:txBody>
              </p:sp>
              <p:sp>
                <p:nvSpPr>
                  <p:cNvPr id="1987" name="Freeform 1986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88" name="Freeform 1987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89" name="Freeform 1988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0" name="Freeform 1989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1" name="Freeform 1990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2" name="Freeform 1991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3" name="Freeform 1992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4" name="Freeform 1993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5" name="Freeform 1994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6" name="Freeform 1995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7" name="Freeform 1996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8" name="Freeform 1997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99" name="Freeform 1998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0" name="Freeform 1999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1" name="Freeform 2000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2" name="Freeform 2001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3" name="Freeform 2002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4" name="Freeform 2003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5" name="Freeform 2004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6" name="Freeform 2005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7" name="Freeform 2006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8" name="Freeform 2007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09" name="Freeform 2008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0" name="Freeform 2009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1" name="Freeform 2010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2" name="Freeform 2011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3" name="Freeform 2012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4" name="Freeform 2013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5" name="Freeform 2014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6" name="Freeform 2015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7" name="Freeform 2016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8" name="Freeform 2017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19" name="Freeform 2018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0" name="Freeform 2019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1" name="Freeform 2020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2" name="Freeform 2021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3" name="Freeform 2022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4" name="Freeform 2023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5" name="Freeform 2024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6" name="Freeform 2025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7" name="Freeform 2026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8" name="Freeform 2027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29" name="Freeform 2028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0" name="Freeform 2029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1" name="Freeform 2030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2" name="Freeform 2031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3" name="Freeform 2032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4" name="Freeform 2033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5" name="Freeform 2034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6" name="Freeform 2035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7" name="Freeform 2036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8" name="Freeform 2037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39" name="Freeform 2038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0" name="Freeform 2039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1" name="Freeform 2040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2" name="Freeform 2041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3" name="Freeform 2042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4" name="Freeform 2043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5" name="Freeform 2044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6" name="Freeform 2045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7" name="Freeform 2046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8" name="Freeform 2047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49" name="Freeform 2048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50" name="Freeform 2049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51" name="Freeform 2050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52" name="Freeform 2051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53" name="Freeform 2052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54" name="Freeform 2053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55" name="Freeform 2054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56" name="Freeform 2055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2057" name="Freeform 2056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</p:grpSp>
            <p:grpSp>
              <p:nvGrpSpPr>
                <p:cNvPr id="1969" name="Group 1968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1982" name="Freeform 1981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83" name="Freeform 1982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84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 kern="1200"/>
                      <a:t>Add 5 cryomodules</a:t>
                    </a:r>
                  </a:p>
                </p:txBody>
              </p:sp>
            </p:grpSp>
            <p:grpSp>
              <p:nvGrpSpPr>
                <p:cNvPr id="1970" name="Group 1969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413"/>
                  <a:chOff x="2400" y="2744"/>
                  <a:chExt cx="864" cy="413"/>
                </a:xfrm>
              </p:grpSpPr>
              <p:sp>
                <p:nvSpPr>
                  <p:cNvPr id="1979" name="Freeform 1978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80" name="Freeform 1979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81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 kern="1200"/>
                      <a:t>Add 5 cryomodules</a:t>
                    </a:r>
                  </a:p>
                </p:txBody>
              </p:sp>
            </p:grpSp>
            <p:grpSp>
              <p:nvGrpSpPr>
                <p:cNvPr id="1971" name="Group 1970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82"/>
                  <a:chOff x="2922" y="2438"/>
                  <a:chExt cx="1206" cy="282"/>
                </a:xfrm>
              </p:grpSpPr>
              <p:sp>
                <p:nvSpPr>
                  <p:cNvPr id="1976" name="Freeform 1975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77" name="Freeform 1976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78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 kern="1200"/>
                      <a:t>20 cryomodules</a:t>
                    </a:r>
                  </a:p>
                </p:txBody>
              </p:sp>
            </p:grpSp>
            <p:grpSp>
              <p:nvGrpSpPr>
                <p:cNvPr id="1972" name="Group 197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1973" name="Freeform 1972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74" name="Freeform 1973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600" kern="1200"/>
                  </a:p>
                </p:txBody>
              </p:sp>
              <p:sp>
                <p:nvSpPr>
                  <p:cNvPr id="1975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 kern="1200" dirty="0"/>
                      <a:t>20 </a:t>
                    </a:r>
                    <a:r>
                      <a:rPr lang="en-US" sz="1200" kern="1200" dirty="0" err="1"/>
                      <a:t>cryomodules</a:t>
                    </a:r>
                    <a:endParaRPr lang="en-US" sz="1200" kern="1200" dirty="0"/>
                  </a:p>
                </p:txBody>
              </p:sp>
            </p:grpSp>
          </p:grpSp>
        </p:grpSp>
      </p:grpSp>
      <p:sp>
        <p:nvSpPr>
          <p:cNvPr id="2287" name="TextBox 445"/>
          <p:cNvSpPr txBox="1">
            <a:spLocks noChangeArrowheads="1"/>
          </p:cNvSpPr>
          <p:nvPr/>
        </p:nvSpPr>
        <p:spPr bwMode="auto">
          <a:xfrm>
            <a:off x="16154400" y="13716000"/>
            <a:ext cx="1928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/>
              <a:t>CEBAF linac</a:t>
            </a:r>
          </a:p>
        </p:txBody>
      </p:sp>
      <p:sp>
        <p:nvSpPr>
          <p:cNvPr id="2288" name="TextBox 2287"/>
          <p:cNvSpPr txBox="1"/>
          <p:nvPr/>
        </p:nvSpPr>
        <p:spPr>
          <a:xfrm>
            <a:off x="635000" y="3396775"/>
            <a:ext cx="131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CEBAF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2289" name="TextBox 2288"/>
          <p:cNvSpPr txBox="1"/>
          <p:nvPr/>
        </p:nvSpPr>
        <p:spPr>
          <a:xfrm>
            <a:off x="7680549" y="3327444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SNS</a:t>
            </a:r>
            <a:endParaRPr lang="en-US" dirty="0"/>
          </a:p>
        </p:txBody>
      </p:sp>
      <p:sp>
        <p:nvSpPr>
          <p:cNvPr id="2290" name="TextBox 2289"/>
          <p:cNvSpPr txBox="1"/>
          <p:nvPr/>
        </p:nvSpPr>
        <p:spPr>
          <a:xfrm>
            <a:off x="4441959" y="613528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ILC</a:t>
            </a:r>
            <a:endParaRPr lang="en-US" dirty="0"/>
          </a:p>
        </p:txBody>
      </p:sp>
      <p:sp>
        <p:nvSpPr>
          <p:cNvPr id="2291" name="TextBox 2290"/>
          <p:cNvSpPr txBox="1"/>
          <p:nvPr/>
        </p:nvSpPr>
        <p:spPr>
          <a:xfrm>
            <a:off x="4099025" y="99978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CEBAF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/>
                <a:ea typeface="ＭＳ Ｐゴシック" charset="0"/>
                <a:cs typeface="Arial"/>
              </a:rPr>
              <a:t>RF cavities for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JLEIC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image8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3" y="3234522"/>
            <a:ext cx="2319812" cy="127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244" y="814662"/>
            <a:ext cx="1292852" cy="1250437"/>
          </a:xfrm>
          <a:prstGeom prst="rect">
            <a:avLst/>
          </a:prstGeom>
        </p:spPr>
      </p:pic>
      <p:sp>
        <p:nvSpPr>
          <p:cNvPr id="10" name="Content Placeholder 1"/>
          <p:cNvSpPr>
            <a:spLocks/>
          </p:cNvSpPr>
          <p:nvPr/>
        </p:nvSpPr>
        <p:spPr bwMode="auto">
          <a:xfrm>
            <a:off x="265113" y="939800"/>
            <a:ext cx="864552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0"/>
          <a:lstStyle/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Blip>
                <a:blip r:embed="rId4"/>
              </a:buBlip>
            </a:pPr>
            <a:endParaRPr lang="en-US" sz="2400">
              <a:latin typeface="Arial"/>
              <a:cs typeface="Arial"/>
            </a:endParaRPr>
          </a:p>
        </p:txBody>
      </p:sp>
      <p:grpSp>
        <p:nvGrpSpPr>
          <p:cNvPr id="11" name="Group 6"/>
          <p:cNvGrpSpPr>
            <a:grpSpLocks noChangeAspect="1"/>
          </p:cNvGrpSpPr>
          <p:nvPr/>
        </p:nvGrpSpPr>
        <p:grpSpPr bwMode="auto">
          <a:xfrm>
            <a:off x="1785979" y="1175804"/>
            <a:ext cx="5724576" cy="5594928"/>
            <a:chOff x="418316" y="905874"/>
            <a:chExt cx="5594176" cy="5467483"/>
          </a:xfrm>
        </p:grpSpPr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2263406" y="2356649"/>
              <a:ext cx="1278803" cy="876605"/>
              <a:chOff x="5207301" y="1359526"/>
              <a:chExt cx="1278803" cy="876605"/>
            </a:xfrm>
          </p:grpSpPr>
          <p:sp>
            <p:nvSpPr>
              <p:cNvPr id="64" name="Arc 12"/>
              <p:cNvSpPr>
                <a:spLocks/>
              </p:cNvSpPr>
              <p:nvPr/>
            </p:nvSpPr>
            <p:spPr bwMode="auto">
              <a:xfrm rot="-3876465">
                <a:off x="6002438" y="1722947"/>
                <a:ext cx="214312" cy="212724"/>
              </a:xfrm>
              <a:custGeom>
                <a:avLst/>
                <a:gdLst>
                  <a:gd name="T0" fmla="*/ 85519 w 212726"/>
                  <a:gd name="T1" fmla="*/ 2877 h 212727"/>
                  <a:gd name="T2" fmla="*/ 111211 w 212726"/>
                  <a:gd name="T3" fmla="*/ 106358 h 212727"/>
                  <a:gd name="T4" fmla="*/ 175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" name="Arc 13"/>
              <p:cNvSpPr>
                <a:spLocks/>
              </p:cNvSpPr>
              <p:nvPr/>
            </p:nvSpPr>
            <p:spPr bwMode="auto">
              <a:xfrm rot="-3876465" flipH="1" flipV="1">
                <a:off x="5683546" y="2024200"/>
                <a:ext cx="211138" cy="212724"/>
              </a:xfrm>
              <a:custGeom>
                <a:avLst/>
                <a:gdLst>
                  <a:gd name="T0" fmla="*/ 79775 w 212726"/>
                  <a:gd name="T1" fmla="*/ 2499 h 212727"/>
                  <a:gd name="T2" fmla="*/ 101687 w 212726"/>
                  <a:gd name="T3" fmla="*/ 106358 h 212727"/>
                  <a:gd name="T4" fmla="*/ 160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66" name="Straight Connector 62"/>
              <p:cNvCxnSpPr>
                <a:cxnSpLocks noChangeShapeType="1"/>
              </p:cNvCxnSpPr>
              <p:nvPr/>
            </p:nvCxnSpPr>
            <p:spPr bwMode="auto">
              <a:xfrm rot="17723535" flipH="1">
                <a:off x="5751710" y="1958761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Connector 63"/>
              <p:cNvCxnSpPr>
                <a:cxnSpLocks noChangeShapeType="1"/>
              </p:cNvCxnSpPr>
              <p:nvPr/>
            </p:nvCxnSpPr>
            <p:spPr bwMode="auto">
              <a:xfrm rot="-3876465">
                <a:off x="5826372" y="1840038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Straight Connector 64"/>
              <p:cNvCxnSpPr>
                <a:cxnSpLocks noChangeShapeType="1"/>
              </p:cNvCxnSpPr>
              <p:nvPr/>
            </p:nvCxnSpPr>
            <p:spPr bwMode="auto">
              <a:xfrm rot="16478584" flipH="1">
                <a:off x="6181103" y="1763468"/>
                <a:ext cx="304876" cy="30512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9" name="Arc 12"/>
              <p:cNvSpPr>
                <a:spLocks/>
              </p:cNvSpPr>
              <p:nvPr/>
            </p:nvSpPr>
            <p:spPr bwMode="auto">
              <a:xfrm rot="-9772837">
                <a:off x="5207301" y="1359526"/>
                <a:ext cx="1157140" cy="595586"/>
              </a:xfrm>
              <a:custGeom>
                <a:avLst/>
                <a:gdLst>
                  <a:gd name="T0" fmla="*/ 12209702 w 392558"/>
                  <a:gd name="T1" fmla="*/ 6121503 h 228472"/>
                  <a:gd name="T2" fmla="*/ 11546 w 392558"/>
                  <a:gd name="T3" fmla="*/ 16202563 h 228472"/>
                  <a:gd name="T4" fmla="*/ 10831974 w 392558"/>
                  <a:gd name="T5" fmla="*/ 27503656 h 228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2558" h="228472" stroke="0">
                    <a:moveTo>
                      <a:pt x="391674" y="2217"/>
                    </a:moveTo>
                    <a:lnTo>
                      <a:pt x="392558" y="0"/>
                    </a:lnTo>
                  </a:path>
                  <a:path w="392558" h="228472" fill="none">
                    <a:moveTo>
                      <a:pt x="54865" y="50851"/>
                    </a:moveTo>
                    <a:cubicBezTo>
                      <a:pt x="50297" y="48784"/>
                      <a:pt x="-1864" y="78034"/>
                      <a:pt x="52" y="134594"/>
                    </a:cubicBezTo>
                    <a:cubicBezTo>
                      <a:pt x="-685" y="187761"/>
                      <a:pt x="35755" y="219235"/>
                      <a:pt x="48674" y="228472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3" name="Group 8"/>
            <p:cNvGrpSpPr>
              <a:grpSpLocks noChangeAspect="1"/>
            </p:cNvGrpSpPr>
            <p:nvPr/>
          </p:nvGrpSpPr>
          <p:grpSpPr bwMode="auto">
            <a:xfrm>
              <a:off x="418316" y="905874"/>
              <a:ext cx="5594176" cy="5467483"/>
              <a:chOff x="941388" y="698500"/>
              <a:chExt cx="4976812" cy="4864100"/>
            </a:xfrm>
          </p:grpSpPr>
          <p:sp>
            <p:nvSpPr>
              <p:cNvPr id="29" name="Arc 106"/>
              <p:cNvSpPr>
                <a:spLocks/>
              </p:cNvSpPr>
              <p:nvPr/>
            </p:nvSpPr>
            <p:spPr bwMode="auto">
              <a:xfrm flipV="1">
                <a:off x="4646612" y="2819400"/>
                <a:ext cx="839788" cy="1069975"/>
              </a:xfrm>
              <a:custGeom>
                <a:avLst/>
                <a:gdLst>
                  <a:gd name="T0" fmla="*/ 0 w 18087"/>
                  <a:gd name="T1" fmla="*/ 203642 h 21600"/>
                  <a:gd name="T2" fmla="*/ 38991756 w 18087"/>
                  <a:gd name="T3" fmla="*/ 17917673 h 21600"/>
                  <a:gd name="T4" fmla="*/ 4089550 w 18087"/>
                  <a:gd name="T5" fmla="*/ 5300215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087" h="21600" fill="none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</a:path>
                  <a:path w="18087" h="21600" stroke="0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  <a:lnTo>
                      <a:pt x="1897" y="21600"/>
                    </a:lnTo>
                    <a:lnTo>
                      <a:pt x="0" y="83"/>
                    </a:lnTo>
                    <a:close/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30" name="Straight Connector 26"/>
              <p:cNvCxnSpPr>
                <a:cxnSpLocks noChangeShapeType="1"/>
              </p:cNvCxnSpPr>
              <p:nvPr/>
            </p:nvCxnSpPr>
            <p:spPr bwMode="auto">
              <a:xfrm flipV="1">
                <a:off x="2174875" y="1890713"/>
                <a:ext cx="2814638" cy="4349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27"/>
              <p:cNvCxnSpPr>
                <a:cxnSpLocks noChangeShapeType="1"/>
              </p:cNvCxnSpPr>
              <p:nvPr/>
            </p:nvCxnSpPr>
            <p:spPr bwMode="auto">
              <a:xfrm>
                <a:off x="2667000" y="1000125"/>
                <a:ext cx="1809750" cy="223678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963613" y="4378325"/>
                <a:ext cx="450850" cy="277813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Straight Connector 29"/>
              <p:cNvCxnSpPr>
                <a:cxnSpLocks noChangeShapeType="1"/>
              </p:cNvCxnSpPr>
              <p:nvPr/>
            </p:nvCxnSpPr>
            <p:spPr bwMode="auto">
              <a:xfrm flipV="1">
                <a:off x="1125538" y="4784725"/>
                <a:ext cx="307975" cy="2032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Arc 35"/>
              <p:cNvSpPr>
                <a:spLocks/>
              </p:cNvSpPr>
              <p:nvPr/>
            </p:nvSpPr>
            <p:spPr bwMode="auto">
              <a:xfrm>
                <a:off x="3925888" y="3889375"/>
                <a:ext cx="820737" cy="838200"/>
              </a:xfrm>
              <a:custGeom>
                <a:avLst/>
                <a:gdLst>
                  <a:gd name="T0" fmla="*/ 409305 w 821270"/>
                  <a:gd name="T1" fmla="*/ 0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6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lnTo>
                      <a:pt x="410635" y="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" name="Arc 38"/>
              <p:cNvSpPr>
                <a:spLocks/>
              </p:cNvSpPr>
              <p:nvPr/>
            </p:nvSpPr>
            <p:spPr bwMode="auto">
              <a:xfrm flipH="1">
                <a:off x="1817688" y="3886200"/>
                <a:ext cx="820737" cy="838200"/>
              </a:xfrm>
              <a:custGeom>
                <a:avLst/>
                <a:gdLst>
                  <a:gd name="T0" fmla="*/ 409305 w 821270"/>
                  <a:gd name="T1" fmla="*/ 0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6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lnTo>
                      <a:pt x="410635" y="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36" name="Straight Connector 32"/>
              <p:cNvCxnSpPr>
                <a:cxnSpLocks noChangeShapeType="1"/>
              </p:cNvCxnSpPr>
              <p:nvPr/>
            </p:nvCxnSpPr>
            <p:spPr bwMode="auto">
              <a:xfrm flipH="1" flipV="1">
                <a:off x="1547813" y="3889375"/>
                <a:ext cx="3913187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Straight Connector 33"/>
              <p:cNvCxnSpPr>
                <a:cxnSpLocks noChangeShapeType="1"/>
              </p:cNvCxnSpPr>
              <p:nvPr/>
            </p:nvCxnSpPr>
            <p:spPr bwMode="auto">
              <a:xfrm flipH="1" flipV="1">
                <a:off x="1131888" y="4725988"/>
                <a:ext cx="3243262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941388" y="4303712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941388" y="4845050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Oval 39"/>
              <p:cNvSpPr>
                <a:spLocks noChangeArrowheads="1"/>
              </p:cNvSpPr>
              <p:nvPr/>
            </p:nvSpPr>
            <p:spPr bwMode="auto">
              <a:xfrm>
                <a:off x="1011238" y="4640262"/>
                <a:ext cx="158750" cy="15875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Arc 48"/>
              <p:cNvSpPr>
                <a:spLocks/>
              </p:cNvSpPr>
              <p:nvPr/>
            </p:nvSpPr>
            <p:spPr bwMode="auto">
              <a:xfrm flipH="1">
                <a:off x="1227138" y="3886200"/>
                <a:ext cx="820737" cy="838200"/>
              </a:xfrm>
              <a:custGeom>
                <a:avLst/>
                <a:gdLst>
                  <a:gd name="T0" fmla="*/ 632244 w 821270"/>
                  <a:gd name="T1" fmla="*/ 770575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0 60000 65536"/>
                  <a:gd name="T7" fmla="*/ 5898240 60000 65536"/>
                  <a:gd name="T8" fmla="*/ 11796480 60000 65536"/>
                  <a:gd name="T9" fmla="*/ 410636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lnTo>
                      <a:pt x="634300" y="770575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" name="Arc 52"/>
              <p:cNvSpPr>
                <a:spLocks/>
              </p:cNvSpPr>
              <p:nvPr/>
            </p:nvSpPr>
            <p:spPr bwMode="auto">
              <a:xfrm flipH="1" flipV="1">
                <a:off x="1233488" y="4724400"/>
                <a:ext cx="820737" cy="838200"/>
              </a:xfrm>
              <a:custGeom>
                <a:avLst/>
                <a:gdLst>
                  <a:gd name="T0" fmla="*/ 632244 w 821270"/>
                  <a:gd name="T1" fmla="*/ 770575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0 60000 65536"/>
                  <a:gd name="T7" fmla="*/ 5898240 60000 65536"/>
                  <a:gd name="T8" fmla="*/ 11796480 60000 65536"/>
                  <a:gd name="T9" fmla="*/ 410636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lnTo>
                      <a:pt x="634300" y="770575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" name="Arc 32"/>
              <p:cNvSpPr>
                <a:spLocks/>
              </p:cNvSpPr>
              <p:nvPr/>
            </p:nvSpPr>
            <p:spPr bwMode="auto">
              <a:xfrm>
                <a:off x="4276725" y="1884363"/>
                <a:ext cx="1641475" cy="1639887"/>
              </a:xfrm>
              <a:custGeom>
                <a:avLst/>
                <a:gdLst>
                  <a:gd name="T0" fmla="*/ 676896 w 1640410"/>
                  <a:gd name="T1" fmla="*/ 12989 h 1640411"/>
                  <a:gd name="T2" fmla="*/ 822871 w 1640410"/>
                  <a:gd name="T3" fmla="*/ 818896 h 1640411"/>
                  <a:gd name="T4" fmla="*/ 180892 w 1640410"/>
                  <a:gd name="T5" fmla="*/ 1331174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lnTo>
                      <a:pt x="674703" y="13009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" name="Arc 33"/>
              <p:cNvSpPr>
                <a:spLocks/>
              </p:cNvSpPr>
              <p:nvPr/>
            </p:nvSpPr>
            <p:spPr bwMode="auto">
              <a:xfrm flipH="1" flipV="1">
                <a:off x="1212850" y="698500"/>
                <a:ext cx="1639888" cy="1641475"/>
              </a:xfrm>
              <a:custGeom>
                <a:avLst/>
                <a:gdLst>
                  <a:gd name="T0" fmla="*/ 673630 w 1640410"/>
                  <a:gd name="T1" fmla="*/ 13049 h 1640411"/>
                  <a:gd name="T2" fmla="*/ 818900 w 1640410"/>
                  <a:gd name="T3" fmla="*/ 822869 h 1640411"/>
                  <a:gd name="T4" fmla="*/ 180022 w 1640410"/>
                  <a:gd name="T5" fmla="*/ 1337631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lnTo>
                      <a:pt x="674703" y="13009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" name="TextBox 41"/>
              <p:cNvSpPr txBox="1">
                <a:spLocks noChangeArrowheads="1"/>
              </p:cNvSpPr>
              <p:nvPr/>
            </p:nvSpPr>
            <p:spPr bwMode="auto">
              <a:xfrm>
                <a:off x="2527455" y="1855570"/>
                <a:ext cx="305197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0000FF"/>
                    </a:solidFill>
                    <a:latin typeface="Arial"/>
                    <a:cs typeface="Arial"/>
                  </a:rPr>
                  <a:t>IP</a:t>
                </a:r>
              </a:p>
            </p:txBody>
          </p:sp>
          <p:sp>
            <p:nvSpPr>
              <p:cNvPr id="46" name="TextBox 45"/>
              <p:cNvSpPr txBox="1">
                <a:spLocks noChangeArrowheads="1"/>
              </p:cNvSpPr>
              <p:nvPr/>
            </p:nvSpPr>
            <p:spPr bwMode="auto">
              <a:xfrm>
                <a:off x="4157662" y="2552700"/>
                <a:ext cx="854075" cy="2746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/>
              <a:p>
                <a:pPr algn="r" eaLnBrk="1" hangingPunct="1">
                  <a:defRPr/>
                </a:pPr>
                <a:r>
                  <a:rPr lang="en-US" sz="1400" b="1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/>
                    <a:cs typeface="Arial"/>
                  </a:rPr>
                  <a:t>Future IP</a:t>
                </a:r>
              </a:p>
            </p:txBody>
          </p:sp>
          <p:sp>
            <p:nvSpPr>
              <p:cNvPr id="47" name="TextBox 43"/>
              <p:cNvSpPr txBox="1">
                <a:spLocks noChangeArrowheads="1"/>
              </p:cNvSpPr>
              <p:nvPr/>
            </p:nvSpPr>
            <p:spPr bwMode="auto">
              <a:xfrm>
                <a:off x="3275059" y="3129608"/>
                <a:ext cx="974415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Ion Source</a:t>
                </a:r>
              </a:p>
            </p:txBody>
          </p:sp>
          <p:sp>
            <p:nvSpPr>
              <p:cNvPr id="48" name="TextBox 44"/>
              <p:cNvSpPr txBox="1">
                <a:spLocks noChangeArrowheads="1"/>
              </p:cNvSpPr>
              <p:nvPr/>
            </p:nvSpPr>
            <p:spPr bwMode="auto">
              <a:xfrm>
                <a:off x="2689955" y="2736349"/>
                <a:ext cx="768952" cy="273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Booster</a:t>
                </a:r>
              </a:p>
            </p:txBody>
          </p:sp>
          <p:sp>
            <p:nvSpPr>
              <p:cNvPr id="49" name="TextBox 45"/>
              <p:cNvSpPr txBox="1">
                <a:spLocks noChangeArrowheads="1"/>
              </p:cNvSpPr>
              <p:nvPr/>
            </p:nvSpPr>
            <p:spPr bwMode="auto">
              <a:xfrm>
                <a:off x="1672531" y="792128"/>
                <a:ext cx="770367" cy="657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JLEIC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Collider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Rings</a:t>
                </a:r>
              </a:p>
            </p:txBody>
          </p:sp>
          <p:sp>
            <p:nvSpPr>
              <p:cNvPr id="50" name="TextBox 46"/>
              <p:cNvSpPr txBox="1">
                <a:spLocks noChangeArrowheads="1"/>
              </p:cNvSpPr>
              <p:nvPr/>
            </p:nvSpPr>
            <p:spPr bwMode="auto">
              <a:xfrm>
                <a:off x="2562680" y="4140200"/>
                <a:ext cx="1429429" cy="294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600" b="1">
                    <a:latin typeface="Arial"/>
                    <a:cs typeface="Arial"/>
                  </a:rPr>
                  <a:t>12 GeV CEBAF</a:t>
                </a:r>
              </a:p>
            </p:txBody>
          </p:sp>
          <p:sp>
            <p:nvSpPr>
              <p:cNvPr id="51" name="TextBox 47"/>
              <p:cNvSpPr txBox="1">
                <a:spLocks noChangeArrowheads="1"/>
              </p:cNvSpPr>
              <p:nvPr/>
            </p:nvSpPr>
            <p:spPr bwMode="auto">
              <a:xfrm>
                <a:off x="1377814" y="4891088"/>
                <a:ext cx="951049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200" b="1">
                    <a:latin typeface="Arial"/>
                    <a:cs typeface="Arial"/>
                  </a:rPr>
                  <a:t>Halls A, B, C</a:t>
                </a:r>
              </a:p>
            </p:txBody>
          </p:sp>
          <p:sp>
            <p:nvSpPr>
              <p:cNvPr id="52" name="TextBox 48"/>
              <p:cNvSpPr txBox="1">
                <a:spLocks noChangeArrowheads="1"/>
              </p:cNvSpPr>
              <p:nvPr/>
            </p:nvSpPr>
            <p:spPr bwMode="auto">
              <a:xfrm>
                <a:off x="997653" y="3536950"/>
                <a:ext cx="1216206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b="1">
                    <a:latin typeface="Arial"/>
                    <a:cs typeface="Arial"/>
                  </a:rPr>
                  <a:t>Electron Injector </a:t>
                </a:r>
              </a:p>
            </p:txBody>
          </p:sp>
          <p:sp>
            <p:nvSpPr>
              <p:cNvPr id="53" name="TextBox 49"/>
              <p:cNvSpPr txBox="1">
                <a:spLocks noChangeArrowheads="1"/>
              </p:cNvSpPr>
              <p:nvPr/>
            </p:nvSpPr>
            <p:spPr bwMode="auto">
              <a:xfrm>
                <a:off x="5200677" y="3967163"/>
                <a:ext cx="539694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b="1">
                    <a:latin typeface="Arial"/>
                    <a:cs typeface="Arial"/>
                  </a:rPr>
                  <a:t>Hall D</a:t>
                </a: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1489076" y="3819525"/>
                <a:ext cx="21907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5346700" y="3819525"/>
                <a:ext cx="21907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2311401" y="3819525"/>
                <a:ext cx="190182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2311401" y="4660900"/>
                <a:ext cx="190182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 rot="-7800000">
                <a:off x="4029074" y="3095625"/>
                <a:ext cx="201613" cy="10953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 rot="-7778035">
                <a:off x="3617119" y="2756693"/>
                <a:ext cx="457200" cy="10953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" name="TextBox 56"/>
              <p:cNvSpPr txBox="1">
                <a:spLocks noChangeArrowheads="1"/>
              </p:cNvSpPr>
              <p:nvPr/>
            </p:nvSpPr>
            <p:spPr bwMode="auto">
              <a:xfrm>
                <a:off x="3030581" y="2925351"/>
                <a:ext cx="923743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SRF Linac</a:t>
                </a: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2649538" y="2127250"/>
                <a:ext cx="182563" cy="18256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3975100" y="2622550"/>
                <a:ext cx="182562" cy="18256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3" name="Line 107"/>
              <p:cNvSpPr>
                <a:spLocks noChangeShapeType="1"/>
              </p:cNvSpPr>
              <p:nvPr/>
            </p:nvSpPr>
            <p:spPr bwMode="auto">
              <a:xfrm flipV="1">
                <a:off x="5476875" y="3248025"/>
                <a:ext cx="239712" cy="2952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 rot="-5940000">
              <a:off x="2953986" y="2353043"/>
              <a:ext cx="146323" cy="36759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 rot="-2255027">
              <a:off x="2943279" y="1751692"/>
              <a:ext cx="128479" cy="60135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 rot="-6039784">
              <a:off x="2123336" y="2585911"/>
              <a:ext cx="155245" cy="1641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 rot="-6039784">
              <a:off x="2598884" y="2501151"/>
              <a:ext cx="157030" cy="1641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>
              <a:off x="2590728" y="2194304"/>
              <a:ext cx="570332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smtClean="0">
                  <a:solidFill>
                    <a:srgbClr val="660066"/>
                  </a:solidFill>
                  <a:latin typeface="Arial"/>
                  <a:cs typeface="Arial"/>
                </a:rPr>
                <a:t>e-RF</a:t>
              </a:r>
              <a:endParaRPr lang="en-US" sz="1400" b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2984684" y="1699587"/>
              <a:ext cx="8115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err="1">
                  <a:solidFill>
                    <a:srgbClr val="FF0000"/>
                  </a:solidFill>
                  <a:latin typeface="Arial"/>
                  <a:cs typeface="Arial"/>
                </a:rPr>
                <a:t>i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-SRF +</a:t>
              </a:r>
            </a:p>
            <a:p>
              <a:pPr algn="r" eaLnBrk="1" hangingPunct="1"/>
              <a:r>
                <a:rPr lang="en-US" sz="1400" b="1" dirty="0">
                  <a:solidFill>
                    <a:srgbClr val="660066"/>
                  </a:solidFill>
                  <a:latin typeface="Arial"/>
                  <a:cs typeface="Arial"/>
                </a:rPr>
                <a:t>NCRF</a:t>
              </a:r>
            </a:p>
          </p:txBody>
        </p:sp>
        <p:sp>
          <p:nvSpPr>
            <p:cNvPr id="20" name="TextBox 15"/>
            <p:cNvSpPr txBox="1">
              <a:spLocks noChangeArrowheads="1"/>
            </p:cNvSpPr>
            <p:nvPr/>
          </p:nvSpPr>
          <p:spPr bwMode="auto">
            <a:xfrm>
              <a:off x="1678910" y="2268910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>
                  <a:solidFill>
                    <a:srgbClr val="FF0000"/>
                  </a:solidFill>
                  <a:latin typeface="Arial"/>
                  <a:cs typeface="Arial"/>
                </a:rPr>
                <a:t>Crab</a:t>
              </a: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2332317" y="2651074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>
                  <a:solidFill>
                    <a:srgbClr val="FF0000"/>
                  </a:solidFill>
                  <a:latin typeface="Arial"/>
                  <a:cs typeface="Arial"/>
                </a:rPr>
                <a:t>Crab</a:t>
              </a: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 rot="-5940000">
              <a:off x="3728427" y="2154973"/>
              <a:ext cx="140969" cy="5192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3" name="TextBox 18"/>
            <p:cNvSpPr txBox="1">
              <a:spLocks noChangeArrowheads="1"/>
            </p:cNvSpPr>
            <p:nvPr/>
          </p:nvSpPr>
          <p:spPr bwMode="auto">
            <a:xfrm>
              <a:off x="3595056" y="2015097"/>
              <a:ext cx="8527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>
                  <a:solidFill>
                    <a:srgbClr val="008000"/>
                  </a:solidFill>
                  <a:latin typeface="Arial"/>
                  <a:cs typeface="Arial"/>
                </a:rPr>
                <a:t>Cooling</a:t>
              </a: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 rot="-2255027">
              <a:off x="3558906" y="2585019"/>
              <a:ext cx="128479" cy="4425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1"/>
            <p:cNvSpPr txBox="1">
              <a:spLocks noChangeArrowheads="1"/>
            </p:cNvSpPr>
            <p:nvPr/>
          </p:nvSpPr>
          <p:spPr bwMode="auto">
            <a:xfrm>
              <a:off x="3665363" y="2584731"/>
              <a:ext cx="570332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smtClean="0">
                  <a:solidFill>
                    <a:srgbClr val="660066"/>
                  </a:solidFill>
                  <a:latin typeface="Arial"/>
                  <a:cs typeface="Arial"/>
                </a:rPr>
                <a:t>e-RF</a:t>
              </a:r>
              <a:endParaRPr lang="en-US" sz="1400" b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 rot="-2255027">
              <a:off x="3107446" y="2192445"/>
              <a:ext cx="135616" cy="13740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cxnSp>
          <p:nvCxnSpPr>
            <p:cNvPr id="27" name="Straight Connector 23"/>
            <p:cNvCxnSpPr>
              <a:cxnSpLocks noChangeShapeType="1"/>
            </p:cNvCxnSpPr>
            <p:nvPr/>
          </p:nvCxnSpPr>
          <p:spPr bwMode="auto">
            <a:xfrm>
              <a:off x="3852663" y="3486374"/>
              <a:ext cx="76823" cy="9389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 rot="-6039784">
              <a:off x="3060159" y="2907108"/>
              <a:ext cx="103497" cy="8386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</p:grpSp>
      <p:pic>
        <p:nvPicPr>
          <p:cNvPr id="70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61" y="939800"/>
            <a:ext cx="1851338" cy="17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8" descr="Untitled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071" y="845172"/>
            <a:ext cx="2241781" cy="14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1"/>
          <p:cNvSpPr>
            <a:spLocks noChangeArrowheads="1"/>
          </p:cNvSpPr>
          <p:nvPr/>
        </p:nvSpPr>
        <p:spPr bwMode="auto">
          <a:xfrm>
            <a:off x="325752" y="2700540"/>
            <a:ext cx="1590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476.3 MHz e-ring</a:t>
            </a:r>
          </a:p>
          <a:p>
            <a:pPr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(NCRF PEP-II)</a:t>
            </a:r>
          </a:p>
        </p:txBody>
      </p: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5389520" y="814275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952.6 MHz 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-ring</a:t>
            </a:r>
          </a:p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7141195" y="2248985"/>
            <a:ext cx="1921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cooler ERL 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5" name="Rectangle 73"/>
          <p:cNvSpPr>
            <a:spLocks noChangeArrowheads="1"/>
          </p:cNvSpPr>
          <p:nvPr/>
        </p:nvSpPr>
        <p:spPr bwMode="auto">
          <a:xfrm>
            <a:off x="244746" y="4532313"/>
            <a:ext cx="181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2060"/>
                </a:solidFill>
                <a:latin typeface="Arial"/>
                <a:cs typeface="Arial"/>
              </a:rPr>
              <a:t> 952.6 MHz crab</a:t>
            </a:r>
          </a:p>
          <a:p>
            <a:pPr algn="ctr" eaLnBrk="1" hangingPunct="1"/>
            <a:r>
              <a:rPr lang="en-US" sz="140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pic>
        <p:nvPicPr>
          <p:cNvPr id="7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2" y="4319725"/>
            <a:ext cx="1729957" cy="12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7132638" y="5518944"/>
            <a:ext cx="20113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Harmonic Fast kicker for cooling ring</a:t>
            </a:r>
          </a:p>
        </p:txBody>
      </p:sp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834948" y="4130562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ODU</a:t>
            </a:r>
          </a:p>
        </p:txBody>
      </p:sp>
      <p:pic>
        <p:nvPicPr>
          <p:cNvPr id="7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5279" y="2775744"/>
            <a:ext cx="1007129" cy="8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72"/>
          <p:cNvSpPr>
            <a:spLocks noChangeArrowheads="1"/>
          </p:cNvSpPr>
          <p:nvPr/>
        </p:nvSpPr>
        <p:spPr bwMode="auto">
          <a:xfrm>
            <a:off x="7457846" y="3554516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booster</a:t>
            </a:r>
          </a:p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2281117" y="3113126"/>
            <a:ext cx="1158875" cy="615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0" idx="3"/>
          </p:cNvCxnSpPr>
          <p:nvPr/>
        </p:nvCxnSpPr>
        <p:spPr>
          <a:xfrm>
            <a:off x="1956699" y="1821173"/>
            <a:ext cx="2168103" cy="7494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4376206" y="1773859"/>
            <a:ext cx="366546" cy="2862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5889026" y="2065099"/>
            <a:ext cx="1124851" cy="457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37" y="22309"/>
            <a:ext cx="1355210" cy="6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technology transfer opportunities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What we do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Big accelerators for discovery science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CEBAF, SNS, LCLS-II, ILC, JLEIC, FCC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Specializing in SRF re-circulating and energy recovery </a:t>
            </a:r>
            <a:r>
              <a:rPr lang="en-US" dirty="0" err="1" smtClean="0">
                <a:solidFill>
                  <a:srgbClr val="BFBFBF"/>
                </a:solidFill>
              </a:rPr>
              <a:t>linacs</a:t>
            </a:r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/>
              <a:t>How we do it</a:t>
            </a:r>
          </a:p>
          <a:p>
            <a:pPr lvl="1"/>
            <a:r>
              <a:rPr lang="en-US" dirty="0" smtClean="0"/>
              <a:t>Develop optimized accelerator solutions for emerging needs</a:t>
            </a:r>
          </a:p>
          <a:p>
            <a:pPr lvl="1"/>
            <a:r>
              <a:rPr lang="en-US" dirty="0" smtClean="0"/>
              <a:t>Prototype in house</a:t>
            </a:r>
          </a:p>
          <a:p>
            <a:pPr lvl="1"/>
            <a:r>
              <a:rPr lang="en-US" dirty="0" smtClean="0"/>
              <a:t>Utilize industry for large scale production</a:t>
            </a:r>
          </a:p>
          <a:p>
            <a:pPr lvl="1"/>
            <a:r>
              <a:rPr lang="en-US" dirty="0" smtClean="0"/>
              <a:t>Qualification and integration in house up to now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Calibri Light" pitchFamily="34" charset="0"/>
              </a:rPr>
              <a:t>A sampling of </a:t>
            </a:r>
            <a:r>
              <a:rPr lang="en-US" altLang="en-US" dirty="0" err="1">
                <a:latin typeface="Calibri Light" pitchFamily="34" charset="0"/>
              </a:rPr>
              <a:t>JLab’s</a:t>
            </a:r>
            <a:r>
              <a:rPr lang="en-US" altLang="en-US" dirty="0">
                <a:latin typeface="Calibri Light" pitchFamily="34" charset="0"/>
              </a:rPr>
              <a:t> Cavity R&amp;</a:t>
            </a:r>
            <a:r>
              <a:rPr lang="en-US" altLang="en-US" dirty="0" smtClean="0">
                <a:latin typeface="Calibri Light" pitchFamily="34" charset="0"/>
              </a:rPr>
              <a:t>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845420"/>
            <a:ext cx="3032411" cy="5597165"/>
            <a:chOff x="0" y="845420"/>
            <a:chExt cx="3032411" cy="5597165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0" y="2908882"/>
              <a:ext cx="3032411" cy="386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 smtClean="0">
                  <a:latin typeface="Calibri Light" panose="020F0302020204030204" pitchFamily="34" charset="0"/>
                </a:rPr>
                <a:t>HC 5-cell1.5 GHz C75 Cavity (CEBAF)</a:t>
              </a: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9396" y="4566268"/>
              <a:ext cx="1654233" cy="1416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4592" y="6165586"/>
              <a:ext cx="2146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CEBAF 750 MHz separator</a:t>
              </a:r>
              <a:endParaRPr lang="en-US" sz="1200" dirty="0">
                <a:latin typeface="Arial"/>
                <a:cs typeface="Arial"/>
              </a:endParaRP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28" y="1315927"/>
              <a:ext cx="2612118" cy="1635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 descr="IMG_8788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"/>
            <a:stretch/>
          </p:blipFill>
          <p:spPr>
            <a:xfrm rot="5400000">
              <a:off x="916525" y="2655788"/>
              <a:ext cx="1082080" cy="22259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1472" y="4309801"/>
              <a:ext cx="2921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Beta-matched 2-cell for new injector CM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4592" y="845420"/>
              <a:ext cx="2146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For CEBAF</a:t>
              </a:r>
              <a:endParaRPr lang="en-US" sz="2000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00414" y="845420"/>
            <a:ext cx="3248547" cy="5614151"/>
            <a:chOff x="5900414" y="845420"/>
            <a:chExt cx="3248547" cy="561415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7848" y="2814628"/>
              <a:ext cx="2717443" cy="1706857"/>
            </a:xfrm>
            <a:prstGeom prst="rect">
              <a:avLst/>
            </a:prstGeom>
          </p:spPr>
        </p:pic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6568997" y="6138749"/>
              <a:ext cx="2305609" cy="320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 smtClean="0">
                  <a:latin typeface="Calibri Light" panose="020F0302020204030204" pitchFamily="34" charset="0"/>
                </a:rPr>
                <a:t>1.5 GHz ERL twin-axis cavity </a:t>
              </a:r>
            </a:p>
          </p:txBody>
        </p:sp>
        <p:pic>
          <p:nvPicPr>
            <p:cNvPr id="18" name="Imag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276" y="1692154"/>
              <a:ext cx="2663700" cy="696276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6229328" y="2284081"/>
              <a:ext cx="2919633" cy="52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 smtClean="0">
                  <a:latin typeface="Calibri Light" panose="020F0302020204030204" pitchFamily="34" charset="0"/>
                </a:rPr>
                <a:t>5-cell 802 MHz ERL main linac cavity (PERLE/</a:t>
              </a:r>
              <a:r>
                <a:rPr lang="en-US" sz="1200" dirty="0" err="1" smtClean="0">
                  <a:latin typeface="Calibri Light" panose="020F0302020204030204" pitchFamily="34" charset="0"/>
                </a:rPr>
                <a:t>Orsay</a:t>
              </a:r>
              <a:r>
                <a:rPr lang="en-US" sz="1200" dirty="0" smtClean="0">
                  <a:latin typeface="Calibri Light" panose="020F0302020204030204" pitchFamily="34" charset="0"/>
                </a:rPr>
                <a:t> &amp; </a:t>
              </a:r>
              <a:r>
                <a:rPr lang="en-US" sz="1200" dirty="0" err="1" smtClean="0">
                  <a:latin typeface="Calibri Light" panose="020F0302020204030204" pitchFamily="34" charset="0"/>
                </a:rPr>
                <a:t>LHeC</a:t>
              </a:r>
              <a:r>
                <a:rPr lang="en-US" sz="1200" dirty="0" smtClean="0">
                  <a:latin typeface="Calibri Light" panose="020F0302020204030204" pitchFamily="34" charset="0"/>
                </a:rPr>
                <a:t>/CERN)</a:t>
              </a:r>
            </a:p>
          </p:txBody>
        </p:sp>
        <p:pic>
          <p:nvPicPr>
            <p:cNvPr id="20" name="Content Placeholder 3" descr="IMG_5300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58053" y="4907295"/>
              <a:ext cx="1849165" cy="123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6502876" y="4455697"/>
              <a:ext cx="2273616" cy="466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 smtClean="0">
                  <a:latin typeface="Calibri Light" panose="020F0302020204030204" pitchFamily="34" charset="0"/>
                </a:rPr>
                <a:t>750 MHz compact SRF-based environmental accelerator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4338" y="1315926"/>
              <a:ext cx="472154" cy="30444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1567" y="1323232"/>
              <a:ext cx="299154" cy="304449"/>
            </a:xfrm>
            <a:prstGeom prst="rect">
              <a:avLst/>
            </a:prstGeom>
          </p:spPr>
        </p:pic>
        <p:pic>
          <p:nvPicPr>
            <p:cNvPr id="24" name="Imag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684" y="1315926"/>
              <a:ext cx="427027" cy="30444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4149" y="1301970"/>
              <a:ext cx="545618" cy="325711"/>
            </a:xfrm>
            <a:prstGeom prst="rect">
              <a:avLst/>
            </a:prstGeom>
          </p:spPr>
        </p:pic>
        <p:pic>
          <p:nvPicPr>
            <p:cNvPr id="26" name="Picture 25" descr="AES_typed_RGBweb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414" y="4292527"/>
              <a:ext cx="668583" cy="326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473" y="5868553"/>
              <a:ext cx="620745" cy="26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357276" y="845420"/>
              <a:ext cx="25173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For SPPs and R&amp;D</a:t>
              </a:r>
              <a:endParaRPr lang="en-US" sz="2000" dirty="0">
                <a:latin typeface="Arial"/>
                <a:cs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19509" y="845420"/>
            <a:ext cx="3151470" cy="5595121"/>
            <a:chOff x="3119509" y="845420"/>
            <a:chExt cx="3151470" cy="559512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7717" y="2169203"/>
              <a:ext cx="2303165" cy="885832"/>
            </a:xfrm>
            <a:prstGeom prst="rect">
              <a:avLst/>
            </a:prstGeom>
          </p:spPr>
        </p:pic>
        <p:sp>
          <p:nvSpPr>
            <p:cNvPr id="31" name="Content Placeholder 2"/>
            <p:cNvSpPr txBox="1">
              <a:spLocks/>
            </p:cNvSpPr>
            <p:nvPr/>
          </p:nvSpPr>
          <p:spPr bwMode="auto">
            <a:xfrm>
              <a:off x="3396426" y="2915705"/>
              <a:ext cx="2424255" cy="26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>
                  <a:latin typeface="Calibri Light" panose="020F0302020204030204" pitchFamily="34" charset="0"/>
                </a:rPr>
                <a:t>2</a:t>
              </a:r>
              <a:r>
                <a:rPr lang="en-US" sz="1200" dirty="0" smtClean="0">
                  <a:latin typeface="Calibri Light" panose="020F0302020204030204" pitchFamily="34" charset="0"/>
                </a:rPr>
                <a:t>-cell 952.6 MHz ion ring cavity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509" y="1330312"/>
              <a:ext cx="2746055" cy="70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3371374" y="4905216"/>
              <a:ext cx="2449307" cy="39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 smtClean="0">
                  <a:latin typeface="Calibri Light" panose="020F0302020204030204" pitchFamily="34" charset="0"/>
                </a:rPr>
                <a:t>First 952.6 MHz cavity parts</a:t>
              </a:r>
            </a:p>
          </p:txBody>
        </p:sp>
        <p:pic>
          <p:nvPicPr>
            <p:cNvPr id="34" name="Picture 33" descr="IMG_1889.jpg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8"/>
            <a:stretch/>
          </p:blipFill>
          <p:spPr>
            <a:xfrm>
              <a:off x="3720066" y="3227720"/>
              <a:ext cx="1243584" cy="170992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509" y="5184220"/>
              <a:ext cx="1416500" cy="100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3266175" y="2004047"/>
              <a:ext cx="2599389" cy="294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1200" dirty="0" smtClean="0">
                  <a:latin typeface="Calibri Light" panose="020F0302020204030204" pitchFamily="34" charset="0"/>
                </a:rPr>
                <a:t>JLEIC </a:t>
              </a:r>
              <a:r>
                <a:rPr lang="en-US" sz="1200" dirty="0">
                  <a:latin typeface="Calibri Light" panose="020F0302020204030204" pitchFamily="34" charset="0"/>
                </a:rPr>
                <a:t>5-cell 952.6 MHz ERL cooler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04214" y="6163542"/>
              <a:ext cx="30667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Harmonic kicker         magnetization cavity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1374" y="845420"/>
              <a:ext cx="2146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For JLEIC</a:t>
              </a:r>
              <a:endParaRPr lang="en-US" sz="2000" dirty="0">
                <a:latin typeface="Arial"/>
                <a:cs typeface="Arial"/>
              </a:endParaRPr>
            </a:p>
          </p:txBody>
        </p:sp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380" y="5184220"/>
              <a:ext cx="1259984" cy="100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274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technology transfer opportunities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What we do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Big accelerators for discovery science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CEBAF, SNS, LCLS-II, ILC, JLEIC, FCC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Specializing in SRF re-circulating and energy recovery </a:t>
            </a:r>
            <a:r>
              <a:rPr lang="en-US" dirty="0" err="1" smtClean="0">
                <a:solidFill>
                  <a:srgbClr val="BFBFBF"/>
                </a:solidFill>
              </a:rPr>
              <a:t>linacs</a:t>
            </a:r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How we do it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Develop optimized accelerator solutions for emerging needs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Prototype in house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Utilize industry for large scale production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Qualification and integration in house up to now</a:t>
            </a:r>
          </a:p>
          <a:p>
            <a:r>
              <a:rPr lang="en-US" dirty="0" smtClean="0"/>
              <a:t>Opportunities for wider use of the technology</a:t>
            </a:r>
          </a:p>
          <a:p>
            <a:pPr lvl="1"/>
            <a:r>
              <a:rPr lang="en-US" dirty="0" smtClean="0"/>
              <a:t>Spin off applications</a:t>
            </a:r>
          </a:p>
          <a:p>
            <a:pPr lvl="1"/>
            <a:r>
              <a:rPr lang="en-US" dirty="0" err="1" smtClean="0"/>
              <a:t>FEL’s</a:t>
            </a:r>
            <a:r>
              <a:rPr lang="en-US" dirty="0" smtClean="0"/>
              <a:t>, isotopes, compact light sources, </a:t>
            </a:r>
            <a:r>
              <a:rPr lang="en-US" dirty="0" err="1" smtClean="0"/>
              <a:t>e</a:t>
            </a:r>
            <a:r>
              <a:rPr lang="en-US" dirty="0" smtClean="0"/>
              <a:t>-beam sources, ADS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Accelerator Technology Transfer Opportunities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ea typeface="ＭＳ Ｐゴシック" charset="0"/>
                <a:cs typeface="Arial"/>
              </a:rPr>
              <a:t>JLab IR/UV FEL Light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Sources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Accelerator Technology Transfer Opportunities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08738" y="3989388"/>
            <a:ext cx="1843087" cy="582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4267200"/>
            <a:ext cx="457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14209" r="9125" b="9723"/>
          <a:stretch>
            <a:fillRect/>
          </a:stretch>
        </p:blipFill>
        <p:spPr bwMode="auto">
          <a:xfrm>
            <a:off x="1231772" y="868363"/>
            <a:ext cx="7275306" cy="55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65100" y="917575"/>
            <a:ext cx="4268788" cy="1223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E = 135 MeV </a:t>
            </a:r>
            <a:endParaRPr lang="en-US" sz="2000" dirty="0" smtClean="0">
              <a:solidFill>
                <a:srgbClr val="000000"/>
              </a:solidFill>
              <a:latin typeface="Calibri" charset="0"/>
            </a:endParaRPr>
          </a:p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Up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to135 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pC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 pulses @ 75 MHz</a:t>
            </a:r>
          </a:p>
          <a:p>
            <a:pPr eaLnBrk="0" hangingPunct="0"/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20 </a:t>
            </a:r>
            <a:r>
              <a:rPr lang="el-GR" sz="2000" dirty="0">
                <a:solidFill>
                  <a:srgbClr val="000000"/>
                </a:solidFill>
                <a:latin typeface="Calibri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J/pulse in (250)–700 nm UV-VIS </a:t>
            </a:r>
          </a:p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120 </a:t>
            </a:r>
            <a:r>
              <a:rPr lang="el-GR" sz="2000" dirty="0">
                <a:solidFill>
                  <a:srgbClr val="000000"/>
                </a:solidFill>
                <a:latin typeface="Calibri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J/pulse in 1-10 </a:t>
            </a:r>
            <a:r>
              <a:rPr lang="el-GR" sz="2000" dirty="0">
                <a:solidFill>
                  <a:srgbClr val="000000"/>
                </a:solidFill>
                <a:latin typeface="Calibri" charset="0"/>
                <a:cs typeface="Arial Unicode MS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m IR</a:t>
            </a:r>
          </a:p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1 </a:t>
            </a:r>
            <a:r>
              <a:rPr lang="el-GR" sz="2000" dirty="0">
                <a:solidFill>
                  <a:srgbClr val="000000"/>
                </a:solidFill>
                <a:latin typeface="Calibri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J/pulse in THz</a:t>
            </a:r>
          </a:p>
          <a:p>
            <a:pPr eaLnBrk="0" hangingPunct="0"/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eaLnBrk="0" hangingPunct="0"/>
            <a:r>
              <a:rPr lang="en-US" sz="2000" b="1" i="1" dirty="0">
                <a:solidFill>
                  <a:srgbClr val="FF0000"/>
                </a:solidFill>
                <a:latin typeface="Calibri" charset="0"/>
              </a:rPr>
              <a:t>The first high current ERL</a:t>
            </a:r>
          </a:p>
          <a:p>
            <a:pPr eaLnBrk="0" hangingPunct="0"/>
            <a:r>
              <a:rPr lang="en-US" sz="2000" b="1" i="1" dirty="0">
                <a:solidFill>
                  <a:srgbClr val="FF0000"/>
                </a:solidFill>
                <a:latin typeface="Calibri" charset="0"/>
              </a:rPr>
              <a:t>14 kW average power</a:t>
            </a:r>
          </a:p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65100" y="3636963"/>
            <a:ext cx="351948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b="1">
              <a:solidFill>
                <a:srgbClr val="0033CC"/>
              </a:solidFill>
              <a:latin typeface="Calibri" charset="0"/>
            </a:endParaRPr>
          </a:p>
          <a:p>
            <a:r>
              <a:rPr lang="en-US" sz="1600" b="1">
                <a:solidFill>
                  <a:srgbClr val="0033CC"/>
                </a:solidFill>
                <a:latin typeface="Calibri" charset="0"/>
              </a:rPr>
              <a:t>Ultra-fast (150 fs) </a:t>
            </a:r>
          </a:p>
          <a:p>
            <a:endParaRPr lang="en-US" sz="1600" b="1">
              <a:solidFill>
                <a:srgbClr val="0033CC"/>
              </a:solidFill>
              <a:latin typeface="Calibri" charset="0"/>
            </a:endParaRPr>
          </a:p>
          <a:p>
            <a:r>
              <a:rPr lang="en-US" sz="1600" b="1">
                <a:solidFill>
                  <a:srgbClr val="0033CC"/>
                </a:solidFill>
                <a:latin typeface="Calibri" charset="0"/>
              </a:rPr>
              <a:t>Ultra-bright  </a:t>
            </a:r>
          </a:p>
          <a:p>
            <a:endParaRPr lang="en-US" sz="1400" b="1">
              <a:solidFill>
                <a:srgbClr val="0033CC"/>
              </a:solidFill>
              <a:latin typeface="Calibri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849026" y="5329535"/>
            <a:ext cx="42010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Now converted to LERF</a:t>
            </a:r>
          </a:p>
          <a:p>
            <a:pPr algn="ctr" eaLnBrk="1" hangingPunct="1"/>
            <a:r>
              <a:rPr lang="en-US" sz="1800" dirty="0" smtClean="0"/>
              <a:t>Possible location for isotope production</a:t>
            </a:r>
          </a:p>
          <a:p>
            <a:pPr algn="ctr" eaLnBrk="1" hangingPunct="1"/>
            <a:r>
              <a:rPr lang="en-US" sz="1800" dirty="0" smtClean="0"/>
              <a:t> and other accelerator R&amp;D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98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3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JLabPowerPointMain-3.potx</Template>
  <TotalTime>299</TotalTime>
  <Words>2514</Words>
  <Application>Microsoft Office PowerPoint</Application>
  <PresentationFormat>On-screen Show (4:3)</PresentationFormat>
  <Paragraphs>508</Paragraphs>
  <Slides>34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JLabPowerPointMain-3</vt:lpstr>
      <vt:lpstr>Worksheet</vt:lpstr>
      <vt:lpstr>Accelerator Technology Transfer Opportunities</vt:lpstr>
      <vt:lpstr>Accelerator technology transfer opportunities </vt:lpstr>
      <vt:lpstr>Accelerator technology transfer opportunities </vt:lpstr>
      <vt:lpstr>Big Accelerators for Discovery Science</vt:lpstr>
      <vt:lpstr>RF cavities for JLEIC</vt:lpstr>
      <vt:lpstr>Accelerator technology transfer opportunities </vt:lpstr>
      <vt:lpstr>A sampling of JLab’s Cavity R&amp;D</vt:lpstr>
      <vt:lpstr>Accelerator technology transfer opportunities </vt:lpstr>
      <vt:lpstr>JLab IR/UV FEL Light Sources</vt:lpstr>
      <vt:lpstr>Compact X-ray Light Source Concept</vt:lpstr>
      <vt:lpstr>Accelerators for Isotope Production</vt:lpstr>
      <vt:lpstr>Compact high-power CW SRF accelerator for industrial application</vt:lpstr>
      <vt:lpstr>Compact, scalable normal-conducting e-beam source</vt:lpstr>
      <vt:lpstr>Accelerator Driven System: MYRRHA Concept</vt:lpstr>
      <vt:lpstr>Accelerator technology transfer opportunities </vt:lpstr>
      <vt:lpstr>Accelerator technology transfer opportunities </vt:lpstr>
      <vt:lpstr>What are we doing about it?</vt:lpstr>
      <vt:lpstr>What are better SRF Materials?</vt:lpstr>
      <vt:lpstr>JLab Nb3Sn 5-cell progress </vt:lpstr>
      <vt:lpstr>Nb3Sn: Towards cryomodule testing</vt:lpstr>
      <vt:lpstr>JLab R&amp;D on magnetron RF source</vt:lpstr>
      <vt:lpstr>2.45GHz Magnetron R&amp;D Test Stand with SBIR-II Fund</vt:lpstr>
      <vt:lpstr>Modular Cryostat</vt:lpstr>
      <vt:lpstr>  Lowering the entry point for Commercial SRF production</vt:lpstr>
      <vt:lpstr>Conclusions</vt:lpstr>
      <vt:lpstr>PowerPoint Presentation</vt:lpstr>
      <vt:lpstr>2K and 4K JLab Technology Development Areas</vt:lpstr>
      <vt:lpstr>Scalability</vt:lpstr>
      <vt:lpstr>Scale up</vt:lpstr>
      <vt:lpstr>State-of-the-Art Gradient Results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Deborah Dowd</cp:lastModifiedBy>
  <cp:revision>13</cp:revision>
  <dcterms:created xsi:type="dcterms:W3CDTF">2018-03-21T22:34:56Z</dcterms:created>
  <dcterms:modified xsi:type="dcterms:W3CDTF">2018-03-22T12:03:21Z</dcterms:modified>
</cp:coreProperties>
</file>