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277" r:id="rId3"/>
    <p:sldId id="294" r:id="rId4"/>
    <p:sldId id="268" r:id="rId5"/>
    <p:sldId id="258" r:id="rId6"/>
    <p:sldId id="278" r:id="rId7"/>
    <p:sldId id="285" r:id="rId8"/>
    <p:sldId id="287" r:id="rId9"/>
    <p:sldId id="282" r:id="rId10"/>
    <p:sldId id="289" r:id="rId11"/>
    <p:sldId id="274" r:id="rId12"/>
    <p:sldId id="290" r:id="rId13"/>
    <p:sldId id="297" r:id="rId14"/>
    <p:sldId id="275" r:id="rId15"/>
    <p:sldId id="291" r:id="rId16"/>
    <p:sldId id="299" r:id="rId17"/>
    <p:sldId id="261" r:id="rId18"/>
    <p:sldId id="269" r:id="rId19"/>
    <p:sldId id="295" r:id="rId20"/>
    <p:sldId id="270" r:id="rId21"/>
    <p:sldId id="26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13" autoAdjust="0"/>
    <p:restoredTop sz="96022" autoAdjust="0"/>
  </p:normalViewPr>
  <p:slideViewPr>
    <p:cSldViewPr snapToGrid="0" snapToObjects="1">
      <p:cViewPr>
        <p:scale>
          <a:sx n="150" d="100"/>
          <a:sy n="150" d="100"/>
        </p:scale>
        <p:origin x="-72" y="-72"/>
      </p:cViewPr>
      <p:guideLst>
        <p:guide orient="horz" pos="2160"/>
        <p:guide pos="2880"/>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3/22/2018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 I’m the Chief Technology Officer (CTO) here at Jefferson Lab. I actually wear two hats here. In addition to CTO  I also head a small nuclear physics detector development group. Most of my effort</a:t>
            </a:r>
            <a:r>
              <a:rPr lang="en-US" baseline="0" dirty="0" smtClean="0"/>
              <a:t> goes into leading the radiation Detector and Imaging Group. The group is composed of scientists and engineers who are experts in the nuclear physics detector technology and we participate in several detector based projects throughout the lab. We have also found applications for nuclear physics detector technology beyond basic nuclear physics. So applications of basic nuclear physics is a big interest of mine so it was natural for me to also take up being the CTO. It is no surprise that basic nuclear physics research leads to applications this has been happening for a long time up got  a big push through the </a:t>
            </a:r>
            <a:r>
              <a:rPr lang="en-US" baseline="0" dirty="0" err="1" smtClean="0"/>
              <a:t>Manhatten</a:t>
            </a:r>
            <a:r>
              <a:rPr lang="en-US" baseline="0" dirty="0" smtClean="0"/>
              <a:t> project and beyond</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162639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sldNum" idx="12"/>
          </p:nvPr>
        </p:nvSpPr>
        <p:spPr>
          <a:xfrm>
            <a:off x="3976505" y="8842028"/>
            <a:ext cx="3044969" cy="465454"/>
          </a:xfrm>
          <a:prstGeom prst="rect">
            <a:avLst/>
          </a:prstGeom>
          <a:noFill/>
          <a:ln>
            <a:noFill/>
          </a:ln>
        </p:spPr>
        <p:txBody>
          <a:bodyPr wrap="square" lIns="90600" tIns="45300" rIns="90600" bIns="45300" anchor="b" anchorCtr="0">
            <a:noAutofit/>
          </a:bodyPr>
          <a:lstStyle/>
          <a:p>
            <a:pPr marL="0" marR="0" lvl="0" indent="0" algn="ctr" rtl="0">
              <a:spcBef>
                <a:spcPts val="0"/>
              </a:spcBef>
              <a:buSzPct val="25000"/>
              <a:buNone/>
            </a:pPr>
            <a:fld id="{00000000-1234-1234-1234-123412341234}" type="slidenum">
              <a:rPr lang="en-US" sz="1200">
                <a:solidFill>
                  <a:srgbClr val="000000"/>
                </a:solidFill>
                <a:latin typeface="Arial"/>
                <a:ea typeface="Arial"/>
                <a:cs typeface="Arial"/>
                <a:sym typeface="Arial"/>
              </a:rPr>
              <a:t>6</a:t>
            </a:fld>
            <a:endParaRPr lang="en-US" sz="1200">
              <a:solidFill>
                <a:srgbClr val="000000"/>
              </a:solidFill>
              <a:latin typeface="Arial"/>
              <a:ea typeface="Arial"/>
              <a:cs typeface="Arial"/>
              <a:sym typeface="Arial"/>
            </a:endParaRPr>
          </a:p>
        </p:txBody>
      </p:sp>
      <p:sp>
        <p:nvSpPr>
          <p:cNvPr id="245" name="Shape 245"/>
          <p:cNvSpPr txBox="1"/>
          <p:nvPr/>
        </p:nvSpPr>
        <p:spPr>
          <a:xfrm>
            <a:off x="3976505" y="8842028"/>
            <a:ext cx="3044969" cy="465454"/>
          </a:xfrm>
          <a:prstGeom prst="rect">
            <a:avLst/>
          </a:prstGeom>
          <a:noFill/>
          <a:ln>
            <a:noFill/>
          </a:ln>
        </p:spPr>
        <p:txBody>
          <a:bodyPr wrap="square" lIns="94725" tIns="47350" rIns="94725" bIns="4735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6</a:t>
            </a:fld>
            <a:endParaRPr lang="en-US" sz="1200">
              <a:solidFill>
                <a:srgbClr val="000000"/>
              </a:solidFill>
              <a:latin typeface="Arial"/>
              <a:ea typeface="Arial"/>
              <a:cs typeface="Arial"/>
              <a:sym typeface="Arial"/>
            </a:endParaRPr>
          </a:p>
        </p:txBody>
      </p:sp>
      <p:sp>
        <p:nvSpPr>
          <p:cNvPr id="246" name="Shape 246"/>
          <p:cNvSpPr>
            <a:spLocks noGrp="1" noRot="1" noChangeAspect="1"/>
          </p:cNvSpPr>
          <p:nvPr>
            <p:ph type="sldImg" idx="2"/>
          </p:nvPr>
        </p:nvSpPr>
        <p:spPr>
          <a:xfrm>
            <a:off x="1195388" y="703263"/>
            <a:ext cx="4643437" cy="34813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7" name="Shape 247"/>
          <p:cNvSpPr txBox="1">
            <a:spLocks noGrp="1"/>
          </p:cNvSpPr>
          <p:nvPr>
            <p:ph type="body" idx="1"/>
          </p:nvPr>
        </p:nvSpPr>
        <p:spPr>
          <a:xfrm>
            <a:off x="936415" y="4423439"/>
            <a:ext cx="5150272" cy="4187477"/>
          </a:xfrm>
          <a:prstGeom prst="rect">
            <a:avLst/>
          </a:prstGeom>
          <a:noFill/>
          <a:ln>
            <a:noFill/>
          </a:ln>
        </p:spPr>
        <p:txBody>
          <a:bodyPr wrap="square" lIns="94725" tIns="47350" rIns="94725" bIns="47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3408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sldNum" idx="12"/>
          </p:nvPr>
        </p:nvSpPr>
        <p:spPr>
          <a:xfrm>
            <a:off x="3976505" y="8842028"/>
            <a:ext cx="3044969" cy="465454"/>
          </a:xfrm>
          <a:prstGeom prst="rect">
            <a:avLst/>
          </a:prstGeom>
          <a:noFill/>
          <a:ln>
            <a:noFill/>
          </a:ln>
        </p:spPr>
        <p:txBody>
          <a:bodyPr wrap="square" lIns="90600" tIns="45300" rIns="90600" bIns="45300" anchor="b" anchorCtr="0">
            <a:noAutofit/>
          </a:bodyPr>
          <a:lstStyle/>
          <a:p>
            <a:pPr marL="0" marR="0" lvl="0" indent="0" algn="ctr" rtl="0">
              <a:spcBef>
                <a:spcPts val="0"/>
              </a:spcBef>
              <a:buSzPct val="25000"/>
              <a:buNone/>
            </a:pPr>
            <a:fld id="{00000000-1234-1234-1234-123412341234}" type="slidenum">
              <a:rPr lang="en-US" sz="1200">
                <a:solidFill>
                  <a:srgbClr val="000000"/>
                </a:solidFill>
                <a:latin typeface="Arial"/>
                <a:ea typeface="Arial"/>
                <a:cs typeface="Arial"/>
                <a:sym typeface="Arial"/>
              </a:rPr>
              <a:t>7</a:t>
            </a:fld>
            <a:endParaRPr lang="en-US" sz="1200">
              <a:solidFill>
                <a:srgbClr val="000000"/>
              </a:solidFill>
              <a:latin typeface="Arial"/>
              <a:ea typeface="Arial"/>
              <a:cs typeface="Arial"/>
              <a:sym typeface="Arial"/>
            </a:endParaRPr>
          </a:p>
        </p:txBody>
      </p:sp>
      <p:sp>
        <p:nvSpPr>
          <p:cNvPr id="245" name="Shape 245"/>
          <p:cNvSpPr txBox="1"/>
          <p:nvPr/>
        </p:nvSpPr>
        <p:spPr>
          <a:xfrm>
            <a:off x="3976505" y="8842028"/>
            <a:ext cx="3044969" cy="465454"/>
          </a:xfrm>
          <a:prstGeom prst="rect">
            <a:avLst/>
          </a:prstGeom>
          <a:noFill/>
          <a:ln>
            <a:noFill/>
          </a:ln>
        </p:spPr>
        <p:txBody>
          <a:bodyPr wrap="square" lIns="94725" tIns="47350" rIns="94725" bIns="4735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7</a:t>
            </a:fld>
            <a:endParaRPr lang="en-US" sz="1200">
              <a:solidFill>
                <a:srgbClr val="000000"/>
              </a:solidFill>
              <a:latin typeface="Arial"/>
              <a:ea typeface="Arial"/>
              <a:cs typeface="Arial"/>
              <a:sym typeface="Arial"/>
            </a:endParaRPr>
          </a:p>
        </p:txBody>
      </p:sp>
      <p:sp>
        <p:nvSpPr>
          <p:cNvPr id="246" name="Shape 246"/>
          <p:cNvSpPr>
            <a:spLocks noGrp="1" noRot="1" noChangeAspect="1"/>
          </p:cNvSpPr>
          <p:nvPr>
            <p:ph type="sldImg" idx="2"/>
          </p:nvPr>
        </p:nvSpPr>
        <p:spPr>
          <a:xfrm>
            <a:off x="1195388" y="703263"/>
            <a:ext cx="4643437" cy="34813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7" name="Shape 247"/>
          <p:cNvSpPr txBox="1">
            <a:spLocks noGrp="1"/>
          </p:cNvSpPr>
          <p:nvPr>
            <p:ph type="body" idx="1"/>
          </p:nvPr>
        </p:nvSpPr>
        <p:spPr>
          <a:xfrm>
            <a:off x="936415" y="4423439"/>
            <a:ext cx="5150272" cy="4187477"/>
          </a:xfrm>
          <a:prstGeom prst="rect">
            <a:avLst/>
          </a:prstGeom>
          <a:noFill/>
          <a:ln>
            <a:noFill/>
          </a:ln>
        </p:spPr>
        <p:txBody>
          <a:bodyPr wrap="square" lIns="94725" tIns="47350" rIns="94725" bIns="47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340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sldNum" idx="12"/>
          </p:nvPr>
        </p:nvSpPr>
        <p:spPr>
          <a:xfrm>
            <a:off x="3976505" y="8842028"/>
            <a:ext cx="3044969" cy="465454"/>
          </a:xfrm>
          <a:prstGeom prst="rect">
            <a:avLst/>
          </a:prstGeom>
          <a:noFill/>
          <a:ln>
            <a:noFill/>
          </a:ln>
        </p:spPr>
        <p:txBody>
          <a:bodyPr wrap="square" lIns="90600" tIns="45300" rIns="90600" bIns="45300" anchor="b" anchorCtr="0">
            <a:noAutofit/>
          </a:bodyPr>
          <a:lstStyle/>
          <a:p>
            <a:pPr marL="0" marR="0" lvl="0" indent="0" algn="ctr" rtl="0">
              <a:spcBef>
                <a:spcPts val="0"/>
              </a:spcBef>
              <a:buSzPct val="25000"/>
              <a:buNone/>
            </a:pPr>
            <a:fld id="{00000000-1234-1234-1234-123412341234}" type="slidenum">
              <a:rPr lang="en-US" sz="1200">
                <a:solidFill>
                  <a:srgbClr val="000000"/>
                </a:solidFill>
                <a:latin typeface="Arial"/>
                <a:ea typeface="Arial"/>
                <a:cs typeface="Arial"/>
                <a:sym typeface="Arial"/>
              </a:rPr>
              <a:t>8</a:t>
            </a:fld>
            <a:endParaRPr lang="en-US" sz="1200">
              <a:solidFill>
                <a:srgbClr val="000000"/>
              </a:solidFill>
              <a:latin typeface="Arial"/>
              <a:ea typeface="Arial"/>
              <a:cs typeface="Arial"/>
              <a:sym typeface="Arial"/>
            </a:endParaRPr>
          </a:p>
        </p:txBody>
      </p:sp>
      <p:sp>
        <p:nvSpPr>
          <p:cNvPr id="245" name="Shape 245"/>
          <p:cNvSpPr txBox="1"/>
          <p:nvPr/>
        </p:nvSpPr>
        <p:spPr>
          <a:xfrm>
            <a:off x="3976505" y="8842028"/>
            <a:ext cx="3044969" cy="465454"/>
          </a:xfrm>
          <a:prstGeom prst="rect">
            <a:avLst/>
          </a:prstGeom>
          <a:noFill/>
          <a:ln>
            <a:noFill/>
          </a:ln>
        </p:spPr>
        <p:txBody>
          <a:bodyPr wrap="square" lIns="94725" tIns="47350" rIns="94725" bIns="4735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8</a:t>
            </a:fld>
            <a:endParaRPr lang="en-US" sz="1200">
              <a:solidFill>
                <a:srgbClr val="000000"/>
              </a:solidFill>
              <a:latin typeface="Arial"/>
              <a:ea typeface="Arial"/>
              <a:cs typeface="Arial"/>
              <a:sym typeface="Arial"/>
            </a:endParaRPr>
          </a:p>
        </p:txBody>
      </p:sp>
      <p:sp>
        <p:nvSpPr>
          <p:cNvPr id="246" name="Shape 246"/>
          <p:cNvSpPr>
            <a:spLocks noGrp="1" noRot="1" noChangeAspect="1"/>
          </p:cNvSpPr>
          <p:nvPr>
            <p:ph type="sldImg" idx="2"/>
          </p:nvPr>
        </p:nvSpPr>
        <p:spPr>
          <a:xfrm>
            <a:off x="1195388" y="703263"/>
            <a:ext cx="4643437" cy="34813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7" name="Shape 247"/>
          <p:cNvSpPr txBox="1">
            <a:spLocks noGrp="1"/>
          </p:cNvSpPr>
          <p:nvPr>
            <p:ph type="body" idx="1"/>
          </p:nvPr>
        </p:nvSpPr>
        <p:spPr>
          <a:xfrm>
            <a:off x="936415" y="4423439"/>
            <a:ext cx="5150272" cy="4187477"/>
          </a:xfrm>
          <a:prstGeom prst="rect">
            <a:avLst/>
          </a:prstGeom>
          <a:noFill/>
          <a:ln>
            <a:noFill/>
          </a:ln>
        </p:spPr>
        <p:txBody>
          <a:bodyPr wrap="square" lIns="94725" tIns="47350" rIns="94725" bIns="47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3408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sldNum" idx="12"/>
          </p:nvPr>
        </p:nvSpPr>
        <p:spPr>
          <a:xfrm>
            <a:off x="3976505" y="8842028"/>
            <a:ext cx="3044969" cy="465454"/>
          </a:xfrm>
          <a:prstGeom prst="rect">
            <a:avLst/>
          </a:prstGeom>
          <a:noFill/>
          <a:ln>
            <a:noFill/>
          </a:ln>
        </p:spPr>
        <p:txBody>
          <a:bodyPr wrap="square" lIns="90600" tIns="45300" rIns="90600" bIns="45300" anchor="b" anchorCtr="0">
            <a:noAutofit/>
          </a:bodyPr>
          <a:lstStyle/>
          <a:p>
            <a:pPr marL="0" marR="0" lvl="0" indent="0" algn="ctr" rtl="0">
              <a:spcBef>
                <a:spcPts val="0"/>
              </a:spcBef>
              <a:buSzPct val="25000"/>
              <a:buNone/>
            </a:pPr>
            <a:fld id="{00000000-1234-1234-1234-123412341234}" type="slidenum">
              <a:rPr lang="en-US" sz="1200">
                <a:solidFill>
                  <a:srgbClr val="000000"/>
                </a:solidFill>
                <a:latin typeface="Arial"/>
                <a:ea typeface="Arial"/>
                <a:cs typeface="Arial"/>
                <a:sym typeface="Arial"/>
              </a:rPr>
              <a:t>9</a:t>
            </a:fld>
            <a:endParaRPr lang="en-US" sz="1200">
              <a:solidFill>
                <a:srgbClr val="000000"/>
              </a:solidFill>
              <a:latin typeface="Arial"/>
              <a:ea typeface="Arial"/>
              <a:cs typeface="Arial"/>
              <a:sym typeface="Arial"/>
            </a:endParaRPr>
          </a:p>
        </p:txBody>
      </p:sp>
      <p:sp>
        <p:nvSpPr>
          <p:cNvPr id="306" name="Shape 306"/>
          <p:cNvSpPr txBox="1"/>
          <p:nvPr/>
        </p:nvSpPr>
        <p:spPr>
          <a:xfrm>
            <a:off x="3976505" y="8842028"/>
            <a:ext cx="3044969" cy="465454"/>
          </a:xfrm>
          <a:prstGeom prst="rect">
            <a:avLst/>
          </a:prstGeom>
          <a:noFill/>
          <a:ln>
            <a:noFill/>
          </a:ln>
        </p:spPr>
        <p:txBody>
          <a:bodyPr wrap="square" lIns="94725" tIns="47350" rIns="94725" bIns="4735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9</a:t>
            </a:fld>
            <a:endParaRPr lang="en-US" sz="1200">
              <a:solidFill>
                <a:srgbClr val="000000"/>
              </a:solidFill>
              <a:latin typeface="Arial"/>
              <a:ea typeface="Arial"/>
              <a:cs typeface="Arial"/>
              <a:sym typeface="Arial"/>
            </a:endParaRPr>
          </a:p>
        </p:txBody>
      </p:sp>
      <p:sp>
        <p:nvSpPr>
          <p:cNvPr id="307" name="Shape 307"/>
          <p:cNvSpPr>
            <a:spLocks noGrp="1" noRot="1" noChangeAspect="1"/>
          </p:cNvSpPr>
          <p:nvPr>
            <p:ph type="sldImg" idx="2"/>
          </p:nvPr>
        </p:nvSpPr>
        <p:spPr>
          <a:xfrm>
            <a:off x="1195388" y="703263"/>
            <a:ext cx="4643437" cy="34813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8" name="Shape 308"/>
          <p:cNvSpPr txBox="1">
            <a:spLocks noGrp="1"/>
          </p:cNvSpPr>
          <p:nvPr>
            <p:ph type="body" idx="1"/>
          </p:nvPr>
        </p:nvSpPr>
        <p:spPr>
          <a:xfrm>
            <a:off x="936415" y="4423439"/>
            <a:ext cx="5150272" cy="4187477"/>
          </a:xfrm>
          <a:prstGeom prst="rect">
            <a:avLst/>
          </a:prstGeom>
          <a:noFill/>
          <a:ln>
            <a:noFill/>
          </a:ln>
        </p:spPr>
        <p:txBody>
          <a:bodyPr wrap="square" lIns="94725" tIns="47350" rIns="94725" bIns="4735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100000"/>
              <a:buFont typeface="Courier New"/>
              <a:buNone/>
              <a:tabLst/>
              <a:defRPr/>
            </a:pPr>
            <a:r>
              <a:rPr lang="en-US" sz="1200" dirty="0" smtClean="0">
                <a:solidFill>
                  <a:schemeClr val="dk1"/>
                </a:solidFill>
                <a:latin typeface="Arial"/>
                <a:ea typeface="Arial"/>
                <a:cs typeface="Arial"/>
                <a:sym typeface="Arial"/>
              </a:rPr>
              <a:t>Nuclear physics detector technology developed to explore the structure of matter at Jefferson Lab leads to new and advanced tools for better patient care. </a:t>
            </a:r>
            <a:r>
              <a:rPr lang="en-US" sz="1200" b="1" dirty="0" smtClean="0">
                <a:solidFill>
                  <a:schemeClr val="dk1"/>
                </a:solidFill>
                <a:latin typeface="Arial"/>
                <a:ea typeface="Arial"/>
                <a:cs typeface="Arial"/>
                <a:sym typeface="Arial"/>
              </a:rPr>
              <a:t>Tools for nuclear physics research include: </a:t>
            </a:r>
            <a:r>
              <a:rPr lang="en-US" sz="1200" b="0" dirty="0" smtClean="0">
                <a:solidFill>
                  <a:schemeClr val="dk1"/>
                </a:solidFill>
                <a:latin typeface="Arial"/>
                <a:ea typeface="Arial"/>
                <a:cs typeface="Arial"/>
                <a:sym typeface="Arial"/>
              </a:rPr>
              <a:t>photomultiplier tubes, silicon photo multipliers, scintillator and detector electronics. </a:t>
            </a:r>
            <a:r>
              <a:rPr lang="en-US" sz="1200" b="1" dirty="0" smtClean="0">
                <a:solidFill>
                  <a:schemeClr val="dk1"/>
                </a:solidFill>
                <a:latin typeface="Arial"/>
                <a:ea typeface="Arial"/>
                <a:cs typeface="Arial"/>
                <a:sym typeface="Arial"/>
              </a:rPr>
              <a:t>Tools for better patient care were developed</a:t>
            </a:r>
            <a:r>
              <a:rPr lang="en-US" sz="1200" b="1" baseline="0" dirty="0" smtClean="0">
                <a:solidFill>
                  <a:schemeClr val="dk1"/>
                </a:solidFill>
                <a:latin typeface="Arial"/>
                <a:ea typeface="Arial"/>
                <a:cs typeface="Arial"/>
                <a:sym typeface="Arial"/>
              </a:rPr>
              <a:t> including </a:t>
            </a:r>
            <a:r>
              <a:rPr lang="en-US" sz="1200" b="0" i="0" baseline="0" dirty="0" smtClean="0">
                <a:solidFill>
                  <a:schemeClr val="dk1"/>
                </a:solidFill>
                <a:latin typeface="Arial"/>
                <a:ea typeface="Arial"/>
                <a:cs typeface="Arial"/>
                <a:sym typeface="Arial"/>
              </a:rPr>
              <a:t>c</a:t>
            </a:r>
            <a:r>
              <a:rPr lang="en-US" sz="1200" i="0" dirty="0" smtClean="0">
                <a:solidFill>
                  <a:schemeClr val="dk1"/>
                </a:solidFill>
                <a:latin typeface="Arial"/>
                <a:ea typeface="Arial"/>
                <a:cs typeface="Arial"/>
                <a:sym typeface="Arial"/>
              </a:rPr>
              <a:t>ompact gamma camera for breast cancer detection,</a:t>
            </a:r>
            <a:r>
              <a:rPr lang="en-US" sz="1200" i="0" baseline="0" dirty="0" smtClean="0">
                <a:solidFill>
                  <a:schemeClr val="dk1"/>
                </a:solidFill>
                <a:latin typeface="Arial"/>
                <a:ea typeface="Arial"/>
                <a:cs typeface="Arial"/>
                <a:sym typeface="Arial"/>
              </a:rPr>
              <a:t> leading </a:t>
            </a:r>
            <a:r>
              <a:rPr lang="en-US" sz="1200" dirty="0" smtClean="0">
                <a:solidFill>
                  <a:schemeClr val="dk1"/>
                </a:solidFill>
                <a:latin typeface="Arial"/>
                <a:ea typeface="Arial"/>
                <a:cs typeface="Arial"/>
                <a:sym typeface="Arial"/>
              </a:rPr>
              <a:t>to </a:t>
            </a:r>
            <a:r>
              <a:rPr lang="en-US" sz="1200" dirty="0" smtClean="0">
                <a:latin typeface="Arial"/>
                <a:ea typeface="Arial"/>
                <a:cs typeface="Arial"/>
                <a:sym typeface="Arial"/>
              </a:rPr>
              <a:t>several Jefferson Lab</a:t>
            </a:r>
            <a:r>
              <a:rPr lang="en-US" sz="1200" b="1" dirty="0" smtClean="0">
                <a:solidFill>
                  <a:srgbClr val="C00000"/>
                </a:solidFill>
                <a:latin typeface="Arial"/>
                <a:ea typeface="Arial"/>
                <a:cs typeface="Arial"/>
                <a:sym typeface="Arial"/>
              </a:rPr>
              <a:t> patents and a s</a:t>
            </a:r>
            <a:r>
              <a:rPr lang="en-US" sz="1200" dirty="0" smtClean="0">
                <a:solidFill>
                  <a:schemeClr val="dk1"/>
                </a:solidFill>
                <a:latin typeface="Arial"/>
                <a:ea typeface="Arial"/>
                <a:cs typeface="Arial"/>
                <a:sym typeface="Arial"/>
              </a:rPr>
              <a:t>tart-up company. Also, h</a:t>
            </a:r>
            <a:r>
              <a:rPr lang="en-US" sz="1200" i="0" dirty="0" smtClean="0">
                <a:solidFill>
                  <a:schemeClr val="dk1"/>
                </a:solidFill>
                <a:latin typeface="Arial"/>
                <a:ea typeface="Arial"/>
                <a:cs typeface="Arial"/>
                <a:sym typeface="Arial"/>
              </a:rPr>
              <a:t>and held gamma camera was developed to guide surgeons, allowing</a:t>
            </a:r>
            <a:r>
              <a:rPr lang="en-US" sz="1200" i="0" baseline="0" dirty="0" smtClean="0">
                <a:solidFill>
                  <a:schemeClr val="dk1"/>
                </a:solidFill>
                <a:latin typeface="Arial"/>
                <a:ea typeface="Arial"/>
                <a:cs typeface="Arial"/>
                <a:sym typeface="Arial"/>
              </a:rPr>
              <a:t> s</a:t>
            </a:r>
            <a:r>
              <a:rPr lang="en-US" sz="1200" dirty="0" smtClean="0">
                <a:solidFill>
                  <a:schemeClr val="dk1"/>
                </a:solidFill>
                <a:latin typeface="Arial"/>
                <a:ea typeface="Arial"/>
                <a:cs typeface="Arial"/>
                <a:sym typeface="Arial"/>
              </a:rPr>
              <a:t>ilicon photo multipliers to provide precise imaging at low voltages and are now also </a:t>
            </a:r>
            <a:r>
              <a:rPr lang="en-US" sz="1200" b="1" dirty="0" smtClean="0">
                <a:solidFill>
                  <a:srgbClr val="C00000"/>
                </a:solidFill>
                <a:latin typeface="Arial"/>
                <a:ea typeface="Arial"/>
                <a:cs typeface="Arial"/>
                <a:sym typeface="Arial"/>
              </a:rPr>
              <a:t>wire-free and wireless</a:t>
            </a:r>
            <a:r>
              <a:rPr lang="en-US" sz="1200" dirty="0" smtClean="0">
                <a:solidFill>
                  <a:srgbClr val="C00000"/>
                </a:solidFill>
                <a:latin typeface="Arial"/>
                <a:ea typeface="Arial"/>
                <a:cs typeface="Arial"/>
                <a:sym typeface="Arial"/>
              </a:rPr>
              <a:t>,</a:t>
            </a:r>
            <a:r>
              <a:rPr lang="en-US" sz="1200" dirty="0" smtClean="0">
                <a:solidFill>
                  <a:schemeClr val="dk1"/>
                </a:solidFill>
                <a:latin typeface="Arial"/>
                <a:ea typeface="Arial"/>
                <a:cs typeface="Arial"/>
                <a:sym typeface="Arial"/>
              </a:rPr>
              <a:t> to give flexible motion without tethering.</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i="1" dirty="0" smtClean="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1" dirty="0" smtClean="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dirty="0" smtClean="0">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7240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sldNum" idx="12"/>
          </p:nvPr>
        </p:nvSpPr>
        <p:spPr>
          <a:xfrm>
            <a:off x="3976505" y="8842028"/>
            <a:ext cx="3044969" cy="465454"/>
          </a:xfrm>
          <a:prstGeom prst="rect">
            <a:avLst/>
          </a:prstGeom>
          <a:noFill/>
          <a:ln>
            <a:noFill/>
          </a:ln>
        </p:spPr>
        <p:txBody>
          <a:bodyPr wrap="square" lIns="90600" tIns="45300" rIns="90600" bIns="45300" anchor="b" anchorCtr="0">
            <a:noAutofit/>
          </a:bodyPr>
          <a:lstStyle/>
          <a:p>
            <a:pPr marL="0" marR="0" lvl="0" indent="0" algn="ctr" rtl="0">
              <a:spcBef>
                <a:spcPts val="0"/>
              </a:spcBef>
              <a:buSzPct val="25000"/>
              <a:buNone/>
            </a:pPr>
            <a:fld id="{00000000-1234-1234-1234-123412341234}" type="slidenum">
              <a:rPr lang="en-US" sz="1200">
                <a:solidFill>
                  <a:srgbClr val="000000"/>
                </a:solidFill>
                <a:latin typeface="Arial"/>
                <a:ea typeface="Arial"/>
                <a:cs typeface="Arial"/>
                <a:sym typeface="Arial"/>
              </a:rPr>
              <a:t>10</a:t>
            </a:fld>
            <a:endParaRPr lang="en-US" sz="1200">
              <a:solidFill>
                <a:srgbClr val="000000"/>
              </a:solidFill>
              <a:latin typeface="Arial"/>
              <a:ea typeface="Arial"/>
              <a:cs typeface="Arial"/>
              <a:sym typeface="Arial"/>
            </a:endParaRPr>
          </a:p>
        </p:txBody>
      </p:sp>
      <p:sp>
        <p:nvSpPr>
          <p:cNvPr id="306" name="Shape 306"/>
          <p:cNvSpPr txBox="1"/>
          <p:nvPr/>
        </p:nvSpPr>
        <p:spPr>
          <a:xfrm>
            <a:off x="3976505" y="8842028"/>
            <a:ext cx="3044969" cy="465454"/>
          </a:xfrm>
          <a:prstGeom prst="rect">
            <a:avLst/>
          </a:prstGeom>
          <a:noFill/>
          <a:ln>
            <a:noFill/>
          </a:ln>
        </p:spPr>
        <p:txBody>
          <a:bodyPr wrap="square" lIns="94725" tIns="47350" rIns="94725" bIns="4735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10</a:t>
            </a:fld>
            <a:endParaRPr lang="en-US" sz="1200">
              <a:solidFill>
                <a:srgbClr val="000000"/>
              </a:solidFill>
              <a:latin typeface="Arial"/>
              <a:ea typeface="Arial"/>
              <a:cs typeface="Arial"/>
              <a:sym typeface="Arial"/>
            </a:endParaRPr>
          </a:p>
        </p:txBody>
      </p:sp>
      <p:sp>
        <p:nvSpPr>
          <p:cNvPr id="307" name="Shape 307"/>
          <p:cNvSpPr>
            <a:spLocks noGrp="1" noRot="1" noChangeAspect="1"/>
          </p:cNvSpPr>
          <p:nvPr>
            <p:ph type="sldImg" idx="2"/>
          </p:nvPr>
        </p:nvSpPr>
        <p:spPr>
          <a:xfrm>
            <a:off x="1195388" y="703263"/>
            <a:ext cx="4643437" cy="34813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8" name="Shape 308"/>
          <p:cNvSpPr txBox="1">
            <a:spLocks noGrp="1"/>
          </p:cNvSpPr>
          <p:nvPr>
            <p:ph type="body" idx="1"/>
          </p:nvPr>
        </p:nvSpPr>
        <p:spPr>
          <a:xfrm>
            <a:off x="936415" y="4423439"/>
            <a:ext cx="5150272" cy="4187477"/>
          </a:xfrm>
          <a:prstGeom prst="rect">
            <a:avLst/>
          </a:prstGeom>
          <a:noFill/>
          <a:ln>
            <a:noFill/>
          </a:ln>
        </p:spPr>
        <p:txBody>
          <a:bodyPr wrap="square" lIns="94725" tIns="47350" rIns="94725" bIns="4735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smtClean="0">
                <a:solidFill>
                  <a:schemeClr val="dk1"/>
                </a:solidFill>
                <a:latin typeface="Arial"/>
                <a:ea typeface="Arial"/>
                <a:cs typeface="Arial"/>
                <a:sym typeface="Arial"/>
              </a:rPr>
              <a:t>There is increasing demand for high-performance computing to solve our understanding of complex many-body systems and predict their behavior. </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200" dirty="0" smtClean="0">
                <a:latin typeface="Arial"/>
                <a:ea typeface="Arial"/>
                <a:cs typeface="Arial"/>
                <a:sym typeface="Arial"/>
              </a:rPr>
              <a:t>Use of </a:t>
            </a:r>
            <a:r>
              <a:rPr lang="en-US" sz="1200" dirty="0" smtClean="0">
                <a:solidFill>
                  <a:schemeClr val="dk1"/>
                </a:solidFill>
                <a:latin typeface="Arial"/>
                <a:ea typeface="Arial"/>
                <a:cs typeface="Arial"/>
                <a:sym typeface="Arial"/>
              </a:rPr>
              <a:t>graphics processing unit (GPU) or graphics cards </a:t>
            </a:r>
            <a:r>
              <a:rPr lang="en-US" sz="1200" dirty="0" smtClean="0">
                <a:latin typeface="Arial"/>
                <a:ea typeface="Arial"/>
                <a:cs typeface="Arial"/>
                <a:sym typeface="Arial"/>
              </a:rPr>
              <a:t>for the low-cost solution of extremely CPU-intensive, repetitive computations </a:t>
            </a:r>
            <a:r>
              <a:rPr lang="en-US" sz="1200" b="1" dirty="0" smtClean="0">
                <a:solidFill>
                  <a:schemeClr val="accent1"/>
                </a:solidFill>
                <a:latin typeface="Arial"/>
                <a:ea typeface="Arial"/>
                <a:cs typeface="Arial"/>
                <a:sym typeface="Arial"/>
              </a:rPr>
              <a:t>was first implemented in the Jefferson Lab Lattice QCD calculations</a:t>
            </a:r>
            <a:r>
              <a:rPr lang="en-US" sz="1200" dirty="0" smtClean="0">
                <a:latin typeface="Arial"/>
                <a:ea typeface="Arial"/>
                <a:cs typeface="Arial"/>
                <a:sym typeface="Arial"/>
              </a:rPr>
              <a:t>, gaining computing speedup factors of two to ten.</a:t>
            </a:r>
            <a:r>
              <a:rPr lang="en-US" sz="1200" dirty="0" smtClean="0">
                <a:solidFill>
                  <a:schemeClr val="dk1"/>
                </a:solidFill>
                <a:latin typeface="Arial"/>
                <a:ea typeface="Arial"/>
                <a:cs typeface="Arial"/>
                <a:sym typeface="Arial"/>
              </a:rPr>
              <a:t> This is now applied on leadership GPU systems such as DOE Titan (ORNL) and NSF Blue Waters (NCSA - University of Illinois).</a:t>
            </a:r>
          </a:p>
          <a:p>
            <a:pPr marL="171450" marR="0" lvl="0" indent="-171450" algn="l" rtl="0">
              <a:spcBef>
                <a:spcPts val="0"/>
              </a:spcBef>
              <a:spcAft>
                <a:spcPts val="0"/>
              </a:spcAft>
              <a:buClr>
                <a:schemeClr val="dk1"/>
              </a:buClr>
              <a:buSzPct val="100000"/>
              <a:buFont typeface="Arial" panose="020B0604020202020204" pitchFamily="34" charset="0"/>
              <a:buChar char="•"/>
            </a:pPr>
            <a:r>
              <a:rPr lang="en-US" sz="1200" dirty="0" smtClean="0">
                <a:solidFill>
                  <a:schemeClr val="dk1"/>
                </a:solidFill>
                <a:latin typeface="Arial"/>
                <a:ea typeface="Arial"/>
                <a:cs typeface="Arial"/>
                <a:sym typeface="Arial"/>
              </a:rPr>
              <a:t>Lattice QCD in collaboration with industry have driven development of new computing paradigms that benefit large scale computation. These capabilities underpin many important scientific challenges, </a:t>
            </a:r>
            <a:r>
              <a:rPr lang="en-US" sz="1200" i="1" dirty="0" smtClean="0">
                <a:solidFill>
                  <a:schemeClr val="dk1"/>
                </a:solidFill>
                <a:latin typeface="Arial"/>
                <a:ea typeface="Arial"/>
                <a:cs typeface="Arial"/>
                <a:sym typeface="Arial"/>
              </a:rPr>
              <a:t>e.g.</a:t>
            </a:r>
            <a:r>
              <a:rPr lang="en-US" sz="1200" dirty="0" smtClean="0">
                <a:solidFill>
                  <a:schemeClr val="dk1"/>
                </a:solidFill>
                <a:latin typeface="Arial"/>
                <a:ea typeface="Arial"/>
                <a:cs typeface="Arial"/>
                <a:sym typeface="Arial"/>
              </a:rPr>
              <a:t> studying climate and heat transport over the Earth.</a:t>
            </a:r>
          </a:p>
          <a:p>
            <a:pPr marL="171450" marR="0" lvl="0" indent="-171450" algn="l" rtl="0">
              <a:spcBef>
                <a:spcPts val="600"/>
              </a:spcBef>
              <a:spcAft>
                <a:spcPts val="0"/>
              </a:spcAft>
              <a:buClr>
                <a:schemeClr val="dk1"/>
              </a:buClr>
              <a:buSzPct val="100000"/>
              <a:buFont typeface="Arial" panose="020B0604020202020204" pitchFamily="34" charset="0"/>
              <a:buChar char="•"/>
            </a:pPr>
            <a:r>
              <a:rPr lang="en-US" sz="1200" dirty="0" smtClean="0">
                <a:solidFill>
                  <a:schemeClr val="dk1"/>
                </a:solidFill>
                <a:latin typeface="Arial"/>
                <a:ea typeface="Arial"/>
                <a:cs typeface="Arial"/>
                <a:sym typeface="Arial"/>
              </a:rPr>
              <a:t>The hottest video games on the market often have the most realistic graphics, enabled by performing intense calculations on a device called a graphics processing unit (GPU) or graphics cards.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endParaRPr lang="en-US" sz="1200" dirty="0" smtClean="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i="1" dirty="0" smtClean="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1" dirty="0" smtClean="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dirty="0" smtClean="0">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724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Jefferson Lab TT activities facilitated through a group consisting of: </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14</a:t>
            </a:fld>
            <a:endParaRPr lang="en-US"/>
          </a:p>
        </p:txBody>
      </p:sp>
    </p:spTree>
    <p:extLst>
      <p:ext uri="{BB962C8B-B14F-4D97-AF65-F5344CB8AC3E}">
        <p14:creationId xmlns:p14="http://schemas.microsoft.com/office/powerpoint/2010/main" val="3195754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blipFill>
            <a:blip r:embed="rId7"/>
            <a:stretch>
              <a:fillRect/>
            </a:stretch>
          </a:blip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Thursday, March 22, 2018</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blipFill>
            <a:blip r:embed="rId7"/>
            <a:stretch>
              <a:fillRect/>
            </a:stretch>
          </a:blip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Thursday, March 22, 2018</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50849"/>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3307066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Shape 35"/>
        <p:cNvGrpSpPr/>
        <p:nvPr/>
      </p:nvGrpSpPr>
      <p:grpSpPr>
        <a:xfrm>
          <a:off x="0" y="0"/>
          <a:ext cx="0" cy="0"/>
          <a:chOff x="0" y="0"/>
          <a:chExt cx="0" cy="0"/>
        </a:xfrm>
      </p:grpSpPr>
      <p:sp>
        <p:nvSpPr>
          <p:cNvPr id="4"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Applications of Nuclear Physics </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8" name="Straight Connector 7"/>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610721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Jefferson Lab Tech Transfer</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Jefferson Lab Tech Transfer</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blipFill>
            <a:blip r:embed="rId3"/>
            <a:stretch>
              <a:fillRect/>
            </a:stretch>
          </a:blip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0" y="3595166"/>
            <a:ext cx="4086225" cy="2381250"/>
          </a:xfrm>
          <a:blipFill>
            <a:blip r:embed="rId4"/>
            <a:stretch>
              <a:fillRect/>
            </a:stretch>
          </a:blip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blipFill>
            <a:blip r:embed="rId3"/>
            <a:stretch>
              <a:fillRect/>
            </a:stretch>
          </a:blip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blipFill>
            <a:blip r:embed="rId4"/>
            <a:stretch>
              <a:fillRect/>
            </a:stretch>
          </a:blip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blipFill>
            <a:blip r:embed="rId4"/>
            <a:stretch>
              <a:fillRect/>
            </a:stretch>
          </a:blip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blipFill>
            <a:blip r:embed="rId4"/>
            <a:stretch>
              <a:fillRect/>
            </a:stretch>
          </a:blip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Thursday, March 22, 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Jefferson Lab Tech Transfer</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80" r:id="rId11"/>
    <p:sldLayoutId id="2147483681" r:id="rId1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hyperlink" Target="http://www.bnnt.com" TargetMode="External"/><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386" y="121186"/>
            <a:ext cx="7937298" cy="1002247"/>
          </a:xfrm>
        </p:spPr>
        <p:txBody>
          <a:bodyPr/>
          <a:lstStyle/>
          <a:p>
            <a:r>
              <a:rPr lang="en-US" dirty="0" smtClean="0"/>
              <a:t>Technology </a:t>
            </a:r>
            <a:r>
              <a:rPr lang="en-US" dirty="0"/>
              <a:t>Transfer at Jefferson Lab</a:t>
            </a:r>
            <a:br>
              <a:rPr lang="en-US" dirty="0"/>
            </a:br>
            <a:endParaRPr lang="en-US" dirty="0"/>
          </a:p>
        </p:txBody>
      </p:sp>
      <p:sp>
        <p:nvSpPr>
          <p:cNvPr id="3" name="Subtitle 2"/>
          <p:cNvSpPr>
            <a:spLocks noGrp="1"/>
          </p:cNvSpPr>
          <p:nvPr>
            <p:ph type="subTitle" idx="1"/>
          </p:nvPr>
        </p:nvSpPr>
        <p:spPr/>
        <p:txBody>
          <a:bodyPr>
            <a:normAutofit/>
          </a:bodyPr>
          <a:lstStyle/>
          <a:p>
            <a:r>
              <a:rPr lang="en-US" sz="2800" b="1" dirty="0" smtClean="0"/>
              <a:t>Overview</a:t>
            </a:r>
            <a:endParaRPr lang="en-US" sz="2800" b="1" dirty="0"/>
          </a:p>
        </p:txBody>
      </p:sp>
      <p:pic>
        <p:nvPicPr>
          <p:cNvPr id="12" name="Picture Placeholder 11"/>
          <p:cNvPicPr>
            <a:picLocks noGrp="1" noChangeAspect="1"/>
          </p:cNvPicPr>
          <p:nvPr>
            <p:ph type="pic" sz="quarter" idx="13"/>
          </p:nvPr>
        </p:nvPicPr>
        <p:blipFill>
          <a:blip r:embed="rId3"/>
          <a:srcRect t="5499" b="5499"/>
          <a:stretch>
            <a:fillRect/>
          </a:stretch>
        </p:blipFill>
        <p:spPr>
          <a:xfrm>
            <a:off x="3638720" y="1720792"/>
            <a:ext cx="4630964" cy="3821639"/>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quarter" idx="14"/>
          </p:nvPr>
        </p:nvSpPr>
        <p:spPr/>
        <p:txBody>
          <a:bodyPr/>
          <a:lstStyle/>
          <a:p>
            <a:r>
              <a:rPr lang="en-US" dirty="0" smtClean="0"/>
              <a:t>Drew Weisenberger</a:t>
            </a:r>
            <a:endParaRPr lang="en-US" dirty="0"/>
          </a:p>
        </p:txBody>
      </p:sp>
      <p:sp>
        <p:nvSpPr>
          <p:cNvPr id="6" name="Date Placeholder 5"/>
          <p:cNvSpPr>
            <a:spLocks noGrp="1"/>
          </p:cNvSpPr>
          <p:nvPr>
            <p:ph type="dt" sz="half" idx="15"/>
          </p:nvPr>
        </p:nvSpPr>
        <p:spPr/>
        <p:txBody>
          <a:bodyPr/>
          <a:lstStyle/>
          <a:p>
            <a:fld id="{BDC57488-3539-8349-95E7-E0E3D7B2EDB0}" type="datetime2">
              <a:rPr lang="en-US" smtClean="0"/>
              <a:pPr/>
              <a:t>Thursday, March 22, 2018</a:t>
            </a:fld>
            <a:endParaRPr lang="en-US" dirty="0"/>
          </a:p>
        </p:txBody>
      </p:sp>
    </p:spTree>
    <p:extLst>
      <p:ext uri="{BB962C8B-B14F-4D97-AF65-F5344CB8AC3E}">
        <p14:creationId xmlns:p14="http://schemas.microsoft.com/office/powerpoint/2010/main" val="139274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17"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Technology Transfer at Jefferson Lab</a:t>
            </a:r>
            <a:br>
              <a:rPr lang="en-US" dirty="0"/>
            </a:br>
            <a:endParaRPr lang="en-US" dirty="0"/>
          </a:p>
        </p:txBody>
      </p:sp>
      <p:sp>
        <p:nvSpPr>
          <p:cNvPr id="26" name="Shape 337"/>
          <p:cNvSpPr txBox="1">
            <a:spLocks noGrp="1"/>
          </p:cNvSpPr>
          <p:nvPr>
            <p:ph type="sldNum" idx="12"/>
          </p:nvPr>
        </p:nvSpPr>
        <p:spPr>
          <a:xfrm>
            <a:off x="5853478" y="6453287"/>
            <a:ext cx="2133599" cy="365125"/>
          </a:xfrm>
          <a:prstGeom prst="rect">
            <a:avLst/>
          </a:prstGeom>
          <a:noFill/>
          <a:ln>
            <a:noFill/>
          </a:ln>
        </p:spPr>
        <p:txBody>
          <a:bodyPr wrap="square" lIns="91350" tIns="45675" rIns="91350" bIns="45675" anchor="ctr" anchorCtr="0">
            <a:noAutofit/>
          </a:bodyPr>
          <a:lstStyle/>
          <a:p>
            <a:pPr marL="0" marR="0" lvl="0" indent="0" algn="ctr" rtl="0">
              <a:spcBef>
                <a:spcPts val="0"/>
              </a:spcBef>
              <a:buSzPct val="25000"/>
              <a:buNone/>
            </a:pPr>
            <a:fld id="{00000000-1234-1234-1234-123412341234}" type="slidenum">
              <a:rPr lang="en-US" sz="1200">
                <a:solidFill>
                  <a:schemeClr val="lt1"/>
                </a:solidFill>
                <a:latin typeface="Calibri"/>
                <a:ea typeface="Calibri"/>
                <a:cs typeface="Calibri"/>
                <a:sym typeface="Calibri"/>
              </a:rPr>
              <a:t>10</a:t>
            </a:fld>
            <a:endParaRPr lang="en-US" sz="1200">
              <a:solidFill>
                <a:schemeClr val="lt1"/>
              </a:solidFill>
              <a:latin typeface="Calibri"/>
              <a:ea typeface="Calibri"/>
              <a:cs typeface="Calibri"/>
              <a:sym typeface="Calibri"/>
            </a:endParaRPr>
          </a:p>
        </p:txBody>
      </p:sp>
      <p:sp>
        <p:nvSpPr>
          <p:cNvPr id="11" name="Shape 388"/>
          <p:cNvSpPr txBox="1"/>
          <p:nvPr/>
        </p:nvSpPr>
        <p:spPr>
          <a:xfrm>
            <a:off x="116378" y="131057"/>
            <a:ext cx="9143998" cy="584774"/>
          </a:xfrm>
          <a:prstGeom prst="rect">
            <a:avLst/>
          </a:prstGeom>
          <a:noFill/>
          <a:ln>
            <a:noFill/>
          </a:ln>
        </p:spPr>
        <p:txBody>
          <a:bodyPr wrap="square" lIns="91350" tIns="45675" rIns="91350" bIns="45675" anchor="t" anchorCtr="0">
            <a:noAutofit/>
          </a:bodyPr>
          <a:lstStyle/>
          <a:p>
            <a:pPr marL="0" marR="0" lvl="0" indent="0" rtl="0">
              <a:spcBef>
                <a:spcPts val="0"/>
              </a:spcBef>
              <a:buSzPct val="25000"/>
              <a:buNone/>
            </a:pPr>
            <a:r>
              <a:rPr lang="en-US" sz="2800" b="1" dirty="0" smtClean="0">
                <a:solidFill>
                  <a:schemeClr val="dk1"/>
                </a:solidFill>
                <a:latin typeface="Arial"/>
                <a:ea typeface="Arial"/>
                <a:cs typeface="Arial"/>
                <a:sym typeface="Arial"/>
              </a:rPr>
              <a:t>High Performance Computing</a:t>
            </a:r>
            <a:endParaRPr lang="en-US" sz="2800" b="1" dirty="0">
              <a:solidFill>
                <a:schemeClr val="dk1"/>
              </a:solidFill>
              <a:latin typeface="Arial"/>
              <a:ea typeface="Arial"/>
              <a:cs typeface="Arial"/>
              <a:sym typeface="Arial"/>
            </a:endParaRPr>
          </a:p>
        </p:txBody>
      </p:sp>
      <p:sp>
        <p:nvSpPr>
          <p:cNvPr id="12" name="Shape 389"/>
          <p:cNvSpPr txBox="1"/>
          <p:nvPr/>
        </p:nvSpPr>
        <p:spPr>
          <a:xfrm>
            <a:off x="247651" y="897557"/>
            <a:ext cx="8591549" cy="646331"/>
          </a:xfrm>
          <a:prstGeom prst="rect">
            <a:avLst/>
          </a:prstGeom>
          <a:noFill/>
          <a:ln w="9525" cap="flat" cmpd="sng">
            <a:noFill/>
            <a:prstDash val="solid"/>
            <a:round/>
            <a:headEnd type="none" w="med" len="med"/>
            <a:tailEnd type="none" w="med" len="med"/>
          </a:ln>
        </p:spPr>
        <p:txBody>
          <a:bodyPr wrap="square" lIns="91350" tIns="45675" rIns="91350" bIns="45675" anchor="t" anchorCtr="0">
            <a:noAutofit/>
          </a:bodyPr>
          <a:lstStyle/>
          <a:p>
            <a:pPr marL="0" marR="0" lvl="0" indent="0" algn="l" rtl="0">
              <a:spcBef>
                <a:spcPts val="0"/>
              </a:spcBef>
              <a:buSzPct val="25000"/>
              <a:buNone/>
            </a:pPr>
            <a:r>
              <a:rPr lang="en-US" b="1" dirty="0">
                <a:latin typeface="Arial"/>
                <a:ea typeface="Arial"/>
                <a:cs typeface="Arial"/>
                <a:sym typeface="Arial"/>
              </a:rPr>
              <a:t>There is increasing demand for high-performance computing to solve our understanding of complex many-body systems and predict their </a:t>
            </a:r>
            <a:r>
              <a:rPr lang="en-US" b="1" dirty="0" smtClean="0">
                <a:latin typeface="Arial"/>
                <a:ea typeface="Arial"/>
                <a:cs typeface="Arial"/>
                <a:sym typeface="Arial"/>
              </a:rPr>
              <a:t>behavior.</a:t>
            </a:r>
            <a:endParaRPr lang="en-US" b="1" dirty="0">
              <a:latin typeface="Arial"/>
              <a:ea typeface="Arial"/>
              <a:cs typeface="Arial"/>
              <a:sym typeface="Arial"/>
            </a:endParaRPr>
          </a:p>
        </p:txBody>
      </p:sp>
      <p:sp>
        <p:nvSpPr>
          <p:cNvPr id="13" name="Shape 391"/>
          <p:cNvSpPr txBox="1"/>
          <p:nvPr/>
        </p:nvSpPr>
        <p:spPr>
          <a:xfrm>
            <a:off x="0" y="2003771"/>
            <a:ext cx="5049586" cy="3292129"/>
          </a:xfrm>
          <a:prstGeom prst="rect">
            <a:avLst/>
          </a:prstGeom>
          <a:noFill/>
          <a:ln>
            <a:noFill/>
          </a:ln>
        </p:spPr>
        <p:txBody>
          <a:bodyPr wrap="square" lIns="91350" tIns="45675" rIns="91350" bIns="45675" anchor="t" anchorCtr="0">
            <a:noAutofit/>
          </a:bodyPr>
          <a:lstStyle/>
          <a:p>
            <a:pPr marL="285483" indent="-285483">
              <a:spcBef>
                <a:spcPts val="1200"/>
              </a:spcBef>
              <a:buClr>
                <a:schemeClr val="dk1"/>
              </a:buClr>
              <a:buSzPct val="100000"/>
              <a:buFont typeface="Courier New"/>
              <a:buChar char="o"/>
            </a:pPr>
            <a:r>
              <a:rPr lang="en-US" sz="1600" dirty="0">
                <a:latin typeface="Arial"/>
                <a:ea typeface="Arial"/>
                <a:cs typeface="Arial"/>
                <a:sym typeface="Arial"/>
              </a:rPr>
              <a:t>Use of </a:t>
            </a:r>
            <a:r>
              <a:rPr lang="en-US" sz="1600" dirty="0">
                <a:solidFill>
                  <a:schemeClr val="dk1"/>
                </a:solidFill>
                <a:latin typeface="Arial"/>
                <a:ea typeface="Arial"/>
                <a:cs typeface="Arial"/>
                <a:sym typeface="Arial"/>
              </a:rPr>
              <a:t>graphics processing unit (GPU) or graphics cards </a:t>
            </a:r>
            <a:r>
              <a:rPr lang="en-US" sz="1600" dirty="0" smtClean="0">
                <a:latin typeface="Arial"/>
                <a:ea typeface="Arial"/>
                <a:cs typeface="Arial"/>
                <a:sym typeface="Arial"/>
              </a:rPr>
              <a:t>for </a:t>
            </a:r>
            <a:r>
              <a:rPr lang="en-US" sz="1600" dirty="0">
                <a:latin typeface="Arial"/>
                <a:ea typeface="Arial"/>
                <a:cs typeface="Arial"/>
                <a:sym typeface="Arial"/>
              </a:rPr>
              <a:t>the low-cost solution of extremely CPU-intensive, repetitive computations </a:t>
            </a:r>
            <a:r>
              <a:rPr lang="en-US" sz="1600" b="1" dirty="0">
                <a:solidFill>
                  <a:schemeClr val="accent1"/>
                </a:solidFill>
                <a:latin typeface="Arial"/>
                <a:ea typeface="Arial"/>
                <a:cs typeface="Arial"/>
                <a:sym typeface="Arial"/>
              </a:rPr>
              <a:t>was first implemented in the Jefferson Lab Lattice QCD calculations</a:t>
            </a:r>
            <a:r>
              <a:rPr lang="en-US" sz="1600" dirty="0">
                <a:latin typeface="Arial"/>
                <a:ea typeface="Arial"/>
                <a:cs typeface="Arial"/>
                <a:sym typeface="Arial"/>
              </a:rPr>
              <a:t>, gaining computing speedup factors of two to ten.</a:t>
            </a:r>
          </a:p>
          <a:p>
            <a:pPr marL="285483" marR="0" lvl="0" indent="-285483" algn="l" rtl="0">
              <a:spcBef>
                <a:spcPts val="1200"/>
              </a:spcBef>
              <a:spcAft>
                <a:spcPts val="0"/>
              </a:spcAft>
              <a:buClr>
                <a:schemeClr val="dk1"/>
              </a:buClr>
              <a:buSzPct val="100000"/>
              <a:buFont typeface="Courier New"/>
              <a:buChar char="o"/>
            </a:pPr>
            <a:r>
              <a:rPr lang="en-US" sz="1600" dirty="0" smtClean="0">
                <a:solidFill>
                  <a:schemeClr val="dk1"/>
                </a:solidFill>
                <a:latin typeface="Arial"/>
                <a:ea typeface="Arial"/>
                <a:cs typeface="Arial"/>
                <a:sym typeface="Arial"/>
              </a:rPr>
              <a:t>These </a:t>
            </a:r>
            <a:r>
              <a:rPr lang="en-US" sz="1600" dirty="0">
                <a:solidFill>
                  <a:schemeClr val="dk1"/>
                </a:solidFill>
                <a:latin typeface="Arial"/>
                <a:ea typeface="Arial"/>
                <a:cs typeface="Arial"/>
                <a:sym typeface="Arial"/>
              </a:rPr>
              <a:t>capabilities underpin many important scientific challenges, </a:t>
            </a:r>
            <a:r>
              <a:rPr lang="en-US" sz="1600" i="1" dirty="0">
                <a:solidFill>
                  <a:schemeClr val="dk1"/>
                </a:solidFill>
                <a:latin typeface="Arial"/>
                <a:ea typeface="Arial"/>
                <a:cs typeface="Arial"/>
                <a:sym typeface="Arial"/>
              </a:rPr>
              <a:t>e.g.</a:t>
            </a:r>
            <a:r>
              <a:rPr lang="en-US" sz="1600" dirty="0">
                <a:solidFill>
                  <a:schemeClr val="dk1"/>
                </a:solidFill>
                <a:latin typeface="Arial"/>
                <a:ea typeface="Arial"/>
                <a:cs typeface="Arial"/>
                <a:sym typeface="Arial"/>
              </a:rPr>
              <a:t> studying </a:t>
            </a:r>
            <a:r>
              <a:rPr lang="en-US" sz="1600" b="1" dirty="0">
                <a:solidFill>
                  <a:schemeClr val="accent1"/>
                </a:solidFill>
                <a:latin typeface="Arial"/>
                <a:ea typeface="Arial"/>
                <a:cs typeface="Arial"/>
                <a:sym typeface="Arial"/>
              </a:rPr>
              <a:t>climate and heat transport </a:t>
            </a:r>
            <a:r>
              <a:rPr lang="en-US" sz="1600" dirty="0">
                <a:latin typeface="Arial"/>
                <a:ea typeface="Arial"/>
                <a:cs typeface="Arial"/>
                <a:sym typeface="Arial"/>
              </a:rPr>
              <a:t>over the Earth</a:t>
            </a:r>
            <a:r>
              <a:rPr lang="en-US" sz="1600" dirty="0" smtClean="0">
                <a:solidFill>
                  <a:schemeClr val="dk1"/>
                </a:solidFill>
                <a:latin typeface="Arial"/>
                <a:ea typeface="Arial"/>
                <a:cs typeface="Arial"/>
                <a:sym typeface="Arial"/>
              </a:rPr>
              <a:t>.</a:t>
            </a:r>
            <a:endParaRPr lang="en-US" sz="1600" dirty="0">
              <a:solidFill>
                <a:schemeClr val="dk1"/>
              </a:solidFill>
              <a:latin typeface="Arial"/>
              <a:ea typeface="Arial"/>
              <a:cs typeface="Arial"/>
              <a:sym typeface="Arial"/>
            </a:endParaRPr>
          </a:p>
        </p:txBody>
      </p:sp>
      <p:sp>
        <p:nvSpPr>
          <p:cNvPr id="14" name="Shape 394"/>
          <p:cNvSpPr txBox="1"/>
          <p:nvPr/>
        </p:nvSpPr>
        <p:spPr>
          <a:xfrm>
            <a:off x="158403" y="5577850"/>
            <a:ext cx="8896349" cy="1323352"/>
          </a:xfrm>
          <a:prstGeom prst="rect">
            <a:avLst/>
          </a:prstGeom>
          <a:noFill/>
          <a:ln>
            <a:noFill/>
          </a:ln>
        </p:spPr>
        <p:txBody>
          <a:bodyPr wrap="square" lIns="91350" tIns="45675" rIns="91350" bIns="45675" anchor="t" anchorCtr="0">
            <a:noAutofit/>
          </a:bodyPr>
          <a:lstStyle/>
          <a:p>
            <a:pPr marL="0" marR="0" lvl="0" indent="0" algn="l" rtl="0">
              <a:spcBef>
                <a:spcPts val="0"/>
              </a:spcBef>
              <a:buSzPct val="25000"/>
              <a:buNone/>
            </a:pPr>
            <a:r>
              <a:rPr lang="en-US" sz="1600" b="1" dirty="0">
                <a:latin typeface="Arial"/>
                <a:ea typeface="Arial"/>
                <a:cs typeface="Arial"/>
                <a:sym typeface="Arial"/>
              </a:rPr>
              <a:t>The effort to boost the computing capabilities will continue with the </a:t>
            </a:r>
            <a:r>
              <a:rPr lang="en-US" sz="1600" b="1" dirty="0" err="1">
                <a:latin typeface="Arial"/>
                <a:ea typeface="Arial"/>
                <a:cs typeface="Arial"/>
                <a:sym typeface="Arial"/>
              </a:rPr>
              <a:t>Exascale</a:t>
            </a:r>
            <a:r>
              <a:rPr lang="en-US" sz="1600" b="1" dirty="0">
                <a:latin typeface="Arial"/>
                <a:ea typeface="Arial"/>
                <a:cs typeface="Arial"/>
                <a:sym typeface="Arial"/>
              </a:rPr>
              <a:t> Computing Project and enable a new era of high-precision calculations, including Lattice QCD.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989" y="1812700"/>
            <a:ext cx="3759592" cy="3308347"/>
          </a:xfrm>
          <a:prstGeom prst="rect">
            <a:avLst/>
          </a:prstGeom>
          <a:ln w="25400">
            <a:solidFill>
              <a:schemeClr val="tx1"/>
            </a:solidFill>
          </a:ln>
        </p:spPr>
      </p:pic>
    </p:spTree>
    <p:extLst>
      <p:ext uri="{BB962C8B-B14F-4D97-AF65-F5344CB8AC3E}">
        <p14:creationId xmlns:p14="http://schemas.microsoft.com/office/powerpoint/2010/main" val="109389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8919" y="138939"/>
            <a:ext cx="8464378" cy="487490"/>
          </a:xfrm>
        </p:spPr>
        <p:txBody>
          <a:bodyPr>
            <a:noAutofit/>
          </a:bodyPr>
          <a:lstStyle/>
          <a:p>
            <a:r>
              <a:rPr lang="en-US" sz="2800" dirty="0"/>
              <a:t>Detector Development for Plant </a:t>
            </a:r>
            <a:r>
              <a:rPr lang="en-US" sz="2800" dirty="0" smtClean="0"/>
              <a:t>Biology</a:t>
            </a:r>
            <a:endParaRPr lang="en-US" sz="2800" dirty="0"/>
          </a:p>
        </p:txBody>
      </p:sp>
      <p:sp>
        <p:nvSpPr>
          <p:cNvPr id="4" name="Footer Placeholder 3"/>
          <p:cNvSpPr>
            <a:spLocks noGrp="1"/>
          </p:cNvSpPr>
          <p:nvPr>
            <p:ph type="ftr" sz="quarter" idx="11"/>
          </p:nvPr>
        </p:nvSpPr>
        <p:spPr/>
        <p:txBody>
          <a:bodyPr/>
          <a:lstStyle/>
          <a:p>
            <a:r>
              <a:rPr lang="en-US" dirty="0"/>
              <a:t>Technology Transfer at Jefferson Lab</a:t>
            </a:r>
            <a:br>
              <a:rPr lang="en-US" dirty="0"/>
            </a:br>
            <a:endParaRPr lang="en-US" dirty="0"/>
          </a:p>
        </p:txBody>
      </p:sp>
      <p:pic>
        <p:nvPicPr>
          <p:cNvPr id="17" name="Picture 16"/>
          <p:cNvPicPr>
            <a:picLocks noChangeAspect="1"/>
          </p:cNvPicPr>
          <p:nvPr/>
        </p:nvPicPr>
        <p:blipFill rotWithShape="1">
          <a:blip r:embed="rId2"/>
          <a:srcRect r="1414" b="2167"/>
          <a:stretch/>
        </p:blipFill>
        <p:spPr>
          <a:xfrm>
            <a:off x="4678236" y="1476371"/>
            <a:ext cx="4287762" cy="3125262"/>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4732868" y="5078541"/>
            <a:ext cx="4474146" cy="1323439"/>
          </a:xfrm>
          <a:prstGeom prst="rect">
            <a:avLst/>
          </a:prstGeom>
        </p:spPr>
        <p:txBody>
          <a:bodyPr wrap="square">
            <a:spAutoFit/>
          </a:bodyPr>
          <a:lstStyle/>
          <a:p>
            <a:r>
              <a:rPr lang="en-US" sz="2000" b="1" dirty="0" smtClean="0"/>
              <a:t>CRADA</a:t>
            </a:r>
            <a:r>
              <a:rPr lang="en-US" sz="2000" dirty="0" smtClean="0"/>
              <a:t>: Saskatoon Plant </a:t>
            </a:r>
            <a:r>
              <a:rPr lang="en-US" sz="2000" dirty="0" err="1"/>
              <a:t>Phenotyping</a:t>
            </a:r>
            <a:r>
              <a:rPr lang="en-US" sz="2000" dirty="0"/>
              <a:t> and Imaging Research </a:t>
            </a:r>
            <a:r>
              <a:rPr lang="en-US" sz="2000" dirty="0" smtClean="0"/>
              <a:t>Centre- </a:t>
            </a:r>
            <a:r>
              <a:rPr lang="en-US" sz="2000" dirty="0"/>
              <a:t> </a:t>
            </a:r>
            <a:r>
              <a:rPr lang="en-US" sz="2000" dirty="0" err="1" smtClean="0"/>
              <a:t>PhytoPET</a:t>
            </a:r>
            <a:r>
              <a:rPr lang="en-US" sz="2000" dirty="0" smtClean="0"/>
              <a:t> studies development of new </a:t>
            </a:r>
            <a:r>
              <a:rPr lang="en-US" sz="2000" dirty="0"/>
              <a:t>strains of lentils, wheat and </a:t>
            </a:r>
            <a:r>
              <a:rPr lang="en-US" sz="2000" dirty="0" smtClean="0"/>
              <a:t>canola</a:t>
            </a:r>
            <a:endParaRPr lang="en-US" sz="2000" dirty="0"/>
          </a:p>
        </p:txBody>
      </p:sp>
      <p:pic>
        <p:nvPicPr>
          <p:cNvPr id="1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43083" b="2348"/>
          <a:stretch/>
        </p:blipFill>
        <p:spPr bwMode="auto">
          <a:xfrm>
            <a:off x="160912" y="1476371"/>
            <a:ext cx="4343400" cy="3125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270934" y="5032375"/>
            <a:ext cx="4317999" cy="707886"/>
          </a:xfrm>
          <a:prstGeom prst="rect">
            <a:avLst/>
          </a:prstGeom>
        </p:spPr>
        <p:txBody>
          <a:bodyPr wrap="square">
            <a:spAutoFit/>
          </a:bodyPr>
          <a:lstStyle/>
          <a:p>
            <a:r>
              <a:rPr lang="en-US" sz="2000" dirty="0" smtClean="0"/>
              <a:t>Oak seedling </a:t>
            </a:r>
            <a:r>
              <a:rPr lang="en-US" sz="2000" dirty="0" err="1" smtClean="0"/>
              <a:t>PhytoPET</a:t>
            </a:r>
            <a:r>
              <a:rPr lang="en-US" sz="2000" dirty="0" smtClean="0"/>
              <a:t> studies at Duke University </a:t>
            </a:r>
            <a:r>
              <a:rPr lang="en-US" sz="2000" dirty="0" err="1" smtClean="0"/>
              <a:t>Phytotron</a:t>
            </a:r>
            <a:endParaRPr lang="en-US" sz="2000" dirty="0"/>
          </a:p>
        </p:txBody>
      </p:sp>
    </p:spTree>
    <p:extLst>
      <p:ext uri="{BB962C8B-B14F-4D97-AF65-F5344CB8AC3E}">
        <p14:creationId xmlns:p14="http://schemas.microsoft.com/office/powerpoint/2010/main" val="3886640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Technology Transfer at Jefferson Lab</a:t>
            </a:r>
            <a:br>
              <a:rPr lang="en-US" dirty="0"/>
            </a:br>
            <a:endParaRPr lang="en-US" dirty="0"/>
          </a:p>
        </p:txBody>
      </p:sp>
      <p:sp>
        <p:nvSpPr>
          <p:cNvPr id="9" name="Shape 355"/>
          <p:cNvSpPr txBox="1"/>
          <p:nvPr/>
        </p:nvSpPr>
        <p:spPr>
          <a:xfrm>
            <a:off x="603666" y="962732"/>
            <a:ext cx="8372102" cy="646331"/>
          </a:xfrm>
          <a:prstGeom prst="rect">
            <a:avLst/>
          </a:prstGeom>
          <a:noFill/>
          <a:ln w="9525" cap="flat" cmpd="sng">
            <a:noFill/>
            <a:prstDash val="solid"/>
            <a:round/>
            <a:headEnd type="none" w="med" len="med"/>
            <a:tailEnd type="none" w="med" len="med"/>
          </a:ln>
        </p:spPr>
        <p:txBody>
          <a:bodyPr wrap="square" lIns="91350" tIns="45675" rIns="91350" bIns="45675" anchor="t" anchorCtr="0">
            <a:noAutofit/>
          </a:bodyPr>
          <a:lstStyle/>
          <a:p>
            <a:pPr>
              <a:buSzPct val="25000"/>
            </a:pPr>
            <a:r>
              <a:rPr lang="en-US" b="1" dirty="0">
                <a:latin typeface="Arial"/>
                <a:ea typeface="Arial"/>
                <a:cs typeface="Arial"/>
                <a:sym typeface="Arial"/>
              </a:rPr>
              <a:t>Nuclear scientists at Hampton University and Jefferson Lab developed </a:t>
            </a:r>
            <a:r>
              <a:rPr lang="en-US" b="1" dirty="0">
                <a:solidFill>
                  <a:srgbClr val="C00000"/>
                </a:solidFill>
                <a:latin typeface="Arial"/>
                <a:ea typeface="Arial"/>
                <a:cs typeface="Arial"/>
                <a:sym typeface="Arial"/>
              </a:rPr>
              <a:t>real-time, in vivo, dosimetry technology</a:t>
            </a:r>
            <a:r>
              <a:rPr lang="en-US" b="1" dirty="0" smtClean="0">
                <a:solidFill>
                  <a:srgbClr val="C00000"/>
                </a:solidFill>
                <a:latin typeface="Arial"/>
                <a:ea typeface="Arial"/>
                <a:cs typeface="Arial"/>
                <a:sym typeface="Arial"/>
              </a:rPr>
              <a:t>.</a:t>
            </a:r>
            <a:endParaRPr lang="en-US" b="1" dirty="0">
              <a:solidFill>
                <a:srgbClr val="C00000"/>
              </a:solidFill>
              <a:latin typeface="Arial"/>
              <a:ea typeface="Arial"/>
              <a:cs typeface="Arial"/>
              <a:sym typeface="Arial"/>
            </a:endParaRPr>
          </a:p>
        </p:txBody>
      </p:sp>
      <p:pic>
        <p:nvPicPr>
          <p:cNvPr id="10" name="Shape 356"/>
          <p:cNvPicPr preferRelativeResize="0">
            <a:picLocks/>
          </p:cNvPicPr>
          <p:nvPr/>
        </p:nvPicPr>
        <p:blipFill rotWithShape="1">
          <a:blip r:embed="rId2">
            <a:alphaModFix/>
          </a:blip>
          <a:srcRect/>
          <a:stretch/>
        </p:blipFill>
        <p:spPr>
          <a:xfrm flipH="1">
            <a:off x="3913027" y="1873119"/>
            <a:ext cx="3455678" cy="3657808"/>
          </a:xfrm>
          <a:prstGeom prst="rect">
            <a:avLst/>
          </a:prstGeom>
          <a:noFill/>
          <a:ln>
            <a:noFill/>
          </a:ln>
        </p:spPr>
      </p:pic>
      <p:grpSp>
        <p:nvGrpSpPr>
          <p:cNvPr id="11" name="Shape 358"/>
          <p:cNvGrpSpPr/>
          <p:nvPr/>
        </p:nvGrpSpPr>
        <p:grpSpPr>
          <a:xfrm>
            <a:off x="7231921" y="2552454"/>
            <a:ext cx="1927696" cy="1550609"/>
            <a:chOff x="6027855" y="1692409"/>
            <a:chExt cx="2395478" cy="1945704"/>
          </a:xfrm>
        </p:grpSpPr>
        <p:sp>
          <p:nvSpPr>
            <p:cNvPr id="14" name="Shape 359"/>
            <p:cNvSpPr/>
            <p:nvPr/>
          </p:nvSpPr>
          <p:spPr>
            <a:xfrm>
              <a:off x="6027855" y="2736188"/>
              <a:ext cx="1809305" cy="901926"/>
            </a:xfrm>
            <a:custGeom>
              <a:avLst/>
              <a:gdLst/>
              <a:ahLst/>
              <a:cxnLst/>
              <a:rect l="0" t="0" r="0" b="0"/>
              <a:pathLst>
                <a:path w="120000" h="120000" extrusionOk="0">
                  <a:moveTo>
                    <a:pt x="40922" y="507"/>
                  </a:moveTo>
                  <a:cubicBezTo>
                    <a:pt x="16789" y="-320"/>
                    <a:pt x="-7342" y="-1147"/>
                    <a:pt x="2094" y="6824"/>
                  </a:cubicBezTo>
                  <a:cubicBezTo>
                    <a:pt x="11531" y="14796"/>
                    <a:pt x="78267" y="30440"/>
                    <a:pt x="97546" y="48339"/>
                  </a:cubicBezTo>
                  <a:cubicBezTo>
                    <a:pt x="116826" y="66239"/>
                    <a:pt x="114264" y="103542"/>
                    <a:pt x="117769" y="114222"/>
                  </a:cubicBezTo>
                  <a:cubicBezTo>
                    <a:pt x="121275" y="124901"/>
                    <a:pt x="119927" y="118659"/>
                    <a:pt x="118578" y="112417"/>
                  </a:cubicBezTo>
                </a:path>
              </a:pathLst>
            </a:custGeom>
            <a:noFill/>
            <a:ln w="254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a:solidFill>
                  <a:srgbClr val="FFFFFF"/>
                </a:solidFill>
                <a:latin typeface="Calibri"/>
                <a:ea typeface="Calibri"/>
                <a:cs typeface="Calibri"/>
                <a:sym typeface="Calibri"/>
              </a:endParaRPr>
            </a:p>
          </p:txBody>
        </p:sp>
        <p:grpSp>
          <p:nvGrpSpPr>
            <p:cNvPr id="15" name="Shape 360"/>
            <p:cNvGrpSpPr/>
            <p:nvPr/>
          </p:nvGrpSpPr>
          <p:grpSpPr>
            <a:xfrm>
              <a:off x="6613110" y="1692409"/>
              <a:ext cx="1810223" cy="1153131"/>
              <a:chOff x="6564342" y="1765561"/>
              <a:chExt cx="1810223" cy="1153131"/>
            </a:xfrm>
          </p:grpSpPr>
          <p:pic>
            <p:nvPicPr>
              <p:cNvPr id="16" name="Shape 361"/>
              <p:cNvPicPr preferRelativeResize="0"/>
              <p:nvPr/>
            </p:nvPicPr>
            <p:blipFill rotWithShape="1">
              <a:blip r:embed="rId3">
                <a:alphaModFix/>
              </a:blip>
              <a:srcRect/>
              <a:stretch/>
            </p:blipFill>
            <p:spPr>
              <a:xfrm>
                <a:off x="6564342" y="1765561"/>
                <a:ext cx="1810223" cy="1153131"/>
              </a:xfrm>
              <a:prstGeom prst="rect">
                <a:avLst/>
              </a:prstGeom>
              <a:noFill/>
              <a:ln>
                <a:noFill/>
              </a:ln>
            </p:spPr>
          </p:pic>
          <p:pic>
            <p:nvPicPr>
              <p:cNvPr id="17" name="Shape 362"/>
              <p:cNvPicPr preferRelativeResize="0"/>
              <p:nvPr/>
            </p:nvPicPr>
            <p:blipFill rotWithShape="1">
              <a:blip r:embed="rId4">
                <a:alphaModFix/>
              </a:blip>
              <a:srcRect/>
              <a:stretch/>
            </p:blipFill>
            <p:spPr>
              <a:xfrm>
                <a:off x="6815220" y="1888194"/>
                <a:ext cx="1336031" cy="790797"/>
              </a:xfrm>
              <a:prstGeom prst="rect">
                <a:avLst/>
              </a:prstGeom>
              <a:noFill/>
              <a:ln>
                <a:noFill/>
              </a:ln>
            </p:spPr>
          </p:pic>
        </p:grpSp>
      </p:grpSp>
      <p:sp>
        <p:nvSpPr>
          <p:cNvPr id="18" name="Shape 363"/>
          <p:cNvSpPr txBox="1"/>
          <p:nvPr/>
        </p:nvSpPr>
        <p:spPr>
          <a:xfrm>
            <a:off x="229104" y="87940"/>
            <a:ext cx="8753929" cy="745330"/>
          </a:xfrm>
          <a:prstGeom prst="rect">
            <a:avLst/>
          </a:prstGeom>
          <a:noFill/>
          <a:ln>
            <a:noFill/>
          </a:ln>
        </p:spPr>
        <p:txBody>
          <a:bodyPr wrap="square" lIns="51375" tIns="25675" rIns="51375" bIns="25675" anchor="ctr" anchorCtr="0">
            <a:noAutofit/>
          </a:bodyPr>
          <a:lstStyle/>
          <a:p>
            <a:pPr marL="0" marR="0" lvl="0" indent="0" algn="l" rtl="0">
              <a:lnSpc>
                <a:spcPct val="90000"/>
              </a:lnSpc>
              <a:spcBef>
                <a:spcPts val="0"/>
              </a:spcBef>
              <a:buSzPct val="25000"/>
              <a:buNone/>
            </a:pPr>
            <a:r>
              <a:rPr lang="en-US" sz="2800" b="1" dirty="0">
                <a:solidFill>
                  <a:schemeClr val="dk1"/>
                </a:solidFill>
                <a:latin typeface="Arial"/>
                <a:ea typeface="Arial"/>
                <a:cs typeface="Arial"/>
                <a:sym typeface="Arial"/>
              </a:rPr>
              <a:t>Enabling Real Time Radiation Treatment Dosimetry</a:t>
            </a:r>
          </a:p>
        </p:txBody>
      </p:sp>
      <p:sp>
        <p:nvSpPr>
          <p:cNvPr id="19" name="Shape 365"/>
          <p:cNvSpPr txBox="1"/>
          <p:nvPr/>
        </p:nvSpPr>
        <p:spPr>
          <a:xfrm>
            <a:off x="467893" y="1772313"/>
            <a:ext cx="3596858" cy="3454993"/>
          </a:xfrm>
          <a:prstGeom prst="rect">
            <a:avLst/>
          </a:prstGeom>
          <a:noFill/>
          <a:ln>
            <a:noFill/>
          </a:ln>
        </p:spPr>
        <p:txBody>
          <a:bodyPr wrap="square" lIns="91350" tIns="45675" rIns="91350" bIns="45675" anchor="t" anchorCtr="0">
            <a:noAutofit/>
          </a:bodyPr>
          <a:lstStyle/>
          <a:p>
            <a:pPr marL="285483" indent="-285483">
              <a:spcBef>
                <a:spcPts val="600"/>
              </a:spcBef>
              <a:buSzPct val="100000"/>
              <a:buFont typeface="Courier New"/>
              <a:buChar char="o"/>
            </a:pPr>
            <a:r>
              <a:rPr lang="en-US" sz="1600" dirty="0" smtClean="0">
                <a:solidFill>
                  <a:schemeClr val="dk1"/>
                </a:solidFill>
                <a:latin typeface="Arial"/>
                <a:ea typeface="Arial"/>
                <a:cs typeface="Arial"/>
                <a:sym typeface="Arial"/>
              </a:rPr>
              <a:t>Incorporates </a:t>
            </a:r>
            <a:r>
              <a:rPr lang="en-US" sz="1600" dirty="0">
                <a:solidFill>
                  <a:schemeClr val="dk1"/>
                </a:solidFill>
                <a:latin typeface="Arial"/>
                <a:ea typeface="Arial"/>
                <a:cs typeface="Arial"/>
                <a:sym typeface="Arial"/>
              </a:rPr>
              <a:t>real time dosimetry monitoring into radiotherapy cancer treatment </a:t>
            </a:r>
            <a:r>
              <a:rPr lang="en-US" sz="1600" dirty="0" smtClean="0">
                <a:solidFill>
                  <a:schemeClr val="dk1"/>
                </a:solidFill>
                <a:latin typeface="Arial"/>
                <a:ea typeface="Arial"/>
                <a:cs typeface="Arial"/>
                <a:sym typeface="Arial"/>
              </a:rPr>
              <a:t>procedures</a:t>
            </a:r>
            <a:endParaRPr lang="en-US" sz="1600" dirty="0">
              <a:solidFill>
                <a:schemeClr val="dk1"/>
              </a:solidFill>
              <a:latin typeface="Arial"/>
              <a:ea typeface="Arial"/>
              <a:cs typeface="Arial"/>
              <a:sym typeface="Arial"/>
            </a:endParaRPr>
          </a:p>
          <a:p>
            <a:pPr marL="285483" marR="0" lvl="0" indent="-285483" algn="l" rtl="0">
              <a:spcBef>
                <a:spcPts val="600"/>
              </a:spcBef>
              <a:spcAft>
                <a:spcPts val="0"/>
              </a:spcAft>
              <a:buSzPct val="100000"/>
              <a:buFont typeface="Courier New"/>
              <a:buChar char="o"/>
            </a:pPr>
            <a:r>
              <a:rPr lang="en-US" sz="1600" dirty="0" smtClean="0">
                <a:latin typeface="Arial"/>
                <a:ea typeface="Arial"/>
                <a:cs typeface="Arial"/>
                <a:sym typeface="Arial"/>
              </a:rPr>
              <a:t>Uses plastic </a:t>
            </a:r>
            <a:r>
              <a:rPr lang="en-US" sz="1600" dirty="0">
                <a:latin typeface="Arial"/>
                <a:ea typeface="Arial"/>
                <a:cs typeface="Arial"/>
                <a:sym typeface="Arial"/>
              </a:rPr>
              <a:t>scintillating detector (PSD) fiber technology with balloon-type patient organ </a:t>
            </a:r>
            <a:r>
              <a:rPr lang="en-US" sz="1600" dirty="0" smtClean="0">
                <a:latin typeface="Arial"/>
                <a:ea typeface="Arial"/>
                <a:cs typeface="Arial"/>
                <a:sym typeface="Arial"/>
              </a:rPr>
              <a:t>immobilizers</a:t>
            </a:r>
            <a:endParaRPr sz="1600" dirty="0">
              <a:solidFill>
                <a:schemeClr val="dk1"/>
              </a:solidFill>
              <a:latin typeface="Arial"/>
              <a:ea typeface="Arial"/>
              <a:cs typeface="Arial"/>
              <a:sym typeface="Arial"/>
            </a:endParaRPr>
          </a:p>
        </p:txBody>
      </p:sp>
      <p:sp>
        <p:nvSpPr>
          <p:cNvPr id="20" name="Shape 366"/>
          <p:cNvSpPr/>
          <p:nvPr/>
        </p:nvSpPr>
        <p:spPr>
          <a:xfrm>
            <a:off x="6143099" y="2807958"/>
            <a:ext cx="872729" cy="1298867"/>
          </a:xfrm>
          <a:prstGeom prst="trapezoid">
            <a:avLst>
              <a:gd name="adj" fmla="val 25000"/>
            </a:avLst>
          </a:prstGeom>
          <a:gradFill>
            <a:gsLst>
              <a:gs pos="0">
                <a:srgbClr val="FFFF7E">
                  <a:alpha val="23921"/>
                </a:srgbClr>
              </a:gs>
              <a:gs pos="50000">
                <a:srgbClr val="FFFFB1"/>
              </a:gs>
              <a:gs pos="100000">
                <a:srgbClr val="FFFFD9"/>
              </a:gs>
            </a:gsLst>
            <a:lin ang="5400000" scaled="0"/>
          </a:gradFill>
          <a:ln>
            <a:noFill/>
          </a:ln>
          <a:effectLst>
            <a:outerShdw blurRad="39999" dist="23000" dir="5400000" rotWithShape="0">
              <a:srgbClr val="000000">
                <a:alpha val="34901"/>
              </a:srgbClr>
            </a:outerShdw>
          </a:effectLst>
        </p:spPr>
        <p:txBody>
          <a:bodyPr wrap="square" lIns="91350" tIns="45675" rIns="91350" bIns="45675"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21" name="Shape 367"/>
          <p:cNvPicPr preferRelativeResize="0"/>
          <p:nvPr/>
        </p:nvPicPr>
        <p:blipFill rotWithShape="1">
          <a:blip r:embed="rId5">
            <a:alphaModFix/>
          </a:blip>
          <a:srcRect/>
          <a:stretch/>
        </p:blipFill>
        <p:spPr>
          <a:xfrm>
            <a:off x="519936" y="3919636"/>
            <a:ext cx="1726613" cy="2311663"/>
          </a:xfrm>
          <a:prstGeom prst="rect">
            <a:avLst/>
          </a:prstGeom>
          <a:noFill/>
          <a:ln w="12700">
            <a:solidFill>
              <a:schemeClr val="tx1"/>
            </a:solidFill>
          </a:ln>
        </p:spPr>
      </p:pic>
      <p:grpSp>
        <p:nvGrpSpPr>
          <p:cNvPr id="22" name="Shape 368"/>
          <p:cNvGrpSpPr/>
          <p:nvPr/>
        </p:nvGrpSpPr>
        <p:grpSpPr>
          <a:xfrm>
            <a:off x="2568614" y="4871576"/>
            <a:ext cx="3957828" cy="1236734"/>
            <a:chOff x="6127880" y="5141712"/>
            <a:chExt cx="3957828" cy="1236735"/>
          </a:xfrm>
        </p:grpSpPr>
        <p:sp>
          <p:nvSpPr>
            <p:cNvPr id="23" name="Shape 369"/>
            <p:cNvSpPr/>
            <p:nvPr/>
          </p:nvSpPr>
          <p:spPr>
            <a:xfrm>
              <a:off x="6188244" y="5470296"/>
              <a:ext cx="651580" cy="663738"/>
            </a:xfrm>
            <a:prstGeom prst="ellipse">
              <a:avLst/>
            </a:prstGeom>
            <a:solidFill>
              <a:schemeClr val="accent1"/>
            </a:solidFill>
            <a:ln w="381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4" name="Shape 370"/>
            <p:cNvSpPr/>
            <p:nvPr/>
          </p:nvSpPr>
          <p:spPr>
            <a:xfrm>
              <a:off x="6592160" y="5606023"/>
              <a:ext cx="91439" cy="91439"/>
            </a:xfrm>
            <a:prstGeom prst="ellipse">
              <a:avLst/>
            </a:prstGeom>
            <a:solidFill>
              <a:srgbClr val="92D050"/>
            </a:solidFill>
            <a:ln w="25400" cap="flat" cmpd="sng">
              <a:solidFill>
                <a:srgbClr val="92D050"/>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5" name="Shape 371"/>
            <p:cNvSpPr/>
            <p:nvPr/>
          </p:nvSpPr>
          <p:spPr>
            <a:xfrm>
              <a:off x="6344496" y="5613644"/>
              <a:ext cx="91439" cy="91439"/>
            </a:xfrm>
            <a:prstGeom prst="ellipse">
              <a:avLst/>
            </a:prstGeom>
            <a:solidFill>
              <a:srgbClr val="92D050"/>
            </a:solidFill>
            <a:ln w="25400" cap="flat" cmpd="sng">
              <a:solidFill>
                <a:srgbClr val="92D050"/>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6" name="Shape 372"/>
            <p:cNvSpPr/>
            <p:nvPr/>
          </p:nvSpPr>
          <p:spPr>
            <a:xfrm>
              <a:off x="6474894" y="5777319"/>
              <a:ext cx="91439" cy="91439"/>
            </a:xfrm>
            <a:prstGeom prst="ellipse">
              <a:avLst/>
            </a:prstGeom>
            <a:solidFill>
              <a:srgbClr val="92D050"/>
            </a:solidFill>
            <a:ln w="25400" cap="flat" cmpd="sng">
              <a:solidFill>
                <a:srgbClr val="92D050"/>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7" name="Shape 373"/>
            <p:cNvSpPr/>
            <p:nvPr/>
          </p:nvSpPr>
          <p:spPr>
            <a:xfrm>
              <a:off x="6347423" y="5899232"/>
              <a:ext cx="91439" cy="91439"/>
            </a:xfrm>
            <a:prstGeom prst="ellipse">
              <a:avLst/>
            </a:prstGeom>
            <a:solidFill>
              <a:srgbClr val="92D050"/>
            </a:solidFill>
            <a:ln w="25400" cap="flat" cmpd="sng">
              <a:solidFill>
                <a:srgbClr val="92D050"/>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8" name="Shape 374"/>
            <p:cNvSpPr/>
            <p:nvPr/>
          </p:nvSpPr>
          <p:spPr>
            <a:xfrm>
              <a:off x="6620857" y="5918387"/>
              <a:ext cx="83126" cy="91439"/>
            </a:xfrm>
            <a:prstGeom prst="ellipse">
              <a:avLst/>
            </a:prstGeom>
            <a:solidFill>
              <a:srgbClr val="92D050"/>
            </a:solidFill>
            <a:ln w="25400" cap="flat" cmpd="sng">
              <a:solidFill>
                <a:srgbClr val="92D050"/>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9" name="Shape 375"/>
            <p:cNvSpPr/>
            <p:nvPr/>
          </p:nvSpPr>
          <p:spPr>
            <a:xfrm>
              <a:off x="6127880" y="5141712"/>
              <a:ext cx="1548821" cy="30777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400" dirty="0">
                  <a:solidFill>
                    <a:schemeClr val="dk1"/>
                  </a:solidFill>
                  <a:latin typeface="Arial"/>
                  <a:ea typeface="Arial"/>
                  <a:cs typeface="Arial"/>
                  <a:sym typeface="Arial"/>
                </a:rPr>
                <a:t>Scintillating Fiber</a:t>
              </a:r>
            </a:p>
          </p:txBody>
        </p:sp>
        <p:cxnSp>
          <p:nvCxnSpPr>
            <p:cNvPr id="30" name="Shape 376"/>
            <p:cNvCxnSpPr/>
            <p:nvPr/>
          </p:nvCxnSpPr>
          <p:spPr>
            <a:xfrm rot="10800000">
              <a:off x="6662419" y="5970263"/>
              <a:ext cx="622377" cy="254296"/>
            </a:xfrm>
            <a:prstGeom prst="straightConnector1">
              <a:avLst/>
            </a:prstGeom>
            <a:noFill/>
            <a:ln w="25400" cap="flat" cmpd="sng">
              <a:solidFill>
                <a:schemeClr val="dk1"/>
              </a:solidFill>
              <a:prstDash val="solid"/>
              <a:round/>
              <a:headEnd type="none" w="med" len="med"/>
              <a:tailEnd type="stealth" w="lg" len="lg"/>
            </a:ln>
            <a:effectLst>
              <a:outerShdw blurRad="39999" dist="20000" dir="5400000" rotWithShape="0">
                <a:srgbClr val="000000">
                  <a:alpha val="37647"/>
                </a:srgbClr>
              </a:outerShdw>
            </a:effectLst>
          </p:spPr>
        </p:cxnSp>
        <p:sp>
          <p:nvSpPr>
            <p:cNvPr id="31" name="Shape 377"/>
            <p:cNvSpPr/>
            <p:nvPr/>
          </p:nvSpPr>
          <p:spPr>
            <a:xfrm>
              <a:off x="7326099" y="6070671"/>
              <a:ext cx="2003153" cy="30777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400" dirty="0">
                  <a:solidFill>
                    <a:schemeClr val="dk1"/>
                  </a:solidFill>
                  <a:latin typeface="Arial"/>
                  <a:ea typeface="Arial"/>
                  <a:cs typeface="Arial"/>
                  <a:sym typeface="Arial"/>
                </a:rPr>
                <a:t>Fluorescent dopants</a:t>
              </a:r>
            </a:p>
          </p:txBody>
        </p:sp>
        <p:cxnSp>
          <p:nvCxnSpPr>
            <p:cNvPr id="32" name="Shape 378"/>
            <p:cNvCxnSpPr/>
            <p:nvPr/>
          </p:nvCxnSpPr>
          <p:spPr>
            <a:xfrm flipH="1">
              <a:off x="6662420" y="5697464"/>
              <a:ext cx="649535" cy="132081"/>
            </a:xfrm>
            <a:prstGeom prst="straightConnector1">
              <a:avLst/>
            </a:prstGeom>
            <a:noFill/>
            <a:ln w="25400" cap="flat" cmpd="sng">
              <a:solidFill>
                <a:schemeClr val="dk1"/>
              </a:solidFill>
              <a:prstDash val="solid"/>
              <a:round/>
              <a:headEnd type="none" w="med" len="med"/>
              <a:tailEnd type="stealth" w="lg" len="lg"/>
            </a:ln>
            <a:effectLst>
              <a:outerShdw blurRad="39999" dist="20000" dir="5400000" rotWithShape="0">
                <a:srgbClr val="000000">
                  <a:alpha val="37647"/>
                </a:srgbClr>
              </a:outerShdw>
            </a:effectLst>
          </p:spPr>
        </p:cxnSp>
        <p:sp>
          <p:nvSpPr>
            <p:cNvPr id="33" name="Shape 379"/>
            <p:cNvSpPr/>
            <p:nvPr/>
          </p:nvSpPr>
          <p:spPr>
            <a:xfrm>
              <a:off x="7323947" y="5476635"/>
              <a:ext cx="2065158" cy="30777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400" dirty="0">
                  <a:solidFill>
                    <a:schemeClr val="dk1"/>
                  </a:solidFill>
                  <a:latin typeface="Arial"/>
                  <a:ea typeface="Arial"/>
                  <a:cs typeface="Arial"/>
                  <a:sym typeface="Arial"/>
                </a:rPr>
                <a:t>Fiber Core</a:t>
              </a:r>
            </a:p>
          </p:txBody>
        </p:sp>
        <p:sp>
          <p:nvSpPr>
            <p:cNvPr id="34" name="Shape 380"/>
            <p:cNvSpPr/>
            <p:nvPr/>
          </p:nvSpPr>
          <p:spPr>
            <a:xfrm>
              <a:off x="7323946" y="5742735"/>
              <a:ext cx="2761762" cy="30777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400">
                  <a:solidFill>
                    <a:schemeClr val="dk1"/>
                  </a:solidFill>
                  <a:latin typeface="Arial"/>
                  <a:ea typeface="Arial"/>
                  <a:cs typeface="Arial"/>
                  <a:sym typeface="Arial"/>
                </a:rPr>
                <a:t>Fiber Cladding </a:t>
              </a:r>
            </a:p>
          </p:txBody>
        </p:sp>
        <p:cxnSp>
          <p:nvCxnSpPr>
            <p:cNvPr id="35" name="Shape 381"/>
            <p:cNvCxnSpPr/>
            <p:nvPr/>
          </p:nvCxnSpPr>
          <p:spPr>
            <a:xfrm rot="10800000">
              <a:off x="6806216" y="5918387"/>
              <a:ext cx="478579" cy="0"/>
            </a:xfrm>
            <a:prstGeom prst="straightConnector1">
              <a:avLst/>
            </a:prstGeom>
            <a:noFill/>
            <a:ln w="25400" cap="flat" cmpd="sng">
              <a:solidFill>
                <a:schemeClr val="dk1"/>
              </a:solidFill>
              <a:prstDash val="solid"/>
              <a:round/>
              <a:headEnd type="none" w="med" len="med"/>
              <a:tailEnd type="stealth" w="lg" len="lg"/>
            </a:ln>
            <a:effectLst>
              <a:outerShdw blurRad="39999" dist="20000" dir="5400000" rotWithShape="0">
                <a:srgbClr val="000000">
                  <a:alpha val="37647"/>
                </a:srgbClr>
              </a:outerShdw>
            </a:effectLst>
          </p:spPr>
        </p:cxnSp>
      </p:grpSp>
      <p:pic>
        <p:nvPicPr>
          <p:cNvPr id="36" name="Shape 382"/>
          <p:cNvPicPr preferRelativeResize="0"/>
          <p:nvPr/>
        </p:nvPicPr>
        <p:blipFill rotWithShape="1">
          <a:blip r:embed="rId6">
            <a:alphaModFix/>
          </a:blip>
          <a:srcRect/>
          <a:stretch/>
        </p:blipFill>
        <p:spPr>
          <a:xfrm flipH="1">
            <a:off x="6035415" y="3335504"/>
            <a:ext cx="2685489" cy="1165910"/>
          </a:xfrm>
          <a:prstGeom prst="rect">
            <a:avLst/>
          </a:prstGeom>
          <a:noFill/>
          <a:ln>
            <a:noFill/>
          </a:ln>
        </p:spPr>
      </p:pic>
    </p:spTree>
    <p:extLst>
      <p:ext uri="{BB962C8B-B14F-4D97-AF65-F5344CB8AC3E}">
        <p14:creationId xmlns:p14="http://schemas.microsoft.com/office/powerpoint/2010/main" val="4067110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2800" dirty="0"/>
              <a:t>Boron Nitride Nanotubes (BNNT)</a:t>
            </a:r>
            <a:br>
              <a:rPr lang="en-US" sz="2800" dirty="0"/>
            </a:br>
            <a:endParaRPr lang="en-US" sz="2800" dirty="0"/>
          </a:p>
        </p:txBody>
      </p:sp>
      <p:sp>
        <p:nvSpPr>
          <p:cNvPr id="4" name="Footer Placeholder 3"/>
          <p:cNvSpPr>
            <a:spLocks noGrp="1"/>
          </p:cNvSpPr>
          <p:nvPr>
            <p:ph type="ftr" sz="quarter" idx="11"/>
          </p:nvPr>
        </p:nvSpPr>
        <p:spPr/>
        <p:txBody>
          <a:bodyPr/>
          <a:lstStyle/>
          <a:p>
            <a:r>
              <a:rPr lang="en-US" dirty="0"/>
              <a:t>Technology Transfer at Jefferson Lab</a:t>
            </a:r>
            <a:br>
              <a:rPr lang="en-US" dirty="0"/>
            </a:br>
            <a:endParaRPr lang="en-US" dirty="0"/>
          </a:p>
        </p:txBody>
      </p:sp>
      <p:pic>
        <p:nvPicPr>
          <p:cNvPr id="12" name="Content Placeholder 11"/>
          <p:cNvPicPr>
            <a:picLocks noGrp="1" noChangeAspect="1"/>
          </p:cNvPicPr>
          <p:nvPr>
            <p:ph idx="14"/>
          </p:nvPr>
        </p:nvPicPr>
        <p:blipFill rotWithShape="1">
          <a:blip r:embed="rId2"/>
          <a:srcRect l="92" r="126"/>
          <a:stretch/>
        </p:blipFill>
        <p:spPr>
          <a:xfrm>
            <a:off x="148052" y="923849"/>
            <a:ext cx="5336136" cy="5366781"/>
          </a:xfrm>
        </p:spPr>
      </p:pic>
      <p:sp>
        <p:nvSpPr>
          <p:cNvPr id="13" name="Content Placeholder 5"/>
          <p:cNvSpPr>
            <a:spLocks noGrp="1"/>
          </p:cNvSpPr>
          <p:nvPr>
            <p:ph idx="1"/>
          </p:nvPr>
        </p:nvSpPr>
        <p:spPr>
          <a:xfrm>
            <a:off x="5520266" y="755132"/>
            <a:ext cx="3598333" cy="5794815"/>
          </a:xfrm>
        </p:spPr>
        <p:txBody>
          <a:bodyPr>
            <a:noAutofit/>
          </a:bodyPr>
          <a:lstStyle/>
          <a:p>
            <a:pPr marL="0" indent="0">
              <a:lnSpc>
                <a:spcPct val="120000"/>
              </a:lnSpc>
              <a:spcBef>
                <a:spcPct val="20000"/>
              </a:spcBef>
              <a:spcAft>
                <a:spcPts val="500"/>
              </a:spcAft>
              <a:buNone/>
              <a:defRPr/>
            </a:pPr>
            <a:r>
              <a:rPr lang="en-US" sz="1200" b="1" kern="0" dirty="0">
                <a:latin typeface="Arial" pitchFamily="34" charset="0"/>
              </a:rPr>
              <a:t>BNNT is lightweight, very strong, electrically insulating, thermally conductive, likely not cytotoxic</a:t>
            </a:r>
          </a:p>
          <a:p>
            <a:pPr>
              <a:lnSpc>
                <a:spcPct val="120000"/>
              </a:lnSpc>
              <a:spcBef>
                <a:spcPct val="20000"/>
              </a:spcBef>
              <a:spcAft>
                <a:spcPts val="500"/>
              </a:spcAft>
              <a:defRPr/>
            </a:pPr>
            <a:r>
              <a:rPr lang="en-US" sz="1200" kern="0" dirty="0">
                <a:latin typeface="Arial" pitchFamily="34" charset="0"/>
              </a:rPr>
              <a:t>Maintains strength to &gt; 900</a:t>
            </a:r>
            <a:r>
              <a:rPr lang="en-US" sz="1200" kern="0" baseline="30000" dirty="0">
                <a:latin typeface="Arial" pitchFamily="34" charset="0"/>
              </a:rPr>
              <a:t>o</a:t>
            </a:r>
            <a:r>
              <a:rPr lang="en-US" sz="1200" kern="0" dirty="0">
                <a:latin typeface="Arial" pitchFamily="34" charset="0"/>
              </a:rPr>
              <a:t>C </a:t>
            </a:r>
            <a:r>
              <a:rPr lang="en-US" sz="1200" kern="0" dirty="0" smtClean="0">
                <a:latin typeface="Arial" pitchFamily="34" charset="0"/>
              </a:rPr>
              <a:t>vs. carbon </a:t>
            </a:r>
            <a:r>
              <a:rPr lang="en-US" sz="1200" kern="0" dirty="0">
                <a:latin typeface="Arial" pitchFamily="34" charset="0"/>
              </a:rPr>
              <a:t>at 400</a:t>
            </a:r>
            <a:r>
              <a:rPr lang="en-US" sz="1200" kern="0" baseline="30000" dirty="0">
                <a:latin typeface="Arial" pitchFamily="34" charset="0"/>
              </a:rPr>
              <a:t>o</a:t>
            </a:r>
            <a:r>
              <a:rPr lang="en-US" sz="1200" kern="0" dirty="0">
                <a:latin typeface="Arial" pitchFamily="34" charset="0"/>
              </a:rPr>
              <a:t>C </a:t>
            </a:r>
          </a:p>
          <a:p>
            <a:pPr>
              <a:lnSpc>
                <a:spcPct val="120000"/>
              </a:lnSpc>
              <a:spcBef>
                <a:spcPct val="20000"/>
              </a:spcBef>
              <a:spcAft>
                <a:spcPts val="500"/>
              </a:spcAft>
              <a:defRPr/>
            </a:pPr>
            <a:r>
              <a:rPr lang="en-US" sz="1200" kern="0" dirty="0">
                <a:latin typeface="Arial" pitchFamily="34" charset="0"/>
              </a:rPr>
              <a:t>Fibril; few defects, NO metal catalyst impurities vs. carbon (not fibril)</a:t>
            </a:r>
          </a:p>
          <a:p>
            <a:pPr>
              <a:lnSpc>
                <a:spcPct val="120000"/>
              </a:lnSpc>
              <a:spcBef>
                <a:spcPct val="20000"/>
              </a:spcBef>
              <a:spcAft>
                <a:spcPts val="500"/>
              </a:spcAft>
              <a:defRPr/>
            </a:pPr>
            <a:r>
              <a:rPr lang="en-US" sz="1200" kern="0" dirty="0">
                <a:latin typeface="Arial" pitchFamily="34" charset="0"/>
              </a:rPr>
              <a:t>Possible applications:  biomedical - scaffolding for living tissue; chemical -aircraft, aerospace, jet engine parts, fire retardant cabling, electrical insulation, athletic equipment and more</a:t>
            </a:r>
            <a:r>
              <a:rPr lang="en-US" sz="1200" kern="0" dirty="0" smtClean="0">
                <a:latin typeface="Arial" pitchFamily="34" charset="0"/>
              </a:rPr>
              <a:t>.</a:t>
            </a:r>
          </a:p>
          <a:p>
            <a:pPr>
              <a:lnSpc>
                <a:spcPct val="120000"/>
              </a:lnSpc>
              <a:spcBef>
                <a:spcPts val="0"/>
              </a:spcBef>
              <a:spcAft>
                <a:spcPts val="500"/>
              </a:spcAft>
            </a:pPr>
            <a:r>
              <a:rPr lang="en-US" sz="1200" kern="0" dirty="0"/>
              <a:t>BNNT Intellectual Property (IP) developed from research conducted at </a:t>
            </a:r>
            <a:r>
              <a:rPr lang="en-US" sz="1200" kern="0" dirty="0" err="1" smtClean="0"/>
              <a:t>JLab</a:t>
            </a:r>
            <a:r>
              <a:rPr lang="en-US" sz="1200" kern="0" dirty="0" smtClean="0"/>
              <a:t> </a:t>
            </a:r>
            <a:r>
              <a:rPr lang="en-US" sz="1200" kern="0" dirty="0"/>
              <a:t>with NASA Langley Research Center (</a:t>
            </a:r>
            <a:r>
              <a:rPr lang="en-US" sz="1200" kern="0" dirty="0" err="1"/>
              <a:t>LaRC</a:t>
            </a:r>
            <a:r>
              <a:rPr lang="en-US" sz="1200" kern="0" dirty="0"/>
              <a:t>) and National Institute of Aerospace (NIA).</a:t>
            </a:r>
          </a:p>
          <a:p>
            <a:pPr>
              <a:lnSpc>
                <a:spcPct val="120000"/>
              </a:lnSpc>
              <a:spcBef>
                <a:spcPts val="0"/>
              </a:spcBef>
              <a:spcAft>
                <a:spcPts val="500"/>
              </a:spcAft>
            </a:pPr>
            <a:r>
              <a:rPr lang="en-US" sz="1200" kern="0" dirty="0" smtClean="0"/>
              <a:t>Adopted </a:t>
            </a:r>
            <a:r>
              <a:rPr lang="en-US" sz="1200" kern="0" dirty="0"/>
              <a:t>DOE-approved </a:t>
            </a:r>
            <a:r>
              <a:rPr lang="en-US" sz="1200" kern="0" dirty="0" err="1"/>
              <a:t>JLab</a:t>
            </a:r>
            <a:r>
              <a:rPr lang="en-US" sz="1200" kern="0" dirty="0"/>
              <a:t> Entrepreneurial Leave Program for JSA/</a:t>
            </a:r>
            <a:r>
              <a:rPr lang="en-US" sz="1200" kern="0" dirty="0" err="1"/>
              <a:t>JLab</a:t>
            </a:r>
            <a:r>
              <a:rPr lang="en-US" sz="1200" kern="0" dirty="0"/>
              <a:t> employees to advance technology to commercialization.</a:t>
            </a:r>
          </a:p>
          <a:p>
            <a:pPr>
              <a:lnSpc>
                <a:spcPct val="120000"/>
              </a:lnSpc>
              <a:spcBef>
                <a:spcPts val="0"/>
              </a:spcBef>
              <a:spcAft>
                <a:spcPts val="500"/>
              </a:spcAft>
            </a:pPr>
            <a:r>
              <a:rPr lang="en-US" sz="1200" kern="0" dirty="0"/>
              <a:t>BNNT, LLC factory producing BNNT now in Newport News, Virginia. </a:t>
            </a:r>
            <a:r>
              <a:rPr lang="en-US" sz="1200" kern="0" dirty="0" smtClean="0">
                <a:hlinkClick r:id="rId3"/>
              </a:rPr>
              <a:t>www.bnnt.com</a:t>
            </a:r>
            <a:endParaRPr lang="en-US" sz="1200" kern="0" dirty="0" smtClean="0"/>
          </a:p>
          <a:p>
            <a:pPr>
              <a:lnSpc>
                <a:spcPct val="120000"/>
              </a:lnSpc>
              <a:spcBef>
                <a:spcPts val="0"/>
              </a:spcBef>
              <a:spcAft>
                <a:spcPts val="500"/>
              </a:spcAft>
            </a:pPr>
            <a:r>
              <a:rPr lang="en-US" sz="1200" kern="0" dirty="0" smtClean="0"/>
              <a:t>CRADA with </a:t>
            </a:r>
            <a:r>
              <a:rPr lang="en-US" sz="1200" kern="0" dirty="0" err="1" smtClean="0"/>
              <a:t>JLab</a:t>
            </a:r>
            <a:endParaRPr lang="en-US" sz="1200" kern="0" dirty="0"/>
          </a:p>
        </p:txBody>
      </p:sp>
    </p:spTree>
    <p:extLst>
      <p:ext uri="{BB962C8B-B14F-4D97-AF65-F5344CB8AC3E}">
        <p14:creationId xmlns:p14="http://schemas.microsoft.com/office/powerpoint/2010/main" val="168904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Jefferson Lab Tech Transfer Organization</a:t>
            </a:r>
            <a:endParaRPr lang="en-US" sz="2800" dirty="0"/>
          </a:p>
        </p:txBody>
      </p:sp>
      <p:sp>
        <p:nvSpPr>
          <p:cNvPr id="3" name="Content Placeholder 2"/>
          <p:cNvSpPr>
            <a:spLocks noGrp="1"/>
          </p:cNvSpPr>
          <p:nvPr>
            <p:ph idx="1"/>
          </p:nvPr>
        </p:nvSpPr>
        <p:spPr>
          <a:xfrm>
            <a:off x="308919" y="798704"/>
            <a:ext cx="8464378" cy="5381694"/>
          </a:xfrm>
        </p:spPr>
        <p:txBody>
          <a:bodyPr>
            <a:noAutofit/>
          </a:bodyPr>
          <a:lstStyle/>
          <a:p>
            <a:pPr marL="0" indent="0">
              <a:lnSpc>
                <a:spcPct val="100000"/>
              </a:lnSpc>
              <a:spcAft>
                <a:spcPts val="600"/>
              </a:spcAft>
              <a:buNone/>
            </a:pPr>
            <a:r>
              <a:rPr lang="en-US" sz="2000" dirty="0"/>
              <a:t>The </a:t>
            </a:r>
            <a:r>
              <a:rPr lang="en-US" sz="2000" dirty="0" err="1" smtClean="0"/>
              <a:t>matrixed</a:t>
            </a:r>
            <a:r>
              <a:rPr lang="en-US" sz="2000" dirty="0" smtClean="0"/>
              <a:t> team </a:t>
            </a:r>
            <a:r>
              <a:rPr lang="en-US" sz="2000" dirty="0"/>
              <a:t>manages outside technology agreements and </a:t>
            </a:r>
            <a:r>
              <a:rPr lang="en-US" sz="2000" dirty="0" err="1"/>
              <a:t>JLab</a:t>
            </a:r>
            <a:r>
              <a:rPr lang="en-US" sz="2000" dirty="0"/>
              <a:t> IP. The </a:t>
            </a:r>
            <a:r>
              <a:rPr lang="en-US" sz="2000" dirty="0" err="1"/>
              <a:t>JLab</a:t>
            </a:r>
            <a:r>
              <a:rPr lang="en-US" sz="2000" dirty="0"/>
              <a:t> TT Organization interacts with state, regional and local technology transfer organizations as appropriate.</a:t>
            </a:r>
          </a:p>
          <a:p>
            <a:pPr marL="0" indent="0">
              <a:lnSpc>
                <a:spcPct val="100000"/>
              </a:lnSpc>
              <a:spcAft>
                <a:spcPts val="600"/>
              </a:spcAft>
              <a:buNone/>
            </a:pPr>
            <a:r>
              <a:rPr lang="en-US" sz="2000" dirty="0" smtClean="0"/>
              <a:t>Chief </a:t>
            </a:r>
            <a:r>
              <a:rPr lang="en-US" sz="2000" dirty="0"/>
              <a:t>Technology Officer </a:t>
            </a:r>
            <a:r>
              <a:rPr lang="en-US" sz="2000" dirty="0" smtClean="0"/>
              <a:t>(me): </a:t>
            </a:r>
          </a:p>
          <a:p>
            <a:pPr>
              <a:lnSpc>
                <a:spcPct val="50000"/>
              </a:lnSpc>
              <a:spcAft>
                <a:spcPts val="600"/>
              </a:spcAft>
            </a:pPr>
            <a:r>
              <a:rPr lang="en-US" sz="1600" dirty="0" smtClean="0"/>
              <a:t>Interfaces </a:t>
            </a:r>
            <a:r>
              <a:rPr lang="en-US" sz="1600" dirty="0"/>
              <a:t>with DOE Office of Technology Transitions </a:t>
            </a:r>
            <a:endParaRPr lang="en-US" sz="1600" dirty="0" smtClean="0"/>
          </a:p>
          <a:p>
            <a:pPr>
              <a:lnSpc>
                <a:spcPct val="50000"/>
              </a:lnSpc>
              <a:spcAft>
                <a:spcPts val="600"/>
              </a:spcAft>
            </a:pPr>
            <a:r>
              <a:rPr lang="en-US" sz="1600" dirty="0" smtClean="0"/>
              <a:t>Serves </a:t>
            </a:r>
            <a:r>
              <a:rPr lang="en-US" sz="1600" dirty="0"/>
              <a:t>on the National Laboratory Tech Transfer Working </a:t>
            </a:r>
            <a:r>
              <a:rPr lang="en-US" sz="1600" dirty="0" smtClean="0"/>
              <a:t>Group</a:t>
            </a:r>
          </a:p>
          <a:p>
            <a:pPr>
              <a:lnSpc>
                <a:spcPct val="50000"/>
              </a:lnSpc>
              <a:spcAft>
                <a:spcPts val="600"/>
              </a:spcAft>
            </a:pPr>
            <a:r>
              <a:rPr lang="en-US" sz="1600" dirty="0" smtClean="0"/>
              <a:t>Serves </a:t>
            </a:r>
            <a:r>
              <a:rPr lang="en-US" sz="1600" dirty="0"/>
              <a:t>on the DOE Tech Transfer Working </a:t>
            </a:r>
            <a:r>
              <a:rPr lang="en-US" sz="1600" dirty="0" smtClean="0"/>
              <a:t>Group</a:t>
            </a:r>
          </a:p>
          <a:p>
            <a:pPr marL="0" indent="0">
              <a:lnSpc>
                <a:spcPct val="100000"/>
              </a:lnSpc>
              <a:spcAft>
                <a:spcPts val="600"/>
              </a:spcAft>
              <a:buNone/>
            </a:pPr>
            <a:r>
              <a:rPr lang="en-US" sz="2000" dirty="0"/>
              <a:t>Legal </a:t>
            </a:r>
            <a:r>
              <a:rPr lang="en-US" sz="2000" dirty="0" smtClean="0"/>
              <a:t>Counsel (Rhonda Scales)</a:t>
            </a:r>
          </a:p>
          <a:p>
            <a:pPr marL="0" indent="0">
              <a:lnSpc>
                <a:spcPct val="100000"/>
              </a:lnSpc>
              <a:spcAft>
                <a:spcPts val="600"/>
              </a:spcAft>
              <a:buNone/>
            </a:pPr>
            <a:r>
              <a:rPr lang="en-US" sz="2000" dirty="0" smtClean="0"/>
              <a:t>TT Coordinator (Deborah Dowd)</a:t>
            </a:r>
          </a:p>
          <a:p>
            <a:pPr marL="0" indent="0">
              <a:lnSpc>
                <a:spcPct val="100000"/>
              </a:lnSpc>
              <a:spcAft>
                <a:spcPts val="600"/>
              </a:spcAft>
              <a:buNone/>
            </a:pPr>
            <a:r>
              <a:rPr lang="en-US" sz="2000" dirty="0" smtClean="0"/>
              <a:t>TT Marketing Committee Chair (Bill </a:t>
            </a:r>
            <a:r>
              <a:rPr lang="en-US" sz="2000" dirty="0"/>
              <a:t>R</a:t>
            </a:r>
            <a:r>
              <a:rPr lang="en-US" sz="2000" dirty="0" smtClean="0"/>
              <a:t>ainey) </a:t>
            </a:r>
          </a:p>
          <a:p>
            <a:pPr marL="0" indent="0">
              <a:lnSpc>
                <a:spcPct val="100000"/>
              </a:lnSpc>
              <a:spcAft>
                <a:spcPts val="600"/>
              </a:spcAft>
              <a:buNone/>
            </a:pPr>
            <a:r>
              <a:rPr lang="en-US" sz="2000" dirty="0" smtClean="0"/>
              <a:t>CRADA and SPP development managed by </a:t>
            </a:r>
            <a:r>
              <a:rPr lang="en-US" sz="2000" dirty="0" err="1" smtClean="0"/>
              <a:t>JLab</a:t>
            </a:r>
            <a:r>
              <a:rPr lang="en-US" sz="2000" dirty="0" smtClean="0"/>
              <a:t> Procurement</a:t>
            </a:r>
          </a:p>
          <a:p>
            <a:pPr marL="0" indent="0">
              <a:lnSpc>
                <a:spcPct val="100000"/>
              </a:lnSpc>
              <a:spcAft>
                <a:spcPts val="600"/>
              </a:spcAft>
              <a:buNone/>
            </a:pPr>
            <a:r>
              <a:rPr lang="en-US" sz="2000" dirty="0" smtClean="0"/>
              <a:t>The CTO</a:t>
            </a:r>
            <a:r>
              <a:rPr lang="en-US" sz="2000" dirty="0"/>
              <a:t> </a:t>
            </a:r>
            <a:r>
              <a:rPr lang="en-US" sz="2000" dirty="0" smtClean="0"/>
              <a:t>heads the </a:t>
            </a:r>
            <a:r>
              <a:rPr lang="en-US" sz="2000" dirty="0" err="1" smtClean="0"/>
              <a:t>JLab</a:t>
            </a:r>
            <a:r>
              <a:rPr lang="en-US" sz="2000" dirty="0" smtClean="0"/>
              <a:t> Technology </a:t>
            </a:r>
            <a:r>
              <a:rPr lang="en-US" sz="2000" dirty="0"/>
              <a:t>Review Committee (TRC</a:t>
            </a:r>
            <a:r>
              <a:rPr lang="en-US" sz="2000" dirty="0" smtClean="0"/>
              <a:t>). The TRC reviews invention disclosures </a:t>
            </a:r>
            <a:r>
              <a:rPr lang="en-US" sz="2000" dirty="0"/>
              <a:t>and </a:t>
            </a:r>
            <a:r>
              <a:rPr lang="en-US" sz="2000" dirty="0" smtClean="0"/>
              <a:t>identifies </a:t>
            </a:r>
            <a:r>
              <a:rPr lang="en-US" sz="2000" dirty="0"/>
              <a:t>intellectual property for possible commercialization </a:t>
            </a:r>
            <a:r>
              <a:rPr lang="en-US" sz="2000" dirty="0" smtClean="0"/>
              <a:t>opportunities.</a:t>
            </a:r>
            <a:endParaRPr lang="en-US" dirty="0"/>
          </a:p>
          <a:p>
            <a:pPr marL="457200" lvl="1" indent="0">
              <a:lnSpc>
                <a:spcPct val="120000"/>
              </a:lnSpc>
              <a:spcAft>
                <a:spcPts val="600"/>
              </a:spcAft>
              <a:buNone/>
            </a:pPr>
            <a:endParaRPr lang="en-US" sz="2000" dirty="0" smtClean="0"/>
          </a:p>
          <a:p>
            <a:pPr marL="914400" lvl="2" indent="0">
              <a:lnSpc>
                <a:spcPct val="120000"/>
              </a:lnSpc>
              <a:buNone/>
            </a:pPr>
            <a:r>
              <a:rPr lang="en-US" sz="2000" dirty="0" smtClean="0"/>
              <a:t>	</a:t>
            </a:r>
            <a:endParaRPr lang="en-US" sz="2000" dirty="0"/>
          </a:p>
        </p:txBody>
      </p:sp>
      <p:sp>
        <p:nvSpPr>
          <p:cNvPr id="4" name="Footer Placeholder 3"/>
          <p:cNvSpPr>
            <a:spLocks noGrp="1"/>
          </p:cNvSpPr>
          <p:nvPr>
            <p:ph type="ftr" sz="quarter" idx="11"/>
          </p:nvPr>
        </p:nvSpPr>
        <p:spPr/>
        <p:txBody>
          <a:bodyPr/>
          <a:lstStyle/>
          <a:p>
            <a:r>
              <a:rPr lang="en-US" dirty="0"/>
              <a:t>Technology Transfer at Jefferson Lab</a:t>
            </a:r>
            <a:br>
              <a:rPr lang="en-US" dirty="0"/>
            </a:br>
            <a:endParaRPr lang="en-US" dirty="0"/>
          </a:p>
        </p:txBody>
      </p:sp>
    </p:spTree>
    <p:extLst>
      <p:ext uri="{BB962C8B-B14F-4D97-AF65-F5344CB8AC3E}">
        <p14:creationId xmlns:p14="http://schemas.microsoft.com/office/powerpoint/2010/main" val="357876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ircular Arrow 32"/>
          <p:cNvSpPr/>
          <p:nvPr/>
        </p:nvSpPr>
        <p:spPr>
          <a:xfrm>
            <a:off x="4117236" y="3743761"/>
            <a:ext cx="719538" cy="914401"/>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Circular Arrow 33"/>
          <p:cNvSpPr/>
          <p:nvPr/>
        </p:nvSpPr>
        <p:spPr>
          <a:xfrm flipH="1">
            <a:off x="5028559" y="3743761"/>
            <a:ext cx="719538" cy="914401"/>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Circular Arrow 30"/>
          <p:cNvSpPr/>
          <p:nvPr/>
        </p:nvSpPr>
        <p:spPr>
          <a:xfrm>
            <a:off x="5391232" y="2600761"/>
            <a:ext cx="719538" cy="914401"/>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Circular Arrow 31"/>
          <p:cNvSpPr/>
          <p:nvPr/>
        </p:nvSpPr>
        <p:spPr>
          <a:xfrm flipH="1">
            <a:off x="3725462" y="2600761"/>
            <a:ext cx="719538" cy="914401"/>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411128" y="240539"/>
            <a:ext cx="8464378" cy="487490"/>
          </a:xfrm>
        </p:spPr>
        <p:txBody>
          <a:bodyPr>
            <a:noAutofit/>
          </a:bodyPr>
          <a:lstStyle/>
          <a:p>
            <a:r>
              <a:rPr lang="en-US" sz="2800" dirty="0" smtClean="0"/>
              <a:t>Process for </a:t>
            </a:r>
            <a:r>
              <a:rPr lang="en-US" sz="2800" dirty="0" err="1" smtClean="0"/>
              <a:t>JLab</a:t>
            </a:r>
            <a:r>
              <a:rPr lang="en-US" sz="2800" dirty="0" smtClean="0"/>
              <a:t> Technology Development</a:t>
            </a:r>
            <a:endParaRPr lang="en-US" sz="2800" dirty="0"/>
          </a:p>
        </p:txBody>
      </p:sp>
      <p:sp>
        <p:nvSpPr>
          <p:cNvPr id="4" name="Footer Placeholder 3"/>
          <p:cNvSpPr>
            <a:spLocks noGrp="1"/>
          </p:cNvSpPr>
          <p:nvPr>
            <p:ph type="ftr" sz="quarter" idx="11"/>
          </p:nvPr>
        </p:nvSpPr>
        <p:spPr>
          <a:xfrm>
            <a:off x="308920" y="6377094"/>
            <a:ext cx="3917888" cy="311322"/>
          </a:xfrm>
        </p:spPr>
        <p:txBody>
          <a:bodyPr/>
          <a:lstStyle/>
          <a:p>
            <a:r>
              <a:rPr lang="en-US" dirty="0"/>
              <a:t>Technology Transfer at Jefferson </a:t>
            </a:r>
            <a:r>
              <a:rPr lang="en-US" dirty="0" smtClean="0"/>
              <a:t>Lab</a:t>
            </a:r>
            <a:endParaRPr lang="en-US" dirty="0"/>
          </a:p>
        </p:txBody>
      </p:sp>
      <p:sp>
        <p:nvSpPr>
          <p:cNvPr id="9" name="Rectangle 8"/>
          <p:cNvSpPr/>
          <p:nvPr/>
        </p:nvSpPr>
        <p:spPr>
          <a:xfrm>
            <a:off x="2297033" y="965200"/>
            <a:ext cx="1428429" cy="107950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230197" y="1117600"/>
            <a:ext cx="1562100" cy="646331"/>
          </a:xfrm>
          <a:prstGeom prst="rect">
            <a:avLst/>
          </a:prstGeom>
          <a:noFill/>
        </p:spPr>
        <p:txBody>
          <a:bodyPr wrap="square" rtlCol="0">
            <a:spAutoFit/>
          </a:bodyPr>
          <a:lstStyle/>
          <a:p>
            <a:pPr algn="ctr"/>
            <a:r>
              <a:rPr lang="en-US" dirty="0" smtClean="0"/>
              <a:t>Invention Disclosure</a:t>
            </a:r>
            <a:endParaRPr lang="en-US" dirty="0"/>
          </a:p>
        </p:txBody>
      </p:sp>
      <p:sp>
        <p:nvSpPr>
          <p:cNvPr id="11" name="Rectangle 10"/>
          <p:cNvSpPr/>
          <p:nvPr/>
        </p:nvSpPr>
        <p:spPr>
          <a:xfrm>
            <a:off x="4252833" y="965200"/>
            <a:ext cx="1428429" cy="107950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185997" y="889000"/>
            <a:ext cx="1562100" cy="1200329"/>
          </a:xfrm>
          <a:prstGeom prst="rect">
            <a:avLst/>
          </a:prstGeom>
          <a:noFill/>
        </p:spPr>
        <p:txBody>
          <a:bodyPr wrap="square" rtlCol="0">
            <a:spAutoFit/>
          </a:bodyPr>
          <a:lstStyle/>
          <a:p>
            <a:pPr algn="ctr"/>
            <a:r>
              <a:rPr lang="en-US" dirty="0" smtClean="0"/>
              <a:t>Reviewed by TRC</a:t>
            </a:r>
          </a:p>
          <a:p>
            <a:pPr algn="ctr"/>
            <a:r>
              <a:rPr lang="en-US" dirty="0" smtClean="0"/>
              <a:t>(</a:t>
            </a:r>
            <a:r>
              <a:rPr lang="en-US" sz="1600" dirty="0" smtClean="0"/>
              <a:t>patentability review</a:t>
            </a:r>
            <a:r>
              <a:rPr lang="en-US" dirty="0" smtClean="0"/>
              <a:t>)</a:t>
            </a:r>
            <a:endParaRPr lang="en-US" dirty="0"/>
          </a:p>
        </p:txBody>
      </p:sp>
      <p:sp>
        <p:nvSpPr>
          <p:cNvPr id="14" name="Rectangle 13"/>
          <p:cNvSpPr/>
          <p:nvPr/>
        </p:nvSpPr>
        <p:spPr>
          <a:xfrm>
            <a:off x="6177606" y="965200"/>
            <a:ext cx="1428429" cy="107950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110770" y="1117600"/>
            <a:ext cx="1562100" cy="646331"/>
          </a:xfrm>
          <a:prstGeom prst="rect">
            <a:avLst/>
          </a:prstGeom>
          <a:noFill/>
        </p:spPr>
        <p:txBody>
          <a:bodyPr wrap="square" rtlCol="0">
            <a:spAutoFit/>
          </a:bodyPr>
          <a:lstStyle/>
          <a:p>
            <a:pPr algn="ctr"/>
            <a:r>
              <a:rPr lang="en-US" dirty="0" smtClean="0"/>
              <a:t>Return to Inventor</a:t>
            </a:r>
            <a:endParaRPr lang="en-US" dirty="0"/>
          </a:p>
        </p:txBody>
      </p:sp>
      <p:sp>
        <p:nvSpPr>
          <p:cNvPr id="16" name="Oval 15"/>
          <p:cNvSpPr/>
          <p:nvPr/>
        </p:nvSpPr>
        <p:spPr>
          <a:xfrm>
            <a:off x="4093120" y="2348131"/>
            <a:ext cx="1654977" cy="876300"/>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185997" y="2411631"/>
            <a:ext cx="1562100" cy="646331"/>
          </a:xfrm>
          <a:prstGeom prst="rect">
            <a:avLst/>
          </a:prstGeom>
          <a:noFill/>
        </p:spPr>
        <p:txBody>
          <a:bodyPr wrap="square" rtlCol="0">
            <a:spAutoFit/>
          </a:bodyPr>
          <a:lstStyle/>
          <a:p>
            <a:pPr algn="ctr"/>
            <a:r>
              <a:rPr lang="en-US" dirty="0" smtClean="0"/>
              <a:t>Recommend for patent</a:t>
            </a:r>
            <a:endParaRPr lang="en-US" dirty="0"/>
          </a:p>
        </p:txBody>
      </p:sp>
      <p:sp>
        <p:nvSpPr>
          <p:cNvPr id="18" name="Rectangle 17"/>
          <p:cNvSpPr/>
          <p:nvPr/>
        </p:nvSpPr>
        <p:spPr>
          <a:xfrm>
            <a:off x="2884568" y="3148231"/>
            <a:ext cx="1428429" cy="107950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817732" y="3300631"/>
            <a:ext cx="1562100" cy="646331"/>
          </a:xfrm>
          <a:prstGeom prst="rect">
            <a:avLst/>
          </a:prstGeom>
          <a:noFill/>
        </p:spPr>
        <p:txBody>
          <a:bodyPr wrap="square" rtlCol="0">
            <a:spAutoFit/>
          </a:bodyPr>
          <a:lstStyle/>
          <a:p>
            <a:pPr algn="ctr"/>
            <a:r>
              <a:rPr lang="en-US" dirty="0" smtClean="0"/>
              <a:t>Provisional Patent</a:t>
            </a:r>
            <a:endParaRPr lang="en-US" dirty="0"/>
          </a:p>
        </p:txBody>
      </p:sp>
      <p:sp>
        <p:nvSpPr>
          <p:cNvPr id="20" name="Rectangle 19"/>
          <p:cNvSpPr/>
          <p:nvPr/>
        </p:nvSpPr>
        <p:spPr>
          <a:xfrm>
            <a:off x="5530226" y="3148231"/>
            <a:ext cx="1428429" cy="107950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463390" y="3300631"/>
            <a:ext cx="1562100" cy="646331"/>
          </a:xfrm>
          <a:prstGeom prst="rect">
            <a:avLst/>
          </a:prstGeom>
          <a:noFill/>
        </p:spPr>
        <p:txBody>
          <a:bodyPr wrap="square" rtlCol="0">
            <a:spAutoFit/>
          </a:bodyPr>
          <a:lstStyle/>
          <a:p>
            <a:pPr algn="ctr"/>
            <a:r>
              <a:rPr lang="en-US" dirty="0" smtClean="0"/>
              <a:t>Non-Provisional</a:t>
            </a:r>
            <a:endParaRPr lang="en-US" dirty="0"/>
          </a:p>
        </p:txBody>
      </p:sp>
      <p:sp>
        <p:nvSpPr>
          <p:cNvPr id="22" name="Rectangle 21"/>
          <p:cNvSpPr/>
          <p:nvPr/>
        </p:nvSpPr>
        <p:spPr>
          <a:xfrm>
            <a:off x="4234872" y="4329331"/>
            <a:ext cx="1428429" cy="107950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168036" y="4481731"/>
            <a:ext cx="1562100" cy="646331"/>
          </a:xfrm>
          <a:prstGeom prst="rect">
            <a:avLst/>
          </a:prstGeom>
          <a:noFill/>
        </p:spPr>
        <p:txBody>
          <a:bodyPr wrap="square" rtlCol="0">
            <a:spAutoFit/>
          </a:bodyPr>
          <a:lstStyle/>
          <a:p>
            <a:pPr algn="ctr"/>
            <a:r>
              <a:rPr lang="en-US" dirty="0" smtClean="0"/>
              <a:t>To Patent Counsel</a:t>
            </a:r>
            <a:endParaRPr lang="en-US" dirty="0"/>
          </a:p>
        </p:txBody>
      </p:sp>
      <p:sp>
        <p:nvSpPr>
          <p:cNvPr id="24" name="Rectangle 23"/>
          <p:cNvSpPr/>
          <p:nvPr/>
        </p:nvSpPr>
        <p:spPr>
          <a:xfrm>
            <a:off x="4234872" y="5548531"/>
            <a:ext cx="1428429" cy="107950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168036" y="5700931"/>
            <a:ext cx="1562100" cy="369332"/>
          </a:xfrm>
          <a:prstGeom prst="rect">
            <a:avLst/>
          </a:prstGeom>
          <a:noFill/>
        </p:spPr>
        <p:txBody>
          <a:bodyPr wrap="square" rtlCol="0">
            <a:spAutoFit/>
          </a:bodyPr>
          <a:lstStyle/>
          <a:p>
            <a:pPr algn="ctr"/>
            <a:r>
              <a:rPr lang="en-US" dirty="0" smtClean="0"/>
              <a:t>Patent Issued</a:t>
            </a:r>
            <a:endParaRPr lang="en-US" dirty="0"/>
          </a:p>
        </p:txBody>
      </p:sp>
      <p:sp>
        <p:nvSpPr>
          <p:cNvPr id="26" name="Rounded Rectangle 25"/>
          <p:cNvSpPr/>
          <p:nvPr/>
        </p:nvSpPr>
        <p:spPr>
          <a:xfrm>
            <a:off x="307250" y="1384300"/>
            <a:ext cx="1737449" cy="490220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03606" y="1542494"/>
            <a:ext cx="1641093" cy="5078314"/>
          </a:xfrm>
          <a:prstGeom prst="rect">
            <a:avLst/>
          </a:prstGeom>
          <a:noFill/>
        </p:spPr>
        <p:txBody>
          <a:bodyPr wrap="square" rtlCol="0">
            <a:spAutoFit/>
          </a:bodyPr>
          <a:lstStyle/>
          <a:p>
            <a:r>
              <a:rPr lang="en-US" b="1" dirty="0"/>
              <a:t>Resources for Marketing &amp; Development</a:t>
            </a:r>
          </a:p>
          <a:p>
            <a:endParaRPr lang="en-US" dirty="0"/>
          </a:p>
          <a:p>
            <a:r>
              <a:rPr lang="en-US" dirty="0"/>
              <a:t>SBIR</a:t>
            </a:r>
          </a:p>
          <a:p>
            <a:endParaRPr lang="en-US" dirty="0"/>
          </a:p>
          <a:p>
            <a:r>
              <a:rPr lang="en-US" dirty="0"/>
              <a:t>LDRD</a:t>
            </a:r>
          </a:p>
          <a:p>
            <a:endParaRPr lang="en-US" dirty="0"/>
          </a:p>
          <a:p>
            <a:r>
              <a:rPr lang="en-US" dirty="0"/>
              <a:t>Marketing Subcommittee Analysis</a:t>
            </a:r>
          </a:p>
          <a:p>
            <a:endParaRPr lang="en-US" dirty="0"/>
          </a:p>
          <a:p>
            <a:r>
              <a:rPr lang="en-US" dirty="0"/>
              <a:t>Industry Day</a:t>
            </a:r>
          </a:p>
          <a:p>
            <a:endParaRPr lang="en-US" dirty="0"/>
          </a:p>
          <a:p>
            <a:r>
              <a:rPr lang="en-US" dirty="0"/>
              <a:t>Glossy 1-pager</a:t>
            </a:r>
          </a:p>
          <a:p>
            <a:endParaRPr lang="en-US" dirty="0"/>
          </a:p>
          <a:p>
            <a:r>
              <a:rPr lang="en-US" dirty="0"/>
              <a:t>FLC and </a:t>
            </a:r>
            <a:r>
              <a:rPr lang="en-US" dirty="0" err="1"/>
              <a:t>iBridge</a:t>
            </a:r>
            <a:endParaRPr lang="en-US" dirty="0"/>
          </a:p>
          <a:p>
            <a:endParaRPr lang="en-US" dirty="0"/>
          </a:p>
        </p:txBody>
      </p:sp>
      <p:sp>
        <p:nvSpPr>
          <p:cNvPr id="28" name="Right Arrow 27"/>
          <p:cNvSpPr/>
          <p:nvPr/>
        </p:nvSpPr>
        <p:spPr>
          <a:xfrm rot="5400000">
            <a:off x="4738412" y="2007513"/>
            <a:ext cx="388185" cy="3946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8"/>
          <p:cNvSpPr/>
          <p:nvPr/>
        </p:nvSpPr>
        <p:spPr>
          <a:xfrm>
            <a:off x="3661704" y="1401425"/>
            <a:ext cx="573168" cy="14106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Arrow 29"/>
          <p:cNvSpPr/>
          <p:nvPr/>
        </p:nvSpPr>
        <p:spPr>
          <a:xfrm>
            <a:off x="5604438" y="1433988"/>
            <a:ext cx="573168" cy="14106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ight Arrow 34"/>
          <p:cNvSpPr/>
          <p:nvPr/>
        </p:nvSpPr>
        <p:spPr>
          <a:xfrm rot="5400000">
            <a:off x="4738411" y="5309508"/>
            <a:ext cx="388185" cy="3946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rot="12608715">
            <a:off x="2393366" y="5203067"/>
            <a:ext cx="1460577" cy="4115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9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800" dirty="0" smtClean="0"/>
              <a:t>Inventor Engagement</a:t>
            </a:r>
            <a:endParaRPr lang="en-US" sz="2800" dirty="0"/>
          </a:p>
        </p:txBody>
      </p:sp>
      <p:sp>
        <p:nvSpPr>
          <p:cNvPr id="4" name="Footer Placeholder 3"/>
          <p:cNvSpPr>
            <a:spLocks noGrp="1"/>
          </p:cNvSpPr>
          <p:nvPr>
            <p:ph type="ftr" sz="quarter" idx="11"/>
          </p:nvPr>
        </p:nvSpPr>
        <p:spPr/>
        <p:txBody>
          <a:bodyPr/>
          <a:lstStyle/>
          <a:p>
            <a:r>
              <a:rPr lang="en-US" dirty="0"/>
              <a:t>Technology Transfer at Jefferson Lab</a:t>
            </a:r>
            <a:br>
              <a:rPr lang="en-US" dirty="0"/>
            </a:br>
            <a:endParaRPr lang="en-US" dirty="0"/>
          </a:p>
        </p:txBody>
      </p:sp>
      <p:pic>
        <p:nvPicPr>
          <p:cNvPr id="13" name="Picture 2" descr="\\jlabem\em\Photo Library\Recently Added\160929_Patent Awards\Patent Event_Photo Album\untitled-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3748" y="855029"/>
            <a:ext cx="5014052" cy="3342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Content Placeholder 3"/>
          <p:cNvSpPr>
            <a:spLocks noGrp="1"/>
          </p:cNvSpPr>
          <p:nvPr>
            <p:ph sz="half" idx="4294967295"/>
          </p:nvPr>
        </p:nvSpPr>
        <p:spPr>
          <a:xfrm>
            <a:off x="152399" y="1608206"/>
            <a:ext cx="3517901" cy="4454387"/>
          </a:xfrm>
          <a:prstGeom prst="rect">
            <a:avLst/>
          </a:prstGeom>
        </p:spPr>
        <p:txBody>
          <a:bodyPr>
            <a:normAutofit/>
          </a:bodyPr>
          <a:lstStyle/>
          <a:p>
            <a:pPr>
              <a:lnSpc>
                <a:spcPct val="90000"/>
              </a:lnSpc>
            </a:pPr>
            <a:r>
              <a:rPr lang="en-US" sz="2000" dirty="0" smtClean="0"/>
              <a:t>Inventor Appreciation </a:t>
            </a:r>
            <a:r>
              <a:rPr lang="en-US" sz="2000" dirty="0"/>
              <a:t>P</a:t>
            </a:r>
            <a:r>
              <a:rPr lang="en-US" sz="2000" dirty="0" smtClean="0"/>
              <a:t>izza lunch + mug</a:t>
            </a:r>
          </a:p>
          <a:p>
            <a:pPr>
              <a:lnSpc>
                <a:spcPct val="90000"/>
              </a:lnSpc>
            </a:pPr>
            <a:endParaRPr lang="en-US" sz="2000" dirty="0" smtClean="0"/>
          </a:p>
          <a:p>
            <a:pPr>
              <a:lnSpc>
                <a:spcPct val="90000"/>
              </a:lnSpc>
            </a:pPr>
            <a:r>
              <a:rPr lang="en-US" sz="2000" dirty="0" smtClean="0"/>
              <a:t>Patent Awardee Reception + $500 split among inventors on patent</a:t>
            </a:r>
          </a:p>
          <a:p>
            <a:pPr marL="0" indent="0">
              <a:lnSpc>
                <a:spcPct val="90000"/>
              </a:lnSpc>
              <a:buNone/>
            </a:pPr>
            <a:endParaRPr lang="en-US" sz="2000" dirty="0" smtClean="0"/>
          </a:p>
          <a:p>
            <a:pPr>
              <a:lnSpc>
                <a:spcPct val="90000"/>
              </a:lnSpc>
            </a:pPr>
            <a:r>
              <a:rPr lang="en-US" sz="2000" dirty="0" smtClean="0"/>
              <a:t>Royalty Sharing</a:t>
            </a:r>
            <a:endParaRPr lang="en-US" sz="2000" dirty="0"/>
          </a:p>
        </p:txBody>
      </p:sp>
      <p:pic>
        <p:nvPicPr>
          <p:cNvPr id="2" name="Picture 1"/>
          <p:cNvPicPr>
            <a:picLocks noChangeAspect="1"/>
          </p:cNvPicPr>
          <p:nvPr/>
        </p:nvPicPr>
        <p:blipFill>
          <a:blip r:embed="rId3"/>
          <a:stretch>
            <a:fillRect/>
          </a:stretch>
        </p:blipFill>
        <p:spPr>
          <a:xfrm>
            <a:off x="4764949" y="4091505"/>
            <a:ext cx="1598919" cy="166582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srcRect l="6985" t="4434" r="8199" b="4936"/>
          <a:stretch/>
        </p:blipFill>
        <p:spPr>
          <a:xfrm>
            <a:off x="6663266" y="3818467"/>
            <a:ext cx="1934635" cy="26120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630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 calcmode="lin" valueType="num">
                                      <p:cBhvr additive="base">
                                        <p:cTn id="19"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8919" y="177039"/>
            <a:ext cx="8464378" cy="487490"/>
          </a:xfrm>
        </p:spPr>
        <p:txBody>
          <a:bodyPr>
            <a:normAutofit/>
          </a:bodyPr>
          <a:lstStyle/>
          <a:p>
            <a:r>
              <a:rPr lang="en-US" sz="2800" dirty="0"/>
              <a:t>Technology Transitions &amp; Commercialization</a:t>
            </a:r>
          </a:p>
        </p:txBody>
      </p:sp>
      <p:sp>
        <p:nvSpPr>
          <p:cNvPr id="9" name="Content Placeholder 8"/>
          <p:cNvSpPr>
            <a:spLocks noGrp="1"/>
          </p:cNvSpPr>
          <p:nvPr>
            <p:ph idx="1"/>
          </p:nvPr>
        </p:nvSpPr>
        <p:spPr>
          <a:xfrm>
            <a:off x="181918" y="839055"/>
            <a:ext cx="4428181" cy="5381694"/>
          </a:xfrm>
        </p:spPr>
        <p:txBody>
          <a:bodyPr>
            <a:noAutofit/>
          </a:bodyPr>
          <a:lstStyle/>
          <a:p>
            <a:pPr marL="0" indent="0">
              <a:spcAft>
                <a:spcPts val="600"/>
              </a:spcAft>
              <a:buNone/>
            </a:pPr>
            <a:r>
              <a:rPr lang="en-US" sz="2400" dirty="0" err="1" smtClean="0">
                <a:solidFill>
                  <a:srgbClr val="000000"/>
                </a:solidFill>
                <a:latin typeface="Arial" panose="020B0604020202020204" pitchFamily="34" charset="0"/>
              </a:rPr>
              <a:t>JLab</a:t>
            </a:r>
            <a:r>
              <a:rPr lang="en-US" sz="2400" dirty="0" smtClean="0">
                <a:solidFill>
                  <a:srgbClr val="000000"/>
                </a:solidFill>
                <a:latin typeface="Arial" panose="020B0604020202020204" pitchFamily="34" charset="0"/>
              </a:rPr>
              <a:t> has </a:t>
            </a:r>
            <a:r>
              <a:rPr lang="en-US" sz="2400" dirty="0">
                <a:solidFill>
                  <a:srgbClr val="000000"/>
                </a:solidFill>
                <a:latin typeface="Arial" panose="020B0604020202020204" pitchFamily="34" charset="0"/>
              </a:rPr>
              <a:t>generated to-date:</a:t>
            </a:r>
          </a:p>
          <a:p>
            <a:pPr marL="742950" lvl="1" indent="-285750">
              <a:spcAft>
                <a:spcPts val="600"/>
              </a:spcAft>
              <a:buFont typeface="Arial" panose="020B0604020202020204" pitchFamily="34" charset="0"/>
              <a:buChar char="•"/>
            </a:pPr>
            <a:r>
              <a:rPr lang="en-US" sz="2400" dirty="0">
                <a:solidFill>
                  <a:srgbClr val="000000"/>
                </a:solidFill>
                <a:latin typeface="Arial" panose="020B0604020202020204" pitchFamily="34" charset="0"/>
              </a:rPr>
              <a:t>53 CRADAs</a:t>
            </a:r>
            <a:r>
              <a:rPr lang="en-US" sz="2400" dirty="0">
                <a:solidFill>
                  <a:srgbClr val="FF0000"/>
                </a:solidFill>
                <a:latin typeface="Arial" panose="020B0604020202020204" pitchFamily="34" charset="0"/>
              </a:rPr>
              <a:t> </a:t>
            </a:r>
            <a:endParaRPr lang="en-US" sz="2400" dirty="0">
              <a:solidFill>
                <a:srgbClr val="000000"/>
              </a:solidFill>
              <a:latin typeface="Arial" panose="020B0604020202020204" pitchFamily="34" charset="0"/>
            </a:endParaRPr>
          </a:p>
          <a:p>
            <a:pPr marL="742950" lvl="1" indent="-285750">
              <a:spcAft>
                <a:spcPts val="600"/>
              </a:spcAft>
              <a:buFont typeface="Arial" panose="020B0604020202020204" pitchFamily="34" charset="0"/>
              <a:buChar char="•"/>
            </a:pPr>
            <a:r>
              <a:rPr lang="en-US" sz="2400" dirty="0">
                <a:solidFill>
                  <a:srgbClr val="000000"/>
                </a:solidFill>
                <a:latin typeface="Arial" panose="020B0604020202020204" pitchFamily="34" charset="0"/>
              </a:rPr>
              <a:t>34 SPPs</a:t>
            </a:r>
          </a:p>
          <a:p>
            <a:pPr marL="742950" lvl="1" indent="-285750">
              <a:spcAft>
                <a:spcPts val="600"/>
              </a:spcAft>
              <a:buFont typeface="Arial" panose="020B0604020202020204" pitchFamily="34" charset="0"/>
              <a:buChar char="•"/>
            </a:pPr>
            <a:r>
              <a:rPr lang="en-US" sz="2400" dirty="0" smtClean="0">
                <a:solidFill>
                  <a:srgbClr val="000000"/>
                </a:solidFill>
                <a:latin typeface="Arial" panose="020B0604020202020204" pitchFamily="34" charset="0"/>
              </a:rPr>
              <a:t>435 </a:t>
            </a:r>
            <a:r>
              <a:rPr lang="en-US" sz="2400" dirty="0">
                <a:solidFill>
                  <a:srgbClr val="000000"/>
                </a:solidFill>
                <a:latin typeface="Arial" panose="020B0604020202020204" pitchFamily="34" charset="0"/>
              </a:rPr>
              <a:t>Invention Disclosures</a:t>
            </a:r>
          </a:p>
          <a:p>
            <a:pPr marL="742950" lvl="1" indent="-285750">
              <a:spcAft>
                <a:spcPts val="600"/>
              </a:spcAft>
              <a:buFont typeface="Arial" panose="020B0604020202020204" pitchFamily="34" charset="0"/>
              <a:buChar char="•"/>
            </a:pPr>
            <a:r>
              <a:rPr lang="en-US" sz="2400" dirty="0" smtClean="0">
                <a:solidFill>
                  <a:srgbClr val="000000"/>
                </a:solidFill>
                <a:latin typeface="Arial" panose="020B0604020202020204" pitchFamily="34" charset="0"/>
              </a:rPr>
              <a:t>151 </a:t>
            </a:r>
            <a:r>
              <a:rPr lang="en-US" sz="2400" dirty="0">
                <a:solidFill>
                  <a:srgbClr val="000000"/>
                </a:solidFill>
                <a:latin typeface="Arial" panose="020B0604020202020204" pitchFamily="34" charset="0"/>
              </a:rPr>
              <a:t>Patents</a:t>
            </a:r>
          </a:p>
          <a:p>
            <a:pPr marL="742950" lvl="1" indent="-285750">
              <a:spcAft>
                <a:spcPts val="600"/>
              </a:spcAft>
              <a:buFont typeface="Arial" panose="020B0604020202020204" pitchFamily="34" charset="0"/>
              <a:buChar char="•"/>
            </a:pPr>
            <a:r>
              <a:rPr lang="en-US" sz="2400" dirty="0" smtClean="0">
                <a:solidFill>
                  <a:srgbClr val="000000"/>
                </a:solidFill>
                <a:latin typeface="Arial" panose="020B0604020202020204" pitchFamily="34" charset="0"/>
              </a:rPr>
              <a:t>24 (14) Licenses</a:t>
            </a:r>
          </a:p>
          <a:p>
            <a:pPr marL="914400" lvl="2" indent="0">
              <a:spcAft>
                <a:spcPts val="600"/>
              </a:spcAft>
              <a:buNone/>
            </a:pPr>
            <a:r>
              <a:rPr lang="en-US" sz="2200" dirty="0" smtClean="0">
                <a:solidFill>
                  <a:srgbClr val="000000"/>
                </a:solidFill>
                <a:latin typeface="Arial" panose="020B0604020202020204" pitchFamily="34" charset="0"/>
              </a:rPr>
              <a:t>-to 14 (9) companies</a:t>
            </a:r>
            <a:endParaRPr lang="en-US" sz="2200" dirty="0">
              <a:solidFill>
                <a:srgbClr val="000000"/>
              </a:solidFill>
              <a:latin typeface="Arial" panose="020B0604020202020204" pitchFamily="34" charset="0"/>
            </a:endParaRPr>
          </a:p>
          <a:p>
            <a:pPr marL="742950" lvl="1" indent="-285750">
              <a:spcAft>
                <a:spcPts val="600"/>
              </a:spcAft>
              <a:buFont typeface="Arial" panose="020B0604020202020204" pitchFamily="34" charset="0"/>
              <a:buChar char="•"/>
            </a:pPr>
            <a:r>
              <a:rPr lang="en-US" sz="2400" dirty="0">
                <a:solidFill>
                  <a:srgbClr val="000000"/>
                </a:solidFill>
                <a:latin typeface="Arial" panose="020B0604020202020204" pitchFamily="34" charset="0"/>
              </a:rPr>
              <a:t>58 </a:t>
            </a:r>
            <a:r>
              <a:rPr lang="en-US" sz="2400" dirty="0" smtClean="0">
                <a:solidFill>
                  <a:srgbClr val="000000"/>
                </a:solidFill>
                <a:latin typeface="Arial" panose="020B0604020202020204" pitchFamily="34" charset="0"/>
              </a:rPr>
              <a:t>SBIR/STTR </a:t>
            </a:r>
            <a:r>
              <a:rPr lang="en-US" sz="2400" dirty="0">
                <a:solidFill>
                  <a:srgbClr val="000000"/>
                </a:solidFill>
                <a:latin typeface="Arial" panose="020B0604020202020204" pitchFamily="34" charset="0"/>
              </a:rPr>
              <a:t>support </a:t>
            </a:r>
            <a:r>
              <a:rPr lang="en-US" sz="2400" dirty="0" smtClean="0">
                <a:solidFill>
                  <a:srgbClr val="000000"/>
                </a:solidFill>
                <a:latin typeface="Arial" panose="020B0604020202020204" pitchFamily="34" charset="0"/>
              </a:rPr>
              <a:t>letters </a:t>
            </a:r>
            <a:r>
              <a:rPr lang="en-US" sz="2400" dirty="0">
                <a:solidFill>
                  <a:srgbClr val="000000"/>
                </a:solidFill>
                <a:latin typeface="Arial" panose="020B0604020202020204" pitchFamily="34" charset="0"/>
              </a:rPr>
              <a:t>(FY2016</a:t>
            </a:r>
            <a:r>
              <a:rPr lang="en-US" sz="2400" dirty="0" smtClean="0">
                <a:solidFill>
                  <a:srgbClr val="000000"/>
                </a:solidFill>
                <a:latin typeface="Arial" panose="020B0604020202020204" pitchFamily="34" charset="0"/>
              </a:rPr>
              <a:t>)</a:t>
            </a:r>
          </a:p>
          <a:p>
            <a:pPr marL="742950" lvl="1" indent="-285750">
              <a:spcAft>
                <a:spcPts val="600"/>
              </a:spcAft>
              <a:buFont typeface="Arial" panose="020B0604020202020204" pitchFamily="34" charset="0"/>
              <a:buChar char="•"/>
            </a:pPr>
            <a:r>
              <a:rPr lang="en-US" sz="2400" dirty="0" smtClean="0">
                <a:solidFill>
                  <a:srgbClr val="000000"/>
                </a:solidFill>
                <a:latin typeface="Arial" panose="020B0604020202020204" pitchFamily="34" charset="0"/>
              </a:rPr>
              <a:t>Entrepreneurial Leave (3)</a:t>
            </a:r>
            <a:endParaRPr lang="en-US" sz="2400" dirty="0">
              <a:solidFill>
                <a:srgbClr val="000000"/>
              </a:solidFill>
              <a:latin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r>
              <a:rPr lang="en-US" dirty="0"/>
              <a:t>Technology Transfer at Jefferson Lab</a:t>
            </a:r>
            <a:br>
              <a:rPr lang="en-US" dirty="0"/>
            </a:br>
            <a:endParaRPr lang="en-US" dirty="0"/>
          </a:p>
        </p:txBody>
      </p:sp>
      <p:pic>
        <p:nvPicPr>
          <p:cNvPr id="12" name="Picture 11"/>
          <p:cNvPicPr>
            <a:picLocks noChangeAspect="1"/>
          </p:cNvPicPr>
          <p:nvPr/>
        </p:nvPicPr>
        <p:blipFill>
          <a:blip r:embed="rId2"/>
          <a:stretch>
            <a:fillRect/>
          </a:stretch>
        </p:blipFill>
        <p:spPr>
          <a:xfrm>
            <a:off x="5734843" y="5093511"/>
            <a:ext cx="1299306" cy="1685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8"/>
          <p:cNvSpPr txBox="1">
            <a:spLocks/>
          </p:cNvSpPr>
          <p:nvPr/>
        </p:nvSpPr>
        <p:spPr>
          <a:xfrm>
            <a:off x="4610099" y="869742"/>
            <a:ext cx="4148781" cy="53816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dirty="0">
                <a:solidFill>
                  <a:srgbClr val="000000"/>
                </a:solidFill>
                <a:latin typeface="Arial" panose="020B0604020202020204" pitchFamily="34" charset="0"/>
              </a:rPr>
              <a:t>Industries that have licensed </a:t>
            </a:r>
            <a:r>
              <a:rPr lang="en-US" sz="2400" dirty="0" err="1">
                <a:solidFill>
                  <a:srgbClr val="000000"/>
                </a:solidFill>
                <a:latin typeface="Arial" panose="020B0604020202020204" pitchFamily="34" charset="0"/>
              </a:rPr>
              <a:t>JLab</a:t>
            </a:r>
            <a:r>
              <a:rPr lang="en-US" sz="2400" dirty="0">
                <a:solidFill>
                  <a:srgbClr val="000000"/>
                </a:solidFill>
                <a:latin typeface="Arial" panose="020B0604020202020204" pitchFamily="34" charset="0"/>
              </a:rPr>
              <a:t> Technology:</a:t>
            </a:r>
            <a:endParaRPr lang="en-US" sz="2400" dirty="0" smtClean="0">
              <a:solidFill>
                <a:srgbClr val="000000"/>
              </a:solidFill>
              <a:latin typeface="Arial" panose="020B0604020202020204" pitchFamily="34" charset="0"/>
            </a:endParaRPr>
          </a:p>
          <a:p>
            <a:r>
              <a:rPr lang="en-US" dirty="0"/>
              <a:t>Nuclear medicine imaging (small and large businesses)</a:t>
            </a:r>
          </a:p>
          <a:p>
            <a:r>
              <a:rPr lang="en-US" dirty="0"/>
              <a:t>High </a:t>
            </a:r>
            <a:r>
              <a:rPr lang="en-US" dirty="0" smtClean="0"/>
              <a:t>vacuum </a:t>
            </a:r>
            <a:r>
              <a:rPr lang="en-US" dirty="0"/>
              <a:t>technology</a:t>
            </a:r>
          </a:p>
          <a:p>
            <a:r>
              <a:rPr lang="en-US" dirty="0"/>
              <a:t>Gas technology</a:t>
            </a:r>
          </a:p>
          <a:p>
            <a:r>
              <a:rPr lang="en-US" dirty="0"/>
              <a:t>Specialty technologies for research</a:t>
            </a:r>
          </a:p>
          <a:p>
            <a:r>
              <a:rPr lang="en-US" dirty="0"/>
              <a:t>Safety industry</a:t>
            </a:r>
          </a:p>
          <a:p>
            <a:r>
              <a:rPr lang="en-US" dirty="0"/>
              <a:t>Academic publisher</a:t>
            </a:r>
          </a:p>
          <a:p>
            <a:endParaRPr lang="en-US" dirty="0"/>
          </a:p>
        </p:txBody>
      </p:sp>
      <p:pic>
        <p:nvPicPr>
          <p:cNvPr id="11" name="Picture 10"/>
          <p:cNvPicPr>
            <a:picLocks noChangeAspect="1"/>
          </p:cNvPicPr>
          <p:nvPr/>
        </p:nvPicPr>
        <p:blipFill>
          <a:blip r:embed="rId3"/>
          <a:stretch>
            <a:fillRect/>
          </a:stretch>
        </p:blipFill>
        <p:spPr>
          <a:xfrm>
            <a:off x="4838699" y="4877216"/>
            <a:ext cx="1303355" cy="1698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1489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8" y="240539"/>
            <a:ext cx="8835081" cy="487490"/>
          </a:xfrm>
        </p:spPr>
        <p:txBody>
          <a:bodyPr>
            <a:noAutofit/>
          </a:bodyPr>
          <a:lstStyle/>
          <a:p>
            <a:r>
              <a:rPr lang="en-US" sz="2800" dirty="0" smtClean="0"/>
              <a:t>Past and Present Technology </a:t>
            </a:r>
            <a:r>
              <a:rPr lang="en-US" sz="2800" dirty="0"/>
              <a:t>Transfer Resources</a:t>
            </a:r>
            <a:br>
              <a:rPr lang="en-US" sz="2800" dirty="0"/>
            </a:br>
            <a:endParaRPr lang="en-US" sz="2800" dirty="0"/>
          </a:p>
        </p:txBody>
      </p:sp>
      <p:sp>
        <p:nvSpPr>
          <p:cNvPr id="3" name="Content Placeholder 2"/>
          <p:cNvSpPr>
            <a:spLocks noGrp="1"/>
          </p:cNvSpPr>
          <p:nvPr>
            <p:ph idx="1"/>
          </p:nvPr>
        </p:nvSpPr>
        <p:spPr>
          <a:xfrm>
            <a:off x="308918" y="966055"/>
            <a:ext cx="8464379" cy="5381694"/>
          </a:xfrm>
        </p:spPr>
        <p:txBody>
          <a:bodyPr>
            <a:normAutofit fontScale="92500" lnSpcReduction="10000"/>
          </a:bodyPr>
          <a:lstStyle/>
          <a:p>
            <a:r>
              <a:rPr lang="en-US" dirty="0" smtClean="0"/>
              <a:t>Industrial </a:t>
            </a:r>
            <a:r>
              <a:rPr lang="en-US" dirty="0"/>
              <a:t>Advisory Board (Past) </a:t>
            </a:r>
            <a:r>
              <a:rPr lang="en-US" dirty="0" smtClean="0"/>
              <a:t>– </a:t>
            </a:r>
            <a:r>
              <a:rPr lang="en-US" dirty="0"/>
              <a:t>P</a:t>
            </a:r>
            <a:r>
              <a:rPr lang="en-US" dirty="0" smtClean="0"/>
              <a:t>anel </a:t>
            </a:r>
            <a:r>
              <a:rPr lang="en-US" dirty="0"/>
              <a:t>of high-profile reps from industry that came 2x a year to review our portfolio, and give us direction in what technologies they felt would be most attractive to industry.  This group led to the development of the Free Electron Laser at Jefferson Lab and provided us with regular scheduled access to industry </a:t>
            </a:r>
            <a:r>
              <a:rPr lang="en-US" dirty="0" smtClean="0"/>
              <a:t>leaders</a:t>
            </a:r>
            <a:endParaRPr lang="en-US" dirty="0"/>
          </a:p>
          <a:p>
            <a:pPr marL="0" indent="0">
              <a:buNone/>
            </a:pPr>
            <a:endParaRPr lang="en-US" dirty="0"/>
          </a:p>
          <a:p>
            <a:r>
              <a:rPr lang="en-US" dirty="0" err="1"/>
              <a:t>iBridge</a:t>
            </a:r>
            <a:r>
              <a:rPr lang="en-US" b="1" dirty="0"/>
              <a:t> – </a:t>
            </a:r>
            <a:r>
              <a:rPr lang="en-US" dirty="0"/>
              <a:t>We are working to have our portfolio of patents updated on </a:t>
            </a:r>
            <a:r>
              <a:rPr lang="en-US" dirty="0" err="1"/>
              <a:t>iBridge</a:t>
            </a:r>
            <a:r>
              <a:rPr lang="en-US" dirty="0"/>
              <a:t> and to make more of our technologies highlighted there.  This is a free resource for Jefferson Lab.</a:t>
            </a:r>
          </a:p>
          <a:p>
            <a:pPr marL="0" indent="0">
              <a:buNone/>
            </a:pPr>
            <a:endParaRPr lang="en-US" dirty="0"/>
          </a:p>
          <a:p>
            <a:r>
              <a:rPr lang="en-US" dirty="0"/>
              <a:t>Federal Lab Consortium – Becoming more active with this, updating our profile to leverage our presence there.  We have not been using this resource as effectively as we could and are working to leverage our presence there to maximize our use of this resource.</a:t>
            </a:r>
          </a:p>
          <a:p>
            <a:endParaRPr lang="en-US" dirty="0"/>
          </a:p>
          <a:p>
            <a:r>
              <a:rPr lang="en-US" dirty="0"/>
              <a:t>Jefferson Lab Technology Transfer Website – R</a:t>
            </a:r>
            <a:r>
              <a:rPr lang="en-US" dirty="0" smtClean="0"/>
              <a:t>ecently </a:t>
            </a:r>
            <a:r>
              <a:rPr lang="en-US" dirty="0"/>
              <a:t>updated, and have plans to make this more interactive with business and </a:t>
            </a:r>
            <a:r>
              <a:rPr lang="en-US" dirty="0" smtClean="0"/>
              <a:t>industry</a:t>
            </a:r>
            <a:endParaRPr lang="en-US" dirty="0"/>
          </a:p>
        </p:txBody>
      </p:sp>
      <p:sp>
        <p:nvSpPr>
          <p:cNvPr id="4" name="Footer Placeholder 3"/>
          <p:cNvSpPr>
            <a:spLocks noGrp="1"/>
          </p:cNvSpPr>
          <p:nvPr>
            <p:ph type="ftr" sz="quarter" idx="11"/>
          </p:nvPr>
        </p:nvSpPr>
        <p:spPr/>
        <p:txBody>
          <a:bodyPr/>
          <a:lstStyle/>
          <a:p>
            <a:r>
              <a:rPr lang="en-US" dirty="0"/>
              <a:t>Technology Transfer at Jefferson Lab</a:t>
            </a:r>
            <a:br>
              <a:rPr lang="en-US" dirty="0"/>
            </a:br>
            <a:endParaRPr lang="en-US" dirty="0"/>
          </a:p>
        </p:txBody>
      </p:sp>
    </p:spTree>
    <p:extLst>
      <p:ext uri="{BB962C8B-B14F-4D97-AF65-F5344CB8AC3E}">
        <p14:creationId xmlns:p14="http://schemas.microsoft.com/office/powerpoint/2010/main" val="313728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181272"/>
            <a:ext cx="8464378" cy="487490"/>
          </a:xfrm>
        </p:spPr>
        <p:txBody>
          <a:bodyPr>
            <a:normAutofit/>
          </a:bodyPr>
          <a:lstStyle/>
          <a:p>
            <a:r>
              <a:rPr lang="en-US" sz="2800" dirty="0" smtClean="0"/>
              <a:t>Exploring New Commercialization Tools</a:t>
            </a:r>
            <a:endParaRPr lang="en-US" sz="2800" dirty="0"/>
          </a:p>
        </p:txBody>
      </p:sp>
      <p:sp>
        <p:nvSpPr>
          <p:cNvPr id="3" name="Content Placeholder 2"/>
          <p:cNvSpPr>
            <a:spLocks noGrp="1"/>
          </p:cNvSpPr>
          <p:nvPr>
            <p:ph idx="1"/>
          </p:nvPr>
        </p:nvSpPr>
        <p:spPr>
          <a:xfrm>
            <a:off x="613718" y="1124597"/>
            <a:ext cx="7644457" cy="4704703"/>
          </a:xfrm>
        </p:spPr>
        <p:txBody>
          <a:bodyPr/>
          <a:lstStyle/>
          <a:p>
            <a:r>
              <a:rPr lang="en-US" dirty="0" smtClean="0"/>
              <a:t>Dedicated business student during the summer to explore and establish an expanded list of contacts for Jefferson Lab technologies (Funded by JSA Initiatives Fund)</a:t>
            </a:r>
          </a:p>
          <a:p>
            <a:endParaRPr lang="en-US" dirty="0" smtClean="0"/>
          </a:p>
          <a:p>
            <a:r>
              <a:rPr lang="en-US" dirty="0"/>
              <a:t>P</a:t>
            </a:r>
            <a:r>
              <a:rPr lang="en-US" dirty="0" smtClean="0"/>
              <a:t>articipating with the NASA Entrepreneurial Opportunity Program (Bill Rainey, Chair Marketing Subcommittee) to gain new insights and training opportunities</a:t>
            </a:r>
          </a:p>
          <a:p>
            <a:endParaRPr lang="en-US" dirty="0" smtClean="0"/>
          </a:p>
          <a:p>
            <a:r>
              <a:rPr lang="en-US" dirty="0" smtClean="0"/>
              <a:t>Exploring use of external firms i.e.  IN-PART, a technology matchmaking firm that several labs and universities have had good success with and that offers resources that complement what we already have available</a:t>
            </a:r>
            <a:endParaRPr lang="en-US" dirty="0"/>
          </a:p>
        </p:txBody>
      </p:sp>
      <p:sp>
        <p:nvSpPr>
          <p:cNvPr id="4" name="Footer Placeholder 3"/>
          <p:cNvSpPr>
            <a:spLocks noGrp="1"/>
          </p:cNvSpPr>
          <p:nvPr>
            <p:ph type="ftr" sz="quarter" idx="11"/>
          </p:nvPr>
        </p:nvSpPr>
        <p:spPr/>
        <p:txBody>
          <a:bodyPr/>
          <a:lstStyle/>
          <a:p>
            <a:r>
              <a:rPr lang="en-US" smtClean="0"/>
              <a:t>Jefferson Lab Tech Transfer</a:t>
            </a:r>
            <a:endParaRPr lang="en-US" dirty="0"/>
          </a:p>
        </p:txBody>
      </p:sp>
    </p:spTree>
    <p:extLst>
      <p:ext uri="{BB962C8B-B14F-4D97-AF65-F5344CB8AC3E}">
        <p14:creationId xmlns:p14="http://schemas.microsoft.com/office/powerpoint/2010/main" val="3983625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267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265939"/>
            <a:ext cx="8464378" cy="487490"/>
          </a:xfrm>
        </p:spPr>
        <p:txBody>
          <a:bodyPr>
            <a:noAutofit/>
          </a:bodyPr>
          <a:lstStyle/>
          <a:p>
            <a:r>
              <a:rPr lang="en-US" sz="2800" dirty="0" smtClean="0">
                <a:solidFill>
                  <a:srgbClr val="008000"/>
                </a:solidFill>
              </a:rPr>
              <a:t>Strengths </a:t>
            </a:r>
            <a:r>
              <a:rPr lang="en-US" sz="2800" dirty="0" smtClean="0">
                <a:solidFill>
                  <a:srgbClr val="000000"/>
                </a:solidFill>
              </a:rPr>
              <a:t>and</a:t>
            </a:r>
            <a:r>
              <a:rPr lang="en-US" sz="2800" dirty="0" smtClean="0">
                <a:solidFill>
                  <a:srgbClr val="008000"/>
                </a:solidFill>
              </a:rPr>
              <a:t> </a:t>
            </a:r>
            <a:r>
              <a:rPr lang="en-US" sz="2800" dirty="0">
                <a:solidFill>
                  <a:srgbClr val="FF0000"/>
                </a:solidFill>
              </a:rPr>
              <a:t>Challenges</a:t>
            </a:r>
            <a:r>
              <a:rPr lang="en-US" sz="2800" dirty="0"/>
              <a:t/>
            </a:r>
            <a:br>
              <a:rPr lang="en-US" sz="2800" dirty="0"/>
            </a:br>
            <a:endParaRPr lang="en-US" sz="2800" dirty="0"/>
          </a:p>
        </p:txBody>
      </p:sp>
      <p:sp>
        <p:nvSpPr>
          <p:cNvPr id="3" name="Content Placeholder 2"/>
          <p:cNvSpPr>
            <a:spLocks noGrp="1"/>
          </p:cNvSpPr>
          <p:nvPr>
            <p:ph idx="1"/>
          </p:nvPr>
        </p:nvSpPr>
        <p:spPr>
          <a:xfrm>
            <a:off x="141415" y="878010"/>
            <a:ext cx="8631882" cy="2755045"/>
          </a:xfrm>
        </p:spPr>
        <p:txBody>
          <a:bodyPr>
            <a:normAutofit/>
          </a:bodyPr>
          <a:lstStyle/>
          <a:p>
            <a:pPr lvl="0"/>
            <a:r>
              <a:rPr lang="en-US" dirty="0" smtClean="0">
                <a:solidFill>
                  <a:srgbClr val="008000"/>
                </a:solidFill>
              </a:rPr>
              <a:t>Dedicated TT </a:t>
            </a:r>
            <a:r>
              <a:rPr lang="en-US" dirty="0">
                <a:solidFill>
                  <a:srgbClr val="008000"/>
                </a:solidFill>
              </a:rPr>
              <a:t>team </a:t>
            </a:r>
            <a:r>
              <a:rPr lang="en-US" dirty="0" smtClean="0">
                <a:solidFill>
                  <a:srgbClr val="008000"/>
                </a:solidFill>
              </a:rPr>
              <a:t>and lab leadership</a:t>
            </a:r>
          </a:p>
          <a:p>
            <a:pPr lvl="0"/>
            <a:r>
              <a:rPr lang="en-US" dirty="0" smtClean="0">
                <a:solidFill>
                  <a:srgbClr val="008000"/>
                </a:solidFill>
              </a:rPr>
              <a:t>Enthusiastic </a:t>
            </a:r>
            <a:r>
              <a:rPr lang="en-US" dirty="0">
                <a:solidFill>
                  <a:srgbClr val="008000"/>
                </a:solidFill>
              </a:rPr>
              <a:t>inventors, many </a:t>
            </a:r>
            <a:r>
              <a:rPr lang="en-US" dirty="0" smtClean="0">
                <a:solidFill>
                  <a:srgbClr val="008000"/>
                </a:solidFill>
              </a:rPr>
              <a:t>have </a:t>
            </a:r>
            <a:r>
              <a:rPr lang="en-US" dirty="0">
                <a:solidFill>
                  <a:srgbClr val="008000"/>
                </a:solidFill>
              </a:rPr>
              <a:t>strong initiative and established relationships that move our technologies</a:t>
            </a:r>
          </a:p>
          <a:p>
            <a:pPr lvl="0"/>
            <a:r>
              <a:rPr lang="en-US" dirty="0">
                <a:solidFill>
                  <a:srgbClr val="008000"/>
                </a:solidFill>
              </a:rPr>
              <a:t>New IP management system </a:t>
            </a:r>
            <a:r>
              <a:rPr lang="en-US" dirty="0" smtClean="0">
                <a:solidFill>
                  <a:srgbClr val="008000"/>
                </a:solidFill>
              </a:rPr>
              <a:t>(IP-Folio) that </a:t>
            </a:r>
            <a:r>
              <a:rPr lang="en-US" dirty="0">
                <a:solidFill>
                  <a:srgbClr val="008000"/>
                </a:solidFill>
              </a:rPr>
              <a:t>will help us better track and manage IP</a:t>
            </a:r>
          </a:p>
          <a:p>
            <a:pPr lvl="0"/>
            <a:r>
              <a:rPr lang="en-US" dirty="0">
                <a:solidFill>
                  <a:srgbClr val="008000"/>
                </a:solidFill>
              </a:rPr>
              <a:t>New privately funded Tech Center Research Park under construction adjacent to Jefferson </a:t>
            </a:r>
            <a:r>
              <a:rPr lang="en-US" dirty="0" smtClean="0">
                <a:solidFill>
                  <a:srgbClr val="008000"/>
                </a:solidFill>
              </a:rPr>
              <a:t>Lab</a:t>
            </a:r>
            <a:endParaRPr lang="en-US" dirty="0">
              <a:solidFill>
                <a:srgbClr val="008000"/>
              </a:solidFill>
            </a:endParaRPr>
          </a:p>
        </p:txBody>
      </p:sp>
      <p:sp>
        <p:nvSpPr>
          <p:cNvPr id="4" name="Footer Placeholder 3"/>
          <p:cNvSpPr>
            <a:spLocks noGrp="1"/>
          </p:cNvSpPr>
          <p:nvPr>
            <p:ph type="ftr" sz="quarter" idx="11"/>
          </p:nvPr>
        </p:nvSpPr>
        <p:spPr/>
        <p:txBody>
          <a:bodyPr/>
          <a:lstStyle/>
          <a:p>
            <a:r>
              <a:rPr lang="en-US" dirty="0"/>
              <a:t>Jefferson Lab Tech Transfer</a:t>
            </a:r>
          </a:p>
        </p:txBody>
      </p:sp>
      <p:sp>
        <p:nvSpPr>
          <p:cNvPr id="7" name="Content Placeholder 2"/>
          <p:cNvSpPr>
            <a:spLocks noGrp="1"/>
          </p:cNvSpPr>
          <p:nvPr>
            <p:ph idx="1"/>
          </p:nvPr>
        </p:nvSpPr>
        <p:spPr>
          <a:xfrm>
            <a:off x="179515" y="3633055"/>
            <a:ext cx="8631882" cy="2932845"/>
          </a:xfrm>
        </p:spPr>
        <p:txBody>
          <a:bodyPr>
            <a:normAutofit fontScale="92500" lnSpcReduction="10000"/>
          </a:bodyPr>
          <a:lstStyle/>
          <a:p>
            <a:pPr lvl="0"/>
            <a:r>
              <a:rPr lang="en-US" dirty="0" err="1">
                <a:solidFill>
                  <a:srgbClr val="FF0000"/>
                </a:solidFill>
              </a:rPr>
              <a:t>Matrixed</a:t>
            </a:r>
            <a:r>
              <a:rPr lang="en-US" dirty="0">
                <a:solidFill>
                  <a:srgbClr val="FF0000"/>
                </a:solidFill>
              </a:rPr>
              <a:t> organization makes it difficult to apply the resources needed to enhance and expand </a:t>
            </a:r>
            <a:r>
              <a:rPr lang="en-US" dirty="0" smtClean="0">
                <a:solidFill>
                  <a:srgbClr val="FF0000"/>
                </a:solidFill>
              </a:rPr>
              <a:t>TT activities</a:t>
            </a:r>
            <a:endParaRPr lang="en-US" dirty="0">
              <a:solidFill>
                <a:srgbClr val="FF0000"/>
              </a:solidFill>
            </a:endParaRPr>
          </a:p>
          <a:p>
            <a:pPr lvl="0"/>
            <a:r>
              <a:rPr lang="en-US" dirty="0">
                <a:solidFill>
                  <a:srgbClr val="FF0000"/>
                </a:solidFill>
              </a:rPr>
              <a:t>Jefferson Lab technologies are early stage and often need additional development to be at a stage where they would be interesting to industry</a:t>
            </a:r>
          </a:p>
          <a:p>
            <a:pPr lvl="0"/>
            <a:r>
              <a:rPr lang="en-US" dirty="0">
                <a:solidFill>
                  <a:srgbClr val="FF0000"/>
                </a:solidFill>
              </a:rPr>
              <a:t>Jefferson Lab is a </a:t>
            </a:r>
            <a:r>
              <a:rPr lang="en-US" dirty="0" smtClean="0">
                <a:solidFill>
                  <a:srgbClr val="FF0000"/>
                </a:solidFill>
              </a:rPr>
              <a:t>modest sized single </a:t>
            </a:r>
            <a:r>
              <a:rPr lang="en-US" dirty="0">
                <a:solidFill>
                  <a:srgbClr val="FF0000"/>
                </a:solidFill>
              </a:rPr>
              <a:t>purpose lab </a:t>
            </a:r>
            <a:r>
              <a:rPr lang="en-US" dirty="0" smtClean="0">
                <a:solidFill>
                  <a:srgbClr val="FF0000"/>
                </a:solidFill>
              </a:rPr>
              <a:t>– primary </a:t>
            </a:r>
            <a:r>
              <a:rPr lang="en-US" dirty="0">
                <a:solidFill>
                  <a:srgbClr val="FF0000"/>
                </a:solidFill>
              </a:rPr>
              <a:t>mission is basic research, not applied research or commercialization – have to make sure that </a:t>
            </a:r>
            <a:r>
              <a:rPr lang="en-US" dirty="0" smtClean="0">
                <a:solidFill>
                  <a:srgbClr val="FF0000"/>
                </a:solidFill>
              </a:rPr>
              <a:t>TT activities </a:t>
            </a:r>
            <a:r>
              <a:rPr lang="en-US" dirty="0">
                <a:solidFill>
                  <a:srgbClr val="FF0000"/>
                </a:solidFill>
              </a:rPr>
              <a:t>are not seen as competing with basic nuclear physics research mission</a:t>
            </a:r>
          </a:p>
          <a:p>
            <a:pPr lvl="0"/>
            <a:r>
              <a:rPr lang="en-US" dirty="0">
                <a:solidFill>
                  <a:srgbClr val="FF0000"/>
                </a:solidFill>
              </a:rPr>
              <a:t>Limited resources to strengthen our processes and </a:t>
            </a:r>
            <a:r>
              <a:rPr lang="en-US" dirty="0" smtClean="0">
                <a:solidFill>
                  <a:srgbClr val="FF0000"/>
                </a:solidFill>
              </a:rPr>
              <a:t>promote licensing IP</a:t>
            </a:r>
            <a:endParaRPr lang="en-US" dirty="0">
              <a:solidFill>
                <a:srgbClr val="FF0000"/>
              </a:solidFill>
            </a:endParaRPr>
          </a:p>
        </p:txBody>
      </p:sp>
    </p:spTree>
    <p:extLst>
      <p:ext uri="{BB962C8B-B14F-4D97-AF65-F5344CB8AC3E}">
        <p14:creationId xmlns:p14="http://schemas.microsoft.com/office/powerpoint/2010/main" val="222486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 calcmode="lin" valueType="num">
                                      <p:cBhvr additive="base">
                                        <p:cTn id="3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Technology Transfer at Jefferson Lab</a:t>
            </a:r>
            <a:br>
              <a:rPr lang="en-US" dirty="0"/>
            </a:br>
            <a:endParaRPr lang="en-US" dirty="0"/>
          </a:p>
        </p:txBody>
      </p:sp>
      <p:sp>
        <p:nvSpPr>
          <p:cNvPr id="10" name="Text Box 2"/>
          <p:cNvSpPr txBox="1">
            <a:spLocks noChangeArrowheads="1"/>
          </p:cNvSpPr>
          <p:nvPr/>
        </p:nvSpPr>
        <p:spPr bwMode="auto">
          <a:xfrm>
            <a:off x="1003300" y="1481138"/>
            <a:ext cx="7391400" cy="1439863"/>
          </a:xfrm>
          <a:prstGeom prst="rect">
            <a:avLst/>
          </a:prstGeom>
          <a:noFill/>
          <a:ln w="9525">
            <a:noFill/>
            <a:miter lim="800000"/>
            <a:headEnd/>
            <a:tailEnd/>
          </a:ln>
        </p:spPr>
        <p:txBody>
          <a:bodyPr lIns="84886" tIns="42443" rIns="84886" bIns="42443">
            <a:prstTxWarp prst="textNoShape">
              <a:avLst/>
            </a:prstTxWarp>
            <a:spAutoFit/>
          </a:bodyPr>
          <a:lstStyle/>
          <a:p>
            <a:pPr>
              <a:spcBef>
                <a:spcPct val="50000"/>
              </a:spcBef>
            </a:pPr>
            <a:r>
              <a:rPr lang="en-US" sz="4400" i="1" dirty="0">
                <a:latin typeface="Mistral" pitchFamily="-103" charset="0"/>
              </a:rPr>
              <a:t>“Beside the comfort of knowledge,</a:t>
            </a:r>
            <a:r>
              <a:rPr lang="en-US" sz="4400" i="1" dirty="0">
                <a:latin typeface="Helvetica" pitchFamily="-103" charset="0"/>
              </a:rPr>
              <a:t> </a:t>
            </a:r>
            <a:r>
              <a:rPr lang="en-US" sz="4400" i="1" dirty="0">
                <a:latin typeface="Mistral" pitchFamily="-103" charset="0"/>
              </a:rPr>
              <a:t>every science is auxiliary to every other."</a:t>
            </a:r>
            <a:endParaRPr lang="en-US" sz="4100" dirty="0">
              <a:latin typeface="Mistral" pitchFamily="-103" charset="0"/>
            </a:endParaRPr>
          </a:p>
        </p:txBody>
      </p:sp>
      <p:sp>
        <p:nvSpPr>
          <p:cNvPr id="11" name="Text Box 4"/>
          <p:cNvSpPr txBox="1">
            <a:spLocks noChangeArrowheads="1"/>
          </p:cNvSpPr>
          <p:nvPr/>
        </p:nvSpPr>
        <p:spPr bwMode="auto">
          <a:xfrm>
            <a:off x="2558875" y="3311260"/>
            <a:ext cx="5943600" cy="1116013"/>
          </a:xfrm>
          <a:prstGeom prst="rect">
            <a:avLst/>
          </a:prstGeom>
          <a:noFill/>
          <a:ln w="9525">
            <a:noFill/>
            <a:miter lim="800000"/>
            <a:headEnd/>
            <a:tailEnd/>
          </a:ln>
        </p:spPr>
        <p:txBody>
          <a:bodyPr lIns="84886" tIns="42443" rIns="84886" bIns="42443">
            <a:prstTxWarp prst="textNoShape">
              <a:avLst/>
            </a:prstTxWarp>
            <a:spAutoFit/>
          </a:bodyPr>
          <a:lstStyle/>
          <a:p>
            <a:pPr>
              <a:spcBef>
                <a:spcPct val="50000"/>
              </a:spcBef>
            </a:pPr>
            <a:r>
              <a:rPr lang="en-US" sz="6700" i="1" dirty="0">
                <a:latin typeface="Mistral" pitchFamily="-103" charset="0"/>
              </a:rPr>
              <a:t>Thomas Jefferson</a:t>
            </a:r>
            <a:endParaRPr lang="en-US" sz="2200" dirty="0">
              <a:latin typeface="Mistral" pitchFamily="-103" charset="0"/>
            </a:endParaRPr>
          </a:p>
        </p:txBody>
      </p:sp>
      <p:sp>
        <p:nvSpPr>
          <p:cNvPr id="12" name="Text Box 5"/>
          <p:cNvSpPr txBox="1">
            <a:spLocks noChangeArrowheads="1"/>
          </p:cNvSpPr>
          <p:nvPr/>
        </p:nvSpPr>
        <p:spPr bwMode="auto">
          <a:xfrm>
            <a:off x="4226808" y="4638939"/>
            <a:ext cx="4876800" cy="715963"/>
          </a:xfrm>
          <a:prstGeom prst="rect">
            <a:avLst/>
          </a:prstGeom>
          <a:noFill/>
          <a:ln w="9525">
            <a:noFill/>
            <a:miter lim="800000"/>
            <a:headEnd/>
            <a:tailEnd/>
          </a:ln>
        </p:spPr>
        <p:txBody>
          <a:bodyPr lIns="84886" tIns="42443" rIns="84886" bIns="42443">
            <a:prstTxWarp prst="textNoShape">
              <a:avLst/>
            </a:prstTxWarp>
            <a:spAutoFit/>
          </a:bodyPr>
          <a:lstStyle/>
          <a:p>
            <a:pPr>
              <a:spcBef>
                <a:spcPct val="50000"/>
              </a:spcBef>
            </a:pPr>
            <a:r>
              <a:rPr lang="en-US" sz="4100" dirty="0">
                <a:latin typeface="Mistral" pitchFamily="-103" charset="0"/>
              </a:rPr>
              <a:t>August 26, 1786</a:t>
            </a:r>
            <a:endParaRPr lang="en-US" sz="2200" dirty="0">
              <a:latin typeface="Mistral" pitchFamily="-103" charset="0"/>
            </a:endParaRPr>
          </a:p>
        </p:txBody>
      </p:sp>
      <p:sp>
        <p:nvSpPr>
          <p:cNvPr id="14" name="Title 7"/>
          <p:cNvSpPr>
            <a:spLocks noGrp="1"/>
          </p:cNvSpPr>
          <p:nvPr>
            <p:ph type="title"/>
          </p:nvPr>
        </p:nvSpPr>
        <p:spPr>
          <a:xfrm>
            <a:off x="308919" y="316739"/>
            <a:ext cx="8464378" cy="487490"/>
          </a:xfrm>
        </p:spPr>
        <p:txBody>
          <a:bodyPr>
            <a:noAutofit/>
          </a:bodyPr>
          <a:lstStyle/>
          <a:p>
            <a:pPr algn="ctr"/>
            <a:r>
              <a:rPr lang="en-US" sz="2800" dirty="0" smtClean="0">
                <a:latin typeface="Arial" panose="020B0604020202020204" pitchFamily="34" charset="0"/>
              </a:rPr>
              <a:t>Thank You!</a:t>
            </a:r>
            <a:r>
              <a:rPr lang="en-US" sz="2800" dirty="0"/>
              <a:t/>
            </a:r>
            <a:br>
              <a:rPr lang="en-US" sz="2800" dirty="0"/>
            </a:br>
            <a:endParaRPr lang="en-US" sz="2800" dirty="0"/>
          </a:p>
        </p:txBody>
      </p:sp>
    </p:spTree>
    <p:extLst>
      <p:ext uri="{BB962C8B-B14F-4D97-AF65-F5344CB8AC3E}">
        <p14:creationId xmlns:p14="http://schemas.microsoft.com/office/powerpoint/2010/main" val="2331275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Arial" panose="020B0604020202020204" pitchFamily="34" charset="0"/>
              </a:rPr>
              <a:t>Jefferson Lab Electron-Ion Collider (JLEIC)</a:t>
            </a:r>
            <a:endParaRPr lang="en-US" sz="2800" dirty="0"/>
          </a:p>
        </p:txBody>
      </p:sp>
      <p:sp>
        <p:nvSpPr>
          <p:cNvPr id="4" name="Footer Placeholder 3"/>
          <p:cNvSpPr>
            <a:spLocks noGrp="1"/>
          </p:cNvSpPr>
          <p:nvPr>
            <p:ph type="ftr" sz="quarter" idx="11"/>
          </p:nvPr>
        </p:nvSpPr>
        <p:spPr/>
        <p:txBody>
          <a:bodyPr/>
          <a:lstStyle/>
          <a:p>
            <a:r>
              <a:rPr lang="en-US" dirty="0"/>
              <a:t>Technology Transfer at Jefferson Lab</a:t>
            </a:r>
            <a:br>
              <a:rPr lang="en-US" dirty="0"/>
            </a:br>
            <a:endParaRPr lang="en-US" dirty="0"/>
          </a:p>
        </p:txBody>
      </p:sp>
      <p:pic>
        <p:nvPicPr>
          <p:cNvPr id="13" name="Picture 64" descr="Complex.pdf"/>
          <p:cNvPicPr>
            <a:picLocks noChangeAspect="1"/>
          </p:cNvPicPr>
          <p:nvPr/>
        </p:nvPicPr>
        <p:blipFill>
          <a:blip r:embed="rId2"/>
          <a:srcRect l="7928" t="29008" r="5040" b="23157"/>
          <a:stretch>
            <a:fillRect/>
          </a:stretch>
        </p:blipFill>
        <p:spPr bwMode="auto">
          <a:xfrm>
            <a:off x="288052" y="1520962"/>
            <a:ext cx="8739245" cy="3711437"/>
          </a:xfrm>
          <a:prstGeom prst="rect">
            <a:avLst/>
          </a:prstGeom>
          <a:noFill/>
          <a:ln w="9525">
            <a:noFill/>
            <a:miter lim="800000"/>
            <a:headEnd/>
            <a:tailEnd/>
          </a:ln>
        </p:spPr>
      </p:pic>
    </p:spTree>
    <p:extLst>
      <p:ext uri="{BB962C8B-B14F-4D97-AF65-F5344CB8AC3E}">
        <p14:creationId xmlns:p14="http://schemas.microsoft.com/office/powerpoint/2010/main" val="1980523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Arial" panose="020B0604020202020204" pitchFamily="34" charset="0"/>
              </a:rPr>
              <a:t>Key </a:t>
            </a:r>
            <a:r>
              <a:rPr lang="en-US" sz="2800" dirty="0" err="1" smtClean="0">
                <a:latin typeface="Arial" panose="020B0604020202020204" pitchFamily="34" charset="0"/>
              </a:rPr>
              <a:t>JLab</a:t>
            </a:r>
            <a:r>
              <a:rPr lang="en-US" sz="2800" dirty="0" smtClean="0">
                <a:latin typeface="Arial" panose="020B0604020202020204" pitchFamily="34" charset="0"/>
              </a:rPr>
              <a:t> Technology</a:t>
            </a:r>
            <a:endParaRPr lang="en-US" sz="2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82097994"/>
              </p:ext>
            </p:extLst>
          </p:nvPr>
        </p:nvGraphicFramePr>
        <p:xfrm>
          <a:off x="800099" y="1244600"/>
          <a:ext cx="7404100" cy="4429584"/>
        </p:xfrm>
        <a:graphic>
          <a:graphicData uri="http://schemas.openxmlformats.org/drawingml/2006/table">
            <a:tbl>
              <a:tblPr firstRow="1" bandRow="1">
                <a:tableStyleId>{5C22544A-7EE6-4342-B048-85BDC9FD1C3A}</a:tableStyleId>
              </a:tblPr>
              <a:tblGrid>
                <a:gridCol w="1851025"/>
                <a:gridCol w="1851025"/>
                <a:gridCol w="1851025"/>
                <a:gridCol w="1851025"/>
              </a:tblGrid>
              <a:tr h="1505097">
                <a:tc>
                  <a:txBody>
                    <a:bodyPr/>
                    <a:lstStyle/>
                    <a:p>
                      <a:pPr marL="0" marR="0" algn="ctr">
                        <a:spcBef>
                          <a:spcPts val="0"/>
                        </a:spcBef>
                        <a:spcAft>
                          <a:spcPts val="0"/>
                        </a:spcAft>
                      </a:pPr>
                      <a:endParaRPr lang="en-US" sz="1600" b="1" dirty="0" smtClean="0">
                        <a:effectLst/>
                        <a:latin typeface="Cambria"/>
                        <a:ea typeface="ＭＳ 明朝"/>
                        <a:cs typeface="Times New Roman"/>
                      </a:endParaRPr>
                    </a:p>
                    <a:p>
                      <a:pPr marL="0" marR="0" algn="ctr">
                        <a:spcBef>
                          <a:spcPts val="0"/>
                        </a:spcBef>
                        <a:spcAft>
                          <a:spcPts val="0"/>
                        </a:spcAft>
                      </a:pPr>
                      <a:r>
                        <a:rPr lang="en-US" sz="1600" b="1" dirty="0" smtClean="0">
                          <a:effectLst/>
                          <a:latin typeface="Cambria"/>
                          <a:ea typeface="ＭＳ 明朝"/>
                          <a:cs typeface="Times New Roman"/>
                        </a:rPr>
                        <a:t>Advanced </a:t>
                      </a:r>
                      <a:r>
                        <a:rPr lang="en-US" sz="1600" b="1" dirty="0">
                          <a:effectLst/>
                          <a:latin typeface="Cambria"/>
                          <a:ea typeface="ＭＳ 明朝"/>
                          <a:cs typeface="Times New Roman"/>
                        </a:rPr>
                        <a:t>Accelerator Technologies</a:t>
                      </a:r>
                      <a:endParaRPr lang="en-US" sz="16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endParaRPr lang="en-US" sz="1600" b="1" dirty="0" smtClean="0">
                        <a:effectLst/>
                        <a:latin typeface="Cambria"/>
                        <a:ea typeface="ＭＳ 明朝"/>
                        <a:cs typeface="Times New Roman"/>
                      </a:endParaRPr>
                    </a:p>
                    <a:p>
                      <a:pPr marL="0" marR="0" algn="ctr">
                        <a:spcBef>
                          <a:spcPts val="0"/>
                        </a:spcBef>
                        <a:spcAft>
                          <a:spcPts val="0"/>
                        </a:spcAft>
                      </a:pPr>
                      <a:r>
                        <a:rPr lang="en-US" sz="1600" b="1" dirty="0" smtClean="0">
                          <a:effectLst/>
                          <a:latin typeface="Cambria"/>
                          <a:ea typeface="ＭＳ 明朝"/>
                          <a:cs typeface="Times New Roman"/>
                        </a:rPr>
                        <a:t>Nuclear </a:t>
                      </a:r>
                      <a:r>
                        <a:rPr lang="en-US" sz="1600" b="1" dirty="0">
                          <a:effectLst/>
                          <a:latin typeface="Cambria"/>
                          <a:ea typeface="ＭＳ 明朝"/>
                          <a:cs typeface="Times New Roman"/>
                        </a:rPr>
                        <a:t>Physics Detector Instrumentation</a:t>
                      </a:r>
                      <a:endParaRPr lang="en-US" sz="16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600" b="1" dirty="0">
                          <a:effectLst/>
                          <a:latin typeface="Cambria"/>
                          <a:ea typeface="ＭＳ 明朝"/>
                          <a:cs typeface="Times New Roman"/>
                        </a:rPr>
                        <a:t> </a:t>
                      </a:r>
                      <a:endParaRPr lang="en-US" sz="1600" dirty="0">
                        <a:effectLst/>
                        <a:latin typeface="Cambria"/>
                        <a:ea typeface="ＭＳ 明朝"/>
                        <a:cs typeface="Times New Roman"/>
                      </a:endParaRPr>
                    </a:p>
                    <a:p>
                      <a:pPr marL="0" marR="0" algn="ctr">
                        <a:spcBef>
                          <a:spcPts val="0"/>
                        </a:spcBef>
                        <a:spcAft>
                          <a:spcPts val="0"/>
                        </a:spcAft>
                      </a:pPr>
                      <a:endParaRPr lang="en-US" sz="1600" b="1" dirty="0" smtClean="0">
                        <a:effectLst/>
                        <a:latin typeface="Cambria"/>
                        <a:ea typeface="ＭＳ 明朝"/>
                        <a:cs typeface="Times New Roman"/>
                      </a:endParaRPr>
                    </a:p>
                    <a:p>
                      <a:pPr marL="0" marR="0" algn="ctr">
                        <a:spcBef>
                          <a:spcPts val="0"/>
                        </a:spcBef>
                        <a:spcAft>
                          <a:spcPts val="0"/>
                        </a:spcAft>
                      </a:pPr>
                      <a:r>
                        <a:rPr lang="en-US" sz="1600" b="1" dirty="0" smtClean="0">
                          <a:effectLst/>
                          <a:latin typeface="Cambria"/>
                          <a:ea typeface="ＭＳ 明朝"/>
                          <a:cs typeface="Times New Roman"/>
                        </a:rPr>
                        <a:t>Novel </a:t>
                      </a:r>
                      <a:r>
                        <a:rPr lang="en-US" sz="1600" b="1" dirty="0">
                          <a:effectLst/>
                          <a:latin typeface="Cambria"/>
                          <a:ea typeface="ＭＳ 明朝"/>
                          <a:cs typeface="Times New Roman"/>
                        </a:rPr>
                        <a:t>Materials</a:t>
                      </a:r>
                      <a:endParaRPr lang="en-US" sz="16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endParaRPr lang="en-US" sz="1600" b="1" dirty="0" smtClean="0">
                        <a:effectLst/>
                        <a:latin typeface="Cambria"/>
                        <a:ea typeface="ＭＳ 明朝"/>
                        <a:cs typeface="Times New Roman"/>
                      </a:endParaRPr>
                    </a:p>
                    <a:p>
                      <a:pPr marL="0" marR="0" algn="ctr">
                        <a:spcBef>
                          <a:spcPts val="0"/>
                        </a:spcBef>
                        <a:spcAft>
                          <a:spcPts val="0"/>
                        </a:spcAft>
                      </a:pPr>
                      <a:r>
                        <a:rPr lang="en-US" sz="1600" b="1" dirty="0" smtClean="0">
                          <a:effectLst/>
                          <a:latin typeface="Cambria"/>
                          <a:ea typeface="ＭＳ 明朝"/>
                          <a:cs typeface="Times New Roman"/>
                        </a:rPr>
                        <a:t>High </a:t>
                      </a:r>
                      <a:r>
                        <a:rPr lang="en-US" sz="1600" b="1" dirty="0">
                          <a:effectLst/>
                          <a:latin typeface="Cambria"/>
                          <a:ea typeface="ＭＳ 明朝"/>
                          <a:cs typeface="Times New Roman"/>
                        </a:rPr>
                        <a:t>Performance Computing</a:t>
                      </a:r>
                      <a:endParaRPr lang="en-US" sz="1600" dirty="0">
                        <a:effectLst/>
                        <a:latin typeface="Cambria"/>
                        <a:ea typeface="ＭＳ 明朝"/>
                        <a:cs typeface="Times New Roman"/>
                      </a:endParaRPr>
                    </a:p>
                  </a:txBody>
                  <a:tcPr marL="68580" marR="68580" marT="0" marB="0"/>
                </a:tc>
              </a:tr>
              <a:tr h="882503">
                <a:tc>
                  <a:txBody>
                    <a:bodyPr/>
                    <a:lstStyle/>
                    <a:p>
                      <a:pPr marL="0" marR="0">
                        <a:spcBef>
                          <a:spcPts val="0"/>
                        </a:spcBef>
                        <a:spcAft>
                          <a:spcPts val="0"/>
                        </a:spcAft>
                      </a:pPr>
                      <a:r>
                        <a:rPr lang="en-US" sz="1600" dirty="0">
                          <a:effectLst/>
                          <a:latin typeface="Cambria"/>
                          <a:ea typeface="ＭＳ 明朝"/>
                          <a:cs typeface="Times New Roman"/>
                        </a:rPr>
                        <a:t>Superconducting Radiofrequency (SRF)</a:t>
                      </a:r>
                    </a:p>
                  </a:txBody>
                  <a:tcPr marL="68580" marR="68580" marT="0" marB="0"/>
                </a:tc>
                <a:tc>
                  <a:txBody>
                    <a:bodyPr/>
                    <a:lstStyle/>
                    <a:p>
                      <a:pPr marL="0" marR="0">
                        <a:spcBef>
                          <a:spcPts val="0"/>
                        </a:spcBef>
                        <a:spcAft>
                          <a:spcPts val="0"/>
                        </a:spcAft>
                      </a:pPr>
                      <a:r>
                        <a:rPr lang="en-US" sz="1600">
                          <a:effectLst/>
                          <a:latin typeface="Cambria"/>
                          <a:ea typeface="ＭＳ 明朝"/>
                          <a:cs typeface="Times New Roman"/>
                        </a:rPr>
                        <a:t>High energy particle detection</a:t>
                      </a:r>
                    </a:p>
                  </a:txBody>
                  <a:tcPr marL="68580" marR="68580" marT="0" marB="0"/>
                </a:tc>
                <a:tc>
                  <a:txBody>
                    <a:bodyPr/>
                    <a:lstStyle/>
                    <a:p>
                      <a:pPr marL="0" marR="0">
                        <a:spcBef>
                          <a:spcPts val="0"/>
                        </a:spcBef>
                        <a:spcAft>
                          <a:spcPts val="0"/>
                        </a:spcAft>
                      </a:pPr>
                      <a:r>
                        <a:rPr lang="en-US" sz="1600">
                          <a:effectLst/>
                          <a:latin typeface="Cambria"/>
                          <a:ea typeface="ＭＳ 明朝"/>
                          <a:cs typeface="Times New Roman"/>
                        </a:rPr>
                        <a:t>Nanomaterials</a:t>
                      </a:r>
                    </a:p>
                  </a:txBody>
                  <a:tcPr marL="68580" marR="68580" marT="0" marB="0"/>
                </a:tc>
                <a:tc>
                  <a:txBody>
                    <a:bodyPr/>
                    <a:lstStyle/>
                    <a:p>
                      <a:pPr marL="0" marR="0">
                        <a:spcBef>
                          <a:spcPts val="0"/>
                        </a:spcBef>
                        <a:spcAft>
                          <a:spcPts val="0"/>
                        </a:spcAft>
                      </a:pPr>
                      <a:r>
                        <a:rPr lang="en-US" sz="1600">
                          <a:effectLst/>
                          <a:latin typeface="Cambria"/>
                          <a:ea typeface="ＭＳ 明朝"/>
                          <a:cs typeface="Times New Roman"/>
                        </a:rPr>
                        <a:t>Modeling</a:t>
                      </a:r>
                    </a:p>
                  </a:txBody>
                  <a:tcPr marL="68580" marR="68580" marT="0" marB="0"/>
                </a:tc>
              </a:tr>
              <a:tr h="1138926">
                <a:tc>
                  <a:txBody>
                    <a:bodyPr/>
                    <a:lstStyle/>
                    <a:p>
                      <a:pPr marL="0" marR="0">
                        <a:spcBef>
                          <a:spcPts val="0"/>
                        </a:spcBef>
                        <a:spcAft>
                          <a:spcPts val="0"/>
                        </a:spcAft>
                      </a:pPr>
                      <a:r>
                        <a:rPr lang="en-US" sz="1600" dirty="0">
                          <a:effectLst/>
                          <a:latin typeface="Cambria"/>
                          <a:ea typeface="ＭＳ 明朝"/>
                          <a:cs typeface="Times New Roman"/>
                        </a:rPr>
                        <a:t>Electron beam injectors, sources and linear accelerators</a:t>
                      </a:r>
                    </a:p>
                  </a:txBody>
                  <a:tcPr marL="68580" marR="68580" marT="0" marB="0"/>
                </a:tc>
                <a:tc>
                  <a:txBody>
                    <a:bodyPr/>
                    <a:lstStyle/>
                    <a:p>
                      <a:pPr marL="0" marR="0">
                        <a:spcBef>
                          <a:spcPts val="0"/>
                        </a:spcBef>
                        <a:spcAft>
                          <a:spcPts val="0"/>
                        </a:spcAft>
                      </a:pPr>
                      <a:r>
                        <a:rPr lang="en-US" sz="1600" dirty="0">
                          <a:effectLst/>
                          <a:latin typeface="Cambria"/>
                          <a:ea typeface="ＭＳ 明朝"/>
                          <a:cs typeface="Times New Roman"/>
                        </a:rPr>
                        <a:t>Radiation detection and imaging</a:t>
                      </a:r>
                    </a:p>
                  </a:txBody>
                  <a:tcPr marL="68580" marR="68580" marT="0" marB="0"/>
                </a:tc>
                <a:tc>
                  <a:txBody>
                    <a:bodyPr/>
                    <a:lstStyle/>
                    <a:p>
                      <a:pPr marL="0" marR="0">
                        <a:spcBef>
                          <a:spcPts val="0"/>
                        </a:spcBef>
                        <a:spcAft>
                          <a:spcPts val="0"/>
                        </a:spcAft>
                      </a:pPr>
                      <a:r>
                        <a:rPr lang="en-US" sz="1600" dirty="0">
                          <a:effectLst/>
                          <a:latin typeface="Cambria"/>
                          <a:ea typeface="ＭＳ 明朝"/>
                          <a:cs typeface="Times New Roman"/>
                        </a:rPr>
                        <a:t>Radiation damage/ monitoring</a:t>
                      </a:r>
                    </a:p>
                  </a:txBody>
                  <a:tcPr marL="68580" marR="68580" marT="0" marB="0"/>
                </a:tc>
                <a:tc>
                  <a:txBody>
                    <a:bodyPr/>
                    <a:lstStyle/>
                    <a:p>
                      <a:pPr marL="0" marR="0">
                        <a:spcBef>
                          <a:spcPts val="0"/>
                        </a:spcBef>
                        <a:spcAft>
                          <a:spcPts val="0"/>
                        </a:spcAft>
                      </a:pPr>
                      <a:r>
                        <a:rPr lang="en-US" sz="1600" dirty="0">
                          <a:effectLst/>
                          <a:latin typeface="Cambria"/>
                          <a:ea typeface="ＭＳ 明朝"/>
                          <a:cs typeface="Times New Roman"/>
                        </a:rPr>
                        <a:t>Simulations</a:t>
                      </a:r>
                    </a:p>
                  </a:txBody>
                  <a:tcPr marL="68580" marR="68580" marT="0" marB="0"/>
                </a:tc>
              </a:tr>
              <a:tr h="903058">
                <a:tc>
                  <a:txBody>
                    <a:bodyPr/>
                    <a:lstStyle/>
                    <a:p>
                      <a:pPr marL="0" marR="0">
                        <a:spcBef>
                          <a:spcPts val="0"/>
                        </a:spcBef>
                        <a:spcAft>
                          <a:spcPts val="0"/>
                        </a:spcAft>
                      </a:pPr>
                      <a:r>
                        <a:rPr lang="en-US" sz="1600" dirty="0">
                          <a:effectLst/>
                          <a:latin typeface="Cambria"/>
                          <a:ea typeface="ＭＳ 明朝"/>
                          <a:cs typeface="Times New Roman"/>
                        </a:rPr>
                        <a:t>Cryogenics-</a:t>
                      </a:r>
                    </a:p>
                    <a:p>
                      <a:pPr marL="0" marR="0">
                        <a:spcBef>
                          <a:spcPts val="0"/>
                        </a:spcBef>
                        <a:spcAft>
                          <a:spcPts val="0"/>
                        </a:spcAft>
                      </a:pPr>
                      <a:r>
                        <a:rPr lang="en-US" sz="1600" dirty="0">
                          <a:effectLst/>
                          <a:latin typeface="Cambria"/>
                          <a:ea typeface="ＭＳ 明朝"/>
                          <a:cs typeface="Times New Roman"/>
                        </a:rPr>
                        <a:t>2 </a:t>
                      </a:r>
                      <a:r>
                        <a:rPr lang="en-US" sz="1600" dirty="0" smtClean="0">
                          <a:effectLst/>
                          <a:latin typeface="Cambria"/>
                          <a:ea typeface="ＭＳ 明朝"/>
                          <a:cs typeface="Times New Roman"/>
                        </a:rPr>
                        <a:t>K </a:t>
                      </a:r>
                      <a:r>
                        <a:rPr lang="en-US" sz="1600" dirty="0">
                          <a:effectLst/>
                          <a:latin typeface="Cambria"/>
                          <a:ea typeface="ＭＳ 明朝"/>
                          <a:cs typeface="Times New Roman"/>
                        </a:rPr>
                        <a:t>&amp; </a:t>
                      </a:r>
                    </a:p>
                    <a:p>
                      <a:pPr marL="0" marR="0">
                        <a:spcBef>
                          <a:spcPts val="0"/>
                        </a:spcBef>
                        <a:spcAft>
                          <a:spcPts val="0"/>
                        </a:spcAft>
                      </a:pPr>
                      <a:r>
                        <a:rPr lang="en-US" sz="1600" dirty="0">
                          <a:effectLst/>
                          <a:latin typeface="Cambria"/>
                          <a:ea typeface="ＭＳ 明朝"/>
                          <a:cs typeface="Times New Roman"/>
                        </a:rPr>
                        <a:t>4 </a:t>
                      </a:r>
                      <a:r>
                        <a:rPr lang="en-US" sz="1600" dirty="0" smtClean="0">
                          <a:effectLst/>
                          <a:latin typeface="Cambria"/>
                          <a:ea typeface="ＭＳ 明朝"/>
                          <a:cs typeface="Times New Roman"/>
                        </a:rPr>
                        <a:t>K</a:t>
                      </a:r>
                      <a:endParaRPr lang="en-US" sz="1600" dirty="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Cambria"/>
                          <a:ea typeface="ＭＳ 明朝"/>
                          <a:cs typeface="Times New Roman"/>
                        </a:rPr>
                        <a:t>Nuclear medicine imaging</a:t>
                      </a:r>
                    </a:p>
                  </a:txBody>
                  <a:tcPr marL="68580" marR="68580" marT="0" marB="0"/>
                </a:tc>
                <a:tc>
                  <a:txBody>
                    <a:bodyPr/>
                    <a:lstStyle/>
                    <a:p>
                      <a:pPr marL="0" marR="0">
                        <a:spcBef>
                          <a:spcPts val="0"/>
                        </a:spcBef>
                        <a:spcAft>
                          <a:spcPts val="0"/>
                        </a:spcAft>
                      </a:pPr>
                      <a:r>
                        <a:rPr lang="en-US" sz="1600" dirty="0">
                          <a:effectLst/>
                          <a:latin typeface="Cambria"/>
                          <a:ea typeface="ＭＳ 明朝"/>
                          <a:cs typeface="Times New Roman"/>
                        </a:rPr>
                        <a:t>Radiation shielding</a:t>
                      </a:r>
                    </a:p>
                  </a:txBody>
                  <a:tcPr marL="68580" marR="68580" marT="0" marB="0"/>
                </a:tc>
                <a:tc>
                  <a:txBody>
                    <a:bodyPr/>
                    <a:lstStyle/>
                    <a:p>
                      <a:pPr marL="0" marR="0">
                        <a:spcBef>
                          <a:spcPts val="0"/>
                        </a:spcBef>
                        <a:spcAft>
                          <a:spcPts val="0"/>
                        </a:spcAft>
                      </a:pPr>
                      <a:r>
                        <a:rPr lang="en-US" sz="1600" dirty="0">
                          <a:effectLst/>
                          <a:latin typeface="Cambria"/>
                          <a:ea typeface="ＭＳ 明朝"/>
                          <a:cs typeface="Times New Roman"/>
                        </a:rPr>
                        <a:t>Multi-source data processing </a:t>
                      </a:r>
                    </a:p>
                  </a:txBody>
                  <a:tcPr marL="68580" marR="68580" marT="0" marB="0"/>
                </a:tc>
              </a:tr>
            </a:tbl>
          </a:graphicData>
        </a:graphic>
      </p:graphicFrame>
      <p:sp>
        <p:nvSpPr>
          <p:cNvPr id="4" name="Footer Placeholder 3"/>
          <p:cNvSpPr>
            <a:spLocks noGrp="1"/>
          </p:cNvSpPr>
          <p:nvPr>
            <p:ph type="ftr" sz="quarter" idx="11"/>
          </p:nvPr>
        </p:nvSpPr>
        <p:spPr/>
        <p:txBody>
          <a:bodyPr/>
          <a:lstStyle/>
          <a:p>
            <a:r>
              <a:rPr lang="en-US" dirty="0"/>
              <a:t>Technology Transfer at Jefferson Lab</a:t>
            </a:r>
            <a:br>
              <a:rPr lang="en-US" dirty="0"/>
            </a:br>
            <a:endParaRPr lang="en-US" dirty="0"/>
          </a:p>
        </p:txBody>
      </p:sp>
    </p:spTree>
    <p:extLst>
      <p:ext uri="{BB962C8B-B14F-4D97-AF65-F5344CB8AC3E}">
        <p14:creationId xmlns:p14="http://schemas.microsoft.com/office/powerpoint/2010/main" val="637988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8918" y="240539"/>
            <a:ext cx="9076381" cy="487490"/>
          </a:xfrm>
        </p:spPr>
        <p:txBody>
          <a:bodyPr>
            <a:noAutofit/>
          </a:bodyPr>
          <a:lstStyle/>
          <a:p>
            <a:r>
              <a:rPr lang="en-US" sz="2800" dirty="0" err="1">
                <a:latin typeface="Arial" panose="020B0604020202020204" pitchFamily="34" charset="0"/>
              </a:rPr>
              <a:t>JLab</a:t>
            </a:r>
            <a:r>
              <a:rPr lang="en-US" sz="2800" dirty="0">
                <a:latin typeface="Arial" panose="020B0604020202020204" pitchFamily="34" charset="0"/>
              </a:rPr>
              <a:t> </a:t>
            </a:r>
            <a:r>
              <a:rPr lang="en-US" sz="2800" dirty="0" smtClean="0">
                <a:latin typeface="Arial" panose="020B0604020202020204" pitchFamily="34" charset="0"/>
              </a:rPr>
              <a:t>Technology </a:t>
            </a:r>
            <a:r>
              <a:rPr lang="en-US" sz="2800" dirty="0" smtClean="0">
                <a:latin typeface="Arial" panose="020B0604020202020204" pitchFamily="34" charset="0"/>
                <a:sym typeface="Wingdings" pitchFamily="2" charset="2"/>
              </a:rPr>
              <a:t>&amp; Possible Applications</a:t>
            </a:r>
            <a:endParaRPr lang="en-US" sz="2800" dirty="0"/>
          </a:p>
        </p:txBody>
      </p:sp>
      <p:sp>
        <p:nvSpPr>
          <p:cNvPr id="7" name="Content Placeholder 6"/>
          <p:cNvSpPr>
            <a:spLocks noGrp="1"/>
          </p:cNvSpPr>
          <p:nvPr>
            <p:ph idx="1"/>
          </p:nvPr>
        </p:nvSpPr>
        <p:spPr>
          <a:xfrm>
            <a:off x="181918" y="1364004"/>
            <a:ext cx="4148781" cy="5381694"/>
          </a:xfrm>
        </p:spPr>
        <p:txBody>
          <a:bodyPr>
            <a:normAutofit/>
          </a:bodyPr>
          <a:lstStyle/>
          <a:p>
            <a:r>
              <a:rPr lang="en-US" dirty="0" smtClean="0">
                <a:latin typeface="Arial" panose="020B0604020202020204" pitchFamily="34" charset="0"/>
              </a:rPr>
              <a:t>Cryogenics </a:t>
            </a:r>
            <a:r>
              <a:rPr lang="en-US" dirty="0">
                <a:latin typeface="Arial" panose="020B0604020202020204" pitchFamily="34" charset="0"/>
              </a:rPr>
              <a:t>Engineering</a:t>
            </a:r>
          </a:p>
          <a:p>
            <a:r>
              <a:rPr lang="en-US" dirty="0" smtClean="0">
                <a:latin typeface="Arial" panose="020B0604020202020204" pitchFamily="34" charset="0"/>
              </a:rPr>
              <a:t>Electron </a:t>
            </a:r>
            <a:r>
              <a:rPr lang="en-US" dirty="0">
                <a:latin typeface="Arial" panose="020B0604020202020204" pitchFamily="34" charset="0"/>
              </a:rPr>
              <a:t>Accelerators</a:t>
            </a:r>
          </a:p>
          <a:p>
            <a:r>
              <a:rPr lang="en-US" dirty="0">
                <a:latin typeface="Arial" panose="020B0604020202020204" pitchFamily="34" charset="0"/>
              </a:rPr>
              <a:t>Energy Recovery </a:t>
            </a:r>
            <a:r>
              <a:rPr lang="en-US" dirty="0" err="1">
                <a:latin typeface="Arial" panose="020B0604020202020204" pitchFamily="34" charset="0"/>
              </a:rPr>
              <a:t>Linacs</a:t>
            </a:r>
            <a:endParaRPr lang="en-US" dirty="0">
              <a:latin typeface="Arial" panose="020B0604020202020204" pitchFamily="34" charset="0"/>
            </a:endParaRPr>
          </a:p>
          <a:p>
            <a:r>
              <a:rPr lang="en-US" dirty="0">
                <a:latin typeface="Arial" panose="020B0604020202020204" pitchFamily="34" charset="0"/>
              </a:rPr>
              <a:t>Fast Electronics</a:t>
            </a:r>
          </a:p>
          <a:p>
            <a:r>
              <a:rPr lang="en-US" dirty="0">
                <a:latin typeface="Arial" panose="020B0604020202020204" pitchFamily="34" charset="0"/>
              </a:rPr>
              <a:t>Free Electron Laser</a:t>
            </a:r>
          </a:p>
          <a:p>
            <a:r>
              <a:rPr lang="en-US" dirty="0">
                <a:latin typeface="Arial" panose="020B0604020202020204" pitchFamily="34" charset="0"/>
              </a:rPr>
              <a:t>High </a:t>
            </a:r>
            <a:r>
              <a:rPr lang="en-US" dirty="0" smtClean="0">
                <a:latin typeface="Arial" panose="020B0604020202020204" pitchFamily="34" charset="0"/>
              </a:rPr>
              <a:t>Performance </a:t>
            </a:r>
            <a:r>
              <a:rPr lang="en-US" dirty="0">
                <a:latin typeface="Arial" panose="020B0604020202020204" pitchFamily="34" charset="0"/>
              </a:rPr>
              <a:t>Computing</a:t>
            </a:r>
          </a:p>
          <a:p>
            <a:r>
              <a:rPr lang="en-US" dirty="0">
                <a:latin typeface="Arial" panose="020B0604020202020204" pitchFamily="34" charset="0"/>
              </a:rPr>
              <a:t>High Power Optics</a:t>
            </a:r>
          </a:p>
          <a:p>
            <a:r>
              <a:rPr lang="en-US" dirty="0">
                <a:latin typeface="Arial" panose="020B0604020202020204" pitchFamily="34" charset="0"/>
              </a:rPr>
              <a:t>Nuclear Physics Detectors</a:t>
            </a:r>
          </a:p>
          <a:p>
            <a:r>
              <a:rPr lang="en-US" dirty="0" smtClean="0">
                <a:latin typeface="Arial" panose="020B0604020202020204" pitchFamily="34" charset="0"/>
              </a:rPr>
              <a:t>Radiation Shielding </a:t>
            </a:r>
            <a:r>
              <a:rPr lang="en-US" dirty="0">
                <a:latin typeface="Arial" panose="020B0604020202020204" pitchFamily="34" charset="0"/>
              </a:rPr>
              <a:t>&amp; </a:t>
            </a:r>
            <a:r>
              <a:rPr lang="en-US" dirty="0" smtClean="0">
                <a:latin typeface="Arial" panose="020B0604020202020204" pitchFamily="34" charset="0"/>
              </a:rPr>
              <a:t>Modeling</a:t>
            </a:r>
            <a:endParaRPr lang="en-US" dirty="0">
              <a:latin typeface="Arial" panose="020B0604020202020204" pitchFamily="34" charset="0"/>
            </a:endParaRPr>
          </a:p>
          <a:p>
            <a:r>
              <a:rPr lang="en-US" dirty="0">
                <a:latin typeface="Arial" panose="020B0604020202020204" pitchFamily="34" charset="0"/>
              </a:rPr>
              <a:t>SRF </a:t>
            </a:r>
            <a:r>
              <a:rPr lang="en-US" dirty="0" smtClean="0">
                <a:latin typeface="Arial" panose="020B0604020202020204" pitchFamily="34" charset="0"/>
              </a:rPr>
              <a:t>(at 2</a:t>
            </a:r>
            <a:r>
              <a:rPr lang="en-US" dirty="0">
                <a:latin typeface="Arial" panose="020B0604020202020204" pitchFamily="34" charset="0"/>
              </a:rPr>
              <a:t>°</a:t>
            </a:r>
            <a:r>
              <a:rPr lang="en-US" dirty="0" smtClean="0">
                <a:latin typeface="Arial" panose="020B0604020202020204" pitchFamily="34" charset="0"/>
              </a:rPr>
              <a:t>K and 4</a:t>
            </a:r>
            <a:r>
              <a:rPr lang="en-US" dirty="0">
                <a:latin typeface="Arial" panose="020B0604020202020204" pitchFamily="34" charset="0"/>
              </a:rPr>
              <a:t>°K</a:t>
            </a:r>
            <a:r>
              <a:rPr lang="en-US" dirty="0" smtClean="0">
                <a:latin typeface="Arial" panose="020B0604020202020204" pitchFamily="34" charset="0"/>
              </a:rPr>
              <a:t>)</a:t>
            </a:r>
            <a:endParaRPr lang="en-US" dirty="0">
              <a:latin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r>
              <a:rPr lang="en-US" dirty="0"/>
              <a:t>Technology Transfer at Jefferson Lab</a:t>
            </a:r>
            <a:br>
              <a:rPr lang="en-US" dirty="0"/>
            </a:br>
            <a:endParaRPr lang="en-US" dirty="0"/>
          </a:p>
        </p:txBody>
      </p:sp>
      <p:sp>
        <p:nvSpPr>
          <p:cNvPr id="8" name="Content Placeholder 7"/>
          <p:cNvSpPr>
            <a:spLocks noGrp="1"/>
          </p:cNvSpPr>
          <p:nvPr>
            <p:ph idx="13"/>
          </p:nvPr>
        </p:nvSpPr>
        <p:spPr>
          <a:xfrm>
            <a:off x="5643031" y="1431744"/>
            <a:ext cx="3534833" cy="4655789"/>
          </a:xfrm>
        </p:spPr>
        <p:txBody>
          <a:bodyPr>
            <a:noAutofit/>
          </a:bodyPr>
          <a:lstStyle/>
          <a:p>
            <a:pPr>
              <a:lnSpc>
                <a:spcPct val="100000"/>
              </a:lnSpc>
            </a:pPr>
            <a:r>
              <a:rPr lang="en-US" dirty="0" smtClean="0">
                <a:latin typeface="Arial" panose="020B0604020202020204" pitchFamily="34" charset="0"/>
              </a:rPr>
              <a:t>Advanced Materials</a:t>
            </a:r>
            <a:endParaRPr lang="en-US" dirty="0">
              <a:latin typeface="Arial" panose="020B0604020202020204" pitchFamily="34" charset="0"/>
            </a:endParaRPr>
          </a:p>
          <a:p>
            <a:pPr>
              <a:lnSpc>
                <a:spcPct val="100000"/>
              </a:lnSpc>
            </a:pPr>
            <a:r>
              <a:rPr lang="en-US" dirty="0">
                <a:latin typeface="Arial" panose="020B0604020202020204" pitchFamily="34" charset="0"/>
              </a:rPr>
              <a:t>Compact Accelerators</a:t>
            </a:r>
          </a:p>
          <a:p>
            <a:pPr>
              <a:lnSpc>
                <a:spcPct val="100000"/>
              </a:lnSpc>
            </a:pPr>
            <a:r>
              <a:rPr lang="en-US" dirty="0" smtClean="0">
                <a:latin typeface="Arial" panose="020B0604020202020204" pitchFamily="34" charset="0"/>
              </a:rPr>
              <a:t>Laser Chemistry</a:t>
            </a:r>
          </a:p>
          <a:p>
            <a:pPr>
              <a:lnSpc>
                <a:spcPct val="100000"/>
              </a:lnSpc>
            </a:pPr>
            <a:r>
              <a:rPr lang="en-US" dirty="0" smtClean="0">
                <a:latin typeface="Arial" panose="020B0604020202020204" pitchFamily="34" charset="0"/>
              </a:rPr>
              <a:t>Medical Imaging</a:t>
            </a:r>
          </a:p>
          <a:p>
            <a:pPr>
              <a:lnSpc>
                <a:spcPct val="100000"/>
              </a:lnSpc>
            </a:pPr>
            <a:r>
              <a:rPr lang="en-US" dirty="0" smtClean="0">
                <a:latin typeface="Arial" panose="020B0604020202020204" pitchFamily="34" charset="0"/>
              </a:rPr>
              <a:t>Nuclear Power</a:t>
            </a:r>
          </a:p>
          <a:p>
            <a:pPr>
              <a:lnSpc>
                <a:spcPct val="100000"/>
              </a:lnSpc>
            </a:pPr>
            <a:r>
              <a:rPr lang="en-US" dirty="0" smtClean="0">
                <a:latin typeface="Arial" panose="020B0604020202020204" pitchFamily="34" charset="0"/>
              </a:rPr>
              <a:t>Radiation Therapy</a:t>
            </a:r>
            <a:endParaRPr lang="en-US" dirty="0">
              <a:latin typeface="Arial" panose="020B0604020202020204" pitchFamily="34" charset="0"/>
            </a:endParaRPr>
          </a:p>
          <a:p>
            <a:pPr>
              <a:lnSpc>
                <a:spcPct val="100000"/>
              </a:lnSpc>
            </a:pPr>
            <a:r>
              <a:rPr lang="en-US" dirty="0" smtClean="0">
                <a:latin typeface="Arial" panose="020B0604020202020204" pitchFamily="34" charset="0"/>
              </a:rPr>
              <a:t>Radioisotope Production</a:t>
            </a:r>
            <a:endParaRPr lang="en-US" dirty="0">
              <a:latin typeface="Arial" panose="020B0604020202020204" pitchFamily="34" charset="0"/>
            </a:endParaRPr>
          </a:p>
          <a:p>
            <a:pPr>
              <a:lnSpc>
                <a:spcPct val="100000"/>
              </a:lnSpc>
            </a:pPr>
            <a:r>
              <a:rPr lang="en-US" dirty="0">
                <a:latin typeface="Arial" panose="020B0604020202020204" pitchFamily="34" charset="0"/>
              </a:rPr>
              <a:t>Security </a:t>
            </a:r>
            <a:r>
              <a:rPr lang="en-US" dirty="0" smtClean="0">
                <a:latin typeface="Arial" panose="020B0604020202020204" pitchFamily="34" charset="0"/>
              </a:rPr>
              <a:t>Screening</a:t>
            </a:r>
          </a:p>
          <a:p>
            <a:pPr>
              <a:lnSpc>
                <a:spcPct val="100000"/>
              </a:lnSpc>
            </a:pPr>
            <a:r>
              <a:rPr lang="en-US" dirty="0" smtClean="0">
                <a:latin typeface="Arial" panose="020B0604020202020204" pitchFamily="34" charset="0"/>
              </a:rPr>
              <a:t>Waste Processing</a:t>
            </a:r>
          </a:p>
        </p:txBody>
      </p:sp>
      <p:sp>
        <p:nvSpPr>
          <p:cNvPr id="9" name="Striped Right Arrow 8"/>
          <p:cNvSpPr/>
          <p:nvPr/>
        </p:nvSpPr>
        <p:spPr bwMode="auto">
          <a:xfrm>
            <a:off x="3754004" y="2584799"/>
            <a:ext cx="1845363" cy="1276016"/>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Tree>
    <p:extLst>
      <p:ext uri="{BB962C8B-B14F-4D97-AF65-F5344CB8AC3E}">
        <p14:creationId xmlns:p14="http://schemas.microsoft.com/office/powerpoint/2010/main" val="4772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 calcmode="lin" valueType="num">
                                      <p:cBhvr additive="base">
                                        <p:cTn id="6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
                                            <p:txEl>
                                              <p:pRg st="0" end="0"/>
                                            </p:txEl>
                                          </p:spTgt>
                                        </p:tgtEl>
                                        <p:attrNameLst>
                                          <p:attrName>style.visibility</p:attrName>
                                        </p:attrNameLst>
                                      </p:cBhvr>
                                      <p:to>
                                        <p:strVal val="visible"/>
                                      </p:to>
                                    </p:set>
                                    <p:anim calcmode="lin" valueType="num">
                                      <p:cBhvr additive="base">
                                        <p:cTn id="7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xEl>
                                              <p:pRg st="1" end="1"/>
                                            </p:txEl>
                                          </p:spTgt>
                                        </p:tgtEl>
                                        <p:attrNameLst>
                                          <p:attrName>style.visibility</p:attrName>
                                        </p:attrNameLst>
                                      </p:cBhvr>
                                      <p:to>
                                        <p:strVal val="visible"/>
                                      </p:to>
                                    </p:set>
                                    <p:anim calcmode="lin" valueType="num">
                                      <p:cBhvr additive="base">
                                        <p:cTn id="7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
                                            <p:txEl>
                                              <p:pRg st="2" end="2"/>
                                            </p:txEl>
                                          </p:spTgt>
                                        </p:tgtEl>
                                        <p:attrNameLst>
                                          <p:attrName>style.visibility</p:attrName>
                                        </p:attrNameLst>
                                      </p:cBhvr>
                                      <p:to>
                                        <p:strVal val="visible"/>
                                      </p:to>
                                    </p:set>
                                    <p:anim calcmode="lin" valueType="num">
                                      <p:cBhvr additive="base">
                                        <p:cTn id="8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8">
                                            <p:txEl>
                                              <p:pRg st="3" end="3"/>
                                            </p:txEl>
                                          </p:spTgt>
                                        </p:tgtEl>
                                        <p:attrNameLst>
                                          <p:attrName>style.visibility</p:attrName>
                                        </p:attrNameLst>
                                      </p:cBhvr>
                                      <p:to>
                                        <p:strVal val="visible"/>
                                      </p:to>
                                    </p:set>
                                    <p:anim calcmode="lin" valueType="num">
                                      <p:cBhvr additive="base">
                                        <p:cTn id="9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8">
                                            <p:txEl>
                                              <p:pRg st="4" end="4"/>
                                            </p:txEl>
                                          </p:spTgt>
                                        </p:tgtEl>
                                        <p:attrNameLst>
                                          <p:attrName>style.visibility</p:attrName>
                                        </p:attrNameLst>
                                      </p:cBhvr>
                                      <p:to>
                                        <p:strVal val="visible"/>
                                      </p:to>
                                    </p:set>
                                    <p:anim calcmode="lin" valueType="num">
                                      <p:cBhvr additive="base">
                                        <p:cTn id="9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8">
                                            <p:txEl>
                                              <p:pRg st="5" end="5"/>
                                            </p:txEl>
                                          </p:spTgt>
                                        </p:tgtEl>
                                        <p:attrNameLst>
                                          <p:attrName>style.visibility</p:attrName>
                                        </p:attrNameLst>
                                      </p:cBhvr>
                                      <p:to>
                                        <p:strVal val="visible"/>
                                      </p:to>
                                    </p:set>
                                    <p:anim calcmode="lin" valueType="num">
                                      <p:cBhvr additive="base">
                                        <p:cTn id="10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8">
                                            <p:txEl>
                                              <p:pRg st="6" end="6"/>
                                            </p:txEl>
                                          </p:spTgt>
                                        </p:tgtEl>
                                        <p:attrNameLst>
                                          <p:attrName>style.visibility</p:attrName>
                                        </p:attrNameLst>
                                      </p:cBhvr>
                                      <p:to>
                                        <p:strVal val="visible"/>
                                      </p:to>
                                    </p:set>
                                    <p:anim calcmode="lin" valueType="num">
                                      <p:cBhvr additive="base">
                                        <p:cTn id="10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8">
                                            <p:txEl>
                                              <p:pRg st="7" end="7"/>
                                            </p:txEl>
                                          </p:spTgt>
                                        </p:tgtEl>
                                        <p:attrNameLst>
                                          <p:attrName>style.visibility</p:attrName>
                                        </p:attrNameLst>
                                      </p:cBhvr>
                                      <p:to>
                                        <p:strVal val="visible"/>
                                      </p:to>
                                    </p:set>
                                    <p:anim calcmode="lin" valueType="num">
                                      <p:cBhvr additive="base">
                                        <p:cTn id="11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8">
                                            <p:txEl>
                                              <p:pRg st="8" end="8"/>
                                            </p:txEl>
                                          </p:spTgt>
                                        </p:tgtEl>
                                        <p:attrNameLst>
                                          <p:attrName>style.visibility</p:attrName>
                                        </p:attrNameLst>
                                      </p:cBhvr>
                                      <p:to>
                                        <p:strVal val="visible"/>
                                      </p:to>
                                    </p:set>
                                    <p:anim calcmode="lin" valueType="num">
                                      <p:cBhvr additive="base">
                                        <p:cTn id="12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sldNum" idx="12"/>
          </p:nvPr>
        </p:nvSpPr>
        <p:spPr>
          <a:xfrm>
            <a:off x="5853478" y="6445335"/>
            <a:ext cx="2133599" cy="365125"/>
          </a:xfrm>
          <a:prstGeom prst="rect">
            <a:avLst/>
          </a:prstGeom>
          <a:noFill/>
          <a:ln>
            <a:noFill/>
          </a:ln>
        </p:spPr>
        <p:txBody>
          <a:bodyPr wrap="square" lIns="91350" tIns="45675" rIns="91350" bIns="45675" anchor="ctr" anchorCtr="0">
            <a:noAutofit/>
          </a:bodyPr>
          <a:lstStyle/>
          <a:p>
            <a:pPr marL="0" marR="0" lvl="0" indent="0" algn="ctr" rtl="0">
              <a:spcBef>
                <a:spcPts val="0"/>
              </a:spcBef>
              <a:buSzPct val="25000"/>
              <a:buNone/>
            </a:pPr>
            <a:fld id="{00000000-1234-1234-1234-123412341234}" type="slidenum">
              <a:rPr lang="en-US" sz="1200">
                <a:solidFill>
                  <a:schemeClr val="lt1"/>
                </a:solidFill>
                <a:latin typeface="EB Garamond"/>
                <a:ea typeface="EB Garamond"/>
                <a:cs typeface="EB Garamond"/>
                <a:sym typeface="EB Garamond"/>
              </a:rPr>
              <a:t>6</a:t>
            </a:fld>
            <a:endParaRPr lang="en-US" sz="1200">
              <a:solidFill>
                <a:schemeClr val="lt1"/>
              </a:solidFill>
              <a:latin typeface="EB Garamond"/>
              <a:ea typeface="EB Garamond"/>
              <a:cs typeface="EB Garamond"/>
              <a:sym typeface="EB Garamond"/>
            </a:endParaRPr>
          </a:p>
        </p:txBody>
      </p:sp>
      <p:sp>
        <p:nvSpPr>
          <p:cNvPr id="250" name="Shape 250"/>
          <p:cNvSpPr txBox="1"/>
          <p:nvPr/>
        </p:nvSpPr>
        <p:spPr>
          <a:xfrm>
            <a:off x="72519" y="164713"/>
            <a:ext cx="8591550" cy="646331"/>
          </a:xfrm>
          <a:prstGeom prst="rect">
            <a:avLst/>
          </a:prstGeom>
          <a:noFill/>
          <a:ln>
            <a:noFill/>
          </a:ln>
        </p:spPr>
        <p:txBody>
          <a:bodyPr wrap="square" lIns="91350" tIns="45675" rIns="91350" bIns="45675" anchor="t" anchorCtr="0">
            <a:noAutofit/>
          </a:bodyPr>
          <a:lstStyle/>
          <a:p>
            <a:pPr marL="0" marR="0" lvl="0" indent="0" rtl="0">
              <a:spcBef>
                <a:spcPts val="0"/>
              </a:spcBef>
              <a:buSzPct val="25000"/>
              <a:buNone/>
            </a:pPr>
            <a:r>
              <a:rPr lang="en-US" sz="2800" b="1" dirty="0">
                <a:solidFill>
                  <a:schemeClr val="dk1"/>
                </a:solidFill>
                <a:latin typeface="Arial"/>
                <a:ea typeface="Arial"/>
                <a:cs typeface="Arial"/>
                <a:sym typeface="Arial"/>
              </a:rPr>
              <a:t>New Recipes for Stopping Neutrons</a:t>
            </a:r>
          </a:p>
        </p:txBody>
      </p:sp>
      <p:pic>
        <p:nvPicPr>
          <p:cNvPr id="251" name="Shape 251"/>
          <p:cNvPicPr preferRelativeResize="0"/>
          <p:nvPr/>
        </p:nvPicPr>
        <p:blipFill rotWithShape="1">
          <a:blip r:embed="rId3">
            <a:alphaModFix/>
          </a:blip>
          <a:srcRect/>
          <a:stretch/>
        </p:blipFill>
        <p:spPr>
          <a:xfrm>
            <a:off x="6232937" y="2591818"/>
            <a:ext cx="2741850" cy="3754755"/>
          </a:xfrm>
          <a:prstGeom prst="rect">
            <a:avLst/>
          </a:prstGeom>
          <a:noFill/>
          <a:ln w="25400">
            <a:solidFill>
              <a:schemeClr val="tx1"/>
            </a:solidFill>
          </a:ln>
          <a:effectLst/>
        </p:spPr>
      </p:pic>
      <p:sp>
        <p:nvSpPr>
          <p:cNvPr id="253" name="Shape 253"/>
          <p:cNvSpPr/>
          <p:nvPr/>
        </p:nvSpPr>
        <p:spPr>
          <a:xfrm>
            <a:off x="228599" y="965020"/>
            <a:ext cx="2985370" cy="1224768"/>
          </a:xfrm>
          <a:prstGeom prst="rect">
            <a:avLst/>
          </a:prstGeom>
          <a:solidFill>
            <a:srgbClr val="F7F6F2"/>
          </a:solidFill>
          <a:ln>
            <a:noFill/>
          </a:ln>
        </p:spPr>
        <p:txBody>
          <a:bodyPr wrap="square" lIns="91425" tIns="45700" rIns="91425" bIns="45700" anchor="t" anchorCtr="0">
            <a:noAutofit/>
          </a:bodyPr>
          <a:lstStyle/>
          <a:p>
            <a:pPr marL="0" marR="0" lvl="0" indent="0" algn="ctr" rtl="0">
              <a:spcBef>
                <a:spcPts val="0"/>
              </a:spcBef>
              <a:spcAft>
                <a:spcPts val="0"/>
              </a:spcAft>
              <a:buSzPct val="25000"/>
              <a:buNone/>
            </a:pPr>
            <a:r>
              <a:rPr lang="en-US" sz="1400" b="1">
                <a:solidFill>
                  <a:schemeClr val="dk1"/>
                </a:solidFill>
                <a:latin typeface="Arial"/>
                <a:ea typeface="Arial"/>
                <a:cs typeface="Arial"/>
                <a:sym typeface="Arial"/>
              </a:rPr>
              <a:t>Concrete: H2 Neutron Moderator</a:t>
            </a:r>
          </a:p>
        </p:txBody>
      </p:sp>
      <p:sp>
        <p:nvSpPr>
          <p:cNvPr id="254" name="Shape 254"/>
          <p:cNvSpPr/>
          <p:nvPr/>
        </p:nvSpPr>
        <p:spPr>
          <a:xfrm>
            <a:off x="228599" y="2189789"/>
            <a:ext cx="2985370" cy="306191"/>
          </a:xfrm>
          <a:prstGeom prst="rect">
            <a:avLst/>
          </a:prstGeom>
          <a:solidFill>
            <a:srgbClr val="7F7F7F"/>
          </a:solidFill>
          <a:ln>
            <a:noFill/>
          </a:ln>
        </p:spPr>
        <p:txBody>
          <a:bodyPr wrap="square" lIns="91425" tIns="45700" rIns="91425" bIns="45700" anchor="t" anchorCtr="0">
            <a:noAutofit/>
          </a:bodyPr>
          <a:lstStyle/>
          <a:p>
            <a:pPr marL="0" marR="0" lvl="0" indent="0" algn="ctr" rtl="0">
              <a:spcBef>
                <a:spcPts val="0"/>
              </a:spcBef>
              <a:spcAft>
                <a:spcPts val="0"/>
              </a:spcAft>
              <a:buSzPct val="25000"/>
              <a:buNone/>
            </a:pPr>
            <a:r>
              <a:rPr lang="en-US" sz="1400" b="1" dirty="0">
                <a:solidFill>
                  <a:schemeClr val="dk1"/>
                </a:solidFill>
                <a:latin typeface="Arial"/>
                <a:ea typeface="Arial"/>
                <a:cs typeface="Arial"/>
                <a:sym typeface="Arial"/>
              </a:rPr>
              <a:t>Boron: Thermal Neutron Capture</a:t>
            </a:r>
          </a:p>
        </p:txBody>
      </p:sp>
      <p:sp>
        <p:nvSpPr>
          <p:cNvPr id="255" name="Shape 255"/>
          <p:cNvSpPr/>
          <p:nvPr/>
        </p:nvSpPr>
        <p:spPr>
          <a:xfrm>
            <a:off x="228599" y="2495981"/>
            <a:ext cx="2985370" cy="306191"/>
          </a:xfrm>
          <a:prstGeom prst="rect">
            <a:avLst/>
          </a:prstGeom>
          <a:solidFill>
            <a:schemeClr val="dk1"/>
          </a:solidFill>
          <a:ln>
            <a:noFill/>
          </a:ln>
        </p:spPr>
        <p:txBody>
          <a:bodyPr wrap="square" lIns="91425" tIns="45700" rIns="91425" bIns="45700" anchor="t" anchorCtr="0">
            <a:noAutofit/>
          </a:bodyPr>
          <a:lstStyle/>
          <a:p>
            <a:pPr marL="0" marR="0" lvl="0" indent="0" algn="ctr" rtl="0">
              <a:spcBef>
                <a:spcPts val="0"/>
              </a:spcBef>
              <a:spcAft>
                <a:spcPts val="0"/>
              </a:spcAft>
              <a:buSzPct val="25000"/>
              <a:buNone/>
            </a:pPr>
            <a:r>
              <a:rPr lang="en-US" sz="1400" b="1">
                <a:solidFill>
                  <a:schemeClr val="lt1"/>
                </a:solidFill>
                <a:latin typeface="Arial"/>
                <a:ea typeface="Arial"/>
                <a:cs typeface="Arial"/>
                <a:sym typeface="Arial"/>
              </a:rPr>
              <a:t>Pb: Gamma Absorber</a:t>
            </a:r>
          </a:p>
        </p:txBody>
      </p:sp>
      <p:sp>
        <p:nvSpPr>
          <p:cNvPr id="256" name="Shape 256"/>
          <p:cNvSpPr/>
          <p:nvPr/>
        </p:nvSpPr>
        <p:spPr>
          <a:xfrm>
            <a:off x="228600" y="965020"/>
            <a:ext cx="2985370" cy="1837153"/>
          </a:xfrm>
          <a:prstGeom prst="rect">
            <a:avLst/>
          </a:prstGeom>
          <a:noFill/>
          <a:ln w="19050" cap="flat" cmpd="sng">
            <a:solidFill>
              <a:srgbClr val="000090"/>
            </a:solidFill>
            <a:prstDash val="solid"/>
            <a:round/>
            <a:headEnd type="none" w="med" len="med"/>
            <a:tailEnd type="none" w="med" len="med"/>
          </a:ln>
        </p:spPr>
        <p:txBody>
          <a:bodyPr wrap="square" lIns="91425" tIns="45700" rIns="91425" bIns="45700" anchor="t" anchorCtr="0">
            <a:noAutofit/>
          </a:bodyPr>
          <a:lstStyle/>
          <a:p>
            <a:pPr marL="0" marR="0" lvl="0" indent="0" algn="ctr" rtl="0">
              <a:spcBef>
                <a:spcPts val="0"/>
              </a:spcBef>
              <a:spcAft>
                <a:spcPts val="0"/>
              </a:spcAft>
              <a:buNone/>
            </a:pPr>
            <a:endParaRPr sz="3200" b="1">
              <a:solidFill>
                <a:schemeClr val="dk1"/>
              </a:solidFill>
              <a:latin typeface="Arial"/>
              <a:ea typeface="Arial"/>
              <a:cs typeface="Arial"/>
              <a:sym typeface="Arial"/>
            </a:endParaRPr>
          </a:p>
        </p:txBody>
      </p:sp>
      <p:cxnSp>
        <p:nvCxnSpPr>
          <p:cNvPr id="257" name="Shape 257"/>
          <p:cNvCxnSpPr/>
          <p:nvPr/>
        </p:nvCxnSpPr>
        <p:spPr>
          <a:xfrm rot="16200000" flipH="1">
            <a:off x="917529" y="1271212"/>
            <a:ext cx="1148221" cy="76547"/>
          </a:xfrm>
          <a:prstGeom prst="straightConnector1">
            <a:avLst/>
          </a:prstGeom>
          <a:noFill/>
          <a:ln w="19050" cap="flat" cmpd="sng">
            <a:solidFill>
              <a:schemeClr val="accent1"/>
            </a:solidFill>
            <a:prstDash val="solid"/>
            <a:round/>
            <a:headEnd type="none" w="med" len="med"/>
            <a:tailEnd type="stealth" w="lg" len="lg"/>
          </a:ln>
        </p:spPr>
      </p:cxnSp>
      <p:cxnSp>
        <p:nvCxnSpPr>
          <p:cNvPr id="258" name="Shape 258"/>
          <p:cNvCxnSpPr/>
          <p:nvPr/>
        </p:nvCxnSpPr>
        <p:spPr>
          <a:xfrm rot="16200000" flipH="1">
            <a:off x="1376817" y="2036693"/>
            <a:ext cx="459288" cy="153095"/>
          </a:xfrm>
          <a:prstGeom prst="straightConnector1">
            <a:avLst/>
          </a:prstGeom>
          <a:noFill/>
          <a:ln w="19050" cap="flat" cmpd="sng">
            <a:solidFill>
              <a:schemeClr val="accent1"/>
            </a:solidFill>
            <a:prstDash val="dash"/>
            <a:round/>
            <a:headEnd type="none" w="med" len="med"/>
            <a:tailEnd type="stealth" w="lg" len="lg"/>
          </a:ln>
        </p:spPr>
      </p:cxnSp>
      <p:pic>
        <p:nvPicPr>
          <p:cNvPr id="259" name="Shape 259" descr="C:\Users\dowd\Documents\Pix for slide show\Shielding pix without caption.JPG"/>
          <p:cNvPicPr preferRelativeResize="0"/>
          <p:nvPr/>
        </p:nvPicPr>
        <p:blipFill rotWithShape="1">
          <a:blip r:embed="rId4">
            <a:alphaModFix/>
          </a:blip>
          <a:srcRect l="2475" t="1041" r="2694" b="6959"/>
          <a:stretch/>
        </p:blipFill>
        <p:spPr>
          <a:xfrm>
            <a:off x="3800746" y="4866923"/>
            <a:ext cx="2271687" cy="1480931"/>
          </a:xfrm>
          <a:prstGeom prst="rect">
            <a:avLst/>
          </a:prstGeom>
          <a:noFill/>
          <a:ln w="25400">
            <a:solidFill>
              <a:schemeClr val="tx1"/>
            </a:solidFill>
          </a:ln>
          <a:effectLst/>
        </p:spPr>
      </p:pic>
      <p:sp>
        <p:nvSpPr>
          <p:cNvPr id="260" name="Shape 260"/>
          <p:cNvSpPr txBox="1"/>
          <p:nvPr/>
        </p:nvSpPr>
        <p:spPr>
          <a:xfrm>
            <a:off x="4928053" y="4074364"/>
            <a:ext cx="1011281" cy="646331"/>
          </a:xfrm>
          <a:prstGeom prst="rect">
            <a:avLst/>
          </a:prstGeom>
          <a:noFill/>
          <a:ln>
            <a:noFill/>
          </a:ln>
        </p:spPr>
        <p:txBody>
          <a:bodyPr wrap="square" lIns="91350" tIns="45675" rIns="91350" bIns="45675" anchor="t" anchorCtr="0">
            <a:noAutofit/>
          </a:bodyPr>
          <a:lstStyle/>
          <a:p>
            <a:pPr marL="0" marR="0" lvl="0" indent="0" algn="l" rtl="0">
              <a:spcBef>
                <a:spcPts val="0"/>
              </a:spcBef>
              <a:buSzPct val="25000"/>
              <a:buNone/>
            </a:pPr>
            <a:r>
              <a:rPr lang="en-US" sz="1200" i="1" dirty="0">
                <a:solidFill>
                  <a:schemeClr val="dk1"/>
                </a:solidFill>
                <a:latin typeface="Arial"/>
                <a:ea typeface="Arial"/>
                <a:cs typeface="Arial"/>
                <a:sym typeface="Arial"/>
              </a:rPr>
              <a:t>Patented light-weight concrete</a:t>
            </a:r>
          </a:p>
        </p:txBody>
      </p:sp>
      <p:cxnSp>
        <p:nvCxnSpPr>
          <p:cNvPr id="261" name="Shape 261"/>
          <p:cNvCxnSpPr/>
          <p:nvPr/>
        </p:nvCxnSpPr>
        <p:spPr>
          <a:xfrm flipH="1">
            <a:off x="5349671" y="4711755"/>
            <a:ext cx="8545" cy="620821"/>
          </a:xfrm>
          <a:prstGeom prst="straightConnector1">
            <a:avLst/>
          </a:prstGeom>
          <a:noFill/>
          <a:ln w="25400" cap="flat" cmpd="sng">
            <a:solidFill>
              <a:schemeClr val="accent1"/>
            </a:solidFill>
            <a:prstDash val="solid"/>
            <a:round/>
            <a:headEnd type="none" w="med" len="med"/>
            <a:tailEnd type="stealth" w="lg" len="lg"/>
          </a:ln>
          <a:effectLst>
            <a:outerShdw blurRad="39999" dist="20000" dir="5400000" rotWithShape="0">
              <a:srgbClr val="000000">
                <a:alpha val="37647"/>
              </a:srgbClr>
            </a:outerShdw>
          </a:effectLst>
        </p:spPr>
      </p:cxnSp>
      <p:cxnSp>
        <p:nvCxnSpPr>
          <p:cNvPr id="262" name="Shape 262"/>
          <p:cNvCxnSpPr/>
          <p:nvPr/>
        </p:nvCxnSpPr>
        <p:spPr>
          <a:xfrm>
            <a:off x="5349676" y="5546221"/>
            <a:ext cx="1786071" cy="333285"/>
          </a:xfrm>
          <a:prstGeom prst="straightConnector1">
            <a:avLst/>
          </a:prstGeom>
          <a:noFill/>
          <a:ln w="25400" cap="flat" cmpd="sng">
            <a:solidFill>
              <a:schemeClr val="accent1"/>
            </a:solidFill>
            <a:prstDash val="solid"/>
            <a:round/>
            <a:headEnd type="none" w="med" len="med"/>
            <a:tailEnd type="stealth" w="lg" len="lg"/>
          </a:ln>
          <a:effectLst>
            <a:outerShdw blurRad="39999" dist="20000" dir="5400000" rotWithShape="0">
              <a:srgbClr val="000000">
                <a:alpha val="37647"/>
              </a:srgbClr>
            </a:outerShdw>
          </a:effectLst>
        </p:spPr>
      </p:cxnSp>
      <p:sp>
        <p:nvSpPr>
          <p:cNvPr id="263" name="Shape 263"/>
          <p:cNvSpPr txBox="1"/>
          <p:nvPr/>
        </p:nvSpPr>
        <p:spPr>
          <a:xfrm>
            <a:off x="3290130" y="916349"/>
            <a:ext cx="5785501" cy="1815881"/>
          </a:xfrm>
          <a:prstGeom prst="rect">
            <a:avLst/>
          </a:prstGeom>
          <a:noFill/>
          <a:ln>
            <a:noFill/>
          </a:ln>
        </p:spPr>
        <p:txBody>
          <a:bodyPr wrap="square" lIns="91350" tIns="45675" rIns="91350" bIns="45675" anchor="t" anchorCtr="0">
            <a:noAutofit/>
          </a:bodyPr>
          <a:lstStyle/>
          <a:p>
            <a:pPr marL="0" marR="0" lvl="0" indent="0" algn="l" rtl="0">
              <a:spcBef>
                <a:spcPts val="0"/>
              </a:spcBef>
              <a:buSzPct val="25000"/>
              <a:buNone/>
            </a:pPr>
            <a:r>
              <a:rPr lang="en-US" sz="1400" dirty="0">
                <a:solidFill>
                  <a:schemeClr val="dk1"/>
                </a:solidFill>
                <a:latin typeface="Arial"/>
                <a:ea typeface="Arial"/>
                <a:cs typeface="Arial"/>
                <a:sym typeface="Arial"/>
              </a:rPr>
              <a:t>Neutrons are a common byproduct of particle accelerator operations. They can cause radiation damage and single-event upsets causing sensitive data acquisition systems to fail mid-experiment. </a:t>
            </a:r>
          </a:p>
          <a:p>
            <a:pPr marL="0" marR="0" lvl="0" indent="0" algn="l" rtl="0">
              <a:spcBef>
                <a:spcPts val="0"/>
              </a:spcBef>
              <a:buSzPct val="25000"/>
              <a:buNone/>
            </a:pPr>
            <a:r>
              <a:rPr lang="en-US" sz="1400" dirty="0">
                <a:solidFill>
                  <a:schemeClr val="dk1"/>
                </a:solidFill>
                <a:latin typeface="Arial"/>
                <a:ea typeface="Arial"/>
                <a:cs typeface="Arial"/>
                <a:sym typeface="Arial"/>
              </a:rPr>
              <a:t> </a:t>
            </a:r>
          </a:p>
          <a:p>
            <a:pPr marL="0" marR="0" lvl="0" indent="0" algn="l" rtl="0">
              <a:spcBef>
                <a:spcPts val="0"/>
              </a:spcBef>
              <a:buSzPct val="25000"/>
              <a:buNone/>
            </a:pPr>
            <a:r>
              <a:rPr lang="en-US" sz="1400" dirty="0">
                <a:solidFill>
                  <a:schemeClr val="dk1"/>
                </a:solidFill>
                <a:latin typeface="Arial"/>
                <a:ea typeface="Arial"/>
                <a:cs typeface="Arial"/>
                <a:sym typeface="Arial"/>
              </a:rPr>
              <a:t>Preventing this was a chief goal of nuclear scientists in the design of a shield house for an apparatus at Jefferson Lab, and guided an optimal shielding strategy, with light-weight concrete followed by a boron-rich sheet and finally a layer of lead.</a:t>
            </a:r>
          </a:p>
        </p:txBody>
      </p:sp>
      <p:sp>
        <p:nvSpPr>
          <p:cNvPr id="264" name="Shape 264"/>
          <p:cNvSpPr txBox="1"/>
          <p:nvPr/>
        </p:nvSpPr>
        <p:spPr>
          <a:xfrm>
            <a:off x="2921951" y="5592096"/>
            <a:ext cx="1009828" cy="646331"/>
          </a:xfrm>
          <a:prstGeom prst="rect">
            <a:avLst/>
          </a:prstGeom>
          <a:noFill/>
          <a:ln>
            <a:noFill/>
          </a:ln>
        </p:spPr>
        <p:txBody>
          <a:bodyPr wrap="square" lIns="91350" tIns="45675" rIns="91350" bIns="45675" anchor="t" anchorCtr="0">
            <a:noAutofit/>
          </a:bodyPr>
          <a:lstStyle/>
          <a:p>
            <a:pPr marL="0" marR="0" lvl="0" indent="0" algn="l" rtl="0">
              <a:spcBef>
                <a:spcPts val="0"/>
              </a:spcBef>
              <a:buSzPct val="25000"/>
              <a:buNone/>
            </a:pPr>
            <a:r>
              <a:rPr lang="en-US" sz="1200" i="1" dirty="0">
                <a:solidFill>
                  <a:schemeClr val="dk1"/>
                </a:solidFill>
                <a:latin typeface="Arial"/>
                <a:ea typeface="Arial"/>
                <a:cs typeface="Arial"/>
                <a:sym typeface="Arial"/>
              </a:rPr>
              <a:t>Patented boron-rich sheet </a:t>
            </a:r>
          </a:p>
        </p:txBody>
      </p:sp>
      <p:cxnSp>
        <p:nvCxnSpPr>
          <p:cNvPr id="265" name="Shape 265"/>
          <p:cNvCxnSpPr/>
          <p:nvPr/>
        </p:nvCxnSpPr>
        <p:spPr>
          <a:xfrm>
            <a:off x="3597778" y="6105796"/>
            <a:ext cx="1330265" cy="0"/>
          </a:xfrm>
          <a:prstGeom prst="straightConnector1">
            <a:avLst/>
          </a:prstGeom>
          <a:noFill/>
          <a:ln w="25400" cap="flat" cmpd="sng">
            <a:solidFill>
              <a:schemeClr val="accent1"/>
            </a:solidFill>
            <a:prstDash val="solid"/>
            <a:round/>
            <a:headEnd type="none" w="med" len="med"/>
            <a:tailEnd type="stealth" w="lg" len="lg"/>
          </a:ln>
          <a:effectLst>
            <a:outerShdw blurRad="39999" dist="20000" dir="5400000" rotWithShape="0">
              <a:srgbClr val="000000">
                <a:alpha val="37647"/>
              </a:srgbClr>
            </a:outerShdw>
          </a:effectLst>
        </p:spPr>
      </p:cxnSp>
      <p:sp>
        <p:nvSpPr>
          <p:cNvPr id="266" name="Shape 266"/>
          <p:cNvSpPr txBox="1"/>
          <p:nvPr/>
        </p:nvSpPr>
        <p:spPr>
          <a:xfrm>
            <a:off x="4076346" y="4074223"/>
            <a:ext cx="902593" cy="646331"/>
          </a:xfrm>
          <a:prstGeom prst="rect">
            <a:avLst/>
          </a:prstGeom>
          <a:noFill/>
          <a:ln>
            <a:noFill/>
          </a:ln>
        </p:spPr>
        <p:txBody>
          <a:bodyPr wrap="square" lIns="91350" tIns="45675" rIns="91350" bIns="45675" anchor="t" anchorCtr="0">
            <a:noAutofit/>
          </a:bodyPr>
          <a:lstStyle/>
          <a:p>
            <a:pPr marL="0" marR="0" lvl="0" indent="0" algn="l" rtl="0">
              <a:spcBef>
                <a:spcPts val="0"/>
              </a:spcBef>
              <a:buSzPct val="25000"/>
              <a:buNone/>
            </a:pPr>
            <a:r>
              <a:rPr lang="en-US" sz="1200" i="1">
                <a:solidFill>
                  <a:schemeClr val="dk1"/>
                </a:solidFill>
                <a:latin typeface="Arial"/>
                <a:ea typeface="Arial"/>
                <a:cs typeface="Arial"/>
                <a:sym typeface="Arial"/>
              </a:rPr>
              <a:t>Patented boron-rich concrete</a:t>
            </a:r>
          </a:p>
        </p:txBody>
      </p:sp>
      <p:cxnSp>
        <p:nvCxnSpPr>
          <p:cNvPr id="267" name="Shape 267"/>
          <p:cNvCxnSpPr/>
          <p:nvPr/>
        </p:nvCxnSpPr>
        <p:spPr>
          <a:xfrm flipH="1">
            <a:off x="4524375" y="4735975"/>
            <a:ext cx="8545" cy="620821"/>
          </a:xfrm>
          <a:prstGeom prst="straightConnector1">
            <a:avLst/>
          </a:prstGeom>
          <a:noFill/>
          <a:ln w="25400" cap="flat" cmpd="sng">
            <a:solidFill>
              <a:schemeClr val="accent1"/>
            </a:solidFill>
            <a:prstDash val="solid"/>
            <a:round/>
            <a:headEnd type="none" w="med" len="med"/>
            <a:tailEnd type="stealth" w="lg" len="lg"/>
          </a:ln>
          <a:effectLst>
            <a:outerShdw blurRad="39999" dist="20000" dir="5400000" rotWithShape="0">
              <a:srgbClr val="000000">
                <a:alpha val="37647"/>
              </a:srgbClr>
            </a:outerShdw>
          </a:effectLst>
        </p:spPr>
      </p:cxnSp>
      <p:sp>
        <p:nvSpPr>
          <p:cNvPr id="268" name="Shape 268"/>
          <p:cNvSpPr txBox="1"/>
          <p:nvPr/>
        </p:nvSpPr>
        <p:spPr>
          <a:xfrm>
            <a:off x="147334" y="3055707"/>
            <a:ext cx="2693018" cy="2092327"/>
          </a:xfrm>
          <a:prstGeom prst="rect">
            <a:avLst/>
          </a:prstGeom>
          <a:noFill/>
          <a:ln>
            <a:noFill/>
          </a:ln>
        </p:spPr>
        <p:txBody>
          <a:bodyPr wrap="square" lIns="91350" tIns="45675" rIns="91350" bIns="45675" anchor="t" anchorCtr="0">
            <a:noAutofit/>
          </a:bodyPr>
          <a:lstStyle/>
          <a:p>
            <a:pPr marL="0" marR="0" lvl="0" indent="0" algn="l" rtl="0">
              <a:spcBef>
                <a:spcPts val="0"/>
              </a:spcBef>
              <a:spcAft>
                <a:spcPts val="0"/>
              </a:spcAft>
              <a:buClr>
                <a:schemeClr val="dk1"/>
              </a:buClr>
              <a:buSzPct val="25000"/>
              <a:buFont typeface="Arial"/>
              <a:buNone/>
            </a:pPr>
            <a:r>
              <a:rPr lang="en-US" b="1" dirty="0">
                <a:solidFill>
                  <a:schemeClr val="dk1"/>
                </a:solidFill>
                <a:latin typeface="Arial"/>
                <a:ea typeface="Arial"/>
                <a:cs typeface="Arial"/>
                <a:sym typeface="Arial"/>
              </a:rPr>
              <a:t>Applications:</a:t>
            </a:r>
          </a:p>
          <a:p>
            <a:pPr marL="342900" marR="0" lvl="0" indent="-342900" algn="l" rtl="0">
              <a:spcBef>
                <a:spcPts val="280"/>
              </a:spcBef>
              <a:spcAft>
                <a:spcPts val="0"/>
              </a:spcAft>
              <a:buClr>
                <a:schemeClr val="dk1"/>
              </a:buClr>
              <a:buSzPct val="100000"/>
              <a:buFont typeface="Arial"/>
              <a:buChar char="•"/>
            </a:pPr>
            <a:r>
              <a:rPr lang="en-US" sz="1400" dirty="0">
                <a:solidFill>
                  <a:schemeClr val="dk1"/>
                </a:solidFill>
                <a:latin typeface="Arial"/>
                <a:ea typeface="Arial"/>
                <a:cs typeface="Arial"/>
                <a:sym typeface="Arial"/>
              </a:rPr>
              <a:t>Nuclear power</a:t>
            </a:r>
          </a:p>
          <a:p>
            <a:pPr marL="342900" marR="0" lvl="0" indent="-342900" algn="l" rtl="0">
              <a:spcBef>
                <a:spcPts val="280"/>
              </a:spcBef>
              <a:spcAft>
                <a:spcPts val="0"/>
              </a:spcAft>
              <a:buClr>
                <a:schemeClr val="dk1"/>
              </a:buClr>
              <a:buSzPct val="100000"/>
              <a:buFont typeface="Arial"/>
              <a:buChar char="•"/>
            </a:pPr>
            <a:r>
              <a:rPr lang="en-US" sz="1400" dirty="0">
                <a:solidFill>
                  <a:schemeClr val="dk1"/>
                </a:solidFill>
                <a:latin typeface="Arial"/>
                <a:ea typeface="Arial"/>
                <a:cs typeface="Arial"/>
                <a:sym typeface="Arial"/>
              </a:rPr>
              <a:t>Experimental particle physics shielding</a:t>
            </a:r>
          </a:p>
          <a:p>
            <a:pPr marL="342900" marR="0" lvl="0" indent="-342900" algn="l" rtl="0">
              <a:spcBef>
                <a:spcPts val="280"/>
              </a:spcBef>
              <a:spcAft>
                <a:spcPts val="0"/>
              </a:spcAft>
              <a:buClr>
                <a:schemeClr val="dk1"/>
              </a:buClr>
              <a:buSzPct val="100000"/>
              <a:buFont typeface="Arial"/>
              <a:buChar char="•"/>
            </a:pPr>
            <a:r>
              <a:rPr lang="en-US" sz="1400" dirty="0">
                <a:solidFill>
                  <a:schemeClr val="dk1"/>
                </a:solidFill>
                <a:latin typeface="Arial"/>
                <a:ea typeface="Arial"/>
                <a:cs typeface="Arial"/>
                <a:sym typeface="Arial"/>
              </a:rPr>
              <a:t>Shielding for special materials</a:t>
            </a:r>
          </a:p>
          <a:p>
            <a:pPr marL="342900" marR="0" lvl="0" indent="-342900" algn="l" rtl="0">
              <a:spcBef>
                <a:spcPts val="280"/>
              </a:spcBef>
              <a:spcAft>
                <a:spcPts val="0"/>
              </a:spcAft>
              <a:buClr>
                <a:schemeClr val="dk1"/>
              </a:buClr>
              <a:buSzPct val="100000"/>
              <a:buFont typeface="Arial"/>
              <a:buChar char="•"/>
            </a:pPr>
            <a:r>
              <a:rPr lang="en-US" sz="1400" dirty="0">
                <a:solidFill>
                  <a:schemeClr val="dk1"/>
                </a:solidFill>
                <a:latin typeface="Arial"/>
                <a:ea typeface="Arial"/>
                <a:cs typeface="Arial"/>
                <a:sym typeface="Arial"/>
              </a:rPr>
              <a:t>Shielding around neutron sources (SNS, ESS)</a:t>
            </a:r>
          </a:p>
          <a:p>
            <a:pPr marL="342900" marR="0" lvl="0" indent="-342900" algn="l" rtl="0">
              <a:spcBef>
                <a:spcPts val="280"/>
              </a:spcBef>
              <a:spcAft>
                <a:spcPts val="0"/>
              </a:spcAft>
              <a:buClr>
                <a:schemeClr val="dk1"/>
              </a:buClr>
              <a:buSzPct val="100000"/>
              <a:buFont typeface="Arial"/>
              <a:buChar char="•"/>
            </a:pPr>
            <a:r>
              <a:rPr lang="en-US" sz="1400" dirty="0">
                <a:solidFill>
                  <a:schemeClr val="dk1"/>
                </a:solidFill>
                <a:latin typeface="Arial"/>
                <a:ea typeface="Arial"/>
                <a:cs typeface="Arial"/>
                <a:sym typeface="Arial"/>
              </a:rPr>
              <a:t>Medical proton therapy facility shielding</a:t>
            </a:r>
          </a:p>
          <a:p>
            <a:pPr marL="342900" marR="0" lvl="0" indent="-342900" algn="l" rtl="0">
              <a:spcBef>
                <a:spcPts val="280"/>
              </a:spcBef>
              <a:spcAft>
                <a:spcPts val="0"/>
              </a:spcAft>
              <a:buClr>
                <a:schemeClr val="dk1"/>
              </a:buClr>
              <a:buSzPct val="100000"/>
              <a:buFont typeface="Arial"/>
              <a:buChar char="•"/>
            </a:pPr>
            <a:r>
              <a:rPr lang="en-US" sz="1400" dirty="0">
                <a:solidFill>
                  <a:schemeClr val="dk1"/>
                </a:solidFill>
                <a:latin typeface="Arial"/>
                <a:ea typeface="Arial"/>
                <a:cs typeface="Arial"/>
                <a:sym typeface="Arial"/>
              </a:rPr>
              <a:t>Shielding for electronics to prevent “single event failure” (ESA)</a:t>
            </a:r>
          </a:p>
          <a:p>
            <a:pPr marL="342900" marR="0" lvl="0" indent="-342900" algn="l" rtl="0">
              <a:spcBef>
                <a:spcPts val="280"/>
              </a:spcBef>
              <a:buClr>
                <a:schemeClr val="dk1"/>
              </a:buClr>
              <a:buFont typeface="Arial"/>
              <a:buNone/>
            </a:pPr>
            <a:endParaRPr sz="1400" dirty="0">
              <a:solidFill>
                <a:schemeClr val="dk1"/>
              </a:solidFill>
              <a:latin typeface="Arial"/>
              <a:ea typeface="Arial"/>
              <a:cs typeface="Arial"/>
              <a:sym typeface="Arial"/>
            </a:endParaRPr>
          </a:p>
        </p:txBody>
      </p:sp>
      <p:sp>
        <p:nvSpPr>
          <p:cNvPr id="269" name="Shape 269"/>
          <p:cNvSpPr txBox="1"/>
          <p:nvPr/>
        </p:nvSpPr>
        <p:spPr>
          <a:xfrm>
            <a:off x="3424789" y="2894236"/>
            <a:ext cx="2383985" cy="954106"/>
          </a:xfrm>
          <a:prstGeom prst="rect">
            <a:avLst/>
          </a:prstGeom>
          <a:noFill/>
          <a:ln w="9525" cap="flat" cmpd="sng">
            <a:solidFill>
              <a:schemeClr val="dk1"/>
            </a:solidFill>
            <a:prstDash val="solid"/>
            <a:round/>
            <a:headEnd type="none" w="med" len="med"/>
            <a:tailEnd type="none" w="med" len="med"/>
          </a:ln>
        </p:spPr>
        <p:txBody>
          <a:bodyPr wrap="square" lIns="91350" tIns="45675" rIns="91350" bIns="45675" anchor="t" anchorCtr="0">
            <a:noAutofit/>
          </a:bodyPr>
          <a:lstStyle/>
          <a:p>
            <a:pPr marL="0" marR="0" lvl="0" indent="0" algn="l" rtl="0">
              <a:spcBef>
                <a:spcPts val="0"/>
              </a:spcBef>
              <a:buSzPct val="25000"/>
              <a:buNone/>
            </a:pPr>
            <a:r>
              <a:rPr lang="en-US" sz="1400" dirty="0">
                <a:solidFill>
                  <a:srgbClr val="C00000"/>
                </a:solidFill>
                <a:latin typeface="Arial"/>
                <a:ea typeface="Arial"/>
                <a:cs typeface="Arial"/>
                <a:sym typeface="Arial"/>
              </a:rPr>
              <a:t>Neutron Radiation Sources:</a:t>
            </a:r>
          </a:p>
          <a:p>
            <a:pPr marL="285750" marR="0" lvl="0" indent="-285750" algn="l" rtl="0">
              <a:spcBef>
                <a:spcPts val="0"/>
              </a:spcBef>
              <a:buClr>
                <a:srgbClr val="C00000"/>
              </a:buClr>
              <a:buSzPct val="100000"/>
              <a:buFont typeface="Arial" panose="020B0604020202020204" pitchFamily="34" charset="0"/>
              <a:buChar char="•"/>
            </a:pPr>
            <a:r>
              <a:rPr lang="en-US" sz="1400" dirty="0">
                <a:solidFill>
                  <a:srgbClr val="C00000"/>
                </a:solidFill>
                <a:latin typeface="Arial"/>
                <a:ea typeface="Arial"/>
                <a:cs typeface="Arial"/>
                <a:sym typeface="Arial"/>
              </a:rPr>
              <a:t>Particle accelerators</a:t>
            </a:r>
          </a:p>
          <a:p>
            <a:pPr marL="285750" marR="0" lvl="0" indent="-285750" algn="l" rtl="0">
              <a:spcBef>
                <a:spcPts val="0"/>
              </a:spcBef>
              <a:buClr>
                <a:srgbClr val="C00000"/>
              </a:buClr>
              <a:buSzPct val="100000"/>
              <a:buFont typeface="Arial" panose="020B0604020202020204" pitchFamily="34" charset="0"/>
              <a:buChar char="•"/>
            </a:pPr>
            <a:r>
              <a:rPr lang="en-US" sz="1400" dirty="0">
                <a:solidFill>
                  <a:srgbClr val="C00000"/>
                </a:solidFill>
                <a:latin typeface="Arial"/>
                <a:ea typeface="Arial"/>
                <a:cs typeface="Arial"/>
                <a:sym typeface="Arial"/>
              </a:rPr>
              <a:t>Nuclear reactors</a:t>
            </a:r>
          </a:p>
          <a:p>
            <a:pPr marL="285750" marR="0" lvl="0" indent="-285750" algn="l" rtl="0">
              <a:spcBef>
                <a:spcPts val="0"/>
              </a:spcBef>
              <a:buClr>
                <a:srgbClr val="C00000"/>
              </a:buClr>
              <a:buSzPct val="100000"/>
              <a:buFont typeface="Arial" panose="020B0604020202020204" pitchFamily="34" charset="0"/>
              <a:buChar char="•"/>
            </a:pPr>
            <a:r>
              <a:rPr lang="en-US" sz="1400" dirty="0">
                <a:solidFill>
                  <a:srgbClr val="C00000"/>
                </a:solidFill>
                <a:latin typeface="Arial"/>
                <a:ea typeface="Arial"/>
                <a:cs typeface="Arial"/>
                <a:sym typeface="Arial"/>
              </a:rPr>
              <a:t>Cosmic rays</a:t>
            </a:r>
          </a:p>
        </p:txBody>
      </p:sp>
      <p:sp>
        <p:nvSpPr>
          <p:cNvPr id="23"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Technology Transfer at Jefferson Lab</a:t>
            </a:r>
            <a:br>
              <a:rPr lang="en-US" dirty="0"/>
            </a:br>
            <a:endParaRPr lang="en-US" dirty="0"/>
          </a:p>
        </p:txBody>
      </p:sp>
    </p:spTree>
    <p:extLst>
      <p:ext uri="{BB962C8B-B14F-4D97-AF65-F5344CB8AC3E}">
        <p14:creationId xmlns:p14="http://schemas.microsoft.com/office/powerpoint/2010/main" val="590134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Shape 250"/>
          <p:cNvSpPr txBox="1"/>
          <p:nvPr/>
        </p:nvSpPr>
        <p:spPr>
          <a:xfrm>
            <a:off x="72519" y="164713"/>
            <a:ext cx="8591550" cy="646331"/>
          </a:xfrm>
          <a:prstGeom prst="rect">
            <a:avLst/>
          </a:prstGeom>
          <a:noFill/>
          <a:ln>
            <a:noFill/>
          </a:ln>
        </p:spPr>
        <p:txBody>
          <a:bodyPr wrap="square" lIns="91350" tIns="45675" rIns="91350" bIns="45675" anchor="t" anchorCtr="0">
            <a:noAutofit/>
          </a:bodyPr>
          <a:lstStyle/>
          <a:p>
            <a:pPr marL="0" marR="0" lvl="0" indent="0" rtl="0">
              <a:spcBef>
                <a:spcPts val="0"/>
              </a:spcBef>
              <a:buSzPct val="25000"/>
              <a:buNone/>
            </a:pPr>
            <a:r>
              <a:rPr lang="en-US" sz="2800" b="1" dirty="0" smtClean="0">
                <a:solidFill>
                  <a:schemeClr val="dk1"/>
                </a:solidFill>
                <a:latin typeface="Arial"/>
                <a:ea typeface="Arial"/>
                <a:cs typeface="Arial"/>
                <a:sym typeface="Arial"/>
              </a:rPr>
              <a:t>Large Scale Cryogenics</a:t>
            </a:r>
            <a:endParaRPr lang="en-US" sz="2800" b="1" dirty="0">
              <a:solidFill>
                <a:schemeClr val="dk1"/>
              </a:solidFill>
              <a:latin typeface="Arial"/>
              <a:ea typeface="Arial"/>
              <a:cs typeface="Arial"/>
              <a:sym typeface="Arial"/>
            </a:endParaRPr>
          </a:p>
        </p:txBody>
      </p:sp>
      <p:sp>
        <p:nvSpPr>
          <p:cNvPr id="23"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Technology Transfer at Jefferson Lab</a:t>
            </a:r>
            <a:br>
              <a:rPr lang="en-US" dirty="0"/>
            </a:br>
            <a:endParaRPr lang="en-US" dirty="0"/>
          </a:p>
        </p:txBody>
      </p:sp>
      <p:pic>
        <p:nvPicPr>
          <p:cNvPr id="25" name="Shape 274"/>
          <p:cNvPicPr preferRelativeResize="0"/>
          <p:nvPr/>
        </p:nvPicPr>
        <p:blipFill rotWithShape="1">
          <a:blip r:embed="rId3">
            <a:alphaModFix/>
          </a:blip>
          <a:srcRect/>
          <a:stretch/>
        </p:blipFill>
        <p:spPr>
          <a:xfrm>
            <a:off x="142982" y="927100"/>
            <a:ext cx="3492050" cy="4370051"/>
          </a:xfrm>
          <a:prstGeom prst="rect">
            <a:avLst/>
          </a:prstGeom>
          <a:noFill/>
          <a:ln w="25400">
            <a:solidFill>
              <a:schemeClr val="tx1"/>
            </a:solidFill>
          </a:ln>
        </p:spPr>
      </p:pic>
      <p:sp>
        <p:nvSpPr>
          <p:cNvPr id="26" name="Shape 275"/>
          <p:cNvSpPr txBox="1"/>
          <p:nvPr/>
        </p:nvSpPr>
        <p:spPr>
          <a:xfrm>
            <a:off x="142983" y="5383121"/>
            <a:ext cx="2688515" cy="844608"/>
          </a:xfrm>
          <a:prstGeom prst="rect">
            <a:avLst/>
          </a:prstGeom>
          <a:noFill/>
          <a:ln>
            <a:noFill/>
          </a:ln>
        </p:spPr>
        <p:txBody>
          <a:bodyPr wrap="square" lIns="91350" tIns="45675" rIns="91350" bIns="45675" anchor="t" anchorCtr="0">
            <a:noAutofit/>
          </a:bodyPr>
          <a:lstStyle/>
          <a:p>
            <a:pPr marL="0" marR="0" lvl="0" indent="0" algn="l" rtl="0">
              <a:spcBef>
                <a:spcPts val="0"/>
              </a:spcBef>
              <a:spcAft>
                <a:spcPts val="0"/>
              </a:spcAft>
              <a:buSzPct val="25000"/>
              <a:buNone/>
            </a:pPr>
            <a:r>
              <a:rPr lang="en-US" sz="1400">
                <a:solidFill>
                  <a:schemeClr val="dk1"/>
                </a:solidFill>
                <a:latin typeface="Arial"/>
                <a:ea typeface="Arial"/>
                <a:cs typeface="Arial"/>
                <a:sym typeface="Arial"/>
              </a:rPr>
              <a:t>NASA Johnson Space Center's Space Environment Simulation Lab Chamber A. Photo: NASA.</a:t>
            </a:r>
          </a:p>
          <a:p>
            <a:pPr marL="0" marR="0" lvl="0" indent="0" algn="l" rtl="0">
              <a:spcBef>
                <a:spcPts val="1000"/>
              </a:spcBef>
              <a:spcAft>
                <a:spcPts val="0"/>
              </a:spcAft>
              <a:buSzPct val="25000"/>
              <a:buNone/>
            </a:pPr>
            <a:r>
              <a:rPr lang="en-US" sz="1400">
                <a:solidFill>
                  <a:schemeClr val="dk1"/>
                </a:solidFill>
                <a:latin typeface="Arial"/>
                <a:ea typeface="Arial"/>
                <a:cs typeface="Arial"/>
                <a:sym typeface="Arial"/>
              </a:rPr>
              <a:t> </a:t>
            </a:r>
          </a:p>
        </p:txBody>
      </p:sp>
      <p:sp>
        <p:nvSpPr>
          <p:cNvPr id="27" name="Shape 276"/>
          <p:cNvSpPr/>
          <p:nvPr/>
        </p:nvSpPr>
        <p:spPr>
          <a:xfrm>
            <a:off x="4077262" y="1134789"/>
            <a:ext cx="4590769" cy="4462672"/>
          </a:xfrm>
          <a:prstGeom prst="rect">
            <a:avLst/>
          </a:prstGeom>
          <a:noFill/>
          <a:ln>
            <a:noFill/>
          </a:ln>
        </p:spPr>
        <p:txBody>
          <a:bodyPr wrap="square" lIns="91350" tIns="45675" rIns="91350" bIns="45675" anchor="t" anchorCtr="0">
            <a:noAutofit/>
          </a:bodyPr>
          <a:lstStyle/>
          <a:p>
            <a:pPr marL="0" marR="0" lvl="0" indent="0" algn="l" rtl="0">
              <a:spcBef>
                <a:spcPts val="0"/>
              </a:spcBef>
              <a:buSzPct val="25000"/>
              <a:buNone/>
            </a:pPr>
            <a:r>
              <a:rPr lang="en-US" sz="2000" dirty="0">
                <a:solidFill>
                  <a:schemeClr val="dk1"/>
                </a:solidFill>
                <a:latin typeface="Arial"/>
                <a:ea typeface="Arial"/>
                <a:cs typeface="Arial"/>
                <a:sym typeface="Arial"/>
              </a:rPr>
              <a:t>Jefferson Lab's cryogenics group helped NASA scientists design and commission a cryogenics plant to cool the </a:t>
            </a:r>
            <a:r>
              <a:rPr lang="en-US" sz="2000" dirty="0" smtClean="0">
                <a:solidFill>
                  <a:schemeClr val="dk1"/>
                </a:solidFill>
                <a:latin typeface="Arial"/>
                <a:ea typeface="Arial"/>
                <a:cs typeface="Arial"/>
                <a:sym typeface="Arial"/>
              </a:rPr>
              <a:t>Webb telescope’s </a:t>
            </a:r>
            <a:r>
              <a:rPr lang="en-US" sz="2000" dirty="0">
                <a:solidFill>
                  <a:schemeClr val="dk1"/>
                </a:solidFill>
                <a:latin typeface="Arial"/>
                <a:ea typeface="Arial"/>
                <a:cs typeface="Arial"/>
                <a:sym typeface="Arial"/>
              </a:rPr>
              <a:t>components to </a:t>
            </a:r>
            <a:r>
              <a:rPr lang="en-US" sz="2000" i="1" dirty="0">
                <a:solidFill>
                  <a:schemeClr val="dk1"/>
                </a:solidFill>
                <a:latin typeface="Arial"/>
                <a:ea typeface="Arial"/>
                <a:cs typeface="Arial"/>
                <a:sym typeface="Arial"/>
              </a:rPr>
              <a:t>temperatures its instruments will experience in space</a:t>
            </a:r>
            <a:r>
              <a:rPr lang="en-US" sz="2000" dirty="0">
                <a:solidFill>
                  <a:schemeClr val="dk1"/>
                </a:solidFill>
                <a:latin typeface="Arial"/>
                <a:ea typeface="Arial"/>
                <a:cs typeface="Arial"/>
                <a:sym typeface="Arial"/>
              </a:rPr>
              <a:t>, to within 30 degrees Fahrenheit of absolute zero.</a:t>
            </a:r>
          </a:p>
          <a:p>
            <a:pPr marL="285483" marR="0" lvl="0" indent="-285483" algn="l" rtl="0">
              <a:spcBef>
                <a:spcPts val="0"/>
              </a:spcBef>
              <a:buClr>
                <a:schemeClr val="dk1"/>
              </a:buClr>
              <a:buFont typeface="Arial"/>
              <a:buNone/>
            </a:pPr>
            <a:endParaRPr sz="1800" dirty="0">
              <a:solidFill>
                <a:schemeClr val="dk1"/>
              </a:solidFill>
              <a:latin typeface="Arial"/>
              <a:ea typeface="Arial"/>
              <a:cs typeface="Arial"/>
              <a:sym typeface="Arial"/>
            </a:endParaRPr>
          </a:p>
          <a:p>
            <a:pPr marL="285057" indent="-297757">
              <a:buClr>
                <a:schemeClr val="dk1"/>
              </a:buClr>
              <a:buSzPct val="100000"/>
              <a:buFont typeface="Courier New"/>
              <a:buChar char="o"/>
            </a:pPr>
            <a:r>
              <a:rPr lang="en-US" sz="1600" b="1" i="0" u="none" strike="noStrike" cap="none" dirty="0" smtClean="0">
                <a:solidFill>
                  <a:srgbClr val="C00000"/>
                </a:solidFill>
                <a:latin typeface="Arial"/>
                <a:ea typeface="Arial"/>
                <a:cs typeface="Arial"/>
                <a:sym typeface="Arial"/>
              </a:rPr>
              <a:t>tripled </a:t>
            </a:r>
            <a:r>
              <a:rPr lang="en-US" sz="1600" b="1" i="0" u="none" strike="noStrike" cap="none" dirty="0">
                <a:solidFill>
                  <a:srgbClr val="C00000"/>
                </a:solidFill>
                <a:latin typeface="Arial"/>
                <a:ea typeface="Arial"/>
                <a:cs typeface="Arial"/>
                <a:sym typeface="Arial"/>
              </a:rPr>
              <a:t>the capacity </a:t>
            </a:r>
            <a:r>
              <a:rPr lang="en-US" sz="1600" b="0" i="0" u="none" strike="noStrike" cap="none" dirty="0">
                <a:solidFill>
                  <a:schemeClr val="dk1"/>
                </a:solidFill>
                <a:latin typeface="Arial"/>
                <a:ea typeface="Arial"/>
                <a:cs typeface="Arial"/>
                <a:sym typeface="Arial"/>
              </a:rPr>
              <a:t>of the </a:t>
            </a:r>
            <a:r>
              <a:rPr lang="en-US" sz="1600" b="0" i="0" u="none" strike="noStrike" cap="none" dirty="0" smtClean="0">
                <a:solidFill>
                  <a:schemeClr val="dk1"/>
                </a:solidFill>
                <a:latin typeface="Arial"/>
                <a:ea typeface="Arial"/>
                <a:cs typeface="Arial"/>
                <a:sym typeface="Arial"/>
              </a:rPr>
              <a:t>refrigeration </a:t>
            </a:r>
            <a:r>
              <a:rPr lang="en-US" sz="1600" b="0" i="0" u="none" strike="noStrike" cap="none" dirty="0">
                <a:solidFill>
                  <a:schemeClr val="dk1"/>
                </a:solidFill>
                <a:latin typeface="Arial"/>
                <a:ea typeface="Arial"/>
                <a:cs typeface="Arial"/>
                <a:sym typeface="Arial"/>
              </a:rPr>
              <a:t>system.</a:t>
            </a:r>
          </a:p>
          <a:p>
            <a:pPr marL="742257" marR="0" lvl="1" indent="-297757" algn="l" rtl="0">
              <a:spcBef>
                <a:spcPts val="0"/>
              </a:spcBef>
              <a:buClr>
                <a:schemeClr val="dk1"/>
              </a:buClr>
              <a:buFont typeface="Courier New"/>
              <a:buNone/>
            </a:pPr>
            <a:endParaRPr sz="1600" b="0" i="0" u="none" strike="noStrike" cap="none" dirty="0">
              <a:solidFill>
                <a:schemeClr val="dk1"/>
              </a:solidFill>
              <a:latin typeface="Arial"/>
              <a:ea typeface="Arial"/>
              <a:cs typeface="Arial"/>
              <a:sym typeface="Arial"/>
            </a:endParaRPr>
          </a:p>
          <a:p>
            <a:pPr marL="285057" indent="-297757">
              <a:buClr>
                <a:schemeClr val="dk1"/>
              </a:buClr>
              <a:buSzPct val="100000"/>
              <a:buFont typeface="Courier New"/>
              <a:buChar char="o"/>
            </a:pPr>
            <a:r>
              <a:rPr lang="en-US" sz="1600" b="0" i="0" u="none" strike="noStrike" cap="none" dirty="0" smtClean="0">
                <a:solidFill>
                  <a:schemeClr val="dk1"/>
                </a:solidFill>
                <a:latin typeface="Arial"/>
                <a:ea typeface="Arial"/>
                <a:cs typeface="Arial"/>
                <a:sym typeface="Arial"/>
              </a:rPr>
              <a:t>cut </a:t>
            </a:r>
            <a:r>
              <a:rPr lang="en-US" sz="1600" b="0" i="0" u="none" strike="noStrike" cap="none" dirty="0">
                <a:solidFill>
                  <a:schemeClr val="dk1"/>
                </a:solidFill>
                <a:latin typeface="Arial"/>
                <a:ea typeface="Arial"/>
                <a:cs typeface="Arial"/>
                <a:sym typeface="Arial"/>
              </a:rPr>
              <a:t>the </a:t>
            </a:r>
            <a:r>
              <a:rPr lang="en-US" sz="1600" b="1" i="0" u="none" strike="noStrike" cap="none" dirty="0">
                <a:solidFill>
                  <a:srgbClr val="C00000"/>
                </a:solidFill>
                <a:latin typeface="Arial"/>
                <a:ea typeface="Arial"/>
                <a:cs typeface="Arial"/>
                <a:sym typeface="Arial"/>
              </a:rPr>
              <a:t>liquid nitrogen consumption in </a:t>
            </a:r>
            <a:r>
              <a:rPr lang="en-US" sz="1600" b="1" i="0" u="none" strike="noStrike" cap="none" dirty="0" smtClean="0">
                <a:solidFill>
                  <a:srgbClr val="C00000"/>
                </a:solidFill>
                <a:latin typeface="Arial"/>
                <a:ea typeface="Arial"/>
                <a:cs typeface="Arial"/>
                <a:sym typeface="Arial"/>
              </a:rPr>
              <a:t>half</a:t>
            </a:r>
          </a:p>
          <a:p>
            <a:pPr marL="444500" marR="0" lvl="1" algn="l" rtl="0">
              <a:spcBef>
                <a:spcPts val="0"/>
              </a:spcBef>
              <a:buClr>
                <a:schemeClr val="dk1"/>
              </a:buClr>
              <a:buSzPct val="100000"/>
            </a:pPr>
            <a:endParaRPr sz="1600" b="0" i="0" u="none" strike="noStrike" cap="none" dirty="0">
              <a:solidFill>
                <a:schemeClr val="dk1"/>
              </a:solidFill>
              <a:latin typeface="Arial"/>
              <a:ea typeface="Arial"/>
              <a:cs typeface="Arial"/>
              <a:sym typeface="Arial"/>
            </a:endParaRPr>
          </a:p>
          <a:p>
            <a:pPr marL="285057" indent="-297757">
              <a:buClr>
                <a:schemeClr val="dk1"/>
              </a:buClr>
              <a:buSzPct val="100000"/>
              <a:buFont typeface="Courier New"/>
              <a:buChar char="o"/>
            </a:pPr>
            <a:r>
              <a:rPr lang="en-US" sz="1600" b="0" i="0" u="none" strike="noStrike" cap="none" dirty="0" smtClean="0">
                <a:solidFill>
                  <a:schemeClr val="dk1"/>
                </a:solidFill>
                <a:latin typeface="Arial"/>
                <a:ea typeface="Arial"/>
                <a:cs typeface="Arial"/>
                <a:sym typeface="Arial"/>
              </a:rPr>
              <a:t>helium refrigerator system now </a:t>
            </a:r>
            <a:r>
              <a:rPr lang="en-US" sz="1600" b="1" i="0" u="none" strike="noStrike" cap="none" dirty="0" smtClean="0">
                <a:solidFill>
                  <a:srgbClr val="C00000"/>
                </a:solidFill>
                <a:latin typeface="Arial"/>
                <a:ea typeface="Arial"/>
                <a:cs typeface="Arial"/>
                <a:sym typeface="Arial"/>
              </a:rPr>
              <a:t>maintains </a:t>
            </a:r>
            <a:r>
              <a:rPr lang="en-US" sz="1600" b="1" i="0" u="none" strike="noStrike" cap="none" dirty="0">
                <a:solidFill>
                  <a:srgbClr val="C00000"/>
                </a:solidFill>
                <a:latin typeface="Arial"/>
                <a:ea typeface="Arial"/>
                <a:cs typeface="Arial"/>
                <a:sym typeface="Arial"/>
              </a:rPr>
              <a:t>peak </a:t>
            </a:r>
            <a:r>
              <a:rPr lang="en-US" sz="1600" b="1" i="0" u="none" strike="noStrike" cap="none" dirty="0" smtClean="0">
                <a:solidFill>
                  <a:srgbClr val="C00000"/>
                </a:solidFill>
                <a:latin typeface="Arial"/>
                <a:ea typeface="Arial"/>
                <a:cs typeface="Arial"/>
                <a:sym typeface="Arial"/>
              </a:rPr>
              <a:t>efficiency</a:t>
            </a:r>
            <a:endParaRPr lang="en-US" sz="1600" b="0" i="0" u="none" strike="noStrike" cap="none" dirty="0">
              <a:solidFill>
                <a:srgbClr val="C00000"/>
              </a:solidFill>
              <a:latin typeface="Arial"/>
              <a:ea typeface="Arial"/>
              <a:cs typeface="Arial"/>
              <a:sym typeface="Arial"/>
            </a:endParaRPr>
          </a:p>
        </p:txBody>
      </p:sp>
    </p:spTree>
    <p:extLst>
      <p:ext uri="{BB962C8B-B14F-4D97-AF65-F5344CB8AC3E}">
        <p14:creationId xmlns:p14="http://schemas.microsoft.com/office/powerpoint/2010/main" val="2737647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3"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Technology Transfer at Jefferson Lab</a:t>
            </a:r>
            <a:br>
              <a:rPr lang="en-US" dirty="0"/>
            </a:br>
            <a:endParaRPr lang="en-US" dirty="0"/>
          </a:p>
        </p:txBody>
      </p:sp>
      <p:sp>
        <p:nvSpPr>
          <p:cNvPr id="13" name="Shape 297"/>
          <p:cNvSpPr txBox="1"/>
          <p:nvPr/>
        </p:nvSpPr>
        <p:spPr>
          <a:xfrm>
            <a:off x="75267" y="150689"/>
            <a:ext cx="9144000" cy="646331"/>
          </a:xfrm>
          <a:prstGeom prst="rect">
            <a:avLst/>
          </a:prstGeom>
          <a:noFill/>
          <a:ln>
            <a:noFill/>
          </a:ln>
        </p:spPr>
        <p:txBody>
          <a:bodyPr wrap="square" lIns="91350" tIns="45675" rIns="91350" bIns="45675" anchor="t" anchorCtr="0">
            <a:noAutofit/>
          </a:bodyPr>
          <a:lstStyle/>
          <a:p>
            <a:pPr marL="0" marR="0" lvl="0" indent="0" rtl="0">
              <a:spcBef>
                <a:spcPts val="0"/>
              </a:spcBef>
              <a:buSzPct val="25000"/>
              <a:buNone/>
            </a:pPr>
            <a:r>
              <a:rPr lang="en-US" sz="2800" b="1" dirty="0">
                <a:solidFill>
                  <a:schemeClr val="dk1"/>
                </a:solidFill>
                <a:latin typeface="Arial"/>
                <a:ea typeface="Arial"/>
                <a:cs typeface="Arial"/>
                <a:sym typeface="Arial"/>
              </a:rPr>
              <a:t>A New Approach for a NASA Challenge</a:t>
            </a:r>
          </a:p>
        </p:txBody>
      </p:sp>
      <p:pic>
        <p:nvPicPr>
          <p:cNvPr id="14" name="Shape 298" descr="NASA_EOS.jpg"/>
          <p:cNvPicPr preferRelativeResize="0"/>
          <p:nvPr/>
        </p:nvPicPr>
        <p:blipFill rotWithShape="1">
          <a:blip r:embed="rId3">
            <a:alphaModFix/>
          </a:blip>
          <a:srcRect/>
          <a:stretch/>
        </p:blipFill>
        <p:spPr>
          <a:xfrm>
            <a:off x="3612646" y="1011165"/>
            <a:ext cx="5306377" cy="2970371"/>
          </a:xfrm>
          <a:prstGeom prst="rect">
            <a:avLst/>
          </a:prstGeom>
          <a:noFill/>
          <a:ln w="25400">
            <a:solidFill>
              <a:schemeClr val="tx1"/>
            </a:solidFill>
          </a:ln>
        </p:spPr>
      </p:pic>
      <p:sp>
        <p:nvSpPr>
          <p:cNvPr id="15" name="Shape 299"/>
          <p:cNvSpPr txBox="1"/>
          <p:nvPr/>
        </p:nvSpPr>
        <p:spPr>
          <a:xfrm>
            <a:off x="338014" y="1370593"/>
            <a:ext cx="3065585" cy="2506387"/>
          </a:xfrm>
          <a:prstGeom prst="rect">
            <a:avLst/>
          </a:prstGeom>
          <a:noFill/>
          <a:ln>
            <a:noFill/>
          </a:ln>
        </p:spPr>
        <p:txBody>
          <a:bodyPr wrap="square" lIns="91350" tIns="45675" rIns="91350" bIns="45675" anchor="t" anchorCtr="0">
            <a:noAutofit/>
          </a:bodyPr>
          <a:lstStyle/>
          <a:p>
            <a:pPr marL="0" marR="0" lvl="0" indent="0" algn="l" rtl="0">
              <a:spcBef>
                <a:spcPts val="0"/>
              </a:spcBef>
              <a:buSzPct val="25000"/>
              <a:buNone/>
            </a:pPr>
            <a:r>
              <a:rPr lang="en-US" sz="2000" b="1" dirty="0">
                <a:solidFill>
                  <a:srgbClr val="C00000"/>
                </a:solidFill>
                <a:latin typeface="Arial"/>
                <a:ea typeface="Arial"/>
                <a:cs typeface="Arial"/>
                <a:sym typeface="Arial"/>
              </a:rPr>
              <a:t>Interagency agreement </a:t>
            </a:r>
            <a:r>
              <a:rPr lang="en-US" sz="2000" dirty="0">
                <a:solidFill>
                  <a:schemeClr val="dk1"/>
                </a:solidFill>
                <a:latin typeface="Arial"/>
                <a:ea typeface="Arial"/>
                <a:cs typeface="Arial"/>
                <a:sym typeface="Arial"/>
              </a:rPr>
              <a:t>between NASA’s Langley Research Center and </a:t>
            </a:r>
            <a:r>
              <a:rPr lang="en-US" sz="2000" dirty="0" err="1" smtClean="0">
                <a:solidFill>
                  <a:schemeClr val="dk1"/>
                </a:solidFill>
                <a:latin typeface="Arial"/>
                <a:ea typeface="Arial"/>
                <a:cs typeface="Arial"/>
                <a:sym typeface="Arial"/>
              </a:rPr>
              <a:t>JLab</a:t>
            </a:r>
            <a:r>
              <a:rPr lang="en-US" sz="2000" dirty="0" smtClean="0">
                <a:solidFill>
                  <a:schemeClr val="dk1"/>
                </a:solidFill>
                <a:latin typeface="Arial"/>
                <a:ea typeface="Arial"/>
                <a:cs typeface="Arial"/>
                <a:sym typeface="Arial"/>
              </a:rPr>
              <a:t> for </a:t>
            </a:r>
            <a:r>
              <a:rPr lang="en-US" sz="2000" dirty="0">
                <a:latin typeface="Arial"/>
                <a:ea typeface="Arial"/>
                <a:cs typeface="Arial"/>
                <a:sym typeface="Arial"/>
              </a:rPr>
              <a:t>multi-satellite data processing.</a:t>
            </a:r>
          </a:p>
        </p:txBody>
      </p:sp>
      <p:sp>
        <p:nvSpPr>
          <p:cNvPr id="16" name="Shape 300"/>
          <p:cNvSpPr txBox="1"/>
          <p:nvPr/>
        </p:nvSpPr>
        <p:spPr>
          <a:xfrm>
            <a:off x="1176705" y="4195681"/>
            <a:ext cx="8042562" cy="1938905"/>
          </a:xfrm>
          <a:prstGeom prst="rect">
            <a:avLst/>
          </a:prstGeom>
          <a:noFill/>
          <a:ln>
            <a:noFill/>
          </a:ln>
        </p:spPr>
        <p:txBody>
          <a:bodyPr wrap="square" lIns="91350" tIns="45675" rIns="91350" bIns="45675" anchor="t" anchorCtr="0">
            <a:noAutofit/>
          </a:bodyPr>
          <a:lstStyle/>
          <a:p>
            <a:pPr marL="285483" marR="0" lvl="0" indent="-285483" algn="l" rtl="0">
              <a:spcBef>
                <a:spcPts val="0"/>
              </a:spcBef>
              <a:buClr>
                <a:schemeClr val="dk1"/>
              </a:buClr>
              <a:buSzPct val="100000"/>
              <a:buFont typeface="Courier New"/>
              <a:buChar char="o"/>
            </a:pPr>
            <a:r>
              <a:rPr lang="en-US" sz="1600" dirty="0">
                <a:solidFill>
                  <a:schemeClr val="dk1"/>
                </a:solidFill>
                <a:latin typeface="Arial"/>
                <a:ea typeface="Arial"/>
                <a:cs typeface="Arial"/>
                <a:sym typeface="Arial"/>
              </a:rPr>
              <a:t>Multiple geo-satellites.</a:t>
            </a:r>
          </a:p>
          <a:p>
            <a:pPr marL="285483" marR="0" lvl="0" indent="-285483" algn="l" rtl="0">
              <a:spcBef>
                <a:spcPts val="0"/>
              </a:spcBef>
              <a:buClr>
                <a:schemeClr val="dk1"/>
              </a:buClr>
              <a:buSzPct val="100000"/>
              <a:buFont typeface="Courier New"/>
              <a:buChar char="o"/>
            </a:pPr>
            <a:r>
              <a:rPr lang="en-US" sz="1600" dirty="0">
                <a:solidFill>
                  <a:schemeClr val="dk1"/>
                </a:solidFill>
                <a:latin typeface="Arial"/>
                <a:ea typeface="Arial"/>
                <a:cs typeface="Arial"/>
                <a:sym typeface="Arial"/>
              </a:rPr>
              <a:t>Missions last longer and sensors become more complex.</a:t>
            </a:r>
          </a:p>
          <a:p>
            <a:pPr marL="285483" marR="0" lvl="0" indent="-285483" algn="l" rtl="0">
              <a:spcBef>
                <a:spcPts val="0"/>
              </a:spcBef>
              <a:buClr>
                <a:schemeClr val="dk1"/>
              </a:buClr>
              <a:buSzPct val="100000"/>
              <a:buFont typeface="Courier New"/>
              <a:buChar char="o"/>
            </a:pPr>
            <a:r>
              <a:rPr lang="en-US" sz="1600" dirty="0">
                <a:solidFill>
                  <a:schemeClr val="dk1"/>
                </a:solidFill>
                <a:latin typeface="Arial"/>
                <a:ea typeface="Arial"/>
                <a:cs typeface="Arial"/>
                <a:sym typeface="Arial"/>
              </a:rPr>
              <a:t>Open Source Software Engineering is becoming a high priority (large data volume).</a:t>
            </a:r>
          </a:p>
          <a:p>
            <a:pPr marL="171290" marR="0" lvl="0" indent="-171290" algn="l" rtl="0">
              <a:spcBef>
                <a:spcPts val="0"/>
              </a:spcBef>
              <a:buClr>
                <a:schemeClr val="dk1"/>
              </a:buClr>
              <a:buFont typeface="Courier New"/>
              <a:buNone/>
            </a:pPr>
            <a:endParaRPr sz="800" dirty="0">
              <a:solidFill>
                <a:schemeClr val="dk1"/>
              </a:solidFill>
              <a:latin typeface="Arial"/>
              <a:ea typeface="Arial"/>
              <a:cs typeface="Arial"/>
              <a:sym typeface="Arial"/>
            </a:endParaRPr>
          </a:p>
          <a:p>
            <a:pPr marL="285483" marR="0" lvl="0" indent="-285483" algn="l" rtl="0">
              <a:spcBef>
                <a:spcPts val="0"/>
              </a:spcBef>
              <a:buClr>
                <a:schemeClr val="dk1"/>
              </a:buClr>
              <a:buSzPct val="100000"/>
              <a:buFont typeface="Courier New"/>
              <a:buChar char="o"/>
            </a:pPr>
            <a:r>
              <a:rPr lang="en-US" sz="1600" dirty="0">
                <a:solidFill>
                  <a:schemeClr val="dk1"/>
                </a:solidFill>
                <a:latin typeface="Arial"/>
                <a:ea typeface="Arial"/>
                <a:cs typeface="Arial"/>
                <a:sym typeface="Arial"/>
              </a:rPr>
              <a:t>Multiple Nuclear Physics detectors.</a:t>
            </a:r>
          </a:p>
          <a:p>
            <a:pPr marL="285483" marR="0" lvl="0" indent="-285483" algn="l" rtl="0">
              <a:spcBef>
                <a:spcPts val="0"/>
              </a:spcBef>
              <a:buClr>
                <a:schemeClr val="dk1"/>
              </a:buClr>
              <a:buSzPct val="100000"/>
              <a:buFont typeface="Courier New"/>
              <a:buChar char="o"/>
            </a:pPr>
            <a:r>
              <a:rPr lang="en-US" sz="1600" dirty="0">
                <a:solidFill>
                  <a:schemeClr val="dk1"/>
                </a:solidFill>
                <a:latin typeface="Arial"/>
                <a:ea typeface="Arial"/>
                <a:cs typeface="Arial"/>
                <a:sym typeface="Arial"/>
              </a:rPr>
              <a:t>CLARA is a </a:t>
            </a:r>
            <a:r>
              <a:rPr lang="en-US" sz="1600" b="1" dirty="0">
                <a:solidFill>
                  <a:srgbClr val="C00000"/>
                </a:solidFill>
                <a:latin typeface="Arial"/>
                <a:ea typeface="Arial"/>
                <a:cs typeface="Arial"/>
                <a:sym typeface="Arial"/>
              </a:rPr>
              <a:t>Jefferson Lab software application </a:t>
            </a:r>
            <a:r>
              <a:rPr lang="en-US" sz="1600" dirty="0">
                <a:solidFill>
                  <a:schemeClr val="dk1"/>
                </a:solidFill>
                <a:latin typeface="Arial"/>
                <a:ea typeface="Arial"/>
                <a:cs typeface="Arial"/>
                <a:sym typeface="Arial"/>
              </a:rPr>
              <a:t>built as a network of “black box” independent processes that exchange data.</a:t>
            </a:r>
          </a:p>
          <a:p>
            <a:pPr marL="285483" marR="0" lvl="0" indent="-285483" algn="l" rtl="0">
              <a:spcBef>
                <a:spcPts val="0"/>
              </a:spcBef>
              <a:buClr>
                <a:schemeClr val="dk1"/>
              </a:buClr>
              <a:buSzPct val="100000"/>
              <a:buFont typeface="Courier New"/>
              <a:buChar char="o"/>
            </a:pPr>
            <a:r>
              <a:rPr lang="en-US" sz="1600" dirty="0">
                <a:solidFill>
                  <a:schemeClr val="dk1"/>
                </a:solidFill>
                <a:latin typeface="Arial"/>
                <a:ea typeface="Arial"/>
                <a:cs typeface="Arial"/>
                <a:sym typeface="Arial"/>
              </a:rPr>
              <a:t>This renders a software </a:t>
            </a:r>
            <a:r>
              <a:rPr lang="en-US" sz="1600" dirty="0" smtClean="0">
                <a:solidFill>
                  <a:schemeClr val="dk1"/>
                </a:solidFill>
                <a:latin typeface="Arial"/>
                <a:ea typeface="Arial"/>
                <a:cs typeface="Arial"/>
                <a:sym typeface="Arial"/>
              </a:rPr>
              <a:t>well-suited </a:t>
            </a:r>
            <a:r>
              <a:rPr lang="en-US" sz="1600" dirty="0">
                <a:solidFill>
                  <a:schemeClr val="dk1"/>
                </a:solidFill>
                <a:latin typeface="Arial"/>
                <a:ea typeface="Arial"/>
                <a:cs typeface="Arial"/>
                <a:sym typeface="Arial"/>
              </a:rPr>
              <a:t>to multi-user, inter-disciplinary studies.</a:t>
            </a:r>
          </a:p>
        </p:txBody>
      </p:sp>
      <p:sp>
        <p:nvSpPr>
          <p:cNvPr id="17" name="Shape 301"/>
          <p:cNvSpPr txBox="1"/>
          <p:nvPr/>
        </p:nvSpPr>
        <p:spPr>
          <a:xfrm>
            <a:off x="338015" y="4452055"/>
            <a:ext cx="838690" cy="369332"/>
          </a:xfrm>
          <a:prstGeom prst="rect">
            <a:avLst/>
          </a:prstGeom>
          <a:noFill/>
          <a:ln>
            <a:noFill/>
          </a:ln>
        </p:spPr>
        <p:txBody>
          <a:bodyPr wrap="square" lIns="91350" tIns="45675" rIns="91350" bIns="45675" anchor="t" anchorCtr="0">
            <a:noAutofit/>
          </a:bodyPr>
          <a:lstStyle/>
          <a:p>
            <a:pPr marL="0" marR="0" lvl="0" indent="0" algn="l" rtl="0">
              <a:spcBef>
                <a:spcPts val="0"/>
              </a:spcBef>
              <a:buSzPct val="25000"/>
              <a:buNone/>
            </a:pPr>
            <a:r>
              <a:rPr lang="en-US" sz="1800" b="1">
                <a:solidFill>
                  <a:schemeClr val="dk1"/>
                </a:solidFill>
                <a:latin typeface="Arial"/>
                <a:ea typeface="Arial"/>
                <a:cs typeface="Arial"/>
                <a:sym typeface="Arial"/>
              </a:rPr>
              <a:t>NASA</a:t>
            </a:r>
          </a:p>
        </p:txBody>
      </p:sp>
      <p:sp>
        <p:nvSpPr>
          <p:cNvPr id="18" name="Shape 302"/>
          <p:cNvSpPr txBox="1"/>
          <p:nvPr/>
        </p:nvSpPr>
        <p:spPr>
          <a:xfrm>
            <a:off x="395717" y="5267524"/>
            <a:ext cx="723275" cy="369332"/>
          </a:xfrm>
          <a:prstGeom prst="rect">
            <a:avLst/>
          </a:prstGeom>
          <a:noFill/>
          <a:ln>
            <a:noFill/>
          </a:ln>
        </p:spPr>
        <p:txBody>
          <a:bodyPr wrap="square" lIns="91350" tIns="45675" rIns="91350" bIns="45675" anchor="t" anchorCtr="0">
            <a:noAutofit/>
          </a:bodyPr>
          <a:lstStyle/>
          <a:p>
            <a:pPr marL="0" marR="0" lvl="0" indent="0" algn="l" rtl="0">
              <a:spcBef>
                <a:spcPts val="0"/>
              </a:spcBef>
              <a:buSzPct val="25000"/>
              <a:buNone/>
            </a:pPr>
            <a:r>
              <a:rPr lang="en-US" sz="1800" b="1">
                <a:solidFill>
                  <a:schemeClr val="dk1"/>
                </a:solidFill>
                <a:latin typeface="Arial"/>
                <a:ea typeface="Arial"/>
                <a:cs typeface="Arial"/>
                <a:sym typeface="Arial"/>
              </a:rPr>
              <a:t>JLab</a:t>
            </a:r>
          </a:p>
        </p:txBody>
      </p:sp>
    </p:spTree>
    <p:extLst>
      <p:ext uri="{BB962C8B-B14F-4D97-AF65-F5344CB8AC3E}">
        <p14:creationId xmlns:p14="http://schemas.microsoft.com/office/powerpoint/2010/main" val="38559754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p:nvPr/>
        </p:nvSpPr>
        <p:spPr>
          <a:xfrm>
            <a:off x="93196" y="171350"/>
            <a:ext cx="9144000" cy="584774"/>
          </a:xfrm>
          <a:prstGeom prst="rect">
            <a:avLst/>
          </a:prstGeom>
          <a:noFill/>
          <a:ln>
            <a:noFill/>
          </a:ln>
        </p:spPr>
        <p:txBody>
          <a:bodyPr wrap="square" lIns="91350" tIns="45675" rIns="91350" bIns="45675" anchor="t" anchorCtr="0">
            <a:noAutofit/>
          </a:bodyPr>
          <a:lstStyle/>
          <a:p>
            <a:pPr marL="0" marR="0" lvl="0" indent="0" rtl="0">
              <a:spcBef>
                <a:spcPts val="0"/>
              </a:spcBef>
              <a:buSzPct val="25000"/>
              <a:buNone/>
            </a:pPr>
            <a:r>
              <a:rPr lang="en-US" sz="2800" b="1" dirty="0">
                <a:solidFill>
                  <a:schemeClr val="dk1"/>
                </a:solidFill>
                <a:latin typeface="Arial"/>
                <a:ea typeface="Arial"/>
                <a:cs typeface="Arial"/>
                <a:sym typeface="Arial"/>
              </a:rPr>
              <a:t>Detector Spin-Off Advances Patient Care</a:t>
            </a:r>
          </a:p>
        </p:txBody>
      </p:sp>
      <p:sp>
        <p:nvSpPr>
          <p:cNvPr id="311" name="Shape 311"/>
          <p:cNvSpPr txBox="1"/>
          <p:nvPr/>
        </p:nvSpPr>
        <p:spPr>
          <a:xfrm>
            <a:off x="308920" y="869086"/>
            <a:ext cx="8394106" cy="646331"/>
          </a:xfrm>
          <a:prstGeom prst="rect">
            <a:avLst/>
          </a:prstGeom>
          <a:noFill/>
          <a:ln w="9525" cap="flat" cmpd="sng">
            <a:solidFill>
              <a:schemeClr val="tx1"/>
            </a:solidFill>
            <a:prstDash val="solid"/>
            <a:round/>
            <a:headEnd type="none" w="med" len="med"/>
            <a:tailEnd type="none" w="med" len="med"/>
          </a:ln>
        </p:spPr>
        <p:txBody>
          <a:bodyPr wrap="square" lIns="91350" tIns="45675" rIns="91350" bIns="45675" anchor="t" anchorCtr="0">
            <a:noAutofit/>
          </a:bodyPr>
          <a:lstStyle/>
          <a:p>
            <a:pPr marL="0" marR="0" lvl="0" indent="0" algn="l" rtl="0">
              <a:spcBef>
                <a:spcPts val="0"/>
              </a:spcBef>
              <a:buSzPct val="25000"/>
              <a:buNone/>
            </a:pPr>
            <a:r>
              <a:rPr lang="en-US" sz="1800" dirty="0">
                <a:solidFill>
                  <a:schemeClr val="dk1"/>
                </a:solidFill>
                <a:latin typeface="Arial"/>
                <a:ea typeface="Arial"/>
                <a:cs typeface="Arial"/>
                <a:sym typeface="Arial"/>
              </a:rPr>
              <a:t>Nuclear physics detector technology developed to explore the structure of matter at Jefferson Lab leads to new and advanced tools for better patient care. </a:t>
            </a:r>
          </a:p>
        </p:txBody>
      </p:sp>
      <p:pic>
        <p:nvPicPr>
          <p:cNvPr id="312" name="Shape 312" descr="HALC_106.jpg"/>
          <p:cNvPicPr preferRelativeResize="0"/>
          <p:nvPr/>
        </p:nvPicPr>
        <p:blipFill rotWithShape="1">
          <a:blip r:embed="rId3">
            <a:alphaModFix/>
          </a:blip>
          <a:srcRect/>
          <a:stretch/>
        </p:blipFill>
        <p:spPr>
          <a:xfrm>
            <a:off x="228367" y="2373839"/>
            <a:ext cx="2561104" cy="3903856"/>
          </a:xfrm>
          <a:prstGeom prst="rect">
            <a:avLst/>
          </a:prstGeom>
          <a:noFill/>
          <a:ln w="25400">
            <a:solidFill>
              <a:schemeClr val="tx1"/>
            </a:solidFill>
          </a:ln>
          <a:effectLst/>
        </p:spPr>
      </p:pic>
      <p:pic>
        <p:nvPicPr>
          <p:cNvPr id="313" name="Shape 313" descr="Dilon 6800 06 (1)"/>
          <p:cNvPicPr preferRelativeResize="0"/>
          <p:nvPr/>
        </p:nvPicPr>
        <p:blipFill rotWithShape="1">
          <a:blip r:embed="rId4">
            <a:alphaModFix/>
          </a:blip>
          <a:srcRect/>
          <a:stretch/>
        </p:blipFill>
        <p:spPr>
          <a:xfrm>
            <a:off x="4820626" y="2028508"/>
            <a:ext cx="2038397" cy="2709042"/>
          </a:xfrm>
          <a:prstGeom prst="rect">
            <a:avLst/>
          </a:prstGeom>
          <a:noFill/>
          <a:ln w="25400">
            <a:solidFill>
              <a:schemeClr val="tx1"/>
            </a:solidFill>
          </a:ln>
          <a:effectLst/>
        </p:spPr>
      </p:pic>
      <p:pic>
        <p:nvPicPr>
          <p:cNvPr id="314" name="Shape 314" descr="P1080581.JPG"/>
          <p:cNvPicPr preferRelativeResize="0"/>
          <p:nvPr/>
        </p:nvPicPr>
        <p:blipFill rotWithShape="1">
          <a:blip r:embed="rId5">
            <a:alphaModFix/>
          </a:blip>
          <a:srcRect t="24685"/>
          <a:stretch/>
        </p:blipFill>
        <p:spPr>
          <a:xfrm>
            <a:off x="7007485" y="4564376"/>
            <a:ext cx="1795506" cy="1780152"/>
          </a:xfrm>
          <a:prstGeom prst="rect">
            <a:avLst/>
          </a:prstGeom>
          <a:noFill/>
          <a:ln w="25400">
            <a:solidFill>
              <a:schemeClr val="tx1"/>
            </a:solidFill>
          </a:ln>
          <a:effectLst/>
        </p:spPr>
      </p:pic>
      <p:pic>
        <p:nvPicPr>
          <p:cNvPr id="315" name="Shape 315"/>
          <p:cNvPicPr preferRelativeResize="0"/>
          <p:nvPr/>
        </p:nvPicPr>
        <p:blipFill rotWithShape="1">
          <a:blip r:embed="rId6">
            <a:alphaModFix/>
          </a:blip>
          <a:srcRect/>
          <a:stretch/>
        </p:blipFill>
        <p:spPr>
          <a:xfrm>
            <a:off x="2701860" y="5174415"/>
            <a:ext cx="1630523" cy="1224195"/>
          </a:xfrm>
          <a:prstGeom prst="rect">
            <a:avLst/>
          </a:prstGeom>
          <a:noFill/>
          <a:ln w="25400">
            <a:solidFill>
              <a:schemeClr val="tx1"/>
            </a:solidFill>
          </a:ln>
          <a:effectLst/>
        </p:spPr>
      </p:pic>
      <p:sp>
        <p:nvSpPr>
          <p:cNvPr id="316" name="Shape 316"/>
          <p:cNvSpPr txBox="1"/>
          <p:nvPr/>
        </p:nvSpPr>
        <p:spPr>
          <a:xfrm>
            <a:off x="7007485" y="2632923"/>
            <a:ext cx="1642117" cy="523219"/>
          </a:xfrm>
          <a:prstGeom prst="rect">
            <a:avLst/>
          </a:prstGeom>
          <a:noFill/>
          <a:ln>
            <a:noFill/>
          </a:ln>
        </p:spPr>
        <p:txBody>
          <a:bodyPr wrap="square" lIns="91350" tIns="45675" rIns="91350" bIns="45675" anchor="t" anchorCtr="0">
            <a:noAutofit/>
          </a:bodyPr>
          <a:lstStyle/>
          <a:p>
            <a:pPr marL="0" marR="0" lvl="0" indent="0" algn="l" rtl="0">
              <a:spcBef>
                <a:spcPts val="0"/>
              </a:spcBef>
              <a:buSzPct val="25000"/>
              <a:buNone/>
            </a:pPr>
            <a:r>
              <a:rPr lang="en-US" sz="1400" i="1" dirty="0">
                <a:solidFill>
                  <a:schemeClr val="dk1"/>
                </a:solidFill>
                <a:latin typeface="Arial"/>
                <a:ea typeface="Arial"/>
                <a:cs typeface="Arial"/>
                <a:sym typeface="Arial"/>
              </a:rPr>
              <a:t>Compact gamma camera for breast cancer </a:t>
            </a:r>
            <a:r>
              <a:rPr lang="en-US" sz="1400" i="1" dirty="0" smtClean="0">
                <a:solidFill>
                  <a:schemeClr val="dk1"/>
                </a:solidFill>
                <a:latin typeface="Arial"/>
                <a:ea typeface="Arial"/>
                <a:cs typeface="Arial"/>
                <a:sym typeface="Arial"/>
              </a:rPr>
              <a:t>detection (FLC Award)</a:t>
            </a:r>
            <a:endParaRPr lang="en-US" sz="1400" i="1" dirty="0">
              <a:solidFill>
                <a:schemeClr val="dk1"/>
              </a:solidFill>
              <a:latin typeface="Arial"/>
              <a:ea typeface="Arial"/>
              <a:cs typeface="Arial"/>
              <a:sym typeface="Arial"/>
            </a:endParaRPr>
          </a:p>
        </p:txBody>
      </p:sp>
      <p:sp>
        <p:nvSpPr>
          <p:cNvPr id="317" name="Shape 317"/>
          <p:cNvSpPr txBox="1"/>
          <p:nvPr/>
        </p:nvSpPr>
        <p:spPr>
          <a:xfrm>
            <a:off x="5216703" y="5307573"/>
            <a:ext cx="1703574" cy="523219"/>
          </a:xfrm>
          <a:prstGeom prst="rect">
            <a:avLst/>
          </a:prstGeom>
          <a:noFill/>
          <a:ln>
            <a:noFill/>
          </a:ln>
        </p:spPr>
        <p:txBody>
          <a:bodyPr wrap="square" lIns="91350" tIns="45675" rIns="91350" bIns="45675" anchor="t" anchorCtr="0">
            <a:noAutofit/>
          </a:bodyPr>
          <a:lstStyle/>
          <a:p>
            <a:pPr marL="0" marR="0" lvl="0" indent="0" algn="r" rtl="0">
              <a:spcBef>
                <a:spcPts val="0"/>
              </a:spcBef>
              <a:buSzPct val="25000"/>
              <a:buNone/>
            </a:pPr>
            <a:r>
              <a:rPr lang="en-US" sz="1400" i="1" dirty="0">
                <a:solidFill>
                  <a:schemeClr val="dk1"/>
                </a:solidFill>
                <a:latin typeface="Arial"/>
                <a:ea typeface="Arial"/>
                <a:cs typeface="Arial"/>
                <a:sym typeface="Arial"/>
              </a:rPr>
              <a:t>Hand held gamma camera to guide surgeons</a:t>
            </a:r>
          </a:p>
        </p:txBody>
      </p:sp>
      <p:sp>
        <p:nvSpPr>
          <p:cNvPr id="318" name="Shape 318"/>
          <p:cNvSpPr txBox="1"/>
          <p:nvPr/>
        </p:nvSpPr>
        <p:spPr>
          <a:xfrm>
            <a:off x="31131" y="1483566"/>
            <a:ext cx="4474842" cy="954106"/>
          </a:xfrm>
          <a:prstGeom prst="rect">
            <a:avLst/>
          </a:prstGeom>
          <a:noFill/>
          <a:ln>
            <a:noFill/>
          </a:ln>
        </p:spPr>
        <p:txBody>
          <a:bodyPr wrap="square" lIns="91350" tIns="45675" rIns="91350" bIns="45675" anchor="t" anchorCtr="0">
            <a:noAutofit/>
          </a:bodyPr>
          <a:lstStyle/>
          <a:p>
            <a:pPr marL="0" marR="0" lvl="0" indent="0" algn="ctr" rtl="0">
              <a:spcBef>
                <a:spcPts val="0"/>
              </a:spcBef>
              <a:buSzPct val="25000"/>
              <a:buNone/>
            </a:pPr>
            <a:r>
              <a:rPr lang="en-US" sz="1600" b="1" dirty="0">
                <a:solidFill>
                  <a:schemeClr val="accent1"/>
                </a:solidFill>
                <a:latin typeface="Arial"/>
                <a:ea typeface="Arial"/>
                <a:cs typeface="Arial"/>
                <a:sym typeface="Arial"/>
              </a:rPr>
              <a:t>Tools for nuclear physics research: </a:t>
            </a:r>
            <a:r>
              <a:rPr lang="en-US" sz="1400" i="1" dirty="0">
                <a:solidFill>
                  <a:schemeClr val="dk1"/>
                </a:solidFill>
                <a:latin typeface="Arial"/>
                <a:ea typeface="Arial"/>
                <a:cs typeface="Arial"/>
                <a:sym typeface="Arial"/>
              </a:rPr>
              <a:t>photomultiplier tubes, silicon </a:t>
            </a:r>
            <a:r>
              <a:rPr lang="en-US" sz="1400" i="1" dirty="0" smtClean="0">
                <a:solidFill>
                  <a:schemeClr val="dk1"/>
                </a:solidFill>
                <a:latin typeface="Arial"/>
                <a:ea typeface="Arial"/>
                <a:cs typeface="Arial"/>
                <a:sym typeface="Arial"/>
              </a:rPr>
              <a:t>photo multipliers</a:t>
            </a:r>
            <a:r>
              <a:rPr lang="en-US" sz="1400" i="1" dirty="0">
                <a:solidFill>
                  <a:schemeClr val="dk1"/>
                </a:solidFill>
                <a:latin typeface="Arial"/>
                <a:ea typeface="Arial"/>
                <a:cs typeface="Arial"/>
                <a:sym typeface="Arial"/>
              </a:rPr>
              <a:t>, scintillator and detector </a:t>
            </a:r>
            <a:r>
              <a:rPr lang="en-US" sz="1400" i="1" dirty="0" smtClean="0">
                <a:solidFill>
                  <a:schemeClr val="dk1"/>
                </a:solidFill>
                <a:latin typeface="Arial"/>
                <a:ea typeface="Arial"/>
                <a:cs typeface="Arial"/>
                <a:sym typeface="Arial"/>
              </a:rPr>
              <a:t>electronics</a:t>
            </a:r>
            <a:endParaRPr lang="en-US" sz="1400" i="1" dirty="0">
              <a:solidFill>
                <a:schemeClr val="dk1"/>
              </a:solidFill>
              <a:latin typeface="Arial"/>
              <a:ea typeface="Arial"/>
              <a:cs typeface="Arial"/>
              <a:sym typeface="Arial"/>
            </a:endParaRPr>
          </a:p>
        </p:txBody>
      </p:sp>
      <p:pic>
        <p:nvPicPr>
          <p:cNvPr id="319" name="Shape 319"/>
          <p:cNvPicPr preferRelativeResize="0"/>
          <p:nvPr/>
        </p:nvPicPr>
        <p:blipFill rotWithShape="1">
          <a:blip r:embed="rId7">
            <a:alphaModFix/>
          </a:blip>
          <a:srcRect/>
          <a:stretch/>
        </p:blipFill>
        <p:spPr>
          <a:xfrm>
            <a:off x="2701859" y="3749087"/>
            <a:ext cx="1630524" cy="1172595"/>
          </a:xfrm>
          <a:prstGeom prst="rect">
            <a:avLst/>
          </a:prstGeom>
          <a:noFill/>
          <a:ln w="25400">
            <a:solidFill>
              <a:schemeClr val="tx1"/>
            </a:solidFill>
          </a:ln>
          <a:effectLst/>
        </p:spPr>
      </p:pic>
      <p:pic>
        <p:nvPicPr>
          <p:cNvPr id="320" name="Shape 320" descr="Friont_view_3phot.jpg"/>
          <p:cNvPicPr preferRelativeResize="0"/>
          <p:nvPr/>
        </p:nvPicPr>
        <p:blipFill rotWithShape="1">
          <a:blip r:embed="rId8">
            <a:alphaModFix/>
          </a:blip>
          <a:srcRect/>
          <a:stretch/>
        </p:blipFill>
        <p:spPr>
          <a:xfrm>
            <a:off x="2701859" y="2288053"/>
            <a:ext cx="1630523" cy="1203244"/>
          </a:xfrm>
          <a:prstGeom prst="rect">
            <a:avLst/>
          </a:prstGeom>
          <a:noFill/>
          <a:ln w="25400">
            <a:solidFill>
              <a:schemeClr val="tx1"/>
            </a:solidFill>
          </a:ln>
          <a:effectLst/>
        </p:spPr>
      </p:pic>
      <p:sp>
        <p:nvSpPr>
          <p:cNvPr id="321" name="Shape 321"/>
          <p:cNvSpPr txBox="1"/>
          <p:nvPr/>
        </p:nvSpPr>
        <p:spPr>
          <a:xfrm>
            <a:off x="4611041" y="1597284"/>
            <a:ext cx="4495963" cy="779093"/>
          </a:xfrm>
          <a:prstGeom prst="rect">
            <a:avLst/>
          </a:prstGeom>
          <a:noFill/>
          <a:ln>
            <a:noFill/>
          </a:ln>
        </p:spPr>
        <p:txBody>
          <a:bodyPr wrap="square" lIns="91350" tIns="45675" rIns="91350" bIns="45675" anchor="t" anchorCtr="0">
            <a:noAutofit/>
          </a:bodyPr>
          <a:lstStyle/>
          <a:p>
            <a:pPr marL="0" marR="0" lvl="0" indent="0" algn="ctr" rtl="0">
              <a:spcBef>
                <a:spcPts val="0"/>
              </a:spcBef>
              <a:buSzPct val="25000"/>
              <a:buNone/>
            </a:pPr>
            <a:r>
              <a:rPr lang="en-US" sz="1600" b="1" dirty="0">
                <a:solidFill>
                  <a:schemeClr val="accent1"/>
                </a:solidFill>
                <a:latin typeface="Arial"/>
                <a:ea typeface="Arial"/>
                <a:cs typeface="Arial"/>
                <a:sym typeface="Arial"/>
              </a:rPr>
              <a:t>Tools for better patient </a:t>
            </a:r>
            <a:r>
              <a:rPr lang="en-US" sz="1600" b="1" dirty="0" smtClean="0">
                <a:solidFill>
                  <a:schemeClr val="accent1"/>
                </a:solidFill>
                <a:latin typeface="Arial"/>
                <a:ea typeface="Arial"/>
                <a:cs typeface="Arial"/>
                <a:sym typeface="Arial"/>
              </a:rPr>
              <a:t>care:</a:t>
            </a:r>
            <a:endParaRPr lang="en-US" sz="1600" b="1" dirty="0">
              <a:solidFill>
                <a:schemeClr val="accent1"/>
              </a:solidFill>
              <a:latin typeface="Arial"/>
              <a:ea typeface="Arial"/>
              <a:cs typeface="Arial"/>
              <a:sym typeface="Arial"/>
            </a:endParaRPr>
          </a:p>
        </p:txBody>
      </p:sp>
      <p:sp>
        <p:nvSpPr>
          <p:cNvPr id="324" name="Shape 324"/>
          <p:cNvSpPr txBox="1">
            <a:spLocks noGrp="1"/>
          </p:cNvSpPr>
          <p:nvPr>
            <p:ph type="sldNum" idx="12"/>
          </p:nvPr>
        </p:nvSpPr>
        <p:spPr>
          <a:xfrm>
            <a:off x="5853478" y="6453287"/>
            <a:ext cx="2133599" cy="365125"/>
          </a:xfrm>
          <a:prstGeom prst="rect">
            <a:avLst/>
          </a:prstGeom>
          <a:noFill/>
          <a:ln>
            <a:noFill/>
          </a:ln>
        </p:spPr>
        <p:txBody>
          <a:bodyPr wrap="square" lIns="91350" tIns="45675" rIns="91350" bIns="45675" anchor="ctr" anchorCtr="0">
            <a:noAutofit/>
          </a:bodyPr>
          <a:lstStyle/>
          <a:p>
            <a:pPr marL="0" marR="0" lvl="0" indent="0" algn="ctr" rtl="0">
              <a:spcBef>
                <a:spcPts val="0"/>
              </a:spcBef>
              <a:buSzPct val="25000"/>
              <a:buNone/>
            </a:pPr>
            <a:fld id="{00000000-1234-1234-1234-123412341234}" type="slidenum">
              <a:rPr lang="en-US" sz="1200">
                <a:solidFill>
                  <a:schemeClr val="lt1"/>
                </a:solidFill>
                <a:latin typeface="Calibri"/>
                <a:ea typeface="Calibri"/>
                <a:cs typeface="Calibri"/>
                <a:sym typeface="Calibri"/>
              </a:rPr>
              <a:t>9</a:t>
            </a:fld>
            <a:endParaRPr lang="en-US" sz="1200">
              <a:solidFill>
                <a:schemeClr val="lt1"/>
              </a:solidFill>
              <a:latin typeface="Calibri"/>
              <a:ea typeface="Calibri"/>
              <a:cs typeface="Calibri"/>
              <a:sym typeface="Calibri"/>
            </a:endParaRPr>
          </a:p>
        </p:txBody>
      </p:sp>
      <p:sp>
        <p:nvSpPr>
          <p:cNvPr id="17"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Technology Transfer at Jefferson Lab</a:t>
            </a:r>
            <a:br>
              <a:rPr lang="en-US" dirty="0"/>
            </a:br>
            <a:endParaRPr lang="en-US" dirty="0"/>
          </a:p>
        </p:txBody>
      </p:sp>
    </p:spTree>
    <p:extLst>
      <p:ext uri="{BB962C8B-B14F-4D97-AF65-F5344CB8AC3E}">
        <p14:creationId xmlns:p14="http://schemas.microsoft.com/office/powerpoint/2010/main" val="4215118831"/>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bPowerPointMain-2">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JeffersonLab_standardPPT" id="{8DE8CE26-58D4-4E4F-9208-2507FDFE5AB8}" vid="{392A01B2-928F-184C-AA26-FAA4F80BE2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JLabPowerPointMain-2.potx</Template>
  <TotalTime>6025</TotalTime>
  <Words>2006</Words>
  <Application>Microsoft Office PowerPoint</Application>
  <PresentationFormat>On-screen Show (4:3)</PresentationFormat>
  <Paragraphs>254</Paragraphs>
  <Slides>21</Slides>
  <Notes>7</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JLabPowerPointMain-2</vt:lpstr>
      <vt:lpstr>Technology Transfer at Jefferson Lab </vt:lpstr>
      <vt:lpstr>PowerPoint Presentation</vt:lpstr>
      <vt:lpstr>Jefferson Lab Electron-Ion Collider (JLEIC)</vt:lpstr>
      <vt:lpstr>Key JLab Technology</vt:lpstr>
      <vt:lpstr>JLab Technology &amp; Possible Applications</vt:lpstr>
      <vt:lpstr>PowerPoint Presentation</vt:lpstr>
      <vt:lpstr>PowerPoint Presentation</vt:lpstr>
      <vt:lpstr>PowerPoint Presentation</vt:lpstr>
      <vt:lpstr>PowerPoint Presentation</vt:lpstr>
      <vt:lpstr>PowerPoint Presentation</vt:lpstr>
      <vt:lpstr>Detector Development for Plant Biology</vt:lpstr>
      <vt:lpstr>PowerPoint Presentation</vt:lpstr>
      <vt:lpstr>Boron Nitride Nanotubes (BNNT) </vt:lpstr>
      <vt:lpstr>Jefferson Lab Tech Transfer Organization</vt:lpstr>
      <vt:lpstr>Process for JLab Technology Development</vt:lpstr>
      <vt:lpstr>Inventor Engagement</vt:lpstr>
      <vt:lpstr>Technology Transitions &amp; Commercialization</vt:lpstr>
      <vt:lpstr>Past and Present Technology Transfer Resources </vt:lpstr>
      <vt:lpstr>Exploring New Commercialization Tools</vt:lpstr>
      <vt:lpstr>Strengths and Challenges </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Deborah Dowd</cp:lastModifiedBy>
  <cp:revision>111</cp:revision>
  <dcterms:created xsi:type="dcterms:W3CDTF">2017-10-19T18:11:26Z</dcterms:created>
  <dcterms:modified xsi:type="dcterms:W3CDTF">2018-03-22T12:06:56Z</dcterms:modified>
</cp:coreProperties>
</file>