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2" r:id="rId2"/>
    <p:sldMasterId id="2147483688" r:id="rId3"/>
    <p:sldMasterId id="2147483714" r:id="rId4"/>
    <p:sldMasterId id="2147483719" r:id="rId5"/>
    <p:sldMasterId id="2147483725" r:id="rId6"/>
  </p:sldMasterIdLst>
  <p:notesMasterIdLst>
    <p:notesMasterId r:id="rId33"/>
  </p:notesMasterIdLst>
  <p:sldIdLst>
    <p:sldId id="256" r:id="rId7"/>
    <p:sldId id="266" r:id="rId8"/>
    <p:sldId id="267" r:id="rId9"/>
    <p:sldId id="268" r:id="rId10"/>
    <p:sldId id="294" r:id="rId11"/>
    <p:sldId id="286" r:id="rId12"/>
    <p:sldId id="295" r:id="rId13"/>
    <p:sldId id="296" r:id="rId14"/>
    <p:sldId id="297" r:id="rId15"/>
    <p:sldId id="298" r:id="rId16"/>
    <p:sldId id="287" r:id="rId17"/>
    <p:sldId id="271" r:id="rId18"/>
    <p:sldId id="276" r:id="rId19"/>
    <p:sldId id="274" r:id="rId20"/>
    <p:sldId id="275" r:id="rId21"/>
    <p:sldId id="277" r:id="rId22"/>
    <p:sldId id="288" r:id="rId23"/>
    <p:sldId id="293" r:id="rId24"/>
    <p:sldId id="289" r:id="rId25"/>
    <p:sldId id="278" r:id="rId26"/>
    <p:sldId id="279" r:id="rId27"/>
    <p:sldId id="280" r:id="rId28"/>
    <p:sldId id="281" r:id="rId29"/>
    <p:sldId id="284" r:id="rId30"/>
    <p:sldId id="290" r:id="rId31"/>
    <p:sldId id="28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DE1"/>
    <a:srgbClr val="A4A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9" autoAdjust="0"/>
    <p:restoredTop sz="96408" autoAdjust="0"/>
  </p:normalViewPr>
  <p:slideViewPr>
    <p:cSldViewPr snapToGrid="0" snapToObjects="1">
      <p:cViewPr varScale="1">
        <p:scale>
          <a:sx n="104" d="100"/>
          <a:sy n="104" d="100"/>
        </p:scale>
        <p:origin x="570" y="114"/>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1"/>
          <p:cNvSpPr/>
          <p:nvPr/>
        </p:nvSpPr>
        <p:spPr>
          <a:xfrm>
            <a:off x="3931965" y="8759190"/>
            <a:ext cx="3013970" cy="4600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DB80083A-DAEE-4113-AF65-716695AAD303}" type="slidenum">
              <a:rPr lang="en-US" sz="1300" spc="-1">
                <a:solidFill>
                  <a:srgbClr val="000000"/>
                </a:solidFill>
                <a:uFill>
                  <a:solidFill>
                    <a:srgbClr val="FFFFFF"/>
                  </a:solidFill>
                </a:uFill>
                <a:latin typeface="Times New Roman"/>
                <a:ea typeface="DejaVu Sans"/>
              </a:rPr>
              <a:t>3</a:t>
            </a:fld>
            <a:endParaRPr lang="en-US" sz="1600" spc="-1">
              <a:solidFill>
                <a:srgbClr val="000000"/>
              </a:solidFill>
              <a:uFill>
                <a:solidFill>
                  <a:srgbClr val="FFFFFF"/>
                </a:solidFill>
              </a:uFill>
              <a:latin typeface="Arial"/>
            </a:endParaRPr>
          </a:p>
        </p:txBody>
      </p:sp>
      <p:sp>
        <p:nvSpPr>
          <p:cNvPr id="56" name="PlaceHolder 2"/>
          <p:cNvSpPr>
            <a:spLocks noGrp="1"/>
          </p:cNvSpPr>
          <p:nvPr>
            <p:ph type="body"/>
          </p:nvPr>
        </p:nvSpPr>
        <p:spPr>
          <a:xfrm>
            <a:off x="694690" y="4379430"/>
            <a:ext cx="5556555" cy="4148100"/>
          </a:xfrm>
          <a:prstGeom prst="rect">
            <a:avLst/>
          </a:prstGeom>
        </p:spPr>
        <p:txBody>
          <a:bodyPr lIns="0" tIns="0" rIns="0" bIns="0"/>
          <a:lstStyle/>
          <a:p>
            <a:endParaRPr lang="en-US" sz="18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2146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596900" y="0"/>
            <a:ext cx="4835525" cy="3627438"/>
          </a:xfrm>
          <a:prstGeom prst="rect">
            <a:avLst/>
          </a:prstGeom>
          <a:solidFill>
            <a:srgbClr val="FFFFFF"/>
          </a:solidFill>
          <a:ln>
            <a:solidFill>
              <a:srgbClr val="000000"/>
            </a:solidFill>
            <a:miter lim="800000"/>
            <a:headEnd/>
            <a:tailEnd/>
          </a:ln>
        </p:spPr>
      </p:sp>
      <p:sp>
        <p:nvSpPr>
          <p:cNvPr id="24578" name="Rectangle 2"/>
          <p:cNvSpPr txBox="1">
            <a:spLocks noGrp="1" noChangeArrowheads="1"/>
          </p:cNvSpPr>
          <p:nvPr>
            <p:ph type="body" idx="1"/>
          </p:nvPr>
        </p:nvSpPr>
        <p:spPr bwMode="auto">
          <a:xfrm>
            <a:off x="694992" y="4379900"/>
            <a:ext cx="5553902" cy="405975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19672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898728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1245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0900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5846673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1041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0062794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CC9FED-1F11-D84D-828C-6F34F24F5CCA}" type="datetimeFigureOut">
              <a:rPr lang="en-US" smtClean="0">
                <a:solidFill>
                  <a:srgbClr val="000000"/>
                </a:solidFill>
              </a:rPr>
              <a:pPr/>
              <a:t>3/6/2018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62037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737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9424971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8006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3641589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CC9FED-1F11-D84D-828C-6F34F24F5CCA}" type="datetimeFigureOut">
              <a:rPr lang="en-US" smtClean="0">
                <a:solidFill>
                  <a:srgbClr val="000000"/>
                </a:solidFill>
              </a:rPr>
              <a:pPr/>
              <a:t>3/6/2018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55378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87458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5478584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2765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41493862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295775262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56084036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63838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5580583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CC9FED-1F11-D84D-828C-6F34F24F5CCA}" type="datetimeFigureOut">
              <a:rPr lang="en-US" smtClean="0">
                <a:solidFill>
                  <a:srgbClr val="000000"/>
                </a:solidFill>
              </a:rPr>
              <a:pPr/>
              <a:t>3/6/2018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89845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80318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52279791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92972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8483462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CC9FED-1F11-D84D-828C-6F34F24F5CCA}" type="datetimeFigureOut">
              <a:rPr lang="en-US" smtClean="0">
                <a:solidFill>
                  <a:srgbClr val="000000"/>
                </a:solidFill>
              </a:rPr>
              <a:pPr/>
              <a:t>3/6/2018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03685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874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80" r:id="rId11"/>
    <p:sldLayoutId id="2147483681"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2175145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797150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6369117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44199977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95336469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image" Target="../media/image1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33.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70" y="1394379"/>
            <a:ext cx="8199457" cy="4803899"/>
          </a:xfrm>
          <a:prstGeom prst="rect">
            <a:avLst/>
          </a:prstGeom>
          <a:ln>
            <a:solidFill>
              <a:schemeClr val="tx1"/>
            </a:solidFill>
          </a:ln>
          <a:effectLst>
            <a:outerShdw blurRad="292100" dist="139700" dir="2700000" algn="tl" rotWithShape="0">
              <a:srgbClr val="333333">
                <a:alpha val="65000"/>
              </a:srgbClr>
            </a:outerShdw>
          </a:effectLst>
        </p:spPr>
      </p:pic>
      <p:sp>
        <p:nvSpPr>
          <p:cNvPr id="8" name="Title 7"/>
          <p:cNvSpPr txBox="1">
            <a:spLocks noGrp="1"/>
          </p:cNvSpPr>
          <p:nvPr>
            <p:ph type="ctrTitle"/>
          </p:nvPr>
        </p:nvSpPr>
        <p:spPr>
          <a:xfrm>
            <a:off x="304393" y="505595"/>
            <a:ext cx="7937298" cy="480131"/>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r>
              <a:rPr lang="en-US" sz="2800" b="1" dirty="0" smtClean="0">
                <a:latin typeface="Arial" pitchFamily="34" charset="0"/>
                <a:cs typeface="Arial" pitchFamily="34" charset="0"/>
              </a:rPr>
              <a:t>Jefferson Lab News</a:t>
            </a:r>
          </a:p>
        </p:txBody>
      </p:sp>
      <p:sp>
        <p:nvSpPr>
          <p:cNvPr id="10" name="Text Placeholder 5"/>
          <p:cNvSpPr>
            <a:spLocks noGrp="1"/>
          </p:cNvSpPr>
          <p:nvPr>
            <p:ph type="body" sz="quarter" idx="14"/>
          </p:nvPr>
        </p:nvSpPr>
        <p:spPr>
          <a:xfrm>
            <a:off x="472271" y="1394380"/>
            <a:ext cx="2590108" cy="942420"/>
          </a:xfrm>
          <a:solidFill>
            <a:schemeClr val="bg2"/>
          </a:solidFill>
        </p:spPr>
        <p:txBody>
          <a:bodyPr>
            <a:normAutofit fontScale="70000" lnSpcReduction="20000"/>
          </a:bodyPr>
          <a:lstStyle/>
          <a:p>
            <a:endParaRPr lang="en-US" sz="100" b="1" dirty="0" smtClean="0">
              <a:solidFill>
                <a:schemeClr val="tx1"/>
              </a:solidFill>
            </a:endParaRPr>
          </a:p>
          <a:p>
            <a:pPr>
              <a:lnSpc>
                <a:spcPct val="120000"/>
              </a:lnSpc>
            </a:pPr>
            <a:r>
              <a:rPr lang="en-US" sz="2400" b="1" dirty="0" smtClean="0">
                <a:solidFill>
                  <a:schemeClr val="tx1"/>
                </a:solidFill>
              </a:rPr>
              <a:t>Robert McKeown</a:t>
            </a:r>
          </a:p>
          <a:p>
            <a:pPr lvl="0">
              <a:lnSpc>
                <a:spcPct val="120000"/>
              </a:lnSpc>
              <a:spcBef>
                <a:spcPts val="0"/>
              </a:spcBef>
            </a:pPr>
            <a:r>
              <a:rPr lang="en-US" sz="1800" dirty="0" smtClean="0">
                <a:solidFill>
                  <a:srgbClr val="5E5E5E"/>
                </a:solidFill>
                <a:latin typeface="Arial" charset="0"/>
                <a:cs typeface="+mn-cs"/>
              </a:rPr>
              <a:t>Hall B Collaboration</a:t>
            </a:r>
          </a:p>
          <a:p>
            <a:pPr lvl="0">
              <a:lnSpc>
                <a:spcPct val="120000"/>
              </a:lnSpc>
              <a:spcBef>
                <a:spcPts val="0"/>
              </a:spcBef>
            </a:pPr>
            <a:r>
              <a:rPr lang="en-US" sz="1800" dirty="0" smtClean="0">
                <a:solidFill>
                  <a:srgbClr val="5E5E5E"/>
                </a:solidFill>
                <a:latin typeface="Arial" charset="0"/>
                <a:cs typeface="+mn-cs"/>
              </a:rPr>
              <a:t>March 7, 2018</a:t>
            </a:r>
            <a:endParaRPr lang="en-US" sz="1800" dirty="0">
              <a:solidFill>
                <a:srgbClr val="5E5E5E"/>
              </a:solidFill>
              <a:latin typeface="Arial" charset="0"/>
              <a:cs typeface="+mn-cs"/>
            </a:endParaRPr>
          </a:p>
          <a:p>
            <a:endParaRPr lang="en-US" sz="2400" b="1" dirty="0">
              <a:solidFill>
                <a:schemeClr val="tx1"/>
              </a:solidFill>
            </a:endParaRP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a:t>
            </a:r>
            <a:r>
              <a:rPr lang="en-US" dirty="0" smtClean="0"/>
              <a:t>D in </a:t>
            </a:r>
            <a:r>
              <a:rPr lang="en-US" dirty="0"/>
              <a:t>Physics </a:t>
            </a:r>
            <a:r>
              <a:rPr lang="en-US" dirty="0" smtClean="0"/>
              <a:t>Production</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10</a:t>
            </a:fld>
            <a:endParaRPr lang="en-US" dirty="0">
              <a:solidFill>
                <a:srgbClr val="000000"/>
              </a:solidFill>
            </a:endParaRPr>
          </a:p>
        </p:txBody>
      </p:sp>
      <p:pic>
        <p:nvPicPr>
          <p:cNvPr id="8" name="Picture 7" descr="GlueX-500-p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914" y="211837"/>
            <a:ext cx="1143000" cy="397764"/>
          </a:xfrm>
          <a:prstGeom prst="rect">
            <a:avLst/>
          </a:prstGeom>
        </p:spPr>
      </p:pic>
      <p:sp>
        <p:nvSpPr>
          <p:cNvPr id="9" name="TextBox 8"/>
          <p:cNvSpPr txBox="1"/>
          <p:nvPr/>
        </p:nvSpPr>
        <p:spPr>
          <a:xfrm>
            <a:off x="76200" y="921603"/>
            <a:ext cx="6335716" cy="830997"/>
          </a:xfrm>
          <a:prstGeom prst="rect">
            <a:avLst/>
          </a:prstGeom>
          <a:noFill/>
        </p:spPr>
        <p:txBody>
          <a:bodyPr wrap="square" rtlCol="0">
            <a:spAutoFit/>
          </a:bodyPr>
          <a:lstStyle/>
          <a:p>
            <a:r>
              <a:rPr lang="en-US" sz="1600" i="1" dirty="0" smtClean="0">
                <a:solidFill>
                  <a:srgbClr val="000000"/>
                </a:solidFill>
                <a:latin typeface="Arial" panose="020B0604020202020204" pitchFamily="34" charset="0"/>
                <a:cs typeface="Arial" panose="020B0604020202020204" pitchFamily="34" charset="0"/>
              </a:rPr>
              <a:t>Hall </a:t>
            </a:r>
            <a:r>
              <a:rPr lang="en-US" sz="1600" i="1" dirty="0">
                <a:solidFill>
                  <a:srgbClr val="000000"/>
                </a:solidFill>
                <a:latin typeface="Arial" panose="020B0604020202020204" pitchFamily="34" charset="0"/>
                <a:cs typeface="Arial" panose="020B0604020202020204" pitchFamily="34" charset="0"/>
              </a:rPr>
              <a:t>D is running </a:t>
            </a:r>
            <a:r>
              <a:rPr lang="en-US" sz="1600" i="1" dirty="0" err="1">
                <a:solidFill>
                  <a:srgbClr val="000000"/>
                </a:solidFill>
                <a:latin typeface="Arial" panose="020B0604020202020204" pitchFamily="34" charset="0"/>
                <a:cs typeface="Arial" panose="020B0604020202020204" pitchFamily="34" charset="0"/>
              </a:rPr>
              <a:t>GlueX</a:t>
            </a:r>
            <a:r>
              <a:rPr lang="en-US" sz="1600" i="1" dirty="0">
                <a:solidFill>
                  <a:srgbClr val="000000"/>
                </a:solidFill>
                <a:latin typeface="Arial" panose="020B0604020202020204" pitchFamily="34" charset="0"/>
                <a:cs typeface="Arial" panose="020B0604020202020204" pitchFamily="34" charset="0"/>
              </a:rPr>
              <a:t>-I </a:t>
            </a:r>
            <a:r>
              <a:rPr lang="en-US" sz="1600" i="1" dirty="0" smtClean="0">
                <a:solidFill>
                  <a:srgbClr val="000000"/>
                </a:solidFill>
                <a:latin typeface="Arial" panose="020B0604020202020204" pitchFamily="34" charset="0"/>
                <a:cs typeface="Arial" panose="020B0604020202020204" pitchFamily="34" charset="0"/>
              </a:rPr>
              <a:t>(90 PAC </a:t>
            </a:r>
            <a:r>
              <a:rPr lang="en-US" sz="1600" i="1" dirty="0">
                <a:solidFill>
                  <a:srgbClr val="000000"/>
                </a:solidFill>
                <a:latin typeface="Arial" panose="020B0604020202020204" pitchFamily="34" charset="0"/>
                <a:cs typeface="Arial" panose="020B0604020202020204" pitchFamily="34" charset="0"/>
              </a:rPr>
              <a:t>days approved</a:t>
            </a:r>
            <a:r>
              <a:rPr lang="en-US" sz="1600" i="1" dirty="0" smtClean="0">
                <a:solidFill>
                  <a:srgbClr val="000000"/>
                </a:solidFill>
                <a:latin typeface="Arial" panose="020B0604020202020204" pitchFamily="34" charset="0"/>
                <a:cs typeface="Arial" panose="020B0604020202020204" pitchFamily="34" charset="0"/>
              </a:rPr>
              <a:t>)</a:t>
            </a:r>
            <a:endParaRPr lang="en-US" sz="1600" i="1"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Spring 2017: </a:t>
            </a:r>
            <a:r>
              <a:rPr lang="en-US" sz="1600" dirty="0" smtClean="0">
                <a:solidFill>
                  <a:srgbClr val="000000"/>
                </a:solidFill>
                <a:latin typeface="Arial" panose="020B0604020202020204" pitchFamily="34" charset="0"/>
                <a:cs typeface="Arial" panose="020B0604020202020204" pitchFamily="34" charset="0"/>
              </a:rPr>
              <a:t>20 PAC days accumulated, </a:t>
            </a:r>
            <a:r>
              <a:rPr lang="en-US" sz="1600" dirty="0">
                <a:solidFill>
                  <a:srgbClr val="000000"/>
                </a:solidFill>
                <a:latin typeface="Arial" panose="020B0604020202020204" pitchFamily="34" charset="0"/>
                <a:cs typeface="Arial" panose="020B0604020202020204" pitchFamily="34" charset="0"/>
              </a:rPr>
              <a:t>~50B events collected.</a:t>
            </a:r>
          </a:p>
          <a:p>
            <a:pPr marL="342900" indent="-3429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Spring 2018: as of </a:t>
            </a:r>
            <a:r>
              <a:rPr lang="en-US" sz="1600" dirty="0" smtClean="0">
                <a:solidFill>
                  <a:srgbClr val="000000"/>
                </a:solidFill>
                <a:latin typeface="Arial" panose="020B0604020202020204" pitchFamily="34" charset="0"/>
                <a:cs typeface="Arial" panose="020B0604020202020204" pitchFamily="34" charset="0"/>
              </a:rPr>
              <a:t>Feb. 8, 14 PAC days</a:t>
            </a:r>
            <a:r>
              <a:rPr lang="en-US" sz="1600" dirty="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~40B events collected.</a:t>
            </a:r>
            <a:endParaRPr lang="en-US" sz="1600" dirty="0">
              <a:solidFill>
                <a:srgbClr val="0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402" t="5226" r="5545" b="2684"/>
          <a:stretch/>
        </p:blipFill>
        <p:spPr>
          <a:xfrm>
            <a:off x="304800" y="1908275"/>
            <a:ext cx="4038600" cy="3167744"/>
          </a:xfrm>
          <a:prstGeom prst="rect">
            <a:avLst/>
          </a:prstGeom>
        </p:spPr>
      </p:pic>
      <p:sp>
        <p:nvSpPr>
          <p:cNvPr id="11" name="TextBox 10"/>
          <p:cNvSpPr txBox="1"/>
          <p:nvPr/>
        </p:nvSpPr>
        <p:spPr>
          <a:xfrm>
            <a:off x="1265714" y="5066875"/>
            <a:ext cx="2544286" cy="369332"/>
          </a:xfrm>
          <a:prstGeom prst="rect">
            <a:avLst/>
          </a:prstGeom>
          <a:noFill/>
        </p:spPr>
        <p:txBody>
          <a:bodyPr wrap="none" rtlCol="0">
            <a:spAutoFit/>
          </a:bodyPr>
          <a:lstStyle/>
          <a:p>
            <a:r>
              <a:rPr lang="en-US" i="1" dirty="0">
                <a:solidFill>
                  <a:srgbClr val="0070C0"/>
                </a:solidFill>
              </a:rPr>
              <a:t>Data quality monitoring</a:t>
            </a:r>
          </a:p>
        </p:txBody>
      </p:sp>
      <p:sp>
        <p:nvSpPr>
          <p:cNvPr id="12" name="TextBox 11"/>
          <p:cNvSpPr txBox="1"/>
          <p:nvPr/>
        </p:nvSpPr>
        <p:spPr>
          <a:xfrm>
            <a:off x="228600" y="5638800"/>
            <a:ext cx="5938066" cy="584775"/>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000090"/>
                </a:solidFill>
                <a:latin typeface="Arial" panose="020B0604020202020204" pitchFamily="34" charset="0"/>
                <a:cs typeface="Arial" panose="020B0604020202020204" pitchFamily="34" charset="0"/>
              </a:rPr>
              <a:t>Beam polarization P</a:t>
            </a:r>
            <a:r>
              <a:rPr lang="en-US" sz="1600" baseline="-25000" dirty="0">
                <a:solidFill>
                  <a:srgbClr val="000090"/>
                </a:solidFill>
                <a:latin typeface="Arial" panose="020B0604020202020204" pitchFamily="34" charset="0"/>
                <a:cs typeface="Arial" panose="020B0604020202020204" pitchFamily="34" charset="0"/>
              </a:rPr>
              <a:t>beam</a:t>
            </a:r>
            <a:r>
              <a:rPr lang="en-US" sz="1600" dirty="0">
                <a:solidFill>
                  <a:srgbClr val="000090"/>
                </a:solidFill>
                <a:latin typeface="Arial" panose="020B0604020202020204" pitchFamily="34" charset="0"/>
                <a:cs typeface="Arial" panose="020B0604020202020204" pitchFamily="34" charset="0"/>
              </a:rPr>
              <a:t>~35%, similar to 2017</a:t>
            </a:r>
          </a:p>
          <a:p>
            <a:pPr marL="342900" indent="-342900">
              <a:buFont typeface="Arial" panose="020B0604020202020204" pitchFamily="34" charset="0"/>
              <a:buChar char="•"/>
            </a:pPr>
            <a:r>
              <a:rPr lang="en-US" sz="1600" dirty="0">
                <a:solidFill>
                  <a:srgbClr val="000090"/>
                </a:solidFill>
                <a:latin typeface="Arial" panose="020B0604020202020204" pitchFamily="34" charset="0"/>
                <a:cs typeface="Arial" panose="020B0604020202020204" pitchFamily="34" charset="0"/>
              </a:rPr>
              <a:t>Yields of known resonances are similar to 2017 </a:t>
            </a:r>
            <a:endParaRPr lang="en-US" sz="1600" dirty="0">
              <a:solidFill>
                <a:srgbClr val="000000"/>
              </a:solidFill>
              <a:latin typeface="Arial" panose="020B0604020202020204" pitchFamily="34" charset="0"/>
              <a:cs typeface="Arial" panose="020B0604020202020204" pitchFamily="34" charset="0"/>
            </a:endParaRPr>
          </a:p>
        </p:txBody>
      </p:sp>
      <p:pic>
        <p:nvPicPr>
          <p:cNvPr id="13" name="Picture 12" descr="rho_angles.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2970822"/>
            <a:ext cx="1845176" cy="145868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703" y="1099213"/>
            <a:ext cx="2648097" cy="4996787"/>
          </a:xfrm>
          <a:prstGeom prst="rect">
            <a:avLst/>
          </a:prstGeom>
        </p:spPr>
      </p:pic>
      <p:pic>
        <p:nvPicPr>
          <p:cNvPr id="15" name="Picture 14"/>
          <p:cNvPicPr>
            <a:picLocks noChangeAspect="1"/>
          </p:cNvPicPr>
          <p:nvPr/>
        </p:nvPicPr>
        <p:blipFill>
          <a:blip r:embed="rId6"/>
          <a:stretch>
            <a:fillRect/>
          </a:stretch>
        </p:blipFill>
        <p:spPr>
          <a:xfrm rot="16200000">
            <a:off x="5819537" y="5427421"/>
            <a:ext cx="1107201" cy="229957"/>
          </a:xfrm>
          <a:prstGeom prst="rect">
            <a:avLst/>
          </a:prstGeom>
        </p:spPr>
      </p:pic>
      <p:sp>
        <p:nvSpPr>
          <p:cNvPr id="16" name="TextBox 15"/>
          <p:cNvSpPr txBox="1"/>
          <p:nvPr/>
        </p:nvSpPr>
        <p:spPr>
          <a:xfrm rot="16200000">
            <a:off x="4776646" y="3241476"/>
            <a:ext cx="3124573" cy="338554"/>
          </a:xfrm>
          <a:prstGeom prst="rect">
            <a:avLst/>
          </a:prstGeom>
          <a:noFill/>
        </p:spPr>
        <p:txBody>
          <a:bodyPr wrap="none" rtlCol="0">
            <a:spAutoFit/>
          </a:bodyPr>
          <a:lstStyle/>
          <a:p>
            <a:r>
              <a:rPr lang="en-US" sz="1600" dirty="0">
                <a:solidFill>
                  <a:srgbClr val="000000"/>
                </a:solidFill>
              </a:rPr>
              <a:t>Decay asymmetry = </a:t>
            </a:r>
            <a:r>
              <a:rPr lang="en-US" sz="1600" dirty="0">
                <a:solidFill>
                  <a:srgbClr val="000000"/>
                </a:solidFill>
                <a:sym typeface="Symbol" panose="05050102010706020507" pitchFamily="18" charset="2"/>
              </a:rPr>
              <a:t></a:t>
            </a:r>
            <a:r>
              <a:rPr lang="en-US" sz="1600" dirty="0" err="1">
                <a:solidFill>
                  <a:srgbClr val="000000"/>
                </a:solidFill>
                <a:sym typeface="Symbol" panose="05050102010706020507" pitchFamily="18" charset="2"/>
              </a:rPr>
              <a:t>P</a:t>
            </a:r>
            <a:r>
              <a:rPr lang="en-US" sz="1600" baseline="-25000" dirty="0" err="1">
                <a:solidFill>
                  <a:srgbClr val="000000"/>
                </a:solidFill>
                <a:sym typeface="Symbol" panose="05050102010706020507" pitchFamily="18" charset="2"/>
              </a:rPr>
              <a:t>beam</a:t>
            </a:r>
            <a:r>
              <a:rPr lang="en-US" sz="1600" dirty="0">
                <a:solidFill>
                  <a:srgbClr val="000000"/>
                </a:solidFill>
                <a:sym typeface="Symbol" panose="05050102010706020507" pitchFamily="18" charset="2"/>
              </a:rPr>
              <a:t>, ≈1</a:t>
            </a:r>
            <a:endParaRPr lang="en-US" sz="1600" baseline="-25000" dirty="0">
              <a:solidFill>
                <a:srgbClr val="000000"/>
              </a:solidFill>
            </a:endParaRPr>
          </a:p>
        </p:txBody>
      </p:sp>
    </p:spTree>
    <p:extLst>
      <p:ext uri="{BB962C8B-B14F-4D97-AF65-F5344CB8AC3E}">
        <p14:creationId xmlns:p14="http://schemas.microsoft.com/office/powerpoint/2010/main" val="2848284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09" y="178589"/>
            <a:ext cx="9144000" cy="397933"/>
          </a:xfrm>
        </p:spPr>
        <p:txBody>
          <a:bodyPr>
            <a:normAutofit fontScale="90000"/>
          </a:bodyPr>
          <a:lstStyle/>
          <a:p>
            <a:r>
              <a:rPr lang="en-US" sz="2700" cap="none" dirty="0" smtClean="0"/>
              <a:t>Achieving Sustainable </a:t>
            </a:r>
            <a:r>
              <a:rPr lang="en-US" sz="2700" dirty="0" smtClean="0"/>
              <a:t>L</a:t>
            </a:r>
            <a:r>
              <a:rPr lang="en-US" sz="2700" cap="none" dirty="0" smtClean="0"/>
              <a:t>ong-term CEBAF Operation is a Very High Priority</a:t>
            </a:r>
            <a:endParaRPr lang="en-US" sz="2700" cap="none" dirty="0"/>
          </a:p>
        </p:txBody>
      </p:sp>
      <p:sp>
        <p:nvSpPr>
          <p:cNvPr id="3" name="Content Placeholder 2"/>
          <p:cNvSpPr>
            <a:spLocks noGrp="1"/>
          </p:cNvSpPr>
          <p:nvPr>
            <p:ph idx="1"/>
          </p:nvPr>
        </p:nvSpPr>
        <p:spPr>
          <a:xfrm>
            <a:off x="149320" y="1044689"/>
            <a:ext cx="8865030" cy="2045529"/>
          </a:xfrm>
        </p:spPr>
        <p:txBody>
          <a:bodyPr>
            <a:noAutofit/>
          </a:bodyPr>
          <a:lstStyle/>
          <a:p>
            <a:pPr marL="339725" indent="-339725">
              <a:lnSpc>
                <a:spcPct val="100000"/>
              </a:lnSpc>
            </a:pPr>
            <a:r>
              <a:rPr lang="en-US" sz="1800" dirty="0" smtClean="0"/>
              <a:t>While 12 GeV Upgrade Project provides important capabilities for the future, many components and systems are “original equipment”</a:t>
            </a:r>
          </a:p>
          <a:p>
            <a:pPr marL="914400" lvl="1" indent="-449263">
              <a:lnSpc>
                <a:spcPct val="100000"/>
              </a:lnSpc>
              <a:buFont typeface="Arial" panose="020B0604020202020204" pitchFamily="34" charset="0"/>
              <a:buChar char="–"/>
            </a:pPr>
            <a:r>
              <a:rPr lang="en-US" sz="1800" dirty="0" smtClean="0"/>
              <a:t>Some are difficult to maintain, require adequate spare parts, will reach obsolescence</a:t>
            </a:r>
            <a:endParaRPr lang="en-US" sz="1000" dirty="0"/>
          </a:p>
          <a:p>
            <a:pPr marL="339725" indent="-339725">
              <a:lnSpc>
                <a:spcPct val="100000"/>
              </a:lnSpc>
            </a:pPr>
            <a:r>
              <a:rPr lang="en-US" sz="1800" dirty="0" smtClean="0"/>
              <a:t>We have developed a “CEBAF Reliability Plan” to improve reliability of the facility and energy reach of the accelerator</a:t>
            </a:r>
            <a:endParaRPr lang="en-US" sz="1800" dirty="0"/>
          </a:p>
          <a:p>
            <a:pPr marL="0" indent="0">
              <a:lnSpc>
                <a:spcPct val="100000"/>
              </a:lnSpc>
              <a:buNone/>
            </a:pPr>
            <a:r>
              <a:rPr lang="en-US" sz="1000" dirty="0" smtClean="0"/>
              <a:t>   </a:t>
            </a:r>
            <a:endParaRPr lang="en-US" sz="1000" dirty="0"/>
          </a:p>
          <a:p>
            <a:pPr marL="339725" indent="-339725">
              <a:lnSpc>
                <a:spcPct val="100000"/>
              </a:lnSpc>
            </a:pPr>
            <a:endParaRPr lang="en-US" sz="1000"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11</a:t>
            </a:fld>
            <a:endParaRPr lang="en-US" dirty="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6712" y="2957383"/>
            <a:ext cx="3667402" cy="2278680"/>
          </a:xfrm>
          <a:prstGeom prst="rect">
            <a:avLst/>
          </a:prstGeom>
          <a:ln>
            <a:solidFill>
              <a:schemeClr val="tx1"/>
            </a:solid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149321" y="3117798"/>
            <a:ext cx="4987392" cy="22429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indent="-339725"/>
            <a:r>
              <a:rPr lang="en-US" sz="1800" dirty="0" smtClean="0">
                <a:solidFill>
                  <a:srgbClr val="000000"/>
                </a:solidFill>
              </a:rPr>
              <a:t>We are funding a significant investment in CEBAF performance in FY18, and are planning for the FY19-21 timeframe</a:t>
            </a:r>
          </a:p>
          <a:p>
            <a:pPr marL="914400" lvl="1" indent="-457200">
              <a:spcAft>
                <a:spcPts val="300"/>
              </a:spcAft>
              <a:buFont typeface="Arial" panose="020B0604020202020204" pitchFamily="34" charset="0"/>
              <a:buChar char="–"/>
            </a:pPr>
            <a:r>
              <a:rPr lang="en-US" sz="1800" dirty="0" smtClean="0">
                <a:solidFill>
                  <a:srgbClr val="000000"/>
                </a:solidFill>
              </a:rPr>
              <a:t>Focus on critical spares, deferred maintenance, obsolescence and increasing CEBAF energy</a:t>
            </a:r>
          </a:p>
          <a:p>
            <a:pPr marL="914400" lvl="1" indent="-457200">
              <a:spcAft>
                <a:spcPts val="300"/>
              </a:spcAft>
              <a:buFont typeface="Arial" panose="020B0604020202020204" pitchFamily="34" charset="0"/>
              <a:buChar char="–"/>
            </a:pPr>
            <a:r>
              <a:rPr lang="en-US" sz="1800" dirty="0" smtClean="0">
                <a:solidFill>
                  <a:srgbClr val="000000"/>
                </a:solidFill>
              </a:rPr>
              <a:t>Enabled in part by remaining 12 GeV Project contingency</a:t>
            </a:r>
          </a:p>
          <a:p>
            <a:pPr marL="339725" indent="-339725">
              <a:lnSpc>
                <a:spcPct val="100000"/>
              </a:lnSpc>
            </a:pPr>
            <a:endParaRPr lang="en-US" sz="1000" dirty="0" smtClean="0">
              <a:solidFill>
                <a:srgbClr val="000000"/>
              </a:solidFill>
            </a:endParaRPr>
          </a:p>
        </p:txBody>
      </p:sp>
      <p:sp>
        <p:nvSpPr>
          <p:cNvPr id="7" name="Content Placeholder 2"/>
          <p:cNvSpPr txBox="1">
            <a:spLocks/>
          </p:cNvSpPr>
          <p:nvPr/>
        </p:nvSpPr>
        <p:spPr>
          <a:xfrm>
            <a:off x="149320" y="5236063"/>
            <a:ext cx="8865030" cy="1175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1000" dirty="0" smtClean="0">
              <a:solidFill>
                <a:srgbClr val="000000"/>
              </a:solidFill>
            </a:endParaRPr>
          </a:p>
          <a:p>
            <a:pPr marL="339725" indent="-339725">
              <a:lnSpc>
                <a:spcPct val="100000"/>
              </a:lnSpc>
            </a:pPr>
            <a:r>
              <a:rPr lang="en-US" sz="1800" dirty="0" smtClean="0">
                <a:solidFill>
                  <a:srgbClr val="000000"/>
                </a:solidFill>
              </a:rPr>
              <a:t>FY17 appropriations includes funding for a new 2K cold-box to remedy severe long-term vulnerability in our Cryogenic systems</a:t>
            </a:r>
            <a:endParaRPr lang="en-US" sz="1800" dirty="0">
              <a:solidFill>
                <a:srgbClr val="000000"/>
              </a:solidFill>
            </a:endParaRPr>
          </a:p>
        </p:txBody>
      </p:sp>
    </p:spTree>
    <p:extLst>
      <p:ext uri="{BB962C8B-B14F-4D97-AF65-F5344CB8AC3E}">
        <p14:creationId xmlns:p14="http://schemas.microsoft.com/office/powerpoint/2010/main" val="2379716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smtClean="0"/>
              <a:t>Future Projects</a:t>
            </a:r>
            <a:endParaRPr lang="en-US" cap="none" dirty="0"/>
          </a:p>
        </p:txBody>
      </p:sp>
      <p:sp>
        <p:nvSpPr>
          <p:cNvPr id="4" name="TextBox 3"/>
          <p:cNvSpPr txBox="1"/>
          <p:nvPr/>
        </p:nvSpPr>
        <p:spPr>
          <a:xfrm>
            <a:off x="171636" y="610255"/>
            <a:ext cx="8515164" cy="6032421"/>
          </a:xfrm>
          <a:prstGeom prst="rect">
            <a:avLst/>
          </a:prstGeom>
          <a:noFill/>
        </p:spPr>
        <p:txBody>
          <a:bodyPr wrap="squar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buSzPct val="120000"/>
            </a:pPr>
            <a:endParaRPr lang="en-US" sz="2000" dirty="0" smtClean="0">
              <a:solidFill>
                <a:srgbClr val="002060"/>
              </a:solidFill>
              <a:latin typeface="Arial" pitchFamily="34" charset="0"/>
              <a:cs typeface="Arial" pitchFamily="34" charset="0"/>
            </a:endParaRPr>
          </a:p>
          <a:p>
            <a:pPr marL="344488" indent="-344488">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MOLLER experiment </a:t>
            </a:r>
          </a:p>
          <a:p>
            <a:pPr>
              <a:buClr>
                <a:srgbClr val="C00000"/>
              </a:buClr>
              <a:tabLst>
                <a:tab pos="569913" algn="l"/>
              </a:tabLst>
            </a:pPr>
            <a:r>
              <a:rPr lang="en-US" sz="2000" dirty="0">
                <a:solidFill>
                  <a:srgbClr val="002060"/>
                </a:solidFill>
                <a:latin typeface="Arial" pitchFamily="34" charset="0"/>
                <a:cs typeface="Arial" pitchFamily="34" charset="0"/>
              </a:rPr>
              <a:t>	(Possible MIE – FY19-23)</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CD-0 approved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(project paused due to budget)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Standard Model Test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DOE science review (September 2014) – strong endorsement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Director’s review held December 15-16, 2016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Technical, cost &amp; schedule</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p>
          <a:p>
            <a:pPr>
              <a:buClr>
                <a:srgbClr val="C00000"/>
              </a:buClr>
              <a:tabLst>
                <a:tab pos="744538" algn="l"/>
                <a:tab pos="1084263" algn="l"/>
              </a:tabLst>
            </a:pPr>
            <a:endParaRPr lang="en-US" sz="600" dirty="0">
              <a:solidFill>
                <a:srgbClr val="002060"/>
              </a:solidFill>
              <a:latin typeface="Arial" pitchFamily="34" charset="0"/>
              <a:cs typeface="Arial" pitchFamily="34" charset="0"/>
            </a:endParaRPr>
          </a:p>
          <a:p>
            <a:pPr marL="401638" indent="-401638">
              <a:buClr>
                <a:srgbClr val="C00000"/>
              </a:buClr>
              <a:buSzPct val="120000"/>
              <a:buFont typeface="Arial" pitchFamily="34" charset="0"/>
              <a:buChar char="•"/>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SoLID</a:t>
            </a:r>
            <a:r>
              <a:rPr lang="en-US" sz="2000" dirty="0">
                <a:solidFill>
                  <a:srgbClr val="002060"/>
                </a:solidFill>
                <a:latin typeface="Arial" pitchFamily="34" charset="0"/>
                <a:cs typeface="Arial" pitchFamily="34" charset="0"/>
              </a:rPr>
              <a:t>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Large acceptance, high </a:t>
            </a:r>
            <a:r>
              <a:rPr lang="en-US" sz="2000" dirty="0" err="1">
                <a:solidFill>
                  <a:srgbClr val="002060"/>
                </a:solidFill>
                <a:latin typeface="Arial" pitchFamily="34" charset="0"/>
                <a:cs typeface="Arial" pitchFamily="34" charset="0"/>
              </a:rPr>
              <a:t>lumi</a:t>
            </a:r>
            <a:endParaRPr lang="en-US" sz="2000" dirty="0">
              <a:solidFill>
                <a:srgbClr val="002060"/>
              </a:solidFill>
              <a:latin typeface="Arial" pitchFamily="34" charset="0"/>
              <a:cs typeface="Arial" pitchFamily="34" charset="0"/>
            </a:endParaRPr>
          </a:p>
          <a:p>
            <a:pPr>
              <a:buClr>
                <a:srgbClr val="C00000"/>
              </a:buClr>
              <a:tabLst>
                <a:tab pos="744538" algn="l"/>
                <a:tab pos="1084263" algn="l"/>
              </a:tabLst>
            </a:pPr>
            <a:r>
              <a:rPr lang="en-US" sz="2000" dirty="0">
                <a:solidFill>
                  <a:srgbClr val="002060"/>
                </a:solidFill>
                <a:latin typeface="Arial" pitchFamily="34" charset="0"/>
                <a:cs typeface="Arial" pitchFamily="34" charset="0"/>
              </a:rPr>
              <a:t>	–   SIDIS and PVDIS</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CLEO Solenoid </a:t>
            </a:r>
            <a:r>
              <a:rPr lang="en-US" sz="2000" dirty="0">
                <a:solidFill>
                  <a:srgbClr val="002060"/>
                </a:solidFill>
                <a:latin typeface="Arial" pitchFamily="34" charset="0"/>
                <a:cs typeface="Arial" pitchFamily="34" charset="0"/>
                <a:sym typeface="Wingdings 2"/>
              </a:rPr>
              <a:t></a:t>
            </a:r>
            <a:r>
              <a:rPr lang="en-US" sz="2000" dirty="0">
                <a:solidFill>
                  <a:srgbClr val="002060"/>
                </a:solidFill>
                <a:latin typeface="Arial" pitchFamily="34" charset="0"/>
                <a:cs typeface="Arial" pitchFamily="34" charset="0"/>
              </a:rPr>
              <a:t>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International collaboration</a:t>
            </a:r>
            <a:endParaRPr lang="en-US" sz="2000" dirty="0">
              <a:solidFill>
                <a:srgbClr val="002060"/>
              </a:solidFill>
              <a:latin typeface="Arial" pitchFamily="34" charset="0"/>
              <a:cs typeface="Arial" pitchFamily="34" charset="0"/>
              <a:sym typeface="Wingdings 2"/>
            </a:endParaRP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a:solidFill>
                  <a:srgbClr val="002060"/>
                </a:solidFill>
                <a:latin typeface="Arial" pitchFamily="34" charset="0"/>
                <a:cs typeface="Arial" pitchFamily="34" charset="0"/>
              </a:rPr>
              <a:t>–</a:t>
            </a:r>
            <a:r>
              <a:rPr lang="en-US" sz="2000" dirty="0">
                <a:solidFill>
                  <a:srgbClr val="002060"/>
                </a:solidFill>
                <a:latin typeface="Arial" pitchFamily="34" charset="0"/>
                <a:cs typeface="Arial" pitchFamily="34" charset="0"/>
                <a:sym typeface="Wingdings 2"/>
              </a:rPr>
              <a:t> 	Director’s review (Feb. 2015) </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a:solidFill>
                  <a:srgbClr val="002060"/>
                </a:solidFill>
                <a:latin typeface="Arial" pitchFamily="34" charset="0"/>
                <a:cs typeface="Arial" pitchFamily="34" charset="0"/>
                <a:sym typeface="Wingdings 3"/>
              </a:rPr>
              <a:t> new pre-CDR complete</a:t>
            </a:r>
            <a:endParaRPr lang="en-US" sz="2000" dirty="0">
              <a:solidFill>
                <a:srgbClr val="002060"/>
              </a:solidFill>
              <a:latin typeface="Arial" pitchFamily="34" charset="0"/>
              <a:cs typeface="Arial" pitchFamily="34" charset="0"/>
            </a:endParaRPr>
          </a:p>
          <a:p>
            <a:pPr lvl="0">
              <a:buClr>
                <a:srgbClr val="C00000"/>
              </a:buClr>
              <a:tabLst>
                <a:tab pos="744538" algn="l"/>
                <a:tab pos="1084263" algn="l"/>
              </a:tabLst>
            </a:pPr>
            <a:endParaRPr lang="en-US" sz="2000" dirty="0">
              <a:solidFill>
                <a:srgbClr val="002060"/>
              </a:solidFill>
              <a:latin typeface="Arial" pitchFamily="34" charset="0"/>
              <a:cs typeface="Arial" pitchFamily="34" charset="0"/>
            </a:endParaRPr>
          </a:p>
        </p:txBody>
      </p:sp>
      <p:pic>
        <p:nvPicPr>
          <p:cNvPr id="330" name="Picture 1"/>
          <p:cNvPicPr>
            <a:picLocks noChangeAspect="1" noChangeArrowheads="1"/>
          </p:cNvPicPr>
          <p:nvPr/>
        </p:nvPicPr>
        <p:blipFill>
          <a:blip r:embed="rId2" cstate="print"/>
          <a:srcRect/>
          <a:stretch>
            <a:fillRect/>
          </a:stretch>
        </p:blipFill>
        <p:spPr bwMode="auto">
          <a:xfrm>
            <a:off x="5811314" y="4306599"/>
            <a:ext cx="2780050" cy="187330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990600"/>
            <a:ext cx="3185835" cy="1568053"/>
          </a:xfrm>
          <a:prstGeom prst="rect">
            <a:avLst/>
          </a:prstGeom>
          <a:noFill/>
          <a:ln w="9525">
            <a:solidFill>
              <a:schemeClr val="tx1"/>
            </a:solidFill>
            <a:miter lim="800000"/>
            <a:headEnd/>
            <a:tailEnd/>
          </a:ln>
          <a:effectLst>
            <a:outerShdw blurRad="1524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470" y="4306599"/>
            <a:ext cx="3487737" cy="197485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Slide Number Placeholder 5"/>
          <p:cNvSpPr>
            <a:spLocks noGrp="1"/>
          </p:cNvSpPr>
          <p:nvPr>
            <p:ph type="sldNum" sz="quarter" idx="12"/>
          </p:nvPr>
        </p:nvSpPr>
        <p:spPr/>
        <p:txBody>
          <a:bodyPr/>
          <a:lstStyle/>
          <a:p>
            <a:fld id="{07E1C93C-5050-FC42-8F10-D22D4F119D13}" type="slidenum">
              <a:rPr lang="en-US" smtClean="0"/>
              <a:pPr/>
              <a:t>12</a:t>
            </a:fld>
            <a:endParaRPr lang="en-US" dirty="0"/>
          </a:p>
        </p:txBody>
      </p:sp>
    </p:spTree>
    <p:extLst>
      <p:ext uri="{BB962C8B-B14F-4D97-AF65-F5344CB8AC3E}">
        <p14:creationId xmlns:p14="http://schemas.microsoft.com/office/powerpoint/2010/main" val="1115367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8919" y="250587"/>
            <a:ext cx="8464378" cy="487490"/>
          </a:xfrm>
        </p:spPr>
        <p:txBody>
          <a:bodyPr>
            <a:normAutofit/>
          </a:bodyPr>
          <a:lstStyle/>
          <a:p>
            <a:r>
              <a:rPr lang="en-US" b="1" dirty="0" smtClean="0">
                <a:latin typeface="Arial" pitchFamily="34" charset="0"/>
                <a:cs typeface="Arial" pitchFamily="34" charset="0"/>
              </a:rPr>
              <a:t>PAC Meetings</a:t>
            </a:r>
            <a:endParaRPr lang="en-US" sz="1600" b="0" dirty="0">
              <a:latin typeface="Arial" pitchFamily="34" charset="0"/>
              <a:cs typeface="Arial" pitchFamily="34" charset="0"/>
            </a:endParaRPr>
          </a:p>
        </p:txBody>
      </p:sp>
      <p:sp>
        <p:nvSpPr>
          <p:cNvPr id="5" name="TextBox 4"/>
          <p:cNvSpPr txBox="1"/>
          <p:nvPr/>
        </p:nvSpPr>
        <p:spPr>
          <a:xfrm>
            <a:off x="457200" y="1000005"/>
            <a:ext cx="8458199" cy="5209118"/>
          </a:xfrm>
          <a:prstGeom prst="rect">
            <a:avLst/>
          </a:prstGeom>
          <a:noFill/>
        </p:spPr>
        <p:txBody>
          <a:bodyPr wrap="square" rtlCol="0">
            <a:spAutoFit/>
          </a:bodyPr>
          <a:lstStyle/>
          <a:p>
            <a:endParaRPr lang="en-US" sz="1050" dirty="0" smtClean="0">
              <a:solidFill>
                <a:prstClr val="black"/>
              </a:solidFill>
              <a:latin typeface="Arial" pitchFamily="34" charset="0"/>
              <a:cs typeface="Arial" pitchFamily="34" charset="0"/>
            </a:endParaRPr>
          </a:p>
          <a:p>
            <a:r>
              <a:rPr lang="en-US" sz="2000" b="1" u="sng" dirty="0" smtClean="0">
                <a:solidFill>
                  <a:prstClr val="black"/>
                </a:solidFill>
                <a:latin typeface="Arial" pitchFamily="34" charset="0"/>
                <a:cs typeface="Arial" pitchFamily="34" charset="0"/>
              </a:rPr>
              <a:t>PAC45 Changes</a:t>
            </a:r>
            <a:r>
              <a:rPr lang="en-US" sz="2000" b="1" dirty="0" smtClean="0">
                <a:solidFill>
                  <a:prstClr val="black"/>
                </a:solidFill>
                <a:latin typeface="Arial" pitchFamily="34" charset="0"/>
                <a:cs typeface="Arial" pitchFamily="34" charset="0"/>
              </a:rPr>
              <a:t>:</a:t>
            </a:r>
            <a:endParaRPr lang="en-US" sz="1200" b="1" dirty="0" smtClean="0">
              <a:solidFill>
                <a:prstClr val="black"/>
              </a:solidFill>
              <a:latin typeface="Arial" pitchFamily="34" charset="0"/>
              <a:cs typeface="Arial" pitchFamily="34" charset="0"/>
            </a:endParaRPr>
          </a:p>
          <a:p>
            <a:endParaRPr lang="en-US" sz="1200" b="1" dirty="0">
              <a:solidFill>
                <a:prstClr val="black"/>
              </a:solidFill>
              <a:latin typeface="Arial" pitchFamily="34" charset="0"/>
              <a:cs typeface="Arial" pitchFamily="34" charset="0"/>
            </a:endParaRPr>
          </a:p>
          <a:p>
            <a:pPr marL="401638" indent="-401638">
              <a:buFont typeface="Arial" panose="020B0604020202020204" pitchFamily="34" charset="0"/>
              <a:buChar char="•"/>
            </a:pPr>
            <a:r>
              <a:rPr lang="en-US" sz="2000" dirty="0" smtClean="0">
                <a:solidFill>
                  <a:prstClr val="black"/>
                </a:solidFill>
                <a:latin typeface="Arial" pitchFamily="34" charset="0"/>
                <a:cs typeface="Arial" pitchFamily="34" charset="0"/>
              </a:rPr>
              <a:t>Better communication on previously approved related proposals.</a:t>
            </a:r>
          </a:p>
          <a:p>
            <a:pPr marL="401638" indent="-401638">
              <a:buFont typeface="Arial" panose="020B0604020202020204" pitchFamily="34" charset="0"/>
              <a:buChar char="•"/>
            </a:pPr>
            <a:endParaRPr lang="en-US" sz="2000" dirty="0">
              <a:solidFill>
                <a:prstClr val="black"/>
              </a:solidFill>
              <a:latin typeface="Arial" pitchFamily="34" charset="0"/>
              <a:cs typeface="Arial" pitchFamily="34" charset="0"/>
            </a:endParaRPr>
          </a:p>
          <a:p>
            <a:pPr marL="401638" indent="-401638">
              <a:buFont typeface="Arial" panose="020B0604020202020204" pitchFamily="34" charset="0"/>
              <a:buChar char="•"/>
            </a:pPr>
            <a:r>
              <a:rPr lang="en-US" sz="2000" dirty="0" smtClean="0">
                <a:solidFill>
                  <a:prstClr val="black"/>
                </a:solidFill>
                <a:latin typeface="Arial" pitchFamily="34" charset="0"/>
                <a:cs typeface="Arial" pitchFamily="34" charset="0"/>
              </a:rPr>
              <a:t>Stricter procedures on conflicts of interest</a:t>
            </a:r>
          </a:p>
          <a:p>
            <a:pPr marL="401638" indent="-401638">
              <a:buFont typeface="Arial" panose="020B0604020202020204" pitchFamily="34" charset="0"/>
              <a:buChar char="•"/>
            </a:pPr>
            <a:endParaRPr lang="en-US" sz="2000" dirty="0">
              <a:solidFill>
                <a:prstClr val="black"/>
              </a:solidFill>
              <a:latin typeface="Arial" pitchFamily="34" charset="0"/>
              <a:cs typeface="Arial" pitchFamily="34" charset="0"/>
            </a:endParaRPr>
          </a:p>
          <a:p>
            <a:pPr marL="401638" indent="-401638">
              <a:buFont typeface="Arial" panose="020B0604020202020204" pitchFamily="34" charset="0"/>
              <a:buChar char="•"/>
            </a:pPr>
            <a:r>
              <a:rPr lang="en-US" sz="2000" dirty="0">
                <a:solidFill>
                  <a:prstClr val="black"/>
                </a:solidFill>
                <a:latin typeface="Arial" pitchFamily="34" charset="0"/>
                <a:cs typeface="Arial" pitchFamily="34" charset="0"/>
              </a:rPr>
              <a:t>N</a:t>
            </a:r>
            <a:r>
              <a:rPr lang="en-US" sz="2000" dirty="0" smtClean="0">
                <a:solidFill>
                  <a:prstClr val="black"/>
                </a:solidFill>
                <a:latin typeface="Arial" pitchFamily="34" charset="0"/>
                <a:cs typeface="Arial" pitchFamily="34" charset="0"/>
              </a:rPr>
              <a:t>ew user chair role as observer/watchdog on above issues and others to ensure fairness and QA</a:t>
            </a:r>
          </a:p>
          <a:p>
            <a:pPr marL="285750" indent="-285750">
              <a:buFont typeface="Arial" panose="020B0604020202020204" pitchFamily="34" charset="0"/>
              <a:buChar char="•"/>
            </a:pPr>
            <a:endParaRPr lang="en-US" sz="2000" dirty="0">
              <a:solidFill>
                <a:prstClr val="black"/>
              </a:solidFill>
              <a:latin typeface="Arial" pitchFamily="34" charset="0"/>
              <a:cs typeface="Arial" pitchFamily="34" charset="0"/>
            </a:endParaRPr>
          </a:p>
          <a:p>
            <a:r>
              <a:rPr lang="en-US" sz="2000" b="1" dirty="0" smtClean="0">
                <a:solidFill>
                  <a:prstClr val="black"/>
                </a:solidFill>
                <a:latin typeface="Arial" pitchFamily="34" charset="0"/>
                <a:cs typeface="Arial" pitchFamily="34" charset="0"/>
              </a:rPr>
              <a:t>Seems to have worked well</a:t>
            </a:r>
          </a:p>
          <a:p>
            <a:endParaRPr lang="en-US" sz="3000" b="1" dirty="0">
              <a:solidFill>
                <a:prstClr val="black"/>
              </a:solidFill>
              <a:latin typeface="Arial" pitchFamily="34" charset="0"/>
              <a:cs typeface="Arial" pitchFamily="34" charset="0"/>
            </a:endParaRPr>
          </a:p>
          <a:p>
            <a:r>
              <a:rPr lang="en-US" sz="2000" b="1" u="sng" dirty="0" smtClean="0">
                <a:solidFill>
                  <a:prstClr val="black"/>
                </a:solidFill>
                <a:latin typeface="Arial" pitchFamily="34" charset="0"/>
                <a:cs typeface="Arial" pitchFamily="34" charset="0"/>
              </a:rPr>
              <a:t>PAC46:</a:t>
            </a:r>
          </a:p>
          <a:p>
            <a:endParaRPr lang="en-US" sz="1200" b="1" u="sng" dirty="0">
              <a:solidFill>
                <a:prstClr val="black"/>
              </a:solidFill>
              <a:latin typeface="Arial" pitchFamily="34" charset="0"/>
              <a:cs typeface="Arial" pitchFamily="34" charset="0"/>
            </a:endParaRPr>
          </a:p>
          <a:p>
            <a:r>
              <a:rPr lang="en-US" sz="2000" dirty="0">
                <a:solidFill>
                  <a:prstClr val="black"/>
                </a:solidFill>
                <a:latin typeface="Arial" pitchFamily="34" charset="0"/>
                <a:cs typeface="Arial" pitchFamily="34" charset="0"/>
              </a:rPr>
              <a:t>Scheduled for week of July </a:t>
            </a:r>
            <a:r>
              <a:rPr lang="en-US" sz="2000" dirty="0" smtClean="0">
                <a:solidFill>
                  <a:prstClr val="black"/>
                </a:solidFill>
                <a:latin typeface="Arial" pitchFamily="34" charset="0"/>
                <a:cs typeface="Arial" pitchFamily="34" charset="0"/>
              </a:rPr>
              <a:t>16, 2018</a:t>
            </a:r>
          </a:p>
          <a:p>
            <a:r>
              <a:rPr lang="en-US" sz="2000" dirty="0">
                <a:solidFill>
                  <a:prstClr val="black"/>
                </a:solidFill>
                <a:latin typeface="Arial" pitchFamily="34" charset="0"/>
                <a:cs typeface="Arial" pitchFamily="34" charset="0"/>
              </a:rPr>
              <a:t>Proposals due: 8:00 a.m. EDT </a:t>
            </a:r>
            <a:r>
              <a:rPr lang="en-US" sz="2000" dirty="0" smtClean="0">
                <a:solidFill>
                  <a:prstClr val="black"/>
                </a:solidFill>
                <a:latin typeface="Arial" pitchFamily="34" charset="0"/>
                <a:cs typeface="Arial" pitchFamily="34" charset="0"/>
              </a:rPr>
              <a:t>on </a:t>
            </a:r>
            <a:r>
              <a:rPr lang="en-US" sz="2000" dirty="0">
                <a:solidFill>
                  <a:prstClr val="black"/>
                </a:solidFill>
                <a:latin typeface="Arial" pitchFamily="34" charset="0"/>
                <a:cs typeface="Arial" pitchFamily="34" charset="0"/>
              </a:rPr>
              <a:t>Monday, June 4, 2018.</a:t>
            </a:r>
          </a:p>
          <a:p>
            <a:r>
              <a:rPr lang="en-US" sz="2000" dirty="0" smtClean="0">
                <a:solidFill>
                  <a:prstClr val="black"/>
                </a:solidFill>
                <a:latin typeface="Arial" pitchFamily="34" charset="0"/>
                <a:cs typeface="Arial" pitchFamily="34" charset="0"/>
              </a:rPr>
              <a:t>New members: A. </a:t>
            </a:r>
            <a:r>
              <a:rPr lang="en-US" sz="2000" dirty="0" err="1" smtClean="0">
                <a:solidFill>
                  <a:prstClr val="black"/>
                </a:solidFill>
                <a:latin typeface="Arial" pitchFamily="34" charset="0"/>
                <a:cs typeface="Arial" pitchFamily="34" charset="0"/>
              </a:rPr>
              <a:t>Bacchetta</a:t>
            </a:r>
            <a:r>
              <a:rPr lang="en-US" sz="2000" dirty="0" smtClean="0">
                <a:solidFill>
                  <a:prstClr val="black"/>
                </a:solidFill>
                <a:latin typeface="Arial" pitchFamily="34" charset="0"/>
                <a:cs typeface="Arial" pitchFamily="34" charset="0"/>
              </a:rPr>
              <a:t>, S. Paul</a:t>
            </a:r>
          </a:p>
        </p:txBody>
      </p:sp>
      <p:sp>
        <p:nvSpPr>
          <p:cNvPr id="3" name="Slide Number Placeholder 2"/>
          <p:cNvSpPr>
            <a:spLocks noGrp="1"/>
          </p:cNvSpPr>
          <p:nvPr>
            <p:ph type="sldNum" sz="quarter" idx="12"/>
          </p:nvPr>
        </p:nvSpPr>
        <p:spPr/>
        <p:txBody>
          <a:bodyPr/>
          <a:lstStyle/>
          <a:p>
            <a:fld id="{07E1C93C-5050-FC42-8F10-D22D4F119D13}" type="slidenum">
              <a:rPr lang="en-US" smtClean="0"/>
              <a:pPr/>
              <a:t>13</a:t>
            </a:fld>
            <a:endParaRPr lang="en-US" dirty="0"/>
          </a:p>
        </p:txBody>
      </p:sp>
    </p:spTree>
    <p:extLst>
      <p:ext uri="{BB962C8B-B14F-4D97-AF65-F5344CB8AC3E}">
        <p14:creationId xmlns:p14="http://schemas.microsoft.com/office/powerpoint/2010/main" val="3392529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defTabSz="914400" fontAlgn="b">
              <a:spcBef>
                <a:spcPts val="0"/>
              </a:spcBef>
            </a:pPr>
            <a:r>
              <a:rPr lang="en-US" b="1" dirty="0">
                <a:solidFill>
                  <a:srgbClr val="000000"/>
                </a:solidFill>
                <a:ea typeface="+mn-ea"/>
              </a:rPr>
              <a:t>12 GeV Approved Experiments by Physics Topics</a:t>
            </a:r>
            <a:endParaRPr lang="en-US" dirty="0"/>
          </a:p>
        </p:txBody>
      </p:sp>
      <p:graphicFrame>
        <p:nvGraphicFramePr>
          <p:cNvPr id="5" name="Table 4"/>
          <p:cNvGraphicFramePr>
            <a:graphicFrameLocks noGrp="1"/>
          </p:cNvGraphicFramePr>
          <p:nvPr>
            <p:extLst/>
          </p:nvPr>
        </p:nvGraphicFramePr>
        <p:xfrm>
          <a:off x="257699" y="1014151"/>
          <a:ext cx="8557663" cy="4606148"/>
        </p:xfrm>
        <a:graphic>
          <a:graphicData uri="http://schemas.openxmlformats.org/drawingml/2006/table">
            <a:tbl>
              <a:tblPr/>
              <a:tblGrid>
                <a:gridCol w="4066559">
                  <a:extLst>
                    <a:ext uri="{9D8B030D-6E8A-4147-A177-3AD203B41FA5}">
                      <a16:colId xmlns:a16="http://schemas.microsoft.com/office/drawing/2014/main" val="2623693996"/>
                    </a:ext>
                  </a:extLst>
                </a:gridCol>
                <a:gridCol w="749808">
                  <a:extLst>
                    <a:ext uri="{9D8B030D-6E8A-4147-A177-3AD203B41FA5}">
                      <a16:colId xmlns:a16="http://schemas.microsoft.com/office/drawing/2014/main" val="3769313859"/>
                    </a:ext>
                  </a:extLst>
                </a:gridCol>
                <a:gridCol w="749808">
                  <a:extLst>
                    <a:ext uri="{9D8B030D-6E8A-4147-A177-3AD203B41FA5}">
                      <a16:colId xmlns:a16="http://schemas.microsoft.com/office/drawing/2014/main" val="3374557454"/>
                    </a:ext>
                  </a:extLst>
                </a:gridCol>
                <a:gridCol w="747872">
                  <a:extLst>
                    <a:ext uri="{9D8B030D-6E8A-4147-A177-3AD203B41FA5}">
                      <a16:colId xmlns:a16="http://schemas.microsoft.com/office/drawing/2014/main" val="952656725"/>
                    </a:ext>
                  </a:extLst>
                </a:gridCol>
                <a:gridCol w="747872">
                  <a:extLst>
                    <a:ext uri="{9D8B030D-6E8A-4147-A177-3AD203B41FA5}">
                      <a16:colId xmlns:a16="http://schemas.microsoft.com/office/drawing/2014/main" val="2306721261"/>
                    </a:ext>
                  </a:extLst>
                </a:gridCol>
                <a:gridCol w="747872">
                  <a:extLst>
                    <a:ext uri="{9D8B030D-6E8A-4147-A177-3AD203B41FA5}">
                      <a16:colId xmlns:a16="http://schemas.microsoft.com/office/drawing/2014/main" val="54926653"/>
                    </a:ext>
                  </a:extLst>
                </a:gridCol>
                <a:gridCol w="747872">
                  <a:extLst>
                    <a:ext uri="{9D8B030D-6E8A-4147-A177-3AD203B41FA5}">
                      <a16:colId xmlns:a16="http://schemas.microsoft.com/office/drawing/2014/main" val="1876009418"/>
                    </a:ext>
                  </a:extLst>
                </a:gridCol>
              </a:tblGrid>
              <a:tr h="418741">
                <a:tc>
                  <a:txBody>
                    <a:bodyPr/>
                    <a:lstStyle/>
                    <a:p>
                      <a:pPr marL="112713" indent="0" algn="l" fontAlgn="ctr"/>
                      <a:r>
                        <a:rPr lang="en-US" sz="1600" b="1" i="0" u="none" strike="noStrike" dirty="0">
                          <a:solidFill>
                            <a:srgbClr val="000000"/>
                          </a:solidFill>
                          <a:effectLst/>
                          <a:latin typeface="Arial Narrow" panose="020B0606020202030204" pitchFamily="34" charset="0"/>
                        </a:rPr>
                        <a:t>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dirty="0">
                          <a:solidFill>
                            <a:srgbClr val="000000"/>
                          </a:solidFill>
                          <a:effectLst/>
                          <a:latin typeface="Arial Narrow" panose="020B0606020202030204" pitchFamily="34" charset="0"/>
                        </a:rPr>
                        <a:t>Hall 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dirty="0">
                          <a:solidFill>
                            <a:srgbClr val="000000"/>
                          </a:solidFill>
                          <a:effectLst/>
                          <a:latin typeface="Arial Narrow" panose="020B0606020202030204" pitchFamily="34" charset="0"/>
                        </a:rPr>
                        <a:t>Hall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dirty="0">
                          <a:solidFill>
                            <a:srgbClr val="000000"/>
                          </a:solidFill>
                          <a:effectLst/>
                          <a:latin typeface="Arial Narrow" panose="020B0606020202030204" pitchFamily="34" charset="0"/>
                        </a:rPr>
                        <a:t>Hall 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dirty="0">
                          <a:solidFill>
                            <a:srgbClr val="000000"/>
                          </a:solidFill>
                          <a:effectLst/>
                          <a:latin typeface="Arial Narrow" panose="020B0606020202030204" pitchFamily="34" charset="0"/>
                        </a:rPr>
                        <a:t>Hall 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dirty="0">
                          <a:solidFill>
                            <a:srgbClr val="000000"/>
                          </a:solidFill>
                          <a:effectLst/>
                          <a:latin typeface="Arial Narrow" panose="020B0606020202030204" pitchFamily="34" charset="0"/>
                        </a:rPr>
                        <a:t>Other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dirty="0">
                          <a:solidFill>
                            <a:srgbClr val="000000"/>
                          </a:solidFill>
                          <a:effectLst/>
                          <a:latin typeface="Arial Narrow" panose="020B0606020202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77815059"/>
                  </a:ext>
                </a:extLst>
              </a:tr>
              <a:tr h="418741">
                <a:tc>
                  <a:txBody>
                    <a:bodyPr/>
                    <a:lstStyle/>
                    <a:p>
                      <a:pPr marL="112713" indent="0" algn="l" fontAlgn="ctr"/>
                      <a:r>
                        <a:rPr lang="en-US" sz="1600" b="0" i="0" u="none" strike="noStrike" dirty="0">
                          <a:solidFill>
                            <a:srgbClr val="000000"/>
                          </a:solidFill>
                          <a:effectLst/>
                          <a:latin typeface="Arial Narrow" panose="020B0606020202030204" pitchFamily="34" charset="0"/>
                        </a:rPr>
                        <a:t>Hadron spectra as probes of QCD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133427635"/>
                  </a:ext>
                </a:extLst>
              </a:tr>
              <a:tr h="418741">
                <a:tc>
                  <a:txBody>
                    <a:bodyPr/>
                    <a:lstStyle/>
                    <a:p>
                      <a:pPr marL="112713" indent="0" algn="l" fontAlgn="ctr"/>
                      <a:r>
                        <a:rPr lang="en-US" sz="1600" b="0" i="0" u="none" strike="noStrike" dirty="0">
                          <a:solidFill>
                            <a:srgbClr val="000000"/>
                          </a:solidFill>
                          <a:effectLst/>
                          <a:latin typeface="Arial Narrow" panose="020B0606020202030204" pitchFamily="34" charset="0"/>
                        </a:rPr>
                        <a:t>Transverse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103143058"/>
                  </a:ext>
                </a:extLst>
              </a:tr>
              <a:tr h="418741">
                <a:tc>
                  <a:txBody>
                    <a:bodyPr/>
                    <a:lstStyle/>
                    <a:p>
                      <a:pPr marL="112713" indent="0" algn="l" fontAlgn="ctr"/>
                      <a:r>
                        <a:rPr lang="en-US" sz="1600" b="0" i="0" u="none" strike="noStrike" dirty="0">
                          <a:solidFill>
                            <a:srgbClr val="000000"/>
                          </a:solidFill>
                          <a:effectLst/>
                          <a:latin typeface="Arial Narrow" panose="020B0606020202030204" pitchFamily="34" charset="0"/>
                        </a:rPr>
                        <a:t>Longitudinal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692829413"/>
                  </a:ext>
                </a:extLst>
              </a:tr>
              <a:tr h="418741">
                <a:tc>
                  <a:txBody>
                    <a:bodyPr/>
                    <a:lstStyle/>
                    <a:p>
                      <a:pPr marL="112713" indent="0" algn="l" fontAlgn="ctr"/>
                      <a:r>
                        <a:rPr lang="en-US" sz="1600" b="0" i="0" u="none" strike="noStrike" dirty="0">
                          <a:solidFill>
                            <a:srgbClr val="000000"/>
                          </a:solidFill>
                          <a:effectLst/>
                          <a:latin typeface="Arial Narrow" panose="020B0606020202030204" pitchFamily="34" charset="0"/>
                        </a:rPr>
                        <a:t>3D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a:solidFill>
                            <a:srgbClr val="000000"/>
                          </a:solidFill>
                          <a:effectLst/>
                          <a:latin typeface="Arial Narrow" panose="020B060602020203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59857708"/>
                  </a:ext>
                </a:extLst>
              </a:tr>
              <a:tr h="418741">
                <a:tc>
                  <a:txBody>
                    <a:bodyPr/>
                    <a:lstStyle/>
                    <a:p>
                      <a:pPr marL="112713" indent="0" algn="l" fontAlgn="ctr"/>
                      <a:r>
                        <a:rPr lang="en-US" sz="1600" b="0" i="0" u="none" strike="noStrike" dirty="0">
                          <a:solidFill>
                            <a:srgbClr val="000000"/>
                          </a:solidFill>
                          <a:effectLst/>
                          <a:latin typeface="Arial Narrow" panose="020B0606020202030204" pitchFamily="34" charset="0"/>
                        </a:rPr>
                        <a:t>Hadrons and cold nuclear matter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443450222"/>
                  </a:ext>
                </a:extLst>
              </a:tr>
              <a:tr h="837479">
                <a:tc>
                  <a:txBody>
                    <a:bodyPr/>
                    <a:lstStyle/>
                    <a:p>
                      <a:pPr marL="112713" indent="0" algn="l" fontAlgn="ctr"/>
                      <a:r>
                        <a:rPr lang="en-US" sz="1600" b="0" i="0" u="none" strike="noStrike" dirty="0">
                          <a:solidFill>
                            <a:srgbClr val="000000"/>
                          </a:solidFill>
                          <a:effectLst/>
                          <a:latin typeface="Arial Narrow" panose="020B0606020202030204" pitchFamily="34" charset="0"/>
                        </a:rPr>
                        <a:t>Low-energy tests of the Standard Model and Fundamental Symmetries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0" i="0" u="none" strike="noStrike" dirty="0">
                          <a:solidFill>
                            <a:srgbClr val="000000"/>
                          </a:solidFill>
                          <a:effectLst/>
                          <a:latin typeface="Arial Narrow" panose="020B0606020202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592089119"/>
                  </a:ext>
                </a:extLst>
              </a:tr>
              <a:tr h="418741">
                <a:tc>
                  <a:txBody>
                    <a:bodyPr/>
                    <a:lstStyle/>
                    <a:p>
                      <a:pPr marL="112713" indent="0" algn="l" fontAlgn="ctr"/>
                      <a:r>
                        <a:rPr lang="en-US" sz="1600" b="1" i="0" u="none" strike="noStrike" dirty="0">
                          <a:solidFill>
                            <a:srgbClr val="000000"/>
                          </a:solidFill>
                          <a:effectLst/>
                          <a:latin typeface="Arial Narrow" panose="020B0606020202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a:solidFill>
                            <a:srgbClr val="000000"/>
                          </a:solidFill>
                          <a:effectLst/>
                          <a:latin typeface="Arial Narrow" panose="020B0606020202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600" b="1" i="0" u="none" strike="noStrike" dirty="0">
                          <a:solidFill>
                            <a:srgbClr val="000000"/>
                          </a:solidFill>
                          <a:effectLst/>
                          <a:latin typeface="Arial Narrow" panose="020B0606020202030204" pitchFamily="34" charset="0"/>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530186253"/>
                  </a:ext>
                </a:extLst>
              </a:tr>
              <a:tr h="418741">
                <a:tc>
                  <a:txBody>
                    <a:bodyPr/>
                    <a:lstStyle/>
                    <a:p>
                      <a:pPr marL="112713" indent="0" algn="l" fontAlgn="ctr"/>
                      <a:r>
                        <a:rPr lang="en-US" sz="1600" b="1" i="0" u="none" strike="noStrike" dirty="0">
                          <a:solidFill>
                            <a:srgbClr val="000000"/>
                          </a:solidFill>
                          <a:effectLst/>
                          <a:latin typeface="Arial Narrow" panose="020B0606020202030204" pitchFamily="34" charset="0"/>
                        </a:rPr>
                        <a:t>Total Experiments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a:solidFill>
                            <a:srgbClr val="000000"/>
                          </a:solidFill>
                          <a:effectLst/>
                          <a:latin typeface="Arial Narrow" panose="020B0606020202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a:solidFill>
                            <a:srgbClr val="000000"/>
                          </a:solidFill>
                          <a:effectLst/>
                          <a:latin typeface="Arial Narrow" panose="020B0606020202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a:solidFill>
                            <a:srgbClr val="000000"/>
                          </a:solidFill>
                          <a:effectLst/>
                          <a:latin typeface="Arial Narrow" panose="020B0606020202030204" pitchFamily="34" charset="0"/>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a:solidFill>
                            <a:srgbClr val="000000"/>
                          </a:solidFill>
                          <a:effectLst/>
                          <a:latin typeface="Arial Narrow" panose="020B0606020202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36564485"/>
                  </a:ext>
                </a:extLst>
              </a:tr>
              <a:tr h="418741">
                <a:tc>
                  <a:txBody>
                    <a:bodyPr/>
                    <a:lstStyle/>
                    <a:p>
                      <a:pPr marL="112713" indent="0" algn="l" fontAlgn="ctr"/>
                      <a:r>
                        <a:rPr lang="en-US" sz="1600" b="1" i="0" u="none" strike="noStrike" dirty="0">
                          <a:solidFill>
                            <a:srgbClr val="000000"/>
                          </a:solidFill>
                          <a:effectLst/>
                          <a:latin typeface="Arial Narrow" panose="020B0606020202030204" pitchFamily="34" charset="0"/>
                        </a:rPr>
                        <a:t>Total Experiments Remaining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1" i="0" u="none" strike="noStrike" dirty="0">
                          <a:solidFill>
                            <a:srgbClr val="000000"/>
                          </a:solidFill>
                          <a:effectLst/>
                          <a:latin typeface="Arial Narrow" panose="020B0606020202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1" i="0" u="none" strike="noStrike" dirty="0" smtClean="0">
                          <a:solidFill>
                            <a:srgbClr val="000000"/>
                          </a:solidFill>
                          <a:effectLst/>
                          <a:latin typeface="Arial Narrow" panose="020B0606020202030204" pitchFamily="34" charset="0"/>
                        </a:rPr>
                        <a:t>21.9</a:t>
                      </a:r>
                      <a:endParaRPr lang="en-US" sz="1600" b="1" i="0" u="none" strike="noStrike" dirty="0">
                        <a:solidFill>
                          <a:srgbClr val="000000"/>
                        </a:solidFill>
                        <a:effectLst/>
                        <a:latin typeface="Arial Narrow" panose="020B0606020202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1" i="0" u="none" strike="noStrike" dirty="0">
                          <a:solidFill>
                            <a:srgbClr val="000000"/>
                          </a:solidFill>
                          <a:effectLst/>
                          <a:latin typeface="Arial Narrow" panose="020B0606020202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1" i="0" u="none" strike="noStrike" dirty="0">
                          <a:solidFill>
                            <a:srgbClr val="000000"/>
                          </a:solidFill>
                          <a:effectLst/>
                          <a:latin typeface="Arial Narrow" panose="020B060602020203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1" i="0" u="none" strike="noStrike" dirty="0">
                          <a:solidFill>
                            <a:srgbClr val="000000"/>
                          </a:solidFill>
                          <a:effectLst/>
                          <a:latin typeface="Arial Narrow" panose="020B0606020202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1" i="0" u="none" strike="noStrike" dirty="0">
                          <a:solidFill>
                            <a:srgbClr val="000000"/>
                          </a:solidFill>
                          <a:effectLst/>
                          <a:latin typeface="Arial Narrow" panose="020B0606020202030204" pitchFamily="34" charset="0"/>
                        </a:rPr>
                        <a:t>72.0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61816254"/>
                  </a:ext>
                </a:extLst>
              </a:tr>
            </a:tbl>
          </a:graphicData>
        </a:graphic>
      </p:graphicFrame>
      <p:sp>
        <p:nvSpPr>
          <p:cNvPr id="3" name="Oval 2"/>
          <p:cNvSpPr/>
          <p:nvPr/>
        </p:nvSpPr>
        <p:spPr>
          <a:xfrm>
            <a:off x="1734037" y="4840317"/>
            <a:ext cx="1121434" cy="3364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Slide Number Placeholder 6"/>
          <p:cNvSpPr>
            <a:spLocks noGrp="1"/>
          </p:cNvSpPr>
          <p:nvPr>
            <p:ph type="sldNum" sz="quarter" idx="12"/>
          </p:nvPr>
        </p:nvSpPr>
        <p:spPr/>
        <p:txBody>
          <a:bodyPr/>
          <a:lstStyle/>
          <a:p>
            <a:fld id="{07E1C93C-5050-FC42-8F10-D22D4F119D13}" type="slidenum">
              <a:rPr lang="en-US" smtClean="0"/>
              <a:pPr/>
              <a:t>14</a:t>
            </a:fld>
            <a:endParaRPr lang="en-US" dirty="0"/>
          </a:p>
        </p:txBody>
      </p:sp>
    </p:spTree>
    <p:extLst>
      <p:ext uri="{BB962C8B-B14F-4D97-AF65-F5344CB8AC3E}">
        <p14:creationId xmlns:p14="http://schemas.microsoft.com/office/powerpoint/2010/main" val="16252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0000"/>
                </a:solidFill>
                <a:latin typeface="Arial" panose="020B0604020202020204" pitchFamily="34" charset="0"/>
                <a:cs typeface="Arial" panose="020B0604020202020204" pitchFamily="34" charset="0"/>
              </a:rPr>
              <a:t>12 GeV Approved Experiments by PAC </a:t>
            </a:r>
            <a:r>
              <a:rPr lang="en-US" b="1" dirty="0" smtClean="0">
                <a:solidFill>
                  <a:srgbClr val="000000"/>
                </a:solidFill>
                <a:latin typeface="Arial" panose="020B0604020202020204" pitchFamily="34" charset="0"/>
                <a:cs typeface="Arial" panose="020B0604020202020204" pitchFamily="34" charset="0"/>
              </a:rPr>
              <a:t>Days</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546928" y="5956776"/>
            <a:ext cx="7783081" cy="369332"/>
          </a:xfrm>
          <a:prstGeom prst="rect">
            <a:avLst/>
          </a:prstGeom>
          <a:solidFill>
            <a:srgbClr val="00B0F0"/>
          </a:solidFill>
        </p:spPr>
        <p:txBody>
          <a:bodyPr wrap="square" rtlCol="0">
            <a:spAutoFit/>
          </a:bodyPr>
          <a:lstStyle/>
          <a:p>
            <a:pPr defTabSz="457200"/>
            <a:r>
              <a:rPr lang="en-US" b="1" dirty="0">
                <a:solidFill>
                  <a:srgbClr val="FFFF00"/>
                </a:solidFill>
                <a:latin typeface="Arial" panose="020B0604020202020204" pitchFamily="34" charset="0"/>
                <a:cs typeface="Arial" panose="020B0604020202020204" pitchFamily="34" charset="0"/>
              </a:rPr>
              <a:t> “A  Decade of Experiments” – could be </a:t>
            </a:r>
            <a:r>
              <a:rPr lang="en-US" b="1" dirty="0" smtClean="0">
                <a:solidFill>
                  <a:srgbClr val="FFFF00"/>
                </a:solidFill>
                <a:latin typeface="Arial" panose="020B0604020202020204" pitchFamily="34" charset="0"/>
                <a:cs typeface="Arial" panose="020B0604020202020204" pitchFamily="34" charset="0"/>
              </a:rPr>
              <a:t>8 </a:t>
            </a:r>
            <a:r>
              <a:rPr lang="en-US" b="1" dirty="0">
                <a:solidFill>
                  <a:srgbClr val="FFFF00"/>
                </a:solidFill>
                <a:latin typeface="Arial" panose="020B0604020202020204" pitchFamily="34" charset="0"/>
                <a:cs typeface="Arial" panose="020B0604020202020204" pitchFamily="34" charset="0"/>
              </a:rPr>
              <a:t>or 15+ pending budgets etc.</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15</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84330257"/>
              </p:ext>
            </p:extLst>
          </p:nvPr>
        </p:nvGraphicFramePr>
        <p:xfrm>
          <a:off x="380605" y="1025741"/>
          <a:ext cx="8305800" cy="4876800"/>
        </p:xfrm>
        <a:graphic>
          <a:graphicData uri="http://schemas.openxmlformats.org/drawingml/2006/table">
            <a:tbl>
              <a:tblPr/>
              <a:tblGrid>
                <a:gridCol w="4477475">
                  <a:extLst>
                    <a:ext uri="{9D8B030D-6E8A-4147-A177-3AD203B41FA5}">
                      <a16:colId xmlns:a16="http://schemas.microsoft.com/office/drawing/2014/main" val="1000182287"/>
                    </a:ext>
                  </a:extLst>
                </a:gridCol>
                <a:gridCol w="665795">
                  <a:extLst>
                    <a:ext uri="{9D8B030D-6E8A-4147-A177-3AD203B41FA5}">
                      <a16:colId xmlns:a16="http://schemas.microsoft.com/office/drawing/2014/main" val="1188373532"/>
                    </a:ext>
                  </a:extLst>
                </a:gridCol>
                <a:gridCol w="632506">
                  <a:extLst>
                    <a:ext uri="{9D8B030D-6E8A-4147-A177-3AD203B41FA5}">
                      <a16:colId xmlns:a16="http://schemas.microsoft.com/office/drawing/2014/main" val="3238348340"/>
                    </a:ext>
                  </a:extLst>
                </a:gridCol>
                <a:gridCol w="632506">
                  <a:extLst>
                    <a:ext uri="{9D8B030D-6E8A-4147-A177-3AD203B41FA5}">
                      <a16:colId xmlns:a16="http://schemas.microsoft.com/office/drawing/2014/main" val="267142921"/>
                    </a:ext>
                  </a:extLst>
                </a:gridCol>
                <a:gridCol w="582572">
                  <a:extLst>
                    <a:ext uri="{9D8B030D-6E8A-4147-A177-3AD203B41FA5}">
                      <a16:colId xmlns:a16="http://schemas.microsoft.com/office/drawing/2014/main" val="1797834810"/>
                    </a:ext>
                  </a:extLst>
                </a:gridCol>
                <a:gridCol w="615861">
                  <a:extLst>
                    <a:ext uri="{9D8B030D-6E8A-4147-A177-3AD203B41FA5}">
                      <a16:colId xmlns:a16="http://schemas.microsoft.com/office/drawing/2014/main" val="1374599035"/>
                    </a:ext>
                  </a:extLst>
                </a:gridCol>
                <a:gridCol w="699085">
                  <a:extLst>
                    <a:ext uri="{9D8B030D-6E8A-4147-A177-3AD203B41FA5}">
                      <a16:colId xmlns:a16="http://schemas.microsoft.com/office/drawing/2014/main" val="2513345502"/>
                    </a:ext>
                  </a:extLst>
                </a:gridCol>
              </a:tblGrid>
              <a:tr h="420414">
                <a:tc>
                  <a:txBody>
                    <a:bodyPr/>
                    <a:lstStyle/>
                    <a:p>
                      <a:pPr marL="111125" indent="0" algn="l" fontAlgn="ctr"/>
                      <a:r>
                        <a:rPr lang="en-US" sz="1400" b="1" i="0" u="none" strike="noStrike" dirty="0">
                          <a:solidFill>
                            <a:srgbClr val="000000"/>
                          </a:solidFill>
                          <a:effectLst/>
                          <a:latin typeface="Arial Narrow" panose="020B0606020202030204" pitchFamily="34" charset="0"/>
                        </a:rPr>
                        <a:t>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Hall 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Hall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Hall 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Hall 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Other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102565718"/>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The Hadron spectra as probes of QCD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dirty="0">
                          <a:solidFill>
                            <a:srgbClr val="000000"/>
                          </a:solidFill>
                          <a:effectLst/>
                          <a:latin typeface="Arial Narrow" panose="020B0606020202030204" pitchFamily="34" charset="0"/>
                        </a:rPr>
                        <a:t>870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869406522"/>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The transverse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150.5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470.5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536125692"/>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The longitudinal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18795446"/>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The 3D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409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872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1478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741689587"/>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Hadrons and cold nuclear matter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dirty="0">
                          <a:solidFill>
                            <a:srgbClr val="000000"/>
                          </a:solidFill>
                          <a:effectLst/>
                          <a:latin typeface="Arial Narrow" panose="020B0606020202030204" pitchFamily="34" charset="0"/>
                        </a:rPr>
                        <a:t>220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205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669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778113922"/>
                  </a:ext>
                </a:extLst>
              </a:tr>
              <a:tr h="672662">
                <a:tc>
                  <a:txBody>
                    <a:bodyPr/>
                    <a:lstStyle/>
                    <a:p>
                      <a:pPr marL="111125" indent="0" algn="l" fontAlgn="ctr"/>
                      <a:r>
                        <a:rPr lang="en-US" sz="1400" b="0" i="0" u="none" strike="noStrike" dirty="0">
                          <a:solidFill>
                            <a:srgbClr val="000000"/>
                          </a:solidFill>
                          <a:effectLst/>
                          <a:latin typeface="Arial Narrow" panose="020B0606020202030204" pitchFamily="34" charset="0"/>
                        </a:rPr>
                        <a:t>Low-energy tests of the Standard Model and Fundamental Symmetries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547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866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10718823"/>
                  </a:ext>
                </a:extLst>
              </a:tr>
              <a:tr h="336331">
                <a:tc>
                  <a:txBody>
                    <a:bodyPr/>
                    <a:lstStyle/>
                    <a:p>
                      <a:pPr marL="111125" indent="0" algn="l" fontAlgn="ctr"/>
                      <a:r>
                        <a:rPr lang="en-US" sz="1400" b="1" i="0" u="none" strike="noStrike" dirty="0">
                          <a:solidFill>
                            <a:srgbClr val="000000"/>
                          </a:solidFill>
                          <a:effectLst/>
                          <a:latin typeface="Arial Narrow" panose="020B0606020202030204" pitchFamily="34" charset="0"/>
                        </a:rPr>
                        <a:t>Total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1392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688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4813.5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798041414"/>
                  </a:ext>
                </a:extLst>
              </a:tr>
              <a:tr h="336331">
                <a:tc>
                  <a:txBody>
                    <a:bodyPr/>
                    <a:lstStyle/>
                    <a:p>
                      <a:pPr marL="111125" indent="0" algn="l" fontAlgn="ctr"/>
                      <a:r>
                        <a:rPr lang="en-US" sz="1400" b="1" i="0" u="none" strike="noStrike" dirty="0">
                          <a:solidFill>
                            <a:srgbClr val="000000"/>
                          </a:solidFill>
                          <a:effectLst/>
                          <a:latin typeface="Arial Narrow" panose="020B0606020202030204" pitchFamily="34" charset="0"/>
                        </a:rPr>
                        <a:t>Total Days - Without </a:t>
                      </a:r>
                      <a:r>
                        <a:rPr lang="en-US" sz="1400" b="1" i="0" u="none" strike="noStrike" dirty="0" err="1" smtClean="0">
                          <a:solidFill>
                            <a:srgbClr val="000000"/>
                          </a:solidFill>
                          <a:effectLst/>
                          <a:latin typeface="Arial Narrow" panose="020B0606020202030204" pitchFamily="34" charset="0"/>
                        </a:rPr>
                        <a:t>SoLID</a:t>
                      </a:r>
                      <a:r>
                        <a:rPr lang="en-US" sz="1400" b="1" i="0" u="none" strike="noStrike" dirty="0" smtClean="0">
                          <a:solidFill>
                            <a:srgbClr val="000000"/>
                          </a:solidFill>
                          <a:effectLst/>
                          <a:latin typeface="Arial Narrow" panose="020B0606020202030204" pitchFamily="34" charset="0"/>
                        </a:rPr>
                        <a:t>, </a:t>
                      </a:r>
                      <a:r>
                        <a:rPr lang="en-US" sz="1400" b="1" i="0" u="none" strike="noStrike" dirty="0" err="1" smtClean="0">
                          <a:solidFill>
                            <a:srgbClr val="000000"/>
                          </a:solidFill>
                          <a:effectLst/>
                          <a:latin typeface="Arial Narrow" panose="020B0606020202030204" pitchFamily="34" charset="0"/>
                        </a:rPr>
                        <a:t>DarkLIGHT</a:t>
                      </a:r>
                      <a:endParaRPr lang="en-US" sz="1400" b="1" i="0" u="none" strike="noStrike" dirty="0">
                        <a:solidFill>
                          <a:srgbClr val="000000"/>
                        </a:solidFill>
                        <a:effectLst/>
                        <a:latin typeface="Arial Narrow" panose="020B0606020202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917.5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dirty="0">
                          <a:solidFill>
                            <a:srgbClr val="000000"/>
                          </a:solidFill>
                          <a:effectLst/>
                          <a:latin typeface="Arial Narrow" panose="020B0606020202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688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4294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extLst>
                  <a:ext uri="{0D108BD9-81ED-4DB2-BD59-A6C34878D82A}">
                    <a16:rowId xmlns:a16="http://schemas.microsoft.com/office/drawing/2014/main" val="3383498107"/>
                  </a:ext>
                </a:extLst>
              </a:tr>
              <a:tr h="411071">
                <a:tc>
                  <a:txBody>
                    <a:bodyPr/>
                    <a:lstStyle/>
                    <a:p>
                      <a:pPr marL="111125" indent="0" algn="l" fontAlgn="ctr"/>
                      <a:r>
                        <a:rPr lang="en-US" sz="1400" b="1" i="0" u="none" strike="noStrike" dirty="0">
                          <a:solidFill>
                            <a:srgbClr val="000000"/>
                          </a:solidFill>
                          <a:effectLst/>
                          <a:latin typeface="Arial Narrow" panose="020B0606020202030204" pitchFamily="34" charset="0"/>
                        </a:rPr>
                        <a:t>Total Approved Run Group Days (includes </a:t>
                      </a:r>
                      <a:r>
                        <a:rPr lang="en-US" sz="1400" b="1" i="0" u="none" strike="noStrike" dirty="0" err="1" smtClean="0">
                          <a:solidFill>
                            <a:srgbClr val="000000"/>
                          </a:solidFill>
                          <a:effectLst/>
                          <a:latin typeface="Arial Narrow" panose="020B0606020202030204" pitchFamily="34" charset="0"/>
                        </a:rPr>
                        <a:t>SoLID</a:t>
                      </a:r>
                      <a:r>
                        <a:rPr lang="en-US" sz="1400" b="1" i="0" u="none" strike="noStrike" dirty="0" smtClean="0">
                          <a:solidFill>
                            <a:srgbClr val="000000"/>
                          </a:solidFill>
                          <a:effectLst/>
                          <a:latin typeface="Arial Narrow" panose="020B0606020202030204" pitchFamily="34" charset="0"/>
                        </a:rPr>
                        <a:t>,</a:t>
                      </a:r>
                      <a:r>
                        <a:rPr lang="en-US" sz="1400" b="1" i="0" u="none" strike="noStrike" baseline="0" dirty="0" smtClean="0">
                          <a:solidFill>
                            <a:srgbClr val="000000"/>
                          </a:solidFill>
                          <a:effectLst/>
                          <a:latin typeface="Arial Narrow" panose="020B0606020202030204" pitchFamily="34" charset="0"/>
                        </a:rPr>
                        <a:t> DL</a:t>
                      </a:r>
                      <a:r>
                        <a:rPr lang="en-US" sz="1400" b="1" i="0" u="none" strike="noStrike" dirty="0" smtClean="0">
                          <a:solidFill>
                            <a:srgbClr val="000000"/>
                          </a:solidFill>
                          <a:effectLst/>
                          <a:latin typeface="Arial Narrow" panose="020B0606020202030204" pitchFamily="34" charset="0"/>
                        </a:rPr>
                        <a:t>)</a:t>
                      </a:r>
                      <a:endParaRPr lang="en-US" sz="1400" b="1" i="0" u="none" strike="noStrike" dirty="0">
                        <a:solidFill>
                          <a:srgbClr val="000000"/>
                        </a:solidFill>
                        <a:effectLst/>
                        <a:latin typeface="Arial Narrow" panose="020B0606020202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1392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dirty="0">
                          <a:solidFill>
                            <a:srgbClr val="000000"/>
                          </a:solidFill>
                          <a:effectLst/>
                          <a:latin typeface="Arial Narrow" panose="020B0606020202030204" pitchFamily="34" charset="0"/>
                        </a:rPr>
                        <a:t>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645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3536</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61065817"/>
                  </a:ext>
                </a:extLst>
              </a:tr>
              <a:tr h="345674">
                <a:tc>
                  <a:txBody>
                    <a:bodyPr/>
                    <a:lstStyle/>
                    <a:p>
                      <a:pPr marL="111125" indent="0" algn="l" fontAlgn="ctr"/>
                      <a:r>
                        <a:rPr lang="en-US" sz="1400" b="1" i="0" u="none" strike="noStrike" dirty="0">
                          <a:solidFill>
                            <a:srgbClr val="000000"/>
                          </a:solidFill>
                          <a:effectLst/>
                          <a:latin typeface="Arial Narrow" panose="020B0606020202030204" pitchFamily="34" charset="0"/>
                        </a:rPr>
                        <a:t>Total Approved Run Group Days (without </a:t>
                      </a:r>
                      <a:r>
                        <a:rPr lang="en-US" sz="1400" b="1" i="0" u="none" strike="noStrike" dirty="0" err="1" smtClean="0">
                          <a:solidFill>
                            <a:srgbClr val="000000"/>
                          </a:solidFill>
                          <a:effectLst/>
                          <a:latin typeface="Arial Narrow" panose="020B0606020202030204" pitchFamily="34" charset="0"/>
                        </a:rPr>
                        <a:t>SoLID</a:t>
                      </a:r>
                      <a:r>
                        <a:rPr lang="en-US" sz="1400" b="1" i="0" u="none" strike="noStrike" dirty="0" smtClean="0">
                          <a:solidFill>
                            <a:srgbClr val="000000"/>
                          </a:solidFill>
                          <a:effectLst/>
                          <a:latin typeface="Arial Narrow" panose="020B0606020202030204" pitchFamily="34" charset="0"/>
                        </a:rPr>
                        <a:t>,</a:t>
                      </a:r>
                      <a:r>
                        <a:rPr lang="en-US" sz="1400" b="1" i="0" u="none" strike="noStrike" baseline="0" dirty="0" smtClean="0">
                          <a:solidFill>
                            <a:srgbClr val="000000"/>
                          </a:solidFill>
                          <a:effectLst/>
                          <a:latin typeface="Arial Narrow" panose="020B0606020202030204" pitchFamily="34" charset="0"/>
                        </a:rPr>
                        <a:t> DL</a:t>
                      </a:r>
                      <a:r>
                        <a:rPr lang="en-US" sz="1400" b="1" i="0" u="none" strike="noStrike" dirty="0" smtClean="0">
                          <a:solidFill>
                            <a:srgbClr val="000000"/>
                          </a:solidFill>
                          <a:effectLst/>
                          <a:latin typeface="Arial Narrow" panose="020B0606020202030204" pitchFamily="34" charset="0"/>
                        </a:rPr>
                        <a:t>)</a:t>
                      </a:r>
                      <a:endParaRPr lang="en-US" sz="1400" b="1" i="0" u="none" strike="noStrike" dirty="0">
                        <a:solidFill>
                          <a:srgbClr val="000000"/>
                        </a:solidFill>
                        <a:effectLst/>
                        <a:latin typeface="Arial Narrow" panose="020B0606020202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917.5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dirty="0">
                          <a:solidFill>
                            <a:srgbClr val="000000"/>
                          </a:solidFill>
                          <a:effectLst/>
                          <a:latin typeface="Arial Narrow" panose="020B0606020202030204" pitchFamily="34" charset="0"/>
                        </a:rPr>
                        <a:t>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645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3016</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68879316"/>
                  </a:ext>
                </a:extLst>
              </a:tr>
              <a:tr h="336331">
                <a:tc>
                  <a:txBody>
                    <a:bodyPr/>
                    <a:lstStyle/>
                    <a:p>
                      <a:pPr marL="111125" indent="0" algn="l" fontAlgn="ctr"/>
                      <a:r>
                        <a:rPr lang="en-US" sz="1400" b="1" i="0" u="none" strike="noStrike" dirty="0">
                          <a:solidFill>
                            <a:srgbClr val="000000"/>
                          </a:solidFill>
                          <a:effectLst/>
                          <a:latin typeface="Arial Narrow" panose="020B0606020202030204" pitchFamily="34" charset="0"/>
                        </a:rPr>
                        <a:t>Total Days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dirty="0">
                          <a:solidFill>
                            <a:srgbClr val="000000"/>
                          </a:solidFill>
                          <a:effectLst/>
                          <a:latin typeface="Arial Narrow" panose="020B0606020202030204" pitchFamily="34" charset="0"/>
                        </a:rPr>
                        <a:t>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dirty="0">
                          <a:solidFill>
                            <a:srgbClr val="000000"/>
                          </a:solidFill>
                          <a:effectLst/>
                          <a:latin typeface="Arial Narrow" panose="020B0606020202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a:solidFill>
                            <a:srgbClr val="000000"/>
                          </a:solidFill>
                          <a:effectLst/>
                          <a:latin typeface="Arial Narrow" panose="020B0606020202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a:solidFill>
                            <a:srgbClr val="000000"/>
                          </a:solidFill>
                          <a:effectLst/>
                          <a:latin typeface="Arial Narrow" panose="020B0606020202030204" pitchFamily="34" charset="0"/>
                        </a:rPr>
                        <a:t>161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val="2161375547"/>
                  </a:ext>
                </a:extLst>
              </a:tr>
              <a:tr h="336331">
                <a:tc>
                  <a:txBody>
                    <a:bodyPr/>
                    <a:lstStyle/>
                    <a:p>
                      <a:pPr marL="111125" indent="0" algn="l" fontAlgn="ctr"/>
                      <a:r>
                        <a:rPr lang="en-US" sz="1400" b="1" i="0" u="none" strike="noStrike" dirty="0">
                          <a:solidFill>
                            <a:srgbClr val="000000"/>
                          </a:solidFill>
                          <a:effectLst/>
                          <a:latin typeface="Arial Narrow" panose="020B0606020202030204" pitchFamily="34" charset="0"/>
                        </a:rPr>
                        <a:t>Total Days Remaining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dirty="0">
                          <a:solidFill>
                            <a:srgbClr val="000000"/>
                          </a:solidFill>
                          <a:effectLst/>
                          <a:latin typeface="Arial Narrow" panose="020B0606020202030204" pitchFamily="34" charset="0"/>
                        </a:rPr>
                        <a:t>835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a:solidFill>
                            <a:srgbClr val="000000"/>
                          </a:solidFill>
                          <a:effectLst/>
                          <a:latin typeface="Arial Narrow" panose="020B0606020202030204" pitchFamily="34" charset="0"/>
                        </a:rPr>
                        <a:t>951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a:solidFill>
                            <a:srgbClr val="000000"/>
                          </a:solidFill>
                          <a:effectLst/>
                          <a:latin typeface="Arial Narrow" panose="020B0606020202030204" pitchFamily="34" charset="0"/>
                        </a:rPr>
                        <a:t>645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a:solidFill>
                            <a:srgbClr val="000000"/>
                          </a:solidFill>
                          <a:effectLst/>
                          <a:latin typeface="Arial Narrow" panose="020B0606020202030204" pitchFamily="34" charset="0"/>
                        </a:rPr>
                        <a:t>396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a:solidFill>
                            <a:srgbClr val="000000"/>
                          </a:solidFill>
                          <a:effectLst/>
                          <a:latin typeface="Arial Narrow" panose="020B060602020203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dirty="0">
                          <a:solidFill>
                            <a:srgbClr val="000000"/>
                          </a:solidFill>
                          <a:effectLst/>
                          <a:latin typeface="Arial Narrow" panose="020B0606020202030204" pitchFamily="34" charset="0"/>
                        </a:rPr>
                        <a:t>2855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extLst>
                  <a:ext uri="{0D108BD9-81ED-4DB2-BD59-A6C34878D82A}">
                    <a16:rowId xmlns:a16="http://schemas.microsoft.com/office/drawing/2014/main" val="2009388384"/>
                  </a:ext>
                </a:extLst>
              </a:tr>
            </a:tbl>
          </a:graphicData>
        </a:graphic>
      </p:graphicFrame>
    </p:spTree>
    <p:extLst>
      <p:ext uri="{BB962C8B-B14F-4D97-AF65-F5344CB8AC3E}">
        <p14:creationId xmlns:p14="http://schemas.microsoft.com/office/powerpoint/2010/main" val="1839909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Nuclear </a:t>
            </a:r>
            <a:r>
              <a:rPr lang="en-US" dirty="0" err="1" smtClean="0"/>
              <a:t>Femtography</a:t>
            </a:r>
            <a:endParaRPr lang="en-US" dirty="0"/>
          </a:p>
        </p:txBody>
      </p:sp>
      <p:sp>
        <p:nvSpPr>
          <p:cNvPr id="3" name="Content Placeholder 2"/>
          <p:cNvSpPr>
            <a:spLocks noGrp="1"/>
          </p:cNvSpPr>
          <p:nvPr>
            <p:ph idx="1"/>
          </p:nvPr>
        </p:nvSpPr>
        <p:spPr>
          <a:xfrm>
            <a:off x="308919" y="1175657"/>
            <a:ext cx="8464378" cy="5172092"/>
          </a:xfrm>
        </p:spPr>
        <p:txBody>
          <a:bodyPr/>
          <a:lstStyle/>
          <a:p>
            <a:pPr marL="457200" indent="-457200"/>
            <a:r>
              <a:rPr lang="en-US" dirty="0" smtClean="0"/>
              <a:t>Proposal to Commonwealth of VA</a:t>
            </a:r>
          </a:p>
          <a:p>
            <a:pPr marL="457200" indent="-457200">
              <a:buNone/>
            </a:pPr>
            <a:endParaRPr lang="en-US" dirty="0" smtClean="0"/>
          </a:p>
          <a:p>
            <a:pPr marL="457200" indent="-457200"/>
            <a:r>
              <a:rPr lang="en-US" dirty="0" smtClean="0"/>
              <a:t>Consortium of VA universities</a:t>
            </a:r>
          </a:p>
          <a:p>
            <a:pPr marL="457200" indent="-457200"/>
            <a:endParaRPr lang="en-US" dirty="0"/>
          </a:p>
          <a:p>
            <a:pPr marL="457200" indent="-457200"/>
            <a:r>
              <a:rPr lang="en-US" dirty="0" smtClean="0"/>
              <a:t>Theoretical physics, experimental physics, computation, statistics – broad involvement</a:t>
            </a:r>
          </a:p>
          <a:p>
            <a:pPr marL="457200" indent="-457200"/>
            <a:endParaRPr lang="en-US" dirty="0"/>
          </a:p>
          <a:p>
            <a:pPr marL="457200" indent="-457200"/>
            <a:r>
              <a:rPr lang="en-US" dirty="0" smtClean="0"/>
              <a:t>Initial request of $.5M for pilot study, funding of ~$2M/year envisioned</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16</a:t>
            </a:fld>
            <a:endParaRPr lang="en-US" dirty="0"/>
          </a:p>
        </p:txBody>
      </p:sp>
    </p:spTree>
    <p:extLst>
      <p:ext uri="{BB962C8B-B14F-4D97-AF65-F5344CB8AC3E}">
        <p14:creationId xmlns:p14="http://schemas.microsoft.com/office/powerpoint/2010/main" val="105013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Update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60259603"/>
              </p:ext>
            </p:extLst>
          </p:nvPr>
        </p:nvGraphicFramePr>
        <p:xfrm>
          <a:off x="309563" y="886812"/>
          <a:ext cx="8389821" cy="3235960"/>
        </p:xfrm>
        <a:graphic>
          <a:graphicData uri="http://schemas.openxmlformats.org/drawingml/2006/table">
            <a:tbl>
              <a:tblPr firstRow="1" bandRow="1">
                <a:tableStyleId>{69012ECD-51FC-41F1-AA8D-1B2483CD663E}</a:tableStyleId>
              </a:tblPr>
              <a:tblGrid>
                <a:gridCol w="3750709">
                  <a:extLst>
                    <a:ext uri="{9D8B030D-6E8A-4147-A177-3AD203B41FA5}">
                      <a16:colId xmlns:a16="http://schemas.microsoft.com/office/drawing/2014/main" val="1948662716"/>
                    </a:ext>
                  </a:extLst>
                </a:gridCol>
                <a:gridCol w="2483141">
                  <a:extLst>
                    <a:ext uri="{9D8B030D-6E8A-4147-A177-3AD203B41FA5}">
                      <a16:colId xmlns:a16="http://schemas.microsoft.com/office/drawing/2014/main" val="4202238545"/>
                    </a:ext>
                  </a:extLst>
                </a:gridCol>
                <a:gridCol w="2155971">
                  <a:extLst>
                    <a:ext uri="{9D8B030D-6E8A-4147-A177-3AD203B41FA5}">
                      <a16:colId xmlns:a16="http://schemas.microsoft.com/office/drawing/2014/main" val="2296927481"/>
                    </a:ext>
                  </a:extLst>
                </a:gridCol>
              </a:tblGrid>
              <a:tr h="370840">
                <a:tc>
                  <a:txBody>
                    <a:bodyPr/>
                    <a:lstStyle/>
                    <a:p>
                      <a:r>
                        <a:rPr lang="en-US" dirty="0" smtClean="0"/>
                        <a:t>Fiscal Year</a:t>
                      </a:r>
                      <a:endParaRPr lang="en-US" dirty="0"/>
                    </a:p>
                  </a:txBody>
                  <a:tcPr/>
                </a:tc>
                <a:tc>
                  <a:txBody>
                    <a:bodyPr/>
                    <a:lstStyle/>
                    <a:p>
                      <a:r>
                        <a:rPr lang="en-US" dirty="0" smtClean="0"/>
                        <a:t>Office</a:t>
                      </a:r>
                      <a:r>
                        <a:rPr lang="en-US" baseline="0" dirty="0" smtClean="0"/>
                        <a:t> of Nuclear Physics ($M)</a:t>
                      </a:r>
                      <a:endParaRPr lang="en-US" dirty="0"/>
                    </a:p>
                  </a:txBody>
                  <a:tcPr/>
                </a:tc>
                <a:tc>
                  <a:txBody>
                    <a:bodyPr/>
                    <a:lstStyle/>
                    <a:p>
                      <a:r>
                        <a:rPr lang="en-US" dirty="0" smtClean="0"/>
                        <a:t>Jefferson Lab ($M)</a:t>
                      </a:r>
                      <a:endParaRPr lang="en-US" dirty="0"/>
                    </a:p>
                  </a:txBody>
                  <a:tcPr/>
                </a:tc>
                <a:extLst>
                  <a:ext uri="{0D108BD9-81ED-4DB2-BD59-A6C34878D82A}">
                    <a16:rowId xmlns:a16="http://schemas.microsoft.com/office/drawing/2014/main" val="1389733635"/>
                  </a:ext>
                </a:extLst>
              </a:tr>
              <a:tr h="370840">
                <a:tc>
                  <a:txBody>
                    <a:bodyPr/>
                    <a:lstStyle/>
                    <a:p>
                      <a:r>
                        <a:rPr lang="en-US" dirty="0" smtClean="0"/>
                        <a:t>FY16</a:t>
                      </a:r>
                      <a:endParaRPr lang="en-US" dirty="0"/>
                    </a:p>
                  </a:txBody>
                  <a:tcPr/>
                </a:tc>
                <a:tc>
                  <a:txBody>
                    <a:bodyPr/>
                    <a:lstStyle/>
                    <a:p>
                      <a:r>
                        <a:rPr lang="en-US" dirty="0" smtClean="0"/>
                        <a:t>617</a:t>
                      </a:r>
                      <a:endParaRPr lang="en-US" dirty="0"/>
                    </a:p>
                  </a:txBody>
                  <a:tcPr/>
                </a:tc>
                <a:tc>
                  <a:txBody>
                    <a:bodyPr/>
                    <a:lstStyle/>
                    <a:p>
                      <a:r>
                        <a:rPr lang="en-US" dirty="0" smtClean="0"/>
                        <a:t>107.6</a:t>
                      </a:r>
                      <a:endParaRPr lang="en-US" dirty="0"/>
                    </a:p>
                  </a:txBody>
                  <a:tcPr/>
                </a:tc>
                <a:extLst>
                  <a:ext uri="{0D108BD9-81ED-4DB2-BD59-A6C34878D82A}">
                    <a16:rowId xmlns:a16="http://schemas.microsoft.com/office/drawing/2014/main" val="3785586653"/>
                  </a:ext>
                </a:extLst>
              </a:tr>
              <a:tr h="370840">
                <a:tc>
                  <a:txBody>
                    <a:bodyPr/>
                    <a:lstStyle/>
                    <a:p>
                      <a:r>
                        <a:rPr lang="en-US" dirty="0" smtClean="0"/>
                        <a:t>FY17</a:t>
                      </a:r>
                      <a:endParaRPr lang="en-US" dirty="0"/>
                    </a:p>
                  </a:txBody>
                  <a:tcPr/>
                </a:tc>
                <a:tc>
                  <a:txBody>
                    <a:bodyPr/>
                    <a:lstStyle/>
                    <a:p>
                      <a:r>
                        <a:rPr lang="en-US" dirty="0" smtClean="0"/>
                        <a:t>622</a:t>
                      </a:r>
                      <a:endParaRPr lang="en-US" dirty="0"/>
                    </a:p>
                  </a:txBody>
                  <a:tcPr/>
                </a:tc>
                <a:tc>
                  <a:txBody>
                    <a:bodyPr/>
                    <a:lstStyle/>
                    <a:p>
                      <a:r>
                        <a:rPr lang="en-US" dirty="0" smtClean="0"/>
                        <a:t>111.2</a:t>
                      </a:r>
                      <a:endParaRPr lang="en-US" dirty="0"/>
                    </a:p>
                  </a:txBody>
                  <a:tcPr/>
                </a:tc>
                <a:extLst>
                  <a:ext uri="{0D108BD9-81ED-4DB2-BD59-A6C34878D82A}">
                    <a16:rowId xmlns:a16="http://schemas.microsoft.com/office/drawing/2014/main" val="1377509822"/>
                  </a:ext>
                </a:extLst>
              </a:tr>
              <a:tr h="370840">
                <a:tc>
                  <a:txBody>
                    <a:bodyPr/>
                    <a:lstStyle/>
                    <a:p>
                      <a:r>
                        <a:rPr lang="en-US" dirty="0" smtClean="0"/>
                        <a:t>FY18 (Request)</a:t>
                      </a:r>
                      <a:endParaRPr lang="en-US" dirty="0"/>
                    </a:p>
                  </a:txBody>
                  <a:tcPr/>
                </a:tc>
                <a:tc>
                  <a:txBody>
                    <a:bodyPr/>
                    <a:lstStyle/>
                    <a:p>
                      <a:r>
                        <a:rPr lang="en-US" dirty="0" smtClean="0"/>
                        <a:t>503 (-19%)</a:t>
                      </a:r>
                      <a:endParaRPr lang="en-US" dirty="0"/>
                    </a:p>
                  </a:txBody>
                  <a:tcPr/>
                </a:tc>
                <a:tc>
                  <a:txBody>
                    <a:bodyPr/>
                    <a:lstStyle/>
                    <a:p>
                      <a:r>
                        <a:rPr lang="en-US" dirty="0" smtClean="0"/>
                        <a:t>96.8 (-12%)</a:t>
                      </a:r>
                      <a:endParaRPr lang="en-US" dirty="0"/>
                    </a:p>
                  </a:txBody>
                  <a:tcPr/>
                </a:tc>
                <a:extLst>
                  <a:ext uri="{0D108BD9-81ED-4DB2-BD59-A6C34878D82A}">
                    <a16:rowId xmlns:a16="http://schemas.microsoft.com/office/drawing/2014/main" val="3747928919"/>
                  </a:ext>
                </a:extLst>
              </a:tr>
              <a:tr h="370840">
                <a:tc>
                  <a:txBody>
                    <a:bodyPr/>
                    <a:lstStyle/>
                    <a:p>
                      <a:r>
                        <a:rPr lang="en-US" dirty="0" smtClean="0"/>
                        <a:t>FY18 (House)</a:t>
                      </a:r>
                      <a:endParaRPr lang="en-US" dirty="0"/>
                    </a:p>
                  </a:txBody>
                  <a:tcPr/>
                </a:tc>
                <a:tc>
                  <a:txBody>
                    <a:bodyPr/>
                    <a:lstStyle/>
                    <a:p>
                      <a:r>
                        <a:rPr lang="en-US" dirty="0" smtClean="0"/>
                        <a:t>619 (-0.5%)</a:t>
                      </a:r>
                      <a:endParaRPr lang="en-US" dirty="0"/>
                    </a:p>
                  </a:txBody>
                  <a:tcPr/>
                </a:tc>
                <a:tc>
                  <a:txBody>
                    <a:bodyPr/>
                    <a:lstStyle/>
                    <a:p>
                      <a:endParaRPr lang="en-US" dirty="0"/>
                    </a:p>
                  </a:txBody>
                  <a:tcPr/>
                </a:tc>
                <a:extLst>
                  <a:ext uri="{0D108BD9-81ED-4DB2-BD59-A6C34878D82A}">
                    <a16:rowId xmlns:a16="http://schemas.microsoft.com/office/drawing/2014/main" val="1478681192"/>
                  </a:ext>
                </a:extLst>
              </a:tr>
              <a:tr h="370840">
                <a:tc>
                  <a:txBody>
                    <a:bodyPr/>
                    <a:lstStyle/>
                    <a:p>
                      <a:r>
                        <a:rPr lang="en-US" dirty="0" smtClean="0"/>
                        <a:t>FY18 (Senate)</a:t>
                      </a:r>
                      <a:endParaRPr lang="en-US" dirty="0"/>
                    </a:p>
                  </a:txBody>
                  <a:tcPr/>
                </a:tc>
                <a:tc>
                  <a:txBody>
                    <a:bodyPr/>
                    <a:lstStyle/>
                    <a:p>
                      <a:r>
                        <a:rPr lang="en-US" dirty="0" smtClean="0"/>
                        <a:t>639 (+3%)</a:t>
                      </a:r>
                      <a:endParaRPr lang="en-US" dirty="0"/>
                    </a:p>
                  </a:txBody>
                  <a:tcPr/>
                </a:tc>
                <a:tc>
                  <a:txBody>
                    <a:bodyPr/>
                    <a:lstStyle/>
                    <a:p>
                      <a:endParaRPr lang="en-US" dirty="0"/>
                    </a:p>
                  </a:txBody>
                  <a:tcPr/>
                </a:tc>
                <a:extLst>
                  <a:ext uri="{0D108BD9-81ED-4DB2-BD59-A6C34878D82A}">
                    <a16:rowId xmlns:a16="http://schemas.microsoft.com/office/drawing/2014/main" val="1592988033"/>
                  </a:ext>
                </a:extLst>
              </a:tr>
              <a:tr h="370840">
                <a:tc>
                  <a:txBody>
                    <a:bodyPr/>
                    <a:lstStyle/>
                    <a:p>
                      <a:r>
                        <a:rPr lang="en-US" dirty="0" smtClean="0"/>
                        <a:t>FY18 (Expected</a:t>
                      </a:r>
                      <a:r>
                        <a:rPr lang="en-US" baseline="0" dirty="0" smtClean="0"/>
                        <a:t> under flat funding)</a:t>
                      </a:r>
                      <a:endParaRPr lang="en-US" dirty="0"/>
                    </a:p>
                  </a:txBody>
                  <a:tcPr/>
                </a:tc>
                <a:tc>
                  <a:txBody>
                    <a:bodyPr/>
                    <a:lstStyle/>
                    <a:p>
                      <a:r>
                        <a:rPr lang="en-US" dirty="0" smtClean="0"/>
                        <a:t>622</a:t>
                      </a:r>
                      <a:endParaRPr lang="en-US" dirty="0"/>
                    </a:p>
                  </a:txBody>
                  <a:tcPr/>
                </a:tc>
                <a:tc>
                  <a:txBody>
                    <a:bodyPr/>
                    <a:lstStyle/>
                    <a:p>
                      <a:r>
                        <a:rPr lang="en-US" dirty="0" smtClean="0"/>
                        <a:t>110</a:t>
                      </a:r>
                      <a:endParaRPr lang="en-US" dirty="0"/>
                    </a:p>
                  </a:txBody>
                  <a:tcPr/>
                </a:tc>
                <a:extLst>
                  <a:ext uri="{0D108BD9-81ED-4DB2-BD59-A6C34878D82A}">
                    <a16:rowId xmlns:a16="http://schemas.microsoft.com/office/drawing/2014/main" val="1491567780"/>
                  </a:ext>
                </a:extLst>
              </a:tr>
              <a:tr h="370840">
                <a:tc>
                  <a:txBody>
                    <a:bodyPr/>
                    <a:lstStyle/>
                    <a:p>
                      <a:r>
                        <a:rPr lang="en-US" dirty="0" smtClean="0"/>
                        <a:t>FY19 (Request)</a:t>
                      </a:r>
                      <a:endParaRPr lang="en-US" dirty="0"/>
                    </a:p>
                  </a:txBody>
                  <a:tcPr/>
                </a:tc>
                <a:tc>
                  <a:txBody>
                    <a:bodyPr/>
                    <a:lstStyle/>
                    <a:p>
                      <a:r>
                        <a:rPr lang="en-US" dirty="0" smtClean="0"/>
                        <a:t>600</a:t>
                      </a:r>
                      <a:endParaRPr lang="en-US" dirty="0"/>
                    </a:p>
                  </a:txBody>
                  <a:tcPr/>
                </a:tc>
                <a:tc>
                  <a:txBody>
                    <a:bodyPr/>
                    <a:lstStyle/>
                    <a:p>
                      <a:r>
                        <a:rPr lang="en-US" smtClean="0"/>
                        <a:t>109</a:t>
                      </a:r>
                      <a:endParaRPr lang="en-US" dirty="0"/>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17</a:t>
            </a:fld>
            <a:endParaRPr lang="en-US" dirty="0">
              <a:solidFill>
                <a:srgbClr val="000000"/>
              </a:solidFill>
            </a:endParaRPr>
          </a:p>
        </p:txBody>
      </p:sp>
      <p:sp>
        <p:nvSpPr>
          <p:cNvPr id="6" name="Content Placeholder 2"/>
          <p:cNvSpPr txBox="1">
            <a:spLocks/>
          </p:cNvSpPr>
          <p:nvPr/>
        </p:nvSpPr>
        <p:spPr>
          <a:xfrm>
            <a:off x="308919" y="4131269"/>
            <a:ext cx="8654328" cy="2944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indent="-339725">
              <a:lnSpc>
                <a:spcPct val="100000"/>
              </a:lnSpc>
            </a:pPr>
            <a:r>
              <a:rPr lang="en-US" sz="1600" dirty="0" smtClean="0">
                <a:solidFill>
                  <a:srgbClr val="000000"/>
                </a:solidFill>
              </a:rPr>
              <a:t>FY18 Appropriations language:</a:t>
            </a:r>
          </a:p>
          <a:p>
            <a:pPr marL="801688" lvl="1" indent="-398463">
              <a:lnSpc>
                <a:spcPct val="100000"/>
              </a:lnSpc>
              <a:spcBef>
                <a:spcPts val="800"/>
              </a:spcBef>
              <a:buFont typeface="Arial" panose="020B0604020202020204" pitchFamily="34" charset="0"/>
              <a:buChar char="–"/>
            </a:pPr>
            <a:r>
              <a:rPr lang="en-US" sz="1600" dirty="0" smtClean="0">
                <a:solidFill>
                  <a:srgbClr val="000000"/>
                </a:solidFill>
              </a:rPr>
              <a:t>House: “Within available funds, the Department is </a:t>
            </a:r>
            <a:r>
              <a:rPr lang="en-US" sz="1600" b="1" dirty="0" smtClean="0">
                <a:solidFill>
                  <a:srgbClr val="000000"/>
                </a:solidFill>
              </a:rPr>
              <a:t>encouraged to fund optimal operations at Thomas Jefferson National Accelerator Facility to support runtime at the 12 GeV Continuous Electron Beam Accelerator Facility…”</a:t>
            </a:r>
            <a:endParaRPr lang="en-US" sz="1600" dirty="0" smtClean="0">
              <a:solidFill>
                <a:srgbClr val="000000"/>
              </a:solidFill>
            </a:endParaRPr>
          </a:p>
          <a:p>
            <a:pPr marL="801688" lvl="1" indent="-398463">
              <a:lnSpc>
                <a:spcPct val="100000"/>
              </a:lnSpc>
              <a:spcBef>
                <a:spcPts val="800"/>
              </a:spcBef>
              <a:buFont typeface="Arial" panose="020B0604020202020204" pitchFamily="34" charset="0"/>
              <a:buChar char="–"/>
            </a:pPr>
            <a:r>
              <a:rPr lang="en-US" sz="1600" dirty="0" smtClean="0">
                <a:solidFill>
                  <a:srgbClr val="000000"/>
                </a:solidFill>
              </a:rPr>
              <a:t>Senate: “The Committee further recommends…</a:t>
            </a:r>
            <a:r>
              <a:rPr lang="en-US" sz="1600" b="1" dirty="0" smtClean="0">
                <a:solidFill>
                  <a:srgbClr val="000000"/>
                </a:solidFill>
              </a:rPr>
              <a:t>optimal operations for the Continuous Electron Beam Accelerator Facility, </a:t>
            </a:r>
            <a:r>
              <a:rPr lang="en-US" sz="1600" dirty="0" smtClean="0">
                <a:solidFill>
                  <a:srgbClr val="000000"/>
                </a:solidFill>
              </a:rPr>
              <a:t>…”</a:t>
            </a:r>
          </a:p>
          <a:p>
            <a:pPr lvl="1">
              <a:lnSpc>
                <a:spcPct val="100000"/>
              </a:lnSpc>
            </a:pPr>
            <a:endParaRPr lang="en-US" sz="600" dirty="0" smtClean="0">
              <a:solidFill>
                <a:srgbClr val="000000"/>
              </a:solidFill>
            </a:endParaRPr>
          </a:p>
          <a:p>
            <a:pPr marL="339725" indent="-339725">
              <a:lnSpc>
                <a:spcPct val="100000"/>
              </a:lnSpc>
            </a:pPr>
            <a:r>
              <a:rPr lang="en-US" sz="1600" dirty="0" smtClean="0">
                <a:solidFill>
                  <a:srgbClr val="000000"/>
                </a:solidFill>
              </a:rPr>
              <a:t>Presently operating under a Continuing Resolution (funding at FY17 levels), awaiting resolution of FY18 Budget</a:t>
            </a:r>
          </a:p>
        </p:txBody>
      </p:sp>
    </p:spTree>
    <p:extLst>
      <p:ext uri="{BB962C8B-B14F-4D97-AF65-F5344CB8AC3E}">
        <p14:creationId xmlns:p14="http://schemas.microsoft.com/office/powerpoint/2010/main" val="3395960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Key Challenges for the Laboratory</a:t>
            </a:r>
            <a:endParaRPr lang="en-US" cap="none"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18</a:t>
            </a:fld>
            <a:endParaRPr lang="en-US" dirty="0">
              <a:solidFill>
                <a:srgbClr val="000000"/>
              </a:solidFill>
            </a:endParaRPr>
          </a:p>
        </p:txBody>
      </p:sp>
      <p:sp>
        <p:nvSpPr>
          <p:cNvPr id="20" name="Content Placeholder 2"/>
          <p:cNvSpPr txBox="1">
            <a:spLocks/>
          </p:cNvSpPr>
          <p:nvPr/>
        </p:nvSpPr>
        <p:spPr>
          <a:xfrm>
            <a:off x="105434" y="854016"/>
            <a:ext cx="3807347" cy="59166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smtClean="0">
                <a:solidFill>
                  <a:srgbClr val="000000"/>
                </a:solidFill>
              </a:rPr>
              <a:t>The single highest priority is operating CEBAF with high reliability for more than 30 weeks per year</a:t>
            </a:r>
          </a:p>
          <a:p>
            <a:pPr lvl="1">
              <a:lnSpc>
                <a:spcPct val="100000"/>
              </a:lnSpc>
            </a:pPr>
            <a:r>
              <a:rPr lang="en-US" sz="1600" dirty="0" smtClean="0">
                <a:solidFill>
                  <a:srgbClr val="000000"/>
                </a:solidFill>
              </a:rPr>
              <a:t>Optimal operation of CEBAF is 37 weeks per year</a:t>
            </a:r>
          </a:p>
          <a:p>
            <a:pPr lvl="1">
              <a:lnSpc>
                <a:spcPct val="100000"/>
              </a:lnSpc>
            </a:pPr>
            <a:r>
              <a:rPr lang="en-US" sz="1600" dirty="0" smtClean="0">
                <a:solidFill>
                  <a:srgbClr val="000000"/>
                </a:solidFill>
              </a:rPr>
              <a:t>FY18 plan supports only 12 weeks of operation (FY18 PBR had 10 weeks)</a:t>
            </a:r>
          </a:p>
          <a:p>
            <a:pPr>
              <a:lnSpc>
                <a:spcPct val="100000"/>
              </a:lnSpc>
            </a:pPr>
            <a:endParaRPr lang="en-US" sz="600" dirty="0" smtClean="0">
              <a:solidFill>
                <a:srgbClr val="000000"/>
              </a:solidFill>
            </a:endParaRPr>
          </a:p>
          <a:p>
            <a:pPr>
              <a:lnSpc>
                <a:spcPct val="100000"/>
              </a:lnSpc>
            </a:pPr>
            <a:r>
              <a:rPr lang="en-US" sz="1600" dirty="0" smtClean="0">
                <a:solidFill>
                  <a:srgbClr val="000000"/>
                </a:solidFill>
              </a:rPr>
              <a:t>This requires sufficient funding to </a:t>
            </a:r>
          </a:p>
          <a:p>
            <a:pPr lvl="1">
              <a:lnSpc>
                <a:spcPct val="100000"/>
              </a:lnSpc>
            </a:pPr>
            <a:r>
              <a:rPr lang="en-US" sz="1600" dirty="0" smtClean="0">
                <a:solidFill>
                  <a:srgbClr val="000000"/>
                </a:solidFill>
              </a:rPr>
              <a:t>Improve reliability in aging equipment</a:t>
            </a:r>
          </a:p>
          <a:p>
            <a:pPr lvl="1">
              <a:lnSpc>
                <a:spcPct val="100000"/>
              </a:lnSpc>
            </a:pPr>
            <a:r>
              <a:rPr lang="en-US" sz="1600" dirty="0" smtClean="0">
                <a:solidFill>
                  <a:srgbClr val="000000"/>
                </a:solidFill>
              </a:rPr>
              <a:t>Increase weeks of operation; each week of operation brings additional costs</a:t>
            </a:r>
            <a:r>
              <a:rPr lang="en-US" sz="1600" dirty="0" smtClean="0">
                <a:solidFill>
                  <a:srgbClr val="C00000"/>
                </a:solidFill>
              </a:rPr>
              <a:t> </a:t>
            </a:r>
            <a:r>
              <a:rPr lang="en-US" sz="1600" dirty="0" smtClean="0">
                <a:solidFill>
                  <a:srgbClr val="000000"/>
                </a:solidFill>
              </a:rPr>
              <a:t>for utilities, cryogens and operations support</a:t>
            </a:r>
            <a:endParaRPr lang="en-US" sz="1600" dirty="0">
              <a:solidFill>
                <a:srgbClr val="000000"/>
              </a:solidFill>
            </a:endParaRPr>
          </a:p>
          <a:p>
            <a:pPr>
              <a:lnSpc>
                <a:spcPct val="100000"/>
              </a:lnSpc>
            </a:pPr>
            <a:endParaRPr lang="en-US" sz="600" dirty="0" smtClean="0">
              <a:solidFill>
                <a:srgbClr val="000000"/>
              </a:solidFill>
            </a:endParaRPr>
          </a:p>
          <a:p>
            <a:pPr>
              <a:lnSpc>
                <a:spcPct val="100000"/>
              </a:lnSpc>
            </a:pPr>
            <a:r>
              <a:rPr lang="en-US" sz="1600" dirty="0" smtClean="0">
                <a:solidFill>
                  <a:srgbClr val="000000"/>
                </a:solidFill>
              </a:rPr>
              <a:t>Closely related is the challenge of moving forward with mid-scale projects MOLLER and </a:t>
            </a:r>
            <a:r>
              <a:rPr lang="en-US" sz="1600" dirty="0" err="1" smtClean="0">
                <a:solidFill>
                  <a:srgbClr val="000000"/>
                </a:solidFill>
              </a:rPr>
              <a:t>SoLID</a:t>
            </a:r>
            <a:endParaRPr lang="en-US" sz="1600" dirty="0" smtClean="0">
              <a:solidFill>
                <a:srgbClr val="000000"/>
              </a:solidFill>
            </a:endParaRPr>
          </a:p>
          <a:p>
            <a:pPr>
              <a:lnSpc>
                <a:spcPct val="100000"/>
              </a:lnSpc>
            </a:pPr>
            <a:endParaRPr lang="en-US" sz="1400" dirty="0" smtClean="0">
              <a:solidFill>
                <a:srgbClr val="000000"/>
              </a:solidFill>
            </a:endParaRPr>
          </a:p>
          <a:p>
            <a:pPr marL="284163" indent="-223838">
              <a:lnSpc>
                <a:spcPct val="100000"/>
              </a:lnSpc>
            </a:pPr>
            <a:endParaRPr lang="en-US" sz="1400" dirty="0" smtClean="0">
              <a:solidFill>
                <a:srgbClr val="000000"/>
              </a:solidFill>
            </a:endParaRPr>
          </a:p>
        </p:txBody>
      </p:sp>
      <p:sp>
        <p:nvSpPr>
          <p:cNvPr id="19" name="Rectangle 18"/>
          <p:cNvSpPr/>
          <p:nvPr/>
        </p:nvSpPr>
        <p:spPr>
          <a:xfrm>
            <a:off x="5636034" y="5507665"/>
            <a:ext cx="1959639" cy="276999"/>
          </a:xfrm>
          <a:prstGeom prst="rect">
            <a:avLst/>
          </a:prstGeom>
        </p:spPr>
        <p:txBody>
          <a:bodyPr wrap="none">
            <a:spAutoFit/>
          </a:bodyPr>
          <a:lstStyle/>
          <a:p>
            <a:pPr algn="ctr">
              <a:defRPr sz="2800" b="1" i="0" u="none" strike="noStrike" kern="1200" baseline="0">
                <a:solidFill>
                  <a:prstClr val="black">
                    <a:lumMod val="65000"/>
                    <a:lumOff val="35000"/>
                  </a:prstClr>
                </a:solidFill>
                <a:latin typeface="+mn-lt"/>
                <a:ea typeface="+mn-ea"/>
                <a:cs typeface="+mn-cs"/>
              </a:defRPr>
            </a:pPr>
            <a:r>
              <a:rPr lang="en-US" sz="1200" b="1" dirty="0">
                <a:solidFill>
                  <a:prstClr val="black">
                    <a:lumMod val="65000"/>
                    <a:lumOff val="35000"/>
                  </a:prstClr>
                </a:solidFill>
                <a:latin typeface="Arial" panose="020B0604020202020204" pitchFamily="34" charset="0"/>
                <a:cs typeface="Arial" panose="020B0604020202020204" pitchFamily="34" charset="0"/>
              </a:rPr>
              <a:t>Weeks of OPS Delivered</a:t>
            </a:r>
          </a:p>
        </p:txBody>
      </p:sp>
      <p:pic>
        <p:nvPicPr>
          <p:cNvPr id="21" name="Picture 20"/>
          <p:cNvPicPr>
            <a:picLocks noChangeAspect="1"/>
          </p:cNvPicPr>
          <p:nvPr/>
        </p:nvPicPr>
        <p:blipFill>
          <a:blip r:embed="rId2"/>
          <a:stretch>
            <a:fillRect/>
          </a:stretch>
        </p:blipFill>
        <p:spPr>
          <a:xfrm>
            <a:off x="3686227" y="1903077"/>
            <a:ext cx="5349648" cy="3604588"/>
          </a:xfrm>
          <a:prstGeom prst="rect">
            <a:avLst/>
          </a:prstGeom>
        </p:spPr>
      </p:pic>
      <p:sp>
        <p:nvSpPr>
          <p:cNvPr id="22" name="TextBox 21"/>
          <p:cNvSpPr txBox="1"/>
          <p:nvPr/>
        </p:nvSpPr>
        <p:spPr>
          <a:xfrm rot="16200000">
            <a:off x="6416165" y="4378072"/>
            <a:ext cx="1609736" cy="276999"/>
          </a:xfrm>
          <a:prstGeom prst="rect">
            <a:avLst/>
          </a:prstGeom>
          <a:noFill/>
        </p:spPr>
        <p:txBody>
          <a:bodyPr wrap="none" rtlCol="0">
            <a:spAutoFit/>
          </a:bodyPr>
          <a:lstStyle/>
          <a:p>
            <a:pPr>
              <a:defRPr/>
            </a:pPr>
            <a:r>
              <a:rPr lang="en-US" sz="1200" dirty="0" smtClean="0">
                <a:solidFill>
                  <a:srgbClr val="000000"/>
                </a:solidFill>
                <a:latin typeface="Arial" panose="020B0604020202020204" pitchFamily="34" charset="0"/>
                <a:cs typeface="Arial" panose="020B0604020202020204" pitchFamily="34" charset="0"/>
              </a:rPr>
              <a:t>12 GeV Construction</a:t>
            </a:r>
            <a:endParaRPr lang="en-US" sz="1200" dirty="0">
              <a:solidFill>
                <a:srgbClr val="000000"/>
              </a:solidFill>
              <a:latin typeface="Arial" panose="020B0604020202020204" pitchFamily="34" charset="0"/>
              <a:cs typeface="Arial" panose="020B0604020202020204" pitchFamily="34" charset="0"/>
            </a:endParaRPr>
          </a:p>
        </p:txBody>
      </p:sp>
      <p:sp>
        <p:nvSpPr>
          <p:cNvPr id="23" name="TextBox 22"/>
          <p:cNvSpPr txBox="1"/>
          <p:nvPr/>
        </p:nvSpPr>
        <p:spPr>
          <a:xfrm>
            <a:off x="8638653" y="4970010"/>
            <a:ext cx="269626" cy="276999"/>
          </a:xfrm>
          <a:prstGeom prst="rect">
            <a:avLst/>
          </a:prstGeom>
          <a:noFill/>
        </p:spPr>
        <p:txBody>
          <a:bodyPr wrap="none" rtlCol="0">
            <a:spAutoFit/>
          </a:bodyPr>
          <a:lstStyle/>
          <a:p>
            <a:pPr>
              <a:defRPr/>
            </a:pPr>
            <a:r>
              <a:rPr lang="en-US" sz="1200" dirty="0" smtClean="0">
                <a:solidFill>
                  <a:srgbClr val="000000"/>
                </a:solidFill>
                <a:latin typeface="Arial" panose="020B0604020202020204" pitchFamily="34" charset="0"/>
                <a:cs typeface="Arial" panose="020B0604020202020204" pitchFamily="34" charset="0"/>
              </a:rPr>
              <a:t>?</a:t>
            </a:r>
            <a:endParaRPr lang="en-US" sz="1200" dirty="0">
              <a:solidFill>
                <a:srgbClr val="000000"/>
              </a:solidFill>
              <a:latin typeface="Arial" panose="020B0604020202020204" pitchFamily="34" charset="0"/>
              <a:cs typeface="Arial" panose="020B0604020202020204" pitchFamily="34" charset="0"/>
            </a:endParaRPr>
          </a:p>
        </p:txBody>
      </p:sp>
      <p:sp>
        <p:nvSpPr>
          <p:cNvPr id="24" name="TextBox 23"/>
          <p:cNvSpPr txBox="1"/>
          <p:nvPr/>
        </p:nvSpPr>
        <p:spPr>
          <a:xfrm>
            <a:off x="6361051" y="2260729"/>
            <a:ext cx="626608" cy="240521"/>
          </a:xfrm>
          <a:prstGeom prst="rect">
            <a:avLst/>
          </a:prstGeom>
          <a:noFill/>
        </p:spPr>
        <p:txBody>
          <a:bodyPr wrap="none" rtlCol="0">
            <a:spAutoFit/>
          </a:bodyPr>
          <a:lstStyle/>
          <a:p>
            <a:pPr algn="ctr">
              <a:defRPr/>
            </a:pPr>
            <a:r>
              <a:rPr lang="en-US" sz="1400" dirty="0" smtClean="0">
                <a:solidFill>
                  <a:srgbClr val="000000"/>
                </a:solidFill>
                <a:latin typeface="Arial" panose="020B0604020202020204" pitchFamily="34" charset="0"/>
                <a:cs typeface="Arial" panose="020B0604020202020204" pitchFamily="34" charset="0"/>
              </a:rPr>
              <a:t>Optimal</a:t>
            </a:r>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044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Budget Outlook and Key Points to Remember</a:t>
            </a:r>
            <a:endParaRPr lang="en-US" cap="none" dirty="0"/>
          </a:p>
        </p:txBody>
      </p:sp>
      <p:sp>
        <p:nvSpPr>
          <p:cNvPr id="3" name="Content Placeholder 2"/>
          <p:cNvSpPr>
            <a:spLocks noGrp="1"/>
          </p:cNvSpPr>
          <p:nvPr>
            <p:ph idx="1"/>
          </p:nvPr>
        </p:nvSpPr>
        <p:spPr>
          <a:xfrm>
            <a:off x="170702" y="1066799"/>
            <a:ext cx="8602596" cy="5524919"/>
          </a:xfrm>
        </p:spPr>
        <p:txBody>
          <a:bodyPr>
            <a:noAutofit/>
          </a:bodyPr>
          <a:lstStyle/>
          <a:p>
            <a:pPr marL="461963" indent="-461963">
              <a:lnSpc>
                <a:spcPct val="110000"/>
              </a:lnSpc>
              <a:spcAft>
                <a:spcPts val="800"/>
              </a:spcAft>
            </a:pPr>
            <a:r>
              <a:rPr lang="en-US" sz="2000" dirty="0" smtClean="0"/>
              <a:t>Federal </a:t>
            </a:r>
            <a:r>
              <a:rPr lang="en-US" sz="2000" dirty="0"/>
              <a:t>budget formulation is a multi-step </a:t>
            </a:r>
            <a:r>
              <a:rPr lang="en-US" sz="2000" dirty="0" smtClean="0"/>
              <a:t>process, and the Request is Step 1</a:t>
            </a:r>
          </a:p>
          <a:p>
            <a:pPr marL="461963" indent="-461963">
              <a:lnSpc>
                <a:spcPct val="110000"/>
              </a:lnSpc>
              <a:spcAft>
                <a:spcPts val="800"/>
              </a:spcAft>
            </a:pPr>
            <a:r>
              <a:rPr lang="en-US" sz="2000" dirty="0"/>
              <a:t>Congress is responsible for appropriations. </a:t>
            </a:r>
            <a:r>
              <a:rPr lang="en-US" sz="2000" dirty="0" smtClean="0"/>
              <a:t>  As evidenced by recent budget negotiations, Congress holds the value of scientific research in high regard</a:t>
            </a:r>
          </a:p>
          <a:p>
            <a:pPr marL="461963" indent="-461963">
              <a:lnSpc>
                <a:spcPct val="110000"/>
              </a:lnSpc>
              <a:spcAft>
                <a:spcPts val="800"/>
              </a:spcAft>
            </a:pPr>
            <a:r>
              <a:rPr lang="en-US" sz="2000" dirty="0" smtClean="0"/>
              <a:t>JSA </a:t>
            </a:r>
            <a:r>
              <a:rPr lang="en-US" sz="2000" dirty="0"/>
              <a:t>is actively engaged with our congressional delegation and other stakeholders to communicate the value of what we do, and the importance of the scientific community whom we serve</a:t>
            </a:r>
            <a:endParaRPr lang="en-US" sz="2000" b="1" dirty="0"/>
          </a:p>
          <a:p>
            <a:pPr marL="461963" indent="-461963">
              <a:lnSpc>
                <a:spcPct val="110000"/>
              </a:lnSpc>
              <a:spcAft>
                <a:spcPts val="800"/>
              </a:spcAft>
            </a:pPr>
            <a:r>
              <a:rPr lang="en-US" sz="2000" dirty="0" smtClean="0"/>
              <a:t>The Nuclear Physics field needs to maintain solidarity, to </a:t>
            </a:r>
            <a:r>
              <a:rPr lang="en-US" sz="2000" dirty="0"/>
              <a:t>stand strong </a:t>
            </a:r>
            <a:r>
              <a:rPr lang="en-US" sz="2000" dirty="0" smtClean="0"/>
              <a:t>together.  We </a:t>
            </a:r>
            <a:r>
              <a:rPr lang="en-US" sz="2000" dirty="0"/>
              <a:t>need a united front on the importance of what we </a:t>
            </a:r>
            <a:r>
              <a:rPr lang="en-US" sz="2000" dirty="0" smtClean="0"/>
              <a:t>do, and the importance of Science funding in general</a:t>
            </a:r>
          </a:p>
          <a:p>
            <a:pPr marL="461963" indent="-461963">
              <a:lnSpc>
                <a:spcPct val="110000"/>
              </a:lnSpc>
              <a:spcAft>
                <a:spcPts val="800"/>
              </a:spcAft>
            </a:pPr>
            <a:r>
              <a:rPr lang="en-US" sz="2000" dirty="0" smtClean="0"/>
              <a:t>“NP on the Hill” </a:t>
            </a:r>
            <a:r>
              <a:rPr lang="en-US" sz="2000" dirty="0"/>
              <a:t>Day is scheduled for Monday April </a:t>
            </a:r>
            <a:r>
              <a:rPr lang="en-US" sz="2000" dirty="0" smtClean="0"/>
              <a:t>9</a:t>
            </a:r>
            <a:r>
              <a:rPr lang="en-US" sz="2000" baseline="30000" dirty="0" smtClean="0"/>
              <a:t>th</a:t>
            </a:r>
            <a:r>
              <a:rPr lang="en-US" sz="2000" dirty="0" smtClean="0"/>
              <a:t> - </a:t>
            </a:r>
            <a:r>
              <a:rPr lang="en-US" sz="2000" dirty="0"/>
              <a:t>http://nuclearphysicsdcday.com</a:t>
            </a:r>
            <a:r>
              <a:rPr lang="en-US" sz="2000" dirty="0" smtClean="0"/>
              <a:t>/</a:t>
            </a:r>
            <a:endParaRPr lang="en-US" sz="300" dirty="0" smtClean="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19</a:t>
            </a:fld>
            <a:endParaRPr lang="en-US" dirty="0">
              <a:solidFill>
                <a:srgbClr val="000000"/>
              </a:solidFill>
            </a:endParaRPr>
          </a:p>
        </p:txBody>
      </p:sp>
    </p:spTree>
    <p:extLst>
      <p:ext uri="{BB962C8B-B14F-4D97-AF65-F5344CB8AC3E}">
        <p14:creationId xmlns:p14="http://schemas.microsoft.com/office/powerpoint/2010/main" val="1363529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61963" indent="-461963"/>
            <a:r>
              <a:rPr lang="en-US" dirty="0" smtClean="0"/>
              <a:t>Recent Highlights</a:t>
            </a:r>
            <a:endParaRPr lang="en-US" dirty="0"/>
          </a:p>
          <a:p>
            <a:pPr marL="461963" indent="-461963"/>
            <a:r>
              <a:rPr lang="en-US" dirty="0" smtClean="0"/>
              <a:t>Future Projects</a:t>
            </a:r>
          </a:p>
          <a:p>
            <a:pPr marL="461963" indent="-461963"/>
            <a:r>
              <a:rPr lang="en-US" dirty="0" smtClean="0"/>
              <a:t>PAC</a:t>
            </a:r>
          </a:p>
          <a:p>
            <a:pPr marL="461963" indent="-461963"/>
            <a:r>
              <a:rPr lang="en-US" dirty="0" smtClean="0"/>
              <a:t>Center for Nuclear </a:t>
            </a:r>
            <a:r>
              <a:rPr lang="en-US" dirty="0" err="1" smtClean="0"/>
              <a:t>Femtography</a:t>
            </a:r>
            <a:endParaRPr lang="en-US" dirty="0" smtClean="0"/>
          </a:p>
          <a:p>
            <a:pPr marL="461963" indent="-461963"/>
            <a:r>
              <a:rPr lang="en-US" dirty="0" smtClean="0"/>
              <a:t>Budgets</a:t>
            </a:r>
          </a:p>
          <a:p>
            <a:pPr marL="461963" indent="-461963"/>
            <a:r>
              <a:rPr lang="en-US" dirty="0" smtClean="0"/>
              <a:t>EIC</a:t>
            </a:r>
          </a:p>
          <a:p>
            <a:pPr marL="461963" indent="-461963"/>
            <a:r>
              <a:rPr lang="en-US" dirty="0" smtClean="0"/>
              <a:t>Summary</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3393720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b="1" dirty="0">
                <a:latin typeface="Arial "/>
              </a:rPr>
              <a:t>EIC Developments</a:t>
            </a:r>
          </a:p>
        </p:txBody>
      </p:sp>
      <p:sp>
        <p:nvSpPr>
          <p:cNvPr id="4" name="TextBox 3"/>
          <p:cNvSpPr txBox="1"/>
          <p:nvPr/>
        </p:nvSpPr>
        <p:spPr>
          <a:xfrm>
            <a:off x="381000" y="846825"/>
            <a:ext cx="8649851" cy="5770811"/>
          </a:xfrm>
          <a:prstGeom prst="rect">
            <a:avLst/>
          </a:prstGeom>
          <a:noFill/>
        </p:spPr>
        <p:txBody>
          <a:bodyPr wrap="square" rtlCol="0">
            <a:spAutoFit/>
          </a:bodyPr>
          <a:lstStyle/>
          <a:p>
            <a:pPr marL="342900" indent="-342900">
              <a:buClr>
                <a:srgbClr val="C00000"/>
              </a:buClr>
              <a:buSzPct val="12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EIC User Group</a:t>
            </a:r>
          </a:p>
          <a:p>
            <a:pPr marL="914400" lvl="1" indent="-457200">
              <a:buClr>
                <a:srgbClr val="C00000"/>
              </a:buClr>
              <a:buSzPct val="12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Website</a:t>
            </a:r>
            <a:r>
              <a:rPr lang="en-US" sz="1600" dirty="0">
                <a:latin typeface="Arial" panose="020B0604020202020204" pitchFamily="34" charset="0"/>
                <a:cs typeface="Arial" panose="020B0604020202020204" pitchFamily="34" charset="0"/>
              </a:rPr>
              <a:t>: http://www.eicug.org/web</a:t>
            </a:r>
            <a:r>
              <a:rPr lang="en-US" sz="1600" dirty="0" smtClean="0">
                <a:latin typeface="Arial" panose="020B0604020202020204" pitchFamily="34" charset="0"/>
                <a:cs typeface="Arial" panose="020B0604020202020204" pitchFamily="34" charset="0"/>
              </a:rPr>
              <a:t>/</a:t>
            </a:r>
          </a:p>
          <a:p>
            <a:pPr marL="914400" lvl="1" indent="-457200">
              <a:buClr>
                <a:srgbClr val="C00000"/>
              </a:buClr>
              <a:buSzPct val="12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Steering </a:t>
            </a:r>
            <a:r>
              <a:rPr lang="en-US" sz="1600" dirty="0">
                <a:latin typeface="Arial" panose="020B0604020202020204" pitchFamily="34" charset="0"/>
                <a:cs typeface="Arial" panose="020B0604020202020204" pitchFamily="34" charset="0"/>
              </a:rPr>
              <a:t>Committee established </a:t>
            </a:r>
          </a:p>
          <a:p>
            <a:pPr marL="1828800" lvl="1" indent="-457200">
              <a:buClr>
                <a:srgbClr val="C00000"/>
              </a:buClr>
              <a:buSzPct val="12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Christine </a:t>
            </a:r>
            <a:r>
              <a:rPr lang="en-US" sz="1600" dirty="0" err="1">
                <a:latin typeface="Arial" panose="020B0604020202020204" pitchFamily="34" charset="0"/>
                <a:cs typeface="Arial" panose="020B0604020202020204" pitchFamily="34" charset="0"/>
              </a:rPr>
              <a:t>Aidala</a:t>
            </a:r>
            <a:r>
              <a:rPr lang="en-US" sz="1600" dirty="0">
                <a:latin typeface="Arial" panose="020B0604020202020204" pitchFamily="34" charset="0"/>
                <a:cs typeface="Arial" panose="020B0604020202020204" pitchFamily="34" charset="0"/>
              </a:rPr>
              <a:t> (U. </a:t>
            </a:r>
            <a:r>
              <a:rPr lang="en-US" sz="1600" dirty="0" err="1">
                <a:latin typeface="Arial" panose="020B0604020202020204" pitchFamily="34" charset="0"/>
                <a:cs typeface="Arial" panose="020B0604020202020204" pitchFamily="34" charset="0"/>
              </a:rPr>
              <a:t>Mich</a:t>
            </a:r>
            <a:r>
              <a:rPr lang="en-US" sz="1600" dirty="0">
                <a:latin typeface="Arial" panose="020B0604020202020204" pitchFamily="34" charset="0"/>
                <a:cs typeface="Arial" panose="020B0604020202020204" pitchFamily="34" charset="0"/>
              </a:rPr>
              <a:t>, IB Chair), John Arrington (ANL</a:t>
            </a:r>
            <a:r>
              <a:rPr lang="en-US" sz="1600" dirty="0" smtClean="0">
                <a:latin typeface="Arial" panose="020B0604020202020204" pitchFamily="34" charset="0"/>
                <a:cs typeface="Arial" panose="020B0604020202020204" pitchFamily="34" charset="0"/>
              </a:rPr>
              <a:t>), E. </a:t>
            </a:r>
            <a:r>
              <a:rPr lang="en-US" sz="1600" dirty="0" err="1" smtClean="0">
                <a:latin typeface="Arial" panose="020B0604020202020204" pitchFamily="34" charset="0"/>
                <a:cs typeface="Arial" panose="020B0604020202020204" pitchFamily="34" charset="0"/>
              </a:rPr>
              <a:t>Sichtermann</a:t>
            </a:r>
            <a:r>
              <a:rPr lang="en-US" sz="1600" dirty="0" smtClean="0">
                <a:latin typeface="Arial" panose="020B0604020202020204" pitchFamily="34" charset="0"/>
                <a:cs typeface="Arial" panose="020B0604020202020204" pitchFamily="34" charset="0"/>
              </a:rPr>
              <a:t> (LBNL),</a:t>
            </a:r>
            <a:endParaRPr lang="en-US" sz="1600" dirty="0">
              <a:latin typeface="Arial" panose="020B0604020202020204" pitchFamily="34" charset="0"/>
              <a:cs typeface="Arial" panose="020B0604020202020204" pitchFamily="34" charset="0"/>
            </a:endParaRPr>
          </a:p>
          <a:p>
            <a:pPr marL="1828800" lvl="1" indent="-457200">
              <a:buClr>
                <a:srgbClr val="C00000"/>
              </a:buClr>
              <a:buSzPct val="12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Charles </a:t>
            </a:r>
            <a:r>
              <a:rPr lang="en-US" sz="1600" dirty="0">
                <a:latin typeface="Arial" panose="020B0604020202020204" pitchFamily="34" charset="0"/>
                <a:cs typeface="Arial" panose="020B0604020202020204" pitchFamily="34" charset="0"/>
              </a:rPr>
              <a:t>Hyde (</a:t>
            </a:r>
            <a:r>
              <a:rPr lang="en-US" sz="1600" dirty="0" smtClean="0">
                <a:latin typeface="Arial" panose="020B0604020202020204" pitchFamily="34" charset="0"/>
                <a:cs typeface="Arial" panose="020B0604020202020204" pitchFamily="34" charset="0"/>
              </a:rPr>
              <a:t>ODU, vice Chair), Marco </a:t>
            </a:r>
            <a:r>
              <a:rPr lang="en-US" sz="1600" dirty="0" err="1">
                <a:latin typeface="Arial" panose="020B0604020202020204" pitchFamily="34" charset="0"/>
                <a:cs typeface="Arial" panose="020B0604020202020204" pitchFamily="34" charset="0"/>
              </a:rPr>
              <a:t>Radici</a:t>
            </a:r>
            <a:r>
              <a:rPr lang="en-US" sz="1600" dirty="0">
                <a:latin typeface="Arial" panose="020B0604020202020204" pitchFamily="34" charset="0"/>
                <a:cs typeface="Arial" panose="020B0604020202020204" pitchFamily="34" charset="0"/>
              </a:rPr>
              <a:t> (U Pavia), </a:t>
            </a:r>
            <a:endParaRPr lang="en-US" sz="1600" dirty="0" smtClean="0">
              <a:latin typeface="Arial" panose="020B0604020202020204" pitchFamily="34" charset="0"/>
              <a:cs typeface="Arial" panose="020B0604020202020204" pitchFamily="34" charset="0"/>
            </a:endParaRPr>
          </a:p>
          <a:p>
            <a:pPr marL="1828800" lvl="1" indent="-457200">
              <a:buClr>
                <a:srgbClr val="C00000"/>
              </a:buClr>
              <a:buSzPct val="12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Bernd </a:t>
            </a:r>
            <a:r>
              <a:rPr lang="en-US" sz="1600" dirty="0" err="1">
                <a:latin typeface="Arial" panose="020B0604020202020204" pitchFamily="34" charset="0"/>
                <a:cs typeface="Arial" panose="020B0604020202020204" pitchFamily="34" charset="0"/>
              </a:rPr>
              <a:t>Surrow</a:t>
            </a:r>
            <a:r>
              <a:rPr lang="en-US" sz="1600" dirty="0">
                <a:latin typeface="Arial" panose="020B0604020202020204" pitchFamily="34" charset="0"/>
                <a:cs typeface="Arial" panose="020B0604020202020204" pitchFamily="34" charset="0"/>
              </a:rPr>
              <a:t> (Temple, </a:t>
            </a:r>
            <a:r>
              <a:rPr lang="en-US" sz="1600" dirty="0" smtClean="0">
                <a:latin typeface="Arial" panose="020B0604020202020204" pitchFamily="34" charset="0"/>
                <a:cs typeface="Arial" panose="020B0604020202020204" pitchFamily="34" charset="0"/>
              </a:rPr>
              <a:t> Chair)</a:t>
            </a:r>
          </a:p>
          <a:p>
            <a:pPr marL="1828800" lvl="1" indent="-457200">
              <a:buClr>
                <a:srgbClr val="C00000"/>
              </a:buClr>
              <a:buSzPct val="12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Rik Yoshida (</a:t>
            </a:r>
            <a:r>
              <a:rPr lang="en-US" sz="1600" dirty="0" err="1" smtClean="0">
                <a:latin typeface="Arial" panose="020B0604020202020204" pitchFamily="34" charset="0"/>
                <a:cs typeface="Arial" panose="020B0604020202020204" pitchFamily="34" charset="0"/>
              </a:rPr>
              <a:t>JLab</a:t>
            </a:r>
            <a:r>
              <a:rPr lang="en-US" sz="1600" dirty="0" smtClean="0">
                <a:latin typeface="Arial" panose="020B0604020202020204" pitchFamily="34" charset="0"/>
                <a:cs typeface="Arial" panose="020B0604020202020204" pitchFamily="34" charset="0"/>
              </a:rPr>
              <a:t>), Thomas Ullrich (BNL), ex-officio</a:t>
            </a:r>
          </a:p>
          <a:p>
            <a:pPr marL="1828800" lvl="1" indent="-457200">
              <a:buClr>
                <a:srgbClr val="C00000"/>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Daniel </a:t>
            </a:r>
            <a:r>
              <a:rPr lang="en-US" sz="1600" dirty="0" smtClean="0">
                <a:latin typeface="Arial" panose="020B0604020202020204" pitchFamily="34" charset="0"/>
                <a:cs typeface="Arial" panose="020B0604020202020204" pitchFamily="34" charset="0"/>
              </a:rPr>
              <a:t>Boer (Groningen), European representative</a:t>
            </a:r>
            <a:endParaRPr lang="en-US" sz="1600" dirty="0">
              <a:latin typeface="Arial" panose="020B0604020202020204" pitchFamily="34" charset="0"/>
              <a:cs typeface="Arial" panose="020B0604020202020204" pitchFamily="34" charset="0"/>
            </a:endParaRPr>
          </a:p>
          <a:p>
            <a:pPr marL="1828800" lvl="1" indent="-457200">
              <a:buClr>
                <a:srgbClr val="C00000"/>
              </a:buClr>
              <a:buSzPct val="12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To add: additional international member</a:t>
            </a:r>
          </a:p>
          <a:p>
            <a:pPr marL="914400" lvl="1" indent="-457200">
              <a:buClr>
                <a:srgbClr val="C00000"/>
              </a:buClr>
              <a:buSzPct val="120000"/>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2017 </a:t>
            </a:r>
            <a:r>
              <a:rPr lang="en-US" sz="1600" dirty="0">
                <a:solidFill>
                  <a:prstClr val="black"/>
                </a:solidFill>
                <a:latin typeface="Arial" panose="020B0604020202020204" pitchFamily="34" charset="0"/>
                <a:cs typeface="Arial" panose="020B0604020202020204" pitchFamily="34" charset="0"/>
              </a:rPr>
              <a:t>EIC UG Meeting in Trieste, Italy – July </a:t>
            </a:r>
            <a:r>
              <a:rPr lang="en-US" sz="1600" dirty="0" smtClean="0">
                <a:latin typeface="Arial" panose="020B0604020202020204" pitchFamily="34" charset="0"/>
                <a:cs typeface="Arial" panose="020B0604020202020204" pitchFamily="34" charset="0"/>
              </a:rPr>
              <a:t>18</a:t>
            </a:r>
            <a:r>
              <a:rPr lang="en-US" sz="1600" dirty="0" smtClean="0">
                <a:solidFill>
                  <a:prstClr val="black"/>
                </a:solidFill>
                <a:latin typeface="Arial" panose="020B0604020202020204" pitchFamily="34" charset="0"/>
                <a:cs typeface="Arial" panose="020B0604020202020204" pitchFamily="34" charset="0"/>
              </a:rPr>
              <a:t>-22</a:t>
            </a:r>
          </a:p>
          <a:p>
            <a:pPr>
              <a:buClr>
                <a:srgbClr val="C00000"/>
              </a:buClr>
              <a:buSzPct val="120000"/>
            </a:pPr>
            <a:endParaRPr lang="en-US" sz="700" dirty="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DOE-NP </a:t>
            </a:r>
            <a:r>
              <a:rPr lang="en-US" sz="1600" dirty="0" smtClean="0">
                <a:latin typeface="Arial" panose="020B0604020202020204" pitchFamily="34" charset="0"/>
                <a:cs typeface="Arial" panose="020B0604020202020204" pitchFamily="34" charset="0"/>
              </a:rPr>
              <a:t>plans to increase </a:t>
            </a:r>
            <a:r>
              <a:rPr lang="en-US" sz="1600" dirty="0">
                <a:latin typeface="Arial" panose="020B0604020202020204" pitchFamily="34" charset="0"/>
                <a:cs typeface="Arial" panose="020B0604020202020204" pitchFamily="34" charset="0"/>
              </a:rPr>
              <a:t>EIC accelerator </a:t>
            </a:r>
            <a:r>
              <a:rPr lang="en-US" sz="1600" dirty="0" smtClean="0">
                <a:latin typeface="Arial" panose="020B0604020202020204" pitchFamily="34" charset="0"/>
                <a:cs typeface="Arial" panose="020B0604020202020204" pitchFamily="34" charset="0"/>
              </a:rPr>
              <a:t>R&amp;D  </a:t>
            </a:r>
          </a:p>
          <a:p>
            <a:pPr marL="914400" indent="-452438">
              <a:buClr>
                <a:srgbClr val="C00000"/>
              </a:buClr>
              <a:buSzPct val="120000"/>
              <a:tabLst>
                <a:tab pos="514350" algn="l"/>
                <a:tab pos="914400" algn="l"/>
              </a:tabLst>
            </a:pPr>
            <a:r>
              <a:rPr lang="en-US" sz="1600" b="1" dirty="0" smtClean="0">
                <a:solidFill>
                  <a:srgbClr val="C00000"/>
                </a:solidFill>
                <a:latin typeface="Arial" panose="020B0604020202020204" pitchFamily="34" charset="0"/>
                <a:cs typeface="Arial" panose="020B0604020202020204" pitchFamily="34" charset="0"/>
              </a:rPr>
              <a:t>–</a:t>
            </a:r>
            <a:r>
              <a:rPr lang="en-US" sz="1600" dirty="0" smtClean="0">
                <a:solidFill>
                  <a:srgbClr val="C00000"/>
                </a:solidFill>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Through ‘tax’ on </a:t>
            </a:r>
            <a:r>
              <a:rPr lang="en-US" sz="1600" dirty="0" err="1" smtClean="0">
                <a:latin typeface="Arial" panose="020B0604020202020204" pitchFamily="34" charset="0"/>
                <a:cs typeface="Arial" panose="020B0604020202020204" pitchFamily="34" charset="0"/>
              </a:rPr>
              <a:t>JLab</a:t>
            </a:r>
            <a:r>
              <a:rPr lang="en-US" sz="1600" dirty="0" smtClean="0">
                <a:latin typeface="Arial" panose="020B0604020202020204" pitchFamily="34" charset="0"/>
                <a:cs typeface="Arial" panose="020B0604020202020204" pitchFamily="34" charset="0"/>
              </a:rPr>
              <a:t> and BNL</a:t>
            </a:r>
          </a:p>
          <a:p>
            <a:pPr marL="914400" indent="-452438">
              <a:buClr>
                <a:srgbClr val="C00000"/>
              </a:buClr>
              <a:buSzPct val="120000"/>
              <a:tabLst>
                <a:tab pos="514350" algn="l"/>
                <a:tab pos="914400" algn="l"/>
              </a:tabLst>
            </a:pPr>
            <a:r>
              <a:rPr lang="en-US" sz="1600" b="1" dirty="0" smtClean="0">
                <a:solidFill>
                  <a:srgbClr val="C00000"/>
                </a:solidFill>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Peer review held for November 29-December 2</a:t>
            </a:r>
          </a:p>
          <a:p>
            <a:pPr marL="1828800" lvl="2" indent="-452438">
              <a:buClr>
                <a:srgbClr val="C00000"/>
              </a:buClr>
              <a:buSzPct val="120000"/>
              <a:buFont typeface="Arial" panose="020B0604020202020204" pitchFamily="34" charset="0"/>
              <a:buChar char="•"/>
              <a:tabLst>
                <a:tab pos="514350" algn="l"/>
                <a:tab pos="914400" algn="l"/>
              </a:tabLst>
            </a:pPr>
            <a:r>
              <a:rPr lang="en-US" sz="1600" dirty="0" smtClean="0">
                <a:latin typeface="Arial" panose="020B0604020202020204" pitchFamily="34" charset="0"/>
                <a:cs typeface="Arial" panose="020B0604020202020204" pitchFamily="34" charset="0"/>
              </a:rPr>
              <a:t>Report </a:t>
            </a:r>
            <a:r>
              <a:rPr lang="en-US" sz="1600" dirty="0">
                <a:latin typeface="Arial" panose="020B0604020202020204" pitchFamily="34" charset="0"/>
                <a:cs typeface="Arial" panose="020B0604020202020204" pitchFamily="34" charset="0"/>
              </a:rPr>
              <a:t>released in February</a:t>
            </a:r>
          </a:p>
          <a:p>
            <a:pPr marL="1828800" lvl="2" indent="-452438">
              <a:buClr>
                <a:srgbClr val="C00000"/>
              </a:buClr>
              <a:buSzPct val="120000"/>
              <a:buFont typeface="Arial" panose="020B0604020202020204" pitchFamily="34" charset="0"/>
              <a:buChar char="•"/>
              <a:tabLst>
                <a:tab pos="514350" algn="l"/>
                <a:tab pos="914400" algn="l"/>
              </a:tabLst>
            </a:pPr>
            <a:r>
              <a:rPr lang="en-US" sz="1600" dirty="0" smtClean="0">
                <a:solidFill>
                  <a:prstClr val="black"/>
                </a:solidFill>
                <a:latin typeface="Arial" panose="020B0604020202020204" pitchFamily="34" charset="0"/>
                <a:cs typeface="Arial" panose="020B0604020202020204" pitchFamily="34" charset="0"/>
              </a:rPr>
              <a:t>FY17 in progress, FY18 proposals submitted Jan. 19, 2018</a:t>
            </a:r>
          </a:p>
          <a:p>
            <a:pPr marL="1376362" lvl="2">
              <a:buClr>
                <a:srgbClr val="C00000"/>
              </a:buClr>
              <a:buSzPct val="120000"/>
              <a:tabLst>
                <a:tab pos="514350" algn="l"/>
                <a:tab pos="914400" algn="l"/>
              </a:tabLst>
            </a:pPr>
            <a:endParaRPr lang="en-US" sz="700" dirty="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tabLst>
                <a:tab pos="514350" algn="l"/>
                <a:tab pos="914400" algn="l"/>
              </a:tabLst>
            </a:pPr>
            <a:r>
              <a:rPr lang="en-US" sz="1600" dirty="0">
                <a:latin typeface="Arial" panose="020B0604020202020204" pitchFamily="34" charset="0"/>
                <a:cs typeface="Arial" panose="020B0604020202020204" pitchFamily="34" charset="0"/>
              </a:rPr>
              <a:t>National Academies Study underway</a:t>
            </a:r>
          </a:p>
          <a:p>
            <a:pPr marL="914400" lvl="1"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Co-Chairs: Gordon </a:t>
            </a:r>
            <a:r>
              <a:rPr lang="en-US" sz="1600" dirty="0" err="1">
                <a:latin typeface="Arial" panose="020B0604020202020204" pitchFamily="34" charset="0"/>
                <a:cs typeface="Arial" panose="020B0604020202020204" pitchFamily="34" charset="0"/>
              </a:rPr>
              <a:t>Baym</a:t>
            </a:r>
            <a:r>
              <a:rPr lang="en-US" sz="1600" dirty="0">
                <a:latin typeface="Arial" panose="020B0604020202020204" pitchFamily="34" charset="0"/>
                <a:cs typeface="Arial" panose="020B0604020202020204" pitchFamily="34" charset="0"/>
              </a:rPr>
              <a:t> (UIUC), Ani </a:t>
            </a:r>
            <a:r>
              <a:rPr lang="en-US" sz="1600" dirty="0" err="1">
                <a:latin typeface="Arial" panose="020B0604020202020204" pitchFamily="34" charset="0"/>
                <a:cs typeface="Arial" panose="020B0604020202020204" pitchFamily="34" charset="0"/>
              </a:rPr>
              <a:t>Aprahamian</a:t>
            </a:r>
            <a:r>
              <a:rPr lang="en-US" sz="1600" dirty="0">
                <a:latin typeface="Arial" panose="020B0604020202020204" pitchFamily="34" charset="0"/>
                <a:cs typeface="Arial" panose="020B0604020202020204" pitchFamily="34" charset="0"/>
              </a:rPr>
              <a:t> (Notre Dame)</a:t>
            </a:r>
          </a:p>
          <a:p>
            <a:pPr marL="91440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First meeting February 1-2, 2017</a:t>
            </a:r>
          </a:p>
          <a:p>
            <a:pPr marL="91440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Second meeting April 19-20, </a:t>
            </a:r>
            <a:r>
              <a:rPr lang="en-US" sz="1600" dirty="0" smtClean="0">
                <a:latin typeface="Arial" panose="020B0604020202020204" pitchFamily="34" charset="0"/>
                <a:cs typeface="Arial" panose="020B0604020202020204" pitchFamily="34" charset="0"/>
              </a:rPr>
              <a:t>2017</a:t>
            </a:r>
          </a:p>
          <a:p>
            <a:pPr marL="914400" lvl="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Third meeting September 11-12, 2017</a:t>
            </a:r>
          </a:p>
          <a:p>
            <a:pPr marL="914400" lvl="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Expect report in spring 2018</a:t>
            </a:r>
            <a:endParaRPr lang="en-US" sz="16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2157908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EIC Users Group and International Interest</a:t>
            </a:r>
            <a:endParaRPr lang="en-US" dirty="0"/>
          </a:p>
        </p:txBody>
      </p:sp>
      <p:pic>
        <p:nvPicPr>
          <p:cNvPr id="3" name="Picture 2" descr="Screen Shot 2017-09-06 at 10.20.04 AM.png"/>
          <p:cNvPicPr>
            <a:picLocks noChangeAspect="1"/>
          </p:cNvPicPr>
          <p:nvPr/>
        </p:nvPicPr>
        <p:blipFill rotWithShape="1">
          <a:blip r:embed="rId2">
            <a:extLst>
              <a:ext uri="{28A0092B-C50C-407E-A947-70E740481C1C}">
                <a14:useLocalDpi xmlns:a14="http://schemas.microsoft.com/office/drawing/2010/main" val="0"/>
              </a:ext>
            </a:extLst>
          </a:blip>
          <a:srcRect b="2160"/>
          <a:stretch/>
        </p:blipFill>
        <p:spPr>
          <a:xfrm>
            <a:off x="355209" y="2263163"/>
            <a:ext cx="7443819" cy="4067299"/>
          </a:xfrm>
          <a:prstGeom prst="rect">
            <a:avLst/>
          </a:prstGeom>
          <a:ln w="3175">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355209" y="1015417"/>
            <a:ext cx="4899737"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Times"/>
              </a:rPr>
              <a:t>F</a:t>
            </a:r>
            <a:r>
              <a:rPr kumimoji="0" lang="en-US" sz="2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Times"/>
              </a:rPr>
              <a:t>ormed 2016, currently: 732 members</a:t>
            </a:r>
          </a:p>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Times"/>
              </a:rPr>
              <a:t>169 institutions,</a:t>
            </a:r>
            <a:r>
              <a:rPr kumimoji="0" lang="en-US" sz="2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Times"/>
              </a:rPr>
              <a:t> 29 countries</a:t>
            </a:r>
            <a:endParaRPr kumimoji="0" lang="en-US" sz="2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6948" y="914400"/>
            <a:ext cx="3034602" cy="221232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Slide Number Placeholder 6"/>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263728897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Recent and Upcoming EIC Events</a:t>
            </a:r>
            <a:endParaRPr lang="en-US" dirty="0"/>
          </a:p>
        </p:txBody>
      </p:sp>
      <p:sp>
        <p:nvSpPr>
          <p:cNvPr id="3" name="Content Placeholder 2"/>
          <p:cNvSpPr>
            <a:spLocks noGrp="1"/>
          </p:cNvSpPr>
          <p:nvPr>
            <p:ph idx="1"/>
          </p:nvPr>
        </p:nvSpPr>
        <p:spPr>
          <a:xfrm>
            <a:off x="308919" y="857246"/>
            <a:ext cx="8694404" cy="5910608"/>
          </a:xfrm>
        </p:spPr>
        <p:txBody>
          <a:bodyPr>
            <a:noAutofit/>
          </a:bodyPr>
          <a:lstStyle/>
          <a:p>
            <a:pPr>
              <a:lnSpc>
                <a:spcPct val="100000"/>
              </a:lnSpc>
            </a:pPr>
            <a:r>
              <a:rPr lang="en-US" sz="1800" b="1" dirty="0" smtClean="0"/>
              <a:t>INT </a:t>
            </a:r>
            <a:r>
              <a:rPr lang="en-US" sz="1800" b="1" dirty="0"/>
              <a:t>Workshop series:</a:t>
            </a:r>
          </a:p>
          <a:p>
            <a:pPr marL="682625" lvl="1" indent="-292100">
              <a:lnSpc>
                <a:spcPct val="100000"/>
              </a:lnSpc>
              <a:buFont typeface="Arial" panose="020B0604020202020204" pitchFamily="34" charset="0"/>
              <a:buChar char="–"/>
            </a:pPr>
            <a:r>
              <a:rPr lang="en-US" sz="1800" dirty="0"/>
              <a:t>Spatial and Momentum Tomography of Hadrons and Nuclei (INT-17-3), August </a:t>
            </a:r>
            <a:r>
              <a:rPr lang="en-US" sz="1800" dirty="0" smtClean="0"/>
              <a:t>28, </a:t>
            </a:r>
            <a:r>
              <a:rPr lang="it-IT" sz="1800" dirty="0" smtClean="0"/>
              <a:t>2017 </a:t>
            </a:r>
            <a:r>
              <a:rPr lang="it-IT" sz="1800" dirty="0"/>
              <a:t>- September 29, 2017 (I. Cloet, K. Hafidi, Z.-E. Meziani, B. Pasquini)</a:t>
            </a:r>
          </a:p>
          <a:p>
            <a:pPr marL="682625" lvl="1" indent="-292100">
              <a:lnSpc>
                <a:spcPct val="100000"/>
              </a:lnSpc>
              <a:buFont typeface="Arial" panose="020B0604020202020204" pitchFamily="34" charset="0"/>
              <a:buChar char="–"/>
            </a:pPr>
            <a:r>
              <a:rPr lang="en-US" sz="1800" dirty="0"/>
              <a:t>The Flavor Structure of Nucleon Sea (INT-17-68W), October 2-13, 2017 (</a:t>
            </a:r>
            <a:r>
              <a:rPr lang="en-US" sz="1800" dirty="0" smtClean="0"/>
              <a:t>C. </a:t>
            </a:r>
            <a:r>
              <a:rPr lang="en-US" sz="1800" dirty="0" err="1" smtClean="0"/>
              <a:t>Aidala</a:t>
            </a:r>
            <a:r>
              <a:rPr lang="en-US" sz="1800" dirty="0"/>
              <a:t>, W. Detmold, J. </a:t>
            </a:r>
            <a:r>
              <a:rPr lang="en-US" sz="1800" dirty="0" err="1"/>
              <a:t>Qiu</a:t>
            </a:r>
            <a:r>
              <a:rPr lang="en-US" sz="1800" dirty="0"/>
              <a:t>, W. </a:t>
            </a:r>
            <a:r>
              <a:rPr lang="en-US" sz="1800" dirty="0" err="1"/>
              <a:t>Vogelsang</a:t>
            </a:r>
            <a:r>
              <a:rPr lang="en-US" sz="1800" dirty="0"/>
              <a:t>)</a:t>
            </a:r>
          </a:p>
          <a:p>
            <a:pPr marL="682625" lvl="1" indent="-292100">
              <a:lnSpc>
                <a:spcPct val="100000"/>
              </a:lnSpc>
              <a:buFont typeface="Arial" panose="020B0604020202020204" pitchFamily="34" charset="0"/>
              <a:buChar char="–"/>
            </a:pPr>
            <a:r>
              <a:rPr lang="en-US" sz="1800" dirty="0"/>
              <a:t>Probing Nucleons and Nuclei in High Energy Collisions (INT-18-3), October 1, </a:t>
            </a:r>
            <a:r>
              <a:rPr lang="en-US" sz="1800" dirty="0" smtClean="0"/>
              <a:t>2018 - </a:t>
            </a:r>
            <a:r>
              <a:rPr lang="en-US" sz="1800" dirty="0"/>
              <a:t>November 18, 2018 (Y. Hatta, Y. </a:t>
            </a:r>
            <a:r>
              <a:rPr lang="en-US" sz="1800" dirty="0" err="1"/>
              <a:t>Kovchegov</a:t>
            </a:r>
            <a:r>
              <a:rPr lang="en-US" sz="1800" dirty="0"/>
              <a:t>, C. </a:t>
            </a:r>
            <a:r>
              <a:rPr lang="en-US" sz="1800" dirty="0" err="1"/>
              <a:t>Marquet</a:t>
            </a:r>
            <a:r>
              <a:rPr lang="en-US" sz="1800" dirty="0"/>
              <a:t>, A. </a:t>
            </a:r>
            <a:r>
              <a:rPr lang="en-US" sz="1800" dirty="0" err="1"/>
              <a:t>Prokudin</a:t>
            </a:r>
            <a:r>
              <a:rPr lang="en-US" sz="1800" dirty="0" smtClean="0"/>
              <a:t>)</a:t>
            </a:r>
          </a:p>
          <a:p>
            <a:pPr marL="573088" lvl="1" indent="-292100">
              <a:lnSpc>
                <a:spcPct val="120000"/>
              </a:lnSpc>
              <a:buFont typeface="Arial" panose="020B0604020202020204" pitchFamily="34" charset="0"/>
              <a:buChar char="–"/>
              <a:tabLst>
                <a:tab pos="573088" algn="l"/>
              </a:tabLst>
            </a:pPr>
            <a:endParaRPr lang="en-US" sz="1400" dirty="0" smtClean="0"/>
          </a:p>
          <a:p>
            <a:pPr>
              <a:lnSpc>
                <a:spcPct val="110000"/>
              </a:lnSpc>
              <a:spcBef>
                <a:spcPts val="0"/>
              </a:spcBef>
            </a:pPr>
            <a:r>
              <a:rPr lang="en-US" sz="1800" dirty="0">
                <a:solidFill>
                  <a:srgbClr val="000000"/>
                </a:solidFill>
              </a:rPr>
              <a:t>6th International Workshop on Deep-Inelastic Scattering and </a:t>
            </a:r>
            <a:r>
              <a:rPr lang="en-US" sz="1800" dirty="0" smtClean="0">
                <a:solidFill>
                  <a:srgbClr val="000000"/>
                </a:solidFill>
              </a:rPr>
              <a:t>Related </a:t>
            </a:r>
            <a:r>
              <a:rPr lang="en-US" sz="1800" dirty="0">
                <a:solidFill>
                  <a:srgbClr val="000000"/>
                </a:solidFill>
              </a:rPr>
              <a:t>Topics (</a:t>
            </a:r>
            <a:r>
              <a:rPr lang="en-US" sz="1800" dirty="0" smtClean="0">
                <a:solidFill>
                  <a:srgbClr val="0433FF"/>
                </a:solidFill>
              </a:rPr>
              <a:t>DIS 2018</a:t>
            </a:r>
            <a:r>
              <a:rPr lang="en-US" sz="1800" dirty="0">
                <a:solidFill>
                  <a:srgbClr val="000000"/>
                </a:solidFill>
              </a:rPr>
              <a:t>), Kobe, Japan, April 16-20, </a:t>
            </a:r>
            <a:r>
              <a:rPr lang="en-US" sz="1800" dirty="0" smtClean="0">
                <a:solidFill>
                  <a:srgbClr val="000000"/>
                </a:solidFill>
              </a:rPr>
              <a:t>2018</a:t>
            </a:r>
          </a:p>
          <a:p>
            <a:pPr>
              <a:lnSpc>
                <a:spcPct val="110000"/>
              </a:lnSpc>
              <a:spcBef>
                <a:spcPts val="0"/>
              </a:spcBef>
            </a:pPr>
            <a:endParaRPr lang="en-US" sz="1400" dirty="0">
              <a:solidFill>
                <a:srgbClr val="000000"/>
              </a:solidFill>
            </a:endParaRPr>
          </a:p>
          <a:p>
            <a:pPr>
              <a:lnSpc>
                <a:spcPct val="110000"/>
              </a:lnSpc>
              <a:spcBef>
                <a:spcPts val="0"/>
              </a:spcBef>
            </a:pPr>
            <a:r>
              <a:rPr lang="en-US" sz="1800" dirty="0">
                <a:solidFill>
                  <a:srgbClr val="000000"/>
                </a:solidFill>
              </a:rPr>
              <a:t>Physics Opportunities at an </a:t>
            </a:r>
            <a:r>
              <a:rPr lang="en-US" sz="1800" dirty="0" err="1">
                <a:solidFill>
                  <a:srgbClr val="000000"/>
                </a:solidFill>
              </a:rPr>
              <a:t>ElecTron</a:t>
            </a:r>
            <a:r>
              <a:rPr lang="en-US" sz="1800" dirty="0">
                <a:solidFill>
                  <a:srgbClr val="000000"/>
                </a:solidFill>
              </a:rPr>
              <a:t>-Ion Collider (</a:t>
            </a:r>
            <a:r>
              <a:rPr lang="en-US" sz="1800" dirty="0">
                <a:solidFill>
                  <a:srgbClr val="0433FF"/>
                </a:solidFill>
              </a:rPr>
              <a:t>POETIC 2018</a:t>
            </a:r>
            <a:r>
              <a:rPr lang="en-US" sz="1800" dirty="0">
                <a:solidFill>
                  <a:srgbClr val="000000"/>
                </a:solidFill>
              </a:rPr>
              <a:t>) </a:t>
            </a:r>
            <a:r>
              <a:rPr lang="en-US" sz="1800" dirty="0" smtClean="0">
                <a:solidFill>
                  <a:srgbClr val="000000"/>
                </a:solidFill>
              </a:rPr>
              <a:t>conference, Regensburg</a:t>
            </a:r>
            <a:r>
              <a:rPr lang="en-US" sz="1800" dirty="0">
                <a:solidFill>
                  <a:srgbClr val="000000"/>
                </a:solidFill>
              </a:rPr>
              <a:t>, Germany, March 19-22, </a:t>
            </a:r>
            <a:r>
              <a:rPr lang="en-US" sz="1800" dirty="0" smtClean="0">
                <a:solidFill>
                  <a:srgbClr val="000000"/>
                </a:solidFill>
              </a:rPr>
              <a:t>2018</a:t>
            </a:r>
          </a:p>
          <a:p>
            <a:pPr>
              <a:lnSpc>
                <a:spcPct val="110000"/>
              </a:lnSpc>
              <a:spcBef>
                <a:spcPts val="0"/>
              </a:spcBef>
            </a:pPr>
            <a:endParaRPr lang="en-US" sz="1400" dirty="0">
              <a:solidFill>
                <a:srgbClr val="000000"/>
              </a:solidFill>
            </a:endParaRPr>
          </a:p>
          <a:p>
            <a:pPr>
              <a:lnSpc>
                <a:spcPct val="110000"/>
              </a:lnSpc>
              <a:spcBef>
                <a:spcPts val="0"/>
              </a:spcBef>
            </a:pPr>
            <a:r>
              <a:rPr lang="en-US" sz="1800" dirty="0">
                <a:solidFill>
                  <a:srgbClr val="0433FF"/>
                </a:solidFill>
              </a:rPr>
              <a:t>EICUG meeting 2018 </a:t>
            </a:r>
            <a:r>
              <a:rPr lang="en-US" sz="1800" dirty="0">
                <a:solidFill>
                  <a:srgbClr val="000000"/>
                </a:solidFill>
              </a:rPr>
              <a:t>- July </a:t>
            </a:r>
            <a:r>
              <a:rPr lang="en-US" sz="1800" dirty="0" smtClean="0">
                <a:solidFill>
                  <a:srgbClr val="000000"/>
                </a:solidFill>
              </a:rPr>
              <a:t>30 – August 4</a:t>
            </a:r>
            <a:r>
              <a:rPr lang="en-US" sz="1800" dirty="0">
                <a:solidFill>
                  <a:srgbClr val="000000"/>
                </a:solidFill>
              </a:rPr>
              <a:t>, 2018 / The </a:t>
            </a:r>
            <a:r>
              <a:rPr lang="en-US" sz="1800" dirty="0" smtClean="0">
                <a:solidFill>
                  <a:srgbClr val="000000"/>
                </a:solidFill>
              </a:rPr>
              <a:t>Catholic University </a:t>
            </a:r>
            <a:r>
              <a:rPr lang="en-US" sz="1800" dirty="0">
                <a:solidFill>
                  <a:srgbClr val="000000"/>
                </a:solidFill>
              </a:rPr>
              <a:t>of America hosted by Professor Tanja Horn - Major focus will be on </a:t>
            </a:r>
            <a:r>
              <a:rPr lang="en-US" sz="1800" dirty="0" smtClean="0">
                <a:solidFill>
                  <a:srgbClr val="000000"/>
                </a:solidFill>
              </a:rPr>
              <a:t>steps after </a:t>
            </a:r>
            <a:r>
              <a:rPr lang="en-US" sz="1800" dirty="0">
                <a:solidFill>
                  <a:srgbClr val="000000"/>
                </a:solidFill>
              </a:rPr>
              <a:t>NAS report leading to anticipated CD0 EIC project award!</a:t>
            </a:r>
            <a:endParaRPr lang="en-US" sz="18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22</a:t>
            </a:fld>
            <a:endParaRPr lang="en-US" dirty="0"/>
          </a:p>
        </p:txBody>
      </p:sp>
    </p:spTree>
    <p:extLst>
      <p:ext uri="{BB962C8B-B14F-4D97-AF65-F5344CB8AC3E}">
        <p14:creationId xmlns:p14="http://schemas.microsoft.com/office/powerpoint/2010/main" val="3741824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extBox 2"/>
          <p:cNvSpPr txBox="1">
            <a:spLocks noChangeArrowheads="1"/>
          </p:cNvSpPr>
          <p:nvPr/>
        </p:nvSpPr>
        <p:spPr bwMode="auto">
          <a:xfrm>
            <a:off x="76200" y="990695"/>
            <a:ext cx="4648200" cy="5616922"/>
          </a:xfrm>
          <a:prstGeom prst="rect">
            <a:avLst/>
          </a:prstGeom>
          <a:noFill/>
          <a:ln w="9525">
            <a:noFill/>
            <a:miter lim="800000"/>
            <a:headEnd/>
            <a:tailEnd/>
          </a:ln>
        </p:spPr>
        <p:txBody>
          <a:bodyPr wrap="square">
            <a:spAutoFit/>
          </a:bodyPr>
          <a:lstStyle/>
          <a:p>
            <a:pPr defTabSz="457200">
              <a:defRPr/>
            </a:pPr>
            <a:endParaRPr lang="en-US" sz="800" b="1" u="sng"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defTabSz="457200">
              <a:defRPr/>
            </a:pPr>
            <a:r>
              <a:rPr lang="en-US" sz="1700" b="1" u="sng" dirty="0" err="1" smtClean="0">
                <a:solidFill>
                  <a:srgbClr val="002060"/>
                </a:solidFill>
                <a:latin typeface="Arial" panose="020B0604020202020204" pitchFamily="34" charset="0"/>
                <a:ea typeface="ＭＳ Ｐゴシック" pitchFamily="1" charset="-128"/>
                <a:cs typeface="Arial" panose="020B0604020202020204" pitchFamily="34" charset="0"/>
              </a:rPr>
              <a:t>JLab</a:t>
            </a:r>
            <a:r>
              <a:rPr lang="en-US" sz="1700" b="1" u="sng" dirty="0" smtClean="0">
                <a:solidFill>
                  <a:srgbClr val="002060"/>
                </a:solidFill>
                <a:latin typeface="Arial" panose="020B0604020202020204" pitchFamily="34" charset="0"/>
                <a:ea typeface="ＭＳ Ｐゴシック" pitchFamily="1" charset="-128"/>
                <a:cs typeface="Arial" panose="020B0604020202020204" pitchFamily="34" charset="0"/>
              </a:rPr>
              <a:t> </a:t>
            </a:r>
            <a:r>
              <a:rPr lang="en-US" sz="1700" b="1" u="sng" dirty="0">
                <a:solidFill>
                  <a:srgbClr val="002060"/>
                </a:solidFill>
                <a:latin typeface="Arial" panose="020B0604020202020204" pitchFamily="34" charset="0"/>
                <a:ea typeface="ＭＳ Ｐゴシック" pitchFamily="1" charset="-128"/>
                <a:cs typeface="Arial" panose="020B0604020202020204" pitchFamily="34" charset="0"/>
              </a:rPr>
              <a:t>EIC Figure 8 Concept</a:t>
            </a:r>
          </a:p>
          <a:p>
            <a:pPr defTabSz="457200">
              <a:defRPr/>
            </a:pPr>
            <a:endParaRPr lang="en-US" sz="600" dirty="0">
              <a:solidFill>
                <a:srgbClr val="002060"/>
              </a:solidFill>
              <a:latin typeface="Arial" panose="020B0604020202020204" pitchFamily="34" charset="0"/>
              <a:ea typeface="ＭＳ Ｐゴシック" pitchFamily="1" charset="-128"/>
              <a:cs typeface="Arial" panose="020B0604020202020204" pitchFamily="34" charset="0"/>
            </a:endParaRP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High Polarization</a:t>
            </a: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High Luminosity</a:t>
            </a:r>
          </a:p>
          <a:p>
            <a:pPr marL="285750" lvl="2" indent="-285750" defTabSz="457200">
              <a:spcAft>
                <a:spcPts val="600"/>
              </a:spcAft>
              <a:buSzPct val="100000"/>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Energy Range</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s : 20 to 65 - 140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GeV</a:t>
            </a:r>
          </a:p>
          <a:p>
            <a:pPr marL="0" lvl="2" defTabSz="457200">
              <a:spcAft>
                <a:spcPts val="600"/>
              </a:spcAft>
              <a:buSzPct val="100000"/>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(magnet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technology choice</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a:t>
            </a: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technical risk</a:t>
            </a: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Arial" panose="020B0604020202020204" pitchFamily="34" charset="0"/>
              <a:buChar char="•"/>
              <a:defRPr/>
            </a:pP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buSzPct val="100000"/>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Flexible timeframe for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construction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 </a:t>
            </a:r>
            <a:endParaRPr lang="en-US" sz="1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0" lvl="2" defTabSz="457200">
              <a:buSzPct val="100000"/>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    consistent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w/running 12 GeV CEBAF</a:t>
            </a: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SzPct val="70000"/>
              <a:buFont typeface="Arial" panose="020B0604020202020204" pitchFamily="34" charset="0"/>
              <a:buChar char="•"/>
              <a:defRPr/>
            </a:pP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endParaRPr lang="en-US" sz="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Arial" panose="020B0604020202020204" pitchFamily="34" charset="0"/>
              <a:buChar char="•"/>
              <a:defRPr/>
            </a:pPr>
            <a:endParaRPr lang="en-US" sz="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spcBef>
                <a:spcPts val="600"/>
              </a:spcBef>
              <a:buFont typeface="Wingdings" panose="05000000000000000000" pitchFamily="2" charset="2"/>
              <a:buChar char="Ø"/>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a:t>
            </a:r>
            <a:r>
              <a:rPr lang="en-US" sz="1600" dirty="0">
                <a:solidFill>
                  <a:prstClr val="black"/>
                </a:solidFill>
                <a:latin typeface="Arial" panose="020B0604020202020204" pitchFamily="34" charset="0"/>
                <a:ea typeface="ＭＳ Ｐゴシック" pitchFamily="1" charset="-128"/>
                <a:cs typeface="Arial" panose="020B0604020202020204" pitchFamily="34" charset="0"/>
                <a:sym typeface="Wingdings 3"/>
              </a:rPr>
              <a:t>White Paper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Requirements</a:t>
            </a:r>
          </a:p>
          <a:p>
            <a:pPr lvl="0" defTabSz="457200">
              <a:lnSpc>
                <a:spcPct val="150000"/>
              </a:lnSpc>
              <a:defRPr/>
            </a:pPr>
            <a:endParaRPr lang="en-US" sz="1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2015 NSAC recommendation</a:t>
            </a: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R&amp;D collaboration with BNL</a:t>
            </a: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Collaborations with SLAC, LBNL, ANL</a:t>
            </a: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NAS Study underway</a:t>
            </a: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Next step would be DOE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CD-0</a:t>
            </a:r>
            <a:endParaRPr lang="en-US" sz="1300" dirty="0">
              <a:solidFill>
                <a:prstClr val="black"/>
              </a:solidFill>
              <a:ea typeface="ＭＳ Ｐゴシック" pitchFamily="1" charset="-128"/>
            </a:endParaRPr>
          </a:p>
        </p:txBody>
      </p:sp>
      <p:sp>
        <p:nvSpPr>
          <p:cNvPr id="7" name="Rectangle 6"/>
          <p:cNvSpPr/>
          <p:nvPr/>
        </p:nvSpPr>
        <p:spPr bwMode="auto">
          <a:xfrm>
            <a:off x="94983" y="1060704"/>
            <a:ext cx="3998497" cy="3414750"/>
          </a:xfrm>
          <a:prstGeom prst="rect">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676400" cy="70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993" y="1320140"/>
            <a:ext cx="4782314" cy="218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410814" y="4054241"/>
            <a:ext cx="4580786" cy="2323460"/>
            <a:chOff x="4302584" y="4054241"/>
            <a:chExt cx="4580786" cy="232346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584" y="4054241"/>
              <a:ext cx="4580786" cy="2323460"/>
            </a:xfrm>
            <a:prstGeom prst="rect">
              <a:avLst/>
            </a:prstGeom>
            <a:ln>
              <a:solidFill>
                <a:schemeClr val="tx1"/>
              </a:solidFill>
            </a:ln>
            <a:effectLst>
              <a:outerShdw blurRad="292100" dist="139700" dir="2700000" algn="tl" rotWithShape="0">
                <a:srgbClr val="333333">
                  <a:alpha val="65000"/>
                </a:srgbClr>
              </a:outerShdw>
            </a:effectLst>
          </p:spPr>
        </p:pic>
        <p:sp>
          <p:nvSpPr>
            <p:cNvPr id="17" name="TextBox 16"/>
            <p:cNvSpPr txBox="1"/>
            <p:nvPr/>
          </p:nvSpPr>
          <p:spPr>
            <a:xfrm>
              <a:off x="4604027" y="4068596"/>
              <a:ext cx="441146" cy="276999"/>
            </a:xfrm>
            <a:prstGeom prst="rect">
              <a:avLst/>
            </a:prstGeom>
            <a:solidFill>
              <a:schemeClr val="bg1"/>
            </a:solidFill>
          </p:spPr>
          <p:txBody>
            <a:bodyPr wrap="none" rtlCol="0">
              <a:spAutoFit/>
            </a:bodyPr>
            <a:lstStyle/>
            <a:p>
              <a:r>
                <a:rPr lang="en-US" sz="1200" dirty="0" smtClean="0"/>
                <a:t>10</a:t>
              </a:r>
              <a:r>
                <a:rPr lang="en-US" sz="1200" baseline="30000" dirty="0" smtClean="0"/>
                <a:t>35</a:t>
              </a:r>
              <a:endParaRPr lang="en-US" sz="1200" dirty="0"/>
            </a:p>
          </p:txBody>
        </p:sp>
        <p:sp>
          <p:nvSpPr>
            <p:cNvPr id="18" name="TextBox 17"/>
            <p:cNvSpPr txBox="1"/>
            <p:nvPr/>
          </p:nvSpPr>
          <p:spPr>
            <a:xfrm>
              <a:off x="4603961" y="4874800"/>
              <a:ext cx="441146" cy="276999"/>
            </a:xfrm>
            <a:prstGeom prst="rect">
              <a:avLst/>
            </a:prstGeom>
            <a:solidFill>
              <a:schemeClr val="bg1"/>
            </a:solidFill>
          </p:spPr>
          <p:txBody>
            <a:bodyPr wrap="none" rtlCol="0">
              <a:spAutoFit/>
            </a:bodyPr>
            <a:lstStyle/>
            <a:p>
              <a:r>
                <a:rPr lang="en-US" sz="1200" dirty="0" smtClean="0"/>
                <a:t>10</a:t>
              </a:r>
              <a:r>
                <a:rPr lang="en-US" sz="1200" baseline="30000" dirty="0" smtClean="0"/>
                <a:t>34</a:t>
              </a:r>
              <a:endParaRPr lang="en-US" sz="1200" dirty="0"/>
            </a:p>
          </p:txBody>
        </p:sp>
        <p:sp>
          <p:nvSpPr>
            <p:cNvPr id="19" name="TextBox 18"/>
            <p:cNvSpPr txBox="1"/>
            <p:nvPr/>
          </p:nvSpPr>
          <p:spPr>
            <a:xfrm>
              <a:off x="4604027" y="5777766"/>
              <a:ext cx="441146" cy="276999"/>
            </a:xfrm>
            <a:prstGeom prst="rect">
              <a:avLst/>
            </a:prstGeom>
            <a:solidFill>
              <a:schemeClr val="bg1"/>
            </a:solidFill>
          </p:spPr>
          <p:txBody>
            <a:bodyPr wrap="none" rtlCol="0">
              <a:spAutoFit/>
            </a:bodyPr>
            <a:lstStyle/>
            <a:p>
              <a:r>
                <a:rPr lang="en-US" sz="1200" dirty="0" smtClean="0"/>
                <a:t>10</a:t>
              </a:r>
              <a:r>
                <a:rPr lang="en-US" sz="1200" baseline="30000" dirty="0" smtClean="0"/>
                <a:t>33</a:t>
              </a:r>
              <a:endParaRPr lang="en-US" sz="1200" dirty="0"/>
            </a:p>
          </p:txBody>
        </p:sp>
        <p:sp>
          <p:nvSpPr>
            <p:cNvPr id="20" name="TextBox 19"/>
            <p:cNvSpPr txBox="1"/>
            <p:nvPr/>
          </p:nvSpPr>
          <p:spPr>
            <a:xfrm>
              <a:off x="4328851" y="4758018"/>
              <a:ext cx="356616" cy="358122"/>
            </a:xfrm>
            <a:prstGeom prst="rect">
              <a:avLst/>
            </a:prstGeom>
            <a:solidFill>
              <a:schemeClr val="bg1"/>
            </a:solidFill>
          </p:spPr>
          <p:txBody>
            <a:bodyPr vert="vert270" wrap="none" rtlCol="0">
              <a:spAutoFit/>
            </a:bodyPr>
            <a:lstStyle/>
            <a:p>
              <a:r>
                <a:rPr lang="en-US" sz="1400" dirty="0" smtClean="0"/>
                <a:t>     (</a:t>
              </a:r>
              <a:endParaRPr lang="en-US" sz="1400" dirty="0"/>
            </a:p>
          </p:txBody>
        </p:sp>
        <p:sp>
          <p:nvSpPr>
            <p:cNvPr id="14" name="Rectangle 13"/>
            <p:cNvSpPr/>
            <p:nvPr/>
          </p:nvSpPr>
          <p:spPr>
            <a:xfrm>
              <a:off x="7806329" y="4475454"/>
              <a:ext cx="780621" cy="171873"/>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15" name="TextBox 14"/>
            <p:cNvSpPr txBox="1"/>
            <p:nvPr/>
          </p:nvSpPr>
          <p:spPr>
            <a:xfrm>
              <a:off x="7363205" y="4445004"/>
              <a:ext cx="462045" cy="247930"/>
            </a:xfrm>
            <a:prstGeom prst="rect">
              <a:avLst/>
            </a:prstGeom>
            <a:noFill/>
            <a:ln w="28575" cmpd="sng">
              <a:solidFill>
                <a:srgbClr val="0000FF"/>
              </a:solidFill>
            </a:ln>
          </p:spPr>
          <p:txBody>
            <a:bodyPr wrap="none" rtlCol="0">
              <a:spAutoFit/>
            </a:bodyPr>
            <a:lstStyle/>
            <a:p>
              <a:pPr defTabSz="914400"/>
              <a:r>
                <a:rPr lang="en-US" sz="1200" dirty="0">
                  <a:solidFill>
                    <a:srgbClr val="0000FF"/>
                  </a:solidFill>
                  <a:latin typeface="Arial"/>
                </a:rPr>
                <a:t>LHC</a:t>
              </a:r>
            </a:p>
          </p:txBody>
        </p:sp>
      </p:gr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8625" y="914400"/>
            <a:ext cx="4750563" cy="29649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a:xfrm>
            <a:off x="1449673" y="194003"/>
            <a:ext cx="4738942" cy="487490"/>
          </a:xfrm>
        </p:spPr>
        <p:txBody>
          <a:bodyPr/>
          <a:lstStyle/>
          <a:p>
            <a:r>
              <a:rPr lang="en-US" dirty="0">
                <a:solidFill>
                  <a:prstClr val="black"/>
                </a:solidFill>
              </a:rPr>
              <a:t>EIC at Jefferson Lab</a:t>
            </a:r>
            <a:endParaRPr lang="en-US" dirty="0"/>
          </a:p>
        </p:txBody>
      </p:sp>
      <p:sp>
        <p:nvSpPr>
          <p:cNvPr id="12" name="Slide Number Placeholder 11"/>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9817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275" y="194077"/>
            <a:ext cx="7335022" cy="487490"/>
          </a:xfrm>
        </p:spPr>
        <p:txBody>
          <a:bodyPr/>
          <a:lstStyle/>
          <a:p>
            <a:r>
              <a:rPr lang="en-US" dirty="0" smtClean="0"/>
              <a:t>JLEIC Developments</a:t>
            </a:r>
            <a:endParaRPr lang="en-US" dirty="0"/>
          </a:p>
        </p:txBody>
      </p:sp>
      <p:sp>
        <p:nvSpPr>
          <p:cNvPr id="3" name="Content Placeholder 2"/>
          <p:cNvSpPr>
            <a:spLocks noGrp="1"/>
          </p:cNvSpPr>
          <p:nvPr>
            <p:ph idx="1"/>
          </p:nvPr>
        </p:nvSpPr>
        <p:spPr>
          <a:xfrm>
            <a:off x="308919" y="1085642"/>
            <a:ext cx="8464378" cy="5381694"/>
          </a:xfrm>
        </p:spPr>
        <p:txBody>
          <a:bodyPr>
            <a:normAutofit/>
          </a:bodyPr>
          <a:lstStyle/>
          <a:p>
            <a:pPr marL="400050" indent="-400050">
              <a:lnSpc>
                <a:spcPct val="100000"/>
              </a:lnSpc>
            </a:pPr>
            <a:r>
              <a:rPr lang="en-US" dirty="0" smtClean="0"/>
              <a:t>14 accelerator R&amp;D proposals submitted to DOE Jan. 19. (&gt;$10M total requested by </a:t>
            </a:r>
            <a:r>
              <a:rPr lang="en-US" dirty="0" err="1" smtClean="0"/>
              <a:t>JLab</a:t>
            </a:r>
            <a:r>
              <a:rPr lang="en-US" dirty="0" smtClean="0"/>
              <a:t>)</a:t>
            </a:r>
          </a:p>
          <a:p>
            <a:pPr marL="400050" indent="-400050">
              <a:lnSpc>
                <a:spcPct val="100000"/>
              </a:lnSpc>
            </a:pPr>
            <a:endParaRPr lang="en-US" dirty="0" smtClean="0"/>
          </a:p>
          <a:p>
            <a:pPr marL="400050" indent="-400050">
              <a:lnSpc>
                <a:spcPct val="100000"/>
              </a:lnSpc>
            </a:pPr>
            <a:r>
              <a:rPr lang="en-US" dirty="0" smtClean="0"/>
              <a:t>Pre-CDR development in progress, to be completed before October 2018. Status report at </a:t>
            </a:r>
            <a:r>
              <a:rPr lang="en-US" dirty="0" err="1" smtClean="0"/>
              <a:t>JLab</a:t>
            </a:r>
            <a:r>
              <a:rPr lang="en-US" dirty="0" smtClean="0"/>
              <a:t> user meeting in June.</a:t>
            </a:r>
          </a:p>
          <a:p>
            <a:pPr marL="400050" indent="-400050">
              <a:lnSpc>
                <a:spcPct val="100000"/>
              </a:lnSpc>
            </a:pPr>
            <a:endParaRPr lang="en-US" dirty="0"/>
          </a:p>
          <a:p>
            <a:pPr marL="400050" indent="-400050">
              <a:lnSpc>
                <a:spcPct val="100000"/>
              </a:lnSpc>
            </a:pPr>
            <a:r>
              <a:rPr lang="en-US" dirty="0" smtClean="0"/>
              <a:t>Magnetized beam for e-cooler making good progress (LDRD)</a:t>
            </a:r>
          </a:p>
          <a:p>
            <a:pPr marL="400050" indent="-400050">
              <a:lnSpc>
                <a:spcPct val="100000"/>
              </a:lnSpc>
            </a:pPr>
            <a:endParaRPr lang="en-US" dirty="0"/>
          </a:p>
          <a:p>
            <a:pPr marL="400050" indent="-400050">
              <a:lnSpc>
                <a:spcPct val="100000"/>
              </a:lnSpc>
            </a:pPr>
            <a:r>
              <a:rPr lang="en-US" dirty="0" smtClean="0"/>
              <a:t>$1.4M state funding received for e-ring and crab cavity prototype fabrication and test, and for beam dynamics studies. $1M to continue next year.</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364"/>
          <a:stretch/>
        </p:blipFill>
        <p:spPr bwMode="auto">
          <a:xfrm>
            <a:off x="0" y="0"/>
            <a:ext cx="148590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7E1C93C-5050-FC42-8F10-D22D4F119D13}" type="slidenum">
              <a:rPr lang="en-US" smtClean="0"/>
              <a:pPr/>
              <a:t>24</a:t>
            </a:fld>
            <a:endParaRPr lang="en-US" dirty="0"/>
          </a:p>
        </p:txBody>
      </p:sp>
    </p:spTree>
    <p:extLst>
      <p:ext uri="{BB962C8B-B14F-4D97-AF65-F5344CB8AC3E}">
        <p14:creationId xmlns:p14="http://schemas.microsoft.com/office/powerpoint/2010/main" val="4096954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Electron-Ion Collider Center</a:t>
            </a:r>
          </a:p>
        </p:txBody>
      </p:sp>
      <p:sp>
        <p:nvSpPr>
          <p:cNvPr id="3" name="Content Placeholder 2"/>
          <p:cNvSpPr>
            <a:spLocks noGrp="1"/>
          </p:cNvSpPr>
          <p:nvPr>
            <p:ph idx="1"/>
          </p:nvPr>
        </p:nvSpPr>
        <p:spPr>
          <a:xfrm>
            <a:off x="863244" y="3698575"/>
            <a:ext cx="8464378" cy="1815453"/>
          </a:xfrm>
        </p:spPr>
        <p:txBody>
          <a:bodyPr>
            <a:normAutofit/>
          </a:bodyPr>
          <a:lstStyle/>
          <a:p>
            <a:pPr marL="457200" indent="-457200">
              <a:lnSpc>
                <a:spcPct val="100000"/>
              </a:lnSpc>
            </a:pPr>
            <a:r>
              <a:rPr lang="en-US" sz="1800" dirty="0" smtClean="0"/>
              <a:t>EIC seminars</a:t>
            </a:r>
          </a:p>
          <a:p>
            <a:pPr marL="457200" indent="-457200">
              <a:lnSpc>
                <a:spcPct val="100000"/>
              </a:lnSpc>
            </a:pPr>
            <a:r>
              <a:rPr lang="en-US" sz="1800" dirty="0" smtClean="0"/>
              <a:t>Enhance EIC coverage at HUGS and </a:t>
            </a:r>
            <a:r>
              <a:rPr lang="en-US" sz="1800" dirty="0" err="1" smtClean="0"/>
              <a:t>JLab</a:t>
            </a:r>
            <a:r>
              <a:rPr lang="en-US" sz="1800" dirty="0" smtClean="0"/>
              <a:t> User Meeting</a:t>
            </a:r>
          </a:p>
          <a:p>
            <a:pPr marL="457200" indent="-457200">
              <a:lnSpc>
                <a:spcPct val="100000"/>
              </a:lnSpc>
            </a:pPr>
            <a:r>
              <a:rPr lang="en-US" sz="1800" dirty="0" smtClean="0"/>
              <a:t>Graduate Fellowships</a:t>
            </a:r>
          </a:p>
          <a:p>
            <a:pPr marL="457200" indent="-457200">
              <a:lnSpc>
                <a:spcPct val="100000"/>
              </a:lnSpc>
            </a:pPr>
            <a:r>
              <a:rPr lang="en-US" sz="1800" dirty="0" smtClean="0"/>
              <a:t>Postdoctoral Fellowships</a:t>
            </a:r>
            <a:endParaRPr lang="en-US" sz="1400" dirty="0" smtClean="0"/>
          </a:p>
          <a:p>
            <a:pPr marL="0" indent="0">
              <a:buNone/>
            </a:pPr>
            <a:endParaRPr lang="en-US" dirty="0">
              <a:solidFill>
                <a:srgbClr val="C00000"/>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pPr/>
              <a:t>25</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015" y="1004767"/>
            <a:ext cx="4027976" cy="220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1886" y="1004767"/>
            <a:ext cx="4371079" cy="2308324"/>
          </a:xfrm>
          <a:prstGeom prst="rect">
            <a:avLst/>
          </a:prstGeom>
          <a:noFill/>
        </p:spPr>
        <p:txBody>
          <a:bodyPr wrap="square" rtlCol="0">
            <a:spAutoFit/>
          </a:bodyPr>
          <a:lstStyle/>
          <a:p>
            <a:pPr lvl="0">
              <a:spcBef>
                <a:spcPts val="1000"/>
              </a:spcBef>
            </a:pPr>
            <a:r>
              <a:rPr lang="en-US" dirty="0">
                <a:solidFill>
                  <a:srgbClr val="000000"/>
                </a:solidFill>
                <a:latin typeface="Arial" charset="0"/>
                <a:cs typeface="Arial" panose="020B0604020202020204" pitchFamily="34" charset="0"/>
              </a:rPr>
              <a:t>The Electron-Ion Collider Center (EIC</a:t>
            </a:r>
            <a:r>
              <a:rPr lang="en-US" baseline="30000" dirty="0">
                <a:solidFill>
                  <a:srgbClr val="000000"/>
                </a:solidFill>
                <a:latin typeface="Arial" charset="0"/>
                <a:cs typeface="Arial" panose="020B0604020202020204" pitchFamily="34" charset="0"/>
              </a:rPr>
              <a:t>2</a:t>
            </a:r>
            <a:r>
              <a:rPr lang="en-US" dirty="0">
                <a:solidFill>
                  <a:srgbClr val="000000"/>
                </a:solidFill>
                <a:latin typeface="Arial" charset="0"/>
                <a:cs typeface="Arial" panose="020B0604020202020204" pitchFamily="34" charset="0"/>
              </a:rPr>
              <a:t>@JLab) is an organization to advance and promote the science program at a future electron-ion collier (EIC) facility.   Particular emphasis is on the close connection of EIC  science to the current Jefferson Lab 12 GeV CEBAF science program. </a:t>
            </a:r>
          </a:p>
        </p:txBody>
      </p:sp>
      <p:sp>
        <p:nvSpPr>
          <p:cNvPr id="7" name="Rectangle 6"/>
          <p:cNvSpPr/>
          <p:nvPr/>
        </p:nvSpPr>
        <p:spPr>
          <a:xfrm>
            <a:off x="-748" y="5579834"/>
            <a:ext cx="9144000" cy="397032"/>
          </a:xfrm>
          <a:prstGeom prst="rect">
            <a:avLst/>
          </a:prstGeom>
        </p:spPr>
        <p:txBody>
          <a:bodyPr wrap="square">
            <a:spAutoFit/>
          </a:bodyPr>
          <a:lstStyle/>
          <a:p>
            <a:pPr lvl="0" algn="ctr">
              <a:lnSpc>
                <a:spcPct val="90000"/>
              </a:lnSpc>
              <a:spcBef>
                <a:spcPts val="1000"/>
              </a:spcBef>
            </a:pPr>
            <a:r>
              <a:rPr lang="en-US" sz="2200" dirty="0">
                <a:solidFill>
                  <a:srgbClr val="C00000"/>
                </a:solidFill>
                <a:latin typeface="Arial" charset="0"/>
                <a:cs typeface="Arial" panose="020B0604020202020204" pitchFamily="34" charset="0"/>
              </a:rPr>
              <a:t>Still under development – stay tuned.</a:t>
            </a:r>
          </a:p>
        </p:txBody>
      </p:sp>
    </p:spTree>
    <p:extLst>
      <p:ext uri="{BB962C8B-B14F-4D97-AF65-F5344CB8AC3E}">
        <p14:creationId xmlns:p14="http://schemas.microsoft.com/office/powerpoint/2010/main" val="3712471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b="1" dirty="0" smtClean="0">
                <a:solidFill>
                  <a:schemeClr val="tx1"/>
                </a:solidFill>
                <a:latin typeface="Arial" panose="020B0604020202020204" pitchFamily="34" charset="0"/>
                <a:cs typeface="Arial" panose="020B0604020202020204" pitchFamily="34" charset="0"/>
              </a:rPr>
              <a:t>Summary</a:t>
            </a:r>
            <a:endParaRPr lang="en-US" sz="32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472807" y="1107140"/>
            <a:ext cx="8471424" cy="5209118"/>
          </a:xfrm>
          <a:prstGeom prst="rect">
            <a:avLst/>
          </a:prstGeom>
        </p:spPr>
        <p:txBody>
          <a:bodyPr wrap="square">
            <a:spAutoFit/>
          </a:bodyPr>
          <a:lstStyle/>
          <a:p>
            <a:pPr marL="457200" lvl="0" indent="-457200" defTabSz="914400">
              <a:spcBef>
                <a:spcPts val="10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12 </a:t>
            </a:r>
            <a:r>
              <a:rPr lang="en-US" sz="2000" dirty="0">
                <a:solidFill>
                  <a:prstClr val="black"/>
                </a:solidFill>
                <a:latin typeface="Arial" panose="020B0604020202020204" pitchFamily="34" charset="0"/>
                <a:cs typeface="Arial" panose="020B0604020202020204" pitchFamily="34" charset="0"/>
              </a:rPr>
              <a:t>GeV science program at </a:t>
            </a:r>
            <a:r>
              <a:rPr lang="en-US" sz="2000" dirty="0" err="1">
                <a:solidFill>
                  <a:prstClr val="black"/>
                </a:solidFill>
                <a:latin typeface="Arial" panose="020B0604020202020204" pitchFamily="34" charset="0"/>
                <a:cs typeface="Arial" panose="020B0604020202020204" pitchFamily="34" charset="0"/>
              </a:rPr>
              <a:t>JLab</a:t>
            </a:r>
            <a:endParaRPr lang="en-US" sz="2000" dirty="0">
              <a:solidFill>
                <a:prstClr val="black"/>
              </a:solidFill>
              <a:latin typeface="Arial" panose="020B0604020202020204" pitchFamily="34" charset="0"/>
              <a:cs typeface="Arial" panose="020B0604020202020204" pitchFamily="34" charset="0"/>
            </a:endParaRPr>
          </a:p>
          <a:p>
            <a:pPr marL="919163" lvl="1" indent="-461963">
              <a:spcBef>
                <a:spcPts val="5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Initial science results are already being reported</a:t>
            </a:r>
          </a:p>
          <a:p>
            <a:pPr marL="919163" lvl="1" indent="-461963" defTabSz="914400">
              <a:spcBef>
                <a:spcPts val="5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A </a:t>
            </a:r>
            <a:r>
              <a:rPr lang="en-US" sz="2000" dirty="0">
                <a:solidFill>
                  <a:prstClr val="black"/>
                </a:solidFill>
                <a:latin typeface="Arial" panose="020B0604020202020204" pitchFamily="34" charset="0"/>
                <a:cs typeface="Arial" panose="020B0604020202020204" pitchFamily="34" charset="0"/>
              </a:rPr>
              <a:t>broad program of </a:t>
            </a:r>
            <a:r>
              <a:rPr lang="en-US" sz="2000" dirty="0" smtClean="0">
                <a:solidFill>
                  <a:prstClr val="black"/>
                </a:solidFill>
                <a:latin typeface="Arial" panose="020B0604020202020204" pitchFamily="34" charset="0"/>
                <a:cs typeface="Arial" panose="020B0604020202020204" pitchFamily="34" charset="0"/>
              </a:rPr>
              <a:t>74 </a:t>
            </a:r>
            <a:r>
              <a:rPr lang="en-US" sz="2000" dirty="0">
                <a:solidFill>
                  <a:prstClr val="black"/>
                </a:solidFill>
                <a:latin typeface="Arial" panose="020B0604020202020204" pitchFamily="34" charset="0"/>
                <a:cs typeface="Arial" panose="020B0604020202020204" pitchFamily="34" charset="0"/>
              </a:rPr>
              <a:t>approved experiments with many opportunities for discovery is </a:t>
            </a:r>
            <a:r>
              <a:rPr lang="en-US" sz="2000" dirty="0" smtClean="0">
                <a:solidFill>
                  <a:prstClr val="black"/>
                </a:solidFill>
                <a:latin typeface="Arial" panose="020B0604020202020204" pitchFamily="34" charset="0"/>
                <a:cs typeface="Arial" panose="020B0604020202020204" pitchFamily="34" charset="0"/>
              </a:rPr>
              <a:t>planned</a:t>
            </a:r>
          </a:p>
          <a:p>
            <a:pPr marL="919163" lvl="1" indent="-461963" defTabSz="914400">
              <a:spcBef>
                <a:spcPts val="5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PAC procedures working well</a:t>
            </a:r>
            <a:endParaRPr lang="en-US" sz="2000" dirty="0">
              <a:solidFill>
                <a:prstClr val="black"/>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000" dirty="0" smtClean="0">
                <a:latin typeface="Arial" panose="020B0604020202020204" pitchFamily="34" charset="0"/>
                <a:cs typeface="Arial" panose="020B0604020202020204" pitchFamily="34" charset="0"/>
              </a:rPr>
              <a:t>Future Equipment </a:t>
            </a:r>
            <a:r>
              <a:rPr lang="en-US" sz="2000" dirty="0">
                <a:latin typeface="Arial" panose="020B0604020202020204" pitchFamily="34" charset="0"/>
                <a:cs typeface="Arial" panose="020B0604020202020204" pitchFamily="34" charset="0"/>
              </a:rPr>
              <a:t>projects</a:t>
            </a:r>
          </a:p>
          <a:p>
            <a:pPr marL="914400" lvl="1" indent="-458788">
              <a:buFont typeface="Arial" panose="020B0604020202020204" pitchFamily="34" charset="0"/>
              <a:buChar char="–"/>
            </a:pPr>
            <a:r>
              <a:rPr lang="en-US" sz="2000" dirty="0" smtClean="0">
                <a:latin typeface="Arial" panose="020B0604020202020204" pitchFamily="34" charset="0"/>
                <a:cs typeface="Arial" panose="020B0604020202020204" pitchFamily="34" charset="0"/>
              </a:rPr>
              <a:t>MOLLER</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CD0 – hope for FY20 start</a:t>
            </a:r>
            <a:endParaRPr lang="en-US" sz="2000" dirty="0">
              <a:latin typeface="Arial" panose="020B0604020202020204" pitchFamily="34" charset="0"/>
              <a:cs typeface="Arial" panose="020B0604020202020204" pitchFamily="34" charset="0"/>
            </a:endParaRPr>
          </a:p>
          <a:p>
            <a:pPr marL="914400" lvl="1" indent="-458788">
              <a:buFont typeface="Arial" panose="020B0604020202020204" pitchFamily="34" charset="0"/>
              <a:buChar char="–"/>
            </a:pPr>
            <a:r>
              <a:rPr lang="en-US" sz="2000" dirty="0" err="1" smtClean="0">
                <a:latin typeface="Arial" panose="020B0604020202020204" pitchFamily="34" charset="0"/>
                <a:cs typeface="Arial" panose="020B0604020202020204" pitchFamily="34" charset="0"/>
              </a:rPr>
              <a:t>SoLID</a:t>
            </a:r>
            <a:r>
              <a:rPr lang="en-US" sz="2000" dirty="0">
                <a:latin typeface="Arial" panose="020B0604020202020204" pitchFamily="34" charset="0"/>
                <a:cs typeface="Arial" panose="020B0604020202020204" pitchFamily="34" charset="0"/>
              </a:rPr>
              <a:t>: Prepare for </a:t>
            </a:r>
            <a:r>
              <a:rPr lang="en-US" sz="2000" dirty="0" smtClean="0">
                <a:latin typeface="Arial" panose="020B0604020202020204" pitchFamily="34" charset="0"/>
                <a:cs typeface="Arial" panose="020B0604020202020204" pitchFamily="34" charset="0"/>
              </a:rPr>
              <a:t>DOE science </a:t>
            </a:r>
            <a:r>
              <a:rPr lang="en-US" sz="2000" dirty="0">
                <a:latin typeface="Arial" panose="020B0604020202020204" pitchFamily="34" charset="0"/>
                <a:cs typeface="Arial" panose="020B0604020202020204" pitchFamily="34" charset="0"/>
              </a:rPr>
              <a:t>review </a:t>
            </a:r>
            <a:endParaRPr lang="en-US" sz="2000" dirty="0" smtClean="0">
              <a:latin typeface="Arial" panose="020B0604020202020204" pitchFamily="34" charset="0"/>
              <a:cs typeface="Arial" panose="020B0604020202020204" pitchFamily="34" charset="0"/>
            </a:endParaRPr>
          </a:p>
          <a:p>
            <a:pPr marL="455613" lvl="1"/>
            <a:endParaRPr lang="en-US" sz="2000" dirty="0" smtClean="0">
              <a:latin typeface="Arial" panose="020B0604020202020204" pitchFamily="34" charset="0"/>
              <a:cs typeface="Arial" panose="020B0604020202020204" pitchFamily="34" charset="0"/>
            </a:endParaRPr>
          </a:p>
          <a:p>
            <a:pPr marL="455613" lvl="1"/>
            <a:endParaRPr lang="en-US" sz="2000" dirty="0">
              <a:latin typeface="Arial" panose="020B0604020202020204" pitchFamily="34" charset="0"/>
              <a:cs typeface="Arial" panose="020B0604020202020204" pitchFamily="34" charset="0"/>
            </a:endParaRPr>
          </a:p>
          <a:p>
            <a:pPr marL="341313"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Budget uncertainties continue</a:t>
            </a:r>
            <a:endParaRPr lang="en-US" sz="2000" dirty="0">
              <a:latin typeface="Arial" panose="020B0604020202020204" pitchFamily="34" charset="0"/>
              <a:cs typeface="Arial" panose="020B0604020202020204" pitchFamily="34" charset="0"/>
            </a:endParaRPr>
          </a:p>
          <a:p>
            <a:pPr marL="461963" indent="-461963"/>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Longer term: future EIC project taking shape</a:t>
            </a:r>
            <a:endParaRPr lang="en-US" sz="17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pPr/>
              <a:t>26</a:t>
            </a:fld>
            <a:endParaRPr lang="en-US" dirty="0"/>
          </a:p>
        </p:txBody>
      </p:sp>
    </p:spTree>
    <p:extLst>
      <p:ext uri="{BB962C8B-B14F-4D97-AF65-F5344CB8AC3E}">
        <p14:creationId xmlns:p14="http://schemas.microsoft.com/office/powerpoint/2010/main" val="3068260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p:nvPr/>
        </p:nvPicPr>
        <p:blipFill>
          <a:blip r:embed="rId3"/>
          <a:stretch/>
        </p:blipFill>
        <p:spPr>
          <a:xfrm>
            <a:off x="6203730" y="4327635"/>
            <a:ext cx="2836097" cy="2073165"/>
          </a:xfrm>
          <a:prstGeom prst="rect">
            <a:avLst/>
          </a:prstGeom>
          <a:ln w="1905">
            <a:solidFill>
              <a:schemeClr val="tx1"/>
            </a:solidFill>
          </a:ln>
          <a:effectLst>
            <a:outerShdw blurRad="292100" dist="139700" dir="2700000" algn="tl" rotWithShape="0">
              <a:srgbClr val="333333">
                <a:alpha val="65000"/>
              </a:srgbClr>
            </a:outerShdw>
          </a:effectLst>
        </p:spPr>
      </p:pic>
      <p:pic>
        <p:nvPicPr>
          <p:cNvPr id="41" name="Picture 40"/>
          <p:cNvPicPr/>
          <p:nvPr/>
        </p:nvPicPr>
        <p:blipFill>
          <a:blip r:embed="rId4"/>
          <a:stretch/>
        </p:blipFill>
        <p:spPr>
          <a:xfrm>
            <a:off x="6203730" y="2167222"/>
            <a:ext cx="2836097" cy="2073165"/>
          </a:xfrm>
          <a:prstGeom prst="rect">
            <a:avLst/>
          </a:prstGeom>
          <a:ln w="1905">
            <a:solidFill>
              <a:schemeClr val="tx1"/>
            </a:solidFill>
          </a:ln>
          <a:effectLst>
            <a:outerShdw blurRad="292100" dist="139700" dir="2700000" algn="tl" rotWithShape="0">
              <a:srgbClr val="333333">
                <a:alpha val="65000"/>
              </a:srgbClr>
            </a:outerShdw>
          </a:effectLst>
        </p:spPr>
      </p:pic>
      <p:sp>
        <p:nvSpPr>
          <p:cNvPr id="43" name="CustomShape 2"/>
          <p:cNvSpPr/>
          <p:nvPr/>
        </p:nvSpPr>
        <p:spPr>
          <a:xfrm>
            <a:off x="-34445" y="817117"/>
            <a:ext cx="6282845" cy="5178992"/>
          </a:xfrm>
          <a:prstGeom prst="rect">
            <a:avLst/>
          </a:prstGeom>
          <a:noFill/>
          <a:ln>
            <a:noFill/>
          </a:ln>
        </p:spPr>
        <p:style>
          <a:lnRef idx="0">
            <a:scrgbClr r="0" g="0" b="0"/>
          </a:lnRef>
          <a:fillRef idx="0">
            <a:scrgbClr r="0" g="0" b="0"/>
          </a:fillRef>
          <a:effectRef idx="0">
            <a:scrgbClr r="0" g="0" b="0"/>
          </a:effectRef>
          <a:fontRef idx="minor"/>
        </p:style>
        <p:txBody>
          <a:bodyPr wrap="none" lIns="81639" tIns="40820" rIns="81639" bIns="40820"/>
          <a:lstStyle/>
          <a:p>
            <a:pPr marL="168275" indent="-168275">
              <a:lnSpc>
                <a:spcPct val="100000"/>
              </a:lnSpc>
              <a:buSzPct val="120000"/>
              <a:buFont typeface="Arial" panose="020B0604020202020204" pitchFamily="34" charset="0"/>
              <a:buChar char="•"/>
            </a:pPr>
            <a:r>
              <a:rPr lang="en-US" sz="1600" spc="-1" dirty="0" smtClean="0">
                <a:solidFill>
                  <a:srgbClr val="000000"/>
                </a:solidFill>
                <a:uFill>
                  <a:solidFill>
                    <a:srgbClr val="FFFFFF"/>
                  </a:solidFill>
                </a:uFill>
                <a:latin typeface="Arial" panose="020B0604020202020204" pitchFamily="34" charset="0"/>
                <a:ea typeface="WenQuanYi Micro Hei"/>
                <a:cs typeface="Arial" panose="020B0604020202020204" pitchFamily="34" charset="0"/>
              </a:rPr>
              <a:t>Study </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the nuclear medium modifications in </a:t>
            </a:r>
            <a:r>
              <a:rPr lang="en-US" sz="1600" spc="-1" baseline="30000"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4</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He: </a:t>
            </a:r>
            <a:r>
              <a:rPr lang="en-US" sz="1600" spc="-1" dirty="0">
                <a:solidFill>
                  <a:srgbClr val="FF0000"/>
                </a:solidFill>
                <a:uFill>
                  <a:solidFill>
                    <a:srgbClr val="FFFFFF"/>
                  </a:solidFill>
                </a:uFill>
                <a:latin typeface="Arial" panose="020B0604020202020204" pitchFamily="34" charset="0"/>
                <a:ea typeface="WenQuanYi Micro Hei"/>
                <a:cs typeface="Arial" panose="020B0604020202020204" pitchFamily="34" charset="0"/>
              </a:rPr>
              <a:t>one GPD</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 (</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H</a:t>
            </a:r>
            <a:r>
              <a:rPr lang="en-US" sz="1600" b="1" spc="-1" baseline="-25000"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r>
              <a:rPr lang="en-US" sz="1600" b="1" spc="-1" dirty="0" err="1">
                <a:solidFill>
                  <a:srgbClr val="000000"/>
                </a:solidFill>
                <a:uFill>
                  <a:solidFill>
                    <a:srgbClr val="FFFFFF"/>
                  </a:solidFill>
                </a:uFill>
                <a:latin typeface="Arial" panose="020B0604020202020204" pitchFamily="34" charset="0"/>
                <a:ea typeface="WenQuanYi Micro Hei"/>
                <a:cs typeface="Arial" panose="020B0604020202020204" pitchFamily="34" charset="0"/>
              </a:rPr>
              <a:t>x,ξ,t</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marL="168275" indent="-168275">
              <a:lnSpc>
                <a:spcPct val="100000"/>
              </a:lnSpc>
              <a:buSzPct val="120000"/>
              <a:buFont typeface="Arial" panose="020B0604020202020204" pitchFamily="34" charset="0"/>
              <a:buChar char="•"/>
            </a:pPr>
            <a:r>
              <a:rPr lang="en-US" sz="1600" spc="-1" dirty="0" smtClean="0">
                <a:solidFill>
                  <a:srgbClr val="000000"/>
                </a:solidFill>
                <a:uFill>
                  <a:solidFill>
                    <a:srgbClr val="FFFFFF"/>
                  </a:solidFill>
                </a:uFill>
                <a:latin typeface="Arial" panose="020B0604020202020204" pitchFamily="34" charset="0"/>
                <a:ea typeface="WenQuanYi Micro Hei"/>
                <a:cs typeface="Arial" panose="020B0604020202020204" pitchFamily="34" charset="0"/>
              </a:rPr>
              <a:t>Set </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of exclusivity cuts based on 4-momentum conservation</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marL="168275" indent="-168275">
              <a:lnSpc>
                <a:spcPct val="100000"/>
              </a:lnSpc>
              <a:buSzPct val="120000"/>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marL="168275" indent="-168275">
              <a:lnSpc>
                <a:spcPct val="100000"/>
              </a:lnSpc>
              <a:buSzPct val="120000"/>
              <a:buFont typeface="Arial" panose="020B0604020202020204" pitchFamily="34" charset="0"/>
              <a:buChar char="•"/>
            </a:pPr>
            <a:r>
              <a:rPr lang="en-US" sz="1600" spc="-1" dirty="0" smtClean="0">
                <a:solidFill>
                  <a:srgbClr val="000000"/>
                </a:solidFill>
                <a:uFill>
                  <a:solidFill>
                    <a:srgbClr val="FFFFFF"/>
                  </a:solidFill>
                </a:uFill>
                <a:latin typeface="Arial" panose="020B0604020202020204" pitchFamily="34" charset="0"/>
                <a:ea typeface="WenQuanYi Micro Hei"/>
                <a:cs typeface="Arial" panose="020B0604020202020204" pitchFamily="34" charset="0"/>
              </a:rPr>
              <a:t>Calculation </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the beam-spin asymmetry (A</a:t>
            </a:r>
            <a:r>
              <a:rPr lang="en-US" sz="1600" spc="-1" baseline="-25000"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LU</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r>
              <a:rPr lang="en-US" sz="1600" spc="-1" dirty="0">
                <a:solidFill>
                  <a:srgbClr val="000000"/>
                </a:solidFill>
                <a:uFill>
                  <a:solidFill>
                    <a:srgbClr val="FFFFFF"/>
                  </a:solidFill>
                </a:uFill>
                <a:latin typeface="Arial" panose="020B0604020202020204" pitchFamily="34" charset="0"/>
                <a:ea typeface="Ubuntu"/>
                <a:cs typeface="Arial" panose="020B0604020202020204" pitchFamily="34" charset="0"/>
              </a:rPr>
              <a:t>𝜙</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r>
              <a:rPr lang="en-US" sz="13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                                  </a:t>
            </a:r>
            <a:r>
              <a:rPr lang="en-US" sz="1300" spc="-1" dirty="0">
                <a:solidFill>
                  <a:srgbClr val="000000"/>
                </a:solidFill>
                <a:uFill>
                  <a:solidFill>
                    <a:srgbClr val="FFFFFF"/>
                  </a:solidFill>
                </a:uFill>
                <a:latin typeface="Arial" panose="020B0604020202020204" pitchFamily="34" charset="0"/>
                <a:ea typeface="Ubuntu"/>
                <a:cs typeface="Arial" panose="020B0604020202020204" pitchFamily="34" charset="0"/>
              </a:rPr>
              <a:t>𝜙</a:t>
            </a:r>
            <a:r>
              <a:rPr lang="en-US" sz="13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 the angle between the </a:t>
            </a:r>
            <a:r>
              <a:rPr lang="en-US" sz="1300" spc="-1" dirty="0" err="1">
                <a:solidFill>
                  <a:srgbClr val="000000"/>
                </a:solidFill>
                <a:uFill>
                  <a:solidFill>
                    <a:srgbClr val="FFFFFF"/>
                  </a:solidFill>
                </a:uFill>
                <a:latin typeface="Arial" panose="020B0604020202020204" pitchFamily="34" charset="0"/>
                <a:ea typeface="WenQuanYi Micro Hei"/>
                <a:cs typeface="Arial" panose="020B0604020202020204" pitchFamily="34" charset="0"/>
              </a:rPr>
              <a:t>leptonic</a:t>
            </a:r>
            <a:r>
              <a:rPr lang="en-US" sz="13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 and the hadronic plans</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marL="168275" indent="-168275">
              <a:lnSpc>
                <a:spcPct val="100000"/>
              </a:lnSpc>
              <a:buSzPct val="120000"/>
              <a:buFont typeface="Arial" panose="020B0604020202020204" pitchFamily="34" charset="0"/>
              <a:buChar char="•"/>
            </a:pPr>
            <a:r>
              <a:rPr lang="en-US" sz="1600" spc="-1" dirty="0" smtClean="0">
                <a:solidFill>
                  <a:srgbClr val="000000"/>
                </a:solidFill>
                <a:uFill>
                  <a:solidFill>
                    <a:srgbClr val="FFFFFF"/>
                  </a:solidFill>
                </a:uFill>
                <a:latin typeface="Arial" panose="020B0604020202020204" pitchFamily="34" charset="0"/>
                <a:ea typeface="WenQuanYi Micro Hei"/>
                <a:cs typeface="Arial" panose="020B0604020202020204" pitchFamily="34" charset="0"/>
              </a:rPr>
              <a:t>Model-independent </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extraction of Compton form factor from A</a:t>
            </a:r>
            <a:r>
              <a:rPr lang="en-US" sz="1600" spc="-1" baseline="-25000"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LU</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r>
              <a:rPr lang="en-US" sz="1600" spc="-1" dirty="0">
                <a:solidFill>
                  <a:srgbClr val="000000"/>
                </a:solidFill>
                <a:uFill>
                  <a:solidFill>
                    <a:srgbClr val="FFFFFF"/>
                  </a:solidFill>
                </a:uFill>
                <a:latin typeface="Arial" panose="020B0604020202020204" pitchFamily="34" charset="0"/>
                <a:ea typeface="Ubuntu"/>
                <a:cs typeface="Arial" panose="020B0604020202020204" pitchFamily="34" charset="0"/>
              </a:rPr>
              <a:t>𝜙</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p:txBody>
      </p:sp>
      <p:pic>
        <p:nvPicPr>
          <p:cNvPr id="44" name="Picture 43"/>
          <p:cNvPicPr/>
          <p:nvPr/>
        </p:nvPicPr>
        <p:blipFill>
          <a:blip r:embed="rId5"/>
          <a:stretch/>
        </p:blipFill>
        <p:spPr>
          <a:xfrm>
            <a:off x="778994" y="4893883"/>
            <a:ext cx="4942679" cy="654804"/>
          </a:xfrm>
          <a:prstGeom prst="rect">
            <a:avLst/>
          </a:prstGeom>
          <a:ln w="1905">
            <a:solidFill>
              <a:schemeClr val="tx1"/>
            </a:solidFill>
          </a:ln>
          <a:effectLst>
            <a:outerShdw blurRad="292100" dist="139700" dir="2700000" algn="tl" rotWithShape="0">
              <a:srgbClr val="333333">
                <a:alpha val="65000"/>
              </a:srgbClr>
            </a:outerShdw>
          </a:effectLst>
        </p:spPr>
      </p:pic>
      <p:pic>
        <p:nvPicPr>
          <p:cNvPr id="45" name="Picture 44"/>
          <p:cNvPicPr/>
          <p:nvPr/>
        </p:nvPicPr>
        <p:blipFill>
          <a:blip r:embed="rId6"/>
          <a:stretch/>
        </p:blipFill>
        <p:spPr>
          <a:xfrm>
            <a:off x="906023" y="3394840"/>
            <a:ext cx="3463728" cy="603857"/>
          </a:xfrm>
          <a:prstGeom prst="rect">
            <a:avLst/>
          </a:prstGeom>
          <a:ln w="1905">
            <a:solidFill>
              <a:schemeClr val="tx1"/>
            </a:solidFill>
          </a:ln>
          <a:effectLst>
            <a:outerShdw blurRad="292100" dist="139700" dir="2700000" algn="tl" rotWithShape="0">
              <a:srgbClr val="333333">
                <a:alpha val="65000"/>
              </a:srgbClr>
            </a:outerShdw>
          </a:effectLst>
        </p:spPr>
      </p:pic>
      <p:sp>
        <p:nvSpPr>
          <p:cNvPr id="46" name="CustomShape 3"/>
          <p:cNvSpPr/>
          <p:nvPr/>
        </p:nvSpPr>
        <p:spPr>
          <a:xfrm>
            <a:off x="1516504" y="1066955"/>
            <a:ext cx="3769707" cy="603203"/>
          </a:xfrm>
          <a:prstGeom prst="rect">
            <a:avLst/>
          </a:prstGeom>
          <a:noFill/>
          <a:ln>
            <a:noFill/>
          </a:ln>
        </p:spPr>
        <p:style>
          <a:lnRef idx="0">
            <a:scrgbClr r="0" g="0" b="0"/>
          </a:lnRef>
          <a:fillRef idx="0">
            <a:scrgbClr r="0" g="0" b="0"/>
          </a:fillRef>
          <a:effectRef idx="0">
            <a:scrgbClr r="0" g="0" b="0"/>
          </a:effectRef>
          <a:fontRef idx="minor"/>
        </p:style>
        <p:txBody>
          <a:bodyPr wrap="none" lIns="81639" tIns="40820" rIns="81639" bIns="40820"/>
          <a:lstStyle/>
          <a:p>
            <a:pPr>
              <a:lnSpc>
                <a:spcPct val="100000"/>
              </a:lnSpc>
            </a:pPr>
            <a:r>
              <a:rPr lang="en-US" sz="2400" b="1" spc="-1">
                <a:solidFill>
                  <a:srgbClr val="0000CC"/>
                </a:solidFill>
                <a:uFill>
                  <a:solidFill>
                    <a:srgbClr val="FFFFFF"/>
                  </a:solidFill>
                </a:uFill>
                <a:latin typeface="Arial"/>
                <a:ea typeface="WenQuanYi Micro Hei"/>
              </a:rPr>
              <a:t>e</a:t>
            </a:r>
            <a:r>
              <a:rPr lang="en-US" sz="2900" b="1" spc="-1" baseline="30000">
                <a:solidFill>
                  <a:srgbClr val="0000CC"/>
                </a:solidFill>
                <a:uFill>
                  <a:solidFill>
                    <a:srgbClr val="FFFFFF"/>
                  </a:solidFill>
                </a:uFill>
                <a:latin typeface="Arial"/>
                <a:ea typeface="WenQuanYi Micro Hei"/>
              </a:rPr>
              <a:t>-</a:t>
            </a:r>
            <a:r>
              <a:rPr lang="en-US" sz="2400" b="1" spc="-1" baseline="30000">
                <a:solidFill>
                  <a:srgbClr val="0000CC"/>
                </a:solidFill>
                <a:uFill>
                  <a:solidFill>
                    <a:srgbClr val="FFFFFF"/>
                  </a:solidFill>
                </a:uFill>
                <a:latin typeface="Arial"/>
                <a:ea typeface="WenQuanYi Micro Hei"/>
              </a:rPr>
              <a:t>  4</a:t>
            </a:r>
            <a:r>
              <a:rPr lang="en-US" sz="2400" b="1" spc="-1">
                <a:solidFill>
                  <a:srgbClr val="0000CC"/>
                </a:solidFill>
                <a:uFill>
                  <a:solidFill>
                    <a:srgbClr val="FFFFFF"/>
                  </a:solidFill>
                </a:uFill>
                <a:latin typeface="Arial"/>
                <a:ea typeface="WenQuanYi Micro Hei"/>
              </a:rPr>
              <a:t>He → e</a:t>
            </a:r>
            <a:r>
              <a:rPr lang="en-US" sz="2900" b="1" spc="-1" baseline="30000">
                <a:solidFill>
                  <a:srgbClr val="0000CC"/>
                </a:solidFill>
                <a:uFill>
                  <a:solidFill>
                    <a:srgbClr val="FFFFFF"/>
                  </a:solidFill>
                </a:uFill>
                <a:latin typeface="Arial"/>
                <a:ea typeface="WenQuanYi Micro Hei"/>
              </a:rPr>
              <a:t>-</a:t>
            </a:r>
            <a:r>
              <a:rPr lang="en-US" sz="2400" b="1" spc="-1" baseline="30000">
                <a:solidFill>
                  <a:srgbClr val="0000CC"/>
                </a:solidFill>
                <a:uFill>
                  <a:solidFill>
                    <a:srgbClr val="FFFFFF"/>
                  </a:solidFill>
                </a:uFill>
                <a:latin typeface="Arial"/>
                <a:ea typeface="WenQuanYi Micro Hei"/>
              </a:rPr>
              <a:t> 4</a:t>
            </a:r>
            <a:r>
              <a:rPr lang="en-US" sz="2400" b="1" spc="-1">
                <a:solidFill>
                  <a:srgbClr val="0000CC"/>
                </a:solidFill>
                <a:uFill>
                  <a:solidFill>
                    <a:srgbClr val="FFFFFF"/>
                  </a:solidFill>
                </a:uFill>
                <a:latin typeface="Arial"/>
                <a:ea typeface="WenQuanYi Micro Hei"/>
              </a:rPr>
              <a:t>He </a:t>
            </a:r>
            <a:r>
              <a:rPr lang="en-US" sz="2400" b="1" spc="-1">
                <a:solidFill>
                  <a:srgbClr val="0000CC"/>
                </a:solidFill>
                <a:uFill>
                  <a:solidFill>
                    <a:srgbClr val="FFFFFF"/>
                  </a:solidFill>
                </a:uFill>
                <a:latin typeface="Symbola"/>
                <a:ea typeface="Symbola"/>
              </a:rPr>
              <a:t>γ</a:t>
            </a:r>
            <a:endParaRPr lang="en-US" sz="1600" spc="-1">
              <a:solidFill>
                <a:srgbClr val="000000"/>
              </a:solidFill>
              <a:uFill>
                <a:solidFill>
                  <a:srgbClr val="FFFFFF"/>
                </a:solidFill>
              </a:uFill>
              <a:latin typeface="Arial"/>
            </a:endParaRPr>
          </a:p>
        </p:txBody>
      </p:sp>
      <p:sp>
        <p:nvSpPr>
          <p:cNvPr id="47" name="CustomShape 4"/>
          <p:cNvSpPr/>
          <p:nvPr/>
        </p:nvSpPr>
        <p:spPr>
          <a:xfrm>
            <a:off x="146380" y="1596677"/>
            <a:ext cx="2977820" cy="748207"/>
          </a:xfrm>
          <a:prstGeom prst="rect">
            <a:avLst/>
          </a:prstGeom>
          <a:noFill/>
          <a:ln>
            <a:noFill/>
          </a:ln>
        </p:spPr>
        <p:style>
          <a:lnRef idx="0">
            <a:scrgbClr r="0" g="0" b="0"/>
          </a:lnRef>
          <a:fillRef idx="0">
            <a:scrgbClr r="0" g="0" b="0"/>
          </a:fillRef>
          <a:effectRef idx="0">
            <a:scrgbClr r="0" g="0" b="0"/>
          </a:effectRef>
          <a:fontRef idx="minor"/>
        </p:style>
        <p:txBody>
          <a:bodyPr wrap="none" lIns="81639" tIns="40820" rIns="81639" bIns="40820"/>
          <a:lstStyle/>
          <a:p>
            <a:pPr marL="168275" indent="-168275">
              <a:lnSpc>
                <a:spcPct val="100000"/>
              </a:lnSpc>
              <a:buSzPct val="80000"/>
              <a:buFont typeface="Wingdings" panose="05000000000000000000" pitchFamily="2" charset="2"/>
              <a:buChar char="§"/>
            </a:pPr>
            <a:r>
              <a:rPr lang="en-US" sz="1500" spc="-1"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6.06 </a:t>
            </a:r>
            <a:r>
              <a:rPr lang="en-US" sz="1500"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GeV polarized</a:t>
            </a:r>
            <a:r>
              <a:rPr lang="en-US" sz="1500" b="1"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 e</a:t>
            </a:r>
            <a:r>
              <a:rPr lang="en-US" sz="1500" spc="-1" baseline="30000"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a:t>
            </a:r>
            <a:r>
              <a:rPr lang="en-US" sz="1500"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 beam</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marL="168275" indent="-168275">
              <a:lnSpc>
                <a:spcPct val="100000"/>
              </a:lnSpc>
              <a:buSzPct val="80000"/>
              <a:buFont typeface="Wingdings" panose="05000000000000000000" pitchFamily="2" charset="2"/>
              <a:buChar char="§"/>
            </a:pPr>
            <a:r>
              <a:rPr lang="en-US" sz="1500" spc="-1"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6 </a:t>
            </a:r>
            <a:r>
              <a:rPr lang="en-US" sz="1500" spc="-1" dirty="0" err="1">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atm</a:t>
            </a:r>
            <a:r>
              <a:rPr lang="en-US" sz="1500"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 </a:t>
            </a:r>
            <a:r>
              <a:rPr lang="en-US" sz="1500" b="1" spc="-1" baseline="30000"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4</a:t>
            </a:r>
            <a:r>
              <a:rPr lang="en-US" sz="1500" b="1"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He</a:t>
            </a:r>
            <a:r>
              <a:rPr lang="en-US" sz="1500"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 gaseous target</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marL="168275" indent="-168275">
              <a:lnSpc>
                <a:spcPct val="100000"/>
              </a:lnSpc>
              <a:buSzPct val="80000"/>
              <a:buFont typeface="Wingdings" panose="05000000000000000000" pitchFamily="2" charset="2"/>
              <a:buChar char="§"/>
            </a:pPr>
            <a:r>
              <a:rPr lang="en-US" sz="1500" spc="-1"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20 </a:t>
            </a:r>
            <a:r>
              <a:rPr lang="en-US" sz="1500"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PAC days</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p:txBody>
      </p:sp>
      <p:sp>
        <p:nvSpPr>
          <p:cNvPr id="48" name="CustomShape 5"/>
          <p:cNvSpPr/>
          <p:nvPr/>
        </p:nvSpPr>
        <p:spPr>
          <a:xfrm>
            <a:off x="2743200" y="1597003"/>
            <a:ext cx="3526753" cy="940893"/>
          </a:xfrm>
          <a:prstGeom prst="rect">
            <a:avLst/>
          </a:prstGeom>
          <a:noFill/>
          <a:ln>
            <a:noFill/>
          </a:ln>
        </p:spPr>
        <p:style>
          <a:lnRef idx="0">
            <a:scrgbClr r="0" g="0" b="0"/>
          </a:lnRef>
          <a:fillRef idx="0">
            <a:scrgbClr r="0" g="0" b="0"/>
          </a:fillRef>
          <a:effectRef idx="0">
            <a:scrgbClr r="0" g="0" b="0"/>
          </a:effectRef>
          <a:fontRef idx="minor"/>
        </p:style>
        <p:txBody>
          <a:bodyPr wrap="none" lIns="81639" tIns="40820" rIns="81639" bIns="40820"/>
          <a:lstStyle/>
          <a:p>
            <a:pPr marL="168275" indent="-168275">
              <a:lnSpc>
                <a:spcPct val="100000"/>
              </a:lnSpc>
              <a:buSzPct val="80000"/>
              <a:buFont typeface="Wingdings" panose="05000000000000000000" pitchFamily="2" charset="2"/>
              <a:buChar char="§"/>
            </a:pPr>
            <a:r>
              <a:rPr lang="en-US" sz="1500" b="1" spc="-1"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e</a:t>
            </a:r>
            <a:r>
              <a:rPr lang="en-US" sz="1500" b="1" spc="-1" baseline="30000"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a:t>
            </a:r>
            <a:r>
              <a:rPr lang="en-US" sz="1500" spc="-1"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 </a:t>
            </a:r>
            <a:r>
              <a:rPr lang="en-US" sz="1500"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in the CLAS spectrometer</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marL="168275" indent="-168275">
              <a:lnSpc>
                <a:spcPct val="100000"/>
              </a:lnSpc>
              <a:buSzPct val="80000"/>
              <a:buFont typeface="Wingdings" panose="05000000000000000000" pitchFamily="2" charset="2"/>
              <a:buChar char="§"/>
            </a:pPr>
            <a:r>
              <a:rPr lang="en-US" sz="1500" b="1" spc="-1" baseline="30000"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4</a:t>
            </a:r>
            <a:r>
              <a:rPr lang="en-US" sz="1500" b="1" spc="-1"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He</a:t>
            </a:r>
            <a:r>
              <a:rPr lang="en-US" sz="1500" spc="-1" dirty="0" smtClean="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 </a:t>
            </a:r>
            <a:r>
              <a:rPr lang="en-US" sz="1500" spc="-1" dirty="0">
                <a:solidFill>
                  <a:srgbClr val="000000"/>
                </a:solidFill>
                <a:uFill>
                  <a:solidFill>
                    <a:srgbClr val="FFFFFF"/>
                  </a:solidFill>
                </a:uFill>
                <a:latin typeface="Arial" panose="020B0604020202020204" pitchFamily="34" charset="0"/>
                <a:ea typeface="Noto Sans CJK SC Regular"/>
                <a:cs typeface="Arial" panose="020B0604020202020204" pitchFamily="34" charset="0"/>
              </a:rPr>
              <a:t>in a Radial TPC around the target cell</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marL="168275" indent="-168275">
              <a:lnSpc>
                <a:spcPct val="100000"/>
              </a:lnSpc>
              <a:buSzPct val="80000"/>
              <a:buFont typeface="Wingdings" panose="05000000000000000000" pitchFamily="2" charset="2"/>
              <a:buChar char="§"/>
            </a:pPr>
            <a:r>
              <a:rPr lang="en-US" sz="1500" spc="-1" dirty="0" smtClean="0">
                <a:solidFill>
                  <a:srgbClr val="000000"/>
                </a:solidFill>
                <a:uFill>
                  <a:solidFill>
                    <a:srgbClr val="FFFFFF"/>
                  </a:solidFill>
                </a:uFill>
                <a:latin typeface="Arial" panose="020B0604020202020204" pitchFamily="34" charset="0"/>
                <a:ea typeface="Symbola"/>
                <a:cs typeface="Arial" panose="020B0604020202020204" pitchFamily="34" charset="0"/>
              </a:rPr>
              <a:t>𝛄 </a:t>
            </a:r>
            <a:r>
              <a:rPr lang="en-US" sz="1500" spc="-1" dirty="0">
                <a:solidFill>
                  <a:srgbClr val="000000"/>
                </a:solidFill>
                <a:uFill>
                  <a:solidFill>
                    <a:srgbClr val="FFFFFF"/>
                  </a:solidFill>
                </a:uFill>
                <a:latin typeface="Arial" panose="020B0604020202020204" pitchFamily="34" charset="0"/>
                <a:ea typeface="Symbola"/>
                <a:cs typeface="Arial" panose="020B0604020202020204" pitchFamily="34" charset="0"/>
              </a:rPr>
              <a:t>in an inner calorimeter (𝜃 [4</a:t>
            </a:r>
            <a:r>
              <a:rPr lang="en-US" sz="1600" spc="-1" dirty="0">
                <a:solidFill>
                  <a:srgbClr val="000000"/>
                </a:solidFill>
                <a:uFill>
                  <a:solidFill>
                    <a:srgbClr val="FFFFFF"/>
                  </a:solidFill>
                </a:uFill>
                <a:latin typeface="Arial" panose="020B0604020202020204" pitchFamily="34" charset="0"/>
                <a:ea typeface="Times New Roman"/>
                <a:cs typeface="Arial" panose="020B0604020202020204" pitchFamily="34" charset="0"/>
              </a:rPr>
              <a:t>º</a:t>
            </a:r>
            <a:r>
              <a:rPr lang="en-US" sz="1500" spc="-1" dirty="0">
                <a:solidFill>
                  <a:srgbClr val="000000"/>
                </a:solidFill>
                <a:uFill>
                  <a:solidFill>
                    <a:srgbClr val="FFFFFF"/>
                  </a:solidFill>
                </a:uFill>
                <a:latin typeface="Arial" panose="020B0604020202020204" pitchFamily="34" charset="0"/>
                <a:ea typeface="Symbola"/>
                <a:cs typeface="Arial" panose="020B0604020202020204" pitchFamily="34" charset="0"/>
              </a:rPr>
              <a:t>, 14</a:t>
            </a:r>
            <a:r>
              <a:rPr lang="en-US" sz="1600" spc="-1" dirty="0">
                <a:solidFill>
                  <a:srgbClr val="000000"/>
                </a:solidFill>
                <a:uFill>
                  <a:solidFill>
                    <a:srgbClr val="FFFFFF"/>
                  </a:solidFill>
                </a:uFill>
                <a:latin typeface="Arial" panose="020B0604020202020204" pitchFamily="34" charset="0"/>
                <a:ea typeface="Times New Roman"/>
                <a:cs typeface="Arial" panose="020B0604020202020204" pitchFamily="34" charset="0"/>
              </a:rPr>
              <a:t>º</a:t>
            </a:r>
            <a:r>
              <a:rPr lang="en-US" sz="1500" spc="-1" dirty="0">
                <a:solidFill>
                  <a:srgbClr val="000000"/>
                </a:solidFill>
                <a:uFill>
                  <a:solidFill>
                    <a:srgbClr val="FFFFFF"/>
                  </a:solidFill>
                </a:uFill>
                <a:latin typeface="Arial" panose="020B0604020202020204" pitchFamily="34" charset="0"/>
                <a:ea typeface="Symbola"/>
                <a:cs typeface="Arial" panose="020B0604020202020204" pitchFamily="34" charset="0"/>
              </a:rPr>
              <a:t>])</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p:txBody>
      </p:sp>
      <p:sp>
        <p:nvSpPr>
          <p:cNvPr id="49" name="CustomShape 6"/>
          <p:cNvSpPr/>
          <p:nvPr/>
        </p:nvSpPr>
        <p:spPr>
          <a:xfrm>
            <a:off x="7029994" y="397128"/>
            <a:ext cx="1077619" cy="286415"/>
          </a:xfrm>
          <a:prstGeom prst="rect">
            <a:avLst/>
          </a:prstGeom>
          <a:noFill/>
          <a:ln>
            <a:noFill/>
          </a:ln>
        </p:spPr>
        <p:style>
          <a:lnRef idx="0">
            <a:scrgbClr r="0" g="0" b="0"/>
          </a:lnRef>
          <a:fillRef idx="0">
            <a:scrgbClr r="0" g="0" b="0"/>
          </a:fillRef>
          <a:effectRef idx="0">
            <a:scrgbClr r="0" g="0" b="0"/>
          </a:effectRef>
          <a:fontRef idx="minor"/>
        </p:style>
        <p:txBody>
          <a:bodyPr wrap="none" lIns="81639" tIns="40820" rIns="81639" bIns="40820"/>
          <a:lstStyle/>
          <a:p>
            <a:pPr>
              <a:lnSpc>
                <a:spcPct val="100000"/>
              </a:lnSpc>
            </a:pPr>
            <a:r>
              <a:rPr lang="en-US" sz="1500" b="1" spc="-1">
                <a:solidFill>
                  <a:srgbClr val="000000"/>
                </a:solidFill>
                <a:uFill>
                  <a:solidFill>
                    <a:srgbClr val="FFFFFF"/>
                  </a:solidFill>
                </a:uFill>
                <a:latin typeface="Times New Roman"/>
                <a:ea typeface="Noto Sans CJK SC Regular"/>
              </a:rPr>
              <a:t>       </a:t>
            </a:r>
            <a:endParaRPr lang="en-US" sz="1600" spc="-1">
              <a:solidFill>
                <a:srgbClr val="000000"/>
              </a:solidFill>
              <a:uFill>
                <a:solidFill>
                  <a:srgbClr val="FFFFFF"/>
                </a:solidFill>
              </a:uFill>
              <a:latin typeface="Arial"/>
            </a:endParaRPr>
          </a:p>
        </p:txBody>
      </p:sp>
      <p:sp>
        <p:nvSpPr>
          <p:cNvPr id="50" name="CustomShape 7"/>
          <p:cNvSpPr/>
          <p:nvPr/>
        </p:nvSpPr>
        <p:spPr>
          <a:xfrm>
            <a:off x="122783" y="5996762"/>
            <a:ext cx="5585005" cy="555522"/>
          </a:xfrm>
          <a:prstGeom prst="rect">
            <a:avLst/>
          </a:prstGeom>
          <a:noFill/>
          <a:ln>
            <a:noFill/>
          </a:ln>
        </p:spPr>
        <p:style>
          <a:lnRef idx="0">
            <a:scrgbClr r="0" g="0" b="0"/>
          </a:lnRef>
          <a:fillRef idx="0">
            <a:scrgbClr r="0" g="0" b="0"/>
          </a:fillRef>
          <a:effectRef idx="0">
            <a:scrgbClr r="0" g="0" b="0"/>
          </a:effectRef>
          <a:fontRef idx="minor"/>
        </p:style>
        <p:txBody>
          <a:bodyPr wrap="none" lIns="81639" tIns="40820" rIns="81639" bIns="40820"/>
          <a:lstStyle/>
          <a:p>
            <a:pPr>
              <a:lnSpc>
                <a:spcPct val="100000"/>
              </a:lnSpc>
            </a:pP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Convolution-Dual: V. </a:t>
            </a:r>
            <a:r>
              <a:rPr lang="en-US" sz="900" spc="-1" dirty="0" err="1">
                <a:solidFill>
                  <a:srgbClr val="000000"/>
                </a:solidFill>
                <a:uFill>
                  <a:solidFill>
                    <a:srgbClr val="FFFFFF"/>
                  </a:solidFill>
                </a:uFill>
                <a:latin typeface="Arial" panose="020B0604020202020204" pitchFamily="34" charset="0"/>
                <a:ea typeface="Arial Unicode MS"/>
                <a:cs typeface="Arial" panose="020B0604020202020204" pitchFamily="34" charset="0"/>
              </a:rPr>
              <a:t>Guzey</a:t>
            </a: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 PRC 78, 025211 (2008).</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Convolution-VGG: M. </a:t>
            </a:r>
            <a:r>
              <a:rPr lang="en-US" sz="900" spc="-1" dirty="0" err="1">
                <a:solidFill>
                  <a:srgbClr val="000000"/>
                </a:solidFill>
                <a:uFill>
                  <a:solidFill>
                    <a:srgbClr val="FFFFFF"/>
                  </a:solidFill>
                </a:uFill>
                <a:latin typeface="Arial" panose="020B0604020202020204" pitchFamily="34" charset="0"/>
                <a:ea typeface="Arial Unicode MS"/>
                <a:cs typeface="Arial" panose="020B0604020202020204" pitchFamily="34" charset="0"/>
              </a:rPr>
              <a:t>Guidal</a:t>
            </a: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 M. V. </a:t>
            </a:r>
            <a:r>
              <a:rPr lang="en-US" sz="900" spc="-1" dirty="0" err="1">
                <a:solidFill>
                  <a:srgbClr val="000000"/>
                </a:solidFill>
                <a:uFill>
                  <a:solidFill>
                    <a:srgbClr val="FFFFFF"/>
                  </a:solidFill>
                </a:uFill>
                <a:latin typeface="Arial" panose="020B0604020202020204" pitchFamily="34" charset="0"/>
                <a:ea typeface="Arial Unicode MS"/>
                <a:cs typeface="Arial" panose="020B0604020202020204" pitchFamily="34" charset="0"/>
              </a:rPr>
              <a:t>Polyakov</a:t>
            </a: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  A. V. </a:t>
            </a:r>
            <a:r>
              <a:rPr lang="en-US" sz="900" spc="-1" dirty="0" err="1">
                <a:solidFill>
                  <a:srgbClr val="000000"/>
                </a:solidFill>
                <a:uFill>
                  <a:solidFill>
                    <a:srgbClr val="FFFFFF"/>
                  </a:solidFill>
                </a:uFill>
                <a:latin typeface="Arial" panose="020B0604020202020204" pitchFamily="34" charset="0"/>
                <a:ea typeface="Arial Unicode MS"/>
                <a:cs typeface="Arial" panose="020B0604020202020204" pitchFamily="34" charset="0"/>
              </a:rPr>
              <a:t>Radyushkin</a:t>
            </a: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 and M. </a:t>
            </a:r>
            <a:r>
              <a:rPr lang="en-US" sz="900" spc="-1" dirty="0" err="1">
                <a:solidFill>
                  <a:srgbClr val="000000"/>
                </a:solidFill>
                <a:uFill>
                  <a:solidFill>
                    <a:srgbClr val="FFFFFF"/>
                  </a:solidFill>
                </a:uFill>
                <a:latin typeface="Arial" panose="020B0604020202020204" pitchFamily="34" charset="0"/>
                <a:ea typeface="Arial Unicode MS"/>
                <a:cs typeface="Arial" panose="020B0604020202020204" pitchFamily="34" charset="0"/>
              </a:rPr>
              <a:t>Vanderhaeghen</a:t>
            </a: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 PRD 72, 054013 (2005)</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Off-shell model: J. O. Gonzalez-Hernandez, S. </a:t>
            </a:r>
            <a:r>
              <a:rPr lang="en-US" sz="900" spc="-1" dirty="0" err="1">
                <a:solidFill>
                  <a:srgbClr val="000000"/>
                </a:solidFill>
                <a:uFill>
                  <a:solidFill>
                    <a:srgbClr val="FFFFFF"/>
                  </a:solidFill>
                </a:uFill>
                <a:latin typeface="Arial" panose="020B0604020202020204" pitchFamily="34" charset="0"/>
                <a:ea typeface="Arial Unicode MS"/>
                <a:cs typeface="Arial" panose="020B0604020202020204" pitchFamily="34" charset="0"/>
              </a:rPr>
              <a:t>Liuti</a:t>
            </a: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 G. R. Goldstein and K. </a:t>
            </a:r>
            <a:r>
              <a:rPr lang="en-US" sz="900" spc="-1" dirty="0" err="1">
                <a:solidFill>
                  <a:srgbClr val="000000"/>
                </a:solidFill>
                <a:uFill>
                  <a:solidFill>
                    <a:srgbClr val="FFFFFF"/>
                  </a:solidFill>
                </a:uFill>
                <a:latin typeface="Arial" panose="020B0604020202020204" pitchFamily="34" charset="0"/>
                <a:ea typeface="Arial Unicode MS"/>
                <a:cs typeface="Arial" panose="020B0604020202020204" pitchFamily="34" charset="0"/>
              </a:rPr>
              <a:t>Kathuria</a:t>
            </a:r>
            <a:r>
              <a:rPr lang="en-US" sz="900" spc="-1" dirty="0">
                <a:solidFill>
                  <a:srgbClr val="000000"/>
                </a:solidFill>
                <a:uFill>
                  <a:solidFill>
                    <a:srgbClr val="FFFFFF"/>
                  </a:solidFill>
                </a:uFill>
                <a:latin typeface="Arial" panose="020B0604020202020204" pitchFamily="34" charset="0"/>
                <a:ea typeface="Arial Unicode MS"/>
                <a:cs typeface="Arial" panose="020B0604020202020204" pitchFamily="34" charset="0"/>
              </a:rPr>
              <a:t>, PRC 88, 065206 (2013)</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a:p>
            <a:pPr>
              <a:lnSpc>
                <a:spcPct val="100000"/>
              </a:lnSpc>
            </a:pP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p:txBody>
      </p:sp>
      <p:sp>
        <p:nvSpPr>
          <p:cNvPr id="51" name="CustomShape 8"/>
          <p:cNvSpPr/>
          <p:nvPr/>
        </p:nvSpPr>
        <p:spPr>
          <a:xfrm>
            <a:off x="3865713" y="5550647"/>
            <a:ext cx="1809420" cy="334750"/>
          </a:xfrm>
          <a:prstGeom prst="rect">
            <a:avLst/>
          </a:prstGeom>
          <a:noFill/>
          <a:ln>
            <a:noFill/>
          </a:ln>
        </p:spPr>
        <p:style>
          <a:lnRef idx="0">
            <a:scrgbClr r="0" g="0" b="0"/>
          </a:lnRef>
          <a:fillRef idx="0">
            <a:scrgbClr r="0" g="0" b="0"/>
          </a:fillRef>
          <a:effectRef idx="0">
            <a:scrgbClr r="0" g="0" b="0"/>
          </a:effectRef>
          <a:fontRef idx="minor"/>
        </p:style>
        <p:txBody>
          <a:bodyPr wrap="none" lIns="81639" tIns="40820" rIns="81639" bIns="40820"/>
          <a:lstStyle/>
          <a:p>
            <a:pPr>
              <a:lnSpc>
                <a:spcPct val="100000"/>
              </a:lnSpc>
            </a:pPr>
            <a:r>
              <a:rPr lang="en-US" sz="1300" spc="-1" dirty="0">
                <a:solidFill>
                  <a:srgbClr val="000000"/>
                </a:solidFill>
                <a:uFill>
                  <a:solidFill>
                    <a:srgbClr val="FFFFFF"/>
                  </a:solidFill>
                </a:uFill>
                <a:latin typeface="Times New Roman"/>
                <a:ea typeface="WenQuanYi Micro Hei"/>
              </a:rPr>
              <a:t> </a:t>
            </a:r>
            <a:r>
              <a:rPr lang="en-US" sz="1300" spc="-1" dirty="0">
                <a:solidFill>
                  <a:srgbClr val="000000"/>
                </a:solidFill>
                <a:uFill>
                  <a:solidFill>
                    <a:srgbClr val="FFFFFF"/>
                  </a:solidFill>
                </a:uFill>
                <a:latin typeface="Arial" panose="020B0604020202020204" pitchFamily="34" charset="0"/>
                <a:ea typeface="Ubuntu"/>
                <a:cs typeface="Arial" panose="020B0604020202020204" pitchFamily="34" charset="0"/>
              </a:rPr>
              <a:t>𝛼</a:t>
            </a:r>
            <a:r>
              <a:rPr lang="en-US" sz="1300" spc="-1" baseline="-25000" dirty="0">
                <a:solidFill>
                  <a:srgbClr val="000000"/>
                </a:solidFill>
                <a:uFill>
                  <a:solidFill>
                    <a:srgbClr val="FFFFFF"/>
                  </a:solidFill>
                </a:uFill>
                <a:latin typeface="Arial" panose="020B0604020202020204" pitchFamily="34" charset="0"/>
                <a:ea typeface="Ubuntu"/>
                <a:cs typeface="Arial" panose="020B0604020202020204" pitchFamily="34" charset="0"/>
              </a:rPr>
              <a:t>j</a:t>
            </a:r>
            <a:r>
              <a:rPr lang="en-US" sz="1300" spc="-1" dirty="0">
                <a:solidFill>
                  <a:srgbClr val="000000"/>
                </a:solidFill>
                <a:uFill>
                  <a:solidFill>
                    <a:srgbClr val="FFFFFF"/>
                  </a:solidFill>
                </a:uFill>
                <a:latin typeface="Arial" panose="020B0604020202020204" pitchFamily="34" charset="0"/>
                <a:ea typeface="Ubuntu"/>
                <a:cs typeface="Arial" panose="020B0604020202020204" pitchFamily="34" charset="0"/>
              </a:rPr>
              <a:t>(𝜙)</a:t>
            </a:r>
            <a:r>
              <a:rPr lang="en-US" sz="13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 kinematical factors</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p:txBody>
      </p:sp>
      <p:grpSp>
        <p:nvGrpSpPr>
          <p:cNvPr id="3" name="Group 2"/>
          <p:cNvGrpSpPr/>
          <p:nvPr/>
        </p:nvGrpSpPr>
        <p:grpSpPr>
          <a:xfrm>
            <a:off x="6558565" y="152400"/>
            <a:ext cx="2487340" cy="1658402"/>
            <a:chOff x="6504247" y="674072"/>
            <a:chExt cx="2487340" cy="1658402"/>
          </a:xfrm>
        </p:grpSpPr>
        <p:pic>
          <p:nvPicPr>
            <p:cNvPr id="39" name="Picture 38"/>
            <p:cNvPicPr/>
            <p:nvPr/>
          </p:nvPicPr>
          <p:blipFill>
            <a:blip r:embed="rId7"/>
            <a:srcRect r="27713"/>
            <a:stretch/>
          </p:blipFill>
          <p:spPr>
            <a:xfrm>
              <a:off x="6504247" y="674072"/>
              <a:ext cx="2487340" cy="1658401"/>
            </a:xfrm>
            <a:prstGeom prst="rect">
              <a:avLst/>
            </a:prstGeom>
            <a:ln>
              <a:noFill/>
            </a:ln>
            <a:effectLst>
              <a:outerShdw blurRad="292100" dist="139700" dir="2700000" algn="tl" rotWithShape="0">
                <a:srgbClr val="333333">
                  <a:alpha val="65000"/>
                </a:srgbClr>
              </a:outerShdw>
            </a:effectLst>
          </p:spPr>
        </p:pic>
        <p:sp>
          <p:nvSpPr>
            <p:cNvPr id="52" name="Line 9"/>
            <p:cNvSpPr/>
            <p:nvPr/>
          </p:nvSpPr>
          <p:spPr>
            <a:xfrm flipV="1">
              <a:off x="7962624" y="1493149"/>
              <a:ext cx="580608" cy="561727"/>
            </a:xfrm>
            <a:prstGeom prst="line">
              <a:avLst/>
            </a:prstGeom>
            <a:ln w="19080">
              <a:solidFill>
                <a:srgbClr val="FFFFFF"/>
              </a:solidFill>
              <a:round/>
              <a:tailEnd type="arrow" w="med" len="med"/>
            </a:ln>
          </p:spPr>
          <p:style>
            <a:lnRef idx="0">
              <a:scrgbClr r="0" g="0" b="0"/>
            </a:lnRef>
            <a:fillRef idx="0">
              <a:scrgbClr r="0" g="0" b="0"/>
            </a:fillRef>
            <a:effectRef idx="0">
              <a:scrgbClr r="0" g="0" b="0"/>
            </a:effectRef>
            <a:fontRef idx="minor"/>
          </p:style>
        </p:sp>
        <p:sp>
          <p:nvSpPr>
            <p:cNvPr id="53" name="CustomShape 10"/>
            <p:cNvSpPr/>
            <p:nvPr/>
          </p:nvSpPr>
          <p:spPr>
            <a:xfrm>
              <a:off x="7050240" y="2073818"/>
              <a:ext cx="1243507" cy="258656"/>
            </a:xfrm>
            <a:custGeom>
              <a:avLst/>
              <a:gdLst/>
              <a:ahLst/>
              <a:cxnLst/>
              <a:rect l="l" t="t" r="r" b="b"/>
              <a:pathLst>
                <a:path w="21600" h="21600">
                  <a:moveTo>
                    <a:pt x="0" y="0"/>
                  </a:moveTo>
                  <a:lnTo>
                    <a:pt x="1" y="0"/>
                  </a:lnTo>
                  <a:lnTo>
                    <a:pt x="1" y="1"/>
                  </a:lnTo>
                  <a:lnTo>
                    <a:pt x="0" y="1"/>
                  </a:lnTo>
                  <a:lnTo>
                    <a:pt x="0" y="0"/>
                  </a:lnTo>
                  <a:close/>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81639" tIns="40820" rIns="81639" bIns="40820" anchor="ctr"/>
            <a:lstStyle/>
            <a:p>
              <a:pPr>
                <a:lnSpc>
                  <a:spcPct val="100000"/>
                </a:lnSpc>
              </a:pPr>
              <a:r>
                <a:rPr lang="en-US" sz="1500" b="1" spc="-1" baseline="30000">
                  <a:solidFill>
                    <a:srgbClr val="FFFFFF"/>
                  </a:solidFill>
                  <a:uFill>
                    <a:solidFill>
                      <a:srgbClr val="FFFFFF"/>
                    </a:solidFill>
                  </a:uFill>
                  <a:latin typeface="Times New Roman"/>
                  <a:ea typeface="Noto Sans CJK SC Regular"/>
                </a:rPr>
                <a:t>4</a:t>
              </a:r>
              <a:r>
                <a:rPr lang="en-US" sz="1500" b="1" spc="-1">
                  <a:solidFill>
                    <a:srgbClr val="FFFFFF"/>
                  </a:solidFill>
                  <a:uFill>
                    <a:solidFill>
                      <a:srgbClr val="FFFFFF"/>
                    </a:solidFill>
                  </a:uFill>
                  <a:latin typeface="Times New Roman"/>
                  <a:ea typeface="Noto Sans CJK SC Regular"/>
                </a:rPr>
                <a:t>He target cell</a:t>
              </a:r>
              <a:endParaRPr lang="en-US" sz="1600" spc="-1">
                <a:solidFill>
                  <a:srgbClr val="000000"/>
                </a:solidFill>
                <a:uFill>
                  <a:solidFill>
                    <a:srgbClr val="FFFFFF"/>
                  </a:solidFill>
                </a:uFill>
                <a:latin typeface="Arial"/>
              </a:endParaRPr>
            </a:p>
          </p:txBody>
        </p:sp>
        <p:sp>
          <p:nvSpPr>
            <p:cNvPr id="54" name="CustomShape 11"/>
            <p:cNvSpPr/>
            <p:nvPr/>
          </p:nvSpPr>
          <p:spPr>
            <a:xfrm>
              <a:off x="6801408" y="713916"/>
              <a:ext cx="1990003" cy="248205"/>
            </a:xfrm>
            <a:custGeom>
              <a:avLst/>
              <a:gdLst/>
              <a:ahLst/>
              <a:cxnLst/>
              <a:rect l="l" t="t" r="r" b="b"/>
              <a:pathLst>
                <a:path w="21600" h="21600">
                  <a:moveTo>
                    <a:pt x="0" y="0"/>
                  </a:moveTo>
                  <a:lnTo>
                    <a:pt x="1" y="0"/>
                  </a:lnTo>
                  <a:lnTo>
                    <a:pt x="1" y="1"/>
                  </a:lnTo>
                  <a:lnTo>
                    <a:pt x="0" y="1"/>
                  </a:lnTo>
                  <a:lnTo>
                    <a:pt x="0" y="0"/>
                  </a:lnTo>
                  <a:close/>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81639" tIns="40820" rIns="81639" bIns="40820" anchor="ctr"/>
            <a:lstStyle/>
            <a:p>
              <a:pPr>
                <a:lnSpc>
                  <a:spcPct val="100000"/>
                </a:lnSpc>
              </a:pPr>
              <a:r>
                <a:rPr lang="en-US" sz="1500" b="1" spc="-1">
                  <a:solidFill>
                    <a:srgbClr val="FFFFFF"/>
                  </a:solidFill>
                  <a:uFill>
                    <a:solidFill>
                      <a:srgbClr val="FFFFFF"/>
                    </a:solidFill>
                  </a:uFill>
                  <a:latin typeface="Times New Roman"/>
                  <a:ea typeface="Noto Sans CJK SC Regular"/>
                </a:rPr>
                <a:t>RTPC for </a:t>
              </a:r>
              <a:r>
                <a:rPr lang="en-US" sz="1500" b="1" spc="-1" baseline="30000">
                  <a:solidFill>
                    <a:srgbClr val="FFFFFF"/>
                  </a:solidFill>
                  <a:uFill>
                    <a:solidFill>
                      <a:srgbClr val="FFFFFF"/>
                    </a:solidFill>
                  </a:uFill>
                  <a:latin typeface="Times New Roman"/>
                  <a:ea typeface="Noto Sans CJK SC Regular"/>
                </a:rPr>
                <a:t>4</a:t>
              </a:r>
              <a:r>
                <a:rPr lang="en-US" sz="1500" b="1" spc="-1">
                  <a:solidFill>
                    <a:srgbClr val="FFFFFF"/>
                  </a:solidFill>
                  <a:uFill>
                    <a:solidFill>
                      <a:srgbClr val="FFFFFF"/>
                    </a:solidFill>
                  </a:uFill>
                  <a:latin typeface="Times New Roman"/>
                  <a:ea typeface="Noto Sans CJK SC Regular"/>
                </a:rPr>
                <a:t>He detection</a:t>
              </a:r>
              <a:endParaRPr lang="en-US" sz="1600" spc="-1">
                <a:solidFill>
                  <a:srgbClr val="000000"/>
                </a:solidFill>
                <a:uFill>
                  <a:solidFill>
                    <a:srgbClr val="FFFFFF"/>
                  </a:solidFill>
                </a:uFill>
                <a:latin typeface="Arial"/>
              </a:endParaRPr>
            </a:p>
          </p:txBody>
        </p:sp>
      </p:grpSp>
      <p:sp>
        <p:nvSpPr>
          <p:cNvPr id="2" name="Title 1"/>
          <p:cNvSpPr>
            <a:spLocks noGrp="1"/>
          </p:cNvSpPr>
          <p:nvPr>
            <p:ph type="title"/>
          </p:nvPr>
        </p:nvSpPr>
        <p:spPr>
          <a:xfrm>
            <a:off x="96550" y="153383"/>
            <a:ext cx="5995152" cy="487490"/>
          </a:xfrm>
        </p:spPr>
        <p:txBody>
          <a:bodyPr/>
          <a:lstStyle/>
          <a:p>
            <a:pPr>
              <a:lnSpc>
                <a:spcPct val="100000"/>
              </a:lnSpc>
            </a:pPr>
            <a:r>
              <a:rPr lang="en-US" spc="-1" dirty="0">
                <a:uFill>
                  <a:solidFill>
                    <a:srgbClr val="FFFFFF"/>
                  </a:solidFill>
                </a:uFill>
                <a:latin typeface="Arial" panose="020B0604020202020204" pitchFamily="34" charset="0"/>
              </a:rPr>
              <a:t>DVCS off </a:t>
            </a:r>
            <a:r>
              <a:rPr lang="en-US" spc="-1" baseline="30000" dirty="0">
                <a:uFill>
                  <a:solidFill>
                    <a:srgbClr val="FFFFFF"/>
                  </a:solidFill>
                </a:uFill>
                <a:latin typeface="Arial" panose="020B0604020202020204" pitchFamily="34" charset="0"/>
              </a:rPr>
              <a:t>4</a:t>
            </a:r>
            <a:r>
              <a:rPr lang="en-US" spc="-1" dirty="0">
                <a:uFill>
                  <a:solidFill>
                    <a:srgbClr val="FFFFFF"/>
                  </a:solidFill>
                </a:uFill>
                <a:latin typeface="Arial" panose="020B0604020202020204" pitchFamily="34" charset="0"/>
              </a:rPr>
              <a:t>He at</a:t>
            </a:r>
            <a:r>
              <a:rPr lang="en-US" sz="2000" spc="-1" dirty="0">
                <a:uFill>
                  <a:solidFill>
                    <a:srgbClr val="FFFFFF"/>
                  </a:solidFill>
                </a:uFill>
                <a:latin typeface="Arial" panose="020B0604020202020204" pitchFamily="34" charset="0"/>
              </a:rPr>
              <a:t> </a:t>
            </a:r>
            <a:r>
              <a:rPr lang="en-US" spc="-1" dirty="0" smtClean="0">
                <a:uFill>
                  <a:solidFill>
                    <a:srgbClr val="FFFFFF"/>
                  </a:solidFill>
                </a:uFill>
                <a:latin typeface="Arial" panose="020B0604020202020204" pitchFamily="34" charset="0"/>
              </a:rPr>
              <a:t>CLAS</a:t>
            </a:r>
            <a:endParaRPr lang="en-US" spc="-1" dirty="0">
              <a:uFill>
                <a:solidFill>
                  <a:srgbClr val="FFFFFF"/>
                </a:solidFill>
              </a:u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3862874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150582" y="2971800"/>
            <a:ext cx="8812344" cy="3124200"/>
          </a:xfrm>
          <a:prstGeom prst="rect">
            <a:avLst/>
          </a:prstGeom>
          <a:solidFill>
            <a:schemeClr val="bg1"/>
          </a:solidFill>
          <a:ln w="9525" cap="flat" cmpd="sng" algn="ctr">
            <a:noFill/>
            <a:prstDash val="solid"/>
            <a:round/>
            <a:headEnd type="none" w="med" len="med"/>
            <a:tailEnd type="none" w="med" len="med"/>
          </a:ln>
          <a:effectLst>
            <a:outerShdw blurRad="292100" dist="1397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nvGrpSpPr>
          <p:cNvPr id="2" name="Group 12"/>
          <p:cNvGrpSpPr/>
          <p:nvPr/>
        </p:nvGrpSpPr>
        <p:grpSpPr>
          <a:xfrm>
            <a:off x="184836" y="3048000"/>
            <a:ext cx="4537745" cy="2971800"/>
            <a:chOff x="417465" y="1077911"/>
            <a:chExt cx="8085166" cy="4997787"/>
          </a:xfrm>
        </p:grpSpPr>
        <p:graphicFrame>
          <p:nvGraphicFramePr>
            <p:cNvPr id="10241" name="Object 1"/>
            <p:cNvGraphicFramePr>
              <a:graphicFrameLocks noChangeAspect="1"/>
            </p:cNvGraphicFramePr>
            <p:nvPr/>
          </p:nvGraphicFramePr>
          <p:xfrm>
            <a:off x="4514842" y="4159242"/>
            <a:ext cx="114300" cy="215900"/>
          </p:xfrm>
          <a:graphic>
            <a:graphicData uri="http://schemas.openxmlformats.org/presentationml/2006/ole">
              <mc:AlternateContent xmlns:mc="http://schemas.openxmlformats.org/markup-compatibility/2006">
                <mc:Choice xmlns:v="urn:schemas-microsoft-com:vml" Requires="v">
                  <p:oleObj spid="_x0000_s1066" r:id="rId4" imgW="114120" imgH="215640" progId="Equation.3">
                    <p:embed/>
                  </p:oleObj>
                </mc:Choice>
                <mc:Fallback>
                  <p:oleObj r:id="rId4" imgW="114120" imgH="215640" progId="Equation.3">
                    <p:embed/>
                    <p:pic>
                      <p:nvPicPr>
                        <p:cNvPr id="1024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42" y="4159242"/>
                          <a:ext cx="114300" cy="2159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10242" name="Picture 2"/>
            <p:cNvPicPr>
              <a:picLocks noChangeAspect="1" noChangeArrowheads="1"/>
            </p:cNvPicPr>
            <p:nvPr/>
          </p:nvPicPr>
          <p:blipFill>
            <a:blip r:embed="rId6" cstate="print"/>
            <a:srcRect t="10065" b="5560"/>
            <a:stretch>
              <a:fillRect/>
            </a:stretch>
          </p:blipFill>
          <p:spPr bwMode="auto">
            <a:xfrm>
              <a:off x="617535" y="1077911"/>
              <a:ext cx="7881924" cy="4983153"/>
            </a:xfrm>
            <a:prstGeom prst="rect">
              <a:avLst/>
            </a:prstGeom>
            <a:noFill/>
            <a:ln w="9525">
              <a:noFill/>
              <a:round/>
              <a:headEnd/>
              <a:tailEnd/>
            </a:ln>
            <a:effectLst/>
          </p:spPr>
        </p:pic>
        <p:sp>
          <p:nvSpPr>
            <p:cNvPr id="10243" name="Rectangle 3"/>
            <p:cNvSpPr>
              <a:spLocks noChangeArrowheads="1"/>
            </p:cNvSpPr>
            <p:nvPr/>
          </p:nvSpPr>
          <p:spPr bwMode="auto">
            <a:xfrm>
              <a:off x="632723" y="5867736"/>
              <a:ext cx="658812" cy="207962"/>
            </a:xfrm>
            <a:prstGeom prst="rect">
              <a:avLst/>
            </a:prstGeom>
            <a:solidFill>
              <a:srgbClr val="FFFFFF"/>
            </a:solidFill>
            <a:ln w="9360">
              <a:solidFill>
                <a:srgbClr val="FFFFFF"/>
              </a:solidFill>
              <a:round/>
              <a:headEnd/>
              <a:tailEnd/>
            </a:ln>
            <a:effectLst/>
          </p:spPr>
          <p:txBody>
            <a:bodyPr wrap="none" anchor="ctr"/>
            <a:lstStyle/>
            <a:p>
              <a:pPr defTabSz="457200">
                <a:lnSpc>
                  <a:spcPct val="124000"/>
                </a:lnSpc>
                <a:spcBef>
                  <a:spcPct val="0"/>
                </a:spcBef>
                <a:buClr>
                  <a:srgbClr val="000000"/>
                </a:buClr>
                <a:buSzPct val="100000"/>
                <a:buFont typeface="Times New Roman" pitchFamily="18" charset="0"/>
                <a:buNone/>
              </a:pPr>
              <a:endParaRPr lang="en-US">
                <a:solidFill>
                  <a:srgbClr val="FFFFFF"/>
                </a:solidFill>
                <a:latin typeface="Arial" pitchFamily="34" charset="0"/>
              </a:endParaRPr>
            </a:p>
          </p:txBody>
        </p:sp>
        <p:sp>
          <p:nvSpPr>
            <p:cNvPr id="10244" name="Rectangle 4"/>
            <p:cNvSpPr>
              <a:spLocks noChangeArrowheads="1"/>
            </p:cNvSpPr>
            <p:nvPr/>
          </p:nvSpPr>
          <p:spPr bwMode="auto">
            <a:xfrm>
              <a:off x="7843820" y="5838960"/>
              <a:ext cx="658811" cy="209551"/>
            </a:xfrm>
            <a:prstGeom prst="rect">
              <a:avLst/>
            </a:prstGeom>
            <a:solidFill>
              <a:srgbClr val="FFFFFF"/>
            </a:solidFill>
            <a:ln w="9360">
              <a:solidFill>
                <a:srgbClr val="FFFFFF"/>
              </a:solidFill>
              <a:round/>
              <a:headEnd/>
              <a:tailEnd/>
            </a:ln>
            <a:effectLst/>
          </p:spPr>
          <p:txBody>
            <a:bodyPr wrap="none" anchor="ctr"/>
            <a:lstStyle/>
            <a:p>
              <a:pPr defTabSz="457200">
                <a:lnSpc>
                  <a:spcPct val="124000"/>
                </a:lnSpc>
                <a:spcBef>
                  <a:spcPct val="0"/>
                </a:spcBef>
                <a:buClr>
                  <a:srgbClr val="000000"/>
                </a:buClr>
                <a:buSzPct val="100000"/>
                <a:buFont typeface="Times New Roman" pitchFamily="18" charset="0"/>
                <a:buNone/>
              </a:pPr>
              <a:endParaRPr lang="en-US">
                <a:solidFill>
                  <a:srgbClr val="FFFFFF"/>
                </a:solidFill>
                <a:latin typeface="Arial" pitchFamily="34" charset="0"/>
              </a:endParaRPr>
            </a:p>
          </p:txBody>
        </p:sp>
        <p:sp>
          <p:nvSpPr>
            <p:cNvPr id="10246" name="Text Box 6"/>
            <p:cNvSpPr txBox="1">
              <a:spLocks noChangeArrowheads="1"/>
            </p:cNvSpPr>
            <p:nvPr/>
          </p:nvSpPr>
          <p:spPr bwMode="auto">
            <a:xfrm>
              <a:off x="417465" y="1636710"/>
              <a:ext cx="890585" cy="428624"/>
            </a:xfrm>
            <a:prstGeom prst="rect">
              <a:avLst/>
            </a:prstGeom>
            <a:noFill/>
            <a:ln w="9525">
              <a:noFill/>
              <a:round/>
              <a:headEnd/>
              <a:tailEnd/>
            </a:ln>
            <a:effectLst/>
          </p:spPr>
          <p:txBody>
            <a:bodyPr wrap="none" lIns="90000" tIns="46800" rIns="90000" bIns="46800">
              <a:spAutoFit/>
            </a:bodyPr>
            <a:lstStyle/>
            <a:p>
              <a:pPr defTabSz="457200">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Luminosity </a:t>
              </a:r>
            </a:p>
            <a:p>
              <a:pPr defTabSz="457200">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monitors</a:t>
              </a:r>
            </a:p>
          </p:txBody>
        </p:sp>
        <p:cxnSp>
          <p:nvCxnSpPr>
            <p:cNvPr id="10248" name="AutoShape 8"/>
            <p:cNvCxnSpPr>
              <a:cxnSpLocks noChangeShapeType="1"/>
            </p:cNvCxnSpPr>
            <p:nvPr/>
          </p:nvCxnSpPr>
          <p:spPr bwMode="auto">
            <a:xfrm>
              <a:off x="750886" y="2163758"/>
              <a:ext cx="349250" cy="449261"/>
            </a:xfrm>
            <a:prstGeom prst="straightConnector1">
              <a:avLst/>
            </a:prstGeom>
            <a:noFill/>
            <a:ln w="9360">
              <a:solidFill>
                <a:srgbClr val="000000"/>
              </a:solidFill>
              <a:miter lim="800000"/>
              <a:headEnd/>
              <a:tailEnd type="triangle" w="med" len="med"/>
            </a:ln>
            <a:effectLst/>
          </p:spPr>
        </p:cxnSp>
        <p:sp>
          <p:nvSpPr>
            <p:cNvPr id="10250" name="Text Box 10"/>
            <p:cNvSpPr txBox="1">
              <a:spLocks noChangeArrowheads="1"/>
            </p:cNvSpPr>
            <p:nvPr/>
          </p:nvSpPr>
          <p:spPr bwMode="auto">
            <a:xfrm>
              <a:off x="2046285" y="5005382"/>
              <a:ext cx="677861" cy="261937"/>
            </a:xfrm>
            <a:prstGeom prst="rect">
              <a:avLst/>
            </a:prstGeom>
            <a:noFill/>
            <a:ln w="9525">
              <a:noFill/>
              <a:round/>
              <a:headEnd/>
              <a:tailEnd/>
            </a:ln>
            <a:effectLst/>
          </p:spPr>
          <p:txBody>
            <a:bodyPr wrap="none" lIns="90000" tIns="46800" rIns="90000" bIns="46800">
              <a:spAutoFit/>
            </a:bodyPr>
            <a:lstStyle/>
            <a:p>
              <a:pPr defTabSz="457200">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pitchFamily="34" charset="0"/>
                  <a:cs typeface="Arial" pitchFamily="34" charset="0"/>
                </a:rPr>
                <a:t>scanner</a:t>
              </a:r>
            </a:p>
          </p:txBody>
        </p:sp>
        <p:cxnSp>
          <p:nvCxnSpPr>
            <p:cNvPr id="10251" name="AutoShape 11"/>
            <p:cNvCxnSpPr>
              <a:cxnSpLocks noChangeShapeType="1"/>
            </p:cNvCxnSpPr>
            <p:nvPr/>
          </p:nvCxnSpPr>
          <p:spPr bwMode="auto">
            <a:xfrm flipV="1">
              <a:off x="2328863" y="4602163"/>
              <a:ext cx="298450" cy="423862"/>
            </a:xfrm>
            <a:prstGeom prst="straightConnector1">
              <a:avLst/>
            </a:prstGeom>
            <a:noFill/>
            <a:ln w="9360">
              <a:solidFill>
                <a:srgbClr val="000000"/>
              </a:solidFill>
              <a:miter lim="800000"/>
              <a:headEnd/>
              <a:tailEnd type="triangle" w="med" len="med"/>
            </a:ln>
            <a:effectLst/>
          </p:spPr>
        </p:cxnSp>
      </p:grpSp>
      <p:sp>
        <p:nvSpPr>
          <p:cNvPr id="18" name="TextBox 17"/>
          <p:cNvSpPr txBox="1"/>
          <p:nvPr/>
        </p:nvSpPr>
        <p:spPr>
          <a:xfrm>
            <a:off x="304800" y="1038761"/>
            <a:ext cx="3829895" cy="1323439"/>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Precise determination of </a:t>
            </a:r>
          </a:p>
          <a:p>
            <a:r>
              <a:rPr lang="en-US" sz="2000" b="1" dirty="0" smtClean="0">
                <a:solidFill>
                  <a:srgbClr val="002060"/>
                </a:solidFill>
                <a:latin typeface="Arial" pitchFamily="34" charset="0"/>
                <a:cs typeface="Arial" pitchFamily="34" charset="0"/>
              </a:rPr>
              <a:t>the weak charge of the proton</a:t>
            </a:r>
          </a:p>
          <a:p>
            <a:pPr algn="ctr"/>
            <a:r>
              <a:rPr lang="en-US" sz="2000" b="1" dirty="0" err="1" smtClean="0">
                <a:solidFill>
                  <a:srgbClr val="C00000"/>
                </a:solidFill>
                <a:latin typeface="Arial" pitchFamily="34" charset="0"/>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 -2(2C</a:t>
            </a:r>
            <a:r>
              <a:rPr lang="en-US" sz="2000" b="1" baseline="-25000" dirty="0" smtClean="0">
                <a:solidFill>
                  <a:srgbClr val="C00000"/>
                </a:solidFill>
                <a:latin typeface="Arial" pitchFamily="34" charset="0"/>
                <a:cs typeface="Arial" pitchFamily="34" charset="0"/>
              </a:rPr>
              <a:t>1u</a:t>
            </a:r>
            <a:r>
              <a:rPr lang="en-US" sz="2000" b="1" dirty="0" smtClean="0">
                <a:solidFill>
                  <a:srgbClr val="C00000"/>
                </a:solidFill>
                <a:latin typeface="Arial" pitchFamily="34" charset="0"/>
                <a:cs typeface="Arial" pitchFamily="34" charset="0"/>
              </a:rPr>
              <a:t>+C</a:t>
            </a:r>
            <a:r>
              <a:rPr lang="en-US" sz="2000" b="1" baseline="-25000" dirty="0" smtClean="0">
                <a:solidFill>
                  <a:srgbClr val="C00000"/>
                </a:solidFill>
                <a:latin typeface="Arial" pitchFamily="34" charset="0"/>
                <a:cs typeface="Arial" pitchFamily="34" charset="0"/>
              </a:rPr>
              <a:t>1d</a:t>
            </a:r>
            <a:r>
              <a:rPr lang="en-US" sz="2000" b="1" dirty="0" smtClean="0">
                <a:solidFill>
                  <a:srgbClr val="C00000"/>
                </a:solidFill>
                <a:latin typeface="Arial" pitchFamily="34" charset="0"/>
                <a:cs typeface="Arial" pitchFamily="34" charset="0"/>
              </a:rPr>
              <a:t>) </a:t>
            </a:r>
          </a:p>
          <a:p>
            <a:pPr algn="ctr"/>
            <a:r>
              <a:rPr lang="en-US" sz="2000" b="1" dirty="0" smtClean="0">
                <a:solidFill>
                  <a:srgbClr val="C00000"/>
                </a:solidFill>
                <a:latin typeface="Arial" pitchFamily="34" charset="0"/>
                <a:cs typeface="Arial" pitchFamily="34" charset="0"/>
              </a:rPr>
              <a:t>      = (1 – 4 sin</a:t>
            </a:r>
            <a:r>
              <a:rPr lang="en-US" sz="2000" b="1" baseline="30000" dirty="0" smtClean="0">
                <a:solidFill>
                  <a:srgbClr val="C00000"/>
                </a:solidFill>
                <a:latin typeface="Arial" pitchFamily="34" charset="0"/>
                <a:cs typeface="Arial" pitchFamily="34" charset="0"/>
              </a:rPr>
              <a:t>2</a:t>
            </a:r>
            <a:r>
              <a:rPr lang="en-US" sz="2000" b="1" dirty="0" smtClean="0">
                <a:solidFill>
                  <a:srgbClr val="C00000"/>
                </a:solidFill>
                <a:latin typeface="Arial" pitchFamily="34" charset="0"/>
                <a:cs typeface="Arial" pitchFamily="34" charset="0"/>
              </a:rPr>
              <a:t> </a:t>
            </a:r>
            <a:r>
              <a:rPr lang="en-US" sz="2000" b="1" dirty="0" err="1" smtClean="0">
                <a:solidFill>
                  <a:srgbClr val="C00000"/>
                </a:solidFill>
                <a:latin typeface="Symbol" pitchFamily="18" charset="2"/>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a:t>
            </a:r>
          </a:p>
        </p:txBody>
      </p:sp>
      <p:sp>
        <p:nvSpPr>
          <p:cNvPr id="3" name="TextBox 2"/>
          <p:cNvSpPr txBox="1"/>
          <p:nvPr/>
        </p:nvSpPr>
        <p:spPr>
          <a:xfrm>
            <a:off x="5216685" y="1203850"/>
            <a:ext cx="3493139"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Result </a:t>
            </a:r>
            <a:r>
              <a:rPr lang="en-US" dirty="0" err="1" smtClean="0">
                <a:solidFill>
                  <a:srgbClr val="000000"/>
                </a:solidFill>
                <a:latin typeface="Arial" panose="020B0604020202020204" pitchFamily="34" charset="0"/>
                <a:cs typeface="Arial" panose="020B0604020202020204" pitchFamily="34" charset="0"/>
              </a:rPr>
              <a:t>unblinded</a:t>
            </a:r>
            <a:r>
              <a:rPr lang="en-US" dirty="0" smtClean="0">
                <a:solidFill>
                  <a:srgbClr val="000000"/>
                </a:solidFill>
                <a:latin typeface="Arial" panose="020B0604020202020204" pitchFamily="34" charset="0"/>
                <a:cs typeface="Arial" panose="020B0604020202020204" pitchFamily="34" charset="0"/>
              </a:rPr>
              <a:t> March 2017</a:t>
            </a: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Submitted to Nature</a:t>
            </a:r>
            <a:endParaRPr lang="en-US" dirty="0">
              <a:solidFill>
                <a:srgbClr val="000000"/>
              </a:solidFill>
              <a:latin typeface="Arial" panose="020B0604020202020204" pitchFamily="34" charset="0"/>
              <a:cs typeface="Arial" panose="020B0604020202020204" pitchFamily="34" charset="0"/>
            </a:endParaRPr>
          </a:p>
        </p:txBody>
      </p:sp>
      <p:pic>
        <p:nvPicPr>
          <p:cNvPr id="5147"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4036" y="3276600"/>
            <a:ext cx="365447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45446" y="185416"/>
            <a:ext cx="8464378" cy="487490"/>
          </a:xfrm>
        </p:spPr>
        <p:txBody>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latin typeface="Arial"/>
              </a:rPr>
              <a:t>New </a:t>
            </a:r>
            <a:r>
              <a:rPr lang="en-US" dirty="0" err="1">
                <a:solidFill>
                  <a:srgbClr val="000000"/>
                </a:solidFill>
                <a:latin typeface="Arial"/>
              </a:rPr>
              <a:t>Qweak</a:t>
            </a:r>
            <a:r>
              <a:rPr lang="en-US" dirty="0">
                <a:solidFill>
                  <a:srgbClr val="000000"/>
                </a:solidFill>
                <a:latin typeface="Arial"/>
              </a:rPr>
              <a:t> Result</a:t>
            </a:r>
          </a:p>
        </p:txBody>
      </p:sp>
      <p:sp>
        <p:nvSpPr>
          <p:cNvPr id="6" name="Slide Number Placeholder 5"/>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393797164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73" y="161423"/>
            <a:ext cx="9144000" cy="429759"/>
          </a:xfrm>
        </p:spPr>
        <p:txBody>
          <a:bodyPr>
            <a:noAutofit/>
          </a:bodyPr>
          <a:lstStyle/>
          <a:p>
            <a:r>
              <a:rPr lang="en-US" kern="0" dirty="0" smtClean="0">
                <a:solidFill>
                  <a:srgbClr val="000000"/>
                </a:solidFill>
                <a:latin typeface="Arial" pitchFamily="34" charset="0"/>
              </a:rPr>
              <a:t>Our Staff and Users are Producing Important Scientific Results…Some Examples</a:t>
            </a:r>
            <a:endParaRPr lang="en-US" kern="0" cap="none" dirty="0">
              <a:solidFill>
                <a:srgbClr val="000000"/>
              </a:solidFill>
              <a:latin typeface="Arial" pitchFamily="34" charset="0"/>
            </a:endParaRPr>
          </a:p>
        </p:txBody>
      </p:sp>
      <p:sp>
        <p:nvSpPr>
          <p:cNvPr id="14" name="Slide Number Placeholder 3"/>
          <p:cNvSpPr>
            <a:spLocks noGrp="1"/>
          </p:cNvSpPr>
          <p:nvPr>
            <p:ph type="sldNum" sz="quarter" idx="12"/>
          </p:nvPr>
        </p:nvSpPr>
        <p:spPr>
          <a:xfrm>
            <a:off x="4226807" y="6467336"/>
            <a:ext cx="536158" cy="303364"/>
          </a:xfrm>
        </p:spPr>
        <p:txBody>
          <a:bodyPr/>
          <a:lstStyle/>
          <a:p>
            <a:fld id="{27DC7FEC-6281-4CAA-AD6C-D2B553012DAA}" type="slidenum">
              <a:rPr lang="en-US" smtClean="0">
                <a:solidFill>
                  <a:srgbClr val="000000"/>
                </a:solidFill>
              </a:rPr>
              <a:pPr/>
              <a:t>5</a:t>
            </a:fld>
            <a:endParaRPr lang="en-US" dirty="0">
              <a:solidFill>
                <a:srgbClr val="000000"/>
              </a:solidFill>
            </a:endParaRPr>
          </a:p>
        </p:txBody>
      </p:sp>
      <p:sp>
        <p:nvSpPr>
          <p:cNvPr id="12" name="TextBox 11">
            <a:extLst>
              <a:ext uri="{FF2B5EF4-FFF2-40B4-BE49-F238E27FC236}">
                <a16:creationId xmlns:a16="http://schemas.microsoft.com/office/drawing/2014/main" id="{9F1D0053-2F48-43FC-BDF1-0A411C784414}"/>
              </a:ext>
            </a:extLst>
          </p:cNvPr>
          <p:cNvSpPr txBox="1"/>
          <p:nvPr/>
        </p:nvSpPr>
        <p:spPr>
          <a:xfrm>
            <a:off x="4038600" y="3417629"/>
            <a:ext cx="1958546" cy="707886"/>
          </a:xfrm>
          <a:prstGeom prst="rect">
            <a:avLst/>
          </a:prstGeom>
          <a:noFill/>
          <a:ln w="38100" cap="flat" cmpd="sng" algn="ctr">
            <a:solidFill>
              <a:srgbClr val="E7DE40"/>
            </a:solidFill>
            <a:prstDash val="solid"/>
            <a:round/>
            <a:headEnd type="none" w="med" len="med"/>
            <a:tailEnd type="none" w="med" len="med"/>
          </a:ln>
        </p:spPr>
        <p:txBody>
          <a:bodyPr wrap="square" rtlCol="0">
            <a:spAutoFit/>
          </a:bodyPr>
          <a:lstStyle/>
          <a:p>
            <a:pPr fontAlgn="base">
              <a:spcBef>
                <a:spcPct val="0"/>
              </a:spcBef>
              <a:spcAft>
                <a:spcPct val="0"/>
              </a:spcAft>
            </a:pPr>
            <a:r>
              <a:rPr lang="en-US" sz="1000" dirty="0" smtClean="0">
                <a:solidFill>
                  <a:srgbClr val="009F00"/>
                </a:solidFill>
              </a:rPr>
              <a:t>****  </a:t>
            </a:r>
            <a:r>
              <a:rPr lang="en-US" sz="400" dirty="0" smtClean="0">
                <a:solidFill>
                  <a:srgbClr val="009F00"/>
                </a:solidFill>
              </a:rPr>
              <a:t> </a:t>
            </a:r>
            <a:r>
              <a:rPr lang="en-US" sz="1000" dirty="0" smtClean="0">
                <a:solidFill>
                  <a:prstClr val="black"/>
                </a:solidFill>
              </a:rPr>
              <a:t>Existence </a:t>
            </a:r>
            <a:r>
              <a:rPr lang="en-US" sz="1000" dirty="0">
                <a:solidFill>
                  <a:prstClr val="black"/>
                </a:solidFill>
              </a:rPr>
              <a:t>is certain </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800" dirty="0" smtClean="0">
                <a:solidFill>
                  <a:prstClr val="black"/>
                </a:solidFill>
              </a:rPr>
              <a:t> </a:t>
            </a:r>
            <a:r>
              <a:rPr lang="en-US" sz="1000" dirty="0" smtClean="0">
                <a:solidFill>
                  <a:prstClr val="black"/>
                </a:solidFill>
              </a:rPr>
              <a:t> Existence </a:t>
            </a:r>
            <a:r>
              <a:rPr lang="en-US" sz="1000" dirty="0">
                <a:solidFill>
                  <a:prstClr val="black"/>
                </a:solidFill>
              </a:rPr>
              <a:t>is very likely</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1000" dirty="0" smtClean="0">
                <a:solidFill>
                  <a:prstClr val="black"/>
                </a:solidFill>
              </a:rPr>
              <a:t>   Evidence </a:t>
            </a:r>
            <a:r>
              <a:rPr lang="en-US" sz="1000" dirty="0">
                <a:solidFill>
                  <a:prstClr val="black"/>
                </a:solidFill>
              </a:rPr>
              <a:t>of existence is fair</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1000" dirty="0" smtClean="0">
                <a:solidFill>
                  <a:prstClr val="black"/>
                </a:solidFill>
              </a:rPr>
              <a:t>    </a:t>
            </a:r>
            <a:r>
              <a:rPr lang="en-US" sz="400" dirty="0" smtClean="0">
                <a:solidFill>
                  <a:prstClr val="black"/>
                </a:solidFill>
              </a:rPr>
              <a:t> </a:t>
            </a:r>
            <a:r>
              <a:rPr lang="en-US" sz="1000" dirty="0" smtClean="0">
                <a:solidFill>
                  <a:prstClr val="black"/>
                </a:solidFill>
              </a:rPr>
              <a:t>Evidence </a:t>
            </a:r>
            <a:r>
              <a:rPr lang="en-US" sz="1000" dirty="0">
                <a:solidFill>
                  <a:prstClr val="black"/>
                </a:solidFill>
              </a:rPr>
              <a:t>of existence is poor </a:t>
            </a:r>
          </a:p>
        </p:txBody>
      </p:sp>
      <p:sp>
        <p:nvSpPr>
          <p:cNvPr id="13" name="TextBox 12">
            <a:extLst>
              <a:ext uri="{FF2B5EF4-FFF2-40B4-BE49-F238E27FC236}">
                <a16:creationId xmlns:a16="http://schemas.microsoft.com/office/drawing/2014/main" id="{00A41BA4-6226-4A87-A5EB-729597AD76D2}"/>
              </a:ext>
            </a:extLst>
          </p:cNvPr>
          <p:cNvSpPr txBox="1"/>
          <p:nvPr/>
        </p:nvSpPr>
        <p:spPr>
          <a:xfrm>
            <a:off x="5263978" y="5496295"/>
            <a:ext cx="3797644" cy="830997"/>
          </a:xfrm>
          <a:prstGeom prst="rect">
            <a:avLst/>
          </a:prstGeom>
          <a:solidFill>
            <a:srgbClr val="007100"/>
          </a:solidFill>
        </p:spPr>
        <p:txBody>
          <a:bodyPr wrap="square" rtlCol="0">
            <a:spAutoFit/>
          </a:bodyPr>
          <a:lstStyle/>
          <a:p>
            <a:r>
              <a:rPr lang="en-US" sz="1600" b="1" dirty="0">
                <a:solidFill>
                  <a:srgbClr val="FFFF00"/>
                </a:solidFill>
                <a:latin typeface="Arial" charset="0"/>
                <a:ea typeface="Arial" charset="0"/>
                <a:cs typeface="Arial" charset="0"/>
              </a:rPr>
              <a:t>Multiple nucleon resonances now </a:t>
            </a:r>
            <a:r>
              <a:rPr lang="en-US" sz="1600" b="1" dirty="0" smtClean="0">
                <a:solidFill>
                  <a:srgbClr val="FFFF00"/>
                </a:solidFill>
                <a:latin typeface="Arial" charset="0"/>
                <a:ea typeface="Arial" charset="0"/>
                <a:cs typeface="Arial" charset="0"/>
              </a:rPr>
              <a:t>confirmed</a:t>
            </a:r>
            <a:r>
              <a:rPr lang="en-US" sz="1600" dirty="0" smtClean="0">
                <a:solidFill>
                  <a:srgbClr val="FFFFFF"/>
                </a:solidFill>
                <a:latin typeface="Arial" charset="0"/>
                <a:ea typeface="Arial" charset="0"/>
                <a:cs typeface="Arial" charset="0"/>
              </a:rPr>
              <a:t>; highlighted </a:t>
            </a:r>
            <a:r>
              <a:rPr lang="en-US" sz="1600" dirty="0">
                <a:solidFill>
                  <a:srgbClr val="FFFFFF"/>
                </a:solidFill>
                <a:latin typeface="Arial" charset="0"/>
                <a:ea typeface="Arial" charset="0"/>
                <a:cs typeface="Arial" charset="0"/>
              </a:rPr>
              <a:t>in Particle Data Group (PDG) tables.</a:t>
            </a:r>
          </a:p>
        </p:txBody>
      </p:sp>
      <p:graphicFrame>
        <p:nvGraphicFramePr>
          <p:cNvPr id="18" name="Table 17">
            <a:extLst>
              <a:ext uri="{FF2B5EF4-FFF2-40B4-BE49-F238E27FC236}">
                <a16:creationId xmlns:a16="http://schemas.microsoft.com/office/drawing/2014/main" id="{BF5247D3-48B6-4B22-8EF0-BEDABA6613AD}"/>
              </a:ext>
            </a:extLst>
          </p:cNvPr>
          <p:cNvGraphicFramePr>
            <a:graphicFrameLocks noGrp="1"/>
          </p:cNvGraphicFramePr>
          <p:nvPr>
            <p:extLst>
              <p:ext uri="{D42A27DB-BD31-4B8C-83A1-F6EECF244321}">
                <p14:modId xmlns:p14="http://schemas.microsoft.com/office/powerpoint/2010/main" val="3335787649"/>
              </p:ext>
            </p:extLst>
          </p:nvPr>
        </p:nvGraphicFramePr>
        <p:xfrm>
          <a:off x="6096308" y="2365671"/>
          <a:ext cx="2915886" cy="2928088"/>
        </p:xfrm>
        <a:graphic>
          <a:graphicData uri="http://schemas.openxmlformats.org/drawingml/2006/table">
            <a:tbl>
              <a:tblPr firstRow="1" bandRow="1">
                <a:tableStyleId>{073A0DAA-6AF3-43AB-8588-CEC1D06C72B9}</a:tableStyleId>
              </a:tblPr>
              <a:tblGrid>
                <a:gridCol w="1059906">
                  <a:extLst>
                    <a:ext uri="{9D8B030D-6E8A-4147-A177-3AD203B41FA5}">
                      <a16:colId xmlns:a16="http://schemas.microsoft.com/office/drawing/2014/main" val="20000"/>
                    </a:ext>
                  </a:extLst>
                </a:gridCol>
                <a:gridCol w="884018">
                  <a:extLst>
                    <a:ext uri="{9D8B030D-6E8A-4147-A177-3AD203B41FA5}">
                      <a16:colId xmlns:a16="http://schemas.microsoft.com/office/drawing/2014/main" val="20001"/>
                    </a:ext>
                  </a:extLst>
                </a:gridCol>
                <a:gridCol w="971962">
                  <a:extLst>
                    <a:ext uri="{9D8B030D-6E8A-4147-A177-3AD203B41FA5}">
                      <a16:colId xmlns:a16="http://schemas.microsoft.com/office/drawing/2014/main" val="20002"/>
                    </a:ext>
                  </a:extLst>
                </a:gridCol>
              </a:tblGrid>
              <a:tr h="459208">
                <a:tc>
                  <a:txBody>
                    <a:bodyPr/>
                    <a:lstStyle/>
                    <a:p>
                      <a:r>
                        <a:rPr lang="en-US" sz="1200" dirty="0">
                          <a:latin typeface="Arial" panose="020B0604020202020204" pitchFamily="34" charset="0"/>
                          <a:cs typeface="Arial" panose="020B0604020202020204" pitchFamily="34" charset="0"/>
                        </a:rPr>
                        <a:t>State</a:t>
                      </a:r>
                    </a:p>
                    <a:p>
                      <a:r>
                        <a:rPr lang="en-US" sz="1200" dirty="0">
                          <a:latin typeface="Arial" panose="020B0604020202020204" pitchFamily="34" charset="0"/>
                          <a:cs typeface="Arial" panose="020B0604020202020204" pitchFamily="34" charset="0"/>
                        </a:rPr>
                        <a:t>N(mass)J</a:t>
                      </a:r>
                      <a:r>
                        <a:rPr lang="en-US" sz="1200" baseline="30000" dirty="0">
                          <a:latin typeface="Arial" panose="020B0604020202020204" pitchFamily="34" charset="0"/>
                          <a:cs typeface="Arial" panose="020B0604020202020204" pitchFamily="34" charset="0"/>
                        </a:rPr>
                        <a:t>P</a:t>
                      </a:r>
                    </a:p>
                  </a:txBody>
                  <a:tcPr/>
                </a:tc>
                <a:tc>
                  <a:txBody>
                    <a:bodyPr/>
                    <a:lstStyle/>
                    <a:p>
                      <a:pPr algn="ctr"/>
                      <a:r>
                        <a:rPr lang="en-US" sz="1200" baseline="0" dirty="0">
                          <a:latin typeface="Arial" panose="020B0604020202020204" pitchFamily="34" charset="0"/>
                          <a:cs typeface="Arial" panose="020B0604020202020204" pitchFamily="34" charset="0"/>
                        </a:rPr>
                        <a:t>PDG </a:t>
                      </a:r>
                    </a:p>
                    <a:p>
                      <a:pPr algn="ctr"/>
                      <a:r>
                        <a:rPr lang="en-US" sz="1200" baseline="0" dirty="0">
                          <a:latin typeface="Arial" panose="020B0604020202020204" pitchFamily="34" charset="0"/>
                          <a:cs typeface="Arial" panose="020B0604020202020204" pitchFamily="34" charset="0"/>
                        </a:rPr>
                        <a:t>pre 2012</a:t>
                      </a:r>
                    </a:p>
                  </a:txBody>
                  <a:tcPr/>
                </a:tc>
                <a:tc>
                  <a:txBody>
                    <a:bodyPr/>
                    <a:lstStyle/>
                    <a:p>
                      <a:pPr algn="ctr"/>
                      <a:r>
                        <a:rPr lang="en-US" sz="1200" dirty="0">
                          <a:latin typeface="Arial" panose="020B0604020202020204" pitchFamily="34" charset="0"/>
                          <a:cs typeface="Arial" panose="020B0604020202020204" pitchFamily="34" charset="0"/>
                        </a:rPr>
                        <a:t>PDG 2018</a:t>
                      </a:r>
                      <a:r>
                        <a:rPr lang="en-US" sz="1200" dirty="0">
                          <a:solidFill>
                            <a:srgbClr val="FF00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0"/>
                  </a:ext>
                </a:extLst>
              </a:tr>
              <a:tr h="254624">
                <a:tc>
                  <a:txBody>
                    <a:bodyPr/>
                    <a:lstStyle/>
                    <a:p>
                      <a:r>
                        <a:rPr lang="en-US" sz="1200" b="1" dirty="0">
                          <a:latin typeface="Arial" panose="020B0604020202020204" pitchFamily="34" charset="0"/>
                          <a:cs typeface="Arial" panose="020B0604020202020204" pitchFamily="34" charset="0"/>
                        </a:rPr>
                        <a:t>N(1710)1/2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0"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1"/>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N(1880)1/2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baseline="0"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2"/>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N(1895)1/2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3"/>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N(1900)3/2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4"/>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N(1875)3/2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5"/>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N(2120)3/2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6"/>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N(2000)5/2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7"/>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N(2060)5/2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8"/>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cs typeface="Arial" panose="020B0604020202020204" pitchFamily="34" charset="0"/>
                        </a:rPr>
                        <a:t>Δ(2200)7/2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9"/>
                  </a:ext>
                </a:extLst>
              </a:tr>
            </a:tbl>
          </a:graphicData>
        </a:graphic>
      </p:graphicFrame>
      <p:sp>
        <p:nvSpPr>
          <p:cNvPr id="19" name="TextBox 18">
            <a:extLst>
              <a:ext uri="{FF2B5EF4-FFF2-40B4-BE49-F238E27FC236}">
                <a16:creationId xmlns:a16="http://schemas.microsoft.com/office/drawing/2014/main" id="{D7B8655E-8A42-4DC5-BED3-575820EFF91E}"/>
              </a:ext>
            </a:extLst>
          </p:cNvPr>
          <p:cNvSpPr txBox="1"/>
          <p:nvPr/>
        </p:nvSpPr>
        <p:spPr>
          <a:xfrm>
            <a:off x="4850335" y="845622"/>
            <a:ext cx="4211287" cy="1015663"/>
          </a:xfrm>
          <a:prstGeom prst="rect">
            <a:avLst/>
          </a:prstGeom>
          <a:solidFill>
            <a:srgbClr val="007100"/>
          </a:solid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A glimpse of gluons </a:t>
            </a:r>
            <a:r>
              <a:rPr lang="en-US" sz="1600" dirty="0">
                <a:solidFill>
                  <a:srgbClr val="FFFFFF"/>
                </a:solidFill>
                <a:latin typeface="Arial" panose="020B0604020202020204" pitchFamily="34" charset="0"/>
                <a:cs typeface="Arial" panose="020B0604020202020204" pitchFamily="34" charset="0"/>
              </a:rPr>
              <a:t>through deeply virtual </a:t>
            </a:r>
            <a:r>
              <a:rPr lang="en-US" sz="1600" dirty="0" err="1">
                <a:solidFill>
                  <a:srgbClr val="FFFFFF"/>
                </a:solidFill>
                <a:latin typeface="Arial" panose="020B0604020202020204" pitchFamily="34" charset="0"/>
                <a:cs typeface="Arial" panose="020B0604020202020204" pitchFamily="34" charset="0"/>
              </a:rPr>
              <a:t>compton</a:t>
            </a:r>
            <a:r>
              <a:rPr lang="en-US" sz="1600" dirty="0">
                <a:solidFill>
                  <a:srgbClr val="FFFFFF"/>
                </a:solidFill>
                <a:latin typeface="Arial" panose="020B0604020202020204" pitchFamily="34" charset="0"/>
                <a:cs typeface="Arial" panose="020B0604020202020204" pitchFamily="34" charset="0"/>
              </a:rPr>
              <a:t> scattering on the </a:t>
            </a:r>
            <a:r>
              <a:rPr lang="en-US" sz="1600" dirty="0" smtClean="0">
                <a:solidFill>
                  <a:srgbClr val="FFFFFF"/>
                </a:solidFill>
                <a:latin typeface="Arial" panose="020B0604020202020204" pitchFamily="34" charset="0"/>
                <a:cs typeface="Arial" panose="020B0604020202020204" pitchFamily="34" charset="0"/>
              </a:rPr>
              <a:t>proton, published in </a:t>
            </a:r>
            <a:r>
              <a:rPr lang="en-US" sz="1600" i="1" dirty="0" smtClean="0">
                <a:solidFill>
                  <a:srgbClr val="FFFFFF"/>
                </a:solidFill>
                <a:latin typeface="Arial" panose="020B0604020202020204" pitchFamily="34" charset="0"/>
                <a:cs typeface="Arial" panose="020B0604020202020204" pitchFamily="34" charset="0"/>
              </a:rPr>
              <a:t>Nature Communications </a:t>
            </a:r>
            <a:r>
              <a:rPr lang="en-US" sz="1600" dirty="0" smtClean="0">
                <a:solidFill>
                  <a:srgbClr val="FFFFFF"/>
                </a:solidFill>
                <a:latin typeface="Arial" panose="020B0604020202020204" pitchFamily="34" charset="0"/>
                <a:cs typeface="Arial" panose="020B0604020202020204" pitchFamily="34" charset="0"/>
              </a:rPr>
              <a:t>8, 1408 (2017). </a:t>
            </a:r>
            <a:r>
              <a:rPr lang="en-US" sz="1200" dirty="0" smtClean="0">
                <a:solidFill>
                  <a:srgbClr val="FFFFFF"/>
                </a:solidFill>
              </a:rPr>
              <a:t>doi:10.1038/s41467-017-01819-3 </a:t>
            </a:r>
            <a:endParaRPr lang="en-US" sz="1200" dirty="0">
              <a:solidFill>
                <a:srgbClr val="FFFFFF"/>
              </a:solidFill>
            </a:endParaRPr>
          </a:p>
        </p:txBody>
      </p:sp>
      <p:pic>
        <p:nvPicPr>
          <p:cNvPr id="20" name="Picture 19">
            <a:extLst>
              <a:ext uri="{FF2B5EF4-FFF2-40B4-BE49-F238E27FC236}">
                <a16:creationId xmlns:a16="http://schemas.microsoft.com/office/drawing/2014/main" id="{2FAEEF2E-7A8A-4B86-9EC2-4310A6D3C44E}"/>
              </a:ext>
            </a:extLst>
          </p:cNvPr>
          <p:cNvPicPr>
            <a:picLocks noChangeAspect="1"/>
          </p:cNvPicPr>
          <p:nvPr/>
        </p:nvPicPr>
        <p:blipFill>
          <a:blip r:embed="rId2"/>
          <a:stretch>
            <a:fillRect/>
          </a:stretch>
        </p:blipFill>
        <p:spPr>
          <a:xfrm>
            <a:off x="191547" y="1527599"/>
            <a:ext cx="2798788" cy="1846918"/>
          </a:xfrm>
          <a:prstGeom prst="rect">
            <a:avLst/>
          </a:prstGeom>
          <a:ln w="28575">
            <a:solidFill>
              <a:srgbClr val="0000FF"/>
            </a:solidFill>
          </a:ln>
        </p:spPr>
      </p:pic>
      <p:sp>
        <p:nvSpPr>
          <p:cNvPr id="21" name="TextBox 20">
            <a:extLst>
              <a:ext uri="{FF2B5EF4-FFF2-40B4-BE49-F238E27FC236}">
                <a16:creationId xmlns:a16="http://schemas.microsoft.com/office/drawing/2014/main" id="{D02E2569-D04E-4302-A7F2-DFF2644293C4}"/>
              </a:ext>
            </a:extLst>
          </p:cNvPr>
          <p:cNvSpPr txBox="1"/>
          <p:nvPr/>
        </p:nvSpPr>
        <p:spPr>
          <a:xfrm>
            <a:off x="163420" y="845622"/>
            <a:ext cx="3875180" cy="584775"/>
          </a:xfrm>
          <a:prstGeom prst="rect">
            <a:avLst/>
          </a:prstGeom>
          <a:solidFill>
            <a:srgbClr val="006400"/>
          </a:solid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Final </a:t>
            </a:r>
            <a:r>
              <a:rPr lang="en-US" sz="1600" b="1" dirty="0" err="1">
                <a:solidFill>
                  <a:srgbClr val="FFFF00"/>
                </a:solidFill>
                <a:latin typeface="Arial" panose="020B0604020202020204" pitchFamily="34" charset="0"/>
                <a:cs typeface="Arial" panose="020B0604020202020204" pitchFamily="34" charset="0"/>
              </a:rPr>
              <a:t>Qweak</a:t>
            </a:r>
            <a:r>
              <a:rPr lang="en-US" sz="1600" b="1" dirty="0">
                <a:solidFill>
                  <a:srgbClr val="FFFF00"/>
                </a:solidFill>
                <a:latin typeface="Arial" panose="020B0604020202020204" pitchFamily="34" charset="0"/>
                <a:cs typeface="Arial" panose="020B0604020202020204" pitchFamily="34" charset="0"/>
              </a:rPr>
              <a:t> results </a:t>
            </a:r>
            <a:r>
              <a:rPr lang="en-US" sz="1600" dirty="0">
                <a:solidFill>
                  <a:srgbClr val="FFFFFF"/>
                </a:solidFill>
                <a:latin typeface="Arial" panose="020B0604020202020204" pitchFamily="34" charset="0"/>
                <a:cs typeface="Arial" panose="020B0604020202020204" pitchFamily="34" charset="0"/>
              </a:rPr>
              <a:t>submitted to </a:t>
            </a:r>
            <a:r>
              <a:rPr lang="en-US" sz="1600" i="1" dirty="0">
                <a:solidFill>
                  <a:srgbClr val="FFFFFF"/>
                </a:solidFill>
                <a:latin typeface="Arial" panose="020B0604020202020204" pitchFamily="34" charset="0"/>
                <a:cs typeface="Arial" panose="020B0604020202020204" pitchFamily="34" charset="0"/>
              </a:rPr>
              <a:t>Nature</a:t>
            </a:r>
            <a:r>
              <a:rPr lang="en-US" sz="1600" dirty="0">
                <a:solidFill>
                  <a:srgbClr val="FFFFFF"/>
                </a:solidFill>
                <a:latin typeface="Arial" panose="020B0604020202020204" pitchFamily="34" charset="0"/>
                <a:cs typeface="Arial" panose="020B0604020202020204" pitchFamily="34" charset="0"/>
              </a:rPr>
              <a:t> and in final stages of </a:t>
            </a:r>
            <a:r>
              <a:rPr lang="en-US" sz="1600" dirty="0" smtClean="0">
                <a:solidFill>
                  <a:srgbClr val="FFFFFF"/>
                </a:solidFill>
              </a:rPr>
              <a:t>publication</a:t>
            </a:r>
            <a:endParaRPr lang="en-US" sz="1600" dirty="0">
              <a:solidFill>
                <a:srgbClr val="FFFF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AA60721-2155-44B1-B4F2-879310D3E2C9}"/>
              </a:ext>
            </a:extLst>
          </p:cNvPr>
          <p:cNvSpPr txBox="1"/>
          <p:nvPr/>
        </p:nvSpPr>
        <p:spPr>
          <a:xfrm>
            <a:off x="3107405" y="1831124"/>
            <a:ext cx="1719612" cy="1200329"/>
          </a:xfrm>
          <a:prstGeom prst="rect">
            <a:avLst/>
          </a:prstGeom>
          <a:noFill/>
        </p:spPr>
        <p:txBody>
          <a:bodyPr wrap="square" rtlCol="0">
            <a:spAutoFit/>
          </a:bodyPr>
          <a:lstStyle/>
          <a:p>
            <a:r>
              <a:rPr lang="en-US" sz="1200" i="1" dirty="0">
                <a:solidFill>
                  <a:srgbClr val="000000"/>
                </a:solidFill>
                <a:latin typeface="Arial" panose="020B0604020202020204" pitchFamily="34" charset="0"/>
                <a:cs typeface="Arial" panose="020B0604020202020204" pitchFamily="34" charset="0"/>
              </a:rPr>
              <a:t>The weak charge of the proton – “</a:t>
            </a:r>
            <a:r>
              <a:rPr lang="en-US" sz="1200" i="1" dirty="0" err="1">
                <a:solidFill>
                  <a:srgbClr val="000000"/>
                </a:solidFill>
                <a:latin typeface="Arial" panose="020B0604020202020204" pitchFamily="34" charset="0"/>
                <a:cs typeface="Arial" panose="020B0604020202020204" pitchFamily="34" charset="0"/>
              </a:rPr>
              <a:t>Qweak</a:t>
            </a:r>
            <a:r>
              <a:rPr lang="en-US" sz="1200" i="1" dirty="0">
                <a:solidFill>
                  <a:srgbClr val="000000"/>
                </a:solidFill>
                <a:latin typeface="Arial" panose="020B0604020202020204" pitchFamily="34" charset="0"/>
                <a:cs typeface="Arial" panose="020B0604020202020204" pitchFamily="34" charset="0"/>
              </a:rPr>
              <a:t>”, represents the (tiny) difference of the charge of the proton and it’s mirror image</a:t>
            </a:r>
          </a:p>
        </p:txBody>
      </p:sp>
      <p:sp>
        <p:nvSpPr>
          <p:cNvPr id="23" name="TextBox 22">
            <a:extLst>
              <a:ext uri="{FF2B5EF4-FFF2-40B4-BE49-F238E27FC236}">
                <a16:creationId xmlns:a16="http://schemas.microsoft.com/office/drawing/2014/main" id="{D7B8655E-8A42-4DC5-BED3-575820EFF91E}"/>
              </a:ext>
            </a:extLst>
          </p:cNvPr>
          <p:cNvSpPr txBox="1"/>
          <p:nvPr/>
        </p:nvSpPr>
        <p:spPr>
          <a:xfrm>
            <a:off x="170713" y="5742517"/>
            <a:ext cx="3843173" cy="584775"/>
          </a:xfrm>
          <a:prstGeom prst="rect">
            <a:avLst/>
          </a:prstGeom>
          <a:solidFill>
            <a:srgbClr val="007100"/>
          </a:solidFill>
        </p:spPr>
        <p:txBody>
          <a:bodyPr wrap="square" rtlCol="0">
            <a:spAutoFit/>
          </a:bodyPr>
          <a:lstStyle/>
          <a:p>
            <a:r>
              <a:rPr lang="en-US" sz="1600" b="1" dirty="0" smtClean="0">
                <a:solidFill>
                  <a:srgbClr val="FFFF00"/>
                </a:solidFill>
              </a:rPr>
              <a:t>The pressure distribution</a:t>
            </a:r>
            <a:r>
              <a:rPr lang="en-US" sz="1600" b="1" dirty="0" smtClean="0">
                <a:solidFill>
                  <a:srgbClr val="FFFF00"/>
                </a:solidFill>
                <a:latin typeface="Arial" panose="020B0604020202020204" pitchFamily="34" charset="0"/>
                <a:cs typeface="Arial" panose="020B0604020202020204" pitchFamily="34" charset="0"/>
              </a:rPr>
              <a:t> </a:t>
            </a:r>
            <a:r>
              <a:rPr lang="en-US" sz="1600" dirty="0" smtClean="0">
                <a:solidFill>
                  <a:srgbClr val="FFFFFF"/>
                </a:solidFill>
                <a:latin typeface="Arial" panose="020B0604020202020204" pitchFamily="34" charset="0"/>
                <a:cs typeface="Arial" panose="020B0604020202020204" pitchFamily="34" charset="0"/>
              </a:rPr>
              <a:t>inside </a:t>
            </a:r>
            <a:r>
              <a:rPr lang="en-US" sz="1600" dirty="0">
                <a:solidFill>
                  <a:srgbClr val="FFFFFF"/>
                </a:solidFill>
                <a:latin typeface="Arial" panose="020B0604020202020204" pitchFamily="34" charset="0"/>
                <a:cs typeface="Arial" panose="020B0604020202020204" pitchFamily="34" charset="0"/>
              </a:rPr>
              <a:t>the </a:t>
            </a:r>
            <a:r>
              <a:rPr lang="en-US" sz="1600" dirty="0" smtClean="0">
                <a:solidFill>
                  <a:srgbClr val="FFFFFF"/>
                </a:solidFill>
                <a:latin typeface="Arial" panose="020B0604020202020204" pitchFamily="34" charset="0"/>
                <a:cs typeface="Arial" panose="020B0604020202020204" pitchFamily="34" charset="0"/>
              </a:rPr>
              <a:t>proton accepted for publication in </a:t>
            </a:r>
            <a:r>
              <a:rPr lang="en-US" sz="1600" i="1" dirty="0" smtClean="0">
                <a:solidFill>
                  <a:srgbClr val="FFFFFF"/>
                </a:solidFill>
                <a:latin typeface="Arial" panose="020B0604020202020204" pitchFamily="34" charset="0"/>
                <a:cs typeface="Arial" panose="020B0604020202020204" pitchFamily="34" charset="0"/>
              </a:rPr>
              <a:t>Nature</a:t>
            </a:r>
            <a:endParaRPr lang="en-US" sz="1600" i="1" dirty="0">
              <a:solidFill>
                <a:srgbClr val="FFFFFF"/>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200334" y="3487634"/>
            <a:ext cx="2320446" cy="2182000"/>
          </a:xfrm>
          <a:prstGeom prst="rect">
            <a:avLst/>
          </a:prstGeom>
          <a:ln w="28575">
            <a:solidFill>
              <a:srgbClr val="0000FF"/>
            </a:solidFill>
          </a:ln>
        </p:spPr>
      </p:pic>
    </p:spTree>
    <p:extLst>
      <p:ext uri="{BB962C8B-B14F-4D97-AF65-F5344CB8AC3E}">
        <p14:creationId xmlns:p14="http://schemas.microsoft.com/office/powerpoint/2010/main" val="360571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8772"/>
          <a:stretch/>
        </p:blipFill>
        <p:spPr>
          <a:xfrm>
            <a:off x="300463" y="1273725"/>
            <a:ext cx="8706287" cy="477171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814684" y="2805042"/>
            <a:ext cx="1199841" cy="307777"/>
          </a:xfrm>
          <a:prstGeom prst="rect">
            <a:avLst/>
          </a:prstGeom>
          <a:solidFill>
            <a:srgbClr val="FFFF00">
              <a:alpha val="42000"/>
            </a:srgbClr>
          </a:solidFill>
        </p:spPr>
        <p:txBody>
          <a:bodyPr wrap="square" rtlCol="0">
            <a:spAutoFit/>
          </a:bodyPr>
          <a:lstStyle/>
          <a:p>
            <a:r>
              <a:rPr lang="en-US" sz="1400" dirty="0" smtClean="0">
                <a:solidFill>
                  <a:srgbClr val="000000"/>
                </a:solidFill>
              </a:rPr>
              <a:t>Installation</a:t>
            </a:r>
            <a:endParaRPr lang="en-US" sz="1400" dirty="0">
              <a:solidFill>
                <a:srgbClr val="000000"/>
              </a:solidFill>
            </a:endParaRPr>
          </a:p>
        </p:txBody>
      </p:sp>
      <p:sp>
        <p:nvSpPr>
          <p:cNvPr id="6" name="TextBox 5"/>
          <p:cNvSpPr txBox="1"/>
          <p:nvPr/>
        </p:nvSpPr>
        <p:spPr>
          <a:xfrm rot="5400000">
            <a:off x="4113760" y="3255306"/>
            <a:ext cx="4170863" cy="369332"/>
          </a:xfrm>
          <a:prstGeom prst="rect">
            <a:avLst/>
          </a:prstGeom>
          <a:solidFill>
            <a:srgbClr val="FFFF00">
              <a:alpha val="50000"/>
            </a:srgbClr>
          </a:solidFill>
        </p:spPr>
        <p:txBody>
          <a:bodyPr wrap="square" rtlCol="0">
            <a:spAutoFit/>
          </a:bodyPr>
          <a:lstStyle/>
          <a:p>
            <a:pPr algn="ctr"/>
            <a:r>
              <a:rPr lang="en-US" dirty="0" smtClean="0">
                <a:solidFill>
                  <a:srgbClr val="000000"/>
                </a:solidFill>
              </a:rPr>
              <a:t>Pass Change</a:t>
            </a:r>
            <a:endParaRPr lang="en-US" dirty="0">
              <a:solidFill>
                <a:srgbClr val="000000"/>
              </a:solidFill>
            </a:endParaRPr>
          </a:p>
        </p:txBody>
      </p:sp>
      <p:sp>
        <p:nvSpPr>
          <p:cNvPr id="7" name="TextBox 6"/>
          <p:cNvSpPr txBox="1"/>
          <p:nvPr/>
        </p:nvSpPr>
        <p:spPr>
          <a:xfrm>
            <a:off x="1108968" y="4405918"/>
            <a:ext cx="914400" cy="369332"/>
          </a:xfrm>
          <a:prstGeom prst="rect">
            <a:avLst/>
          </a:prstGeom>
          <a:noFill/>
        </p:spPr>
        <p:txBody>
          <a:bodyPr wrap="square" rtlCol="0">
            <a:spAutoFit/>
          </a:bodyPr>
          <a:lstStyle/>
          <a:p>
            <a:r>
              <a:rPr lang="en-US" b="1" dirty="0" smtClean="0">
                <a:solidFill>
                  <a:srgbClr val="000000"/>
                </a:solidFill>
              </a:rPr>
              <a:t>D up!</a:t>
            </a:r>
            <a:endParaRPr lang="en-US" b="1" dirty="0">
              <a:solidFill>
                <a:srgbClr val="000000"/>
              </a:solidFill>
            </a:endParaRPr>
          </a:p>
        </p:txBody>
      </p:sp>
      <p:sp>
        <p:nvSpPr>
          <p:cNvPr id="8" name="Rectangle 7"/>
          <p:cNvSpPr/>
          <p:nvPr/>
        </p:nvSpPr>
        <p:spPr>
          <a:xfrm>
            <a:off x="1886941" y="1630292"/>
            <a:ext cx="699230" cy="369332"/>
          </a:xfrm>
          <a:prstGeom prst="rect">
            <a:avLst/>
          </a:prstGeom>
        </p:spPr>
        <p:txBody>
          <a:bodyPr wrap="none">
            <a:spAutoFit/>
          </a:bodyPr>
          <a:lstStyle/>
          <a:p>
            <a:r>
              <a:rPr lang="en-US" b="1" dirty="0">
                <a:solidFill>
                  <a:srgbClr val="000000"/>
                </a:solidFill>
              </a:rPr>
              <a:t>A</a:t>
            </a:r>
            <a:r>
              <a:rPr lang="en-US" b="1" dirty="0" smtClean="0">
                <a:solidFill>
                  <a:srgbClr val="000000"/>
                </a:solidFill>
              </a:rPr>
              <a:t> up!</a:t>
            </a:r>
            <a:endParaRPr lang="en-US" b="1" dirty="0">
              <a:solidFill>
                <a:srgbClr val="000000"/>
              </a:solidFill>
            </a:endParaRPr>
          </a:p>
        </p:txBody>
      </p:sp>
      <p:sp>
        <p:nvSpPr>
          <p:cNvPr id="9" name="Rectangle 8"/>
          <p:cNvSpPr/>
          <p:nvPr/>
        </p:nvSpPr>
        <p:spPr>
          <a:xfrm>
            <a:off x="2023368" y="2885594"/>
            <a:ext cx="689612" cy="369332"/>
          </a:xfrm>
          <a:prstGeom prst="rect">
            <a:avLst/>
          </a:prstGeom>
        </p:spPr>
        <p:txBody>
          <a:bodyPr wrap="none">
            <a:spAutoFit/>
          </a:bodyPr>
          <a:lstStyle/>
          <a:p>
            <a:r>
              <a:rPr lang="en-US" b="1" dirty="0" smtClean="0">
                <a:solidFill>
                  <a:srgbClr val="000000"/>
                </a:solidFill>
              </a:rPr>
              <a:t>B up!</a:t>
            </a:r>
            <a:endParaRPr lang="en-US" b="1" dirty="0">
              <a:solidFill>
                <a:srgbClr val="000000"/>
              </a:solidFill>
            </a:endParaRPr>
          </a:p>
        </p:txBody>
      </p:sp>
      <p:sp>
        <p:nvSpPr>
          <p:cNvPr id="10" name="Rectangle 9"/>
          <p:cNvSpPr/>
          <p:nvPr/>
        </p:nvSpPr>
        <p:spPr>
          <a:xfrm>
            <a:off x="2710037" y="3908460"/>
            <a:ext cx="681597" cy="369332"/>
          </a:xfrm>
          <a:prstGeom prst="rect">
            <a:avLst/>
          </a:prstGeom>
        </p:spPr>
        <p:txBody>
          <a:bodyPr wrap="none">
            <a:spAutoFit/>
          </a:bodyPr>
          <a:lstStyle/>
          <a:p>
            <a:r>
              <a:rPr lang="en-US" b="1" dirty="0">
                <a:solidFill>
                  <a:srgbClr val="000000"/>
                </a:solidFill>
              </a:rPr>
              <a:t>C</a:t>
            </a:r>
            <a:r>
              <a:rPr lang="en-US" b="1" dirty="0" smtClean="0">
                <a:solidFill>
                  <a:srgbClr val="000000"/>
                </a:solidFill>
              </a:rPr>
              <a:t> up!</a:t>
            </a:r>
            <a:endParaRPr lang="en-US" b="1" dirty="0">
              <a:solidFill>
                <a:srgbClr val="000000"/>
              </a:solidFill>
            </a:endParaRPr>
          </a:p>
        </p:txBody>
      </p:sp>
      <p:sp>
        <p:nvSpPr>
          <p:cNvPr id="11" name="Rectangle 10"/>
          <p:cNvSpPr/>
          <p:nvPr/>
        </p:nvSpPr>
        <p:spPr>
          <a:xfrm>
            <a:off x="358269" y="1910967"/>
            <a:ext cx="304800" cy="2725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p:cNvSpPr txBox="1"/>
          <p:nvPr/>
        </p:nvSpPr>
        <p:spPr>
          <a:xfrm rot="16200000">
            <a:off x="334071" y="4877256"/>
            <a:ext cx="381000" cy="276999"/>
          </a:xfrm>
          <a:prstGeom prst="rect">
            <a:avLst/>
          </a:prstGeom>
          <a:noFill/>
        </p:spPr>
        <p:txBody>
          <a:bodyPr wrap="square" rtlCol="0">
            <a:spAutoFit/>
          </a:bodyPr>
          <a:lstStyle/>
          <a:p>
            <a:r>
              <a:rPr lang="en-US" sz="1200" dirty="0" err="1" smtClean="0">
                <a:solidFill>
                  <a:srgbClr val="000000"/>
                </a:solidFill>
              </a:rPr>
              <a:t>nA</a:t>
            </a:r>
            <a:endParaRPr lang="en-US" sz="1200" dirty="0">
              <a:solidFill>
                <a:srgbClr val="000000"/>
              </a:solidFill>
            </a:endParaRPr>
          </a:p>
        </p:txBody>
      </p:sp>
      <p:sp>
        <p:nvSpPr>
          <p:cNvPr id="13" name="TextBox 12"/>
          <p:cNvSpPr txBox="1"/>
          <p:nvPr/>
        </p:nvSpPr>
        <p:spPr>
          <a:xfrm rot="16200000">
            <a:off x="347971" y="2700303"/>
            <a:ext cx="381000" cy="276999"/>
          </a:xfrm>
          <a:prstGeom prst="rect">
            <a:avLst/>
          </a:prstGeom>
          <a:noFill/>
        </p:spPr>
        <p:txBody>
          <a:bodyPr wrap="square" rtlCol="0">
            <a:spAutoFit/>
          </a:bodyPr>
          <a:lstStyle/>
          <a:p>
            <a:r>
              <a:rPr lang="en-US" sz="1200" dirty="0" err="1" smtClean="0">
                <a:solidFill>
                  <a:srgbClr val="000000"/>
                </a:solidFill>
              </a:rPr>
              <a:t>nA</a:t>
            </a:r>
            <a:endParaRPr lang="en-US" sz="1200" dirty="0">
              <a:solidFill>
                <a:srgbClr val="000000"/>
              </a:solidFill>
            </a:endParaRPr>
          </a:p>
        </p:txBody>
      </p:sp>
      <p:sp>
        <p:nvSpPr>
          <p:cNvPr id="14" name="TextBox 13"/>
          <p:cNvSpPr txBox="1"/>
          <p:nvPr/>
        </p:nvSpPr>
        <p:spPr>
          <a:xfrm rot="16200000">
            <a:off x="347970" y="1581967"/>
            <a:ext cx="381000" cy="276999"/>
          </a:xfrm>
          <a:prstGeom prst="rect">
            <a:avLst/>
          </a:prstGeom>
          <a:noFill/>
        </p:spPr>
        <p:txBody>
          <a:bodyPr wrap="square" rtlCol="0">
            <a:spAutoFit/>
          </a:bodyPr>
          <a:lstStyle/>
          <a:p>
            <a:r>
              <a:rPr lang="en-US" sz="1200" dirty="0" smtClean="0">
                <a:solidFill>
                  <a:srgbClr val="000000"/>
                </a:solidFill>
                <a:latin typeface="Symbol" pitchFamily="18" charset="2"/>
              </a:rPr>
              <a:t>m</a:t>
            </a:r>
            <a:r>
              <a:rPr lang="en-US" sz="1200" dirty="0" smtClean="0">
                <a:solidFill>
                  <a:srgbClr val="000000"/>
                </a:solidFill>
              </a:rPr>
              <a:t>A</a:t>
            </a:r>
            <a:endParaRPr lang="en-US" sz="1200" dirty="0">
              <a:solidFill>
                <a:srgbClr val="000000"/>
              </a:solidFill>
            </a:endParaRPr>
          </a:p>
        </p:txBody>
      </p:sp>
      <p:sp>
        <p:nvSpPr>
          <p:cNvPr id="18" name="TextBox 17"/>
          <p:cNvSpPr txBox="1"/>
          <p:nvPr/>
        </p:nvSpPr>
        <p:spPr>
          <a:xfrm rot="16200000">
            <a:off x="385677" y="3780479"/>
            <a:ext cx="381000" cy="276999"/>
          </a:xfrm>
          <a:prstGeom prst="rect">
            <a:avLst/>
          </a:prstGeom>
          <a:noFill/>
        </p:spPr>
        <p:txBody>
          <a:bodyPr wrap="square" rtlCol="0">
            <a:spAutoFit/>
          </a:bodyPr>
          <a:lstStyle/>
          <a:p>
            <a:r>
              <a:rPr lang="en-US" sz="1200" dirty="0" smtClean="0">
                <a:solidFill>
                  <a:srgbClr val="000000"/>
                </a:solidFill>
                <a:latin typeface="Symbol" pitchFamily="18" charset="2"/>
              </a:rPr>
              <a:t>m</a:t>
            </a:r>
            <a:r>
              <a:rPr lang="en-US" sz="1200" dirty="0" smtClean="0">
                <a:solidFill>
                  <a:srgbClr val="000000"/>
                </a:solidFill>
              </a:rPr>
              <a:t>A</a:t>
            </a:r>
            <a:endParaRPr lang="en-US" sz="1200" dirty="0">
              <a:solidFill>
                <a:srgbClr val="000000"/>
              </a:solidFill>
            </a:endParaRPr>
          </a:p>
        </p:txBody>
      </p:sp>
      <p:sp>
        <p:nvSpPr>
          <p:cNvPr id="2" name="Title 1"/>
          <p:cNvSpPr>
            <a:spLocks noGrp="1"/>
          </p:cNvSpPr>
          <p:nvPr>
            <p:ph type="title"/>
          </p:nvPr>
        </p:nvSpPr>
        <p:spPr/>
        <p:txBody>
          <a:bodyPr/>
          <a:lstStyle/>
          <a:p>
            <a:r>
              <a:rPr lang="en-US" dirty="0"/>
              <a:t>Initiated Four Hall Operation!</a:t>
            </a: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6</a:t>
            </a:fld>
            <a:endParaRPr lang="en-US" dirty="0">
              <a:solidFill>
                <a:srgbClr val="000000"/>
              </a:solidFill>
            </a:endParaRPr>
          </a:p>
        </p:txBody>
      </p:sp>
      <p:sp>
        <p:nvSpPr>
          <p:cNvPr id="15" name="TextBox 14"/>
          <p:cNvSpPr txBox="1"/>
          <p:nvPr/>
        </p:nvSpPr>
        <p:spPr>
          <a:xfrm rot="16200000">
            <a:off x="-983422" y="3202035"/>
            <a:ext cx="2737945" cy="400110"/>
          </a:xfrm>
          <a:prstGeom prst="rect">
            <a:avLst/>
          </a:prstGeom>
          <a:noFill/>
        </p:spPr>
        <p:txBody>
          <a:bodyPr wrap="square" rtlCol="0">
            <a:spAutoFit/>
          </a:bodyPr>
          <a:lstStyle/>
          <a:p>
            <a:pPr algn="ctr"/>
            <a:r>
              <a:rPr lang="en-US" sz="2000" dirty="0" smtClean="0">
                <a:solidFill>
                  <a:srgbClr val="000000"/>
                </a:solidFill>
              </a:rPr>
              <a:t>Beam Current</a:t>
            </a:r>
            <a:endParaRPr lang="en-US" sz="2000" dirty="0">
              <a:solidFill>
                <a:srgbClr val="000000"/>
              </a:solidFill>
            </a:endParaRPr>
          </a:p>
        </p:txBody>
      </p:sp>
    </p:spTree>
    <p:extLst>
      <p:ext uri="{BB962C8B-B14F-4D97-AF65-F5344CB8AC3E}">
        <p14:creationId xmlns:p14="http://schemas.microsoft.com/office/powerpoint/2010/main" val="3368402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 A in Physics Production</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7</a:t>
            </a:fld>
            <a:endParaRPr lang="en-US" dirty="0">
              <a:solidFill>
                <a:srgbClr val="000000"/>
              </a:solidFill>
            </a:endParaRPr>
          </a:p>
        </p:txBody>
      </p:sp>
      <p:sp>
        <p:nvSpPr>
          <p:cNvPr id="17" name="Title 1"/>
          <p:cNvSpPr txBox="1">
            <a:spLocks/>
          </p:cNvSpPr>
          <p:nvPr/>
        </p:nvSpPr>
        <p:spPr>
          <a:xfrm>
            <a:off x="1798688" y="804922"/>
            <a:ext cx="5062961" cy="5299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mtClean="0">
                <a:solidFill>
                  <a:srgbClr val="0000FF"/>
                </a:solidFill>
                <a:latin typeface="Arial" panose="020B0604020202020204" pitchFamily="34" charset="0"/>
              </a:rPr>
              <a:t>First Beam On Tritium Target Cell</a:t>
            </a:r>
            <a:endParaRPr lang="en-US" dirty="0">
              <a:solidFill>
                <a:srgbClr val="0000FF"/>
              </a:solidFill>
              <a:latin typeface="Arial" panose="020B0604020202020204" pitchFamily="34" charset="0"/>
            </a:endParaRPr>
          </a:p>
        </p:txBody>
      </p:sp>
      <p:grpSp>
        <p:nvGrpSpPr>
          <p:cNvPr id="28" name="Group 27"/>
          <p:cNvGrpSpPr/>
          <p:nvPr/>
        </p:nvGrpSpPr>
        <p:grpSpPr>
          <a:xfrm>
            <a:off x="2733781" y="1507041"/>
            <a:ext cx="4045775" cy="2910119"/>
            <a:chOff x="3322617" y="961679"/>
            <a:chExt cx="5394366" cy="3880158"/>
          </a:xfrm>
        </p:grpSpPr>
        <p:pic>
          <p:nvPicPr>
            <p:cNvPr id="29" name="Picture 28"/>
            <p:cNvPicPr>
              <a:picLocks noChangeAspect="1"/>
            </p:cNvPicPr>
            <p:nvPr/>
          </p:nvPicPr>
          <p:blipFill>
            <a:blip r:embed="rId2"/>
            <a:stretch>
              <a:fillRect/>
            </a:stretch>
          </p:blipFill>
          <p:spPr>
            <a:xfrm>
              <a:off x="3322617" y="961679"/>
              <a:ext cx="5394366" cy="3880158"/>
            </a:xfrm>
            <a:prstGeom prst="rect">
              <a:avLst/>
            </a:prstGeom>
          </p:spPr>
        </p:pic>
        <p:sp>
          <p:nvSpPr>
            <p:cNvPr id="30" name="Rectangle 29"/>
            <p:cNvSpPr/>
            <p:nvPr/>
          </p:nvSpPr>
          <p:spPr>
            <a:xfrm>
              <a:off x="5308343" y="1008570"/>
              <a:ext cx="1629103" cy="226348"/>
            </a:xfrm>
            <a:prstGeom prst="rect">
              <a:avLst/>
            </a:prstGeom>
            <a:solidFill>
              <a:sysClr val="window" lastClr="FFFFFF"/>
            </a:solidFill>
            <a:ln w="9525" cap="flat" cmpd="sng" algn="ctr">
              <a:solidFill>
                <a:sysClr val="window" lastClr="FFFFFF"/>
              </a:solidFill>
              <a:prstDash val="solid"/>
            </a:ln>
            <a:effectLst/>
          </p:spPr>
          <p:txBody>
            <a:bodyPr rtlCol="0" anchor="ctr"/>
            <a:lstStyle/>
            <a:p>
              <a:pPr algn="ctr" fontAlgn="base">
                <a:spcBef>
                  <a:spcPct val="0"/>
                </a:spcBef>
                <a:spcAft>
                  <a:spcPct val="0"/>
                </a:spcAft>
                <a:defRPr/>
              </a:pPr>
              <a:endParaRPr lang="en-US" kern="0" smtClean="0">
                <a:solidFill>
                  <a:prstClr val="white"/>
                </a:solidFill>
                <a:latin typeface="Arial" panose="020B0604020202020204" pitchFamily="34" charset="0"/>
                <a:cs typeface="Arial" panose="020B0604020202020204" pitchFamily="34" charset="0"/>
              </a:endParaRPr>
            </a:p>
          </p:txBody>
        </p:sp>
      </p:grpSp>
      <p:pic>
        <p:nvPicPr>
          <p:cNvPr id="31" name="Content Placeholder 7" descr="20171215_193117.jpg"/>
          <p:cNvPicPr>
            <a:picLocks noChangeAspect="1"/>
          </p:cNvPicPr>
          <p:nvPr/>
        </p:nvPicPr>
        <p:blipFill rotWithShape="1">
          <a:blip r:embed="rId3" cstate="print">
            <a:extLst>
              <a:ext uri="{28A0092B-C50C-407E-A947-70E740481C1C}">
                <a14:useLocalDpi xmlns:a14="http://schemas.microsoft.com/office/drawing/2010/main" val="0"/>
              </a:ext>
            </a:extLst>
          </a:blip>
          <a:srcRect l="18359" r="14717"/>
          <a:stretch/>
        </p:blipFill>
        <p:spPr>
          <a:xfrm rot="5400000">
            <a:off x="306567" y="1657368"/>
            <a:ext cx="2372267" cy="2658543"/>
          </a:xfrm>
          <a:prstGeom prst="rect">
            <a:avLst/>
          </a:prstGeom>
          <a:noFill/>
          <a:ln>
            <a:solidFill>
              <a:schemeClr val="tx1"/>
            </a:solidFill>
          </a:ln>
        </p:spPr>
      </p:pic>
      <p:sp>
        <p:nvSpPr>
          <p:cNvPr id="32" name="TextBox 31"/>
          <p:cNvSpPr txBox="1"/>
          <p:nvPr/>
        </p:nvSpPr>
        <p:spPr>
          <a:xfrm>
            <a:off x="251237" y="1328483"/>
            <a:ext cx="8686800" cy="323165"/>
          </a:xfrm>
          <a:prstGeom prst="rect">
            <a:avLst/>
          </a:prstGeom>
          <a:noFill/>
        </p:spPr>
        <p:txBody>
          <a:bodyPr wrap="square" rtlCol="0">
            <a:spAutoFit/>
          </a:bodyPr>
          <a:lstStyle/>
          <a:p>
            <a:pPr fontAlgn="base">
              <a:spcBef>
                <a:spcPct val="0"/>
              </a:spcBef>
              <a:spcAft>
                <a:spcPts val="900"/>
              </a:spcAft>
            </a:pPr>
            <a:r>
              <a:rPr lang="en-US" sz="1500" i="1" dirty="0">
                <a:solidFill>
                  <a:prstClr val="black"/>
                </a:solidFill>
                <a:latin typeface="Arial" pitchFamily="34" charset="0"/>
                <a:cs typeface="Arial" pitchFamily="34" charset="0"/>
              </a:rPr>
              <a:t>On 12/15/17 Hall A put first beam on a tritium target cell – facilitates </a:t>
            </a:r>
            <a:r>
              <a:rPr lang="en-US" sz="1500" i="1" dirty="0" smtClean="0">
                <a:solidFill>
                  <a:prstClr val="black"/>
                </a:solidFill>
                <a:latin typeface="Arial" pitchFamily="34" charset="0"/>
                <a:cs typeface="Arial" pitchFamily="34" charset="0"/>
              </a:rPr>
              <a:t>4 </a:t>
            </a:r>
            <a:r>
              <a:rPr lang="en-US" sz="1500" i="1" dirty="0">
                <a:solidFill>
                  <a:prstClr val="black"/>
                </a:solidFill>
                <a:latin typeface="Arial" pitchFamily="34" charset="0"/>
                <a:cs typeface="Arial" pitchFamily="34" charset="0"/>
              </a:rPr>
              <a:t>(3 high impact) experiments!</a:t>
            </a:r>
          </a:p>
        </p:txBody>
      </p:sp>
      <p:sp>
        <p:nvSpPr>
          <p:cNvPr id="33" name="TextBox 32"/>
          <p:cNvSpPr txBox="1"/>
          <p:nvPr/>
        </p:nvSpPr>
        <p:spPr>
          <a:xfrm>
            <a:off x="143627" y="4362271"/>
            <a:ext cx="2751973" cy="1200329"/>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LEFT Image:  Waiting for first beam on the Hall A tritium target: UNH Ph.D. students Nathaly </a:t>
            </a:r>
            <a:r>
              <a:rPr lang="en-US" sz="1200" i="1" dirty="0" err="1">
                <a:solidFill>
                  <a:prstClr val="black"/>
                </a:solidFill>
                <a:latin typeface="Arial" pitchFamily="34" charset="0"/>
                <a:cs typeface="Arial" pitchFamily="34" charset="0"/>
              </a:rPr>
              <a:t>Santiesteban</a:t>
            </a:r>
            <a:r>
              <a:rPr lang="en-US" sz="1200" i="1" dirty="0">
                <a:solidFill>
                  <a:prstClr val="black"/>
                </a:solidFill>
                <a:latin typeface="Arial" pitchFamily="34" charset="0"/>
                <a:cs typeface="Arial" pitchFamily="34" charset="0"/>
              </a:rPr>
              <a:t> and </a:t>
            </a:r>
            <a:r>
              <a:rPr lang="en-US" sz="1200" i="1" dirty="0" err="1">
                <a:solidFill>
                  <a:prstClr val="black"/>
                </a:solidFill>
                <a:latin typeface="Arial" pitchFamily="34" charset="0"/>
                <a:cs typeface="Arial" pitchFamily="34" charset="0"/>
              </a:rPr>
              <a:t>Shujie</a:t>
            </a:r>
            <a:r>
              <a:rPr lang="en-US" sz="1200" i="1" dirty="0">
                <a:solidFill>
                  <a:prstClr val="black"/>
                </a:solidFill>
                <a:latin typeface="Arial" pitchFamily="34" charset="0"/>
                <a:cs typeface="Arial" pitchFamily="34" charset="0"/>
              </a:rPr>
              <a:t> Li  along with Jefferson Lab postdoc Evan McClellan and lab Director Stuart Henderson.</a:t>
            </a:r>
          </a:p>
        </p:txBody>
      </p:sp>
      <p:pic>
        <p:nvPicPr>
          <p:cNvPr id="34"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b="9412"/>
          <a:stretch/>
        </p:blipFill>
        <p:spPr>
          <a:xfrm>
            <a:off x="6583378" y="1800506"/>
            <a:ext cx="2428769" cy="2933558"/>
          </a:xfrm>
          <a:prstGeom prst="rect">
            <a:avLst/>
          </a:prstGeom>
          <a:noFill/>
          <a:ln>
            <a:solidFill>
              <a:schemeClr val="tx1"/>
            </a:solidFill>
          </a:ln>
        </p:spPr>
      </p:pic>
      <p:sp>
        <p:nvSpPr>
          <p:cNvPr id="35" name="TextBox 34"/>
          <p:cNvSpPr txBox="1"/>
          <p:nvPr/>
        </p:nvSpPr>
        <p:spPr>
          <a:xfrm>
            <a:off x="3010006" y="4371975"/>
            <a:ext cx="3324225" cy="1200329"/>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CENTER Image:  Shown are the tritium, He, D target data as compared to running on an empty cell (black). The tritium and other gas targets are clearly visible between the aluminum entrance and exit windows of the target cell.</a:t>
            </a:r>
          </a:p>
        </p:txBody>
      </p:sp>
      <p:sp>
        <p:nvSpPr>
          <p:cNvPr id="36" name="TextBox 35"/>
          <p:cNvSpPr txBox="1"/>
          <p:nvPr/>
        </p:nvSpPr>
        <p:spPr>
          <a:xfrm>
            <a:off x="6529410" y="4876800"/>
            <a:ext cx="2429943" cy="646331"/>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RIGHT Image: The target cell stack during installation in the Hall A scattering chamber. </a:t>
            </a:r>
          </a:p>
        </p:txBody>
      </p:sp>
      <p:sp>
        <p:nvSpPr>
          <p:cNvPr id="37" name="TextBox 36"/>
          <p:cNvSpPr txBox="1"/>
          <p:nvPr/>
        </p:nvSpPr>
        <p:spPr>
          <a:xfrm>
            <a:off x="1193837" y="5678269"/>
            <a:ext cx="6603926" cy="646331"/>
          </a:xfrm>
          <a:prstGeom prst="rect">
            <a:avLst/>
          </a:prstGeom>
          <a:solidFill>
            <a:srgbClr val="FFFFCC"/>
          </a:solidFill>
          <a:ln>
            <a:solidFill>
              <a:srgbClr val="7030A0"/>
            </a:solidFill>
          </a:ln>
        </p:spPr>
        <p:txBody>
          <a:bodyPr wrap="square" rtlCol="0">
            <a:spAutoFit/>
          </a:bodyPr>
          <a:lstStyle/>
          <a:p>
            <a:r>
              <a:rPr lang="en-US" dirty="0">
                <a:solidFill>
                  <a:srgbClr val="7030A0"/>
                </a:solidFill>
              </a:rPr>
              <a:t>As the first Hall to  receive beam in the 12 GeV era, Hall A has previously completed running for 2.5 non-tritium experiments.</a:t>
            </a:r>
          </a:p>
        </p:txBody>
      </p:sp>
    </p:spTree>
    <p:extLst>
      <p:ext uri="{BB962C8B-B14F-4D97-AF65-F5344CB8AC3E}">
        <p14:creationId xmlns:p14="http://schemas.microsoft.com/office/powerpoint/2010/main" val="4172877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a:t>
            </a:r>
            <a:r>
              <a:rPr lang="en-US" dirty="0" smtClean="0"/>
              <a:t>B in </a:t>
            </a:r>
            <a:r>
              <a:rPr lang="en-US" dirty="0"/>
              <a:t>Physics </a:t>
            </a:r>
            <a:r>
              <a:rPr lang="en-US" dirty="0" smtClean="0"/>
              <a:t>Production </a:t>
            </a:r>
            <a:r>
              <a:rPr lang="en-US" dirty="0"/>
              <a:t>(since 02/05/18</a:t>
            </a:r>
            <a:r>
              <a:rPr lang="en-US" dirty="0" smtClean="0"/>
              <a:t>)!</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8</a:t>
            </a:fld>
            <a:endParaRPr lang="en-US" dirty="0">
              <a:solidFill>
                <a:srgbClr val="000000"/>
              </a:solidFill>
            </a:endParaRPr>
          </a:p>
        </p:txBody>
      </p:sp>
      <p:pic>
        <p:nvPicPr>
          <p:cNvPr id="42" name="Picture 41"/>
          <p:cNvPicPr>
            <a:picLocks noChangeAspect="1"/>
          </p:cNvPicPr>
          <p:nvPr/>
        </p:nvPicPr>
        <p:blipFill>
          <a:blip r:embed="rId2"/>
          <a:srcRect l="11764" b="65"/>
          <a:stretch>
            <a:fillRect/>
          </a:stretch>
        </p:blipFill>
        <p:spPr>
          <a:xfrm>
            <a:off x="330773" y="1146729"/>
            <a:ext cx="3098227" cy="2339342"/>
          </a:xfrm>
          <a:prstGeom prst="rect">
            <a:avLst/>
          </a:prstGeom>
          <a:ln>
            <a:solidFill>
              <a:schemeClr val="tx1"/>
            </a:solidFill>
          </a:ln>
        </p:spPr>
      </p:pic>
      <p:pic>
        <p:nvPicPr>
          <p:cNvPr id="43" name="Picture 42"/>
          <p:cNvPicPr>
            <a:picLocks noChangeAspect="1"/>
          </p:cNvPicPr>
          <p:nvPr/>
        </p:nvPicPr>
        <p:blipFill>
          <a:blip r:embed="rId3"/>
          <a:srcRect l="23397"/>
          <a:stretch>
            <a:fillRect/>
          </a:stretch>
        </p:blipFill>
        <p:spPr>
          <a:xfrm>
            <a:off x="4004091" y="1199349"/>
            <a:ext cx="2339271" cy="2290319"/>
          </a:xfrm>
          <a:prstGeom prst="rect">
            <a:avLst/>
          </a:prstGeom>
          <a:ln>
            <a:solidFill>
              <a:schemeClr val="tx1"/>
            </a:solidFill>
          </a:ln>
        </p:spPr>
      </p:pic>
      <p:pic>
        <p:nvPicPr>
          <p:cNvPr id="44" name="Picture 43"/>
          <p:cNvPicPr>
            <a:picLocks noChangeAspect="1"/>
          </p:cNvPicPr>
          <p:nvPr/>
        </p:nvPicPr>
        <p:blipFill>
          <a:blip r:embed="rId4"/>
          <a:srcRect r="46954"/>
          <a:stretch>
            <a:fillRect/>
          </a:stretch>
        </p:blipFill>
        <p:spPr>
          <a:xfrm>
            <a:off x="6526672" y="1199350"/>
            <a:ext cx="2183823" cy="2290318"/>
          </a:xfrm>
          <a:prstGeom prst="rect">
            <a:avLst/>
          </a:prstGeom>
          <a:ln>
            <a:solidFill>
              <a:schemeClr val="tx1"/>
            </a:solidFill>
          </a:ln>
        </p:spPr>
      </p:pic>
      <p:sp>
        <p:nvSpPr>
          <p:cNvPr id="45" name="TextBox 44"/>
          <p:cNvSpPr txBox="1"/>
          <p:nvPr/>
        </p:nvSpPr>
        <p:spPr>
          <a:xfrm>
            <a:off x="3930099" y="834841"/>
            <a:ext cx="4832901" cy="338554"/>
          </a:xfrm>
          <a:prstGeom prst="rect">
            <a:avLst/>
          </a:prstGeom>
          <a:noFill/>
        </p:spPr>
        <p:txBody>
          <a:bodyPr wrap="square" rtlCol="0">
            <a:spAutoFit/>
          </a:bodyPr>
          <a:lstStyle/>
          <a:p>
            <a:pPr algn="ctr" fontAlgn="base">
              <a:spcBef>
                <a:spcPct val="0"/>
              </a:spcBef>
              <a:spcAft>
                <a:spcPct val="0"/>
              </a:spcAft>
            </a:pPr>
            <a:r>
              <a:rPr lang="en-US" sz="1600" dirty="0">
                <a:solidFill>
                  <a:srgbClr val="000090"/>
                </a:solidFill>
                <a:latin typeface="Arial"/>
                <a:cs typeface="Arial"/>
              </a:rPr>
              <a:t>CLAS12 Central Detector with 3 charged particles</a:t>
            </a:r>
          </a:p>
        </p:txBody>
      </p:sp>
      <p:sp>
        <p:nvSpPr>
          <p:cNvPr id="46" name="TextBox 45"/>
          <p:cNvSpPr txBox="1"/>
          <p:nvPr/>
        </p:nvSpPr>
        <p:spPr>
          <a:xfrm>
            <a:off x="584449" y="808175"/>
            <a:ext cx="2590874" cy="338554"/>
          </a:xfrm>
          <a:prstGeom prst="rect">
            <a:avLst/>
          </a:prstGeom>
          <a:noFill/>
        </p:spPr>
        <p:txBody>
          <a:bodyPr wrap="none" rtlCol="0">
            <a:spAutoFit/>
          </a:bodyPr>
          <a:lstStyle/>
          <a:p>
            <a:pPr fontAlgn="base">
              <a:spcBef>
                <a:spcPct val="0"/>
              </a:spcBef>
              <a:spcAft>
                <a:spcPct val="0"/>
              </a:spcAft>
            </a:pPr>
            <a:r>
              <a:rPr lang="en-US" sz="1600" dirty="0">
                <a:solidFill>
                  <a:srgbClr val="000090"/>
                </a:solidFill>
                <a:latin typeface="Arial"/>
                <a:cs typeface="Arial"/>
              </a:rPr>
              <a:t>CLAS12 Forward Detector</a:t>
            </a:r>
          </a:p>
        </p:txBody>
      </p:sp>
      <p:grpSp>
        <p:nvGrpSpPr>
          <p:cNvPr id="47" name="Group 46"/>
          <p:cNvGrpSpPr/>
          <p:nvPr/>
        </p:nvGrpSpPr>
        <p:grpSpPr>
          <a:xfrm>
            <a:off x="228600" y="3583241"/>
            <a:ext cx="2291848" cy="2911736"/>
            <a:chOff x="142240" y="3529357"/>
            <a:chExt cx="2448560" cy="2911736"/>
          </a:xfrm>
        </p:grpSpPr>
        <p:pic>
          <p:nvPicPr>
            <p:cNvPr id="48" name="Picture 47"/>
            <p:cNvPicPr>
              <a:picLocks noChangeAspect="1"/>
            </p:cNvPicPr>
            <p:nvPr/>
          </p:nvPicPr>
          <p:blipFill>
            <a:blip r:embed="rId5"/>
            <a:srcRect t="4331" b="5876"/>
            <a:stretch>
              <a:fillRect/>
            </a:stretch>
          </p:blipFill>
          <p:spPr>
            <a:xfrm>
              <a:off x="142240" y="3820056"/>
              <a:ext cx="2448560" cy="2415620"/>
            </a:xfrm>
            <a:prstGeom prst="rect">
              <a:avLst/>
            </a:prstGeom>
          </p:spPr>
        </p:pic>
        <p:sp>
          <p:nvSpPr>
            <p:cNvPr id="49" name="TextBox 48"/>
            <p:cNvSpPr txBox="1"/>
            <p:nvPr/>
          </p:nvSpPr>
          <p:spPr>
            <a:xfrm>
              <a:off x="1152371" y="6164094"/>
              <a:ext cx="924809" cy="276999"/>
            </a:xfrm>
            <a:prstGeom prst="rect">
              <a:avLst/>
            </a:prstGeom>
            <a:noFill/>
          </p:spPr>
          <p:txBody>
            <a:bodyPr wrap="square" rtlCol="0">
              <a:spAutoFit/>
            </a:bodyPr>
            <a:lstStyle/>
            <a:p>
              <a:pPr fontAlgn="base">
                <a:spcBef>
                  <a:spcPct val="0"/>
                </a:spcBef>
                <a:spcAft>
                  <a:spcPct val="0"/>
                </a:spcAft>
              </a:pPr>
              <a:r>
                <a:rPr lang="en-US" sz="1200" b="1" dirty="0" smtClean="0">
                  <a:solidFill>
                    <a:prstClr val="black"/>
                  </a:solidFill>
                  <a:latin typeface="Arial"/>
                  <a:cs typeface="Arial"/>
                </a:rPr>
                <a:t>W (</a:t>
              </a:r>
              <a:r>
                <a:rPr lang="en-US" sz="1200" b="1" dirty="0">
                  <a:solidFill>
                    <a:prstClr val="black"/>
                  </a:solidFill>
                  <a:latin typeface="Arial"/>
                  <a:cs typeface="Arial"/>
                </a:rPr>
                <a:t>GeV)</a:t>
              </a:r>
            </a:p>
          </p:txBody>
        </p:sp>
        <p:sp>
          <p:nvSpPr>
            <p:cNvPr id="50" name="TextBox 49"/>
            <p:cNvSpPr txBox="1"/>
            <p:nvPr/>
          </p:nvSpPr>
          <p:spPr>
            <a:xfrm>
              <a:off x="717293" y="3529357"/>
              <a:ext cx="1873507" cy="276999"/>
            </a:xfrm>
            <a:prstGeom prst="rect">
              <a:avLst/>
            </a:prstGeom>
            <a:noFill/>
          </p:spPr>
          <p:txBody>
            <a:bodyPr wrap="square" rtlCol="0">
              <a:spAutoFit/>
            </a:bodyPr>
            <a:lstStyle/>
            <a:p>
              <a:pPr fontAlgn="base">
                <a:spcBef>
                  <a:spcPct val="0"/>
                </a:spcBef>
                <a:spcAft>
                  <a:spcPct val="0"/>
                </a:spcAft>
              </a:pPr>
              <a:r>
                <a:rPr lang="en-US" sz="1200" b="1" dirty="0" err="1">
                  <a:solidFill>
                    <a:prstClr val="black"/>
                  </a:solidFill>
                  <a:latin typeface="Arial"/>
                  <a:cs typeface="Arial"/>
                </a:rPr>
                <a:t>p(e,e’)p</a:t>
              </a:r>
              <a:r>
                <a:rPr lang="en-US" sz="1200" b="1" dirty="0">
                  <a:solidFill>
                    <a:prstClr val="black"/>
                  </a:solidFill>
                  <a:latin typeface="Arial"/>
                  <a:cs typeface="Arial"/>
                </a:rPr>
                <a:t> @ 2.2 GeV</a:t>
              </a:r>
            </a:p>
          </p:txBody>
        </p:sp>
      </p:grpSp>
      <p:grpSp>
        <p:nvGrpSpPr>
          <p:cNvPr id="51" name="Group 50"/>
          <p:cNvGrpSpPr/>
          <p:nvPr/>
        </p:nvGrpSpPr>
        <p:grpSpPr>
          <a:xfrm>
            <a:off x="2590800" y="3583241"/>
            <a:ext cx="2204001" cy="2867799"/>
            <a:chOff x="3556825" y="3439154"/>
            <a:chExt cx="2204001" cy="2867799"/>
          </a:xfrm>
        </p:grpSpPr>
        <p:grpSp>
          <p:nvGrpSpPr>
            <p:cNvPr id="52" name="Group 51"/>
            <p:cNvGrpSpPr/>
            <p:nvPr/>
          </p:nvGrpSpPr>
          <p:grpSpPr>
            <a:xfrm>
              <a:off x="3556825" y="3720156"/>
              <a:ext cx="2204001" cy="2586797"/>
              <a:chOff x="206570" y="3619136"/>
              <a:chExt cx="2204001" cy="2586797"/>
            </a:xfrm>
          </p:grpSpPr>
          <p:sp>
            <p:nvSpPr>
              <p:cNvPr id="54" name="TextBox 53"/>
              <p:cNvSpPr txBox="1"/>
              <p:nvPr/>
            </p:nvSpPr>
            <p:spPr>
              <a:xfrm>
                <a:off x="1097341" y="5928934"/>
                <a:ext cx="441146" cy="276999"/>
              </a:xfrm>
              <a:prstGeom prst="rect">
                <a:avLst/>
              </a:prstGeom>
              <a:noFill/>
            </p:spPr>
            <p:txBody>
              <a:bodyPr wrap="none" rtlCol="0">
                <a:spAutoFit/>
              </a:bodyPr>
              <a:lstStyle/>
              <a:p>
                <a:pPr fontAlgn="base">
                  <a:spcBef>
                    <a:spcPct val="0"/>
                  </a:spcBef>
                  <a:spcAft>
                    <a:spcPct val="0"/>
                  </a:spcAft>
                </a:pPr>
                <a:r>
                  <a:rPr lang="en-US" sz="1200" b="1" dirty="0" err="1">
                    <a:solidFill>
                      <a:prstClr val="black"/>
                    </a:solidFill>
                    <a:latin typeface="Arial"/>
                    <a:cs typeface="Arial"/>
                  </a:rPr>
                  <a:t>m</a:t>
                </a:r>
                <a:r>
                  <a:rPr lang="en-US" sz="1200" b="1" baseline="-25000" dirty="0" err="1">
                    <a:solidFill>
                      <a:srgbClr val="000090"/>
                    </a:solidFill>
                    <a:latin typeface="Arial"/>
                    <a:cs typeface="Arial"/>
                  </a:rPr>
                  <a:t>γγ</a:t>
                </a:r>
                <a:endParaRPr lang="en-US" sz="1200" b="1" baseline="-25000" dirty="0">
                  <a:solidFill>
                    <a:prstClr val="black"/>
                  </a:solidFill>
                  <a:latin typeface="Arial"/>
                  <a:cs typeface="Arial"/>
                </a:endParaRPr>
              </a:p>
            </p:txBody>
          </p:sp>
          <p:pic>
            <p:nvPicPr>
              <p:cNvPr id="55" name="Picture 54"/>
              <p:cNvPicPr>
                <a:picLocks noChangeAspect="1"/>
              </p:cNvPicPr>
              <p:nvPr/>
            </p:nvPicPr>
            <p:blipFill>
              <a:blip r:embed="rId6"/>
              <a:srcRect t="51455" r="69811" b="2439"/>
              <a:stretch>
                <a:fillRect/>
              </a:stretch>
            </p:blipFill>
            <p:spPr>
              <a:xfrm>
                <a:off x="206570" y="3619136"/>
                <a:ext cx="2204001" cy="2427517"/>
              </a:xfrm>
              <a:prstGeom prst="rect">
                <a:avLst/>
              </a:prstGeom>
            </p:spPr>
          </p:pic>
          <p:sp>
            <p:nvSpPr>
              <p:cNvPr id="56" name="TextBox 55"/>
              <p:cNvSpPr txBox="1"/>
              <p:nvPr/>
            </p:nvSpPr>
            <p:spPr>
              <a:xfrm>
                <a:off x="971245" y="4284043"/>
                <a:ext cx="429512" cy="369332"/>
              </a:xfrm>
              <a:prstGeom prst="rect">
                <a:avLst/>
              </a:prstGeom>
              <a:noFill/>
            </p:spPr>
            <p:txBody>
              <a:bodyPr wrap="none" rtlCol="0">
                <a:spAutoFit/>
              </a:bodyPr>
              <a:lstStyle/>
              <a:p>
                <a:pPr fontAlgn="base">
                  <a:spcBef>
                    <a:spcPct val="0"/>
                  </a:spcBef>
                  <a:spcAft>
                    <a:spcPct val="0"/>
                  </a:spcAft>
                </a:pPr>
                <a:r>
                  <a:rPr lang="en-US" sz="2400" dirty="0">
                    <a:solidFill>
                      <a:srgbClr val="000090"/>
                    </a:solidFill>
                    <a:latin typeface="Arial"/>
                    <a:cs typeface="Arial"/>
                  </a:rPr>
                  <a:t>π</a:t>
                </a:r>
                <a:r>
                  <a:rPr lang="en-US" sz="2400" baseline="30000" dirty="0">
                    <a:solidFill>
                      <a:srgbClr val="000090"/>
                    </a:solidFill>
                    <a:latin typeface="Arial"/>
                    <a:cs typeface="Arial"/>
                  </a:rPr>
                  <a:t>0</a:t>
                </a:r>
              </a:p>
            </p:txBody>
          </p:sp>
        </p:grpSp>
        <p:sp>
          <p:nvSpPr>
            <p:cNvPr id="53" name="TextBox 52"/>
            <p:cNvSpPr txBox="1"/>
            <p:nvPr/>
          </p:nvSpPr>
          <p:spPr>
            <a:xfrm>
              <a:off x="4160694" y="3439154"/>
              <a:ext cx="1274708" cy="276999"/>
            </a:xfrm>
            <a:prstGeom prst="rect">
              <a:avLst/>
            </a:prstGeom>
            <a:noFill/>
          </p:spPr>
          <p:txBody>
            <a:bodyPr wrap="none" rtlCol="0">
              <a:spAutoFit/>
            </a:bodyPr>
            <a:lstStyle/>
            <a:p>
              <a:pPr fontAlgn="base">
                <a:spcBef>
                  <a:spcPct val="0"/>
                </a:spcBef>
                <a:spcAft>
                  <a:spcPct val="0"/>
                </a:spcAft>
              </a:pPr>
              <a:r>
                <a:rPr lang="en-US" sz="1200" b="1" dirty="0">
                  <a:solidFill>
                    <a:prstClr val="black"/>
                  </a:solidFill>
                  <a:latin typeface="Arial"/>
                  <a:cs typeface="Arial"/>
                </a:rPr>
                <a:t>π</a:t>
              </a:r>
              <a:r>
                <a:rPr lang="en-US" sz="1200" b="1" baseline="30000" dirty="0">
                  <a:solidFill>
                    <a:prstClr val="black"/>
                  </a:solidFill>
                  <a:latin typeface="Arial"/>
                  <a:cs typeface="Arial"/>
                </a:rPr>
                <a:t>0</a:t>
              </a:r>
              <a:r>
                <a:rPr lang="en-US" sz="1200" b="1" dirty="0">
                  <a:solidFill>
                    <a:prstClr val="black"/>
                  </a:solidFill>
                  <a:latin typeface="Arial"/>
                  <a:cs typeface="Arial"/>
                </a:rPr>
                <a:t> @ 10.6 GeV</a:t>
              </a:r>
            </a:p>
          </p:txBody>
        </p:sp>
      </p:grpSp>
      <p:sp>
        <p:nvSpPr>
          <p:cNvPr id="57" name="TextBox 56"/>
          <p:cNvSpPr txBox="1"/>
          <p:nvPr/>
        </p:nvSpPr>
        <p:spPr>
          <a:xfrm>
            <a:off x="5073247" y="3708499"/>
            <a:ext cx="3689754" cy="2616101"/>
          </a:xfrm>
          <a:prstGeom prst="rect">
            <a:avLst/>
          </a:prstGeom>
          <a:noFill/>
        </p:spPr>
        <p:txBody>
          <a:bodyPr wrap="square" rtlCol="0">
            <a:spAutoFit/>
          </a:bodyPr>
          <a:lstStyle/>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Detectors were operated during engineering run at luminosities from 0.75 x 10</a:t>
            </a:r>
            <a:r>
              <a:rPr lang="en-US" sz="1600" baseline="30000" dirty="0" smtClean="0">
                <a:solidFill>
                  <a:prstClr val="black"/>
                </a:solidFill>
                <a:latin typeface="Arial" pitchFamily="34" charset="0"/>
                <a:cs typeface="Arial" pitchFamily="34" charset="0"/>
              </a:rPr>
              <a:t>34</a:t>
            </a:r>
            <a:r>
              <a:rPr lang="en-US" sz="1600" dirty="0" smtClean="0">
                <a:solidFill>
                  <a:prstClr val="black"/>
                </a:solidFill>
                <a:latin typeface="Arial" pitchFamily="34" charset="0"/>
                <a:cs typeface="Arial" pitchFamily="34" charset="0"/>
              </a:rPr>
              <a:t> to 1.75 x 10</a:t>
            </a:r>
            <a:r>
              <a:rPr lang="en-US" sz="1600" baseline="30000" dirty="0" smtClean="0">
                <a:solidFill>
                  <a:prstClr val="black"/>
                </a:solidFill>
                <a:latin typeface="Arial" pitchFamily="34" charset="0"/>
                <a:cs typeface="Arial" pitchFamily="34" charset="0"/>
              </a:rPr>
              <a:t>35</a:t>
            </a:r>
          </a:p>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The latter is nearly twice the design luminosity!</a:t>
            </a:r>
          </a:p>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Physics production run started at a luminosity of 3 x 10</a:t>
            </a:r>
            <a:r>
              <a:rPr lang="en-US" sz="1600" baseline="30000" dirty="0" smtClean="0">
                <a:solidFill>
                  <a:prstClr val="black"/>
                </a:solidFill>
                <a:latin typeface="Arial" pitchFamily="34" charset="0"/>
                <a:cs typeface="Arial" pitchFamily="34" charset="0"/>
              </a:rPr>
              <a:t>34</a:t>
            </a:r>
            <a:r>
              <a:rPr lang="en-US" sz="1600" dirty="0" smtClean="0">
                <a:solidFill>
                  <a:prstClr val="black"/>
                </a:solidFill>
                <a:latin typeface="Arial" pitchFamily="34" charset="0"/>
                <a:cs typeface="Arial" pitchFamily="34" charset="0"/>
              </a:rPr>
              <a:t> to facilitate understanding of the detector efficiencies and calibrations. </a:t>
            </a:r>
            <a:endParaRPr lang="en-US" sz="1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192693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C</a:t>
            </a:r>
            <a:r>
              <a:rPr lang="en-US" dirty="0" smtClean="0"/>
              <a:t> in </a:t>
            </a:r>
            <a:r>
              <a:rPr lang="en-US" dirty="0"/>
              <a:t>Physics </a:t>
            </a:r>
            <a:r>
              <a:rPr lang="en-US" dirty="0" smtClean="0"/>
              <a:t>Production </a:t>
            </a:r>
            <a:r>
              <a:rPr lang="en-US" dirty="0"/>
              <a:t>(since </a:t>
            </a:r>
            <a:r>
              <a:rPr lang="en-US" dirty="0" smtClean="0"/>
              <a:t>01/20/18)!</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9</a:t>
            </a:fld>
            <a:endParaRPr lang="en-US" dirty="0">
              <a:solidFill>
                <a:srgbClr val="000000"/>
              </a:solidFill>
            </a:endParaRPr>
          </a:p>
        </p:txBody>
      </p:sp>
      <p:sp>
        <p:nvSpPr>
          <p:cNvPr id="20" name="Content Placeholder 2"/>
          <p:cNvSpPr txBox="1">
            <a:spLocks/>
          </p:cNvSpPr>
          <p:nvPr/>
        </p:nvSpPr>
        <p:spPr bwMode="auto">
          <a:xfrm>
            <a:off x="76200" y="609601"/>
            <a:ext cx="5334000" cy="3657599"/>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marL="342900" indent="-342900">
              <a:spcBef>
                <a:spcPct val="20000"/>
              </a:spcBef>
              <a:defRPr/>
            </a:pPr>
            <a:endParaRPr lang="en-US" sz="2000" kern="0" dirty="0">
              <a:solidFill>
                <a:srgbClr val="000000"/>
              </a:solidFill>
              <a:latin typeface="Arial"/>
            </a:endParaRPr>
          </a:p>
          <a:p>
            <a:pPr marL="342900" indent="-342900">
              <a:spcBef>
                <a:spcPct val="20000"/>
              </a:spcBef>
              <a:buFontTx/>
              <a:buChar char="•"/>
              <a:defRPr/>
            </a:pPr>
            <a:r>
              <a:rPr lang="en-US" sz="2000" kern="0" dirty="0">
                <a:solidFill>
                  <a:srgbClr val="000000"/>
                </a:solidFill>
                <a:latin typeface="Arial"/>
              </a:rPr>
              <a:t>SHMS calibration data acquired</a:t>
            </a:r>
          </a:p>
          <a:p>
            <a:pPr marL="342900" indent="-342900">
              <a:spcBef>
                <a:spcPct val="20000"/>
              </a:spcBef>
              <a:buFontTx/>
              <a:buChar char="•"/>
              <a:defRPr/>
            </a:pPr>
            <a:r>
              <a:rPr lang="en-US" sz="2000" kern="0" dirty="0">
                <a:solidFill>
                  <a:srgbClr val="000000"/>
                </a:solidFill>
                <a:latin typeface="Arial"/>
              </a:rPr>
              <a:t>Physics Program started:</a:t>
            </a:r>
          </a:p>
          <a:p>
            <a:pPr marL="914400" lvl="1" indent="-342900">
              <a:spcBef>
                <a:spcPct val="20000"/>
              </a:spcBef>
              <a:buFont typeface="Arial" panose="020B0604020202020204" pitchFamily="34" charset="0"/>
              <a:buChar char="–"/>
              <a:defRPr/>
            </a:pPr>
            <a:r>
              <a:rPr lang="en-US" sz="2000" kern="0" dirty="0" smtClean="0">
                <a:solidFill>
                  <a:srgbClr val="000000"/>
                </a:solidFill>
                <a:latin typeface="Arial"/>
              </a:rPr>
              <a:t>F</a:t>
            </a:r>
            <a:r>
              <a:rPr lang="en-US" sz="2000" kern="0" baseline="-25000" dirty="0" smtClean="0">
                <a:solidFill>
                  <a:srgbClr val="000000"/>
                </a:solidFill>
                <a:latin typeface="Arial"/>
              </a:rPr>
              <a:t>2</a:t>
            </a:r>
            <a:r>
              <a:rPr lang="en-US" sz="2000" kern="0" baseline="30000" dirty="0" smtClean="0">
                <a:solidFill>
                  <a:srgbClr val="000000"/>
                </a:solidFill>
                <a:latin typeface="Arial"/>
              </a:rPr>
              <a:t>H,D</a:t>
            </a:r>
            <a:r>
              <a:rPr lang="en-US" sz="2000" kern="0" dirty="0" smtClean="0">
                <a:solidFill>
                  <a:srgbClr val="000000"/>
                </a:solidFill>
                <a:latin typeface="Arial"/>
              </a:rPr>
              <a:t> structure functions</a:t>
            </a:r>
          </a:p>
          <a:p>
            <a:pPr marL="914400" lvl="1" indent="-342900">
              <a:spcBef>
                <a:spcPct val="20000"/>
              </a:spcBef>
              <a:buFont typeface="Arial" panose="020B0604020202020204" pitchFamily="34" charset="0"/>
              <a:buChar char="–"/>
              <a:defRPr/>
            </a:pPr>
            <a:r>
              <a:rPr lang="en-US" sz="2000" kern="0" dirty="0" smtClean="0">
                <a:solidFill>
                  <a:srgbClr val="000000"/>
                </a:solidFill>
                <a:latin typeface="Arial"/>
              </a:rPr>
              <a:t>D(</a:t>
            </a:r>
            <a:r>
              <a:rPr lang="en-US" sz="2000" kern="0" dirty="0" err="1" smtClean="0">
                <a:solidFill>
                  <a:srgbClr val="000000"/>
                </a:solidFill>
                <a:latin typeface="Arial"/>
              </a:rPr>
              <a:t>e,e’p</a:t>
            </a:r>
            <a:r>
              <a:rPr lang="en-US" sz="2000" kern="0" dirty="0" smtClean="0">
                <a:solidFill>
                  <a:srgbClr val="000000"/>
                </a:solidFill>
                <a:latin typeface="Arial"/>
              </a:rPr>
              <a:t>) at high missing momentum</a:t>
            </a:r>
            <a:endParaRPr lang="en-US" sz="2000" kern="0" dirty="0">
              <a:solidFill>
                <a:srgbClr val="000000"/>
              </a:solidFill>
              <a:latin typeface="Arial"/>
            </a:endParaRPr>
          </a:p>
          <a:p>
            <a:pPr marL="914400" lvl="1" indent="-342900">
              <a:spcBef>
                <a:spcPct val="20000"/>
              </a:spcBef>
              <a:buFont typeface="Arial" panose="020B0604020202020204" pitchFamily="34" charset="0"/>
              <a:buChar char="–"/>
              <a:defRPr/>
            </a:pPr>
            <a:r>
              <a:rPr lang="en-US" sz="2000" kern="0" dirty="0">
                <a:solidFill>
                  <a:srgbClr val="000000"/>
                </a:solidFill>
                <a:latin typeface="Arial"/>
              </a:rPr>
              <a:t>Color Transparency – </a:t>
            </a:r>
            <a:r>
              <a:rPr lang="en-US" sz="2000" kern="0" baseline="30000" dirty="0">
                <a:solidFill>
                  <a:srgbClr val="000000"/>
                </a:solidFill>
                <a:latin typeface="Arial"/>
              </a:rPr>
              <a:t>12</a:t>
            </a:r>
            <a:r>
              <a:rPr lang="en-US" sz="2000" kern="0" dirty="0">
                <a:solidFill>
                  <a:srgbClr val="000000"/>
                </a:solidFill>
                <a:latin typeface="Arial"/>
              </a:rPr>
              <a:t>C(</a:t>
            </a:r>
            <a:r>
              <a:rPr lang="en-US" sz="2000" kern="0" dirty="0" err="1">
                <a:solidFill>
                  <a:srgbClr val="000000"/>
                </a:solidFill>
                <a:latin typeface="Arial"/>
              </a:rPr>
              <a:t>e,e’p</a:t>
            </a:r>
            <a:r>
              <a:rPr lang="en-US" sz="2000" kern="0" dirty="0" smtClean="0">
                <a:solidFill>
                  <a:srgbClr val="000000"/>
                </a:solidFill>
                <a:latin typeface="Arial"/>
              </a:rPr>
              <a:t>)</a:t>
            </a:r>
            <a:endParaRPr lang="en-US" sz="2000" kern="0" baseline="30000" dirty="0">
              <a:solidFill>
                <a:srgbClr val="000000"/>
              </a:solidFill>
              <a:latin typeface="Arial"/>
            </a:endParaRPr>
          </a:p>
          <a:p>
            <a:pPr marL="1485900" lvl="2" indent="-342900">
              <a:spcBef>
                <a:spcPct val="20000"/>
              </a:spcBef>
              <a:buFontTx/>
              <a:buChar char="•"/>
              <a:defRPr/>
            </a:pPr>
            <a:r>
              <a:rPr lang="en-US" sz="2000" kern="0" dirty="0">
                <a:solidFill>
                  <a:srgbClr val="000000"/>
                </a:solidFill>
                <a:latin typeface="Arial"/>
              </a:rPr>
              <a:t>Data for 2 of 3 points acquired</a:t>
            </a:r>
            <a:r>
              <a:rPr lang="en-US" sz="2000" kern="0" dirty="0" smtClean="0">
                <a:solidFill>
                  <a:srgbClr val="000000"/>
                </a:solidFill>
                <a:latin typeface="Arial"/>
              </a:rPr>
              <a:t>.</a:t>
            </a:r>
          </a:p>
          <a:p>
            <a:pPr marL="1485900" lvl="2" indent="-342900">
              <a:spcBef>
                <a:spcPct val="20000"/>
              </a:spcBef>
              <a:buFontTx/>
              <a:buChar char="•"/>
              <a:defRPr/>
            </a:pPr>
            <a:r>
              <a:rPr lang="en-US" sz="2000" kern="0" dirty="0" smtClean="0">
                <a:solidFill>
                  <a:srgbClr val="000000"/>
                </a:solidFill>
                <a:latin typeface="Arial"/>
              </a:rPr>
              <a:t>Highest Q</a:t>
            </a:r>
            <a:r>
              <a:rPr lang="en-US" sz="2000" kern="0" baseline="30000" dirty="0" smtClean="0">
                <a:solidFill>
                  <a:srgbClr val="000000"/>
                </a:solidFill>
                <a:latin typeface="Arial"/>
              </a:rPr>
              <a:t>2</a:t>
            </a:r>
            <a:r>
              <a:rPr lang="en-US" sz="2000" kern="0" dirty="0" smtClean="0">
                <a:solidFill>
                  <a:srgbClr val="000000"/>
                </a:solidFill>
                <a:latin typeface="Arial"/>
              </a:rPr>
              <a:t> is where BNL A(p,2p) saw rise in transparency</a:t>
            </a:r>
            <a:endParaRPr lang="en-US" sz="2000" kern="0" dirty="0">
              <a:solidFill>
                <a:srgbClr val="000000"/>
              </a:solidFill>
              <a:latin typeface="Arial"/>
            </a:endParaRPr>
          </a:p>
          <a:p>
            <a:pPr lvl="2">
              <a:spcBef>
                <a:spcPct val="20000"/>
              </a:spcBef>
              <a:buFontTx/>
              <a:buChar char="–"/>
              <a:defRPr/>
            </a:pPr>
            <a:endParaRPr lang="en-US" sz="1600" kern="0" baseline="30000" dirty="0">
              <a:solidFill>
                <a:srgbClr val="000000"/>
              </a:solidFill>
              <a:latin typeface="Arial"/>
            </a:endParaRPr>
          </a:p>
        </p:txBody>
      </p:sp>
      <p:pic>
        <p:nvPicPr>
          <p:cNvPr id="21" name="Picture 20">
            <a:extLst>
              <a:ext uri="{FF2B5EF4-FFF2-40B4-BE49-F238E27FC236}">
                <a16:creationId xmlns:a16="http://schemas.microsoft.com/office/drawing/2014/main" id="{18E49CA7-823E-5F4A-80BB-DA579644CF66}"/>
              </a:ext>
            </a:extLst>
          </p:cNvPr>
          <p:cNvPicPr>
            <a:picLocks noChangeAspect="1"/>
          </p:cNvPicPr>
          <p:nvPr/>
        </p:nvPicPr>
        <p:blipFill>
          <a:blip r:embed="rId2"/>
          <a:stretch>
            <a:fillRect/>
          </a:stretch>
        </p:blipFill>
        <p:spPr>
          <a:xfrm>
            <a:off x="5462378" y="1462035"/>
            <a:ext cx="3529222" cy="4788613"/>
          </a:xfrm>
          <a:prstGeom prst="rect">
            <a:avLst/>
          </a:prstGeom>
        </p:spPr>
      </p:pic>
      <p:pic>
        <p:nvPicPr>
          <p:cNvPr id="22" name="Picture 21">
            <a:extLst>
              <a:ext uri="{FF2B5EF4-FFF2-40B4-BE49-F238E27FC236}">
                <a16:creationId xmlns:a16="http://schemas.microsoft.com/office/drawing/2014/main" id="{15D6B033-5567-9E4E-8F3A-0849599359F0}"/>
              </a:ext>
            </a:extLst>
          </p:cNvPr>
          <p:cNvPicPr>
            <a:picLocks noChangeAspect="1"/>
          </p:cNvPicPr>
          <p:nvPr/>
        </p:nvPicPr>
        <p:blipFill>
          <a:blip r:embed="rId3"/>
          <a:stretch>
            <a:fillRect/>
          </a:stretch>
        </p:blipFill>
        <p:spPr>
          <a:xfrm>
            <a:off x="538180" y="3665825"/>
            <a:ext cx="4059935" cy="2917648"/>
          </a:xfrm>
          <a:prstGeom prst="rect">
            <a:avLst/>
          </a:prstGeom>
        </p:spPr>
      </p:pic>
      <p:sp>
        <p:nvSpPr>
          <p:cNvPr id="23" name="TextBox 22"/>
          <p:cNvSpPr txBox="1"/>
          <p:nvPr/>
        </p:nvSpPr>
        <p:spPr>
          <a:xfrm>
            <a:off x="5542765" y="1061925"/>
            <a:ext cx="3501013" cy="400110"/>
          </a:xfrm>
          <a:prstGeom prst="rect">
            <a:avLst/>
          </a:prstGeom>
          <a:noFill/>
        </p:spPr>
        <p:txBody>
          <a:bodyPr wrap="square" rtlCol="0">
            <a:spAutoFit/>
          </a:bodyPr>
          <a:lstStyle/>
          <a:p>
            <a:r>
              <a:rPr lang="en-US" sz="2000" b="1" dirty="0" smtClean="0">
                <a:solidFill>
                  <a:srgbClr val="0000FF"/>
                </a:solidFill>
              </a:rPr>
              <a:t>Online data quality excellent!</a:t>
            </a:r>
            <a:endParaRPr lang="en-US" sz="2000" b="1" dirty="0">
              <a:solidFill>
                <a:srgbClr val="0000FF"/>
              </a:solidFill>
            </a:endParaRPr>
          </a:p>
        </p:txBody>
      </p:sp>
    </p:spTree>
    <p:extLst>
      <p:ext uri="{BB962C8B-B14F-4D97-AF65-F5344CB8AC3E}">
        <p14:creationId xmlns:p14="http://schemas.microsoft.com/office/powerpoint/2010/main" val="2319481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3.xml><?xml version="1.0" encoding="utf-8"?>
<a:theme xmlns:a="http://schemas.openxmlformats.org/drawingml/2006/main" name="1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4.xml><?xml version="1.0" encoding="utf-8"?>
<a:theme xmlns:a="http://schemas.openxmlformats.org/drawingml/2006/main" name="3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5.xml><?xml version="1.0" encoding="utf-8"?>
<a:theme xmlns:a="http://schemas.openxmlformats.org/drawingml/2006/main" name="4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6.xml><?xml version="1.0" encoding="utf-8"?>
<a:theme xmlns:a="http://schemas.openxmlformats.org/drawingml/2006/main" name="5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JLabPowerPointMain(1)</Template>
  <TotalTime>6101</TotalTime>
  <Words>2285</Words>
  <Application>Microsoft Office PowerPoint</Application>
  <PresentationFormat>On-screen Show (4:3)</PresentationFormat>
  <Paragraphs>533</Paragraphs>
  <Slides>26</Slides>
  <Notes>3</Notes>
  <HiddenSlides>0</HiddenSlides>
  <MMClips>0</MMClips>
  <ScaleCrop>false</ScaleCrop>
  <HeadingPairs>
    <vt:vector size="8" baseType="variant">
      <vt:variant>
        <vt:lpstr>Fonts Used</vt:lpstr>
      </vt:variant>
      <vt:variant>
        <vt:i4>21</vt:i4>
      </vt:variant>
      <vt:variant>
        <vt:lpstr>Theme</vt:lpstr>
      </vt:variant>
      <vt:variant>
        <vt:i4>6</vt:i4>
      </vt:variant>
      <vt:variant>
        <vt:lpstr>Embedded OLE Servers</vt:lpstr>
      </vt:variant>
      <vt:variant>
        <vt:i4>1</vt:i4>
      </vt:variant>
      <vt:variant>
        <vt:lpstr>Slide Titles</vt:lpstr>
      </vt:variant>
      <vt:variant>
        <vt:i4>26</vt:i4>
      </vt:variant>
    </vt:vector>
  </HeadingPairs>
  <TitlesOfParts>
    <vt:vector size="54" baseType="lpstr">
      <vt:lpstr>ＭＳ Ｐゴシック</vt:lpstr>
      <vt:lpstr>.AppleSystemUIFont</vt:lpstr>
      <vt:lpstr>.PingFangSC-Regular</vt:lpstr>
      <vt:lpstr>Arial</vt:lpstr>
      <vt:lpstr>Arial </vt:lpstr>
      <vt:lpstr>Arial Narrow</vt:lpstr>
      <vt:lpstr>Arial Unicode MS</vt:lpstr>
      <vt:lpstr>Calibri</vt:lpstr>
      <vt:lpstr>DejaVu Sans</vt:lpstr>
      <vt:lpstr>Minion Pro</vt:lpstr>
      <vt:lpstr>Noto Sans CJK SC Regular</vt:lpstr>
      <vt:lpstr>PingFangSC-Regular</vt:lpstr>
      <vt:lpstr>Symbol</vt:lpstr>
      <vt:lpstr>Symbola</vt:lpstr>
      <vt:lpstr>Times</vt:lpstr>
      <vt:lpstr>Times New Roman</vt:lpstr>
      <vt:lpstr>Ubuntu</vt:lpstr>
      <vt:lpstr>WenQuanYi Micro Hei</vt:lpstr>
      <vt:lpstr>Wingdings</vt:lpstr>
      <vt:lpstr>Wingdings 2</vt:lpstr>
      <vt:lpstr>Wingdings 3</vt:lpstr>
      <vt:lpstr>Office Theme</vt:lpstr>
      <vt:lpstr>JeffersonLabTemplate</vt:lpstr>
      <vt:lpstr>1_JeffersonLabTemplate</vt:lpstr>
      <vt:lpstr>3_JeffersonLabTemplate</vt:lpstr>
      <vt:lpstr>4_JeffersonLabTemplate</vt:lpstr>
      <vt:lpstr>5_JeffersonLabTemplate</vt:lpstr>
      <vt:lpstr>Equation.3</vt:lpstr>
      <vt:lpstr>Jefferson Lab News</vt:lpstr>
      <vt:lpstr>Outline</vt:lpstr>
      <vt:lpstr>DVCS off 4He at CLAS</vt:lpstr>
      <vt:lpstr>New Qweak Result</vt:lpstr>
      <vt:lpstr>Our Staff and Users are Producing Important Scientific Results…Some Examples</vt:lpstr>
      <vt:lpstr>Initiated Four Hall Operation!</vt:lpstr>
      <vt:lpstr>Hall A in Physics Production</vt:lpstr>
      <vt:lpstr>Hall B in Physics Production (since 02/05/18)!</vt:lpstr>
      <vt:lpstr>Hall C in Physics Production (since 01/20/18)!</vt:lpstr>
      <vt:lpstr>Hall D in Physics Production</vt:lpstr>
      <vt:lpstr>Achieving Sustainable Long-term CEBAF Operation is a Very High Priority</vt:lpstr>
      <vt:lpstr>Future Projects</vt:lpstr>
      <vt:lpstr>PAC Meetings</vt:lpstr>
      <vt:lpstr>12 GeV Approved Experiments by Physics Topics</vt:lpstr>
      <vt:lpstr>12 GeV Approved Experiments by PAC Days</vt:lpstr>
      <vt:lpstr>Center for Nuclear Femtography</vt:lpstr>
      <vt:lpstr>Budget Update</vt:lpstr>
      <vt:lpstr>Key Challenges for the Laboratory</vt:lpstr>
      <vt:lpstr>Budget Outlook and Key Points to Remember</vt:lpstr>
      <vt:lpstr>EIC Developments</vt:lpstr>
      <vt:lpstr>EIC Users Group and International Interest</vt:lpstr>
      <vt:lpstr>Recent and Upcoming EIC Events</vt:lpstr>
      <vt:lpstr>EIC at Jefferson Lab</vt:lpstr>
      <vt:lpstr>JLEIC Developments</vt:lpstr>
      <vt:lpstr>Electron-Ion Collider Center</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stewartm@jlab.org</dc:creator>
  <cp:lastModifiedBy>stewartm@jlab.org</cp:lastModifiedBy>
  <cp:revision>40</cp:revision>
  <dcterms:created xsi:type="dcterms:W3CDTF">2017-11-20T21:19:42Z</dcterms:created>
  <dcterms:modified xsi:type="dcterms:W3CDTF">2018-03-06T15:07:21Z</dcterms:modified>
</cp:coreProperties>
</file>