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9" r:id="rId2"/>
    <p:sldMasterId id="2147483677" r:id="rId3"/>
    <p:sldMasterId id="2147483688" r:id="rId4"/>
  </p:sldMasterIdLst>
  <p:notesMasterIdLst>
    <p:notesMasterId r:id="rId16"/>
  </p:notesMasterIdLst>
  <p:sldIdLst>
    <p:sldId id="256" r:id="rId5"/>
    <p:sldId id="434" r:id="rId6"/>
    <p:sldId id="448" r:id="rId7"/>
    <p:sldId id="454" r:id="rId8"/>
    <p:sldId id="488" r:id="rId9"/>
    <p:sldId id="470" r:id="rId10"/>
    <p:sldId id="455" r:id="rId11"/>
    <p:sldId id="473" r:id="rId12"/>
    <p:sldId id="491" r:id="rId13"/>
    <p:sldId id="493" r:id="rId14"/>
    <p:sldId id="492" r:id="rId15"/>
  </p:sldIdLst>
  <p:sldSz cx="9144000" cy="6858000" type="overhead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27CC"/>
    <a:srgbClr val="0B6E32"/>
    <a:srgbClr val="CC0306"/>
    <a:srgbClr val="009900"/>
    <a:srgbClr val="FF8032"/>
    <a:srgbClr val="254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2"/>
    <p:restoredTop sz="94674"/>
  </p:normalViewPr>
  <p:slideViewPr>
    <p:cSldViewPr snapToGrid="0" snapToObjects="1">
      <p:cViewPr>
        <p:scale>
          <a:sx n="129" d="100"/>
          <a:sy n="129" d="100"/>
        </p:scale>
        <p:origin x="1672" y="-1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2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98E625A-5B51-4ED6-9E0B-C283F0A34CBA}" type="datetimeFigureOut">
              <a:rPr lang="en-US" smtClean="0"/>
              <a:pPr/>
              <a:t>3/6/18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2D296FC-2F36-4300-9473-D18AD69726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1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1084" y="8925311"/>
            <a:ext cx="3037735" cy="469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106" tIns="46054" rIns="92106" bIns="46054"/>
          <a:lstStyle/>
          <a:p>
            <a:pPr algn="ctr" eaLnBrk="0" hangingPunct="0"/>
            <a:fld id="{6BB2F47E-F193-4D70-B546-24E07DA967B7}" type="slidenum">
              <a:rPr lang="en-US">
                <a:solidFill>
                  <a:prstClr val="black"/>
                </a:solidFill>
              </a:rPr>
              <a:pPr algn="ctr" eaLnBrk="0" hangingPunct="0"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2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F421D-94D7-834B-8756-E8491E5E87D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97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3/6/18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93AC6-BE71-8A48-84C7-E023C640231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EBA6F-FA7F-1144-A0F5-4D88B328FB35}" type="datetimeFigureOut">
              <a:rPr lang="en-US" smtClean="0">
                <a:solidFill>
                  <a:prstClr val="white"/>
                </a:solidFill>
              </a:rPr>
              <a:pPr/>
              <a:t>3/6/18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CB834-D5DE-9148-BF01-F6586FFDC84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8996516" cy="5353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194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5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866" y="866775"/>
            <a:ext cx="8996516" cy="5353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175387" y="6465124"/>
            <a:ext cx="210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732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175387" y="6465124"/>
            <a:ext cx="210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69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76725" y="6465125"/>
            <a:ext cx="857250" cy="365125"/>
          </a:xfr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9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8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8" r:id="rId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09550" y="104775"/>
            <a:ext cx="8734425" cy="571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2238375" y="64651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i="1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276725" y="6465125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175387" y="6465124"/>
            <a:ext cx="2101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i="1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209551" y="885825"/>
            <a:ext cx="8734424" cy="546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9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3400" kern="1200" baseline="0">
          <a:solidFill>
            <a:srgbClr val="0432F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marR="0" indent="-342900" algn="l" defTabSz="914400" rtl="0" eaLnBrk="1" fontAlgn="base" latinLnBrk="0" hangingPunct="1">
        <a:lnSpc>
          <a:spcPct val="100000"/>
        </a:lnSpc>
        <a:spcBef>
          <a:spcPts val="1200"/>
        </a:spcBef>
        <a:spcAft>
          <a:spcPct val="0"/>
        </a:spcAft>
        <a:buClr>
          <a:srgbClr val="FF6600"/>
        </a:buClr>
        <a:buSzTx/>
        <a:buFontTx/>
        <a:buChar char="•"/>
        <a:tabLst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marR="0" indent="-285750" algn="l" defTabSz="914400" rtl="0" eaLnBrk="1" fontAlgn="base" latinLnBrk="0" hangingPunct="1">
        <a:lnSpc>
          <a:spcPct val="100000"/>
        </a:lnSpc>
        <a:spcBef>
          <a:spcPts val="600"/>
        </a:spcBef>
        <a:spcAft>
          <a:spcPct val="0"/>
        </a:spcAft>
        <a:buClr>
          <a:srgbClr val="4343CA"/>
        </a:buClr>
        <a:buSzTx/>
        <a:buFont typeface="Arial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base" latinLnBrk="0" hangingPunct="1">
        <a:lnSpc>
          <a:spcPct val="100000"/>
        </a:lnSpc>
        <a:spcBef>
          <a:spcPts val="600"/>
        </a:spcBef>
        <a:spcAft>
          <a:spcPct val="0"/>
        </a:spcAft>
        <a:buClr>
          <a:srgbClr val="660066"/>
        </a:buClr>
        <a:buSzTx/>
        <a:buFontTx/>
        <a:buChar char="•"/>
        <a:tabLst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base" latinLnBrk="0" hangingPunct="1">
        <a:lnSpc>
          <a:spcPct val="100000"/>
        </a:lnSpc>
        <a:spcBef>
          <a:spcPts val="300"/>
        </a:spcBef>
        <a:spcAft>
          <a:spcPct val="0"/>
        </a:spcAft>
        <a:buClr>
          <a:srgbClr val="008000"/>
        </a:buClr>
        <a:buSzTx/>
        <a:buFont typeface="Arial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None/>
        <a:tabLst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 defTabSz="457200"/>
              <a:t>3/6/18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1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3098"/>
            <a:ext cx="9144000" cy="420624"/>
          </a:xfrm>
          <a:prstGeom prst="rect">
            <a:avLst/>
          </a:prstGeom>
        </p:spPr>
      </p:pic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z="1200" smtClean="0">
                <a:solidFill>
                  <a:prstClr val="white"/>
                </a:solidFill>
              </a:rPr>
              <a:pPr/>
              <a:t>‹#›</a:t>
            </a:fld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345043" y="6520200"/>
            <a:ext cx="21424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B Ready for Science  Review</a:t>
            </a:r>
          </a:p>
        </p:txBody>
      </p:sp>
    </p:spTree>
    <p:extLst>
      <p:ext uri="{BB962C8B-B14F-4D97-AF65-F5344CB8AC3E}">
        <p14:creationId xmlns:p14="http://schemas.microsoft.com/office/powerpoint/2010/main" val="211698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pn12posterpicture"/>
          <p:cNvPicPr>
            <a:picLocks noChangeAspect="1" noChangeArrowheads="1"/>
          </p:cNvPicPr>
          <p:nvPr/>
        </p:nvPicPr>
        <p:blipFill>
          <a:blip r:embed="rId3">
            <a:lum bright="80000" contrast="-80000"/>
          </a:blip>
          <a:srcRect l="3783" t="24808" b="13891"/>
          <a:stretch>
            <a:fillRect/>
          </a:stretch>
        </p:blipFill>
        <p:spPr bwMode="auto">
          <a:xfrm>
            <a:off x="-2200" y="663434"/>
            <a:ext cx="9144000" cy="544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243" y="663433"/>
            <a:ext cx="7893870" cy="27556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CLAS12 First Experiment Workshop</a:t>
            </a:r>
            <a:br>
              <a:rPr lang="en-US" sz="3600" dirty="0" smtClean="0"/>
            </a:br>
            <a:r>
              <a:rPr lang="en-US" sz="3600" dirty="0" smtClean="0"/>
              <a:t>General Introduction</a:t>
            </a:r>
            <a:br>
              <a:rPr lang="en-US" sz="3600" dirty="0" smtClean="0"/>
            </a:br>
            <a:r>
              <a:rPr lang="en-US" sz="3600" dirty="0" smtClean="0"/>
              <a:t>&amp; </a:t>
            </a:r>
            <a:br>
              <a:rPr lang="en-US" sz="3600" dirty="0" smtClean="0"/>
            </a:br>
            <a:r>
              <a:rPr lang="en-US" sz="3600" smtClean="0"/>
              <a:t>Experiment Configuration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1592" y="4240533"/>
            <a:ext cx="6858000" cy="1655762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rgbClr val="DF27CC"/>
                </a:solidFill>
              </a:rPr>
              <a:t>Latifa Elouadrhiri</a:t>
            </a:r>
          </a:p>
          <a:p>
            <a:r>
              <a:rPr lang="en-US" sz="2600" dirty="0" smtClean="0">
                <a:solidFill>
                  <a:srgbClr val="DF27CC"/>
                </a:solidFill>
              </a:rPr>
              <a:t>Jefferson Lab</a:t>
            </a:r>
            <a:endParaRPr lang="en-US" sz="2600" dirty="0">
              <a:solidFill>
                <a:srgbClr val="DF27C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8052030" y="-6874"/>
            <a:ext cx="1089770" cy="670308"/>
          </a:xfrm>
          <a:prstGeom prst="rect">
            <a:avLst/>
          </a:prstGeom>
        </p:spPr>
      </p:pic>
      <p:sp>
        <p:nvSpPr>
          <p:cNvPr id="313" name="TextBox 312"/>
          <p:cNvSpPr txBox="1"/>
          <p:nvPr/>
        </p:nvSpPr>
        <p:spPr>
          <a:xfrm>
            <a:off x="69998" y="6108103"/>
            <a:ext cx="32576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CLAS12 First Experiment Workshop</a:t>
            </a:r>
          </a:p>
          <a:p>
            <a:r>
              <a:rPr lang="en-US" sz="1400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CLAS Collaboration</a:t>
            </a:r>
          </a:p>
          <a:p>
            <a:r>
              <a:rPr lang="en-US" sz="1400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March 6, 2018</a:t>
            </a:r>
            <a:endParaRPr lang="en-US" sz="14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8029045" y="0"/>
            <a:ext cx="1114955" cy="685800"/>
          </a:xfrm>
          <a:prstGeom prst="rect">
            <a:avLst/>
          </a:prstGeom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6"/>
          <p:cNvSpPr txBox="1"/>
          <p:nvPr/>
        </p:nvSpPr>
        <p:spPr>
          <a:xfrm>
            <a:off x="609600" y="2057400"/>
            <a:ext cx="8305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BB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12 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Completed  </a:t>
            </a:r>
            <a:endParaRPr lang="en-US" sz="4000" b="1" dirty="0">
              <a:solidFill>
                <a:srgbClr val="00BB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BB00"/>
                </a:solidFill>
                <a:latin typeface="Arial" charset="0"/>
                <a:ea typeface="Arial" charset="0"/>
                <a:cs typeface="Arial" charset="0"/>
              </a:rPr>
              <a:t>is a great achievement and the final milestone on our way to new science </a:t>
            </a:r>
          </a:p>
        </p:txBody>
      </p:sp>
    </p:spTree>
    <p:extLst>
      <p:ext uri="{BB962C8B-B14F-4D97-AF65-F5344CB8AC3E}">
        <p14:creationId xmlns:p14="http://schemas.microsoft.com/office/powerpoint/2010/main" val="196880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9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828800" y="-76200"/>
            <a:ext cx="5435600" cy="850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Equipment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094966"/>
            <a:ext cx="2425820" cy="5258363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</a:pPr>
            <a:r>
              <a:rPr lang="en-US" sz="1600" b="1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Forward </a:t>
            </a:r>
            <a:r>
              <a:rPr lang="en-US" sz="1600" b="1" u="sng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Detector (FD</a:t>
            </a:r>
            <a:r>
              <a:rPr lang="en-US" sz="1600" b="1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)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TORUS magnet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HT Cherenkov Counter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Drift chamber system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LT Cherenkov 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Counter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Forward </a:t>
            </a:r>
            <a:r>
              <a:rPr lang="en-US" sz="1200" b="1" dirty="0" err="1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ToF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System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Pre-shower 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calorimeter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E.M. calorimeter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Forward Tagger 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smtClean="0">
                <a:solidFill>
                  <a:srgbClr val="CCFFCC"/>
                </a:solidFill>
                <a:latin typeface="Arial"/>
                <a:ea typeface="ＭＳ Ｐゴシック" pitchFamily="-110" charset="-128"/>
                <a:cs typeface="Arial"/>
              </a:rPr>
              <a:t> RICH detector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</a:pPr>
            <a:endParaRPr lang="en-US" sz="1600" b="1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</a:pPr>
            <a:r>
              <a:rPr lang="en-US" sz="1600" b="1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Central </a:t>
            </a:r>
            <a:r>
              <a:rPr lang="en-US" sz="1600" b="1" u="sng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Detector (CD</a:t>
            </a:r>
            <a:r>
              <a:rPr lang="en-US" sz="1600" b="1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)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srgbClr val="0099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 smtClean="0">
                <a:solidFill>
                  <a:srgbClr val="009900"/>
                </a:solidFill>
                <a:latin typeface="Arial"/>
                <a:ea typeface="ＭＳ Ｐゴシック" pitchFamily="-110" charset="-128"/>
                <a:cs typeface="Arial"/>
              </a:rPr>
              <a:t>Solenoid magnet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>
                <a:solidFill>
                  <a:srgbClr val="0099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smtClean="0">
                <a:solidFill>
                  <a:srgbClr val="009900"/>
                </a:solidFill>
                <a:latin typeface="Arial"/>
                <a:ea typeface="ＭＳ Ｐゴシック" pitchFamily="-110" charset="-128"/>
                <a:cs typeface="Arial"/>
              </a:rPr>
              <a:t> Silicon </a:t>
            </a:r>
            <a:r>
              <a:rPr lang="en-US" sz="1200" b="1" dirty="0">
                <a:solidFill>
                  <a:srgbClr val="009900"/>
                </a:solidFill>
                <a:latin typeface="Arial"/>
                <a:ea typeface="ＭＳ Ｐゴシック" pitchFamily="-110" charset="-128"/>
                <a:cs typeface="Arial"/>
              </a:rPr>
              <a:t>Vertex </a:t>
            </a:r>
            <a:r>
              <a:rPr lang="en-US" sz="1200" b="1" dirty="0" smtClean="0">
                <a:solidFill>
                  <a:srgbClr val="009900"/>
                </a:solidFill>
                <a:latin typeface="Arial"/>
                <a:ea typeface="ＭＳ Ｐゴシック" pitchFamily="-110" charset="-128"/>
                <a:cs typeface="Arial"/>
              </a:rPr>
              <a:t>Tracker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>
                <a:solidFill>
                  <a:srgbClr val="0099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smtClean="0">
                <a:solidFill>
                  <a:srgbClr val="009900"/>
                </a:solidFill>
                <a:latin typeface="Arial"/>
                <a:ea typeface="ＭＳ Ｐゴシック" pitchFamily="-110" charset="-128"/>
                <a:cs typeface="Arial"/>
              </a:rPr>
              <a:t> Central </a:t>
            </a:r>
            <a:r>
              <a:rPr lang="en-US" sz="1200" b="1" dirty="0">
                <a:solidFill>
                  <a:srgbClr val="009900"/>
                </a:solidFill>
                <a:latin typeface="Arial"/>
                <a:ea typeface="ＭＳ Ｐゴシック" pitchFamily="-110" charset="-128"/>
                <a:cs typeface="Arial"/>
              </a:rPr>
              <a:t>Time-of-Flight</a:t>
            </a:r>
            <a:r>
              <a:rPr lang="en-US" sz="1200" b="1" dirty="0" smtClean="0">
                <a:solidFill>
                  <a:srgbClr val="0099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9900"/>
                </a:solidFill>
                <a:latin typeface="Arial"/>
                <a:ea typeface="ＭＳ Ｐゴシック" pitchFamily="-110" charset="-128"/>
                <a:cs typeface="Arial"/>
              </a:rPr>
              <a:t>  Central Neutron Det. </a:t>
            </a:r>
          </a:p>
          <a:p>
            <a:pPr marL="0" lvl="1" defTabSz="914400" eaLnBrk="0" fontAlgn="base" hangingPunct="0">
              <a:spcBef>
                <a:spcPct val="15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9900"/>
                </a:solidFill>
                <a:latin typeface="Arial"/>
                <a:ea typeface="ＭＳ Ｐゴシック" pitchFamily="-110" charset="-128"/>
                <a:cs typeface="Arial"/>
              </a:rPr>
              <a:t>-  </a:t>
            </a:r>
            <a:r>
              <a:rPr lang="en-US" sz="1200" dirty="0" err="1" smtClean="0">
                <a:solidFill>
                  <a:srgbClr val="009900"/>
                </a:solidFill>
                <a:latin typeface="Arial"/>
                <a:ea typeface="ＭＳ Ｐゴシック" pitchFamily="-110" charset="-128"/>
                <a:cs typeface="Arial"/>
              </a:rPr>
              <a:t>MicroMegas</a:t>
            </a:r>
            <a:r>
              <a:rPr lang="en-US" sz="1200" dirty="0" smtClean="0">
                <a:solidFill>
                  <a:srgbClr val="0099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</a:pPr>
            <a:endParaRPr lang="en-US" sz="1400" b="1" dirty="0" smtClean="0">
              <a:solidFill>
                <a:srgbClr val="FFFFFF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</a:pPr>
            <a:r>
              <a:rPr lang="en-US" sz="1600" b="1" u="sng" dirty="0" err="1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Beamline</a:t>
            </a:r>
            <a:endParaRPr lang="en-US" sz="1600" b="1" u="sng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Photon Tagger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Shielding</a:t>
            </a:r>
            <a:endParaRPr lang="en-US" sz="1200" b="1" dirty="0" smtClean="0">
              <a:solidFill>
                <a:srgbClr val="00B05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Polarized Targets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endParaRPr lang="en-US" sz="1200" b="1" dirty="0" smtClean="0">
              <a:solidFill>
                <a:srgbClr val="CCFFCC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/>
          <a:srcRect b="6381"/>
          <a:stretch>
            <a:fillRect/>
          </a:stretch>
        </p:blipFill>
        <p:spPr>
          <a:xfrm>
            <a:off x="2425820" y="945331"/>
            <a:ext cx="6741160" cy="5607869"/>
          </a:xfrm>
          <a:prstGeom prst="rect">
            <a:avLst/>
          </a:prstGeom>
        </p:spPr>
      </p:pic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463276" y="6114230"/>
            <a:ext cx="1499124" cy="438970"/>
          </a:xfrm>
          <a:prstGeom prst="rect">
            <a:avLst/>
          </a:prstGeom>
          <a:solidFill>
            <a:srgbClr val="1E1E1E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black"/>
              </a:solidFill>
              <a:latin typeface="Times" pitchFamily="-110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4102100" y="3352800"/>
            <a:ext cx="4584700" cy="2501900"/>
            <a:chOff x="3048000" y="3048000"/>
            <a:chExt cx="4584700" cy="2501900"/>
          </a:xfrm>
        </p:grpSpPr>
        <p:cxnSp>
          <p:nvCxnSpPr>
            <p:cNvPr id="14" name="Straight Connector 13"/>
            <p:cNvCxnSpPr>
              <a:stCxn id="11" idx="0"/>
            </p:cNvCxnSpPr>
            <p:nvPr/>
          </p:nvCxnSpPr>
          <p:spPr>
            <a:xfrm flipV="1">
              <a:off x="3888014" y="3124200"/>
              <a:ext cx="239486" cy="9144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6" idx="0"/>
            </p:cNvCxnSpPr>
            <p:nvPr/>
          </p:nvCxnSpPr>
          <p:spPr>
            <a:xfrm rot="5400000" flipH="1" flipV="1">
              <a:off x="3505200" y="2895600"/>
              <a:ext cx="457200" cy="7620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048000" y="3505200"/>
              <a:ext cx="609600" cy="381000"/>
            </a:xfrm>
            <a:prstGeom prst="rect">
              <a:avLst/>
            </a:prstGeom>
            <a:solidFill>
              <a:srgbClr val="00A6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prstClr val="black"/>
                  </a:solidFill>
                </a:rPr>
                <a:t>MM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17899" y="4038600"/>
              <a:ext cx="740229" cy="381000"/>
            </a:xfrm>
            <a:prstGeom prst="rect">
              <a:avLst/>
            </a:prstGeom>
            <a:solidFill>
              <a:srgbClr val="00B5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prstClr val="black"/>
                  </a:solidFill>
                </a:rPr>
                <a:t>CND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1400" y="4267200"/>
              <a:ext cx="609600" cy="304800"/>
            </a:xfrm>
            <a:prstGeom prst="rect">
              <a:avLst/>
            </a:prstGeom>
            <a:solidFill>
              <a:srgbClr val="00B5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prstClr val="black"/>
                  </a:solidFill>
                </a:rPr>
                <a:t>FT</a:t>
              </a:r>
            </a:p>
          </p:txBody>
        </p:sp>
        <p:cxnSp>
          <p:nvCxnSpPr>
            <p:cNvPr id="23" name="Straight Connector 22"/>
            <p:cNvCxnSpPr>
              <a:stCxn id="20" idx="0"/>
            </p:cNvCxnSpPr>
            <p:nvPr/>
          </p:nvCxnSpPr>
          <p:spPr>
            <a:xfrm rot="5400000" flipH="1" flipV="1">
              <a:off x="4819650" y="3689350"/>
              <a:ext cx="914400" cy="2413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832600" y="5245100"/>
              <a:ext cx="800100" cy="3048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prstClr val="black"/>
                  </a:solidFill>
                </a:rPr>
                <a:t>RICH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5753100"/>
            <a:ext cx="800100" cy="8001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8232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12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4294967295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292958" y="5744898"/>
            <a:ext cx="4151649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Number of readout channels : 111, 832</a:t>
            </a:r>
            <a:endParaRPr lang="en-US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5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23859"/>
              </p:ext>
            </p:extLst>
          </p:nvPr>
        </p:nvGraphicFramePr>
        <p:xfrm>
          <a:off x="75761" y="1371600"/>
          <a:ext cx="9068239" cy="409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839"/>
                <a:gridCol w="2971800"/>
                <a:gridCol w="914400"/>
                <a:gridCol w="533400"/>
                <a:gridCol w="551553"/>
                <a:gridCol w="482114"/>
                <a:gridCol w="767472"/>
                <a:gridCol w="533400"/>
                <a:gridCol w="762000"/>
                <a:gridCol w="637261"/>
              </a:tblGrid>
              <a:tr h="240828"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900" b="1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latin typeface="Arial Narrow"/>
                          <a:cs typeface="Arial Narrow"/>
                        </a:rPr>
                        <a:t>Physics</a:t>
                      </a:r>
                      <a:endParaRPr lang="en-US" sz="900" b="1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latin typeface="Arial Narrow"/>
                          <a:cs typeface="Arial Narrow"/>
                        </a:rPr>
                        <a:t>Contact</a:t>
                      </a:r>
                      <a:endParaRPr lang="en-US" sz="900" b="1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latin typeface="Arial Narrow"/>
                          <a:cs typeface="Arial Narrow"/>
                        </a:rPr>
                        <a:t>Rating</a:t>
                      </a:r>
                      <a:endParaRPr lang="en-US" sz="900" b="1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latin typeface="Arial Narrow"/>
                          <a:cs typeface="Arial Narrow"/>
                        </a:rPr>
                        <a:t>Days</a:t>
                      </a:r>
                      <a:endParaRPr lang="en-US" sz="900" b="1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Group 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baseline="0" dirty="0" smtClean="0">
                          <a:latin typeface="Arial Narrow"/>
                          <a:cs typeface="Arial Narrow"/>
                        </a:rPr>
                        <a:t>New equipment</a:t>
                      </a:r>
                      <a:endParaRPr lang="en-US" sz="900" b="1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latin typeface="Arial Narrow"/>
                          <a:cs typeface="Arial Narrow"/>
                        </a:rPr>
                        <a:t>Energy</a:t>
                      </a: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Run Group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1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Hard exclusive electro-production  of  </a:t>
                      </a: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π</a:t>
                      </a:r>
                      <a:r>
                        <a:rPr lang="en-US" sz="10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0</a:t>
                      </a: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Stoler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endParaRPr lang="en-US" sz="10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139</a:t>
                      </a:r>
                    </a:p>
                    <a:p>
                      <a:pPr algn="ctr"/>
                      <a:endParaRPr lang="en-US" sz="10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Forward tagger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endParaRPr lang="en-US" sz="10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11</a:t>
                      </a:r>
                    </a:p>
                    <a:p>
                      <a:pPr algn="ctr"/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endParaRPr lang="en-US" sz="10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  <a:p>
                      <a:pPr algn="ctr"/>
                      <a:endParaRPr lang="en-US" sz="10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F.</a:t>
                      </a: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0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Sabatié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H</a:t>
                      </a:r>
                      <a:r>
                        <a:rPr lang="en-US" sz="10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10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E12-06-108A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Exclusive N*-&gt;KY Studies with CLAS12 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Carman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E12-06-108B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Transition Form Factor of the </a:t>
                      </a:r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’ Meson</a:t>
                      </a: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with CLAS12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Kunkel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(80)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3792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E12-06-112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Proton’s quark dynamics in SIDIS</a:t>
                      </a: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pion production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3792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E12-06-112A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Semi-inclusive</a:t>
                      </a: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0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Λ</a:t>
                      </a: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 </a:t>
                      </a:r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productiuon</a:t>
                      </a: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 in target fragmentation region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Mirazita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3792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E12-06-112B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Colinear</a:t>
                      </a: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nucleon structure at twist-3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Pisano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E12-06-119(a)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Deeply Virtual Compton</a:t>
                      </a:r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Scattering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Sabatie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E12-09-003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Excitation of nucleon resonances at high Q</a:t>
                      </a:r>
                      <a:r>
                        <a:rPr lang="en-US" sz="10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endParaRPr lang="en-US" sz="1000" b="0" i="0" baseline="30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Gothe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40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E12-11-005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</a:t>
                      </a:r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spectroscopy with forward tagger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0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Battaglieri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119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E12-11-005A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Photoproduction of the very strangest baryon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Guo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(120)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E12-12-001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Timelike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Compton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Scatt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. &amp; J/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ψ production in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e+e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-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Nadel-Turonski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A-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120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E12-12-001A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J/ψ Photoproduction &amp; study of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LHCb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pentaquarks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Stepanyan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(120)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E12-12-007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Exclusive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φ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meson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electroproduction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with CLAS12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Stoler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, Weiss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B+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60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Beam time partial  sum 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559 (1,049)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139</a:t>
                      </a:r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3946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alibri"/>
              </a:rPr>
              <a:t>First Experiment- Run Group A </a:t>
            </a:r>
            <a:endParaRPr lang="en-US" sz="40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9500" y="6985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942" y="5562600"/>
            <a:ext cx="8895179" cy="64633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Experiment ending with A or B are run group experiments approved by the CLAS collaboration. They are running parallel to the experiments with same experiment number. 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Experiments ending with (a) and (</a:t>
            </a:r>
            <a:r>
              <a:rPr lang="en-US" sz="12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) take data with both run groups. </a:t>
            </a:r>
          </a:p>
        </p:txBody>
      </p:sp>
    </p:spTree>
    <p:extLst>
      <p:ext uri="{BB962C8B-B14F-4D97-AF65-F5344CB8AC3E}">
        <p14:creationId xmlns:p14="http://schemas.microsoft.com/office/powerpoint/2010/main" val="75846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93AC6-BE71-8A48-84C7-E023C6402319}" type="slidenum">
              <a:rPr lang="fr-FR" smtClean="0">
                <a:solidFill>
                  <a:prstClr val="white"/>
                </a:solidFill>
              </a:rPr>
              <a:pPr/>
              <a:t>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76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CLAS12 First Experiment Configuration</a:t>
            </a:r>
            <a:endParaRPr lang="fr-FR" sz="4000" b="1" dirty="0" smtClean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1665" y="1066800"/>
            <a:ext cx="5649880" cy="2031325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Duration: </a:t>
            </a:r>
            <a:r>
              <a:rPr lang="en-US" dirty="0" smtClean="0">
                <a:solidFill>
                  <a:srgbClr val="C0504D"/>
                </a:solidFill>
              </a:rPr>
              <a:t>	</a:t>
            </a:r>
            <a:r>
              <a:rPr lang="en-US" b="1" dirty="0" smtClean="0">
                <a:solidFill>
                  <a:srgbClr val="C0504D"/>
                </a:solidFill>
              </a:rPr>
              <a:t>139 days</a:t>
            </a:r>
          </a:p>
          <a:p>
            <a:r>
              <a:rPr lang="en-US" dirty="0">
                <a:solidFill>
                  <a:srgbClr val="C0504D"/>
                </a:solidFill>
              </a:rPr>
              <a:t>	</a:t>
            </a:r>
            <a:r>
              <a:rPr lang="en-US" dirty="0" smtClean="0">
                <a:solidFill>
                  <a:srgbClr val="C0504D"/>
                </a:solidFill>
              </a:rPr>
              <a:t>	</a:t>
            </a:r>
            <a:r>
              <a:rPr lang="en-US" b="1" dirty="0" smtClean="0">
                <a:solidFill>
                  <a:srgbClr val="0B6E32"/>
                </a:solidFill>
              </a:rPr>
              <a:t>20 days commissioning</a:t>
            </a:r>
          </a:p>
          <a:p>
            <a:r>
              <a:rPr lang="en-US" dirty="0">
                <a:solidFill>
                  <a:srgbClr val="C0504D"/>
                </a:solidFill>
              </a:rPr>
              <a:t>	</a:t>
            </a:r>
            <a:r>
              <a:rPr lang="en-US" dirty="0" smtClean="0">
                <a:solidFill>
                  <a:srgbClr val="C0504D"/>
                </a:solidFill>
              </a:rPr>
              <a:t>	60 days high luminosity (10</a:t>
            </a:r>
            <a:r>
              <a:rPr lang="en-US" baseline="30000" dirty="0" smtClean="0">
                <a:solidFill>
                  <a:srgbClr val="C0504D"/>
                </a:solidFill>
              </a:rPr>
              <a:t>35</a:t>
            </a:r>
            <a:r>
              <a:rPr lang="en-US" dirty="0" smtClean="0">
                <a:solidFill>
                  <a:srgbClr val="C0504D"/>
                </a:solidFill>
              </a:rPr>
              <a:t>cm</a:t>
            </a:r>
            <a:r>
              <a:rPr lang="en-US" baseline="30000" dirty="0" smtClean="0">
                <a:solidFill>
                  <a:srgbClr val="C0504D"/>
                </a:solidFill>
              </a:rPr>
              <a:t>-2</a:t>
            </a:r>
            <a:r>
              <a:rPr lang="en-US" dirty="0" smtClean="0">
                <a:solidFill>
                  <a:srgbClr val="C0504D"/>
                </a:solidFill>
              </a:rPr>
              <a:t>s</a:t>
            </a:r>
            <a:r>
              <a:rPr lang="en-US" baseline="30000" dirty="0" smtClean="0">
                <a:solidFill>
                  <a:srgbClr val="C0504D"/>
                </a:solidFill>
              </a:rPr>
              <a:t>-1</a:t>
            </a:r>
            <a:r>
              <a:rPr lang="en-US" dirty="0" smtClean="0">
                <a:solidFill>
                  <a:srgbClr val="C0504D"/>
                </a:solidFill>
              </a:rPr>
              <a:t>)</a:t>
            </a:r>
            <a:endParaRPr lang="en-US" baseline="30000" dirty="0" smtClean="0">
              <a:solidFill>
                <a:srgbClr val="C0504D"/>
              </a:solidFill>
            </a:endParaRPr>
          </a:p>
          <a:p>
            <a:r>
              <a:rPr lang="en-US" dirty="0">
                <a:solidFill>
                  <a:srgbClr val="C0504D"/>
                </a:solidFill>
              </a:rPr>
              <a:t>	</a:t>
            </a:r>
            <a:r>
              <a:rPr lang="en-US" dirty="0" smtClean="0">
                <a:solidFill>
                  <a:srgbClr val="C0504D"/>
                </a:solidFill>
              </a:rPr>
              <a:t>	</a:t>
            </a:r>
            <a:r>
              <a:rPr lang="en-US" b="1" dirty="0" smtClean="0">
                <a:solidFill>
                  <a:srgbClr val="0B6E32"/>
                </a:solidFill>
              </a:rPr>
              <a:t>39 days low luminosity (5x10</a:t>
            </a:r>
            <a:r>
              <a:rPr lang="en-US" b="1" baseline="30000" dirty="0" smtClean="0">
                <a:solidFill>
                  <a:srgbClr val="0B6E32"/>
                </a:solidFill>
              </a:rPr>
              <a:t>33</a:t>
            </a:r>
            <a:r>
              <a:rPr lang="en-US" b="1" dirty="0" smtClean="0">
                <a:solidFill>
                  <a:srgbClr val="0B6E32"/>
                </a:solidFill>
              </a:rPr>
              <a:t>cm</a:t>
            </a:r>
            <a:r>
              <a:rPr lang="en-US" b="1" baseline="30000" dirty="0" smtClean="0">
                <a:solidFill>
                  <a:srgbClr val="0B6E32"/>
                </a:solidFill>
              </a:rPr>
              <a:t>-2</a:t>
            </a:r>
            <a:r>
              <a:rPr lang="en-US" b="1" dirty="0" smtClean="0">
                <a:solidFill>
                  <a:srgbClr val="0B6E32"/>
                </a:solidFill>
              </a:rPr>
              <a:t>s</a:t>
            </a:r>
            <a:r>
              <a:rPr lang="en-US" b="1" baseline="30000" dirty="0" smtClean="0">
                <a:solidFill>
                  <a:srgbClr val="0B6E32"/>
                </a:solidFill>
              </a:rPr>
              <a:t>-1</a:t>
            </a:r>
            <a:r>
              <a:rPr lang="en-US" b="1" dirty="0" smtClean="0">
                <a:solidFill>
                  <a:srgbClr val="0B6E32"/>
                </a:solidFill>
              </a:rPr>
              <a:t>)</a:t>
            </a:r>
          </a:p>
          <a:p>
            <a:r>
              <a:rPr lang="en-US" dirty="0">
                <a:solidFill>
                  <a:srgbClr val="C0504D"/>
                </a:solidFill>
              </a:rPr>
              <a:t>	</a:t>
            </a:r>
            <a:r>
              <a:rPr lang="en-US" dirty="0" smtClean="0">
                <a:solidFill>
                  <a:srgbClr val="C0504D"/>
                </a:solidFill>
              </a:rPr>
              <a:t>	20 days torus polarity = negative</a:t>
            </a:r>
          </a:p>
          <a:p>
            <a:r>
              <a:rPr lang="en-US" b="1" dirty="0" smtClean="0">
                <a:solidFill>
                  <a:srgbClr val="C0504D"/>
                </a:solidFill>
              </a:rPr>
              <a:t>Energy: 	</a:t>
            </a:r>
            <a:r>
              <a:rPr lang="en-US" dirty="0" smtClean="0">
                <a:solidFill>
                  <a:srgbClr val="C0504D"/>
                </a:solidFill>
              </a:rPr>
              <a:t>	11 GeV</a:t>
            </a:r>
          </a:p>
          <a:p>
            <a:r>
              <a:rPr lang="en-US" b="1" dirty="0" smtClean="0">
                <a:solidFill>
                  <a:srgbClr val="C0504D"/>
                </a:solidFill>
              </a:rPr>
              <a:t>Target: 	</a:t>
            </a:r>
            <a:r>
              <a:rPr lang="en-US" dirty="0" smtClean="0">
                <a:solidFill>
                  <a:srgbClr val="C0504D"/>
                </a:solidFill>
              </a:rPr>
              <a:t>	LH2</a:t>
            </a:r>
            <a:endParaRPr lang="en-US" dirty="0">
              <a:solidFill>
                <a:srgbClr val="C0504D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180277"/>
              </p:ext>
            </p:extLst>
          </p:nvPr>
        </p:nvGraphicFramePr>
        <p:xfrm>
          <a:off x="1152939" y="3220282"/>
          <a:ext cx="7411643" cy="3108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55452"/>
                <a:gridCol w="4256191"/>
              </a:tblGrid>
              <a:tr h="313811">
                <a:tc>
                  <a:txBody>
                    <a:bodyPr/>
                    <a:lstStyle/>
                    <a:p>
                      <a:r>
                        <a:rPr lang="en-US" dirty="0" smtClean="0"/>
                        <a:t>Experiment</a:t>
                      </a:r>
                      <a:r>
                        <a:rPr lang="en-US" baseline="0" dirty="0" smtClean="0"/>
                        <a:t> parameters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676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energy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10.6</a:t>
                      </a:r>
                      <a:r>
                        <a:rPr lang="en-US" sz="1800" baseline="0" dirty="0" smtClean="0"/>
                        <a:t> GeV, electrons polarized</a:t>
                      </a:r>
                      <a:endParaRPr lang="en-US" sz="1800" dirty="0"/>
                    </a:p>
                  </a:txBody>
                  <a:tcPr/>
                </a:tc>
              </a:tr>
              <a:tr h="33676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current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4nA (5x 10</a:t>
                      </a:r>
                      <a:r>
                        <a:rPr lang="en-US" sz="1800" baseline="30000" dirty="0" smtClean="0">
                          <a:solidFill>
                            <a:srgbClr val="000000"/>
                          </a:solidFill>
                        </a:rPr>
                        <a:t>33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) to 80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nA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 (1x10</a:t>
                      </a:r>
                      <a:r>
                        <a:rPr lang="en-US" sz="1800" baseline="30000" dirty="0" smtClean="0">
                          <a:solidFill>
                            <a:srgbClr val="000000"/>
                          </a:solidFill>
                        </a:rPr>
                        <a:t>35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3676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Torus field and polarity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100% (negative particles in-bending)</a:t>
                      </a:r>
                      <a:endParaRPr lang="en-US" sz="1800" dirty="0"/>
                    </a:p>
                  </a:txBody>
                  <a:tcPr/>
                </a:tc>
              </a:tr>
              <a:tr h="33676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Solenoid field and polarity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100% (nominal)</a:t>
                      </a:r>
                      <a:endParaRPr lang="en-US" sz="1800" dirty="0"/>
                    </a:p>
                  </a:txBody>
                  <a:tcPr/>
                </a:tc>
              </a:tr>
              <a:tr h="85487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Trigger(s)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AutoNum type="arabicPeriod"/>
                      </a:pPr>
                      <a:r>
                        <a:rPr lang="en-US" sz="1800" dirty="0" smtClean="0"/>
                        <a:t>Electron trigger (HTCC/PCAL/EC)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800" dirty="0" smtClean="0"/>
                        <a:t>Electron (1 - 5 GeV) in the FT</a:t>
                      </a:r>
                      <a:r>
                        <a:rPr lang="en-US" sz="1800" baseline="0" dirty="0" smtClean="0"/>
                        <a:t> and  ≥ 2 (3)  hadrons in CLAS12</a:t>
                      </a:r>
                      <a:endParaRPr lang="en-US" sz="1800" dirty="0"/>
                    </a:p>
                  </a:txBody>
                  <a:tcPr/>
                </a:tc>
              </a:tr>
              <a:tr h="33676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Target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5cm LH2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116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93AC6-BE71-8A48-84C7-E023C6402319}" type="slidenum">
              <a:rPr lang="fr-FR" smtClean="0">
                <a:solidFill>
                  <a:prstClr val="white"/>
                </a:solidFill>
              </a:rPr>
              <a:pPr/>
              <a:t>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76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CLAS12 First Experiment Configuration</a:t>
            </a:r>
            <a:endParaRPr lang="fr-FR" sz="4000" b="1" dirty="0" smtClean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1665" y="1066800"/>
            <a:ext cx="5649880" cy="2031325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Duration: </a:t>
            </a:r>
            <a:r>
              <a:rPr lang="en-US" dirty="0" smtClean="0">
                <a:solidFill>
                  <a:srgbClr val="C0504D"/>
                </a:solidFill>
              </a:rPr>
              <a:t>	</a:t>
            </a:r>
            <a:r>
              <a:rPr lang="en-US" b="1" dirty="0" smtClean="0">
                <a:solidFill>
                  <a:srgbClr val="C0504D"/>
                </a:solidFill>
              </a:rPr>
              <a:t>139 days</a:t>
            </a:r>
          </a:p>
          <a:p>
            <a:r>
              <a:rPr lang="en-US" dirty="0">
                <a:solidFill>
                  <a:srgbClr val="C0504D"/>
                </a:solidFill>
              </a:rPr>
              <a:t>	</a:t>
            </a:r>
            <a:r>
              <a:rPr lang="en-US" dirty="0" smtClean="0">
                <a:solidFill>
                  <a:srgbClr val="C0504D"/>
                </a:solidFill>
              </a:rPr>
              <a:t>	</a:t>
            </a:r>
            <a:r>
              <a:rPr lang="en-US" dirty="0" smtClean="0">
                <a:solidFill>
                  <a:srgbClr val="C00000"/>
                </a:solidFill>
              </a:rPr>
              <a:t>20 days commissioning</a:t>
            </a:r>
          </a:p>
          <a:p>
            <a:r>
              <a:rPr lang="en-US" dirty="0">
                <a:solidFill>
                  <a:srgbClr val="C0504D"/>
                </a:solidFill>
              </a:rPr>
              <a:t>	</a:t>
            </a:r>
            <a:r>
              <a:rPr lang="en-US" dirty="0" smtClean="0">
                <a:solidFill>
                  <a:srgbClr val="C0504D"/>
                </a:solidFill>
              </a:rPr>
              <a:t>	60 days high luminosity (10</a:t>
            </a:r>
            <a:r>
              <a:rPr lang="en-US" baseline="30000" dirty="0" smtClean="0">
                <a:solidFill>
                  <a:srgbClr val="C0504D"/>
                </a:solidFill>
              </a:rPr>
              <a:t>35</a:t>
            </a:r>
            <a:r>
              <a:rPr lang="en-US" dirty="0" smtClean="0">
                <a:solidFill>
                  <a:srgbClr val="C0504D"/>
                </a:solidFill>
              </a:rPr>
              <a:t>cm</a:t>
            </a:r>
            <a:r>
              <a:rPr lang="en-US" baseline="30000" dirty="0" smtClean="0">
                <a:solidFill>
                  <a:srgbClr val="C0504D"/>
                </a:solidFill>
              </a:rPr>
              <a:t>-2</a:t>
            </a:r>
            <a:r>
              <a:rPr lang="en-US" dirty="0" smtClean="0">
                <a:solidFill>
                  <a:srgbClr val="C0504D"/>
                </a:solidFill>
              </a:rPr>
              <a:t>s</a:t>
            </a:r>
            <a:r>
              <a:rPr lang="en-US" baseline="30000" dirty="0" smtClean="0">
                <a:solidFill>
                  <a:srgbClr val="C0504D"/>
                </a:solidFill>
              </a:rPr>
              <a:t>-1</a:t>
            </a:r>
            <a:r>
              <a:rPr lang="en-US" dirty="0" smtClean="0">
                <a:solidFill>
                  <a:srgbClr val="C0504D"/>
                </a:solidFill>
              </a:rPr>
              <a:t>)</a:t>
            </a:r>
            <a:endParaRPr lang="en-US" baseline="30000" dirty="0" smtClean="0">
              <a:solidFill>
                <a:srgbClr val="C0504D"/>
              </a:solidFill>
            </a:endParaRPr>
          </a:p>
          <a:p>
            <a:r>
              <a:rPr lang="en-US" dirty="0">
                <a:solidFill>
                  <a:srgbClr val="C0504D"/>
                </a:solidFill>
              </a:rPr>
              <a:t>	</a:t>
            </a:r>
            <a:r>
              <a:rPr lang="en-US" dirty="0" smtClean="0">
                <a:solidFill>
                  <a:srgbClr val="C0504D"/>
                </a:solidFill>
              </a:rPr>
              <a:t>	</a:t>
            </a:r>
            <a:r>
              <a:rPr lang="en-US" dirty="0" smtClean="0">
                <a:solidFill>
                  <a:srgbClr val="C00000"/>
                </a:solidFill>
              </a:rPr>
              <a:t>39 days low luminosity (5x10</a:t>
            </a:r>
            <a:r>
              <a:rPr lang="en-US" baseline="30000" dirty="0" smtClean="0">
                <a:solidFill>
                  <a:srgbClr val="C00000"/>
                </a:solidFill>
              </a:rPr>
              <a:t>33</a:t>
            </a:r>
            <a:r>
              <a:rPr lang="en-US" dirty="0" smtClean="0">
                <a:solidFill>
                  <a:srgbClr val="C00000"/>
                </a:solidFill>
              </a:rPr>
              <a:t>cm</a:t>
            </a:r>
            <a:r>
              <a:rPr lang="en-US" baseline="30000" dirty="0" smtClean="0">
                <a:solidFill>
                  <a:srgbClr val="C00000"/>
                </a:solidFill>
              </a:rPr>
              <a:t>-2</a:t>
            </a:r>
            <a:r>
              <a:rPr lang="en-US" dirty="0" smtClean="0">
                <a:solidFill>
                  <a:srgbClr val="C00000"/>
                </a:solidFill>
              </a:rPr>
              <a:t>s</a:t>
            </a:r>
            <a:r>
              <a:rPr lang="en-US" baseline="30000" dirty="0" smtClean="0">
                <a:solidFill>
                  <a:srgbClr val="C00000"/>
                </a:solidFill>
              </a:rPr>
              <a:t>-1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</a:p>
          <a:p>
            <a:r>
              <a:rPr lang="en-US" dirty="0">
                <a:solidFill>
                  <a:srgbClr val="C0504D"/>
                </a:solidFill>
              </a:rPr>
              <a:t>	</a:t>
            </a:r>
            <a:r>
              <a:rPr lang="en-US" dirty="0" smtClean="0">
                <a:solidFill>
                  <a:srgbClr val="C0504D"/>
                </a:solidFill>
              </a:rPr>
              <a:t>	20 days torus polarity = negative</a:t>
            </a:r>
          </a:p>
          <a:p>
            <a:r>
              <a:rPr lang="en-US" b="1" dirty="0" smtClean="0">
                <a:solidFill>
                  <a:srgbClr val="C0504D"/>
                </a:solidFill>
              </a:rPr>
              <a:t>Energy: 	</a:t>
            </a:r>
            <a:r>
              <a:rPr lang="en-US" dirty="0" smtClean="0">
                <a:solidFill>
                  <a:srgbClr val="C0504D"/>
                </a:solidFill>
              </a:rPr>
              <a:t>	11 GeV</a:t>
            </a:r>
          </a:p>
          <a:p>
            <a:r>
              <a:rPr lang="en-US" b="1" dirty="0" smtClean="0">
                <a:solidFill>
                  <a:srgbClr val="C0504D"/>
                </a:solidFill>
              </a:rPr>
              <a:t>Target: 	</a:t>
            </a:r>
            <a:r>
              <a:rPr lang="en-US" dirty="0" smtClean="0">
                <a:solidFill>
                  <a:srgbClr val="C0504D"/>
                </a:solidFill>
              </a:rPr>
              <a:t>	LH2</a:t>
            </a:r>
            <a:endParaRPr lang="en-US" dirty="0">
              <a:solidFill>
                <a:srgbClr val="C0504D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152939" y="3220282"/>
          <a:ext cx="7411643" cy="3108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55452"/>
                <a:gridCol w="4256191"/>
              </a:tblGrid>
              <a:tr h="313811">
                <a:tc>
                  <a:txBody>
                    <a:bodyPr/>
                    <a:lstStyle/>
                    <a:p>
                      <a:r>
                        <a:rPr lang="en-US" dirty="0" smtClean="0"/>
                        <a:t>Experiment</a:t>
                      </a:r>
                      <a:r>
                        <a:rPr lang="en-US" baseline="0" dirty="0" smtClean="0"/>
                        <a:t> parameters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3676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energy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10.6</a:t>
                      </a:r>
                      <a:r>
                        <a:rPr lang="en-US" sz="1800" baseline="0" dirty="0" smtClean="0"/>
                        <a:t> GeV, electrons polarized</a:t>
                      </a:r>
                      <a:endParaRPr lang="en-US" sz="1800" dirty="0"/>
                    </a:p>
                  </a:txBody>
                  <a:tcPr/>
                </a:tc>
              </a:tr>
              <a:tr h="33676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current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4nA (5x 10</a:t>
                      </a:r>
                      <a:r>
                        <a:rPr lang="en-US" sz="1800" baseline="30000" dirty="0" smtClean="0">
                          <a:solidFill>
                            <a:srgbClr val="000000"/>
                          </a:solidFill>
                        </a:rPr>
                        <a:t>33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) to 80 </a:t>
                      </a:r>
                      <a:r>
                        <a:rPr lang="en-US" sz="1800" baseline="0" dirty="0" err="1" smtClean="0">
                          <a:solidFill>
                            <a:srgbClr val="000000"/>
                          </a:solidFill>
                        </a:rPr>
                        <a:t>nA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 (1x10</a:t>
                      </a:r>
                      <a:r>
                        <a:rPr lang="en-US" sz="1800" baseline="30000" dirty="0" smtClean="0">
                          <a:solidFill>
                            <a:srgbClr val="000000"/>
                          </a:solidFill>
                        </a:rPr>
                        <a:t>35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3676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Torus field and polarity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100% (negative particles in-bending)</a:t>
                      </a:r>
                      <a:endParaRPr lang="en-US" sz="1800" dirty="0"/>
                    </a:p>
                  </a:txBody>
                  <a:tcPr/>
                </a:tc>
              </a:tr>
              <a:tr h="33676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Solenoid field and polarity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100% (nominal)</a:t>
                      </a:r>
                      <a:endParaRPr lang="en-US" sz="1800" dirty="0"/>
                    </a:p>
                  </a:txBody>
                  <a:tcPr/>
                </a:tc>
              </a:tr>
              <a:tr h="85487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Trigger(s)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AutoNum type="arabicPeriod"/>
                      </a:pPr>
                      <a:r>
                        <a:rPr lang="en-US" sz="1800" dirty="0" smtClean="0"/>
                        <a:t>Electron trigger (HTCC/PCAL/EC)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800" dirty="0" smtClean="0"/>
                        <a:t>Electron (1 - 5 GeV) in the FT</a:t>
                      </a:r>
                      <a:r>
                        <a:rPr lang="en-US" sz="1800" baseline="0" dirty="0" smtClean="0"/>
                        <a:t> and  ≥ 2 (3)  hadrons in CLAS12</a:t>
                      </a:r>
                      <a:endParaRPr lang="en-US" sz="1800" dirty="0"/>
                    </a:p>
                  </a:txBody>
                  <a:tcPr/>
                </a:tc>
              </a:tr>
              <a:tr h="33676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Target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5cm LH2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165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2060"/>
                </a:solidFill>
              </a:rPr>
              <a:t>CLAS12 Components for  First Experiment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685" y="923171"/>
            <a:ext cx="8358811" cy="5338481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Torus magnet </a:t>
            </a:r>
            <a:r>
              <a:rPr lang="en-US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- to be operated up to ±100% of design current</a:t>
            </a:r>
          </a:p>
          <a:p>
            <a:r>
              <a:rPr lang="en-US" b="1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Solenoid magnet </a:t>
            </a:r>
            <a:r>
              <a:rPr lang="en-US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– to be operated up to 100% of design current </a:t>
            </a:r>
          </a:p>
          <a:p>
            <a:r>
              <a:rPr lang="en-US" b="1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Forward Detector (FD</a:t>
            </a:r>
            <a:r>
              <a:rPr lang="en-US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) – High Threshold Cherenkov Counter (HTCC), Forward </a:t>
            </a:r>
            <a:r>
              <a:rPr lang="en-US" i="1" dirty="0" err="1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Micromegas</a:t>
            </a:r>
            <a:r>
              <a:rPr lang="en-US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Tracker (FMT), Drift Chamber system (DC -R1, R2, R3), Low Threshold Cherenkov Counter (LTCC, 1 sector), RICH (1 sector), Forward Time-of-Flight (FTOF 1b/1a), </a:t>
            </a:r>
            <a:r>
              <a:rPr lang="en-US" i="1" dirty="0" err="1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Preshower</a:t>
            </a:r>
            <a:r>
              <a:rPr lang="en-US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Calorimeter (PCAL), Electromagnetic Calorimeter (EC)</a:t>
            </a:r>
          </a:p>
          <a:p>
            <a:r>
              <a:rPr lang="en-US" b="1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Forward Tagger (FT) </a:t>
            </a:r>
            <a:r>
              <a:rPr lang="en-US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– FT-calorimeter, FT-</a:t>
            </a:r>
            <a:r>
              <a:rPr lang="en-US" i="1" dirty="0" err="1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Hodoscope</a:t>
            </a:r>
            <a:r>
              <a:rPr lang="en-US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, FT-Tracker </a:t>
            </a:r>
          </a:p>
          <a:p>
            <a:r>
              <a:rPr lang="en-US" b="1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Central Detector (CD) </a:t>
            </a:r>
            <a:r>
              <a:rPr lang="en-US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– Silicon Vertex Tracker (SVT), Barrel </a:t>
            </a:r>
            <a:r>
              <a:rPr lang="en-US" i="1" dirty="0" err="1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MicroMegas</a:t>
            </a:r>
            <a:r>
              <a:rPr lang="en-US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Tracker (BMT), Central Time-of-Flight (CTOF) (being Installed), Central Neutron Detector (CND) </a:t>
            </a:r>
          </a:p>
          <a:p>
            <a:r>
              <a:rPr lang="en-US" b="1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Slow Controls</a:t>
            </a:r>
          </a:p>
          <a:p>
            <a:r>
              <a:rPr lang="en-US" b="1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DAQ/Online </a:t>
            </a:r>
            <a:r>
              <a:rPr lang="en-US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computing</a:t>
            </a:r>
          </a:p>
          <a:p>
            <a:r>
              <a:rPr lang="en-US" b="1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Trigger </a:t>
            </a:r>
          </a:p>
          <a:p>
            <a:r>
              <a:rPr lang="en-US" b="1" i="1" dirty="0" err="1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Beamline</a:t>
            </a:r>
            <a:r>
              <a:rPr lang="en-US" b="1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equipment</a:t>
            </a:r>
            <a:r>
              <a:rPr lang="en-US" b="1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b="1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Offline </a:t>
            </a:r>
            <a:r>
              <a:rPr lang="en-US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Software</a:t>
            </a:r>
            <a:r>
              <a:rPr lang="en-US" b="1" i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b="1" i="1" dirty="0">
              <a:solidFill>
                <a:srgbClr val="00009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80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-194841"/>
            <a:ext cx="95250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Beamline Configuration</a:t>
            </a:r>
            <a:endParaRPr lang="en-US" sz="28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09" y="1308584"/>
            <a:ext cx="6773652" cy="4598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9250" y="2738235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“FT ON”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3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Schedule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964" y="1381305"/>
            <a:ext cx="8627165" cy="411503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i="1" dirty="0" smtClean="0">
                <a:solidFill>
                  <a:srgbClr val="000090"/>
                </a:solidFill>
              </a:rPr>
              <a:t/>
            </a:r>
            <a:br>
              <a:rPr lang="en-US" i="1" dirty="0" smtClean="0">
                <a:solidFill>
                  <a:srgbClr val="000090"/>
                </a:solidFill>
              </a:rPr>
            </a:br>
            <a:r>
              <a:rPr lang="en-US" b="1" i="1" dirty="0" smtClean="0">
                <a:solidFill>
                  <a:srgbClr val="000090"/>
                </a:solidFill>
              </a:rPr>
              <a:t>Run Schedule: </a:t>
            </a:r>
            <a:r>
              <a:rPr lang="en-US" i="1" dirty="0" smtClean="0">
                <a:solidFill>
                  <a:srgbClr val="000090"/>
                </a:solidFill>
              </a:rPr>
              <a:t>Hall B is scheduled for an </a:t>
            </a:r>
            <a:r>
              <a:rPr lang="en-US" b="1" i="1" dirty="0" smtClean="0">
                <a:solidFill>
                  <a:srgbClr val="008000"/>
                </a:solidFill>
              </a:rPr>
              <a:t>Commissioning /Engineering Run</a:t>
            </a:r>
            <a:r>
              <a:rPr lang="en-US" b="1" i="1" dirty="0" smtClean="0">
                <a:solidFill>
                  <a:srgbClr val="000090"/>
                </a:solidFill>
              </a:rPr>
              <a:t> </a:t>
            </a:r>
            <a:r>
              <a:rPr lang="en-US" i="1" dirty="0" smtClean="0">
                <a:solidFill>
                  <a:srgbClr val="000090"/>
                </a:solidFill>
              </a:rPr>
              <a:t>for a total of 30 calendar days beginning December 4, 2017, and ending January 28, 2018. </a:t>
            </a:r>
            <a:r>
              <a:rPr lang="en-US" b="1" i="1" dirty="0" smtClean="0">
                <a:solidFill>
                  <a:srgbClr val="0B6E32"/>
                </a:solidFill>
              </a:rPr>
              <a:t>(Completed)</a:t>
            </a:r>
          </a:p>
          <a:p>
            <a:pPr>
              <a:buNone/>
            </a:pPr>
            <a:endParaRPr lang="en-US" i="1" dirty="0" smtClean="0">
              <a:solidFill>
                <a:srgbClr val="000090"/>
              </a:solidFill>
            </a:endParaRPr>
          </a:p>
          <a:p>
            <a:pPr>
              <a:buNone/>
            </a:pPr>
            <a:r>
              <a:rPr lang="en-US" i="1" dirty="0" smtClean="0">
                <a:solidFill>
                  <a:srgbClr val="000090"/>
                </a:solidFill>
              </a:rPr>
              <a:t>	</a:t>
            </a:r>
            <a:r>
              <a:rPr lang="en-US" b="1" i="1" dirty="0" smtClean="0">
                <a:solidFill>
                  <a:srgbClr val="DF27CC"/>
                </a:solidFill>
              </a:rPr>
              <a:t>First Experiment </a:t>
            </a:r>
            <a:r>
              <a:rPr lang="en-US" i="1" dirty="0" smtClean="0">
                <a:solidFill>
                  <a:srgbClr val="000090"/>
                </a:solidFill>
              </a:rPr>
              <a:t>is scheduled to begin February 5. There are 8 days of no-beam built into the schedule that can be used to implement changes to CLAS12 components if needed (for example as a result of findings during the engineering run). </a:t>
            </a:r>
            <a:r>
              <a:rPr lang="en-US" b="1" i="1" dirty="0" smtClean="0">
                <a:solidFill>
                  <a:srgbClr val="DF27CC"/>
                </a:solidFill>
              </a:rPr>
              <a:t>Ongoing.</a:t>
            </a:r>
          </a:p>
          <a:p>
            <a:pPr>
              <a:buNone/>
            </a:pPr>
            <a:endParaRPr lang="en-US" i="1" dirty="0">
              <a:solidFill>
                <a:srgbClr val="000090"/>
              </a:solidFill>
            </a:endParaRPr>
          </a:p>
          <a:p>
            <a:pPr>
              <a:buNone/>
            </a:pPr>
            <a:r>
              <a:rPr lang="en-US" b="1" i="1" dirty="0" smtClean="0">
                <a:solidFill>
                  <a:srgbClr val="000090"/>
                </a:solidFill>
              </a:rPr>
              <a:t>	</a:t>
            </a:r>
            <a:endParaRPr lang="en-US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8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CLAS12 </a:t>
            </a:r>
            <a:r>
              <a:rPr lang="en-US" sz="3200" b="1" dirty="0"/>
              <a:t>c</a:t>
            </a:r>
            <a:r>
              <a:rPr lang="en-US" sz="3200" b="1" dirty="0" smtClean="0"/>
              <a:t>omplete Major achievement!</a:t>
            </a:r>
            <a:endParaRPr lang="en-US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1272208"/>
            <a:ext cx="8936491" cy="420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65838"/>
      </p:ext>
    </p:extLst>
  </p:cSld>
  <p:clrMapOvr>
    <a:masterClrMapping/>
  </p:clrMapOvr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9396</TotalTime>
  <Words>672</Words>
  <Application>Microsoft Macintosh PowerPoint</Application>
  <PresentationFormat>Overhead</PresentationFormat>
  <Paragraphs>208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 Narrow</vt:lpstr>
      <vt:lpstr>Calibri</vt:lpstr>
      <vt:lpstr>Capitals</vt:lpstr>
      <vt:lpstr>Garamond</vt:lpstr>
      <vt:lpstr>Lucida Grande</vt:lpstr>
      <vt:lpstr>Minion Pro</vt:lpstr>
      <vt:lpstr>ＭＳ Ｐゴシック</vt:lpstr>
      <vt:lpstr>Times</vt:lpstr>
      <vt:lpstr>Times New Roman</vt:lpstr>
      <vt:lpstr>Arial</vt:lpstr>
      <vt:lpstr>JLab_presentation</vt:lpstr>
      <vt:lpstr>1_JLabPowerpointMain</vt:lpstr>
      <vt:lpstr>2_JLabPowerpointMain</vt:lpstr>
      <vt:lpstr>7_JLabPowerpointMain</vt:lpstr>
      <vt:lpstr> CLAS12 First Experiment Workshop General Introduction &amp;  Experiment Configuration</vt:lpstr>
      <vt:lpstr>Equipment</vt:lpstr>
      <vt:lpstr>PowerPoint Presentation</vt:lpstr>
      <vt:lpstr>PowerPoint Presentation</vt:lpstr>
      <vt:lpstr>PowerPoint Presentation</vt:lpstr>
      <vt:lpstr>CLAS12 Components for  First Experiment</vt:lpstr>
      <vt:lpstr>Beamline Configuration</vt:lpstr>
      <vt:lpstr>Schedule</vt:lpstr>
      <vt:lpstr>CLAS12 complete Major achievement!</vt:lpstr>
      <vt:lpstr>PowerPoint Presentation</vt:lpstr>
      <vt:lpstr>PowerPoint Presentation</vt:lpstr>
    </vt:vector>
  </TitlesOfParts>
  <Company>Jefferson Science Associates, LLC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latifa Elouadrhiri</cp:lastModifiedBy>
  <cp:revision>274</cp:revision>
  <cp:lastPrinted>2017-06-13T19:02:07Z</cp:lastPrinted>
  <dcterms:created xsi:type="dcterms:W3CDTF">2017-09-25T10:27:42Z</dcterms:created>
  <dcterms:modified xsi:type="dcterms:W3CDTF">2018-03-06T13:08:04Z</dcterms:modified>
</cp:coreProperties>
</file>