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7"/>
  </p:notesMasterIdLst>
  <p:handoutMasterIdLst>
    <p:handoutMasterId r:id="rId8"/>
  </p:handoutMasterIdLst>
  <p:sldIdLst>
    <p:sldId id="331" r:id="rId3"/>
    <p:sldId id="329" r:id="rId4"/>
    <p:sldId id="330" r:id="rId5"/>
    <p:sldId id="33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 snapToObjects="1">
      <p:cViewPr>
        <p:scale>
          <a:sx n="105" d="100"/>
          <a:sy n="105" d="100"/>
        </p:scale>
        <p:origin x="1840" y="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9797-267F-7F44-BABB-BDE7C72AC262}" type="datetimeFigureOut">
              <a:rPr lang="en-US" smtClean="0"/>
              <a:pPr/>
              <a:t>2/22/18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054B3-CBF2-ED4B-A482-9656539D1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715E3-E8D5-1348-9A4A-2B5A301D257E}" type="datetimeFigureOut">
              <a:rPr lang="en-US" smtClean="0"/>
              <a:pPr/>
              <a:t>2/22/18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7391B-2BAD-8B46-95A8-AD4CDC4B6D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715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EDC8-3438-B14D-B9B4-E6BEB4953862}" type="datetime1">
              <a:rPr lang="en-US" smtClean="0"/>
              <a:pPr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CC7-4E52-CA49-858C-2BC2C365B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5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6E21-5FF1-5246-A609-91BB2E17746B}" type="datetime1">
              <a:rPr lang="en-US" smtClean="0"/>
              <a:pPr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CC7-4E52-CA49-858C-2BC2C365B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6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45F3-26F2-C74A-9BA2-AB8BDE2779B6}" type="datetime1">
              <a:rPr lang="en-US" smtClean="0"/>
              <a:pPr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CC7-4E52-CA49-858C-2BC2C365B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8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>
                <a:solidFill>
                  <a:srgbClr val="000000"/>
                </a:solidFill>
              </a:rPr>
              <a:pPr/>
              <a:t>Thursday, February 22, 2018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4A63A-0C62-F448-AF3A-D9E5BAF7BBF1}" type="datetime1">
              <a:rPr lang="en-US" smtClean="0"/>
              <a:pPr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CC7-4E52-CA49-858C-2BC2C365B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30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Talk Title Here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>
                <a:solidFill>
                  <a:srgbClr val="000000"/>
                </a:solidFill>
              </a:rPr>
              <a:pPr/>
              <a:t>Thursday, February 22,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631BB-B901-4348-B686-9480A4CB72EE}" type="datetime1">
              <a:rPr lang="en-US" smtClean="0"/>
              <a:pPr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CC7-4E52-CA49-858C-2BC2C365B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A2A2-101B-854A-8D48-B13C0D1BA553}" type="datetime1">
              <a:rPr lang="en-US" smtClean="0"/>
              <a:pPr/>
              <a:t>2/22/18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CC7-4E52-CA49-858C-2BC2C365B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4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E2263-0558-0C4F-95D7-F9F8F483E0CD}" type="datetime1">
              <a:rPr lang="en-US" smtClean="0"/>
              <a:pPr/>
              <a:t>2/22/18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CC7-4E52-CA49-858C-2BC2C365B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3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4D850-F607-1F46-83E0-F36BFCAED2C6}" type="datetime1">
              <a:rPr lang="en-US" smtClean="0"/>
              <a:pPr/>
              <a:t>2/22/18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CC7-4E52-CA49-858C-2BC2C365B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56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8CA4-6626-6D47-9374-D3A1FB239F54}" type="datetime1">
              <a:rPr lang="en-US" smtClean="0"/>
              <a:pPr/>
              <a:t>2/22/18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CC7-4E52-CA49-858C-2BC2C365B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9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87AD-75AA-AC4E-AF8E-3FA19C7F2654}" type="datetime1">
              <a:rPr lang="en-US" smtClean="0"/>
              <a:pPr/>
              <a:t>2/22/18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CC7-4E52-CA49-858C-2BC2C365B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3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4091-63F0-644A-95A0-A88243BCD196}" type="datetime1">
              <a:rPr lang="en-US" smtClean="0"/>
              <a:pPr/>
              <a:t>2/22/18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CC7-4E52-CA49-858C-2BC2C365B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3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CBF00-6F87-DC43-B110-2831E4FA89E9}" type="datetime1">
              <a:rPr lang="en-US" smtClean="0"/>
              <a:pPr/>
              <a:t>2/22/18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ECCC7-4E52-CA49-858C-2BC2C365B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3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BDC57488-3539-8349-95E7-E0E3D7B2EDB0}" type="datetime2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Thursday, February 22, 2018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Talk Title Here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400"/>
            <a:fld id="{07E1C93C-5050-FC42-8F10-D22D4F119D1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4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8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and Path Forward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386" y="1525720"/>
            <a:ext cx="4051834" cy="3246671"/>
          </a:xfrm>
        </p:spPr>
        <p:txBody>
          <a:bodyPr/>
          <a:lstStyle/>
          <a:p>
            <a:r>
              <a:rPr lang="en-US" dirty="0" smtClean="0"/>
              <a:t>TDIS Collaboration Meeting</a:t>
            </a:r>
          </a:p>
          <a:p>
            <a:r>
              <a:rPr lang="en-US" dirty="0" smtClean="0"/>
              <a:t>February 2018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099715" y="5804820"/>
            <a:ext cx="4051834" cy="420862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Thia Keppel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598" y="1914144"/>
            <a:ext cx="4406865" cy="3209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9" y="2557089"/>
            <a:ext cx="4518539" cy="318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6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19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00FF"/>
                </a:solidFill>
              </a:rPr>
              <a:t>Lots</a:t>
            </a:r>
            <a:r>
              <a:rPr lang="en-US" sz="3600" i="1" dirty="0" smtClean="0">
                <a:solidFill>
                  <a:srgbClr val="0000FF"/>
                </a:solidFill>
              </a:rPr>
              <a:t> of progress so far</a:t>
            </a:r>
            <a:r>
              <a:rPr lang="mr-IN" sz="3600" i="1" dirty="0" smtClean="0">
                <a:solidFill>
                  <a:srgbClr val="0000FF"/>
                </a:solidFill>
              </a:rPr>
              <a:t>…</a:t>
            </a:r>
            <a:endParaRPr lang="en-US" sz="3600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41" y="777675"/>
            <a:ext cx="8458859" cy="6032500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Theory! A new framework for pion (kaon) pdf extraction, incorporates HERA/all data</a:t>
            </a:r>
          </a:p>
          <a:p>
            <a:pPr lvl="1"/>
            <a:r>
              <a:rPr lang="en-US" sz="2400" dirty="0" smtClean="0"/>
              <a:t>Tension between </a:t>
            </a:r>
            <a:r>
              <a:rPr lang="en-US" sz="2400" dirty="0" err="1" smtClean="0"/>
              <a:t>Drell</a:t>
            </a:r>
            <a:r>
              <a:rPr lang="en-US" sz="2400" dirty="0" smtClean="0"/>
              <a:t>-Yan and tagged neutron HERA</a:t>
            </a:r>
          </a:p>
          <a:p>
            <a:pPr lvl="1"/>
            <a:r>
              <a:rPr lang="en-US" sz="2400" dirty="0" smtClean="0"/>
              <a:t>Appears pion responsible for </a:t>
            </a:r>
            <a:r>
              <a:rPr lang="en-US" sz="2400" dirty="0" err="1" smtClean="0"/>
              <a:t>d_bar-u_bar</a:t>
            </a:r>
            <a:r>
              <a:rPr lang="en-US" sz="2400" dirty="0" smtClean="0"/>
              <a:t> difference</a:t>
            </a:r>
          </a:p>
          <a:p>
            <a:r>
              <a:rPr lang="en-US" sz="2800" dirty="0" err="1" smtClean="0">
                <a:solidFill>
                  <a:schemeClr val="tx2"/>
                </a:solidFill>
              </a:rPr>
              <a:t>mTPC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sz="2400" i="1" dirty="0" smtClean="0"/>
              <a:t>New design</a:t>
            </a:r>
            <a:r>
              <a:rPr lang="en-US" sz="2400" dirty="0" smtClean="0"/>
              <a:t>, shortened drift times (up to ~1 </a:t>
            </a:r>
            <a:r>
              <a:rPr lang="en-US" sz="2400" dirty="0" err="1" smtClean="0"/>
              <a:t>microsec</a:t>
            </a:r>
            <a:r>
              <a:rPr lang="en-US" sz="2400" dirty="0" smtClean="0"/>
              <a:t>, not 40)</a:t>
            </a:r>
          </a:p>
          <a:p>
            <a:pPr lvl="1"/>
            <a:r>
              <a:rPr lang="en-US" sz="2400" dirty="0" smtClean="0"/>
              <a:t>UVA pilot grant</a:t>
            </a:r>
          </a:p>
          <a:p>
            <a:pPr lvl="1"/>
            <a:r>
              <a:rPr lang="en-US" sz="2400" dirty="0" smtClean="0"/>
              <a:t>MRI proposal led by UVA submitted</a:t>
            </a:r>
          </a:p>
          <a:p>
            <a:pPr lvl="1"/>
            <a:r>
              <a:rPr lang="en-US" sz="2400" i="1" dirty="0" smtClean="0">
                <a:solidFill>
                  <a:srgbClr val="7030A0"/>
                </a:solidFill>
              </a:rPr>
              <a:t>Use MRI as basis for CDR?*</a:t>
            </a:r>
          </a:p>
          <a:p>
            <a:pPr lvl="1"/>
            <a:r>
              <a:rPr lang="en-US" sz="2400" dirty="0" smtClean="0"/>
              <a:t>Prototype development plan</a:t>
            </a:r>
          </a:p>
          <a:p>
            <a:pPr lvl="1"/>
            <a:r>
              <a:rPr lang="en-US" sz="2400" dirty="0" smtClean="0"/>
              <a:t>Study plan outlined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Rates</a:t>
            </a:r>
          </a:p>
          <a:p>
            <a:pPr lvl="1"/>
            <a:r>
              <a:rPr lang="en-US" sz="2400" dirty="0" smtClean="0"/>
              <a:t>Inner ring rate (highest) ~1 MHz/5mm pad, 63%occupancy, ~1.5 Gb/s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Test stand </a:t>
            </a:r>
            <a:r>
              <a:rPr lang="en-US" sz="3200" dirty="0" err="1" smtClean="0">
                <a:solidFill>
                  <a:schemeClr val="tx2"/>
                </a:solidFill>
              </a:rPr>
              <a:t>en</a:t>
            </a:r>
            <a:r>
              <a:rPr lang="en-US" sz="3200" dirty="0" smtClean="0">
                <a:solidFill>
                  <a:schemeClr val="tx2"/>
                </a:solidFill>
              </a:rPr>
              <a:t> route</a:t>
            </a:r>
            <a:r>
              <a:rPr lang="mr-IN" sz="3200" dirty="0" smtClean="0">
                <a:solidFill>
                  <a:schemeClr val="tx2"/>
                </a:solidFill>
              </a:rPr>
              <a:t>…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sz="3200" dirty="0" smtClean="0">
              <a:solidFill>
                <a:schemeClr val="tx2"/>
              </a:solidFill>
            </a:endParaRPr>
          </a:p>
          <a:p>
            <a:pPr lvl="1"/>
            <a:r>
              <a:rPr lang="en-US" dirty="0"/>
              <a:t>SAMPA chips, </a:t>
            </a:r>
            <a:r>
              <a:rPr lang="en-US" dirty="0" smtClean="0"/>
              <a:t>max </a:t>
            </a:r>
            <a:r>
              <a:rPr lang="en-US" dirty="0"/>
              <a:t>data rate 3.52 </a:t>
            </a:r>
            <a:r>
              <a:rPr lang="en-US" dirty="0" smtClean="0"/>
              <a:t>Gb/s (10 MHz sampling)</a:t>
            </a: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Simulation</a:t>
            </a:r>
          </a:p>
          <a:p>
            <a:pPr lvl="1"/>
            <a:r>
              <a:rPr lang="en-US" dirty="0" smtClean="0"/>
              <a:t>Digitization</a:t>
            </a:r>
          </a:p>
          <a:p>
            <a:pPr lvl="1"/>
            <a:r>
              <a:rPr lang="en-US" dirty="0" smtClean="0"/>
              <a:t>Looking at kaon requirements</a:t>
            </a:r>
          </a:p>
          <a:p>
            <a:pPr lvl="1"/>
            <a:r>
              <a:rPr lang="en-US" dirty="0" smtClean="0"/>
              <a:t>Need to study delta production, gas mixtures,</a:t>
            </a:r>
            <a:r>
              <a:rPr lang="mr-IN" dirty="0" smtClean="0"/>
              <a:t>…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Multiple efforts, </a:t>
            </a:r>
            <a:r>
              <a:rPr lang="en-US" i="1" dirty="0" smtClean="0">
                <a:solidFill>
                  <a:srgbClr val="7030A0"/>
                </a:solidFill>
              </a:rPr>
              <a:t>coordination meeting tomorrow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Magnet here at </a:t>
            </a:r>
            <a:r>
              <a:rPr lang="en-US" dirty="0" err="1" smtClean="0">
                <a:solidFill>
                  <a:schemeClr val="tx2"/>
                </a:solidFill>
              </a:rPr>
              <a:t>JLab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LAC and RICH refurbishing plans</a:t>
            </a:r>
          </a:p>
          <a:p>
            <a:r>
              <a:rPr lang="en-US" dirty="0">
                <a:solidFill>
                  <a:schemeClr val="tx2"/>
                </a:solidFill>
              </a:rPr>
              <a:t>N</a:t>
            </a:r>
            <a:r>
              <a:rPr lang="en-US" dirty="0" smtClean="0">
                <a:solidFill>
                  <a:schemeClr val="tx2"/>
                </a:solidFill>
              </a:rPr>
              <a:t>ew ideas (</a:t>
            </a:r>
            <a:r>
              <a:rPr lang="en-US" dirty="0" err="1" smtClean="0">
                <a:solidFill>
                  <a:schemeClr val="tx2"/>
                </a:solidFill>
              </a:rPr>
              <a:t>nDVCS</a:t>
            </a:r>
            <a:r>
              <a:rPr lang="en-US" dirty="0" smtClean="0">
                <a:solidFill>
                  <a:schemeClr val="tx2"/>
                </a:solidFill>
              </a:rPr>
              <a:t>, electron identification,..)</a:t>
            </a:r>
          </a:p>
          <a:p>
            <a:pPr lvl="1"/>
            <a:endParaRPr lang="en-US" i="1" dirty="0" smtClean="0">
              <a:solidFill>
                <a:srgbClr val="7030A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CC7-4E52-CA49-858C-2BC2C365B8E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900" y="1380925"/>
            <a:ext cx="1079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5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19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0000FF"/>
                </a:solidFill>
              </a:rPr>
              <a:t>And, there’s still much to do</a:t>
            </a:r>
            <a:r>
              <a:rPr lang="mr-IN" sz="3600" i="1" dirty="0" smtClean="0">
                <a:solidFill>
                  <a:srgbClr val="0000FF"/>
                </a:solidFill>
              </a:rPr>
              <a:t>…</a:t>
            </a:r>
            <a:endParaRPr lang="en-US" sz="3600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41" y="777675"/>
            <a:ext cx="8458859" cy="60325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>
                <a:solidFill>
                  <a:srgbClr val="7030A0"/>
                </a:solidFill>
              </a:rPr>
              <a:t>mTPC</a:t>
            </a:r>
            <a:r>
              <a:rPr lang="en-US" sz="2800" dirty="0">
                <a:solidFill>
                  <a:srgbClr val="7030A0"/>
                </a:solidFill>
              </a:rPr>
              <a:t> – GEM </a:t>
            </a:r>
            <a:r>
              <a:rPr lang="en-US" sz="2800" dirty="0" smtClean="0">
                <a:solidFill>
                  <a:srgbClr val="7030A0"/>
                </a:solidFill>
              </a:rPr>
              <a:t>operation </a:t>
            </a:r>
            <a:r>
              <a:rPr lang="en-US" sz="2800" dirty="0">
                <a:solidFill>
                  <a:srgbClr val="7030A0"/>
                </a:solidFill>
              </a:rPr>
              <a:t>in 47 </a:t>
            </a:r>
            <a:r>
              <a:rPr lang="en-US" sz="2800" dirty="0" err="1">
                <a:solidFill>
                  <a:srgbClr val="7030A0"/>
                </a:solidFill>
              </a:rPr>
              <a:t>kG</a:t>
            </a:r>
            <a:r>
              <a:rPr lang="en-US" sz="2800" dirty="0">
                <a:solidFill>
                  <a:srgbClr val="7030A0"/>
                </a:solidFill>
              </a:rPr>
              <a:t> axial field, ion </a:t>
            </a:r>
            <a:r>
              <a:rPr lang="en-US" sz="2800" dirty="0" smtClean="0">
                <a:solidFill>
                  <a:srgbClr val="7030A0"/>
                </a:solidFill>
              </a:rPr>
              <a:t>flow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Target </a:t>
            </a:r>
            <a:r>
              <a:rPr lang="en-US" sz="2800" dirty="0">
                <a:solidFill>
                  <a:srgbClr val="7030A0"/>
                </a:solidFill>
              </a:rPr>
              <a:t>– </a:t>
            </a:r>
            <a:r>
              <a:rPr lang="en-US" sz="2800" dirty="0" smtClean="0">
                <a:solidFill>
                  <a:srgbClr val="7030A0"/>
                </a:solidFill>
              </a:rPr>
              <a:t>needs </a:t>
            </a:r>
            <a:r>
              <a:rPr lang="en-US" sz="2800" dirty="0">
                <a:solidFill>
                  <a:srgbClr val="7030A0"/>
                </a:solidFill>
              </a:rPr>
              <a:t>progress with </a:t>
            </a:r>
            <a:r>
              <a:rPr lang="en-US" sz="2800" dirty="0" smtClean="0">
                <a:solidFill>
                  <a:srgbClr val="7030A0"/>
                </a:solidFill>
              </a:rPr>
              <a:t>R&amp;D, what </a:t>
            </a:r>
            <a:r>
              <a:rPr lang="en-US" sz="2800" dirty="0" err="1" smtClean="0">
                <a:solidFill>
                  <a:srgbClr val="7030A0"/>
                </a:solidFill>
              </a:rPr>
              <a:t>thicknes</a:t>
            </a:r>
            <a:r>
              <a:rPr lang="en-US" sz="2800" dirty="0" smtClean="0">
                <a:solidFill>
                  <a:srgbClr val="7030A0"/>
                </a:solidFill>
              </a:rPr>
              <a:t> possible</a:t>
            </a:r>
          </a:p>
          <a:p>
            <a:pPr lvl="1"/>
            <a:r>
              <a:rPr lang="en-US" sz="2400" dirty="0"/>
              <a:t>Collimation (simulate), FSDs,</a:t>
            </a:r>
            <a:r>
              <a:rPr lang="mr-IN" sz="2400" dirty="0" smtClean="0"/>
              <a:t>…</a:t>
            </a:r>
            <a:endParaRPr lang="en-US" sz="2400" dirty="0" smtClean="0"/>
          </a:p>
          <a:p>
            <a:pPr lvl="1"/>
            <a:r>
              <a:rPr lang="en-US" sz="2400" dirty="0"/>
              <a:t>Do we really need low temperature? Low pressure</a:t>
            </a:r>
            <a:r>
              <a:rPr lang="en-US" sz="2400" dirty="0" smtClean="0"/>
              <a:t>?</a:t>
            </a:r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</a:rPr>
              <a:t>Progress </a:t>
            </a:r>
            <a:r>
              <a:rPr lang="en-US" sz="2800" dirty="0">
                <a:solidFill>
                  <a:srgbClr val="7030A0"/>
                </a:solidFill>
              </a:rPr>
              <a:t>with MC for the full apparatus.</a:t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 smtClean="0">
                <a:solidFill>
                  <a:srgbClr val="7030A0"/>
                </a:solidFill>
              </a:rPr>
              <a:t>Gas </a:t>
            </a:r>
            <a:r>
              <a:rPr lang="en-US" sz="2800" dirty="0">
                <a:solidFill>
                  <a:srgbClr val="7030A0"/>
                </a:solidFill>
              </a:rPr>
              <a:t>vessel design/tests. 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Plan </a:t>
            </a:r>
            <a:r>
              <a:rPr lang="en-US" sz="2800" dirty="0">
                <a:solidFill>
                  <a:srgbClr val="7030A0"/>
                </a:solidFill>
              </a:rPr>
              <a:t>for tests of </a:t>
            </a:r>
            <a:r>
              <a:rPr lang="en-US" sz="2800" dirty="0" smtClean="0">
                <a:solidFill>
                  <a:srgbClr val="7030A0"/>
                </a:solidFill>
              </a:rPr>
              <a:t>critical </a:t>
            </a:r>
            <a:r>
              <a:rPr lang="en-US" sz="2800" dirty="0">
                <a:solidFill>
                  <a:srgbClr val="7030A0"/>
                </a:solidFill>
              </a:rPr>
              <a:t>items of </a:t>
            </a:r>
            <a:r>
              <a:rPr lang="en-US" sz="2800" dirty="0" err="1" smtClean="0">
                <a:solidFill>
                  <a:srgbClr val="7030A0"/>
                </a:solidFill>
              </a:rPr>
              <a:t>mTPC</a:t>
            </a:r>
            <a:endParaRPr lang="en-US" sz="2800" dirty="0" smtClean="0">
              <a:solidFill>
                <a:srgbClr val="7030A0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</a:rPr>
              <a:t>Solenoid </a:t>
            </a:r>
            <a:r>
              <a:rPr lang="en-US" sz="2800" dirty="0">
                <a:solidFill>
                  <a:srgbClr val="7030A0"/>
                </a:solidFill>
              </a:rPr>
              <a:t>stray field aspects (also forces with SBS</a:t>
            </a:r>
            <a:r>
              <a:rPr lang="en-US" sz="2800" dirty="0" smtClean="0">
                <a:solidFill>
                  <a:srgbClr val="7030A0"/>
                </a:solidFill>
              </a:rPr>
              <a:t>) </a:t>
            </a:r>
          </a:p>
          <a:p>
            <a:pPr lvl="1"/>
            <a:r>
              <a:rPr lang="en-US" sz="2400" dirty="0" smtClean="0"/>
              <a:t>Add steel? Shielding</a:t>
            </a:r>
            <a:r>
              <a:rPr lang="en-US" sz="2400" dirty="0" smtClean="0"/>
              <a:t>?</a:t>
            </a:r>
          </a:p>
          <a:p>
            <a:r>
              <a:rPr lang="en-US" sz="2800" dirty="0" smtClean="0"/>
              <a:t>Electron trigger, DAQ,..</a:t>
            </a:r>
            <a:endParaRPr lang="en-US" sz="2800" dirty="0"/>
          </a:p>
          <a:p>
            <a:r>
              <a:rPr lang="en-US" sz="2800" dirty="0" smtClean="0"/>
              <a:t>Work </a:t>
            </a:r>
            <a:r>
              <a:rPr lang="en-US" sz="2800" dirty="0" smtClean="0"/>
              <a:t>with Sao Paolo for 80 ns shaping time</a:t>
            </a:r>
            <a:r>
              <a:rPr lang="mr-IN" sz="2800" dirty="0" smtClean="0"/>
              <a:t>…</a:t>
            </a:r>
            <a:r>
              <a:rPr lang="en-US" sz="2800" dirty="0" smtClean="0"/>
              <a:t> partner with BNL? </a:t>
            </a:r>
          </a:p>
          <a:p>
            <a:pPr lvl="1"/>
            <a:r>
              <a:rPr lang="en-US" sz="2400" dirty="0" smtClean="0"/>
              <a:t>Better for measuring longitudinal momentum</a:t>
            </a:r>
          </a:p>
          <a:p>
            <a:r>
              <a:rPr lang="en-US" sz="2800" dirty="0" smtClean="0"/>
              <a:t>Change gas for pion identification?</a:t>
            </a:r>
          </a:p>
          <a:p>
            <a:pPr lvl="1"/>
            <a:r>
              <a:rPr lang="en-US" sz="2400" dirty="0" smtClean="0"/>
              <a:t>Simulation</a:t>
            </a:r>
            <a:endParaRPr lang="en-US" sz="2400" dirty="0"/>
          </a:p>
          <a:p>
            <a:endParaRPr lang="en-US" sz="2800" dirty="0" smtClean="0"/>
          </a:p>
          <a:p>
            <a:endParaRPr lang="en-US" sz="28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CC7-4E52-CA49-858C-2BC2C365B8E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45223" y="5181600"/>
            <a:ext cx="215427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Lots of opportunities to contribute!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42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192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0000FF"/>
                </a:solidFill>
              </a:rPr>
              <a:t>Path forward</a:t>
            </a:r>
            <a:endParaRPr lang="en-US" sz="3600" i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41" y="777675"/>
            <a:ext cx="8077859" cy="6032500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Let’s keep up the momentum!</a:t>
            </a:r>
          </a:p>
          <a:p>
            <a:pPr lvl="1"/>
            <a:r>
              <a:rPr lang="en-US" sz="2400" dirty="0" smtClean="0"/>
              <a:t>Should be an exciting time </a:t>
            </a:r>
            <a:r>
              <a:rPr lang="mr-IN" sz="2400" dirty="0" smtClean="0"/>
              <a:t>–</a:t>
            </a:r>
            <a:r>
              <a:rPr lang="en-US" sz="2400" dirty="0" smtClean="0"/>
              <a:t> prototype </a:t>
            </a:r>
            <a:r>
              <a:rPr lang="en-US" sz="2400" dirty="0" err="1" smtClean="0"/>
              <a:t>mTPC</a:t>
            </a:r>
            <a:r>
              <a:rPr lang="en-US" sz="2400" dirty="0" smtClean="0"/>
              <a:t>, DAQ test stand, sophisticated simulations,...</a:t>
            </a:r>
            <a:endParaRPr lang="en-US" sz="2800" dirty="0" smtClean="0"/>
          </a:p>
          <a:p>
            <a:r>
              <a:rPr lang="en-US" sz="2800" dirty="0" smtClean="0"/>
              <a:t>When should we make </a:t>
            </a:r>
            <a:r>
              <a:rPr lang="en-US" sz="2800" dirty="0"/>
              <a:t>a document for </a:t>
            </a:r>
            <a:r>
              <a:rPr lang="en-US" sz="2800" dirty="0" err="1" smtClean="0"/>
              <a:t>JLab</a:t>
            </a:r>
            <a:r>
              <a:rPr lang="en-US" sz="2800" dirty="0" smtClean="0"/>
              <a:t>?</a:t>
            </a:r>
          </a:p>
          <a:p>
            <a:pPr lvl="1"/>
            <a:r>
              <a:rPr lang="en-US" sz="2400" i="1" dirty="0" smtClean="0"/>
              <a:t>Aim at full approval</a:t>
            </a:r>
          </a:p>
          <a:p>
            <a:pPr lvl="1"/>
            <a:r>
              <a:rPr lang="en-US" sz="2400" dirty="0" smtClean="0"/>
              <a:t>Sooner rather than later might optimize </a:t>
            </a:r>
            <a:r>
              <a:rPr lang="en-US" sz="2400" smtClean="0"/>
              <a:t>MRI competitiveness</a:t>
            </a:r>
            <a:endParaRPr lang="en-US" sz="2400" dirty="0" smtClean="0"/>
          </a:p>
          <a:p>
            <a:endParaRPr lang="en-US" sz="28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ECCC7-4E52-CA49-858C-2BC2C365B8E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7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4489</TotalTime>
  <Words>270</Words>
  <Application>Microsoft Macintosh PowerPoint</Application>
  <PresentationFormat>On-screen Show (4:3)</PresentationFormat>
  <Paragraphs>64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.PingFangSC-Regular</vt:lpstr>
      <vt:lpstr>Calibri</vt:lpstr>
      <vt:lpstr>Mangal</vt:lpstr>
      <vt:lpstr>PingFangSC-Regular</vt:lpstr>
      <vt:lpstr>Arial</vt:lpstr>
      <vt:lpstr>Office Theme</vt:lpstr>
      <vt:lpstr>1_Office Theme</vt:lpstr>
      <vt:lpstr>Summary and Path Forward</vt:lpstr>
      <vt:lpstr>Lots of progress so far…</vt:lpstr>
      <vt:lpstr>And, there’s still much to do…</vt:lpstr>
      <vt:lpstr>Path forward</vt:lpstr>
    </vt:vector>
  </TitlesOfParts>
  <Company>Hampton University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Governmental Relations</dc:creator>
  <cp:lastModifiedBy>Microsoft Office User</cp:lastModifiedBy>
  <cp:revision>260</cp:revision>
  <cp:lastPrinted>2014-07-28T05:06:46Z</cp:lastPrinted>
  <dcterms:created xsi:type="dcterms:W3CDTF">2014-07-28T03:53:10Z</dcterms:created>
  <dcterms:modified xsi:type="dcterms:W3CDTF">2018-02-22T21:39:20Z</dcterms:modified>
</cp:coreProperties>
</file>