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wdp" ContentType="image/vnd.ms-photo"/>
  <Default Extension="tiff" ContentType="image/tiff"/>
  <Default Extension="vml" ContentType="application/vnd.openxmlformats-officedocument.vmlDrawing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0"/>
  </p:notesMasterIdLst>
  <p:sldIdLst>
    <p:sldId id="257" r:id="rId2"/>
    <p:sldId id="343" r:id="rId3"/>
    <p:sldId id="344" r:id="rId4"/>
    <p:sldId id="345" r:id="rId5"/>
    <p:sldId id="362" r:id="rId6"/>
    <p:sldId id="364" r:id="rId7"/>
    <p:sldId id="383" r:id="rId8"/>
    <p:sldId id="367" r:id="rId9"/>
    <p:sldId id="350" r:id="rId10"/>
    <p:sldId id="351" r:id="rId11"/>
    <p:sldId id="352" r:id="rId12"/>
    <p:sldId id="356" r:id="rId13"/>
    <p:sldId id="382" r:id="rId14"/>
    <p:sldId id="378" r:id="rId15"/>
    <p:sldId id="380" r:id="rId16"/>
    <p:sldId id="357" r:id="rId17"/>
    <p:sldId id="359" r:id="rId18"/>
    <p:sldId id="388" r:id="rId19"/>
    <p:sldId id="360" r:id="rId20"/>
    <p:sldId id="361" r:id="rId21"/>
    <p:sldId id="374" r:id="rId22"/>
    <p:sldId id="355" r:id="rId23"/>
    <p:sldId id="373" r:id="rId24"/>
    <p:sldId id="368" r:id="rId25"/>
    <p:sldId id="371" r:id="rId26"/>
    <p:sldId id="389" r:id="rId27"/>
    <p:sldId id="369" r:id="rId28"/>
    <p:sldId id="349" r:id="rId29"/>
    <p:sldId id="387" r:id="rId30"/>
    <p:sldId id="386" r:id="rId31"/>
    <p:sldId id="384" r:id="rId32"/>
    <p:sldId id="385" r:id="rId33"/>
    <p:sldId id="325" r:id="rId34"/>
    <p:sldId id="358" r:id="rId35"/>
    <p:sldId id="375" r:id="rId36"/>
    <p:sldId id="298" r:id="rId37"/>
    <p:sldId id="332" r:id="rId38"/>
    <p:sldId id="29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244"/>
    <p:restoredTop sz="94721"/>
  </p:normalViewPr>
  <p:slideViewPr>
    <p:cSldViewPr snapToGrid="0" snapToObjects="1">
      <p:cViewPr varScale="1">
        <p:scale>
          <a:sx n="76" d="100"/>
          <a:sy n="76" d="100"/>
        </p:scale>
        <p:origin x="208" y="9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08" d="100"/>
          <a:sy n="108" d="100"/>
        </p:scale>
        <p:origin x="481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578BEF-FE8A-7648-9F29-C47D60609BB2}" type="datetimeFigureOut">
              <a:rPr lang="en-US" smtClean="0"/>
              <a:t>5/14/18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E717A-50A8-8A48-B290-95405F218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01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8:18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04F6A-2DBF-464B-9D9C-E55F4F9350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6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kumimoji="1" lang="ja-JP" altLang="en-US">
              <a:latin typeface="Times New Roman" charset="0"/>
            </a:endParaRPr>
          </a:p>
        </p:txBody>
      </p:sp>
      <p:sp>
        <p:nvSpPr>
          <p:cNvPr id="10445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E0B1E3ED-6B5D-8042-B264-B38838D52C8E}" type="slidenum">
              <a:rPr kumimoji="1" lang="ja-JP" altLang="en-US">
                <a:latin typeface="Symbol" charset="2"/>
              </a:rPr>
              <a:pPr>
                <a:spcBef>
                  <a:spcPct val="0"/>
                </a:spcBef>
              </a:pPr>
              <a:t>6</a:t>
            </a:fld>
            <a:endParaRPr kumimoji="1" lang="ja-JP" altLang="en-US">
              <a:latin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19635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E717A-50A8-8A48-B290-95405F2184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009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Check number of events for continuum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2FA0D9-E0FE-466C-8369-1B0CE81A89C0}" type="slidenum">
              <a:rPr lang="de-DE" smtClean="0"/>
              <a:pPr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6243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E717A-50A8-8A48-B290-95405F21842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24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2015/8/29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B</a:t>
            </a:r>
            <a:r>
              <a:rPr lang="ja-JP" altLang="en-US"/>
              <a:t>ワークショップ</a:t>
            </a:r>
            <a:r>
              <a:rPr lang="en-US" altLang="ja-JP"/>
              <a:t>2010</a:t>
            </a:r>
            <a:r>
              <a:rPr lang="ja-JP" altLang="en-US"/>
              <a:t>熱海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2015/8/29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B</a:t>
            </a:r>
            <a:r>
              <a:rPr lang="ja-JP" altLang="en-US"/>
              <a:t>ワークショップ</a:t>
            </a:r>
            <a:r>
              <a:rPr lang="en-US" altLang="ja-JP"/>
              <a:t>2010</a:t>
            </a:r>
            <a:r>
              <a:rPr lang="ja-JP" altLang="en-US"/>
              <a:t>熱海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2015/8/29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B</a:t>
            </a:r>
            <a:r>
              <a:rPr lang="ja-JP" altLang="en-US"/>
              <a:t>ワークショップ</a:t>
            </a:r>
            <a:r>
              <a:rPr lang="en-US" altLang="ja-JP"/>
              <a:t>2010</a:t>
            </a:r>
            <a:r>
              <a:rPr lang="ja-JP" altLang="en-US"/>
              <a:t>熱海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71461" y="0"/>
            <a:ext cx="10972800" cy="785794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ja-JP" altLang="en-US" dirty="0"/>
              <a:t>マスタ タイトルの書式設定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/>
                </a:solidFill>
              </a:rPr>
              <a:t>2015/8/29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/>
                </a:solidFill>
              </a:rPr>
              <a:t>B</a:t>
            </a:r>
            <a:r>
              <a:rPr lang="ja-JP" altLang="en-US">
                <a:solidFill>
                  <a:prstClr val="black"/>
                </a:solidFill>
              </a:rPr>
              <a:t>ワークショップ</a:t>
            </a:r>
            <a:r>
              <a:rPr lang="en-US" altLang="ja-JP">
                <a:solidFill>
                  <a:prstClr val="black"/>
                </a:solidFill>
              </a:rPr>
              <a:t>2010</a:t>
            </a:r>
            <a:r>
              <a:rPr lang="ja-JP" altLang="en-US">
                <a:solidFill>
                  <a:prstClr val="black"/>
                </a:solidFill>
              </a:rPr>
              <a:t>熱海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499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2015/8/29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B</a:t>
            </a:r>
            <a:r>
              <a:rPr lang="ja-JP" altLang="en-US"/>
              <a:t>ワークショップ</a:t>
            </a:r>
            <a:r>
              <a:rPr lang="en-US" altLang="ja-JP"/>
              <a:t>2010</a:t>
            </a:r>
            <a:r>
              <a:rPr lang="ja-JP" altLang="en-US"/>
              <a:t>熱海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2015/8/29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B</a:t>
            </a:r>
            <a:r>
              <a:rPr lang="ja-JP" altLang="en-US"/>
              <a:t>ワークショップ</a:t>
            </a:r>
            <a:r>
              <a:rPr lang="en-US" altLang="ja-JP"/>
              <a:t>2010</a:t>
            </a:r>
            <a:r>
              <a:rPr lang="ja-JP" altLang="en-US"/>
              <a:t>熱海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2015/8/29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B</a:t>
            </a:r>
            <a:r>
              <a:rPr lang="ja-JP" altLang="en-US"/>
              <a:t>ワークショップ</a:t>
            </a:r>
            <a:r>
              <a:rPr lang="en-US" altLang="ja-JP"/>
              <a:t>2010</a:t>
            </a:r>
            <a:r>
              <a:rPr lang="ja-JP" altLang="en-US"/>
              <a:t>熱海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2015/8/29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B</a:t>
            </a:r>
            <a:r>
              <a:rPr lang="ja-JP" altLang="en-US"/>
              <a:t>ワークショップ</a:t>
            </a:r>
            <a:r>
              <a:rPr lang="en-US" altLang="ja-JP"/>
              <a:t>2010</a:t>
            </a:r>
            <a:r>
              <a:rPr lang="ja-JP" altLang="en-US"/>
              <a:t>熱海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2015/8/29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B</a:t>
            </a:r>
            <a:r>
              <a:rPr lang="ja-JP" altLang="en-US"/>
              <a:t>ワークショップ</a:t>
            </a:r>
            <a:r>
              <a:rPr lang="en-US" altLang="ja-JP"/>
              <a:t>2010</a:t>
            </a:r>
            <a:r>
              <a:rPr lang="ja-JP" altLang="en-US"/>
              <a:t>熱海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2015/8/29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B</a:t>
            </a:r>
            <a:r>
              <a:rPr lang="ja-JP" altLang="en-US"/>
              <a:t>ワークショップ</a:t>
            </a:r>
            <a:r>
              <a:rPr lang="en-US" altLang="ja-JP"/>
              <a:t>2010</a:t>
            </a:r>
            <a:r>
              <a:rPr lang="ja-JP" altLang="en-US"/>
              <a:t>熱海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2015/8/29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 altLang="ja-JP"/>
              <a:t>B</a:t>
            </a:r>
            <a:r>
              <a:rPr lang="ja-JP" altLang="en-US"/>
              <a:t>ワークショップ</a:t>
            </a:r>
            <a:r>
              <a:rPr lang="en-US" altLang="ja-JP"/>
              <a:t>2010</a:t>
            </a:r>
            <a:r>
              <a:rPr lang="ja-JP" altLang="en-US"/>
              <a:t>熱海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r>
              <a:rPr lang="en-US"/>
              <a:t>2015/8/29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 altLang="ja-JP"/>
              <a:t>B</a:t>
            </a:r>
            <a:r>
              <a:rPr lang="ja-JP" altLang="en-US"/>
              <a:t>ワークショップ</a:t>
            </a:r>
            <a:r>
              <a:rPr lang="en-US" altLang="ja-JP"/>
              <a:t>2010</a:t>
            </a:r>
            <a:r>
              <a:rPr lang="ja-JP" altLang="en-US"/>
              <a:t>熱海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2015/8/29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 altLang="ja-JP"/>
              <a:t>B</a:t>
            </a:r>
            <a:r>
              <a:rPr lang="ja-JP" altLang="en-US"/>
              <a:t>ワークショップ</a:t>
            </a:r>
            <a:r>
              <a:rPr lang="en-US" altLang="ja-JP"/>
              <a:t>2010</a:t>
            </a:r>
            <a:r>
              <a:rPr lang="ja-JP" altLang="en-US"/>
              <a:t>熱海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0BFB661E-1FC1-E94E-A9F0-EAC9927AC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440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(null)"/><Relationship Id="rId2" Type="http://schemas.openxmlformats.org/officeDocument/2006/relationships/image" Target="../media/image31.(null)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(null)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(null)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hyperlink" Target="http://arxiv.org/abs/arXiv:1611.06648" TargetMode="External"/><Relationship Id="rId4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rxiv.org/abs/arXiv:1611.06648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80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tif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tiff"/><Relationship Id="rId5" Type="http://schemas.openxmlformats.org/officeDocument/2006/relationships/image" Target="../media/image73.tiff"/><Relationship Id="rId4" Type="http://schemas.openxmlformats.org/officeDocument/2006/relationships/image" Target="../media/image72.tif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tiff"/><Relationship Id="rId5" Type="http://schemas.openxmlformats.org/officeDocument/2006/relationships/image" Target="../media/image1.png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2EC3F0-FD66-914F-ABED-E510B73EE0FE}"/>
              </a:ext>
            </a:extLst>
          </p:cNvPr>
          <p:cNvSpPr/>
          <p:nvPr/>
        </p:nvSpPr>
        <p:spPr>
          <a:xfrm>
            <a:off x="3510116" y="3531870"/>
            <a:ext cx="5549742" cy="15087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5441" y="319907"/>
            <a:ext cx="9144000" cy="1752600"/>
          </a:xfrm>
        </p:spPr>
        <p:txBody>
          <a:bodyPr>
            <a:noAutofit/>
          </a:bodyPr>
          <a:lstStyle/>
          <a:p>
            <a:r>
              <a:rPr lang="en-US" sz="3000" dirty="0"/>
              <a:t>Recent results on hadronic physics from Belle and prospects at Belle II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2684206"/>
            <a:ext cx="6801612" cy="290823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Anselm Vossen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the Belle &amp; Belle II Collaborations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8104" y="6238883"/>
            <a:ext cx="1619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Lightcone 2018</a:t>
            </a:r>
          </a:p>
          <a:p>
            <a:r>
              <a:rPr lang="en-US" dirty="0"/>
              <a:t>5/14 - 5/18</a:t>
            </a:r>
          </a:p>
        </p:txBody>
      </p:sp>
      <p:pic>
        <p:nvPicPr>
          <p:cNvPr id="7" name="Picture 2" descr="http://belle2.kek.jp/images/belle2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69" y="5620952"/>
            <a:ext cx="1008062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 descr="Image result for jefferson lab logo">
            <a:extLst>
              <a:ext uri="{FF2B5EF4-FFF2-40B4-BE49-F238E27FC236}">
                <a16:creationId xmlns:a16="http://schemas.microsoft.com/office/drawing/2014/main" id="{37244880-62C4-BD42-BF91-40A933056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664" y="3737266"/>
            <a:ext cx="3564194" cy="111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0" name="Picture 6" descr="https://upload.wikimedia.org/wikipedia/commons/thumb/0/04/Duke_Blue_Devils_logo.svg/1212px-Duke_Blue_Devils_logo.svg.png">
            <a:extLst>
              <a:ext uri="{FF2B5EF4-FFF2-40B4-BE49-F238E27FC236}">
                <a16:creationId xmlns:a16="http://schemas.microsoft.com/office/drawing/2014/main" id="{8E4AFBF7-8054-0A44-8C99-E6EFE221E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070" y="3717472"/>
            <a:ext cx="1278612" cy="10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498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F7155-3027-E040-9E79-90A6D6356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976" y="246611"/>
            <a:ext cx="7729728" cy="1188720"/>
          </a:xfrm>
        </p:spPr>
        <p:txBody>
          <a:bodyPr/>
          <a:lstStyle/>
          <a:p>
            <a:r>
              <a:rPr lang="en-US" dirty="0"/>
              <a:t>Di-hadron fragmentation functions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55C3AE-B7A4-2946-93A3-574B8379A02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645948"/>
                <a:ext cx="6873201" cy="453101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Additional degree of freedom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charset="0"/>
                          </a:rPr>
                          <m:t>𝑅</m:t>
                        </m:r>
                      </m:e>
                    </m:acc>
                    <m:r>
                      <a:rPr lang="en-US" i="1">
                        <a:latin typeface="Cambria Math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i="1">
                        <a:latin typeface="Cambria Math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Plus z, P</a:t>
                </a:r>
                <a:r>
                  <a:rPr lang="en-US" baseline="-25000" dirty="0"/>
                  <a:t>T</a:t>
                </a:r>
              </a:p>
              <a:p>
                <a:r>
                  <a:rPr lang="en-US" dirty="0"/>
                  <a:t>Relative momentum of hadrons can carry away angular momentum</a:t>
                </a:r>
              </a:p>
              <a:p>
                <a:pPr lvl="1"/>
                <a:r>
                  <a:rPr lang="en-US" dirty="0"/>
                  <a:t>Partial wave decomposition in </a:t>
                </a:r>
                <a:r>
                  <a:rPr lang="en-US" dirty="0">
                    <a:latin typeface="Symbol" pitchFamily="2" charset="2"/>
                  </a:rPr>
                  <a:t>q</a:t>
                </a:r>
              </a:p>
              <a:p>
                <a:pPr lvl="1"/>
                <a:r>
                  <a:rPr lang="en-US" dirty="0"/>
                  <a:t>Relative and total angular momentum </a:t>
                </a:r>
                <a:r>
                  <a:rPr lang="en-US" dirty="0">
                    <a:sym typeface="Wingdings" pitchFamily="2" charset="2"/>
                  </a:rPr>
                  <a:t></a:t>
                </a:r>
                <a:r>
                  <a:rPr lang="en-US" dirty="0"/>
                  <a:t>In principle endless tower of FFs</a:t>
                </a:r>
              </a:p>
              <a:p>
                <a:pPr lvl="1"/>
                <a:r>
                  <a:rPr lang="en-US" dirty="0"/>
                  <a:t>Analogue of 1h production with spin in final state</a:t>
                </a:r>
              </a:p>
              <a:p>
                <a:r>
                  <a:rPr lang="en-US" dirty="0"/>
                  <a:t>Transverse polarization dependence in collinear framework</a:t>
                </a:r>
              </a:p>
              <a:p>
                <a:r>
                  <a:rPr lang="en-US" dirty="0"/>
                  <a:t>Makes ‘new’ FFs possible, such as G</a:t>
                </a:r>
                <a:r>
                  <a:rPr lang="en-US" baseline="-25000" dirty="0"/>
                  <a:t>1</a:t>
                </a:r>
                <a:r>
                  <a:rPr lang="en-US" baseline="30000" dirty="0"/>
                  <a:t>⊥</a:t>
                </a:r>
                <a:r>
                  <a:rPr lang="en-US" dirty="0"/>
                  <a:t> : T-odd chiral even. In 1h case, this needs polarized hadron in the final state </a:t>
                </a:r>
                <a:r>
                  <a:rPr lang="en-US" dirty="0">
                    <a:sym typeface="Wingdings" pitchFamily="2" charset="2"/>
                  </a:rPr>
                  <a:t></a:t>
                </a:r>
                <a:r>
                  <a:rPr lang="en-US" b="1" dirty="0">
                    <a:sym typeface="Wingdings" pitchFamily="2" charset="2"/>
                  </a:rPr>
                  <a:t>See H. </a:t>
                </a:r>
                <a:r>
                  <a:rPr lang="en-US" b="1" dirty="0" err="1">
                    <a:sym typeface="Wingdings" pitchFamily="2" charset="2"/>
                  </a:rPr>
                  <a:t>Matevosyan’s</a:t>
                </a:r>
                <a:r>
                  <a:rPr lang="en-US" b="1" dirty="0">
                    <a:sym typeface="Wingdings" pitchFamily="2" charset="2"/>
                  </a:rPr>
                  <a:t> talk!</a:t>
                </a:r>
              </a:p>
              <a:p>
                <a:r>
                  <a:rPr lang="en-US" b="1" dirty="0">
                    <a:sym typeface="Wingdings" pitchFamily="2" charset="2"/>
                  </a:rPr>
                  <a:t>Similar to </a:t>
                </a:r>
                <a:r>
                  <a:rPr lang="en-US" b="1" dirty="0">
                    <a:latin typeface="Symbol" pitchFamily="2" charset="2"/>
                    <a:sym typeface="Wingdings" pitchFamily="2" charset="2"/>
                  </a:rPr>
                  <a:t>L </a:t>
                </a:r>
                <a:r>
                  <a:rPr lang="en-US" b="1" dirty="0" err="1">
                    <a:sym typeface="Wingdings" pitchFamily="2" charset="2"/>
                  </a:rPr>
                  <a:t>FF,chiral</a:t>
                </a:r>
                <a:r>
                  <a:rPr lang="en-US" b="1" dirty="0">
                    <a:sym typeface="Wingdings" pitchFamily="2" charset="2"/>
                  </a:rPr>
                  <a:t>-even, T-odd: Important to check factorization</a:t>
                </a:r>
                <a:endParaRPr lang="en-US" b="1" dirty="0"/>
              </a:p>
              <a:p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055C3AE-B7A4-2946-93A3-574B8379A0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645948"/>
                <a:ext cx="6873201" cy="4531015"/>
              </a:xfrm>
              <a:blipFill>
                <a:blip r:embed="rId2"/>
                <a:stretch>
                  <a:fillRect l="-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C05719-E880-3A4C-ABB9-28EF34AE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2CDD7-3789-2746-A5B0-221C485D780C}" type="slidenum">
              <a:rPr lang="en-US" smtClean="0"/>
              <a:t>10</a:t>
            </a:fld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EDED711-5710-154D-814C-1C30A1AA5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4334" y="414841"/>
            <a:ext cx="2601060" cy="2462213"/>
          </a:xfrm>
          <a:prstGeom prst="rect">
            <a:avLst/>
          </a:prstGeom>
        </p:spPr>
      </p:pic>
      <p:grpSp>
        <p:nvGrpSpPr>
          <p:cNvPr id="22" name="Group 313">
            <a:extLst>
              <a:ext uri="{FF2B5EF4-FFF2-40B4-BE49-F238E27FC236}">
                <a16:creationId xmlns:a16="http://schemas.microsoft.com/office/drawing/2014/main" id="{0998B35D-11B6-244E-B5F5-7057272FC7A7}"/>
              </a:ext>
            </a:extLst>
          </p:cNvPr>
          <p:cNvGrpSpPr/>
          <p:nvPr/>
        </p:nvGrpSpPr>
        <p:grpSpPr>
          <a:xfrm>
            <a:off x="7973054" y="5773436"/>
            <a:ext cx="641242" cy="360209"/>
            <a:chOff x="0" y="0"/>
            <a:chExt cx="911986" cy="512295"/>
          </a:xfrm>
        </p:grpSpPr>
        <p:sp>
          <p:nvSpPr>
            <p:cNvPr id="23" name="Shape 308">
              <a:extLst>
                <a:ext uri="{FF2B5EF4-FFF2-40B4-BE49-F238E27FC236}">
                  <a16:creationId xmlns:a16="http://schemas.microsoft.com/office/drawing/2014/main" id="{518E81B7-B950-F148-B7DB-D1495FD2EEA9}"/>
                </a:ext>
              </a:extLst>
            </p:cNvPr>
            <p:cNvSpPr/>
            <p:nvPr/>
          </p:nvSpPr>
          <p:spPr>
            <a:xfrm>
              <a:off x="0" y="0"/>
              <a:ext cx="911987" cy="512296"/>
            </a:xfrm>
            <a:prstGeom prst="roundRect">
              <a:avLst>
                <a:gd name="adj" fmla="val 25068"/>
              </a:avLst>
            </a:prstGeom>
            <a:solidFill>
              <a:srgbClr val="DCDEE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16286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24" name="Shape 309">
              <a:extLst>
                <a:ext uri="{FF2B5EF4-FFF2-40B4-BE49-F238E27FC236}">
                  <a16:creationId xmlns:a16="http://schemas.microsoft.com/office/drawing/2014/main" id="{68D1C851-EDE7-D64B-BE5A-E2A1BB0D090F}"/>
                </a:ext>
              </a:extLst>
            </p:cNvPr>
            <p:cNvSpPr/>
            <p:nvPr/>
          </p:nvSpPr>
          <p:spPr>
            <a:xfrm>
              <a:off x="68768" y="205808"/>
              <a:ext cx="99521" cy="100679"/>
            </a:xfrm>
            <a:prstGeom prst="ellipse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25" name="Shape 310">
              <a:extLst>
                <a:ext uri="{FF2B5EF4-FFF2-40B4-BE49-F238E27FC236}">
                  <a16:creationId xmlns:a16="http://schemas.microsoft.com/office/drawing/2014/main" id="{E4E20DDF-311A-6D4D-873A-72375423579A}"/>
                </a:ext>
              </a:extLst>
            </p:cNvPr>
            <p:cNvSpPr/>
            <p:nvPr/>
          </p:nvSpPr>
          <p:spPr>
            <a:xfrm>
              <a:off x="277499" y="265391"/>
              <a:ext cx="26236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6" name="Shape 311">
              <a:extLst>
                <a:ext uri="{FF2B5EF4-FFF2-40B4-BE49-F238E27FC236}">
                  <a16:creationId xmlns:a16="http://schemas.microsoft.com/office/drawing/2014/main" id="{8DD65502-2D0F-1E47-8BBD-384AFDA64FD3}"/>
                </a:ext>
              </a:extLst>
            </p:cNvPr>
            <p:cNvSpPr/>
            <p:nvPr/>
          </p:nvSpPr>
          <p:spPr>
            <a:xfrm>
              <a:off x="649069" y="131537"/>
              <a:ext cx="125206" cy="126364"/>
            </a:xfrm>
            <a:prstGeom prst="ellipse">
              <a:avLst/>
            </a:prstGeom>
            <a:solidFill>
              <a:schemeClr val="accent4">
                <a:hueOff val="384618"/>
                <a:satOff val="3869"/>
                <a:lumOff val="5802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27" name="Shape 312">
              <a:extLst>
                <a:ext uri="{FF2B5EF4-FFF2-40B4-BE49-F238E27FC236}">
                  <a16:creationId xmlns:a16="http://schemas.microsoft.com/office/drawing/2014/main" id="{AD2D5975-25CE-9F43-8486-121EC76DB1EB}"/>
                </a:ext>
              </a:extLst>
            </p:cNvPr>
            <p:cNvSpPr/>
            <p:nvPr/>
          </p:nvSpPr>
          <p:spPr>
            <a:xfrm>
              <a:off x="649069" y="295348"/>
              <a:ext cx="125206" cy="126363"/>
            </a:xfrm>
            <a:prstGeom prst="ellipse">
              <a:avLst/>
            </a:prstGeom>
            <a:solidFill>
              <a:schemeClr val="accent4">
                <a:hueOff val="384618"/>
                <a:satOff val="3869"/>
                <a:lumOff val="5802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</p:grpSp>
      <p:grpSp>
        <p:nvGrpSpPr>
          <p:cNvPr id="28" name="Group 319">
            <a:extLst>
              <a:ext uri="{FF2B5EF4-FFF2-40B4-BE49-F238E27FC236}">
                <a16:creationId xmlns:a16="http://schemas.microsoft.com/office/drawing/2014/main" id="{BD62655D-D7F5-E040-978F-A37642F302D3}"/>
              </a:ext>
            </a:extLst>
          </p:cNvPr>
          <p:cNvGrpSpPr/>
          <p:nvPr/>
        </p:nvGrpSpPr>
        <p:grpSpPr>
          <a:xfrm>
            <a:off x="8784744" y="5773436"/>
            <a:ext cx="641242" cy="360209"/>
            <a:chOff x="0" y="0"/>
            <a:chExt cx="911986" cy="512295"/>
          </a:xfrm>
        </p:grpSpPr>
        <p:sp>
          <p:nvSpPr>
            <p:cNvPr id="29" name="Shape 314">
              <a:extLst>
                <a:ext uri="{FF2B5EF4-FFF2-40B4-BE49-F238E27FC236}">
                  <a16:creationId xmlns:a16="http://schemas.microsoft.com/office/drawing/2014/main" id="{8E914BEA-7A5B-A04B-9A53-4081067DDD4E}"/>
                </a:ext>
              </a:extLst>
            </p:cNvPr>
            <p:cNvSpPr/>
            <p:nvPr/>
          </p:nvSpPr>
          <p:spPr>
            <a:xfrm>
              <a:off x="0" y="0"/>
              <a:ext cx="911987" cy="512296"/>
            </a:xfrm>
            <a:prstGeom prst="roundRect">
              <a:avLst>
                <a:gd name="adj" fmla="val 25068"/>
              </a:avLst>
            </a:prstGeom>
            <a:solidFill>
              <a:srgbClr val="DCDEE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16286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30" name="Shape 315">
              <a:extLst>
                <a:ext uri="{FF2B5EF4-FFF2-40B4-BE49-F238E27FC236}">
                  <a16:creationId xmlns:a16="http://schemas.microsoft.com/office/drawing/2014/main" id="{048A32D4-B2E2-AB4E-A263-37C29FF461A1}"/>
                </a:ext>
              </a:extLst>
            </p:cNvPr>
            <p:cNvSpPr/>
            <p:nvPr/>
          </p:nvSpPr>
          <p:spPr>
            <a:xfrm>
              <a:off x="68768" y="205808"/>
              <a:ext cx="99521" cy="100679"/>
            </a:xfrm>
            <a:prstGeom prst="ellipse">
              <a:avLst/>
            </a:prstGeom>
            <a:blipFill rotWithShape="1">
              <a:blip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31" name="Shape 316">
              <a:extLst>
                <a:ext uri="{FF2B5EF4-FFF2-40B4-BE49-F238E27FC236}">
                  <a16:creationId xmlns:a16="http://schemas.microsoft.com/office/drawing/2014/main" id="{DA91B6BA-1284-A34B-895F-687E11A86AF3}"/>
                </a:ext>
              </a:extLst>
            </p:cNvPr>
            <p:cNvSpPr/>
            <p:nvPr/>
          </p:nvSpPr>
          <p:spPr>
            <a:xfrm>
              <a:off x="277499" y="265391"/>
              <a:ext cx="26236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2" name="Shape 317">
              <a:extLst>
                <a:ext uri="{FF2B5EF4-FFF2-40B4-BE49-F238E27FC236}">
                  <a16:creationId xmlns:a16="http://schemas.microsoft.com/office/drawing/2014/main" id="{F7BF4874-B38D-094B-B2D2-70F8FE3E1E4D}"/>
                </a:ext>
              </a:extLst>
            </p:cNvPr>
            <p:cNvSpPr/>
            <p:nvPr/>
          </p:nvSpPr>
          <p:spPr>
            <a:xfrm>
              <a:off x="649069" y="131537"/>
              <a:ext cx="125206" cy="126364"/>
            </a:xfrm>
            <a:prstGeom prst="ellipse">
              <a:avLst/>
            </a:prstGeom>
            <a:solidFill>
              <a:schemeClr val="accent4">
                <a:hueOff val="384618"/>
                <a:satOff val="3869"/>
                <a:lumOff val="5802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33" name="Shape 318">
              <a:extLst>
                <a:ext uri="{FF2B5EF4-FFF2-40B4-BE49-F238E27FC236}">
                  <a16:creationId xmlns:a16="http://schemas.microsoft.com/office/drawing/2014/main" id="{9061EBE6-777E-E245-8E3E-23416F23E4F4}"/>
                </a:ext>
              </a:extLst>
            </p:cNvPr>
            <p:cNvSpPr/>
            <p:nvPr/>
          </p:nvSpPr>
          <p:spPr>
            <a:xfrm>
              <a:off x="649069" y="295348"/>
              <a:ext cx="125206" cy="126363"/>
            </a:xfrm>
            <a:prstGeom prst="ellipse">
              <a:avLst/>
            </a:prstGeom>
            <a:solidFill>
              <a:schemeClr val="accent4">
                <a:hueOff val="384618"/>
                <a:satOff val="3869"/>
                <a:lumOff val="5802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</p:grpSp>
      <p:sp>
        <p:nvSpPr>
          <p:cNvPr id="34" name="Shape 320">
            <a:extLst>
              <a:ext uri="{FF2B5EF4-FFF2-40B4-BE49-F238E27FC236}">
                <a16:creationId xmlns:a16="http://schemas.microsoft.com/office/drawing/2014/main" id="{4D0386FA-B211-104F-BC5F-61DBD10F04D3}"/>
              </a:ext>
            </a:extLst>
          </p:cNvPr>
          <p:cNvSpPr/>
          <p:nvPr/>
        </p:nvSpPr>
        <p:spPr>
          <a:xfrm>
            <a:off x="7994602" y="5953540"/>
            <a:ext cx="152591" cy="1"/>
          </a:xfrm>
          <a:prstGeom prst="line">
            <a:avLst/>
          </a:prstGeom>
          <a:ln w="12700">
            <a:solidFill>
              <a:schemeClr val="accent5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35" name="Shape 321">
            <a:extLst>
              <a:ext uri="{FF2B5EF4-FFF2-40B4-BE49-F238E27FC236}">
                <a16:creationId xmlns:a16="http://schemas.microsoft.com/office/drawing/2014/main" id="{BF419CE3-53A5-AD4B-937C-D0CB1D6A295D}"/>
              </a:ext>
            </a:extLst>
          </p:cNvPr>
          <p:cNvSpPr/>
          <p:nvPr/>
        </p:nvSpPr>
        <p:spPr>
          <a:xfrm flipH="1">
            <a:off x="8780704" y="5953540"/>
            <a:ext cx="152591" cy="1"/>
          </a:xfrm>
          <a:prstGeom prst="line">
            <a:avLst/>
          </a:prstGeom>
          <a:ln w="12700">
            <a:solidFill>
              <a:schemeClr val="accent5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36" name="Shape 322">
            <a:extLst>
              <a:ext uri="{FF2B5EF4-FFF2-40B4-BE49-F238E27FC236}">
                <a16:creationId xmlns:a16="http://schemas.microsoft.com/office/drawing/2014/main" id="{FB79E774-3A2C-1C4D-8880-3CE6D4D89EDB}"/>
              </a:ext>
            </a:extLst>
          </p:cNvPr>
          <p:cNvSpPr/>
          <p:nvPr/>
        </p:nvSpPr>
        <p:spPr>
          <a:xfrm>
            <a:off x="8610213" y="5758025"/>
            <a:ext cx="158698" cy="38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9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2039"/>
              <a:t>-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331DA2E-274E-A643-B9D4-6512315B07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4334" y="3471286"/>
            <a:ext cx="2517490" cy="172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538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EA5CC-0F0B-2640-B4FF-E45F6F7E2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5256"/>
            <a:ext cx="10515600" cy="1325563"/>
          </a:xfrm>
        </p:spPr>
        <p:txBody>
          <a:bodyPr/>
          <a:lstStyle/>
          <a:p>
            <a:r>
              <a:rPr lang="en-US" dirty="0"/>
              <a:t>Example, Access of </a:t>
            </a:r>
            <a:r>
              <a:rPr lang="en-US" cap="none" dirty="0"/>
              <a:t>e(x) in </a:t>
            </a:r>
            <a:r>
              <a:rPr lang="en-US" dirty="0"/>
              <a:t>SIDIS x-section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3A6EE-FA5D-3945-8980-F33F19C32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665" y="1518367"/>
            <a:ext cx="5928360" cy="2598708"/>
          </a:xfrm>
        </p:spPr>
        <p:txBody>
          <a:bodyPr>
            <a:normAutofit/>
          </a:bodyPr>
          <a:lstStyle/>
          <a:p>
            <a:r>
              <a:rPr lang="en-US" dirty="0"/>
              <a:t>Di-hadron cross section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Single hadron cross-section: mixes other contributions: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4F97C-9F5B-DF46-9580-BE26DE219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2CDD7-3789-2746-A5B0-221C485D780C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A02E81-B226-6B4D-85E0-C59E90347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8935" y="3459166"/>
            <a:ext cx="4525806" cy="32623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C2B8A5-CB40-A048-AF10-672F9E79DB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65"/>
          <a:stretch/>
        </p:blipFill>
        <p:spPr>
          <a:xfrm>
            <a:off x="742665" y="2286000"/>
            <a:ext cx="9131300" cy="7757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435FF0-F817-F04E-A073-2DDA8109DB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840"/>
          <a:stretch/>
        </p:blipFill>
        <p:spPr>
          <a:xfrm>
            <a:off x="742665" y="4204278"/>
            <a:ext cx="6286500" cy="142192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A33650-8AED-4E44-8675-EBABF6467960}"/>
              </a:ext>
            </a:extLst>
          </p:cNvPr>
          <p:cNvCxnSpPr/>
          <p:nvPr/>
        </p:nvCxnSpPr>
        <p:spPr>
          <a:xfrm flipV="1">
            <a:off x="7179733" y="1930400"/>
            <a:ext cx="1828800" cy="1405467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57C47A4-693D-584B-9497-9E51D4495BE6}"/>
              </a:ext>
            </a:extLst>
          </p:cNvPr>
          <p:cNvCxnSpPr>
            <a:cxnSpLocks/>
          </p:cNvCxnSpPr>
          <p:nvPr/>
        </p:nvCxnSpPr>
        <p:spPr>
          <a:xfrm flipV="1">
            <a:off x="4393915" y="4077469"/>
            <a:ext cx="914400" cy="1548733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DE067F5-C6CC-F44A-9EEF-DE5A63FB2BB3}"/>
              </a:ext>
            </a:extLst>
          </p:cNvPr>
          <p:cNvSpPr txBox="1"/>
          <p:nvPr/>
        </p:nvSpPr>
        <p:spPr>
          <a:xfrm>
            <a:off x="9194800" y="1888610"/>
            <a:ext cx="2112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WW Approximation</a:t>
            </a:r>
          </a:p>
        </p:txBody>
      </p:sp>
    </p:spTree>
    <p:extLst>
      <p:ext uri="{BB962C8B-B14F-4D97-AF65-F5344CB8AC3E}">
        <p14:creationId xmlns:p14="http://schemas.microsoft.com/office/powerpoint/2010/main" val="996733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4D642-5A9B-1A48-8E10-443ED1F13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6054" y="143810"/>
            <a:ext cx="7729728" cy="1188720"/>
          </a:xfrm>
        </p:spPr>
        <p:txBody>
          <a:bodyPr/>
          <a:lstStyle/>
          <a:p>
            <a:r>
              <a:rPr lang="en-US" dirty="0"/>
              <a:t>RECENT Belle result</a:t>
            </a:r>
            <a:br>
              <a:rPr lang="en-US" dirty="0"/>
            </a:br>
            <a:r>
              <a:rPr lang="en-US" sz="1600" dirty="0"/>
              <a:t>(</a:t>
            </a:r>
            <a:r>
              <a:rPr lang="en-US" sz="1600" cap="none" dirty="0"/>
              <a:t>Seidl et. al. </a:t>
            </a:r>
            <a:r>
              <a:rPr lang="en-US" sz="1600" cap="none" dirty="0" err="1"/>
              <a:t>Phys.Rev</a:t>
            </a:r>
            <a:r>
              <a:rPr lang="en-US" sz="1600" cap="none" dirty="0"/>
              <a:t>. D96 (2017) no.3, 032005</a:t>
            </a:r>
            <a:r>
              <a:rPr lang="en-US" cap="none" dirty="0"/>
              <a:t>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9875E66-33A3-FD41-95F9-6BABF9B11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04784" y="1512174"/>
            <a:ext cx="4387216" cy="31019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61EDD2-F6B6-234C-9359-8668AC260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12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D818D3-8A01-EB44-859F-117A02CEB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521221" y="190993"/>
            <a:ext cx="4811466" cy="74538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90D381-19AD-D240-8000-6F40E8C79803}"/>
              </a:ext>
            </a:extLst>
          </p:cNvPr>
          <p:cNvSpPr txBox="1"/>
          <p:nvPr/>
        </p:nvSpPr>
        <p:spPr>
          <a:xfrm>
            <a:off x="7027333" y="6217920"/>
            <a:ext cx="10021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 [GeV]</a:t>
            </a:r>
          </a:p>
        </p:txBody>
      </p:sp>
    </p:spTree>
    <p:extLst>
      <p:ext uri="{BB962C8B-B14F-4D97-AF65-F5344CB8AC3E}">
        <p14:creationId xmlns:p14="http://schemas.microsoft.com/office/powerpoint/2010/main" val="405044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81217-1BC1-9A40-A54A-B8A7D987E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66" y="26541"/>
            <a:ext cx="7729728" cy="1188720"/>
          </a:xfrm>
        </p:spPr>
        <p:txBody>
          <a:bodyPr/>
          <a:lstStyle/>
          <a:p>
            <a:r>
              <a:rPr lang="en-US" dirty="0"/>
              <a:t>Results Systematics Dominated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6ECB1-E012-1B41-B0BF-DC3565035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0868" y="113390"/>
            <a:ext cx="2372531" cy="5626637"/>
          </a:xfrm>
        </p:spPr>
        <p:txBody>
          <a:bodyPr/>
          <a:lstStyle/>
          <a:p>
            <a:r>
              <a:rPr lang="en-US" dirty="0"/>
              <a:t>Low z: Dominated by PID uncertainties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Belle II prospects: Improved PID, higher statistics to improve uncertainties on PID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High z: Dominated by ISR uncertainties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Belle II prospects:  better understanding of ISR radiation with better statistics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8D1C2E-1387-5648-85E3-8868DC644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8C5148-5F30-F04E-BBCC-56AFCD108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12451" y="206384"/>
            <a:ext cx="5218631" cy="80846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8C4C7EC-1A5D-404E-AF93-74436E702F62}"/>
              </a:ext>
            </a:extLst>
          </p:cNvPr>
          <p:cNvCxnSpPr/>
          <p:nvPr/>
        </p:nvCxnSpPr>
        <p:spPr>
          <a:xfrm flipH="1">
            <a:off x="4381995" y="1215261"/>
            <a:ext cx="4785756" cy="4241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19FBF22-F5C9-7340-A500-CAD5E71AA526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8564067" y="2926709"/>
            <a:ext cx="306801" cy="21796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9E24D3F-965D-B343-BE5D-FEDB3A88A6EF}"/>
              </a:ext>
            </a:extLst>
          </p:cNvPr>
          <p:cNvSpPr txBox="1"/>
          <p:nvPr/>
        </p:nvSpPr>
        <p:spPr>
          <a:xfrm>
            <a:off x="8592534" y="5604270"/>
            <a:ext cx="3487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Seidl</a:t>
            </a:r>
            <a:r>
              <a:rPr lang="en-US" sz="1400" dirty="0"/>
              <a:t> et. al. </a:t>
            </a:r>
            <a:r>
              <a:rPr lang="en-US" sz="1400" dirty="0" err="1"/>
              <a:t>Phys.Rev</a:t>
            </a:r>
            <a:r>
              <a:rPr lang="en-US" sz="1400" dirty="0"/>
              <a:t>. D96 (2017) no.3, 032005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F4FB6C-0EC8-6041-A010-4786B196AE0D}"/>
              </a:ext>
            </a:extLst>
          </p:cNvPr>
          <p:cNvSpPr txBox="1"/>
          <p:nvPr/>
        </p:nvSpPr>
        <p:spPr>
          <a:xfrm>
            <a:off x="8216369" y="6570133"/>
            <a:ext cx="10021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 [GeV]</a:t>
            </a:r>
          </a:p>
        </p:txBody>
      </p:sp>
    </p:spTree>
    <p:extLst>
      <p:ext uri="{BB962C8B-B14F-4D97-AF65-F5344CB8AC3E}">
        <p14:creationId xmlns:p14="http://schemas.microsoft.com/office/powerpoint/2010/main" val="3590639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2EB6A-E31D-4140-9D7A-18EE27B62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542" y="421165"/>
            <a:ext cx="7729728" cy="1188720"/>
          </a:xfrm>
        </p:spPr>
        <p:txBody>
          <a:bodyPr/>
          <a:lstStyle/>
          <a:p>
            <a:r>
              <a:rPr lang="en-US" dirty="0"/>
              <a:t>Belle II prospects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85DED-BCF8-864F-81F0-17C44151A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967" y="2226493"/>
            <a:ext cx="7729728" cy="3101983"/>
          </a:xfrm>
        </p:spPr>
        <p:txBody>
          <a:bodyPr/>
          <a:lstStyle/>
          <a:p>
            <a:r>
              <a:rPr lang="en-US" dirty="0"/>
              <a:t>Partial Wave decomposition (more general: </a:t>
            </a:r>
            <a:r>
              <a:rPr lang="en-US" dirty="0">
                <a:latin typeface="Symbol" pitchFamily="2" charset="2"/>
              </a:rPr>
              <a:t>q</a:t>
            </a:r>
            <a:r>
              <a:rPr lang="en-US" dirty="0"/>
              <a:t> dependence)</a:t>
            </a:r>
          </a:p>
          <a:p>
            <a:r>
              <a:rPr lang="en-US" dirty="0"/>
              <a:t>Higher order PWs lead to different moments in </a:t>
            </a:r>
            <a:r>
              <a:rPr lang="en-US" dirty="0">
                <a:latin typeface="Symbol" pitchFamily="2" charset="2"/>
              </a:rPr>
              <a:t>q </a:t>
            </a:r>
            <a:r>
              <a:rPr lang="en-US" dirty="0"/>
              <a:t>and </a:t>
            </a:r>
            <a:r>
              <a:rPr lang="en-US" dirty="0">
                <a:latin typeface="Symbol" pitchFamily="2" charset="2"/>
              </a:rPr>
              <a:t>f</a:t>
            </a:r>
            <a:r>
              <a:rPr lang="en-US" dirty="0"/>
              <a:t> </a:t>
            </a:r>
          </a:p>
          <a:p>
            <a:r>
              <a:rPr lang="en-US" dirty="0"/>
              <a:t>In models, evolution of the different PWs different</a:t>
            </a:r>
          </a:p>
          <a:p>
            <a:r>
              <a:rPr lang="en-US" dirty="0"/>
              <a:t>Important to have a full picture to understand mixing effects in ratios/partial integrals/acceptance</a:t>
            </a:r>
          </a:p>
          <a:p>
            <a:r>
              <a:rPr lang="en-US" dirty="0"/>
              <a:t>Missing info from partial wave estimated to have effects up to 10% e.g. on extraction of transversity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12E8F4-924F-0E4C-A6A5-063FB22AF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813A2-9FC1-F84F-B25D-AD97481B0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8174" y="4186966"/>
            <a:ext cx="1716508" cy="13900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641D20-4130-9A4F-96C6-888358108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4775" y="1254943"/>
            <a:ext cx="28321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96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7FC14F-D3DD-F349-9D70-DF3F942F3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15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1EA9E5C-2C5F-CB48-AFC7-4BBA2E36BE27}"/>
              </a:ext>
            </a:extLst>
          </p:cNvPr>
          <p:cNvSpPr txBox="1">
            <a:spLocks/>
          </p:cNvSpPr>
          <p:nvPr/>
        </p:nvSpPr>
        <p:spPr bwMode="black">
          <a:xfrm>
            <a:off x="479466" y="26541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Acceptance Impact on Partial Wave composition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89C4AE3-4298-3448-A814-8B6A9D3B7F4F}"/>
              </a:ext>
            </a:extLst>
          </p:cNvPr>
          <p:cNvSpPr txBox="1">
            <a:spLocks/>
          </p:cNvSpPr>
          <p:nvPr/>
        </p:nvSpPr>
        <p:spPr>
          <a:xfrm>
            <a:off x="9464635" y="505276"/>
            <a:ext cx="2372531" cy="5626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Belle II prospects:  Sufficient statistics for full partial wave decomposition</a:t>
            </a:r>
          </a:p>
          <a:p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BB7764-5458-5C4E-A580-D04322D99AF1}"/>
              </a:ext>
            </a:extLst>
          </p:cNvPr>
          <p:cNvSpPr txBox="1"/>
          <p:nvPr/>
        </p:nvSpPr>
        <p:spPr>
          <a:xfrm>
            <a:off x="0" y="6429791"/>
            <a:ext cx="3487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Seidl</a:t>
            </a:r>
            <a:r>
              <a:rPr lang="en-US" sz="1400" dirty="0"/>
              <a:t> et. al. </a:t>
            </a:r>
            <a:r>
              <a:rPr lang="en-US" sz="1400" dirty="0" err="1"/>
              <a:t>Phys.Rev</a:t>
            </a:r>
            <a:r>
              <a:rPr lang="en-US" sz="1400" dirty="0"/>
              <a:t>. D96 (2017) no.3, 032005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35DA909-FCCF-244B-901A-26A151F476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902518" y="-132327"/>
            <a:ext cx="5148414" cy="7975821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D26F03-6BC4-6C49-B04F-ABE80410ECB5}"/>
              </a:ext>
            </a:extLst>
          </p:cNvPr>
          <p:cNvSpPr txBox="1"/>
          <p:nvPr/>
        </p:nvSpPr>
        <p:spPr>
          <a:xfrm>
            <a:off x="8963536" y="6399014"/>
            <a:ext cx="10021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 [GeV]</a:t>
            </a:r>
          </a:p>
        </p:txBody>
      </p:sp>
    </p:spTree>
    <p:extLst>
      <p:ext uri="{BB962C8B-B14F-4D97-AF65-F5344CB8AC3E}">
        <p14:creationId xmlns:p14="http://schemas.microsoft.com/office/powerpoint/2010/main" val="1816636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76663" y="80002"/>
            <a:ext cx="8146228" cy="994172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Polarized Hyperon Production </a:t>
            </a:r>
            <a:endParaRPr kumimoji="1"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1684511" y="1636358"/>
                <a:ext cx="6180132" cy="4871320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2000" dirty="0"/>
                  <a:t>Large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>
                        <a:latin typeface="Cambria Math" charset="0"/>
                      </a:rPr>
                      <m:t>Λ</m:t>
                    </m:r>
                  </m:oMath>
                </a14:m>
                <a:r>
                  <a:rPr lang="en-US" altLang="zh-CN" sz="2000" dirty="0"/>
                  <a:t> transverse polarization in </a:t>
                </a:r>
                <a:r>
                  <a:rPr lang="en-US" altLang="zh-CN" sz="2000" dirty="0" err="1"/>
                  <a:t>unpolarized</a:t>
                </a:r>
                <a:r>
                  <a:rPr lang="en-US" altLang="zh-CN" sz="2000" dirty="0"/>
                  <a:t> pp collision</a:t>
                </a:r>
              </a:p>
              <a:p>
                <a:r>
                  <a:rPr lang="en-US" altLang="zh-CN" sz="2000" dirty="0"/>
                  <a:t>Caused by </a:t>
                </a:r>
                <a:r>
                  <a:rPr kumimoji="1" lang="en-US" altLang="zh-CN" sz="2000" dirty="0"/>
                  <a:t>polarizing FF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sz="2000" i="1">
                            <a:latin typeface="Cambria Math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charset="0"/>
                          </a:rPr>
                          <m:t>1</m:t>
                        </m:r>
                        <m:r>
                          <a:rPr kumimoji="1" lang="en-US" altLang="zh-CN" sz="2000" i="1">
                            <a:latin typeface="Cambria Math" charset="0"/>
                          </a:rPr>
                          <m:t>𝑇</m:t>
                        </m:r>
                      </m:sub>
                      <m:sup>
                        <m:r>
                          <a:rPr kumimoji="1" lang="en-US" altLang="zh-CN" sz="2000" i="1">
                            <a:latin typeface="Cambria Math" charset="0"/>
                          </a:rPr>
                          <m:t>⊥</m:t>
                        </m:r>
                      </m:sup>
                    </m:sSubSup>
                    <m:d>
                      <m:d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000" i="1">
                            <a:latin typeface="Cambria Math" charset="0"/>
                          </a:rPr>
                          <m:t>𝑧</m:t>
                        </m:r>
                        <m:r>
                          <a:rPr kumimoji="1" lang="en-US" altLang="zh-CN" sz="2000" i="1">
                            <a:latin typeface="Cambria Math" charset="0"/>
                          </a:rPr>
                          <m:t>,</m:t>
                        </m:r>
                        <m:sSubSup>
                          <m:sSubSupPr>
                            <m:ctrlPr>
                              <a:rPr kumimoji="1" lang="en-US" altLang="zh-CN" sz="20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000" i="1" dirty="0"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kumimoji="1" lang="en-US" altLang="zh-CN" sz="2000" i="1">
                                <a:latin typeface="Cambria Math" charset="0"/>
                              </a:rPr>
                              <m:t>⊥</m:t>
                            </m:r>
                          </m:sub>
                          <m:sup>
                            <m:r>
                              <a:rPr kumimoji="1" lang="en-US" altLang="zh-CN" sz="2000" i="1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kumimoji="1" lang="en-US" altLang="zh-CN" sz="2000">
                        <a:latin typeface="Cambria Math" charset="0"/>
                      </a:rPr>
                      <m:t>?</m:t>
                    </m:r>
                  </m:oMath>
                </a14:m>
                <a:endParaRPr kumimoji="1" lang="en-US" altLang="zh-CN" sz="2000" dirty="0"/>
              </a:p>
              <a:p>
                <a:r>
                  <a:rPr kumimoji="1" lang="en-US" altLang="zh-CN" sz="2000" dirty="0"/>
                  <a:t>Polarizing FF is chiral-even, has been proposed as a test of universality.</a:t>
                </a:r>
              </a:p>
              <a:p>
                <a:r>
                  <a:rPr lang="en-US" altLang="zh-CN" sz="2000" dirty="0"/>
                  <a:t>OPAL experiment at LEP has studied transverse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>
                        <a:latin typeface="Cambria Math" charset="0"/>
                      </a:rPr>
                      <m:t>Λ</m:t>
                    </m:r>
                  </m:oMath>
                </a14:m>
                <a:r>
                  <a:rPr lang="en-US" altLang="zh-CN" sz="2000" dirty="0"/>
                  <a:t> polarization, no significant signal was observed.</a:t>
                </a:r>
              </a:p>
              <a:p>
                <a:endParaRPr lang="en-US" altLang="zh-CN" sz="2000" dirty="0"/>
              </a:p>
              <a:p>
                <a:r>
                  <a:rPr lang="en-US" altLang="zh-CN" sz="2000" dirty="0"/>
                  <a:t>FF counterpart of the </a:t>
                </a:r>
                <a:r>
                  <a:rPr lang="en-US" altLang="zh-CN" sz="2000" dirty="0" err="1"/>
                  <a:t>Sivers</a:t>
                </a:r>
                <a:r>
                  <a:rPr lang="en-US" altLang="zh-CN" sz="2000" dirty="0"/>
                  <a:t> function.</a:t>
                </a:r>
              </a:p>
            </p:txBody>
          </p:sp>
        </mc:Choice>
        <mc:Fallback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84511" y="1636358"/>
                <a:ext cx="6180132" cy="4871320"/>
              </a:xfrm>
              <a:blipFill>
                <a:blip r:embed="rId2"/>
                <a:stretch>
                  <a:fillRect l="-821" t="-521" r="-4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69F5-E9A6-9448-A7CF-F04DE3C2E5A3}" type="slidenum">
              <a:rPr kumimoji="1" lang="zh-CN" altLang="en-US" smtClean="0"/>
              <a:t>16</a:t>
            </a:fld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663348" y="3132029"/>
            <a:ext cx="33953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350" b="1" dirty="0">
                <a:solidFill>
                  <a:srgbClr val="FF0000"/>
                </a:solidFill>
              </a:rPr>
              <a:t>PRL105,202001</a:t>
            </a:r>
            <a:r>
              <a:rPr kumimoji="1" lang="zh-CN" altLang="en-US" sz="1350" b="1" dirty="0">
                <a:solidFill>
                  <a:srgbClr val="FF0000"/>
                </a:solidFill>
              </a:rPr>
              <a:t>（</a:t>
            </a:r>
            <a:r>
              <a:rPr kumimoji="1" lang="en-US" altLang="zh-CN" sz="1350" b="1" dirty="0">
                <a:solidFill>
                  <a:srgbClr val="FF0000"/>
                </a:solidFill>
              </a:rPr>
              <a:t>2010</a:t>
            </a:r>
            <a:r>
              <a:rPr kumimoji="1" lang="zh-CN" altLang="en-US" sz="1350" b="1" dirty="0">
                <a:solidFill>
                  <a:srgbClr val="FF0000"/>
                </a:solidFill>
              </a:rPr>
              <a:t>）</a:t>
            </a:r>
          </a:p>
        </p:txBody>
      </p:sp>
      <p:sp>
        <p:nvSpPr>
          <p:cNvPr id="11" name="矩形 10"/>
          <p:cNvSpPr/>
          <p:nvPr/>
        </p:nvSpPr>
        <p:spPr>
          <a:xfrm>
            <a:off x="3395993" y="4160461"/>
            <a:ext cx="231993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zh-CN" sz="1350" b="1" dirty="0" err="1">
                <a:solidFill>
                  <a:srgbClr val="FF0000"/>
                </a:solidFill>
                <a:latin typeface=""/>
              </a:rPr>
              <a:t>Eur</a:t>
            </a:r>
            <a:r>
              <a:rPr lang="tr-TR" altLang="zh-CN" sz="1350" b="1" dirty="0">
                <a:solidFill>
                  <a:srgbClr val="FF0000"/>
                </a:solidFill>
                <a:latin typeface=""/>
              </a:rPr>
              <a:t>. </a:t>
            </a:r>
            <a:r>
              <a:rPr lang="tr-TR" altLang="zh-CN" sz="1350" b="1" dirty="0" err="1">
                <a:solidFill>
                  <a:srgbClr val="FF0000"/>
                </a:solidFill>
                <a:latin typeface=""/>
              </a:rPr>
              <a:t>Phys</a:t>
            </a:r>
            <a:r>
              <a:rPr lang="tr-TR" altLang="zh-CN" sz="1350" b="1" dirty="0">
                <a:solidFill>
                  <a:srgbClr val="FF0000"/>
                </a:solidFill>
                <a:latin typeface=""/>
              </a:rPr>
              <a:t>. J. C2, 49 (1998)</a:t>
            </a:r>
            <a:endParaRPr lang="zh-CN" altLang="en-US" sz="1350" b="1" dirty="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080890" y="1958421"/>
            <a:ext cx="35990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350" b="1" dirty="0">
                <a:solidFill>
                  <a:srgbClr val="FF0000"/>
                </a:solidFill>
              </a:rPr>
              <a:t>PRL36,</a:t>
            </a:r>
            <a:r>
              <a:rPr kumimoji="1" lang="zh-CN" altLang="en-US" sz="1350" b="1" dirty="0">
                <a:solidFill>
                  <a:srgbClr val="FF0000"/>
                </a:solidFill>
              </a:rPr>
              <a:t> </a:t>
            </a:r>
            <a:r>
              <a:rPr kumimoji="1" lang="en-US" altLang="zh-CN" sz="1350" b="1" dirty="0">
                <a:solidFill>
                  <a:srgbClr val="FF0000"/>
                </a:solidFill>
              </a:rPr>
              <a:t>1113 (1976); PRL41,</a:t>
            </a:r>
            <a:r>
              <a:rPr kumimoji="1" lang="zh-CN" altLang="en-US" sz="1350" b="1" dirty="0">
                <a:solidFill>
                  <a:srgbClr val="FF0000"/>
                </a:solidFill>
              </a:rPr>
              <a:t> </a:t>
            </a:r>
            <a:r>
              <a:rPr kumimoji="1" lang="en-US" altLang="zh-CN" sz="1350" b="1" dirty="0">
                <a:solidFill>
                  <a:srgbClr val="FF0000"/>
                </a:solidFill>
              </a:rPr>
              <a:t>607 (1978)</a:t>
            </a:r>
            <a:endParaRPr kumimoji="1" lang="zh-CN" altLang="en-US" sz="1350" b="1" dirty="0">
              <a:solidFill>
                <a:srgbClr val="FF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864643" y="1144000"/>
            <a:ext cx="3973787" cy="3519440"/>
            <a:chOff x="7864643" y="1144000"/>
            <a:chExt cx="3973787" cy="442242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31146" y="1144000"/>
              <a:ext cx="2983489" cy="368291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9518516" y="4160461"/>
              <a:ext cx="8087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Fermilab</a:t>
              </a:r>
              <a:endParaRPr lang="en-US" sz="14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305557" y="4696509"/>
              <a:ext cx="25328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ISR data </a:t>
              </a:r>
            </a:p>
            <a:p>
              <a:r>
                <a:rPr lang="en-US" sz="1400" dirty="0"/>
                <a:t>(</a:t>
              </a:r>
              <a:r>
                <a:rPr lang="is-IS" sz="1400" b="1" dirty="0"/>
                <a:t>Phys.Lett. B185 (1987) 209)</a:t>
              </a:r>
              <a:endParaRPr lang="en-US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8580670" y="2090380"/>
                  <a:ext cx="1566263" cy="29142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charset="0"/>
                          </a:rPr>
                          <m:t>𝑝</m:t>
                        </m:r>
                        <m:r>
                          <a:rPr lang="en-US" i="1">
                            <a:latin typeface="Cambria Math" charset="0"/>
                          </a:rPr>
                          <m:t>+</m:t>
                        </m:r>
                        <m:r>
                          <a:rPr lang="en-US" i="1">
                            <a:latin typeface="Cambria Math" charset="0"/>
                          </a:rPr>
                          <m:t>𝑝</m:t>
                        </m:r>
                        <m:r>
                          <a:rPr lang="en-US" i="1">
                            <a:latin typeface="Cambria Math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charset="0"/>
                              </a:rPr>
                              <m:t>Λ</m:t>
                            </m:r>
                          </m:e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↑</m:t>
                            </m:r>
                          </m:sup>
                        </m:sSup>
                        <m:r>
                          <a:rPr lang="en-US" i="1">
                            <a:latin typeface="Cambria Math" charset="0"/>
                          </a:rPr>
                          <m:t>+</m:t>
                        </m:r>
                        <m:r>
                          <a:rPr lang="en-US" i="1">
                            <a:latin typeface="Cambria Math" charset="0"/>
                          </a:rPr>
                          <m:t>𝑋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80670" y="2090380"/>
                  <a:ext cx="1566263" cy="29142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3113" r="-2724" b="-6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7864643" y="5199210"/>
                  <a:ext cx="3894849" cy="3672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𝐹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/</m:t>
                        </m:r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charset="0"/>
                                  </a:rPr>
                                  <m:t>max</m:t>
                                </m:r>
                              </m:e>
                              <m:lim/>
                            </m:limLow>
                          </m:fNam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𝐿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~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𝐿𝑂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latin typeface="Cambria Math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2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~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𝑓𝑜𝑟𝑤𝑎𝑟𝑑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64643" y="5199210"/>
                  <a:ext cx="3894849" cy="367216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56" r="-313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2480337" y="4663440"/>
            <a:ext cx="5950809" cy="1920240"/>
            <a:chOff x="3155928" y="3061520"/>
            <a:chExt cx="7204225" cy="3050980"/>
          </a:xfrm>
        </p:grpSpPr>
        <p:grpSp>
          <p:nvGrpSpPr>
            <p:cNvPr id="15" name="Group 11"/>
            <p:cNvGrpSpPr>
              <a:grpSpLocks/>
            </p:cNvGrpSpPr>
            <p:nvPr/>
          </p:nvGrpSpPr>
          <p:grpSpPr bwMode="auto">
            <a:xfrm>
              <a:off x="8068606" y="3061520"/>
              <a:ext cx="2291547" cy="2898103"/>
              <a:chOff x="4256" y="341"/>
              <a:chExt cx="1478" cy="1821"/>
            </a:xfrm>
          </p:grpSpPr>
          <p:sp>
            <p:nvSpPr>
              <p:cNvPr id="20" name="Text Box 12"/>
              <p:cNvSpPr txBox="1">
                <a:spLocks noChangeArrowheads="1"/>
              </p:cNvSpPr>
              <p:nvPr/>
            </p:nvSpPr>
            <p:spPr bwMode="auto">
              <a:xfrm>
                <a:off x="4932" y="648"/>
                <a:ext cx="117" cy="2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endParaRPr lang="en-US" sz="2000"/>
              </a:p>
            </p:txBody>
          </p:sp>
          <p:pic>
            <p:nvPicPr>
              <p:cNvPr id="21" name="Picture 13" descr="dis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97708" l="906" r="9619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56" y="341"/>
                <a:ext cx="1478" cy="18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6" name="Straight Arrow Connector 15"/>
            <p:cNvCxnSpPr/>
            <p:nvPr/>
          </p:nvCxnSpPr>
          <p:spPr>
            <a:xfrm flipV="1">
              <a:off x="3155928" y="6100925"/>
              <a:ext cx="5255147" cy="11575"/>
            </a:xfrm>
            <a:prstGeom prst="straightConnector1">
              <a:avLst/>
            </a:prstGeom>
            <a:ln w="31750"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352801" y="5590290"/>
              <a:ext cx="3248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q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8019803" y="4668107"/>
              <a:ext cx="0" cy="1104405"/>
            </a:xfrm>
            <a:prstGeom prst="straightConnector1">
              <a:avLst/>
            </a:prstGeom>
            <a:ln w="41275">
              <a:solidFill>
                <a:srgbClr val="00206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 flipH="1">
              <a:off x="7569192" y="5333979"/>
              <a:ext cx="4750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p</a:t>
              </a:r>
              <a:r>
                <a:rPr lang="en-US" baseline="-25000" dirty="0" err="1"/>
                <a:t>T</a:t>
              </a:r>
              <a:endParaRPr lang="en-US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592203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04013" y="73449"/>
            <a:ext cx="9194463" cy="665587"/>
          </a:xfrm>
        </p:spPr>
        <p:txBody>
          <a:bodyPr>
            <a:noAutofit/>
          </a:bodyPr>
          <a:lstStyle/>
          <a:p>
            <a:r>
              <a:rPr kumimoji="1" lang="en-US" altLang="zh-CN" sz="2400" dirty="0" err="1"/>
              <a:t>z</a:t>
            </a:r>
            <a:r>
              <a:rPr kumimoji="1" lang="en-US" altLang="zh-CN" sz="2400" baseline="-25000" dirty="0" err="1">
                <a:latin typeface="Symbol" charset="2"/>
                <a:ea typeface="Symbol" charset="2"/>
                <a:cs typeface="Symbol" charset="2"/>
              </a:rPr>
              <a:t>L</a:t>
            </a:r>
            <a:r>
              <a:rPr kumimoji="1" lang="en-US" altLang="zh-CN" sz="2400" dirty="0"/>
              <a:t>, </a:t>
            </a:r>
            <a:r>
              <a:rPr kumimoji="1" lang="en-US" altLang="zh-CN" sz="2400" dirty="0" err="1"/>
              <a:t>p</a:t>
            </a:r>
            <a:r>
              <a:rPr kumimoji="1" lang="en-US" altLang="zh-CN" sz="2400" baseline="-25000" dirty="0" err="1"/>
              <a:t>T</a:t>
            </a:r>
            <a:r>
              <a:rPr kumimoji="1" lang="en-US" altLang="zh-CN" sz="2400" baseline="-25000" dirty="0"/>
              <a:t> </a:t>
            </a:r>
            <a:r>
              <a:rPr kumimoji="1" lang="en-US" altLang="zh-CN" sz="2400" dirty="0"/>
              <a:t>Dependence of observed </a:t>
            </a:r>
            <a:r>
              <a:rPr kumimoji="1" lang="en-US" altLang="zh-CN" sz="2400" dirty="0">
                <a:latin typeface="Symbol" charset="2"/>
                <a:ea typeface="Symbol" charset="2"/>
                <a:cs typeface="Symbol" charset="2"/>
              </a:rPr>
              <a:t>L </a:t>
            </a:r>
            <a:r>
              <a:rPr kumimoji="1" lang="en-US" altLang="zh-CN" sz="2400" dirty="0"/>
              <a:t>polarization</a:t>
            </a:r>
            <a:endParaRPr kumimoji="1" lang="zh-CN" alt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1509688" y="5443979"/>
                <a:ext cx="9025247" cy="3613922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dirty="0"/>
                  <a:t>Polarization rises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>
                            <a:latin typeface="Cambria Math" charset="0"/>
                          </a:rPr>
                          <m:t>t</m:t>
                        </m:r>
                      </m:sub>
                    </m:sSub>
                  </m:oMath>
                </a14:m>
                <a:r>
                  <a:rPr kumimoji="1" lang="en-US" altLang="zh-CN" dirty="0"/>
                  <a:t> in the lowest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charset="0"/>
                          </a:rPr>
                          <m:t>𝑧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>
                            <a:latin typeface="Cambria Math" charset="0"/>
                          </a:rPr>
                          <m:t>Λ</m:t>
                        </m:r>
                      </m:sub>
                    </m:sSub>
                  </m:oMath>
                </a14:m>
                <a:r>
                  <a:rPr kumimoji="1" lang="en-US" altLang="zh-CN" dirty="0"/>
                  <a:t> and highest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charset="0"/>
                          </a:rPr>
                          <m:t>𝑧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>
                            <a:latin typeface="Cambria Math" charset="0"/>
                          </a:rPr>
                          <m:t>Λ</m:t>
                        </m:r>
                      </m:sub>
                    </m:sSub>
                  </m:oMath>
                </a14:m>
                <a:r>
                  <a:rPr kumimoji="1" lang="en-US" altLang="zh-CN" dirty="0"/>
                  <a:t> bin. But the dependence reverses around 1 GeV in the intermediate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charset="0"/>
                          </a:rPr>
                          <m:t>𝑧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>
                            <a:latin typeface="Cambria Math" charset="0"/>
                          </a:rPr>
                          <m:t>Λ</m:t>
                        </m:r>
                      </m:sub>
                    </m:sSub>
                  </m:oMath>
                </a14:m>
                <a:r>
                  <a:rPr kumimoji="1" lang="en-US" altLang="zh-CN" dirty="0"/>
                  <a:t> </a:t>
                </a:r>
                <a:r>
                  <a:rPr kumimoji="1" lang="en-US" altLang="zh-CN" dirty="0" err="1"/>
                  <a:t>bins</a:t>
                </a:r>
                <a:r>
                  <a:rPr kumimoji="1" lang="en-US" altLang="zh-CN" dirty="0" err="1">
                    <a:sym typeface="Wingdings"/>
                  </a:rPr>
                  <a:t></a:t>
                </a:r>
                <a:r>
                  <a:rPr kumimoji="1" lang="en-US" altLang="zh-CN" b="1" dirty="0" err="1">
                    <a:solidFill>
                      <a:srgbClr val="FF0000"/>
                    </a:solidFill>
                    <a:sym typeface="Wingdings"/>
                  </a:rPr>
                  <a:t>Unexpected</a:t>
                </a:r>
                <a:r>
                  <a:rPr kumimoji="1" lang="en-US" altLang="zh-CN" b="1" dirty="0">
                    <a:solidFill>
                      <a:srgbClr val="FF0000"/>
                    </a:solidFill>
                    <a:sym typeface="Wingdings"/>
                  </a:rPr>
                  <a:t>! </a:t>
                </a:r>
                <a:r>
                  <a:rPr kumimoji="1" lang="en-US" altLang="zh-CN" dirty="0">
                    <a:solidFill>
                      <a:schemeClr val="tx1"/>
                    </a:solidFill>
                    <a:sym typeface="Wingdings"/>
                  </a:rPr>
                  <a:t>(might be related to fragmenting quark flavor dependence on z</a:t>
                </a:r>
                <a:r>
                  <a:rPr kumimoji="1" lang="en-US" altLang="zh-CN" baseline="-25000" dirty="0">
                    <a:solidFill>
                      <a:schemeClr val="tx1"/>
                    </a:solidFill>
                    <a:sym typeface="Wingdings"/>
                  </a:rPr>
                  <a:t>1</a:t>
                </a:r>
                <a:r>
                  <a:rPr kumimoji="1" lang="en-US" altLang="zh-CN" dirty="0">
                    <a:solidFill>
                      <a:schemeClr val="tx1"/>
                    </a:solidFill>
                    <a:sym typeface="Wingdings"/>
                  </a:rPr>
                  <a:t>,z</a:t>
                </a:r>
                <a:r>
                  <a:rPr kumimoji="1" lang="en-US" altLang="zh-CN" baseline="-25000" dirty="0">
                    <a:solidFill>
                      <a:schemeClr val="tx1"/>
                    </a:solidFill>
                    <a:sym typeface="Wingdings"/>
                  </a:rPr>
                  <a:t>2</a:t>
                </a:r>
                <a:r>
                  <a:rPr kumimoji="1" lang="en-US" altLang="zh-CN" dirty="0">
                    <a:solidFill>
                      <a:schemeClr val="tx1"/>
                    </a:solidFill>
                    <a:sym typeface="Wingdings"/>
                  </a:rPr>
                  <a:t>)</a:t>
                </a:r>
                <a:endParaRPr kumimoji="1" lang="en-US" altLang="zh-CN" dirty="0">
                  <a:solidFill>
                    <a:schemeClr val="tx1"/>
                  </a:solidFill>
                </a:endParaRPr>
              </a:p>
              <a:p>
                <a:r>
                  <a:rPr kumimoji="1" lang="en-US" altLang="zh-CN" dirty="0"/>
                  <a:t>Correlation with opposite hemisphere light meson </a:t>
                </a:r>
                <a:r>
                  <a:rPr kumimoji="1" lang="en-US" altLang="zh-CN" dirty="0">
                    <a:sym typeface="Wingdings"/>
                  </a:rPr>
                  <a:t></a:t>
                </a:r>
                <a:r>
                  <a:rPr kumimoji="1" lang="en-US" altLang="zh-CN" dirty="0"/>
                  <a:t>quark </a:t>
                </a:r>
                <a:r>
                  <a:rPr kumimoji="1" lang="en-US" altLang="zh-CN" dirty="0" err="1"/>
                  <a:t>flav</a:t>
                </a:r>
                <a:r>
                  <a:rPr kumimoji="1" lang="en-US" altLang="zh-CN" dirty="0"/>
                  <a:t>/charge dependence</a:t>
                </a:r>
              </a:p>
            </p:txBody>
          </p:sp>
        </mc:Choice>
        <mc:Fallback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09688" y="5443979"/>
                <a:ext cx="9025247" cy="3613922"/>
              </a:xfrm>
              <a:blipFill>
                <a:blip r:embed="rId2"/>
                <a:stretch>
                  <a:fillRect l="-421" t="-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69F5-E9A6-9448-A7CF-F04DE3C2E5A3}" type="slidenum">
              <a:rPr kumimoji="1" lang="zh-CN" altLang="en-US" smtClean="0"/>
              <a:t>17</a:t>
            </a:fld>
            <a:endParaRPr kumimoji="1"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F63918-1A6E-A847-9A41-737EA2399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277" y="739036"/>
            <a:ext cx="7704255" cy="21953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6CEC11-0ED5-024E-9668-729572E8C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2277" y="2934339"/>
            <a:ext cx="7924390" cy="23319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AFAD63-609C-2E46-A61B-683457A44D24}"/>
              </a:ext>
            </a:extLst>
          </p:cNvPr>
          <p:cNvSpPr txBox="1"/>
          <p:nvPr/>
        </p:nvSpPr>
        <p:spPr>
          <a:xfrm>
            <a:off x="1812277" y="2742719"/>
            <a:ext cx="2739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 Y. Guan, </a:t>
            </a:r>
            <a:r>
              <a:rPr lang="en-US" b="1" dirty="0">
                <a:solidFill>
                  <a:srgbClr val="00B0F0"/>
                </a:solidFill>
                <a:hlinkClick r:id="rId5"/>
              </a:rPr>
              <a:t>arXiv:1611.</a:t>
            </a:r>
            <a:r>
              <a:rPr lang="en-US" b="1" dirty="0">
                <a:solidFill>
                  <a:srgbClr val="00B0F0"/>
                </a:solidFill>
              </a:rPr>
              <a:t>0668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4620C00-775A-714D-8549-B5AB123922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6255" y="875616"/>
            <a:ext cx="3292776" cy="26028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D0843D-30E4-654F-9786-E7775FB3F1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6797" y="3299361"/>
            <a:ext cx="2764249" cy="237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75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401CE-DCB9-5D44-867A-97CC8D612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00632"/>
            <a:ext cx="7729728" cy="1188720"/>
          </a:xfrm>
        </p:spPr>
        <p:txBody>
          <a:bodyPr/>
          <a:lstStyle/>
          <a:p>
            <a:r>
              <a:rPr lang="en-US" dirty="0"/>
              <a:t>Belle II Prospects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283BC7-A9E0-5342-985A-9E1365905F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31136" y="4312689"/>
                <a:ext cx="7729728" cy="195329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Explore low </a:t>
                </a:r>
                <a:r>
                  <a:rPr lang="en-US" dirty="0" err="1"/>
                  <a:t>pT</a:t>
                </a:r>
                <a:r>
                  <a:rPr lang="en-US" dirty="0"/>
                  <a:t> region with higher statistics and better tracking resolution</a:t>
                </a:r>
              </a:p>
              <a:p>
                <a:r>
                  <a:rPr lang="en-US" dirty="0"/>
                  <a:t>Feed down correction for </a:t>
                </a:r>
                <a:r>
                  <a:rPr lang="en-US" dirty="0" err="1"/>
                  <a:t>pT</a:t>
                </a:r>
                <a:r>
                  <a:rPr lang="en-US" dirty="0"/>
                  <a:t> dependence and associated production</a:t>
                </a:r>
              </a:p>
              <a:p>
                <a:pPr lvl="1"/>
                <a:r>
                  <a:rPr lang="en-US" dirty="0"/>
                  <a:t>(currently only for z dependence, introduces large uncertainties)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↑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↑</m:t>
                        </m:r>
                      </m:sup>
                    </m:sSup>
                  </m:oMath>
                </a14:m>
                <a:r>
                  <a:rPr lang="en-US" dirty="0"/>
                  <a:t> correlations</a:t>
                </a:r>
              </a:p>
              <a:p>
                <a:pPr lvl="1"/>
                <a:r>
                  <a:rPr lang="en-US" dirty="0"/>
                  <a:t>….</a:t>
                </a:r>
              </a:p>
              <a:p>
                <a:pPr marL="228600" lvl="1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283BC7-A9E0-5342-985A-9E1365905F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31136" y="4312689"/>
                <a:ext cx="7729728" cy="1953292"/>
              </a:xfrm>
              <a:blipFill>
                <a:blip r:embed="rId2"/>
                <a:stretch>
                  <a:fillRect l="-493" t="-1299" b="-6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54C61-0FD0-2442-8F29-BFD3A7E3C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812E0F-3AB1-BA44-9A03-C10DCFECE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277" y="1540392"/>
            <a:ext cx="7704255" cy="2195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FA01DA-1CA8-6148-86A2-0FFB33449CDE}"/>
              </a:ext>
            </a:extLst>
          </p:cNvPr>
          <p:cNvSpPr txBox="1"/>
          <p:nvPr/>
        </p:nvSpPr>
        <p:spPr>
          <a:xfrm>
            <a:off x="2066277" y="3496694"/>
            <a:ext cx="2739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 Y. Guan, </a:t>
            </a:r>
            <a:r>
              <a:rPr lang="en-US" b="1" dirty="0">
                <a:solidFill>
                  <a:srgbClr val="00B0F0"/>
                </a:solidFill>
                <a:hlinkClick r:id="rId4"/>
              </a:rPr>
              <a:t>arXiv:1611.</a:t>
            </a:r>
            <a:r>
              <a:rPr lang="en-US" b="1" dirty="0">
                <a:solidFill>
                  <a:srgbClr val="00B0F0"/>
                </a:solidFill>
              </a:rPr>
              <a:t>0668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685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70703" y="53276"/>
            <a:ext cx="7729728" cy="920983"/>
          </a:xfrm>
        </p:spPr>
        <p:txBody>
          <a:bodyPr>
            <a:normAutofit fontScale="90000"/>
          </a:bodyPr>
          <a:lstStyle/>
          <a:p>
            <a:r>
              <a:rPr lang="en-US" dirty="0"/>
              <a:t>Belle Legacy in Hadronic physics – </a:t>
            </a:r>
            <a:r>
              <a:rPr lang="en-US" dirty="0" err="1"/>
              <a:t>Quarkonium</a:t>
            </a:r>
            <a:r>
              <a:rPr lang="en-US" dirty="0"/>
              <a:t> (-like) Production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61288" y="974260"/>
            <a:ext cx="8799576" cy="5705216"/>
          </a:xfrm>
        </p:spPr>
        <p:txBody>
          <a:bodyPr>
            <a:normAutofit/>
          </a:bodyPr>
          <a:lstStyle/>
          <a:p>
            <a:r>
              <a:rPr lang="en-US" dirty="0"/>
              <a:t>B decays</a:t>
            </a:r>
          </a:p>
          <a:p>
            <a:pPr lvl="1"/>
            <a:r>
              <a:rPr lang="en-US" dirty="0"/>
              <a:t>Charmonium only</a:t>
            </a:r>
          </a:p>
          <a:p>
            <a:pPr lvl="1"/>
            <a:r>
              <a:rPr lang="en-US" dirty="0"/>
              <a:t>All quantum numbers available</a:t>
            </a:r>
          </a:p>
          <a:p>
            <a:r>
              <a:rPr lang="en-US" dirty="0"/>
              <a:t>Direct production / Initial State Radiation (ISR)</a:t>
            </a:r>
          </a:p>
          <a:p>
            <a:pPr lvl="1"/>
            <a:r>
              <a:rPr lang="en-US" dirty="0"/>
              <a:t>E</a:t>
            </a:r>
            <a:r>
              <a:rPr lang="en-US" baseline="-25000" dirty="0"/>
              <a:t>CM</a:t>
            </a:r>
            <a:r>
              <a:rPr lang="en-US" dirty="0"/>
              <a:t> or below</a:t>
            </a:r>
          </a:p>
          <a:p>
            <a:pPr lvl="1"/>
            <a:r>
              <a:rPr lang="en-US" dirty="0"/>
              <a:t>J</a:t>
            </a:r>
            <a:r>
              <a:rPr lang="en-US" baseline="30000" dirty="0"/>
              <a:t>PC</a:t>
            </a:r>
            <a:r>
              <a:rPr lang="en-US" dirty="0"/>
              <a:t>=1</a:t>
            </a:r>
            <a:r>
              <a:rPr lang="en-US" baseline="30000" dirty="0"/>
              <a:t>--</a:t>
            </a:r>
            <a:endParaRPr lang="en-US" dirty="0"/>
          </a:p>
          <a:p>
            <a:r>
              <a:rPr lang="en-US" dirty="0"/>
              <a:t>Two-photon interaction</a:t>
            </a:r>
          </a:p>
          <a:p>
            <a:pPr lvl="1"/>
            <a:r>
              <a:rPr lang="en-US" dirty="0"/>
              <a:t>J</a:t>
            </a:r>
            <a:r>
              <a:rPr lang="en-US" baseline="30000" dirty="0"/>
              <a:t>PC</a:t>
            </a:r>
            <a:r>
              <a:rPr lang="en-US" dirty="0"/>
              <a:t> = 0-+, 0++, 2++</a:t>
            </a:r>
            <a:br>
              <a:rPr lang="en-US" dirty="0"/>
            </a:br>
            <a:endParaRPr lang="en-US" dirty="0"/>
          </a:p>
          <a:p>
            <a:r>
              <a:rPr lang="en-US" dirty="0"/>
              <a:t>Double charmonium production</a:t>
            </a:r>
          </a:p>
          <a:p>
            <a:pPr lvl="1"/>
            <a:r>
              <a:rPr lang="en-US" dirty="0"/>
              <a:t>Seen for J</a:t>
            </a:r>
            <a:r>
              <a:rPr lang="en-US" baseline="30000" dirty="0"/>
              <a:t>PC</a:t>
            </a:r>
            <a:r>
              <a:rPr lang="en-US" dirty="0"/>
              <a:t>=1</a:t>
            </a:r>
            <a:r>
              <a:rPr lang="en-US" baseline="30000" dirty="0"/>
              <a:t>-- </a:t>
            </a:r>
            <a:r>
              <a:rPr lang="en-US" dirty="0"/>
              <a:t>(J/</a:t>
            </a:r>
            <a:r>
              <a:rPr lang="en-US" dirty="0">
                <a:latin typeface="Symbol" panose="05050102010706020507" pitchFamily="18" charset="2"/>
              </a:rPr>
              <a:t>y</a:t>
            </a:r>
            <a:r>
              <a:rPr lang="en-US" dirty="0"/>
              <a:t>, </a:t>
            </a:r>
            <a:r>
              <a:rPr lang="en-US" dirty="0">
                <a:latin typeface="Symbol" panose="05050102010706020507" pitchFamily="18" charset="2"/>
              </a:rPr>
              <a:t>y</a:t>
            </a:r>
            <a:r>
              <a:rPr lang="en-US" dirty="0"/>
              <a:t>(2S)) plus J=0 states (C=1? )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 err="1"/>
              <a:t>Quarkonium</a:t>
            </a:r>
            <a:r>
              <a:rPr lang="en-US" dirty="0"/>
              <a:t> transitions  </a:t>
            </a:r>
          </a:p>
          <a:p>
            <a:pPr lvl="1"/>
            <a:r>
              <a:rPr lang="en-US" dirty="0"/>
              <a:t>Hadronic/radiative decays between states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19</a:t>
            </a:fld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7729195" y="1256077"/>
          <a:ext cx="1600200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37" name="Bitmap Image" r:id="rId4" imgW="2019048" imgH="1257476" progId="PBrush">
                  <p:embed/>
                </p:oleObj>
              </mc:Choice>
              <mc:Fallback>
                <p:oleObj name="Bitmap Image" r:id="rId4" imgW="2019048" imgH="1257476" progId="PBrush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29195" y="1256077"/>
                        <a:ext cx="1600200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7696381" y="2369517"/>
          <a:ext cx="1600200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38" name="Bitmap Image" r:id="rId6" imgW="2285714" imgH="1352381" progId="PBrush">
                  <p:embed/>
                </p:oleObj>
              </mc:Choice>
              <mc:Fallback>
                <p:oleObj name="Bitmap Image" r:id="rId6" imgW="2285714" imgH="1352381" progId="PBrush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381" y="2369517"/>
                        <a:ext cx="1600200" cy="946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7729195" y="3451934"/>
          <a:ext cx="1784498" cy="823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39" name="Bitmap Image" r:id="rId8" imgW="2352381" imgH="1333333" progId="PBrush">
                  <p:embed/>
                </p:oleObj>
              </mc:Choice>
              <mc:Fallback>
                <p:oleObj name="Bitmap Image" r:id="rId8" imgW="2352381" imgH="1333333" progId="PBrush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29195" y="3451934"/>
                        <a:ext cx="1784498" cy="8234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7729195" y="4461952"/>
          <a:ext cx="1784498" cy="781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40" name="Bitmap Image" r:id="rId10" imgW="2400635" imgH="1276190" progId="PBrush">
                  <p:embed/>
                </p:oleObj>
              </mc:Choice>
              <mc:Fallback>
                <p:oleObj name="Bitmap Image" r:id="rId10" imgW="2400635" imgH="1276190" progId="PBrush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29195" y="4461952"/>
                        <a:ext cx="1784498" cy="7817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/>
          <a:srcRect l="34548" t="57947" r="39968" b="10248"/>
          <a:stretch/>
        </p:blipFill>
        <p:spPr>
          <a:xfrm>
            <a:off x="7810223" y="5430253"/>
            <a:ext cx="1814875" cy="143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93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867A5-794E-8744-BCAB-577EEB19A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2525"/>
            <a:ext cx="7729728" cy="1188720"/>
          </a:xfrm>
        </p:spPr>
        <p:txBody>
          <a:bodyPr/>
          <a:lstStyle/>
          <a:p>
            <a:r>
              <a:rPr lang="en-US" dirty="0"/>
              <a:t>Hadronic Physics in </a:t>
            </a:r>
            <a:r>
              <a:rPr lang="en-US" cap="none" dirty="0"/>
              <a:t>e+e</a:t>
            </a:r>
            <a:r>
              <a:rPr lang="en-US" cap="none" baseline="30000" dirty="0"/>
              <a:t>-</a:t>
            </a:r>
            <a:r>
              <a:rPr lang="en-US" cap="none" dirty="0"/>
              <a:t> </a:t>
            </a:r>
            <a:r>
              <a:rPr lang="en-US" dirty="0"/>
              <a:t>b factories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734D-EFE1-F14A-B4AA-E5DEFC9D9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573" y="5201213"/>
            <a:ext cx="9996229" cy="1567334"/>
          </a:xfrm>
        </p:spPr>
        <p:txBody>
          <a:bodyPr>
            <a:normAutofit/>
          </a:bodyPr>
          <a:lstStyle/>
          <a:p>
            <a:r>
              <a:rPr lang="en-US" dirty="0"/>
              <a:t>Study of the formation of hadrons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e.g. </a:t>
            </a:r>
            <a:r>
              <a:rPr lang="en-US" dirty="0" err="1"/>
              <a:t>Phys.Rev</a:t>
            </a:r>
            <a:r>
              <a:rPr lang="en-US" dirty="0"/>
              <a:t>. D97 (2018) no.7, 072005</a:t>
            </a:r>
          </a:p>
          <a:p>
            <a:r>
              <a:rPr lang="en-US" dirty="0"/>
              <a:t>Study of hadronization, microscopic quark properties </a:t>
            </a:r>
            <a:r>
              <a:rPr lang="en-US" dirty="0">
                <a:sym typeface="Wingdings" pitchFamily="2" charset="2"/>
              </a:rPr>
              <a:t> macroscopic hadron properties</a:t>
            </a:r>
          </a:p>
          <a:p>
            <a:pPr lvl="1"/>
            <a:r>
              <a:rPr lang="en-US" dirty="0" err="1">
                <a:sym typeface="Wingdings" pitchFamily="2" charset="2"/>
              </a:rPr>
              <a:t>Relativisitc</a:t>
            </a:r>
            <a:r>
              <a:rPr lang="en-US" dirty="0">
                <a:sym typeface="Wingdings" pitchFamily="2" charset="2"/>
              </a:rPr>
              <a:t>, non-perturbative QCD dynamics Fragmentation functions</a:t>
            </a:r>
          </a:p>
          <a:p>
            <a:r>
              <a:rPr lang="en-US" dirty="0">
                <a:sym typeface="Wingdings" pitchFamily="2" charset="2"/>
              </a:rPr>
              <a:t>Study of the produced hadrons, spectroscopy</a:t>
            </a:r>
          </a:p>
          <a:p>
            <a:pPr lvl="1"/>
            <a:endParaRPr lang="en-US" dirty="0">
              <a:sym typeface="Wingdings" pitchFamily="2" charset="2"/>
            </a:endParaRP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BE7B03-761E-3C4B-98DD-0D26E9842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2</a:t>
            </a:fld>
            <a:endParaRPr lang="en-US"/>
          </a:p>
        </p:txBody>
      </p:sp>
      <p:grpSp>
        <p:nvGrpSpPr>
          <p:cNvPr id="5" name="Group 140">
            <a:extLst>
              <a:ext uri="{FF2B5EF4-FFF2-40B4-BE49-F238E27FC236}">
                <a16:creationId xmlns:a16="http://schemas.microsoft.com/office/drawing/2014/main" id="{684B6F6B-DD58-2048-97C5-C7DFA47F8D83}"/>
              </a:ext>
            </a:extLst>
          </p:cNvPr>
          <p:cNvGrpSpPr/>
          <p:nvPr/>
        </p:nvGrpSpPr>
        <p:grpSpPr>
          <a:xfrm>
            <a:off x="2817879" y="1653068"/>
            <a:ext cx="6624320" cy="2586505"/>
            <a:chOff x="0" y="0"/>
            <a:chExt cx="6905365" cy="4502686"/>
          </a:xfrm>
        </p:grpSpPr>
        <p:pic>
          <p:nvPicPr>
            <p:cNvPr id="6" name="image.pdf">
              <a:extLst>
                <a:ext uri="{FF2B5EF4-FFF2-40B4-BE49-F238E27FC236}">
                  <a16:creationId xmlns:a16="http://schemas.microsoft.com/office/drawing/2014/main" id="{1423B23D-7443-494F-A423-6F11E70B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rcRect l="4937" t="5746"/>
            <a:stretch>
              <a:fillRect/>
            </a:stretch>
          </p:blipFill>
          <p:spPr>
            <a:xfrm>
              <a:off x="-1" y="89680"/>
              <a:ext cx="6905367" cy="44130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Shape 139">
              <a:extLst>
                <a:ext uri="{FF2B5EF4-FFF2-40B4-BE49-F238E27FC236}">
                  <a16:creationId xmlns:a16="http://schemas.microsoft.com/office/drawing/2014/main" id="{845A6CEC-055E-5041-84E4-B6200350923D}"/>
                </a:ext>
              </a:extLst>
            </p:cNvPr>
            <p:cNvSpPr/>
            <p:nvPr/>
          </p:nvSpPr>
          <p:spPr>
            <a:xfrm>
              <a:off x="0" y="0"/>
              <a:ext cx="2869763" cy="8968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91440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8" name="Shape 141">
            <a:extLst>
              <a:ext uri="{FF2B5EF4-FFF2-40B4-BE49-F238E27FC236}">
                <a16:creationId xmlns:a16="http://schemas.microsoft.com/office/drawing/2014/main" id="{C8ED982D-3E6D-4141-A127-07233FA594E0}"/>
              </a:ext>
            </a:extLst>
          </p:cNvPr>
          <p:cNvSpPr/>
          <p:nvPr/>
        </p:nvSpPr>
        <p:spPr>
          <a:xfrm>
            <a:off x="2733890" y="4645547"/>
            <a:ext cx="1771932" cy="1"/>
          </a:xfrm>
          <a:prstGeom prst="line">
            <a:avLst/>
          </a:prstGeom>
          <a:ln w="25400">
            <a:solidFill>
              <a:srgbClr val="000000"/>
            </a:solidFill>
            <a:headEnd type="triangle"/>
            <a:tailEnd type="triangle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" name="Shape 143">
            <a:extLst>
              <a:ext uri="{FF2B5EF4-FFF2-40B4-BE49-F238E27FC236}">
                <a16:creationId xmlns:a16="http://schemas.microsoft.com/office/drawing/2014/main" id="{A9DD9280-068A-3E4E-9D35-AA72A85986F7}"/>
              </a:ext>
            </a:extLst>
          </p:cNvPr>
          <p:cNvSpPr/>
          <p:nvPr/>
        </p:nvSpPr>
        <p:spPr>
          <a:xfrm>
            <a:off x="6546424" y="4364074"/>
            <a:ext cx="1" cy="381001"/>
          </a:xfrm>
          <a:prstGeom prst="line">
            <a:avLst/>
          </a:prstGeom>
          <a:ln>
            <a:solidFill>
              <a:srgbClr val="000000"/>
            </a:solidFill>
            <a:prstDash val="sysDot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" name="Shape 144">
            <a:extLst>
              <a:ext uri="{FF2B5EF4-FFF2-40B4-BE49-F238E27FC236}">
                <a16:creationId xmlns:a16="http://schemas.microsoft.com/office/drawing/2014/main" id="{15964B84-EE13-FC48-8DCB-346ECF026281}"/>
              </a:ext>
            </a:extLst>
          </p:cNvPr>
          <p:cNvSpPr/>
          <p:nvPr/>
        </p:nvSpPr>
        <p:spPr>
          <a:xfrm>
            <a:off x="4505821" y="4657076"/>
            <a:ext cx="2001204" cy="1"/>
          </a:xfrm>
          <a:prstGeom prst="line">
            <a:avLst/>
          </a:prstGeom>
          <a:ln w="25400">
            <a:solidFill>
              <a:srgbClr val="000000"/>
            </a:solidFill>
            <a:headEnd type="triangle"/>
            <a:tailEnd type="triangle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" name="Shape 145">
            <a:extLst>
              <a:ext uri="{FF2B5EF4-FFF2-40B4-BE49-F238E27FC236}">
                <a16:creationId xmlns:a16="http://schemas.microsoft.com/office/drawing/2014/main" id="{C08C93B0-0BD3-084D-B1F9-95A0D8D97D29}"/>
              </a:ext>
            </a:extLst>
          </p:cNvPr>
          <p:cNvSpPr/>
          <p:nvPr/>
        </p:nvSpPr>
        <p:spPr>
          <a:xfrm>
            <a:off x="7180442" y="4378847"/>
            <a:ext cx="1" cy="381001"/>
          </a:xfrm>
          <a:prstGeom prst="line">
            <a:avLst/>
          </a:prstGeom>
          <a:ln>
            <a:solidFill>
              <a:srgbClr val="000000"/>
            </a:solidFill>
            <a:prstDash val="sysDot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" name="Shape 146">
            <a:extLst>
              <a:ext uri="{FF2B5EF4-FFF2-40B4-BE49-F238E27FC236}">
                <a16:creationId xmlns:a16="http://schemas.microsoft.com/office/drawing/2014/main" id="{B7650C1D-5D3F-BC46-9132-48093BD4FF40}"/>
              </a:ext>
            </a:extLst>
          </p:cNvPr>
          <p:cNvSpPr/>
          <p:nvPr/>
        </p:nvSpPr>
        <p:spPr>
          <a:xfrm>
            <a:off x="6554361" y="4645547"/>
            <a:ext cx="599382" cy="1"/>
          </a:xfrm>
          <a:prstGeom prst="line">
            <a:avLst/>
          </a:prstGeom>
          <a:ln w="25400">
            <a:solidFill>
              <a:srgbClr val="000000"/>
            </a:solidFill>
            <a:headEnd type="triangle"/>
            <a:tailEnd type="triangle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" name="Shape 147">
            <a:extLst>
              <a:ext uri="{FF2B5EF4-FFF2-40B4-BE49-F238E27FC236}">
                <a16:creationId xmlns:a16="http://schemas.microsoft.com/office/drawing/2014/main" id="{3113792B-896D-7540-A4B6-F65B3EDF858D}"/>
              </a:ext>
            </a:extLst>
          </p:cNvPr>
          <p:cNvSpPr/>
          <p:nvPr/>
        </p:nvSpPr>
        <p:spPr>
          <a:xfrm>
            <a:off x="3151684" y="4328047"/>
            <a:ext cx="1278841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ElectroWeak</a:t>
            </a:r>
          </a:p>
        </p:txBody>
      </p:sp>
      <p:sp>
        <p:nvSpPr>
          <p:cNvPr id="14" name="Shape 148">
            <a:extLst>
              <a:ext uri="{FF2B5EF4-FFF2-40B4-BE49-F238E27FC236}">
                <a16:creationId xmlns:a16="http://schemas.microsoft.com/office/drawing/2014/main" id="{848A1237-3889-F34B-BD80-579DB955D06D}"/>
              </a:ext>
            </a:extLst>
          </p:cNvPr>
          <p:cNvSpPr/>
          <p:nvPr/>
        </p:nvSpPr>
        <p:spPr>
          <a:xfrm>
            <a:off x="5037525" y="4348070"/>
            <a:ext cx="701091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pQCD</a:t>
            </a:r>
          </a:p>
        </p:txBody>
      </p:sp>
      <p:sp>
        <p:nvSpPr>
          <p:cNvPr id="15" name="Shape 149">
            <a:extLst>
              <a:ext uri="{FF2B5EF4-FFF2-40B4-BE49-F238E27FC236}">
                <a16:creationId xmlns:a16="http://schemas.microsoft.com/office/drawing/2014/main" id="{54D6DDF7-6A1F-1342-8AEC-3DA10689D4FB}"/>
              </a:ext>
            </a:extLst>
          </p:cNvPr>
          <p:cNvSpPr/>
          <p:nvPr/>
        </p:nvSpPr>
        <p:spPr>
          <a:xfrm>
            <a:off x="7853859" y="4309970"/>
            <a:ext cx="776881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Decays</a:t>
            </a:r>
          </a:p>
        </p:txBody>
      </p:sp>
      <p:sp>
        <p:nvSpPr>
          <p:cNvPr id="16" name="Shape 150">
            <a:extLst>
              <a:ext uri="{FF2B5EF4-FFF2-40B4-BE49-F238E27FC236}">
                <a16:creationId xmlns:a16="http://schemas.microsoft.com/office/drawing/2014/main" id="{8C288B39-3AF0-824F-9F4F-94C4D58797DD}"/>
              </a:ext>
            </a:extLst>
          </p:cNvPr>
          <p:cNvSpPr/>
          <p:nvPr/>
        </p:nvSpPr>
        <p:spPr>
          <a:xfrm>
            <a:off x="7219841" y="4645935"/>
            <a:ext cx="2222358" cy="1"/>
          </a:xfrm>
          <a:prstGeom prst="line">
            <a:avLst/>
          </a:prstGeom>
          <a:ln w="25400">
            <a:solidFill>
              <a:srgbClr val="000000"/>
            </a:solidFill>
            <a:headEnd type="triangle"/>
            <a:tailEnd type="triangle"/>
          </a:ln>
        </p:spPr>
        <p:txBody>
          <a:bodyPr lIns="45719" rIns="45719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" name="Shape 152">
            <a:extLst>
              <a:ext uri="{FF2B5EF4-FFF2-40B4-BE49-F238E27FC236}">
                <a16:creationId xmlns:a16="http://schemas.microsoft.com/office/drawing/2014/main" id="{F71FF624-B997-8E4E-8D1F-00F66A115D9C}"/>
              </a:ext>
            </a:extLst>
          </p:cNvPr>
          <p:cNvSpPr/>
          <p:nvPr/>
        </p:nvSpPr>
        <p:spPr>
          <a:xfrm>
            <a:off x="8594269" y="4842391"/>
            <a:ext cx="891070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Detector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563B52-9FD6-2941-8C57-13883F026B40}"/>
              </a:ext>
            </a:extLst>
          </p:cNvPr>
          <p:cNvSpPr txBox="1"/>
          <p:nvPr/>
        </p:nvSpPr>
        <p:spPr>
          <a:xfrm>
            <a:off x="8850575" y="3161620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Exotics</a:t>
            </a:r>
          </a:p>
        </p:txBody>
      </p:sp>
    </p:spTree>
    <p:extLst>
      <p:ext uri="{BB962C8B-B14F-4D97-AF65-F5344CB8AC3E}">
        <p14:creationId xmlns:p14="http://schemas.microsoft.com/office/powerpoint/2010/main" val="3126915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139" y="442807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Quarkonium</a:t>
            </a:r>
            <a:r>
              <a:rPr lang="en-US" dirty="0"/>
              <a:t> Studies at Belle II build on the successful Belle Program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0639" y="1611630"/>
                <a:ext cx="7729728" cy="3101983"/>
              </a:xfrm>
            </p:spPr>
            <p:txBody>
              <a:bodyPr>
                <a:normAutofit/>
              </a:bodyPr>
              <a:lstStyle/>
              <a:p>
                <a:endParaRPr lang="en-US" dirty="0"/>
              </a:p>
              <a:p>
                <a:pPr lvl="1"/>
                <a:r>
                  <a:rPr lang="en-US" dirty="0"/>
                  <a:t>XYZ revolution kicked off by discovery of X(3872) at Belle 2003</a:t>
                </a:r>
              </a:p>
              <a:p>
                <a:pPr lvl="2"/>
                <a:r>
                  <a:rPr lang="en-US" dirty="0"/>
                  <a:t>Strong violation of isospin symmetry in decays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/>
                  <a:t> 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2"/>
                <a:r>
                  <a:rPr lang="en-US" dirty="0"/>
                  <a:t>More states not consistent with quarkonium, usually higher than expected transitions to lower </a:t>
                </a:r>
                <a:r>
                  <a:rPr lang="en-US" dirty="0" err="1"/>
                  <a:t>quarkonia</a:t>
                </a:r>
                <a:r>
                  <a:rPr lang="en-US" dirty="0"/>
                  <a:t>. </a:t>
                </a:r>
              </a:p>
              <a:p>
                <a:pPr lvl="1"/>
                <a:r>
                  <a:rPr lang="en-US" dirty="0"/>
                  <a:t>Precision study of </a:t>
                </a:r>
                <a:r>
                  <a:rPr lang="en-US" dirty="0" err="1"/>
                  <a:t>Charmonium</a:t>
                </a:r>
                <a:r>
                  <a:rPr lang="en-US" dirty="0"/>
                  <a:t>:  States above the </a:t>
                </a:r>
                <a:r>
                  <a:rPr lang="en-US" dirty="0" err="1"/>
                  <a:t>DDbar</a:t>
                </a:r>
                <a:r>
                  <a:rPr lang="en-US" dirty="0"/>
                  <a:t> threshold are a </a:t>
                </a:r>
                <a:r>
                  <a:rPr lang="en-US" dirty="0" err="1"/>
                  <a:t>strongsuit</a:t>
                </a:r>
                <a:r>
                  <a:rPr lang="en-US" dirty="0"/>
                  <a:t> of B factories </a:t>
                </a:r>
                <a:r>
                  <a:rPr lang="en-US" dirty="0">
                    <a:sym typeface="Wingdings"/>
                  </a:rPr>
                  <a:t> can access energy spectrum continuously)</a:t>
                </a:r>
                <a:endParaRPr lang="en-US" dirty="0"/>
              </a:p>
              <a:p>
                <a:pPr lvl="1"/>
                <a:r>
                  <a:rPr lang="en-US" dirty="0"/>
                  <a:t>Precision studies of </a:t>
                </a:r>
                <a:r>
                  <a:rPr lang="en-US" dirty="0" err="1"/>
                  <a:t>Bottomium</a:t>
                </a:r>
                <a:r>
                  <a:rPr lang="en-US" dirty="0"/>
                  <a:t> states and transitions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0639" y="1611630"/>
                <a:ext cx="7729728" cy="310198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010" y="4329268"/>
            <a:ext cx="2339908" cy="22544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9396" y="3038041"/>
            <a:ext cx="3051935" cy="30519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9397" y="185218"/>
            <a:ext cx="2922405" cy="28528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139" y="6574976"/>
            <a:ext cx="21634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(Choi et al, PRL91 (26) 262001)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98D24FD0-13AE-B147-973A-2E3FDD0141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2006206"/>
              </p:ext>
            </p:extLst>
          </p:nvPr>
        </p:nvGraphicFramePr>
        <p:xfrm>
          <a:off x="4850528" y="5285950"/>
          <a:ext cx="1600200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5" name="Bitmap Image" r:id="rId7" imgW="2019048" imgH="1257476" progId="PBrush">
                  <p:embed/>
                </p:oleObj>
              </mc:Choice>
              <mc:Fallback>
                <p:oleObj name="Bitmap Image" r:id="rId7" imgW="2019048" imgH="1257476" progId="PBrush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0528" y="5285950"/>
                        <a:ext cx="1600200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D5BB7D6-7320-504A-8DF5-218BD57E2B0B}"/>
              </a:ext>
            </a:extLst>
          </p:cNvPr>
          <p:cNvSpPr txBox="1"/>
          <p:nvPr/>
        </p:nvSpPr>
        <p:spPr>
          <a:xfrm>
            <a:off x="6641228" y="5285950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X(3872)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193A70-5956-3A47-B432-6A5FBCA6D5DC}"/>
              </a:ext>
            </a:extLst>
          </p:cNvPr>
          <p:cNvSpPr txBox="1"/>
          <p:nvPr/>
        </p:nvSpPr>
        <p:spPr>
          <a:xfrm>
            <a:off x="6620933" y="5882436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2819900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B8557-7C53-6B44-9C05-CDF5CDC3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315546" cy="1188720"/>
          </a:xfrm>
        </p:spPr>
        <p:txBody>
          <a:bodyPr/>
          <a:lstStyle/>
          <a:p>
            <a:r>
              <a:rPr lang="en-US" dirty="0"/>
              <a:t>Z: evidently exotic, needs 4 quarks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325FD-9237-F64E-BEC8-83E5AFC94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818" y="4012690"/>
            <a:ext cx="7729728" cy="3101983"/>
          </a:xfrm>
        </p:spPr>
        <p:txBody>
          <a:bodyPr/>
          <a:lstStyle/>
          <a:p>
            <a:r>
              <a:rPr lang="en-US" dirty="0"/>
              <a:t>APS highlight 2013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E4A6E1-F5AF-E04B-BF74-FD972E827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21</a:t>
            </a:fld>
            <a:endParaRPr lang="en-US"/>
          </a:p>
        </p:txBody>
      </p:sp>
      <p:pic>
        <p:nvPicPr>
          <p:cNvPr id="53250" name="Picture 2" descr="https://physics.aps.org/assets/d5730075-b626-4982-b60b-b2b97aca1a49/e139_1_medium.png">
            <a:extLst>
              <a:ext uri="{FF2B5EF4-FFF2-40B4-BE49-F238E27FC236}">
                <a16:creationId xmlns:a16="http://schemas.microsoft.com/office/drawing/2014/main" id="{4E034382-D429-1E4A-AE77-9E19E4CC2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854" y="1356578"/>
            <a:ext cx="508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Figure caption">
            <a:extLst>
              <a:ext uri="{FF2B5EF4-FFF2-40B4-BE49-F238E27FC236}">
                <a16:creationId xmlns:a16="http://schemas.microsoft.com/office/drawing/2014/main" id="{3446296D-344E-BA4A-92E0-ACE6DC923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610" y="0"/>
            <a:ext cx="2665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413C0D-43ED-4D4B-B291-41E2BAFC6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158" y="4535120"/>
            <a:ext cx="6497053" cy="204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06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E4964-6ACE-714A-A26C-88C149500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273" y="351628"/>
            <a:ext cx="7729728" cy="1188720"/>
          </a:xfrm>
        </p:spPr>
        <p:txBody>
          <a:bodyPr/>
          <a:lstStyle/>
          <a:p>
            <a:r>
              <a:rPr lang="en-US" dirty="0"/>
              <a:t>Recent Spectroscopy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4297E-606E-EB40-AC0B-881999126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273" y="2280597"/>
            <a:ext cx="7729728" cy="430308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Phys. Rev. D 95, 112003 (2017) </a:t>
            </a:r>
            <a:r>
              <a:rPr lang="en-US" b="1" dirty="0"/>
              <a:t>Observation of an alternative </a:t>
            </a:r>
            <a:r>
              <a:rPr lang="el-GR" b="1" dirty="0"/>
              <a:t>χ</a:t>
            </a:r>
            <a:r>
              <a:rPr lang="en-US" b="1" i="1" dirty="0"/>
              <a:t>c</a:t>
            </a:r>
            <a:r>
              <a:rPr lang="en-US" b="1" dirty="0"/>
              <a:t>0(2</a:t>
            </a:r>
            <a:r>
              <a:rPr lang="en-US" b="1" i="1" dirty="0"/>
              <a:t>P</a:t>
            </a:r>
            <a:r>
              <a:rPr lang="en-US" b="1" dirty="0"/>
              <a:t>) candidate in </a:t>
            </a:r>
            <a:r>
              <a:rPr lang="en-US" b="1" i="1" dirty="0" err="1"/>
              <a:t>e</a:t>
            </a:r>
            <a:r>
              <a:rPr lang="en-US" b="1" dirty="0" err="1"/>
              <a:t>+</a:t>
            </a:r>
            <a:r>
              <a:rPr lang="en-US" b="1" i="1" dirty="0" err="1"/>
              <a:t>e</a:t>
            </a:r>
            <a:r>
              <a:rPr lang="en-US" b="1" dirty="0"/>
              <a:t>−→</a:t>
            </a:r>
            <a:r>
              <a:rPr lang="en-US" b="1" i="1" dirty="0"/>
              <a:t>J</a:t>
            </a:r>
            <a:r>
              <a:rPr lang="en-US" b="1" dirty="0"/>
              <a:t>/</a:t>
            </a:r>
            <a:r>
              <a:rPr lang="el-GR" b="1" dirty="0"/>
              <a:t>ψ</a:t>
            </a:r>
            <a:r>
              <a:rPr lang="en-US" b="1" i="1" dirty="0"/>
              <a:t>DD</a:t>
            </a:r>
            <a:r>
              <a:rPr lang="en-US" b="1" dirty="0"/>
              <a:t>¯</a:t>
            </a:r>
          </a:p>
          <a:p>
            <a:r>
              <a:rPr lang="en-US" dirty="0"/>
              <a:t>Phys. Rev. D 97, 012002 (2018)</a:t>
            </a:r>
            <a:r>
              <a:rPr lang="en-US" b="1" dirty="0"/>
              <a:t> Angular analysis of the </a:t>
            </a:r>
            <a:r>
              <a:rPr lang="en-US" b="1" i="1" dirty="0" err="1"/>
              <a:t>e</a:t>
            </a:r>
            <a:r>
              <a:rPr lang="en-US" b="1" dirty="0" err="1"/>
              <a:t>+</a:t>
            </a:r>
            <a:r>
              <a:rPr lang="en-US" b="1" i="1" dirty="0" err="1"/>
              <a:t>e</a:t>
            </a:r>
            <a:r>
              <a:rPr lang="en-US" b="1" dirty="0"/>
              <a:t>−→</a:t>
            </a:r>
            <a:r>
              <a:rPr lang="en-US" b="1" i="1" dirty="0"/>
              <a:t>D</a:t>
            </a:r>
            <a:r>
              <a:rPr lang="en-US" b="1" dirty="0"/>
              <a:t>(∗)±</a:t>
            </a:r>
            <a:r>
              <a:rPr lang="en-US" b="1" i="1" dirty="0"/>
              <a:t>D</a:t>
            </a:r>
            <a:r>
              <a:rPr lang="en-US" b="1" dirty="0"/>
              <a:t>∗∓ process near the open charm threshold using initial-state radiation</a:t>
            </a:r>
          </a:p>
          <a:p>
            <a:r>
              <a:rPr lang="en-US" dirty="0"/>
              <a:t>Phys. Rev. D 97, 012005 (2018)</a:t>
            </a:r>
            <a:r>
              <a:rPr lang="en-US" b="1" dirty="0"/>
              <a:t> Measurements of the absolute branching fractions of </a:t>
            </a:r>
            <a:r>
              <a:rPr lang="en-US" b="1" i="1" dirty="0"/>
              <a:t>B</a:t>
            </a:r>
            <a:r>
              <a:rPr lang="en-US" b="1" dirty="0"/>
              <a:t>+→</a:t>
            </a:r>
            <a:r>
              <a:rPr lang="en-US" b="1" i="1" dirty="0" err="1"/>
              <a:t>Xcc</a:t>
            </a:r>
            <a:r>
              <a:rPr lang="en-US" b="1" dirty="0" err="1"/>
              <a:t>¯</a:t>
            </a:r>
            <a:r>
              <a:rPr lang="en-US" b="1" i="1" dirty="0" err="1"/>
              <a:t>K</a:t>
            </a:r>
            <a:r>
              <a:rPr lang="en-US" b="1" dirty="0"/>
              <a:t>+ and </a:t>
            </a:r>
            <a:r>
              <a:rPr lang="en-US" b="1" i="1" dirty="0"/>
              <a:t>B</a:t>
            </a:r>
            <a:r>
              <a:rPr lang="en-US" b="1" dirty="0"/>
              <a:t>+→</a:t>
            </a:r>
            <a:r>
              <a:rPr lang="en-US" b="1" i="1" dirty="0"/>
              <a:t>D</a:t>
            </a:r>
            <a:r>
              <a:rPr lang="en-US" b="1" dirty="0"/>
              <a:t>¯(∗)0</a:t>
            </a:r>
            <a:r>
              <a:rPr lang="el-GR" b="1" dirty="0"/>
              <a:t>π+ </a:t>
            </a:r>
            <a:r>
              <a:rPr lang="en-US" b="1" dirty="0"/>
              <a:t>at Belle</a:t>
            </a:r>
          </a:p>
          <a:p>
            <a:r>
              <a:rPr lang="en-US" dirty="0"/>
              <a:t>Phys. Rev. D 96, 051102 (2017)</a:t>
            </a:r>
            <a:r>
              <a:rPr lang="en-US" b="1" dirty="0"/>
              <a:t> Search for </a:t>
            </a:r>
            <a:r>
              <a:rPr lang="el-GR" b="1" dirty="0"/>
              <a:t>Λ+</a:t>
            </a:r>
            <a:r>
              <a:rPr lang="en-US" b="1" i="1" dirty="0"/>
              <a:t>c</a:t>
            </a:r>
            <a:r>
              <a:rPr lang="en-US" b="1" dirty="0"/>
              <a:t>→</a:t>
            </a:r>
            <a:r>
              <a:rPr lang="el-GR" b="1" dirty="0"/>
              <a:t>φ</a:t>
            </a:r>
            <a:r>
              <a:rPr lang="en-US" b="1" i="1" dirty="0"/>
              <a:t>p</a:t>
            </a:r>
            <a:r>
              <a:rPr lang="el-GR" b="1" dirty="0"/>
              <a:t>π0 </a:t>
            </a:r>
            <a:r>
              <a:rPr lang="en-US" b="1" dirty="0"/>
              <a:t>and branching fraction measurement of </a:t>
            </a:r>
            <a:r>
              <a:rPr lang="el-GR" b="1" dirty="0"/>
              <a:t>Λ+</a:t>
            </a:r>
            <a:r>
              <a:rPr lang="en-US" b="1" i="1" dirty="0" err="1"/>
              <a:t>c</a:t>
            </a:r>
            <a:r>
              <a:rPr lang="en-US" b="1" dirty="0" err="1"/>
              <a:t>→</a:t>
            </a:r>
            <a:r>
              <a:rPr lang="en-US" b="1" i="1" dirty="0" err="1"/>
              <a:t>K</a:t>
            </a:r>
            <a:r>
              <a:rPr lang="en-US" b="1" dirty="0"/>
              <a:t>−</a:t>
            </a:r>
            <a:r>
              <a:rPr lang="el-GR" b="1" dirty="0"/>
              <a:t>π+</a:t>
            </a:r>
            <a:r>
              <a:rPr lang="en-US" b="1" i="1" dirty="0"/>
              <a:t>p</a:t>
            </a:r>
            <a:r>
              <a:rPr lang="el-GR" b="1" dirty="0"/>
              <a:t>π0</a:t>
            </a:r>
            <a:endParaRPr lang="en-US" b="1" dirty="0"/>
          </a:p>
          <a:p>
            <a:r>
              <a:rPr lang="en-US" dirty="0"/>
              <a:t>Phys. Rev. D 95, 012001 (2017)</a:t>
            </a:r>
            <a:r>
              <a:rPr lang="en-US" b="1" dirty="0"/>
              <a:t> Search for the 0−− Glueball in </a:t>
            </a:r>
            <a:r>
              <a:rPr lang="el-GR" b="1" dirty="0"/>
              <a:t>Υ(1</a:t>
            </a:r>
            <a:r>
              <a:rPr lang="en-US" b="1" i="1" dirty="0"/>
              <a:t>S</a:t>
            </a:r>
            <a:r>
              <a:rPr lang="en-US" b="1" dirty="0"/>
              <a:t>) and </a:t>
            </a:r>
            <a:r>
              <a:rPr lang="el-GR" b="1" dirty="0"/>
              <a:t>Υ(2</a:t>
            </a:r>
            <a:r>
              <a:rPr lang="en-US" b="1" i="1" dirty="0"/>
              <a:t>S</a:t>
            </a:r>
            <a:r>
              <a:rPr lang="en-US" b="1" dirty="0"/>
              <a:t>) decays</a:t>
            </a:r>
          </a:p>
          <a:p>
            <a:pPr lvl="1"/>
            <a:r>
              <a:rPr lang="en-US" dirty="0"/>
              <a:t>Phys. Rev. D 96, 052005 (2017)</a:t>
            </a:r>
            <a:r>
              <a:rPr lang="en-US" b="1" dirty="0"/>
              <a:t> Study of </a:t>
            </a:r>
            <a:r>
              <a:rPr lang="el-GR" b="1" dirty="0"/>
              <a:t>η </a:t>
            </a:r>
            <a:r>
              <a:rPr lang="en-US" b="1" dirty="0"/>
              <a:t>and </a:t>
            </a:r>
            <a:r>
              <a:rPr lang="en-US" b="1" dirty="0" err="1"/>
              <a:t>dipion</a:t>
            </a:r>
            <a:r>
              <a:rPr lang="en-US" b="1" dirty="0"/>
              <a:t> transitions in </a:t>
            </a:r>
            <a:r>
              <a:rPr lang="el-GR" b="1" dirty="0"/>
              <a:t>Υ(4</a:t>
            </a:r>
            <a:r>
              <a:rPr lang="en-US" b="1" i="1" dirty="0"/>
              <a:t>S</a:t>
            </a:r>
            <a:r>
              <a:rPr lang="en-US" b="1" dirty="0"/>
              <a:t>) decays to lower </a:t>
            </a:r>
            <a:r>
              <a:rPr lang="en-US" b="1" dirty="0" err="1"/>
              <a:t>bottomonia</a:t>
            </a:r>
            <a:endParaRPr lang="en-US" b="1" dirty="0"/>
          </a:p>
          <a:p>
            <a:r>
              <a:rPr lang="en-US" dirty="0"/>
              <a:t>Phys. Rev. D 96, 112002 (2017)</a:t>
            </a:r>
            <a:r>
              <a:rPr lang="en-US" b="1" dirty="0"/>
              <a:t> Search for light tetraquark states in </a:t>
            </a:r>
            <a:r>
              <a:rPr lang="el-GR" b="1" dirty="0"/>
              <a:t>Υ(1</a:t>
            </a:r>
            <a:r>
              <a:rPr lang="en-US" b="1" i="1" dirty="0"/>
              <a:t>S</a:t>
            </a:r>
            <a:r>
              <a:rPr lang="en-US" b="1" dirty="0"/>
              <a:t>) and </a:t>
            </a:r>
            <a:r>
              <a:rPr lang="el-GR" b="1" dirty="0"/>
              <a:t>Υ(2</a:t>
            </a:r>
            <a:r>
              <a:rPr lang="en-US" b="1" i="1" dirty="0"/>
              <a:t>S</a:t>
            </a:r>
            <a:r>
              <a:rPr lang="en-US" b="1" dirty="0"/>
              <a:t>) decays</a:t>
            </a:r>
          </a:p>
          <a:p>
            <a:endParaRPr lang="en-US" b="1" dirty="0"/>
          </a:p>
          <a:p>
            <a:endParaRPr lang="en-US" b="1" dirty="0"/>
          </a:p>
          <a:p>
            <a:endParaRPr lang="el-GR" b="1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9C56D9-A995-954C-ABE8-35F863178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917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9682" y="105710"/>
            <a:ext cx="7729728" cy="1188720"/>
          </a:xfrm>
        </p:spPr>
        <p:txBody>
          <a:bodyPr/>
          <a:lstStyle/>
          <a:p>
            <a:r>
              <a:rPr lang="en-US" dirty="0" err="1"/>
              <a:t>Wishlist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1454728"/>
            <a:ext cx="7729728" cy="5128952"/>
          </a:xfrm>
        </p:spPr>
        <p:txBody>
          <a:bodyPr>
            <a:normAutofit/>
          </a:bodyPr>
          <a:lstStyle/>
          <a:p>
            <a:r>
              <a:rPr lang="en-US" b="1" dirty="0"/>
              <a:t>More data will help</a:t>
            </a:r>
            <a:r>
              <a:rPr lang="en-US" b="1" dirty="0">
                <a:solidFill>
                  <a:srgbClr val="0070C0"/>
                </a:solidFill>
              </a:rPr>
              <a:t> Quarkonium </a:t>
            </a:r>
            <a:endParaRPr lang="en-US" b="1" dirty="0"/>
          </a:p>
          <a:p>
            <a:pPr lvl="1"/>
            <a:r>
              <a:rPr lang="en-US" dirty="0">
                <a:solidFill>
                  <a:srgbClr val="002060"/>
                </a:solidFill>
              </a:rPr>
              <a:t>Map out resonances 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Can reach </a:t>
            </a:r>
            <a:r>
              <a:rPr lang="en-US" dirty="0">
                <a:solidFill>
                  <a:srgbClr val="002060"/>
                </a:solidFill>
                <a:latin typeface="Symbol" charset="2"/>
                <a:ea typeface="Symbol" charset="2"/>
                <a:cs typeface="Symbol" charset="2"/>
              </a:rPr>
              <a:t>U</a:t>
            </a:r>
            <a:r>
              <a:rPr lang="en-US" dirty="0">
                <a:solidFill>
                  <a:srgbClr val="002060"/>
                </a:solidFill>
              </a:rPr>
              <a:t>(6S) with </a:t>
            </a:r>
            <a:r>
              <a:rPr lang="en-US">
                <a:solidFill>
                  <a:srgbClr val="002060"/>
                </a:solidFill>
              </a:rPr>
              <a:t>same boost as </a:t>
            </a:r>
            <a:r>
              <a:rPr lang="en-US">
                <a:solidFill>
                  <a:srgbClr val="002060"/>
                </a:solidFill>
                <a:latin typeface="Symbol" charset="2"/>
                <a:ea typeface="Symbol" charset="2"/>
                <a:cs typeface="Symbol" charset="2"/>
              </a:rPr>
              <a:t>U</a:t>
            </a:r>
            <a:r>
              <a:rPr lang="en-US">
                <a:solidFill>
                  <a:srgbClr val="002060"/>
                </a:solidFill>
              </a:rPr>
              <a:t>(4S)</a:t>
            </a:r>
            <a:endParaRPr lang="en-US" dirty="0">
              <a:solidFill>
                <a:srgbClr val="002060"/>
              </a:solidFill>
            </a:endParaRPr>
          </a:p>
          <a:p>
            <a:pPr lvl="1"/>
            <a:r>
              <a:rPr lang="en-US" dirty="0">
                <a:solidFill>
                  <a:srgbClr val="002060"/>
                </a:solidFill>
              </a:rPr>
              <a:t>More data at/above </a:t>
            </a:r>
            <a:r>
              <a:rPr lang="en-US" dirty="0">
                <a:solidFill>
                  <a:srgbClr val="002060"/>
                </a:solidFill>
                <a:latin typeface="Symbol" charset="2"/>
                <a:ea typeface="Symbol" charset="2"/>
                <a:cs typeface="Symbol" charset="2"/>
              </a:rPr>
              <a:t>U</a:t>
            </a:r>
            <a:r>
              <a:rPr lang="en-US" dirty="0">
                <a:solidFill>
                  <a:srgbClr val="002060"/>
                </a:solidFill>
              </a:rPr>
              <a:t>(4S)</a:t>
            </a:r>
            <a:r>
              <a:rPr lang="en-US" dirty="0">
                <a:solidFill>
                  <a:srgbClr val="002060"/>
                </a:solidFill>
                <a:sym typeface="Wingdings"/>
              </a:rPr>
              <a:t>search molecular structures near open bottom thresholds</a:t>
            </a:r>
          </a:p>
          <a:p>
            <a:pPr lvl="1"/>
            <a:r>
              <a:rPr lang="en-US" dirty="0">
                <a:solidFill>
                  <a:srgbClr val="002060"/>
                </a:solidFill>
                <a:sym typeface="Wingdings"/>
              </a:rPr>
              <a:t>Experimental information of </a:t>
            </a:r>
            <a:r>
              <a:rPr lang="en-US" dirty="0" err="1">
                <a:solidFill>
                  <a:srgbClr val="002060"/>
                </a:solidFill>
                <a:sym typeface="Wingdings"/>
              </a:rPr>
              <a:t>charmonium</a:t>
            </a:r>
            <a:r>
              <a:rPr lang="en-US" dirty="0">
                <a:solidFill>
                  <a:srgbClr val="002060"/>
                </a:solidFill>
                <a:sym typeface="Wingdings"/>
              </a:rPr>
              <a:t> &gt; </a:t>
            </a:r>
            <a:r>
              <a:rPr lang="en-US" dirty="0" err="1">
                <a:solidFill>
                  <a:srgbClr val="002060"/>
                </a:solidFill>
                <a:sym typeface="Wingdings"/>
              </a:rPr>
              <a:t>Ddbar</a:t>
            </a:r>
            <a:r>
              <a:rPr lang="en-US" dirty="0">
                <a:solidFill>
                  <a:srgbClr val="002060"/>
                </a:solidFill>
                <a:sym typeface="Wingdings"/>
              </a:rPr>
              <a:t> threshold very incomplete,</a:t>
            </a:r>
          </a:p>
          <a:p>
            <a:pPr lvl="1"/>
            <a:r>
              <a:rPr lang="en-US" dirty="0">
                <a:solidFill>
                  <a:srgbClr val="002060"/>
                </a:solidFill>
                <a:sym typeface="Wingdings"/>
              </a:rPr>
              <a:t> More data below Y(4S) test predictions for unobserved </a:t>
            </a:r>
            <a:r>
              <a:rPr lang="en-US" dirty="0" err="1">
                <a:solidFill>
                  <a:srgbClr val="002060"/>
                </a:solidFill>
                <a:sym typeface="Wingdings"/>
              </a:rPr>
              <a:t>bottomium</a:t>
            </a:r>
            <a:r>
              <a:rPr lang="en-US" dirty="0">
                <a:solidFill>
                  <a:srgbClr val="002060"/>
                </a:solidFill>
                <a:sym typeface="Wingdings"/>
              </a:rPr>
              <a:t> states</a:t>
            </a:r>
            <a:endParaRPr lang="en-US" dirty="0">
              <a:solidFill>
                <a:srgbClr val="002060"/>
              </a:solidFill>
            </a:endParaRPr>
          </a:p>
          <a:p>
            <a:pPr lvl="1"/>
            <a:r>
              <a:rPr lang="en-US" dirty="0">
                <a:solidFill>
                  <a:srgbClr val="002060"/>
                </a:solidFill>
              </a:rPr>
              <a:t>Determine transitions and quantum numbers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Precision scans of </a:t>
            </a:r>
            <a:r>
              <a:rPr lang="en-US" dirty="0" err="1">
                <a:solidFill>
                  <a:srgbClr val="002060"/>
                </a:solidFill>
              </a:rPr>
              <a:t>bottomium</a:t>
            </a:r>
            <a:r>
              <a:rPr lang="en-US" dirty="0">
                <a:solidFill>
                  <a:srgbClr val="002060"/>
                </a:solidFill>
              </a:rPr>
              <a:t> sector, comparison with </a:t>
            </a:r>
            <a:r>
              <a:rPr lang="en-US" dirty="0" err="1">
                <a:solidFill>
                  <a:srgbClr val="002060"/>
                </a:solidFill>
              </a:rPr>
              <a:t>charmonium</a:t>
            </a:r>
            <a:r>
              <a:rPr lang="en-US" dirty="0">
                <a:solidFill>
                  <a:srgbClr val="002060"/>
                </a:solidFill>
              </a:rPr>
              <a:t> states should shed light on some properties (spin symmetry suppression not as strong)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Need enough data for amplitude analysis to check if found states are the expected ones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63" y="1908314"/>
            <a:ext cx="1403074" cy="185530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68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57903" y="70323"/>
            <a:ext cx="7729728" cy="1188720"/>
          </a:xfrm>
        </p:spPr>
        <p:txBody>
          <a:bodyPr/>
          <a:lstStyle/>
          <a:p>
            <a:r>
              <a:rPr lang="en-US" dirty="0"/>
              <a:t>Belle II Early Physics Prospects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2087" y="1326157"/>
            <a:ext cx="9293352" cy="5114399"/>
          </a:xfrm>
        </p:spPr>
        <p:txBody>
          <a:bodyPr>
            <a:normAutofit/>
          </a:bodyPr>
          <a:lstStyle/>
          <a:p>
            <a:r>
              <a:rPr lang="en-US" dirty="0"/>
              <a:t>Existing B-Factories ~1.5 ab</a:t>
            </a:r>
            <a:r>
              <a:rPr lang="en-US" baseline="30000" dirty="0"/>
              <a:t>-1</a:t>
            </a:r>
            <a:r>
              <a:rPr lang="en-US" dirty="0"/>
              <a:t>: </a:t>
            </a:r>
            <a:r>
              <a:rPr lang="en-US" b="1" dirty="0"/>
              <a:t>opportunity for other results in Phase 2/3?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Early phase 3:  Above </a:t>
            </a:r>
            <a:r>
              <a:rPr lang="en-US" dirty="0">
                <a:sym typeface="Symbol"/>
              </a:rPr>
              <a:t></a:t>
            </a:r>
            <a:r>
              <a:rPr lang="en-US" dirty="0"/>
              <a:t>(4S)</a:t>
            </a:r>
          </a:p>
          <a:p>
            <a:pPr lvl="1"/>
            <a:r>
              <a:rPr lang="en-US" dirty="0"/>
              <a:t>Study of Y(</a:t>
            </a:r>
            <a:r>
              <a:rPr lang="en-US" dirty="0" err="1"/>
              <a:t>nS</a:t>
            </a:r>
            <a:r>
              <a:rPr lang="en-US" dirty="0"/>
              <a:t>) states in (hadronic) transitions</a:t>
            </a:r>
          </a:p>
          <a:p>
            <a:pPr lvl="1"/>
            <a:r>
              <a:rPr lang="en-US" dirty="0"/>
              <a:t>Study of exotic four-quark states (e.g. </a:t>
            </a:r>
            <a:r>
              <a:rPr lang="en-US" dirty="0" err="1"/>
              <a:t>Z</a:t>
            </a:r>
            <a:r>
              <a:rPr lang="en-US" baseline="-25000" dirty="0" err="1"/>
              <a:t>b</a:t>
            </a:r>
            <a:r>
              <a:rPr lang="en-US" dirty="0"/>
              <a:t> at Y(6S)) </a:t>
            </a:r>
          </a:p>
          <a:p>
            <a:pPr lvl="1"/>
            <a:r>
              <a:rPr lang="en-US" dirty="0"/>
              <a:t>BB** threshold? : </a:t>
            </a:r>
            <a:r>
              <a:rPr lang="en-US" dirty="0" err="1"/>
              <a:t>R</a:t>
            </a:r>
            <a:r>
              <a:rPr lang="en-US" baseline="-25000" dirty="0" err="1"/>
              <a:t>b</a:t>
            </a:r>
            <a:r>
              <a:rPr lang="en-US" dirty="0"/>
              <a:t> dip versus </a:t>
            </a:r>
            <a:r>
              <a:rPr lang="en-US" dirty="0">
                <a:latin typeface="Symbol" panose="05050102010706020507" pitchFamily="18" charset="2"/>
              </a:rPr>
              <a:t>pp</a:t>
            </a:r>
            <a:r>
              <a:rPr lang="en-US" dirty="0">
                <a:latin typeface="Symbol" pitchFamily="18" charset="2"/>
                <a:sym typeface="Symbol"/>
              </a:rPr>
              <a:t></a:t>
            </a:r>
            <a:r>
              <a:rPr lang="en-US" dirty="0"/>
              <a:t> rise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1555428" y="1661041"/>
            <a:ext cx="5771611" cy="2041273"/>
            <a:chOff x="193519" y="2009002"/>
            <a:chExt cx="6665109" cy="204127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519" y="2009002"/>
              <a:ext cx="6665109" cy="1663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" name="Group 23"/>
            <p:cNvGrpSpPr/>
            <p:nvPr/>
          </p:nvGrpSpPr>
          <p:grpSpPr>
            <a:xfrm>
              <a:off x="1935127" y="2803833"/>
              <a:ext cx="3506842" cy="1246442"/>
              <a:chOff x="3104757" y="2729402"/>
              <a:chExt cx="3506842" cy="1246442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5125005" y="2729402"/>
                <a:ext cx="504820" cy="822173"/>
              </a:xfrm>
              <a:prstGeom prst="ellipse">
                <a:avLst/>
              </a:prstGeom>
              <a:noFill/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 flipV="1">
                <a:off x="3199762" y="3238900"/>
                <a:ext cx="0" cy="408064"/>
              </a:xfrm>
              <a:prstGeom prst="straightConnector1">
                <a:avLst/>
              </a:prstGeom>
              <a:ln w="41275"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Oval 15"/>
              <p:cNvSpPr/>
              <p:nvPr/>
            </p:nvSpPr>
            <p:spPr>
              <a:xfrm>
                <a:off x="6106779" y="2732940"/>
                <a:ext cx="504820" cy="822173"/>
              </a:xfrm>
              <a:prstGeom prst="ellipse">
                <a:avLst/>
              </a:prstGeom>
              <a:noFill/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 flipV="1">
                <a:off x="4181504" y="3241213"/>
                <a:ext cx="0" cy="408064"/>
              </a:xfrm>
              <a:prstGeom prst="straightConnector1">
                <a:avLst/>
              </a:prstGeom>
              <a:ln w="41275"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V="1">
                <a:off x="5163360" y="3244751"/>
                <a:ext cx="0" cy="408064"/>
              </a:xfrm>
              <a:prstGeom prst="straightConnector1">
                <a:avLst/>
              </a:prstGeom>
              <a:ln w="41275"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V="1">
                <a:off x="6127525" y="3258391"/>
                <a:ext cx="0" cy="408064"/>
              </a:xfrm>
              <a:prstGeom prst="straightConnector1">
                <a:avLst/>
              </a:prstGeom>
              <a:ln w="41275"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3104757" y="3668067"/>
                <a:ext cx="3432412" cy="307777"/>
              </a:xfrm>
              <a:prstGeom prst="rect">
                <a:avLst/>
              </a:prstGeom>
              <a:noFill/>
              <a:ln w="2540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2"/>
                    </a:solidFill>
                  </a:rPr>
                  <a:t>Potential impact with O(10-100) </a:t>
                </a:r>
                <a:r>
                  <a:rPr lang="en-US" sz="1400" b="1" dirty="0">
                    <a:solidFill>
                      <a:schemeClr val="tx2"/>
                    </a:solidFill>
                  </a:rPr>
                  <a:t>fb</a:t>
                </a:r>
                <a:r>
                  <a:rPr lang="en-US" sz="1400" b="1" baseline="30000" dirty="0">
                    <a:solidFill>
                      <a:schemeClr val="tx2"/>
                    </a:solidFill>
                  </a:rPr>
                  <a:t>-1</a:t>
                </a: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8133410" y="1602050"/>
            <a:ext cx="2840762" cy="2337499"/>
            <a:chOff x="5621659" y="1382233"/>
            <a:chExt cx="3507176" cy="2590800"/>
          </a:xfrm>
        </p:grpSpPr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21659" y="1382233"/>
              <a:ext cx="3507176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3" name="Straight Connector 32"/>
            <p:cNvCxnSpPr/>
            <p:nvPr/>
          </p:nvCxnSpPr>
          <p:spPr>
            <a:xfrm flipV="1">
              <a:off x="8138235" y="2764466"/>
              <a:ext cx="0" cy="914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985835" y="2743200"/>
              <a:ext cx="295275" cy="26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TextBox 29"/>
          <p:cNvSpPr txBox="1"/>
          <p:nvPr/>
        </p:nvSpPr>
        <p:spPr>
          <a:xfrm>
            <a:off x="10206183" y="1984519"/>
            <a:ext cx="7289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2"/>
                </a:solidFill>
                <a:latin typeface="Symbol" panose="05050102010706020507" pitchFamily="18" charset="2"/>
                <a:sym typeface="Symbol"/>
              </a:rPr>
              <a:t></a:t>
            </a:r>
            <a:r>
              <a:rPr lang="en-US" sz="1200" dirty="0">
                <a:solidFill>
                  <a:schemeClr val="accent2"/>
                </a:solidFill>
              </a:rPr>
              <a:t>(5S/6S)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589" y="1734338"/>
            <a:ext cx="148466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8343602" y="1661041"/>
            <a:ext cx="449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2"/>
                </a:solidFill>
                <a:latin typeface="Symbol" panose="05050102010706020507" pitchFamily="18" charset="2"/>
                <a:sym typeface="Symbol"/>
              </a:rPr>
              <a:t></a:t>
            </a:r>
            <a:r>
              <a:rPr lang="en-US" sz="1200" dirty="0">
                <a:solidFill>
                  <a:schemeClr val="accent2"/>
                </a:solidFill>
              </a:rPr>
              <a:t>(1S)</a:t>
            </a: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889" y="2704432"/>
            <a:ext cx="1714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8829377" y="2645984"/>
            <a:ext cx="518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2"/>
                </a:solidFill>
                <a:latin typeface="Symbol" panose="05050102010706020507" pitchFamily="18" charset="2"/>
                <a:sym typeface="Symbol"/>
              </a:rPr>
              <a:t></a:t>
            </a:r>
            <a:r>
              <a:rPr lang="en-US" sz="1200" dirty="0">
                <a:solidFill>
                  <a:schemeClr val="accent2"/>
                </a:solidFill>
              </a:rPr>
              <a:t>(2S)</a:t>
            </a: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171" y="3152980"/>
            <a:ext cx="180196" cy="16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946" y="2946543"/>
            <a:ext cx="1714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9284979" y="2893769"/>
            <a:ext cx="518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2"/>
                </a:solidFill>
                <a:latin typeface="Symbol" panose="05050102010706020507" pitchFamily="18" charset="2"/>
                <a:sym typeface="Symbol"/>
              </a:rPr>
              <a:t></a:t>
            </a:r>
            <a:r>
              <a:rPr lang="en-US" sz="1200" dirty="0">
                <a:solidFill>
                  <a:schemeClr val="accent2"/>
                </a:solidFill>
              </a:rPr>
              <a:t>(3S)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139932" y="3108468"/>
            <a:ext cx="518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2"/>
                </a:solidFill>
                <a:latin typeface="Symbol" panose="05050102010706020507" pitchFamily="18" charset="2"/>
                <a:sym typeface="Symbol"/>
              </a:rPr>
              <a:t></a:t>
            </a:r>
            <a:r>
              <a:rPr lang="en-US" sz="1200" dirty="0">
                <a:solidFill>
                  <a:schemeClr val="accent2"/>
                </a:solidFill>
              </a:rPr>
              <a:t>(4S)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539" y="3497178"/>
            <a:ext cx="1714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090" y="3462795"/>
            <a:ext cx="181998" cy="16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642" y="3463106"/>
            <a:ext cx="183818" cy="16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720" y="3448022"/>
            <a:ext cx="174897" cy="15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175" y="2558693"/>
            <a:ext cx="504641" cy="132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8860064" y="3796674"/>
            <a:ext cx="165134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2"/>
                </a:solidFill>
              </a:rPr>
              <a:t>Mass (GeV/c</a:t>
            </a:r>
            <a:r>
              <a:rPr lang="en-US" sz="1200" baseline="30000" dirty="0">
                <a:solidFill>
                  <a:schemeClr val="accent2"/>
                </a:solidFill>
              </a:rPr>
              <a:t>2</a:t>
            </a:r>
            <a:r>
              <a:rPr lang="en-US" sz="1200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143218" y="2561558"/>
            <a:ext cx="1897822" cy="276999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2"/>
                </a:solidFill>
                <a:latin typeface="Symbol" panose="05050102010706020507" pitchFamily="18" charset="2"/>
              </a:rPr>
              <a:t>s</a:t>
            </a:r>
            <a:r>
              <a:rPr lang="en-US" sz="1200" dirty="0">
                <a:solidFill>
                  <a:schemeClr val="accent2"/>
                </a:solidFill>
              </a:rPr>
              <a:t>(</a:t>
            </a:r>
            <a:r>
              <a:rPr lang="en-US" sz="1200" dirty="0" err="1">
                <a:solidFill>
                  <a:schemeClr val="accent2"/>
                </a:solidFill>
              </a:rPr>
              <a:t>e</a:t>
            </a:r>
            <a:r>
              <a:rPr lang="en-US" sz="1200" baseline="30000" dirty="0" err="1">
                <a:solidFill>
                  <a:schemeClr val="accent2"/>
                </a:solidFill>
              </a:rPr>
              <a:t>+</a:t>
            </a:r>
            <a:r>
              <a:rPr lang="en-US" sz="1200" dirty="0" err="1">
                <a:solidFill>
                  <a:schemeClr val="accent2"/>
                </a:solidFill>
              </a:rPr>
              <a:t>e</a:t>
            </a:r>
            <a:r>
              <a:rPr lang="en-US" sz="1200" baseline="30000" dirty="0">
                <a:solidFill>
                  <a:schemeClr val="accent2"/>
                </a:solidFill>
                <a:latin typeface="Symbol" panose="05050102010706020507" pitchFamily="18" charset="2"/>
              </a:rPr>
              <a:t>-</a:t>
            </a:r>
            <a:r>
              <a:rPr lang="en-US" sz="1200" dirty="0">
                <a:solidFill>
                  <a:schemeClr val="accent2"/>
                </a:solidFill>
                <a:sym typeface="Symbol"/>
              </a:rPr>
              <a:t></a:t>
            </a:r>
            <a:r>
              <a:rPr lang="en-US" sz="1200" dirty="0">
                <a:solidFill>
                  <a:schemeClr val="accent2"/>
                </a:solidFill>
                <a:sym typeface="Wingdings" panose="05000000000000000000" pitchFamily="2" charset="2"/>
              </a:rPr>
              <a:t>hadrons) (</a:t>
            </a:r>
            <a:r>
              <a:rPr lang="en-US" sz="1200" dirty="0" err="1">
                <a:solidFill>
                  <a:schemeClr val="accent2"/>
                </a:solidFill>
                <a:sym typeface="Wingdings" panose="05000000000000000000" pitchFamily="2" charset="2"/>
              </a:rPr>
              <a:t>nb</a:t>
            </a:r>
            <a:r>
              <a:rPr lang="en-US" sz="1200" dirty="0">
                <a:solidFill>
                  <a:schemeClr val="accent2"/>
                </a:solidFill>
                <a:sym typeface="Wingdings" panose="05000000000000000000" pitchFamily="2" charset="2"/>
              </a:rPr>
              <a:t>)</a:t>
            </a:r>
            <a:endParaRPr lang="en-US" sz="1200" dirty="0">
              <a:solidFill>
                <a:schemeClr val="accent2"/>
              </a:solidFill>
            </a:endParaRPr>
          </a:p>
        </p:txBody>
      </p:sp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264" y="4140787"/>
            <a:ext cx="2617541" cy="258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58507" y="4371278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Z</a:t>
            </a:r>
            <a:r>
              <a:rPr lang="en-US" baseline="-25000" dirty="0" err="1"/>
              <a:t>b</a:t>
            </a:r>
            <a:endParaRPr lang="en-US" baseline="-25000" dirty="0"/>
          </a:p>
        </p:txBody>
      </p:sp>
      <p:sp>
        <p:nvSpPr>
          <p:cNvPr id="4" name="TextBox 3"/>
          <p:cNvSpPr txBox="1"/>
          <p:nvPr/>
        </p:nvSpPr>
        <p:spPr>
          <a:xfrm>
            <a:off x="8316970" y="4105872"/>
            <a:ext cx="2657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Phys.Rev.Lett</a:t>
            </a:r>
            <a:r>
              <a:rPr lang="it-IT" sz="1200" dirty="0"/>
              <a:t>. 117 (2016) no.14, 142001</a:t>
            </a:r>
            <a:endParaRPr lang="en-US" sz="1200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1DFA9F6-4D9E-E541-9B58-F4C030C64402}"/>
              </a:ext>
            </a:extLst>
          </p:cNvPr>
          <p:cNvGrpSpPr/>
          <p:nvPr/>
        </p:nvGrpSpPr>
        <p:grpSpPr>
          <a:xfrm>
            <a:off x="7284579" y="4387488"/>
            <a:ext cx="4484421" cy="2325001"/>
            <a:chOff x="4305792" y="3998630"/>
            <a:chExt cx="4620304" cy="2672528"/>
          </a:xfrm>
        </p:grpSpPr>
        <p:pic>
          <p:nvPicPr>
            <p:cNvPr id="48" name="Picture 2">
              <a:extLst>
                <a:ext uri="{FF2B5EF4-FFF2-40B4-BE49-F238E27FC236}">
                  <a16:creationId xmlns:a16="http://schemas.microsoft.com/office/drawing/2014/main" id="{F93F4E0D-26EA-8A41-97E7-9C074CBC01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5792" y="3998630"/>
              <a:ext cx="4620304" cy="2672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F807F808-8E0F-474C-BC8E-0A81DF018C43}"/>
                </a:ext>
              </a:extLst>
            </p:cNvPr>
            <p:cNvCxnSpPr/>
            <p:nvPr/>
          </p:nvCxnSpPr>
          <p:spPr>
            <a:xfrm>
              <a:off x="6220019" y="4675478"/>
              <a:ext cx="0" cy="525016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6447068-5C5C-0C46-8B08-C4CDC7769A19}"/>
                </a:ext>
              </a:extLst>
            </p:cNvPr>
            <p:cNvSpPr txBox="1"/>
            <p:nvPr/>
          </p:nvSpPr>
          <p:spPr>
            <a:xfrm>
              <a:off x="6042738" y="4156018"/>
              <a:ext cx="293427" cy="672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tx2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55109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&amp; Outlook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Belle II will integrate 50x Belle luminosity (</a:t>
            </a:r>
            <a:r>
              <a:rPr lang="en-US" dirty="0">
                <a:sym typeface="Wingdings"/>
              </a:rPr>
              <a:t>= 50 ab</a:t>
            </a:r>
            <a:r>
              <a:rPr lang="en-US" baseline="30000" dirty="0">
                <a:sym typeface="Wingdings"/>
              </a:rPr>
              <a:t>-1</a:t>
            </a:r>
            <a:r>
              <a:rPr lang="en-US" dirty="0">
                <a:sym typeface="Wingdings"/>
              </a:rPr>
              <a:t>)over ~6 years</a:t>
            </a:r>
          </a:p>
          <a:p>
            <a:r>
              <a:rPr lang="en-US" dirty="0">
                <a:sym typeface="Wingdings"/>
              </a:rPr>
              <a:t>State of the art detector</a:t>
            </a:r>
          </a:p>
          <a:p>
            <a:r>
              <a:rPr lang="en-US" dirty="0">
                <a:sym typeface="Wingdings"/>
              </a:rPr>
              <a:t>Precision studies of </a:t>
            </a:r>
            <a:r>
              <a:rPr lang="en-US" dirty="0" err="1">
                <a:sym typeface="Wingdings"/>
              </a:rPr>
              <a:t>Quarkonia</a:t>
            </a:r>
            <a:r>
              <a:rPr lang="en-US" dirty="0">
                <a:sym typeface="Wingdings"/>
              </a:rPr>
              <a:t>, hadronization</a:t>
            </a:r>
          </a:p>
          <a:p>
            <a:r>
              <a:rPr lang="en-US" dirty="0">
                <a:sym typeface="Wingdings"/>
              </a:rPr>
              <a:t>Physics program with first data focusing on E</a:t>
            </a:r>
            <a:r>
              <a:rPr lang="en-US" baseline="-25000" dirty="0">
                <a:sym typeface="Wingdings"/>
              </a:rPr>
              <a:t>CM</a:t>
            </a:r>
            <a:r>
              <a:rPr lang="en-US" dirty="0">
                <a:sym typeface="Wingdings"/>
              </a:rPr>
              <a:t>&gt;</a:t>
            </a:r>
            <a:r>
              <a:rPr lang="en-US" dirty="0">
                <a:latin typeface="Symbol" charset="2"/>
                <a:ea typeface="Symbol" charset="2"/>
                <a:cs typeface="Symbol" charset="2"/>
                <a:sym typeface="Wingdings"/>
              </a:rPr>
              <a:t>U</a:t>
            </a:r>
            <a:r>
              <a:rPr lang="en-US" dirty="0">
                <a:sym typeface="Wingdings"/>
              </a:rPr>
              <a:t>(4S) already promising!</a:t>
            </a:r>
          </a:p>
          <a:p>
            <a:r>
              <a:rPr lang="en-US" dirty="0">
                <a:sym typeface="Wingdings"/>
              </a:rPr>
              <a:t>Precision hadronization studies crucial for JLab12 SIDIS program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80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805C7-24AF-144D-A37D-659D7BCF4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02262-97EE-5747-97DB-1E8989089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007031-2E26-ED44-9E3D-B59232F52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1828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57903" y="70323"/>
            <a:ext cx="7729728" cy="1188720"/>
          </a:xfrm>
        </p:spPr>
        <p:txBody>
          <a:bodyPr/>
          <a:lstStyle/>
          <a:p>
            <a:r>
              <a:rPr lang="en-US" dirty="0"/>
              <a:t>Belle II Early Physics Prospects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2087" y="1326157"/>
            <a:ext cx="9293352" cy="511439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Existing B-Factories ~1.5 ab</a:t>
            </a:r>
            <a:r>
              <a:rPr lang="en-US" baseline="30000" dirty="0"/>
              <a:t>-1</a:t>
            </a:r>
            <a:r>
              <a:rPr lang="en-US" dirty="0"/>
              <a:t>: </a:t>
            </a:r>
            <a:r>
              <a:rPr lang="en-US" b="1" dirty="0"/>
              <a:t>opportunity for other results in Phase 2/3?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Phase 2:  Above </a:t>
            </a:r>
            <a:r>
              <a:rPr lang="en-US" dirty="0">
                <a:sym typeface="Symbol"/>
              </a:rPr>
              <a:t></a:t>
            </a:r>
            <a:r>
              <a:rPr lang="en-US" dirty="0"/>
              <a:t>(4S)</a:t>
            </a:r>
          </a:p>
          <a:p>
            <a:pPr lvl="1"/>
            <a:r>
              <a:rPr lang="en-US" dirty="0"/>
              <a:t>Study of exotic four-quark states (e.g. </a:t>
            </a:r>
            <a:r>
              <a:rPr lang="en-US" dirty="0" err="1"/>
              <a:t>Zb</a:t>
            </a:r>
            <a:r>
              <a:rPr lang="en-US" dirty="0"/>
              <a:t> at Y(6S)) </a:t>
            </a:r>
            <a:br>
              <a:rPr lang="en-US" dirty="0"/>
            </a:br>
            <a:r>
              <a:rPr lang="en-US" dirty="0">
                <a:sym typeface="Wingdings"/>
              </a:rPr>
              <a:t>Study possible with limited tracking resolution</a:t>
            </a:r>
            <a:endParaRPr lang="en-US" dirty="0"/>
          </a:p>
          <a:p>
            <a:pPr lvl="1"/>
            <a:r>
              <a:rPr lang="en-US" dirty="0"/>
              <a:t>BB** threshold? : </a:t>
            </a:r>
            <a:r>
              <a:rPr lang="en-US" dirty="0" err="1"/>
              <a:t>R</a:t>
            </a:r>
            <a:r>
              <a:rPr lang="en-US" baseline="-25000" dirty="0" err="1"/>
              <a:t>b</a:t>
            </a:r>
            <a:r>
              <a:rPr lang="en-US" dirty="0"/>
              <a:t> dip versus </a:t>
            </a:r>
            <a:r>
              <a:rPr lang="en-US" dirty="0">
                <a:latin typeface="Symbol" panose="05050102010706020507" pitchFamily="18" charset="2"/>
              </a:rPr>
              <a:t>pp</a:t>
            </a:r>
            <a:r>
              <a:rPr lang="en-US" dirty="0">
                <a:latin typeface="Symbol" pitchFamily="18" charset="2"/>
                <a:sym typeface="Symbol"/>
              </a:rPr>
              <a:t></a:t>
            </a:r>
            <a:r>
              <a:rPr lang="en-US" dirty="0"/>
              <a:t> rise</a:t>
            </a:r>
          </a:p>
          <a:p>
            <a:pPr lvl="1"/>
            <a:r>
              <a:rPr lang="en-US" dirty="0"/>
              <a:t>&lt;6fb</a:t>
            </a:r>
            <a:r>
              <a:rPr lang="en-US" baseline="30000" dirty="0"/>
              <a:t>-1</a:t>
            </a:r>
            <a:r>
              <a:rPr lang="en-US" dirty="0"/>
              <a:t> accumulated by Belle at E</a:t>
            </a:r>
            <a:r>
              <a:rPr lang="en-US" baseline="-25000" dirty="0"/>
              <a:t>CM</a:t>
            </a:r>
            <a:r>
              <a:rPr lang="en-US" dirty="0"/>
              <a:t>=</a:t>
            </a:r>
            <a:r>
              <a:rPr lang="en-US" dirty="0">
                <a:sym typeface="Symbol"/>
              </a:rPr>
              <a:t></a:t>
            </a:r>
            <a:r>
              <a:rPr lang="en-US" dirty="0"/>
              <a:t>(6S)</a:t>
            </a:r>
          </a:p>
          <a:p>
            <a:r>
              <a:rPr lang="en-US" dirty="0"/>
              <a:t>Early phase 3: Below </a:t>
            </a:r>
            <a:r>
              <a:rPr lang="en-US" dirty="0">
                <a:sym typeface="Symbol"/>
              </a:rPr>
              <a:t></a:t>
            </a:r>
            <a:r>
              <a:rPr lang="en-US" dirty="0"/>
              <a:t>(4S)</a:t>
            </a:r>
          </a:p>
          <a:p>
            <a:pPr lvl="1"/>
            <a:r>
              <a:rPr lang="en-US" dirty="0">
                <a:sym typeface="Symbol"/>
              </a:rPr>
              <a:t></a:t>
            </a:r>
            <a:r>
              <a:rPr lang="en-US" dirty="0"/>
              <a:t>(2S,3S) access to </a:t>
            </a:r>
            <a:r>
              <a:rPr lang="en-US" dirty="0" err="1"/>
              <a:t>bottomonium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Scan for direct production of </a:t>
            </a:r>
            <a:r>
              <a:rPr lang="en-US" dirty="0">
                <a:latin typeface="Symbol" pitchFamily="18" charset="2"/>
                <a:sym typeface="Symbol"/>
              </a:rPr>
              <a:t></a:t>
            </a:r>
            <a:r>
              <a:rPr lang="en-US" dirty="0"/>
              <a:t>(1</a:t>
            </a:r>
            <a:r>
              <a:rPr lang="en-US" baseline="30000" dirty="0"/>
              <a:t>3</a:t>
            </a:r>
            <a:r>
              <a:rPr lang="en-US" dirty="0"/>
              <a:t>D</a:t>
            </a:r>
            <a:r>
              <a:rPr lang="en-US" baseline="-25000" dirty="0"/>
              <a:t>J</a:t>
            </a:r>
            <a:r>
              <a:rPr lang="en-US" dirty="0"/>
              <a:t>) triplet, </a:t>
            </a:r>
            <a:r>
              <a:rPr lang="en-US" dirty="0">
                <a:sym typeface="Symbol"/>
              </a:rPr>
              <a:t></a:t>
            </a:r>
            <a:r>
              <a:rPr lang="en-US" baseline="-25000" dirty="0"/>
              <a:t>b</a:t>
            </a:r>
            <a:r>
              <a:rPr lang="en-US" dirty="0"/>
              <a:t>(1S,2S) studies</a:t>
            </a:r>
            <a:endParaRPr lang="en-US" dirty="0">
              <a:latin typeface="Symbol" pitchFamily="18" charset="2"/>
              <a:sym typeface="Symbo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27</a:t>
            </a:fld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1555428" y="1661041"/>
            <a:ext cx="5771611" cy="2041273"/>
            <a:chOff x="193519" y="2009002"/>
            <a:chExt cx="6665109" cy="204127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519" y="2009002"/>
              <a:ext cx="6665109" cy="1663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" name="Group 23"/>
            <p:cNvGrpSpPr/>
            <p:nvPr/>
          </p:nvGrpSpPr>
          <p:grpSpPr>
            <a:xfrm>
              <a:off x="1935127" y="2803833"/>
              <a:ext cx="3506842" cy="1246442"/>
              <a:chOff x="3104757" y="2729402"/>
              <a:chExt cx="3506842" cy="1246442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5125005" y="2729402"/>
                <a:ext cx="504820" cy="822173"/>
              </a:xfrm>
              <a:prstGeom prst="ellipse">
                <a:avLst/>
              </a:prstGeom>
              <a:noFill/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 flipV="1">
                <a:off x="3199762" y="3238900"/>
                <a:ext cx="0" cy="408064"/>
              </a:xfrm>
              <a:prstGeom prst="straightConnector1">
                <a:avLst/>
              </a:prstGeom>
              <a:ln w="41275"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Oval 15"/>
              <p:cNvSpPr/>
              <p:nvPr/>
            </p:nvSpPr>
            <p:spPr>
              <a:xfrm>
                <a:off x="6106779" y="2732940"/>
                <a:ext cx="504820" cy="822173"/>
              </a:xfrm>
              <a:prstGeom prst="ellipse">
                <a:avLst/>
              </a:prstGeom>
              <a:noFill/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 flipV="1">
                <a:off x="4181504" y="3241213"/>
                <a:ext cx="0" cy="408064"/>
              </a:xfrm>
              <a:prstGeom prst="straightConnector1">
                <a:avLst/>
              </a:prstGeom>
              <a:ln w="41275"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V="1">
                <a:off x="5163360" y="3244751"/>
                <a:ext cx="0" cy="408064"/>
              </a:xfrm>
              <a:prstGeom prst="straightConnector1">
                <a:avLst/>
              </a:prstGeom>
              <a:ln w="41275"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V="1">
                <a:off x="6127525" y="3258391"/>
                <a:ext cx="0" cy="408064"/>
              </a:xfrm>
              <a:prstGeom prst="straightConnector1">
                <a:avLst/>
              </a:prstGeom>
              <a:ln w="41275"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3104757" y="3668067"/>
                <a:ext cx="3432412" cy="307777"/>
              </a:xfrm>
              <a:prstGeom prst="rect">
                <a:avLst/>
              </a:prstGeom>
              <a:noFill/>
              <a:ln w="25400"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2"/>
                    </a:solidFill>
                  </a:rPr>
                  <a:t>Potential impact with O(10-100) </a:t>
                </a:r>
                <a:r>
                  <a:rPr lang="en-US" sz="1400" b="1" dirty="0">
                    <a:solidFill>
                      <a:schemeClr val="tx2"/>
                    </a:solidFill>
                  </a:rPr>
                  <a:t>fb</a:t>
                </a:r>
                <a:r>
                  <a:rPr lang="en-US" sz="1400" b="1" baseline="30000" dirty="0">
                    <a:solidFill>
                      <a:schemeClr val="tx2"/>
                    </a:solidFill>
                  </a:rPr>
                  <a:t>-1</a:t>
                </a: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10658507" y="4371278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Z</a:t>
            </a:r>
            <a:r>
              <a:rPr lang="en-US" baseline="-25000" dirty="0" err="1"/>
              <a:t>b</a:t>
            </a:r>
            <a:endParaRPr lang="en-US" baseline="-25000" dirty="0"/>
          </a:p>
        </p:txBody>
      </p:sp>
      <p:grpSp>
        <p:nvGrpSpPr>
          <p:cNvPr id="45" name="Group 44"/>
          <p:cNvGrpSpPr/>
          <p:nvPr/>
        </p:nvGrpSpPr>
        <p:grpSpPr>
          <a:xfrm>
            <a:off x="7405954" y="1906481"/>
            <a:ext cx="4309659" cy="2098139"/>
            <a:chOff x="-3867" y="3959287"/>
            <a:chExt cx="4309659" cy="2271983"/>
          </a:xfrm>
        </p:grpSpPr>
        <p:pic>
          <p:nvPicPr>
            <p:cNvPr id="48" name="Picture 4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67" y="3998629"/>
              <a:ext cx="4309659" cy="2232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9" name="Straight Arrow Connector 48"/>
            <p:cNvCxnSpPr/>
            <p:nvPr/>
          </p:nvCxnSpPr>
          <p:spPr>
            <a:xfrm>
              <a:off x="1513334" y="4478747"/>
              <a:ext cx="0" cy="525016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1336053" y="3959287"/>
              <a:ext cx="293427" cy="633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tx2"/>
                  </a:solidFill>
                </a:rPr>
                <a:t>?</a:t>
              </a: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>
              <a:off x="737156" y="4489379"/>
              <a:ext cx="0" cy="525016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559875" y="3969918"/>
              <a:ext cx="293427" cy="633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tx2"/>
                  </a:solidFill>
                </a:rPr>
                <a:t>?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284579" y="4387488"/>
            <a:ext cx="4484421" cy="2325001"/>
            <a:chOff x="4305792" y="3998630"/>
            <a:chExt cx="4620304" cy="2672528"/>
          </a:xfrm>
        </p:grpSpPr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5792" y="3998630"/>
              <a:ext cx="4620304" cy="2672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5" name="Straight Arrow Connector 54"/>
            <p:cNvCxnSpPr/>
            <p:nvPr/>
          </p:nvCxnSpPr>
          <p:spPr>
            <a:xfrm>
              <a:off x="6220019" y="4675478"/>
              <a:ext cx="0" cy="525016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6042738" y="4156018"/>
              <a:ext cx="293427" cy="672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tx2"/>
                  </a:solidFill>
                </a:rPr>
                <a:t>?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185634" y="1326157"/>
            <a:ext cx="4039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Phys.Rev.Lett.102:012001,2009, (Babar)</a:t>
            </a:r>
          </a:p>
          <a:p>
            <a:r>
              <a:rPr lang="is-IS" sz="1200" dirty="0"/>
              <a:t>PRD 82, 091106 (2010). 0810.3829. (Belle)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928461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885AD-F829-3049-A561-8300917B5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C5F2E-D2EB-8047-B23D-0543E3A38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072D29-389A-9D49-9C39-2D2D57C0C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593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10649" y="302000"/>
            <a:ext cx="7729728" cy="1188720"/>
          </a:xfrm>
        </p:spPr>
        <p:txBody>
          <a:bodyPr/>
          <a:lstStyle/>
          <a:p>
            <a:r>
              <a:rPr lang="en-US" dirty="0"/>
              <a:t>Other Perks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41477" y="1765783"/>
            <a:ext cx="6414088" cy="4252811"/>
          </a:xfrm>
        </p:spPr>
        <p:txBody>
          <a:bodyPr/>
          <a:lstStyle/>
          <a:p>
            <a:r>
              <a:rPr lang="en-US" dirty="0"/>
              <a:t>More statistics and better </a:t>
            </a:r>
            <a:r>
              <a:rPr lang="en-US" dirty="0" err="1"/>
              <a:t>vertexing</a:t>
            </a:r>
            <a:r>
              <a:rPr lang="en-US" dirty="0"/>
              <a:t> will help with charm corrections </a:t>
            </a:r>
          </a:p>
          <a:p>
            <a:r>
              <a:rPr lang="en-US" dirty="0"/>
              <a:t>Systematics will also be reduced since the main sources are dependent on MC statistics</a:t>
            </a:r>
          </a:p>
          <a:p>
            <a:r>
              <a:rPr lang="en-US" dirty="0"/>
              <a:t>Better PID will help with multi-kaon final states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4" t="62799" r="29015"/>
          <a:stretch/>
        </p:blipFill>
        <p:spPr>
          <a:xfrm>
            <a:off x="7861852" y="1627872"/>
            <a:ext cx="3437612" cy="177582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861852" y="3403698"/>
            <a:ext cx="3119696" cy="1377426"/>
            <a:chOff x="3215790" y="2811360"/>
            <a:chExt cx="3407268" cy="1799866"/>
          </a:xfrm>
        </p:grpSpPr>
        <p:pic>
          <p:nvPicPr>
            <p:cNvPr id="8" name="Picture 7" descr="IffCombo200-500_v3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794"/>
            <a:stretch/>
          </p:blipFill>
          <p:spPr>
            <a:xfrm>
              <a:off x="3220146" y="2811360"/>
              <a:ext cx="3402912" cy="1605968"/>
            </a:xfrm>
            <a:prstGeom prst="rect">
              <a:avLst/>
            </a:prstGeom>
            <a:effectLst/>
          </p:spPr>
        </p:pic>
        <p:pic>
          <p:nvPicPr>
            <p:cNvPr id="7" name="Picture 6" descr="IffCombo200-500_v3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283"/>
            <a:stretch/>
          </p:blipFill>
          <p:spPr>
            <a:xfrm>
              <a:off x="3215790" y="4347660"/>
              <a:ext cx="3402912" cy="263566"/>
            </a:xfrm>
            <a:prstGeom prst="rect">
              <a:avLst/>
            </a:prstGeom>
            <a:effectLst/>
          </p:spPr>
        </p:pic>
      </p:grpSp>
      <p:sp>
        <p:nvSpPr>
          <p:cNvPr id="9" name="TextBox 8"/>
          <p:cNvSpPr txBox="1"/>
          <p:nvPr/>
        </p:nvSpPr>
        <p:spPr>
          <a:xfrm>
            <a:off x="8916916" y="1602685"/>
            <a:ext cx="2382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Transverse polarization </a:t>
            </a:r>
          </a:p>
          <a:p>
            <a:r>
              <a:rPr lang="en-US" sz="1200" dirty="0"/>
              <a:t>Dependent di-hadron </a:t>
            </a:r>
          </a:p>
          <a:p>
            <a:r>
              <a:rPr lang="en-US" sz="1200" dirty="0"/>
              <a:t>Asymmetries in </a:t>
            </a:r>
            <a:r>
              <a:rPr lang="en-US" sz="1200" dirty="0" err="1"/>
              <a:t>e+e</a:t>
            </a:r>
            <a:r>
              <a:rPr lang="en-US" sz="1200" dirty="0"/>
              <a:t>- from Belle</a:t>
            </a:r>
          </a:p>
        </p:txBody>
      </p:sp>
      <p:pic>
        <p:nvPicPr>
          <p:cNvPr id="10" name="Picture 2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01" r="48031" b="1"/>
          <a:stretch/>
        </p:blipFill>
        <p:spPr bwMode="auto">
          <a:xfrm>
            <a:off x="7699917" y="4842744"/>
            <a:ext cx="3439578" cy="193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>
            <a:spLocks/>
          </p:cNvSpPr>
          <p:nvPr/>
        </p:nvSpPr>
        <p:spPr bwMode="auto">
          <a:xfrm>
            <a:off x="8272617" y="5153670"/>
            <a:ext cx="353552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solidFill>
                  <a:srgbClr val="00B050"/>
                </a:solidFill>
                <a:ea typeface="ＭＳ Ｐゴシック" charset="0"/>
                <a:cs typeface="Gill Sans" charset="0"/>
              </a:rPr>
              <a:t>Charm</a:t>
            </a:r>
            <a:r>
              <a:rPr lang="en-US" dirty="0">
                <a:ea typeface="ＭＳ Ｐゴシック" charset="0"/>
                <a:cs typeface="Gill Sans" charset="0"/>
              </a:rPr>
              <a:t> vs </a:t>
            </a:r>
            <a:r>
              <a:rPr lang="en-US" dirty="0" err="1">
                <a:solidFill>
                  <a:srgbClr val="002060"/>
                </a:solidFill>
                <a:ea typeface="ＭＳ Ｐゴシック" charset="0"/>
                <a:cs typeface="Gill Sans" charset="0"/>
              </a:rPr>
              <a:t>uds</a:t>
            </a:r>
            <a:r>
              <a:rPr lang="en-US" dirty="0">
                <a:ea typeface="ＭＳ Ｐゴシック" charset="0"/>
                <a:cs typeface="Gill Sans" charset="0"/>
              </a:rPr>
              <a:t> in b2b kaon production</a:t>
            </a:r>
            <a:endParaRPr lang="en-US" dirty="0">
              <a:solidFill>
                <a:schemeClr val="tx1"/>
              </a:solidFill>
              <a:ea typeface="ＭＳ Ｐゴシック" charset="0"/>
              <a:cs typeface="Gill Sans" charset="0"/>
            </a:endParaRPr>
          </a:p>
          <a:p>
            <a:r>
              <a:rPr lang="en-US" dirty="0">
                <a:ea typeface="ＭＳ Ｐゴシック" charset="0"/>
                <a:cs typeface="Gill Sans" charset="0"/>
              </a:rPr>
              <a:t>(</a:t>
            </a:r>
            <a:r>
              <a:rPr lang="en-US" dirty="0" err="1">
                <a:ea typeface="ＭＳ Ｐゴシック" charset="0"/>
                <a:cs typeface="Gill Sans" charset="0"/>
              </a:rPr>
              <a:t>likesign</a:t>
            </a:r>
            <a:r>
              <a:rPr lang="en-US" dirty="0">
                <a:ea typeface="ＭＳ Ｐゴシック" charset="0"/>
                <a:cs typeface="Gill Sans" charset="0"/>
              </a:rPr>
              <a:t>)</a:t>
            </a:r>
            <a:endParaRPr lang="en-US" dirty="0">
              <a:solidFill>
                <a:schemeClr val="tx1"/>
              </a:solidFill>
              <a:ea typeface="ＭＳ Ｐゴシック" charset="0"/>
              <a:cs typeface="Gill Sans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23715" y="6018594"/>
            <a:ext cx="1194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~45% </a:t>
            </a:r>
            <a:r>
              <a:rPr lang="en-US" dirty="0" err="1"/>
              <a:t>uds</a:t>
            </a:r>
            <a:endParaRPr lang="en-US" dirty="0"/>
          </a:p>
        </p:txBody>
      </p:sp>
      <p:grpSp>
        <p:nvGrpSpPr>
          <p:cNvPr id="13" name="Group"/>
          <p:cNvGrpSpPr/>
          <p:nvPr/>
        </p:nvGrpSpPr>
        <p:grpSpPr>
          <a:xfrm>
            <a:off x="231202" y="3756212"/>
            <a:ext cx="3184351" cy="3122520"/>
            <a:chOff x="0" y="-527888"/>
            <a:chExt cx="3758185" cy="4071976"/>
          </a:xfrm>
        </p:grpSpPr>
        <p:pic>
          <p:nvPicPr>
            <p:cNvPr id="14" name="pasted-image.tiff" descr="pasted-image.tif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36928"/>
              <a:ext cx="3758186" cy="36810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" name="テキスト ボックス 27"/>
            <p:cNvSpPr txBox="1"/>
            <p:nvPr/>
          </p:nvSpPr>
          <p:spPr>
            <a:xfrm>
              <a:off x="990684" y="-527889"/>
              <a:ext cx="2216013" cy="421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200"/>
              </a:lvl1pPr>
            </a:lstStyle>
            <a:p>
              <a:r>
                <a:t>PID performance</a:t>
              </a:r>
            </a:p>
          </p:txBody>
        </p:sp>
      </p:grpSp>
      <p:sp>
        <p:nvSpPr>
          <p:cNvPr id="16" name="Belle II MC preliminary"/>
          <p:cNvSpPr txBox="1"/>
          <p:nvPr/>
        </p:nvSpPr>
        <p:spPr>
          <a:xfrm>
            <a:off x="1070619" y="4552524"/>
            <a:ext cx="3048907" cy="333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6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rPr sz="1500" dirty="0"/>
              <a:t>Belle II MC preliminary</a:t>
            </a:r>
          </a:p>
        </p:txBody>
      </p:sp>
    </p:spTree>
    <p:extLst>
      <p:ext uri="{BB962C8B-B14F-4D97-AF65-F5344CB8AC3E}">
        <p14:creationId xmlns:p14="http://schemas.microsoft.com/office/powerpoint/2010/main" val="226917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A051A-E079-3741-B17E-694D20187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54B65-F99B-294C-94A6-F2491D276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001CF-B64C-914A-9726-0062220B9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3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04C05E-5884-1141-ADA8-2CCCD40763BC}"/>
              </a:ext>
            </a:extLst>
          </p:cNvPr>
          <p:cNvGrpSpPr/>
          <p:nvPr/>
        </p:nvGrpSpPr>
        <p:grpSpPr>
          <a:xfrm>
            <a:off x="1017028" y="894271"/>
            <a:ext cx="10526789" cy="5689409"/>
            <a:chOff x="1665211" y="1168591"/>
            <a:chExt cx="4679209" cy="2454275"/>
          </a:xfrm>
        </p:grpSpPr>
        <p:pic>
          <p:nvPicPr>
            <p:cNvPr id="6" name="Picture 8" descr="KEKphoto1">
              <a:extLst>
                <a:ext uri="{FF2B5EF4-FFF2-40B4-BE49-F238E27FC236}">
                  <a16:creationId xmlns:a16="http://schemas.microsoft.com/office/drawing/2014/main" id="{10309253-3A79-4A4F-A9B9-E8403A8804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65211" y="1168591"/>
              <a:ext cx="4479184" cy="2446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Oval 9">
              <a:extLst>
                <a:ext uri="{FF2B5EF4-FFF2-40B4-BE49-F238E27FC236}">
                  <a16:creationId xmlns:a16="http://schemas.microsoft.com/office/drawing/2014/main" id="{BDAADC19-1096-8148-B648-11F19051E5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479427">
              <a:off x="2907481" y="2302000"/>
              <a:ext cx="1785938" cy="522418"/>
            </a:xfrm>
            <a:prstGeom prst="ellips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/>
            </a:ln>
          </p:spPr>
          <p:txBody>
            <a:bodyPr wrap="square" lIns="90000" tIns="46800" rIns="90000" bIns="46800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8" name="Line 10">
              <a:extLst>
                <a:ext uri="{FF2B5EF4-FFF2-40B4-BE49-F238E27FC236}">
                  <a16:creationId xmlns:a16="http://schemas.microsoft.com/office/drawing/2014/main" id="{D605EC42-183D-BD40-8F0D-3219330EDE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44156" y="1984566"/>
              <a:ext cx="247650" cy="309563"/>
            </a:xfrm>
            <a:prstGeom prst="line">
              <a:avLst/>
            </a:prstGeom>
            <a:noFill/>
            <a:ln w="44450">
              <a:solidFill>
                <a:srgbClr val="FFC000"/>
              </a:solidFill>
              <a:round/>
              <a:headEnd/>
              <a:tailEnd type="triangle" w="med" len="med"/>
            </a:ln>
          </p:spPr>
          <p:txBody>
            <a:bodyPr wrap="square" lIns="90000" tIns="46800" rIns="90000" bIns="46800">
              <a:spAutoFit/>
            </a:bodyPr>
            <a:lstStyle/>
            <a:p>
              <a:endParaRPr lang="en-US" dirty="0"/>
            </a:p>
          </p:txBody>
        </p:sp>
        <p:sp>
          <p:nvSpPr>
            <p:cNvPr id="9" name="Text Box 11">
              <a:extLst>
                <a:ext uri="{FF2B5EF4-FFF2-40B4-BE49-F238E27FC236}">
                  <a16:creationId xmlns:a16="http://schemas.microsoft.com/office/drawing/2014/main" id="{A590D921-74E1-1A45-8306-343D6E60B4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1807" y="1706754"/>
              <a:ext cx="1852613" cy="64851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b="1" dirty="0">
                  <a:solidFill>
                    <a:srgbClr val="FFC000"/>
                  </a:solidFill>
                  <a:latin typeface="Times New Roman" pitchFamily="18" charset="0"/>
                  <a:ea typeface="ＭＳ Ｐゴシック" pitchFamily="34" charset="-128"/>
                </a:rPr>
                <a:t>Belle (II) detector</a:t>
              </a:r>
            </a:p>
          </p:txBody>
        </p:sp>
        <p:sp>
          <p:nvSpPr>
            <p:cNvPr id="10" name="Text Box 12">
              <a:extLst>
                <a:ext uri="{FF2B5EF4-FFF2-40B4-BE49-F238E27FC236}">
                  <a16:creationId xmlns:a16="http://schemas.microsoft.com/office/drawing/2014/main" id="{D83B3FF0-CA1B-C94B-8F47-0C650398D4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7481" y="1975140"/>
              <a:ext cx="1073150" cy="37147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b="1" dirty="0">
                  <a:solidFill>
                    <a:srgbClr val="FFC000"/>
                  </a:solidFill>
                  <a:latin typeface="Times New Roman" pitchFamily="18" charset="0"/>
                  <a:ea typeface="ＭＳ Ｐゴシック" pitchFamily="34" charset="-128"/>
                </a:rPr>
                <a:t>KEKB</a:t>
              </a:r>
            </a:p>
          </p:txBody>
        </p:sp>
        <p:sp>
          <p:nvSpPr>
            <p:cNvPr id="11" name="Slide Number Placeholder 12">
              <a:extLst>
                <a:ext uri="{FF2B5EF4-FFF2-40B4-BE49-F238E27FC236}">
                  <a16:creationId xmlns:a16="http://schemas.microsoft.com/office/drawing/2014/main" id="{ACC765E2-8715-BD4C-872D-6819F232D560}"/>
                </a:ext>
              </a:extLst>
            </p:cNvPr>
            <p:cNvSpPr txBox="1">
              <a:spLocks/>
            </p:cNvSpPr>
            <p:nvPr/>
          </p:nvSpPr>
          <p:spPr>
            <a:xfrm>
              <a:off x="2158181" y="3257741"/>
              <a:ext cx="21336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050" kern="1200">
                  <a:solidFill>
                    <a:schemeClr val="tx1">
                      <a:alpha val="7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B23F1558-155C-4C93-AFEE-D96F659D317B}" type="slidenum">
                <a:rPr lang="en-US" smtClean="0"/>
                <a:pPr>
                  <a:defRPr/>
                </a:pPr>
                <a:t>3</a:t>
              </a:fld>
              <a:r>
                <a:rPr lang="en-US"/>
                <a:t>/18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120928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D8A89-58F4-6B4F-BB9C-351DCFCD1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318" y="2638044"/>
            <a:ext cx="7729728" cy="1188720"/>
          </a:xfrm>
        </p:spPr>
        <p:txBody>
          <a:bodyPr/>
          <a:lstStyle/>
          <a:p>
            <a:r>
              <a:rPr lang="en-US" dirty="0"/>
              <a:t>Baryon </a:t>
            </a:r>
            <a:r>
              <a:rPr lang="en-US" dirty="0" err="1"/>
              <a:t>FOrmation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A2D15-9953-F545-BE31-9297D6084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8306" y="3826764"/>
            <a:ext cx="7729728" cy="310198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FFA439-9867-D84F-8E49-A2DE2831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554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CEB5A6-CBFF-F941-A55F-9AAA2854EA76}"/>
              </a:ext>
            </a:extLst>
          </p:cNvPr>
          <p:cNvSpPr/>
          <p:nvPr/>
        </p:nvSpPr>
        <p:spPr>
          <a:xfrm>
            <a:off x="6919073" y="1421096"/>
            <a:ext cx="4558694" cy="3614928"/>
          </a:xfrm>
          <a:prstGeom prst="rect">
            <a:avLst/>
          </a:prstGeom>
          <a:solidFill>
            <a:schemeClr val="bg1">
              <a:alpha val="9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8ED85C-DE19-104B-A886-C954658CF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100" y="-1"/>
            <a:ext cx="11641540" cy="711713"/>
          </a:xfrm>
        </p:spPr>
        <p:txBody>
          <a:bodyPr>
            <a:normAutofit fontScale="90000"/>
          </a:bodyPr>
          <a:lstStyle/>
          <a:p>
            <a:r>
              <a:rPr lang="en-US" dirty="0"/>
              <a:t>Production of Charmed and non charmed baryons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B6D6B81-FFBC-9E43-A752-4740307293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9439"/>
          <a:stretch/>
        </p:blipFill>
        <p:spPr>
          <a:xfrm>
            <a:off x="7281406" y="1648606"/>
            <a:ext cx="4087179" cy="312665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4E748E-0F67-5543-8E9B-E914F410C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31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A7A0BE-EE11-074D-8BDB-CCD22D1830FF}"/>
              </a:ext>
            </a:extLst>
          </p:cNvPr>
          <p:cNvSpPr/>
          <p:nvPr/>
        </p:nvSpPr>
        <p:spPr>
          <a:xfrm>
            <a:off x="494195" y="1456582"/>
            <a:ext cx="5631675" cy="35794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FBDCEF-5F8F-5741-821C-4F5D6F1EA3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085"/>
          <a:stretch/>
        </p:blipFill>
        <p:spPr>
          <a:xfrm>
            <a:off x="1015314" y="1774209"/>
            <a:ext cx="4735568" cy="3001054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6DE382E-E527-AB45-9EC8-DFF1059051F9}"/>
              </a:ext>
            </a:extLst>
          </p:cNvPr>
          <p:cNvSpPr txBox="1">
            <a:spLocks/>
          </p:cNvSpPr>
          <p:nvPr/>
        </p:nvSpPr>
        <p:spPr>
          <a:xfrm>
            <a:off x="1210146" y="5493709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Symbol" pitchFamily="2" charset="2"/>
              </a:rPr>
              <a:t>X</a:t>
            </a:r>
            <a:r>
              <a:rPr lang="en-US" sz="1600" baseline="30000" dirty="0"/>
              <a:t>-</a:t>
            </a:r>
            <a:r>
              <a:rPr lang="en-US" sz="1600" dirty="0"/>
              <a:t>, </a:t>
            </a:r>
            <a:r>
              <a:rPr lang="en-US" sz="1600" dirty="0">
                <a:latin typeface="Symbol" pitchFamily="2" charset="2"/>
              </a:rPr>
              <a:t>X</a:t>
            </a:r>
            <a:r>
              <a:rPr lang="en-US" sz="1600" dirty="0"/>
              <a:t>(1530), </a:t>
            </a:r>
            <a:r>
              <a:rPr lang="en-US" sz="1600" dirty="0">
                <a:latin typeface="Symbol" pitchFamily="2" charset="2"/>
              </a:rPr>
              <a:t>W</a:t>
            </a:r>
            <a:r>
              <a:rPr lang="en-US" sz="1600" baseline="30000" dirty="0"/>
              <a:t>-</a:t>
            </a:r>
            <a:r>
              <a:rPr lang="en-US" sz="1600" dirty="0"/>
              <a:t> </a:t>
            </a:r>
            <a:r>
              <a:rPr lang="en-US" sz="1600" dirty="0">
                <a:latin typeface="Symbol" pitchFamily="2" charset="2"/>
              </a:rPr>
              <a:t>S</a:t>
            </a:r>
            <a:r>
              <a:rPr lang="en-US" sz="1600" baseline="-25000" dirty="0"/>
              <a:t>c</a:t>
            </a:r>
            <a:r>
              <a:rPr lang="en-US" sz="1600" dirty="0"/>
              <a:t>, </a:t>
            </a:r>
            <a:r>
              <a:rPr lang="en-US" sz="1600" dirty="0" err="1">
                <a:latin typeface="Symbol" pitchFamily="2" charset="2"/>
              </a:rPr>
              <a:t>W</a:t>
            </a:r>
            <a:r>
              <a:rPr lang="en-US" sz="1600" baseline="-25000" dirty="0" err="1"/>
              <a:t>c</a:t>
            </a:r>
            <a:r>
              <a:rPr lang="en-US" sz="1600" dirty="0"/>
              <a:t>, </a:t>
            </a:r>
            <a:r>
              <a:rPr lang="en-US" sz="1600" dirty="0" err="1">
                <a:latin typeface="Symbol" pitchFamily="2" charset="2"/>
              </a:rPr>
              <a:t>X</a:t>
            </a:r>
            <a:r>
              <a:rPr lang="en-US" sz="1600" baseline="-25000" dirty="0" err="1"/>
              <a:t>c</a:t>
            </a:r>
            <a:r>
              <a:rPr lang="en-US" sz="1600" dirty="0"/>
              <a:t> not shown</a:t>
            </a:r>
          </a:p>
        </p:txBody>
      </p:sp>
    </p:spTree>
    <p:extLst>
      <p:ext uri="{BB962C8B-B14F-4D97-AF65-F5344CB8AC3E}">
        <p14:creationId xmlns:p14="http://schemas.microsoft.com/office/powerpoint/2010/main" val="3428566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10CA26C-11ED-8D4D-923D-9D54D7DD05EA}"/>
              </a:ext>
            </a:extLst>
          </p:cNvPr>
          <p:cNvSpPr/>
          <p:nvPr/>
        </p:nvSpPr>
        <p:spPr>
          <a:xfrm>
            <a:off x="6428096" y="2638044"/>
            <a:ext cx="4544704" cy="3945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61E8A5-ECBB-9A4B-BCA7-F61ABB707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Dependence confirms diquark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55A7B-7225-E04F-9F17-5FC8B4CAF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75ABE-82E5-254E-B099-51FBAF1E3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571C16-E5EF-A04A-9157-4567744BB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296" y="2450979"/>
            <a:ext cx="4540337" cy="43561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6C1E9-B1F6-CA42-9474-B2FE42402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466" y="2733283"/>
            <a:ext cx="4031871" cy="385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238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Belle (I) Legacy</a:t>
            </a:r>
          </a:p>
          <a:p>
            <a:pPr lvl="1"/>
            <a:r>
              <a:rPr lang="en-US" dirty="0" err="1"/>
              <a:t>Quarkonium</a:t>
            </a:r>
            <a:r>
              <a:rPr lang="en-US" dirty="0"/>
              <a:t> (like)</a:t>
            </a:r>
          </a:p>
          <a:p>
            <a:pPr lvl="1"/>
            <a:r>
              <a:rPr lang="en-US" dirty="0"/>
              <a:t>Hadronization (Fragmentation function measurements)</a:t>
            </a:r>
          </a:p>
          <a:p>
            <a:r>
              <a:rPr lang="en-US" dirty="0"/>
              <a:t>SuperKEKB and Belle II</a:t>
            </a:r>
          </a:p>
          <a:p>
            <a:pPr lvl="1"/>
            <a:r>
              <a:rPr lang="en-US" dirty="0"/>
              <a:t>Upgrade</a:t>
            </a:r>
          </a:p>
          <a:p>
            <a:pPr lvl="1"/>
            <a:r>
              <a:rPr lang="en-US" dirty="0"/>
              <a:t>Status</a:t>
            </a:r>
          </a:p>
          <a:p>
            <a:pPr lvl="1"/>
            <a:r>
              <a:rPr lang="en-US" dirty="0"/>
              <a:t>Early Physics program</a:t>
            </a:r>
          </a:p>
          <a:p>
            <a:pPr lvl="1"/>
            <a:r>
              <a:rPr lang="en-US" dirty="0"/>
              <a:t>Outlook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6086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82730" y="90113"/>
            <a:ext cx="8185150" cy="994172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Background unfolding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1327759" y="1499040"/>
                <a:ext cx="5602427" cy="4509009"/>
              </a:xfrm>
            </p:spPr>
            <p:txBody>
              <a:bodyPr>
                <a:normAutofit fontScale="92500" lnSpcReduction="10000"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9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sz="1950">
                            <a:latin typeface="Cambria Math" charset="0"/>
                          </a:rPr>
                          <m:t>Σ</m:t>
                        </m:r>
                      </m:e>
                      <m:sup>
                        <m:r>
                          <a:rPr kumimoji="1" lang="en-US" altLang="zh-CN" sz="1950" i="1">
                            <a:latin typeface="Cambria Math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kumimoji="1" lang="en-US" altLang="zh-CN" sz="1950" dirty="0"/>
                  <a:t> decays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1950">
                        <a:latin typeface="Cambria Math" charset="0"/>
                      </a:rPr>
                      <m:t>Λ</m:t>
                    </m:r>
                  </m:oMath>
                </a14:m>
                <a:r>
                  <a:rPr kumimoji="1" lang="en-US" altLang="zh-CN" sz="1950" dirty="0"/>
                  <a:t> strongly, is included in the signal. </a:t>
                </a:r>
                <a:endParaRPr kumimoji="1" lang="en-US" altLang="zh-CN" sz="1950" dirty="0">
                  <a:latin typeface="Cambria Math" charset="0"/>
                </a:endParaRPr>
              </a:p>
              <a:p>
                <a:r>
                  <a:rPr kumimoji="1" lang="en-US" altLang="zh-CN" sz="1950" dirty="0"/>
                  <a:t>Feed-down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9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sz="1950">
                            <a:latin typeface="Cambria Math" charset="0"/>
                          </a:rPr>
                          <m:t>Σ</m:t>
                        </m:r>
                      </m:e>
                      <m:sup>
                        <m:r>
                          <a:rPr kumimoji="1" lang="en-US" altLang="zh-CN" sz="1950" i="1"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1" lang="en-US" altLang="zh-CN" sz="1950" dirty="0"/>
                  <a:t>(22.5%),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9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1950">
                            <a:latin typeface="Cambria Math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1950" i="1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kumimoji="1" lang="en-US" altLang="zh-CN" sz="1950" dirty="0"/>
                  <a:t>(20%) decays need to be understood.</a:t>
                </a:r>
              </a:p>
              <a:p>
                <a:r>
                  <a:rPr kumimoji="1" lang="en-US" altLang="zh-CN" sz="1950" dirty="0"/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9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sz="1950">
                            <a:latin typeface="Cambria Math" charset="0"/>
                          </a:rPr>
                          <m:t>Σ</m:t>
                        </m:r>
                      </m:e>
                      <m:sup>
                        <m:r>
                          <a:rPr kumimoji="1" lang="en-US" altLang="zh-CN" sz="1950" i="1"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1" lang="en-US" altLang="zh-CN" sz="1950" dirty="0"/>
                  <a:t>-enhanced </a:t>
                </a:r>
                <a14:m>
                  <m:oMath xmlns:m="http://schemas.openxmlformats.org/officeDocument/2006/math">
                    <m:r>
                      <a:rPr kumimoji="1" lang="en-US" altLang="zh-CN" sz="1950">
                        <a:latin typeface="Cambria Math" charset="0"/>
                      </a:rPr>
                      <m:t>(</m:t>
                    </m:r>
                    <m:sSup>
                      <m:sSupPr>
                        <m:ctrlPr>
                          <a:rPr kumimoji="1" lang="en-US" altLang="zh-CN" sz="19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sz="1950">
                            <a:latin typeface="Cambria Math" charset="0"/>
                          </a:rPr>
                          <m:t>Σ</m:t>
                        </m:r>
                      </m:e>
                      <m:sup>
                        <m:r>
                          <a:rPr kumimoji="1" lang="en-US" altLang="zh-CN" sz="1950" i="1"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kumimoji="1" lang="en-US" altLang="zh-CN" sz="1950" i="1">
                        <a:latin typeface="Cambria Math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1" lang="en-US" altLang="zh-CN" sz="1950">
                        <a:latin typeface="Cambria Math" charset="0"/>
                      </a:rPr>
                      <m:t>Λ</m:t>
                    </m:r>
                    <m:r>
                      <a:rPr kumimoji="1" lang="en-US" altLang="zh-CN" sz="1950" i="1">
                        <a:latin typeface="Cambria Math" charset="0"/>
                      </a:rPr>
                      <m:t>+</m:t>
                    </m:r>
                    <m:r>
                      <a:rPr kumimoji="1" lang="en-US" altLang="zh-CN" sz="1950" i="1">
                        <a:latin typeface="Cambria Math" charset="0"/>
                      </a:rPr>
                      <m:t>𝛾</m:t>
                    </m:r>
                    <m:r>
                      <a:rPr kumimoji="1" lang="en-US" altLang="zh-CN" sz="1950" i="1">
                        <a:latin typeface="Cambria Math" charset="0"/>
                      </a:rPr>
                      <m:t>) </m:t>
                    </m:r>
                  </m:oMath>
                </a14:m>
                <a:r>
                  <a:rPr kumimoji="1" lang="en-US" altLang="zh-CN" sz="1950" dirty="0"/>
                  <a:t>(Br~100%).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2100">
                            <a:latin typeface="Cambria Math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100" i="1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kumimoji="1" lang="en-US" altLang="zh-CN" sz="1950" dirty="0"/>
                  <a:t>-enhanced(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2100">
                            <a:latin typeface="Cambria Math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sz="2100" i="1">
                            <a:latin typeface="Cambria Math" charset="0"/>
                          </a:rPr>
                          <m:t>𝑐</m:t>
                        </m:r>
                      </m:sub>
                    </m:sSub>
                    <m:r>
                      <a:rPr kumimoji="1" lang="en-US" altLang="zh-CN" sz="2100" i="1">
                        <a:latin typeface="Cambria Math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1" lang="en-US" altLang="zh-CN" sz="2100">
                        <a:latin typeface="Cambria Math" charset="0"/>
                      </a:rPr>
                      <m:t>Λ</m:t>
                    </m:r>
                    <m:r>
                      <a:rPr kumimoji="1" lang="en-US" altLang="zh-CN" sz="2100" i="1">
                        <a:latin typeface="Cambria Math" charset="0"/>
                      </a:rPr>
                      <m:t>+</m:t>
                    </m:r>
                    <m:sSup>
                      <m:sSupPr>
                        <m:ctrlPr>
                          <a:rPr kumimoji="1" lang="en-US" altLang="zh-CN" sz="21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100" i="1"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2100" i="1">
                            <a:latin typeface="Cambria Math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1950" dirty="0"/>
                  <a:t>)(Br~1.07%) data sets are selected and studied. </a:t>
                </a:r>
              </a:p>
              <a:p>
                <a:pPr marL="137160" lvl="1">
                  <a:spcBef>
                    <a:spcPts val="900"/>
                  </a:spcBef>
                </a:pPr>
                <a:r>
                  <a:rPr kumimoji="1" lang="en-US" altLang="zh-CN" sz="1650" dirty="0"/>
                  <a:t> </a:t>
                </a:r>
                <a:r>
                  <a:rPr kumimoji="1" lang="en-US" altLang="zh-CN" sz="1950" dirty="0"/>
                  <a:t>The measured polarization can be expressed as:</a:t>
                </a:r>
              </a:p>
              <a:p>
                <a:endParaRPr kumimoji="1" lang="en-US" altLang="zh-CN" sz="1950" dirty="0"/>
              </a:p>
              <a:p>
                <a:endParaRPr kumimoji="1" lang="en-US" altLang="zh-CN" sz="1950" dirty="0"/>
              </a:p>
              <a:p>
                <a:r>
                  <a:rPr kumimoji="1" lang="en-US" altLang="zh-CN" sz="1950" i="1" dirty="0"/>
                  <a:t>F</a:t>
                </a:r>
                <a:r>
                  <a:rPr kumimoji="1" lang="en-US" altLang="zh-CN" sz="1950" i="1" baseline="-25000" dirty="0"/>
                  <a:t>i</a:t>
                </a:r>
                <a:r>
                  <a:rPr kumimoji="1" lang="en-US" altLang="zh-CN" sz="1950" baseline="-25000" dirty="0"/>
                  <a:t>  </a:t>
                </a:r>
                <a:r>
                  <a:rPr kumimoji="1" lang="en-US" altLang="zh-CN" sz="1950" dirty="0"/>
                  <a:t> is the fraction of feed-down component </a:t>
                </a:r>
                <a:r>
                  <a:rPr kumimoji="1" lang="en-US" altLang="zh-CN" sz="1950" dirty="0" err="1"/>
                  <a:t>i</a:t>
                </a:r>
                <a:r>
                  <a:rPr kumimoji="1" lang="en-US" altLang="zh-CN" sz="1950" dirty="0"/>
                  <a:t>, estimated from MC. </a:t>
                </a:r>
                <a:r>
                  <a:rPr kumimoji="1" lang="en-US" altLang="zh-CN" sz="1950" i="1" dirty="0"/>
                  <a:t>P</a:t>
                </a:r>
                <a:r>
                  <a:rPr kumimoji="1" lang="en-US" altLang="zh-CN" sz="1950" i="1" baseline="-25000" dirty="0"/>
                  <a:t>i</a:t>
                </a:r>
                <a:r>
                  <a:rPr kumimoji="1" lang="en-US" altLang="zh-CN" sz="1950" baseline="-25000" dirty="0"/>
                  <a:t>  </a:t>
                </a:r>
                <a:r>
                  <a:rPr kumimoji="1" lang="en-US" altLang="zh-CN" sz="1950" dirty="0"/>
                  <a:t>is polarization of component </a:t>
                </a:r>
                <a:r>
                  <a:rPr kumimoji="1" lang="en-US" altLang="zh-CN" sz="1950" dirty="0" err="1"/>
                  <a:t>i</a:t>
                </a:r>
                <a:r>
                  <a:rPr kumimoji="1" lang="en-US" altLang="zh-CN" sz="1950" dirty="0"/>
                  <a:t>. </a:t>
                </a:r>
              </a:p>
              <a:p>
                <a:r>
                  <a:rPr kumimoji="1" lang="en-US" altLang="zh-CN" sz="1950" dirty="0"/>
                  <a:t>Polarization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1950">
                        <a:latin typeface="Cambria Math" charset="0"/>
                      </a:rPr>
                      <m:t>Λ</m:t>
                    </m:r>
                  </m:oMath>
                </a14:m>
                <a:r>
                  <a:rPr kumimoji="1" lang="en-US" altLang="zh-CN" sz="1950" dirty="0"/>
                  <a:t>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9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zh-CN" sz="1950">
                            <a:latin typeface="Cambria Math" charset="0"/>
                          </a:rPr>
                          <m:t>Σ</m:t>
                        </m:r>
                      </m:e>
                      <m:sup>
                        <m:r>
                          <a:rPr kumimoji="1" lang="en-US" altLang="zh-CN" sz="1950" i="1">
                            <a:latin typeface="Cambria Math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kumimoji="1" lang="en-US" altLang="zh-CN" sz="1950" dirty="0"/>
                  <a:t> decays is found has opposite sign with that of inclusive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1950">
                        <a:latin typeface="Cambria Math" charset="0"/>
                      </a:rPr>
                      <m:t>Λ</m:t>
                    </m:r>
                  </m:oMath>
                </a14:m>
                <a:r>
                  <a:rPr kumimoji="1" lang="en-US" altLang="zh-CN" sz="1950" dirty="0"/>
                  <a:t>.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27759" y="1499040"/>
                <a:ext cx="5602427" cy="4509009"/>
              </a:xfrm>
              <a:blipFill rotWithShape="0">
                <a:blip r:embed="rId2"/>
                <a:stretch>
                  <a:fillRect l="-762" t="-1351" r="-1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69F5-E9A6-9448-A7CF-F04DE3C2E5A3}" type="slidenum">
              <a:rPr kumimoji="1" lang="zh-CN" altLang="en-US" smtClean="0"/>
              <a:t>34</a:t>
            </a:fld>
            <a:endParaRPr kumimoji="1" lang="zh-CN" altLang="en-US"/>
          </a:p>
        </p:txBody>
      </p:sp>
      <p:grpSp>
        <p:nvGrpSpPr>
          <p:cNvPr id="11" name="组 10"/>
          <p:cNvGrpSpPr/>
          <p:nvPr/>
        </p:nvGrpSpPr>
        <p:grpSpPr>
          <a:xfrm>
            <a:off x="2009607" y="3807152"/>
            <a:ext cx="3550663" cy="590816"/>
            <a:chOff x="6120049" y="5146992"/>
            <a:chExt cx="4734217" cy="859372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0049" y="5146992"/>
              <a:ext cx="4734217" cy="859372"/>
            </a:xfrm>
            <a:prstGeom prst="rect">
              <a:avLst/>
            </a:prstGeom>
          </p:spPr>
        </p:pic>
        <p:sp>
          <p:nvSpPr>
            <p:cNvPr id="8" name="圆角矩形 7"/>
            <p:cNvSpPr/>
            <p:nvPr/>
          </p:nvSpPr>
          <p:spPr>
            <a:xfrm>
              <a:off x="10095439" y="5173557"/>
              <a:ext cx="279400" cy="67521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/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8348136" y="5217583"/>
              <a:ext cx="279400" cy="67521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/>
            </a:p>
          </p:txBody>
        </p:sp>
      </p:grpSp>
      <p:grpSp>
        <p:nvGrpSpPr>
          <p:cNvPr id="17" name="组 16"/>
          <p:cNvGrpSpPr/>
          <p:nvPr/>
        </p:nvGrpSpPr>
        <p:grpSpPr>
          <a:xfrm>
            <a:off x="7029577" y="2576576"/>
            <a:ext cx="3167510" cy="3260123"/>
            <a:chOff x="7044712" y="2276644"/>
            <a:chExt cx="4223347" cy="4346830"/>
          </a:xfrm>
        </p:grpSpPr>
        <p:grpSp>
          <p:nvGrpSpPr>
            <p:cNvPr id="14" name="组 13"/>
            <p:cNvGrpSpPr/>
            <p:nvPr/>
          </p:nvGrpSpPr>
          <p:grpSpPr>
            <a:xfrm>
              <a:off x="7044712" y="2276644"/>
              <a:ext cx="4021781" cy="4346830"/>
              <a:chOff x="7052536" y="2809462"/>
              <a:chExt cx="3711806" cy="4105242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52536" y="2809462"/>
                <a:ext cx="3711806" cy="2174372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82135" y="4731026"/>
                <a:ext cx="3682207" cy="2183678"/>
              </a:xfrm>
              <a:prstGeom prst="rect">
                <a:avLst/>
              </a:prstGeom>
            </p:spPr>
          </p:pic>
        </p:grpSp>
        <p:sp>
          <p:nvSpPr>
            <p:cNvPr id="15" name="文本框 14"/>
            <p:cNvSpPr txBox="1"/>
            <p:nvPr/>
          </p:nvSpPr>
          <p:spPr>
            <a:xfrm>
              <a:off x="9300014" y="4338081"/>
              <a:ext cx="1960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200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Belle</a:t>
              </a:r>
              <a:r>
                <a:rPr kumimoji="1" lang="zh-CN" altLang="en-US" sz="1200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</a:t>
              </a:r>
              <a:r>
                <a:rPr kumimoji="1" lang="en-US" altLang="zh-CN" sz="1200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preliminary</a:t>
              </a:r>
              <a:endParaRPr kumimoji="1" lang="zh-CN" altLang="en-US" sz="1200" dirty="0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9307699" y="2295307"/>
              <a:ext cx="1960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200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Belle</a:t>
              </a:r>
              <a:r>
                <a:rPr kumimoji="1" lang="zh-CN" altLang="en-US" sz="1200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</a:t>
              </a:r>
              <a:r>
                <a:rPr kumimoji="1" lang="en-US" altLang="zh-CN" sz="1200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preliminary</a:t>
              </a:r>
              <a:endParaRPr kumimoji="1" lang="zh-CN" altLang="en-US" sz="1200" dirty="0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19" name="组 18"/>
          <p:cNvGrpSpPr/>
          <p:nvPr/>
        </p:nvGrpSpPr>
        <p:grpSpPr>
          <a:xfrm>
            <a:off x="7053631" y="1214740"/>
            <a:ext cx="3137693" cy="1397140"/>
            <a:chOff x="7076782" y="363588"/>
            <a:chExt cx="4183591" cy="186285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76782" y="363588"/>
              <a:ext cx="4019000" cy="1862853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9300013" y="1137557"/>
              <a:ext cx="1960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200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Belle</a:t>
              </a:r>
              <a:r>
                <a:rPr kumimoji="1" lang="zh-CN" altLang="en-US" sz="1200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</a:t>
              </a:r>
              <a:r>
                <a:rPr kumimoji="1" lang="en-US" altLang="zh-CN" sz="1200" dirty="0"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preliminary</a:t>
              </a:r>
              <a:endParaRPr kumimoji="1" lang="zh-CN" altLang="en-US" sz="1200" dirty="0"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5560270" y="5745640"/>
            <a:ext cx="467961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1350" b="1" dirty="0" err="1">
                <a:solidFill>
                  <a:srgbClr val="FF0000"/>
                </a:solidFill>
                <a:latin typeface="Times-Roman" charset="0"/>
              </a:rPr>
              <a:t>R</a:t>
            </a:r>
            <a:r>
              <a:rPr lang="it-IT" altLang="zh-CN" sz="1350" b="1" dirty="0">
                <a:solidFill>
                  <a:srgbClr val="FF0000"/>
                </a:solidFill>
                <a:latin typeface="Times-Roman" charset="0"/>
              </a:rPr>
              <a:t>. Gatto, </a:t>
            </a:r>
            <a:r>
              <a:rPr lang="it-IT" altLang="zh-CN" sz="1350" b="1" dirty="0" err="1">
                <a:solidFill>
                  <a:srgbClr val="FF0000"/>
                </a:solidFill>
                <a:latin typeface="Times-Roman" charset="0"/>
              </a:rPr>
              <a:t>Phys</a:t>
            </a:r>
            <a:r>
              <a:rPr lang="it-IT" altLang="zh-CN" sz="1350" b="1" dirty="0">
                <a:solidFill>
                  <a:srgbClr val="FF0000"/>
                </a:solidFill>
                <a:latin typeface="Times-Roman" charset="0"/>
              </a:rPr>
              <a:t>. Rev. 109, 610 (1958); Phys.Lett.B303,350(1993)</a:t>
            </a:r>
            <a:endParaRPr lang="zh-CN" altLang="en-US" sz="135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3893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786E9-C0BC-294E-B4B0-45ED9F608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58F5B-1503-3641-B71B-AED4BA7A2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0891AA-F58F-4849-B21F-79F5EA2B3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9EF91A-FC63-8A4B-9B19-90E0B4423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971550"/>
            <a:ext cx="113284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4522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8" descr="KEKphot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8230" y="4403726"/>
            <a:ext cx="4479184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Oval 9"/>
          <p:cNvSpPr>
            <a:spLocks noChangeArrowheads="1"/>
          </p:cNvSpPr>
          <p:nvPr/>
        </p:nvSpPr>
        <p:spPr bwMode="auto">
          <a:xfrm rot="21479427">
            <a:off x="2730500" y="5537135"/>
            <a:ext cx="1785938" cy="522418"/>
          </a:xfrm>
          <a:prstGeom prst="ellips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 dirty="0"/>
          </a:p>
        </p:txBody>
      </p:sp>
      <p:sp>
        <p:nvSpPr>
          <p:cNvPr id="25608" name="Line 10"/>
          <p:cNvSpPr>
            <a:spLocks noChangeShapeType="1"/>
          </p:cNvSpPr>
          <p:nvPr/>
        </p:nvSpPr>
        <p:spPr bwMode="auto">
          <a:xfrm flipH="1">
            <a:off x="4067175" y="5219701"/>
            <a:ext cx="247650" cy="309563"/>
          </a:xfrm>
          <a:prstGeom prst="line">
            <a:avLst/>
          </a:prstGeom>
          <a:noFill/>
          <a:ln w="44450">
            <a:solidFill>
              <a:srgbClr val="FFC000"/>
            </a:solidFill>
            <a:round/>
            <a:headEnd/>
            <a:tailEnd type="triangle" w="med" len="med"/>
          </a:ln>
        </p:spPr>
        <p:txBody>
          <a:bodyPr wrap="none" lIns="90000" tIns="46800" rIns="90000" bIns="46800">
            <a:spAutoFit/>
          </a:bodyPr>
          <a:lstStyle/>
          <a:p>
            <a:endParaRPr lang="en-US" dirty="0"/>
          </a:p>
        </p:txBody>
      </p:sp>
      <p:sp>
        <p:nvSpPr>
          <p:cNvPr id="25609" name="Text Box 11"/>
          <p:cNvSpPr txBox="1">
            <a:spLocks noChangeArrowheads="1"/>
          </p:cNvSpPr>
          <p:nvPr/>
        </p:nvSpPr>
        <p:spPr bwMode="auto">
          <a:xfrm>
            <a:off x="4314826" y="4941889"/>
            <a:ext cx="1852613" cy="371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b="1" dirty="0">
                <a:solidFill>
                  <a:srgbClr val="FFC000"/>
                </a:solidFill>
                <a:latin typeface="Times New Roman" pitchFamily="18" charset="0"/>
                <a:ea typeface="ＭＳ Ｐゴシック" pitchFamily="34" charset="-128"/>
              </a:rPr>
              <a:t>Belle detector</a:t>
            </a:r>
          </a:p>
        </p:txBody>
      </p:sp>
      <p:sp>
        <p:nvSpPr>
          <p:cNvPr id="25610" name="Text Box 12"/>
          <p:cNvSpPr txBox="1">
            <a:spLocks noChangeArrowheads="1"/>
          </p:cNvSpPr>
          <p:nvPr/>
        </p:nvSpPr>
        <p:spPr bwMode="auto">
          <a:xfrm>
            <a:off x="2730500" y="5210275"/>
            <a:ext cx="1073150" cy="371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b="1" dirty="0">
                <a:solidFill>
                  <a:srgbClr val="FFC000"/>
                </a:solidFill>
                <a:latin typeface="Times New Roman" pitchFamily="18" charset="0"/>
                <a:ea typeface="ＭＳ Ｐゴシック" pitchFamily="34" charset="-128"/>
              </a:rPr>
              <a:t>KEKB</a:t>
            </a:r>
          </a:p>
        </p:txBody>
      </p:sp>
      <p:pic>
        <p:nvPicPr>
          <p:cNvPr id="25613" name="Picture 1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2429" y="4114800"/>
            <a:ext cx="4598896" cy="274320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>
          <a:xfrm>
            <a:off x="1981200" y="6492876"/>
            <a:ext cx="2133600" cy="365125"/>
          </a:xfrm>
        </p:spPr>
        <p:txBody>
          <a:bodyPr/>
          <a:lstStyle/>
          <a:p>
            <a:pPr>
              <a:defRPr/>
            </a:pPr>
            <a:fld id="{B23F1558-155C-4C93-AFEE-D96F659D317B}" type="slidenum">
              <a:rPr lang="en-US" smtClean="0"/>
              <a:pPr>
                <a:defRPr/>
              </a:pPr>
              <a:t>36</a:t>
            </a:fld>
            <a:r>
              <a:rPr lang="en-US" dirty="0"/>
              <a:t>/18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815152" y="682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Before            there </a:t>
            </a:r>
            <a:r>
              <a:rPr lang="en-US" sz="3600"/>
              <a:t>was       </a:t>
            </a:r>
            <a:endParaRPr lang="en-US" sz="3600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04273" y="1140181"/>
            <a:ext cx="7729728" cy="30255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dirty="0"/>
              <a:t> KEKB: asymmetric e</a:t>
            </a:r>
            <a:r>
              <a:rPr lang="en-US" baseline="30000" dirty="0"/>
              <a:t>+</a:t>
            </a:r>
            <a:r>
              <a:rPr lang="en-US" dirty="0"/>
              <a:t> (3.5 GeV) e</a:t>
            </a:r>
            <a:r>
              <a:rPr lang="en-US" baseline="30000" dirty="0"/>
              <a:t>-</a:t>
            </a:r>
            <a:r>
              <a:rPr lang="en-US" dirty="0"/>
              <a:t> (8 GeV) collider:</a:t>
            </a:r>
            <a:br>
              <a:rPr lang="en-US" dirty="0"/>
            </a:br>
            <a:r>
              <a:rPr lang="en-US" dirty="0"/>
              <a:t>	-</a:t>
            </a:r>
            <a:r>
              <a:rPr lang="en-US" altLang="ja-JP" b="1" dirty="0">
                <a:ea typeface="Arial Unicode MS" pitchFamily="34" charset="-128"/>
                <a:cs typeface="Arial Unicode MS" pitchFamily="34" charset="-128"/>
              </a:rPr>
              <a:t>√s = 10.58 GeV,  </a:t>
            </a:r>
            <a:r>
              <a:rPr lang="en-US" altLang="ja-JP" dirty="0" err="1">
                <a:ea typeface="Arial Unicode MS" pitchFamily="34" charset="-128"/>
                <a:cs typeface="Arial Unicode MS" pitchFamily="34" charset="-128"/>
              </a:rPr>
              <a:t>e</a:t>
            </a:r>
            <a:r>
              <a:rPr lang="en-US" altLang="ja-JP" baseline="30000" dirty="0" err="1">
                <a:ea typeface="Arial Unicode MS" pitchFamily="34" charset="-128"/>
                <a:cs typeface="Arial Unicode MS" pitchFamily="34" charset="-128"/>
              </a:rPr>
              <a:t>+</a:t>
            </a:r>
            <a:r>
              <a:rPr lang="en-US" altLang="ja-JP" dirty="0" err="1">
                <a:ea typeface="Arial Unicode MS" pitchFamily="34" charset="-128"/>
                <a:cs typeface="Arial Unicode MS" pitchFamily="34" charset="-128"/>
              </a:rPr>
              <a:t>e</a:t>
            </a:r>
            <a:r>
              <a:rPr lang="en-US" altLang="ja-JP" baseline="30000" dirty="0">
                <a:ea typeface="Arial Unicode MS" pitchFamily="34" charset="-128"/>
                <a:cs typeface="Arial Unicode MS" pitchFamily="34" charset="-128"/>
              </a:rPr>
              <a:t>-</a:t>
            </a:r>
            <a:r>
              <a:rPr lang="en-US" altLang="ja-JP" dirty="0">
                <a:ea typeface="Arial Unicode MS" pitchFamily="34" charset="-128"/>
                <a:cs typeface="Arial Unicode MS" pitchFamily="34" charset="-128"/>
                <a:sym typeface="Wingdings" charset="2"/>
              </a:rPr>
              <a:t></a:t>
            </a:r>
            <a:r>
              <a:rPr lang="en-US" altLang="ja-JP" dirty="0">
                <a:latin typeface="Symbol" pitchFamily="18" charset="2"/>
                <a:ea typeface="ＭＳ Ｐゴシック" pitchFamily="34" charset="-128"/>
                <a:sym typeface="Wingdings" charset="2"/>
              </a:rPr>
              <a:t>U</a:t>
            </a:r>
            <a:r>
              <a:rPr lang="en-US" altLang="ja-JP" dirty="0">
                <a:ea typeface="Arial Unicode MS" pitchFamily="34" charset="-128"/>
                <a:cs typeface="Arial Unicode MS" pitchFamily="34" charset="-128"/>
                <a:sym typeface="Wingdings" charset="2"/>
              </a:rPr>
              <a:t>(</a:t>
            </a:r>
            <a:r>
              <a:rPr lang="en-US" altLang="ja-JP" dirty="0" err="1">
                <a:ea typeface="Arial Unicode MS" pitchFamily="34" charset="-128"/>
                <a:cs typeface="Arial Unicode MS" pitchFamily="34" charset="-128"/>
                <a:sym typeface="Wingdings" charset="2"/>
              </a:rPr>
              <a:t>nS</a:t>
            </a:r>
            <a:r>
              <a:rPr lang="en-US" altLang="ja-JP" dirty="0">
                <a:ea typeface="Arial Unicode MS" pitchFamily="34" charset="-128"/>
                <a:cs typeface="Arial Unicode MS" pitchFamily="34" charset="-128"/>
                <a:sym typeface="Wingdings" charset="2"/>
              </a:rPr>
              <a:t>)B</a:t>
            </a:r>
            <a:r>
              <a:rPr lang="en-US" altLang="ja-JP" dirty="0"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/</a:t>
            </a:r>
            <a:r>
              <a:rPr lang="en-US" altLang="ja-JP" dirty="0">
                <a:ea typeface="Arial Unicode MS" pitchFamily="34" charset="-128"/>
                <a:cs typeface="Arial Unicode MS" pitchFamily="34" charset="-128"/>
                <a:sym typeface="Wingdings" charset="2"/>
              </a:rPr>
              <a:t>B + continuum</a:t>
            </a:r>
            <a:br>
              <a:rPr lang="en-US" altLang="ja-JP" dirty="0">
                <a:ea typeface="Arial Unicode MS" pitchFamily="34" charset="-128"/>
                <a:cs typeface="Arial Unicode MS" pitchFamily="34" charset="-128"/>
                <a:sym typeface="Wingdings" charset="2"/>
              </a:rPr>
            </a:br>
            <a:r>
              <a:rPr lang="en-US" altLang="ja-JP" dirty="0">
                <a:ea typeface="Arial Unicode MS" pitchFamily="34" charset="-128"/>
                <a:cs typeface="Arial Unicode MS" pitchFamily="34" charset="-128"/>
                <a:sym typeface="Wingdings" charset="2"/>
              </a:rPr>
              <a:t>	-</a:t>
            </a:r>
            <a:r>
              <a:rPr lang="en-US" altLang="ja-JP" b="1" dirty="0">
                <a:ea typeface="Arial Unicode MS" pitchFamily="34" charset="-128"/>
                <a:cs typeface="Arial Unicode MS" pitchFamily="34" charset="-128"/>
              </a:rPr>
              <a:t>√s = </a:t>
            </a:r>
            <a:r>
              <a:rPr lang="en-US" altLang="ja-JP" dirty="0">
                <a:ea typeface="Arial Unicode MS" pitchFamily="34" charset="-128"/>
                <a:cs typeface="Arial Unicode MS" pitchFamily="34" charset="-128"/>
              </a:rPr>
              <a:t>10.52 GeV,</a:t>
            </a:r>
            <a:r>
              <a:rPr lang="en-US" dirty="0"/>
              <a:t> </a:t>
            </a:r>
            <a:r>
              <a:rPr lang="en-US" dirty="0" err="1"/>
              <a:t>e+e</a:t>
            </a:r>
            <a:r>
              <a:rPr lang="en-US" dirty="0"/>
              <a:t>-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qqbar</a:t>
            </a:r>
            <a:r>
              <a:rPr lang="en-US" dirty="0"/>
              <a:t> (</a:t>
            </a:r>
            <a:r>
              <a:rPr lang="en-US" dirty="0" err="1"/>
              <a:t>u,d,s,c</a:t>
            </a:r>
            <a:r>
              <a:rPr lang="en-US" dirty="0"/>
              <a:t>) ‘</a:t>
            </a:r>
            <a:r>
              <a:rPr lang="en-US" altLang="ja-JP" dirty="0">
                <a:ea typeface="Arial Unicode MS" pitchFamily="34" charset="-128"/>
                <a:cs typeface="Arial Unicode MS" pitchFamily="34" charset="-128"/>
                <a:sym typeface="Wingdings" charset="2"/>
              </a:rPr>
              <a:t>c</a:t>
            </a:r>
            <a:r>
              <a:rPr lang="en-US" altLang="ja-JP" dirty="0">
                <a:ea typeface="Arial Unicode MS" pitchFamily="34" charset="-128"/>
                <a:cs typeface="Arial Unicode MS" pitchFamily="34" charset="-128"/>
              </a:rPr>
              <a:t>ontinuum’</a:t>
            </a:r>
          </a:p>
          <a:p>
            <a:pPr>
              <a:buFont typeface="Arial" charset="0"/>
              <a:buChar char="•"/>
            </a:pPr>
            <a:r>
              <a:rPr lang="en-US" altLang="ja-JP" dirty="0">
                <a:ea typeface="Arial Unicode MS" pitchFamily="34" charset="-128"/>
                <a:cs typeface="Arial Unicode MS" pitchFamily="34" charset="-128"/>
              </a:rPr>
              <a:t> Ideal (at the time)  detector for high precision measurements:</a:t>
            </a:r>
            <a:br>
              <a:rPr lang="en-US" altLang="ja-JP" dirty="0">
                <a:ea typeface="Arial Unicode MS" pitchFamily="34" charset="-128"/>
                <a:cs typeface="Arial Unicode MS" pitchFamily="34" charset="-128"/>
              </a:rPr>
            </a:br>
            <a:r>
              <a:rPr lang="en-US" altLang="ja-JP" dirty="0">
                <a:ea typeface="Arial Unicode MS" pitchFamily="34" charset="-128"/>
                <a:cs typeface="Arial Unicode MS" pitchFamily="34" charset="-128"/>
              </a:rPr>
              <a:t>     - tracking acceptance </a:t>
            </a:r>
            <a:r>
              <a:rPr lang="el-GR" dirty="0"/>
              <a:t>θ</a:t>
            </a:r>
            <a:r>
              <a:rPr lang="en-US" dirty="0"/>
              <a:t> [17 °;150°]: Azimuthally symmetric</a:t>
            </a:r>
            <a:br>
              <a:rPr lang="en-US" dirty="0"/>
            </a:br>
            <a:r>
              <a:rPr lang="en-US" dirty="0"/>
              <a:t>     - particle identification (PID): </a:t>
            </a:r>
            <a:r>
              <a:rPr lang="en-US" dirty="0" err="1"/>
              <a:t>dE</a:t>
            </a:r>
            <a:r>
              <a:rPr lang="en-US" dirty="0"/>
              <a:t>/dx, Cherenkov, </a:t>
            </a:r>
            <a:r>
              <a:rPr lang="en-US" dirty="0" err="1"/>
              <a:t>ToF</a:t>
            </a:r>
            <a:r>
              <a:rPr lang="en-US" dirty="0"/>
              <a:t>, </a:t>
            </a:r>
            <a:r>
              <a:rPr lang="en-US" dirty="0" err="1"/>
              <a:t>EMcal</a:t>
            </a:r>
            <a:r>
              <a:rPr lang="en-US" dirty="0"/>
              <a:t>, </a:t>
            </a:r>
            <a:r>
              <a:rPr lang="en-US" dirty="0" err="1"/>
              <a:t>MuID</a:t>
            </a:r>
            <a:endParaRPr lang="en-US" dirty="0"/>
          </a:p>
          <a:p>
            <a:pPr>
              <a:buFont typeface="Arial" charset="0"/>
              <a:buChar char="•"/>
            </a:pPr>
            <a:r>
              <a:rPr lang="en-US" altLang="ja-JP" dirty="0"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Available data</a:t>
            </a:r>
            <a:r>
              <a:rPr lang="en-US" altLang="ja-JP" dirty="0">
                <a:ea typeface="Arial Unicode MS" pitchFamily="34" charset="-128"/>
                <a:cs typeface="Arial Unicode MS" pitchFamily="34" charset="-128"/>
              </a:rPr>
              <a:t>: </a:t>
            </a:r>
          </a:p>
          <a:p>
            <a:pPr lvl="1">
              <a:buFont typeface="Arial" charset="0"/>
              <a:buChar char="•"/>
            </a:pPr>
            <a:r>
              <a:rPr lang="en-US" altLang="ja-JP" dirty="0">
                <a:ea typeface="Arial Unicode MS" pitchFamily="34" charset="-128"/>
                <a:cs typeface="Arial Unicode MS" pitchFamily="34" charset="-128"/>
              </a:rPr>
              <a:t>~1 ab</a:t>
            </a:r>
            <a:r>
              <a:rPr lang="en-US" altLang="ja-JP" baseline="30000" dirty="0">
                <a:ea typeface="Arial Unicode MS" pitchFamily="34" charset="-128"/>
                <a:cs typeface="Arial Unicode MS" pitchFamily="34" charset="-128"/>
              </a:rPr>
              <a:t>-1</a:t>
            </a:r>
            <a:r>
              <a:rPr lang="en-US" altLang="ja-JP" dirty="0">
                <a:ea typeface="Arial Unicode MS" pitchFamily="34" charset="-128"/>
                <a:cs typeface="Arial Unicode MS" pitchFamily="34" charset="-128"/>
              </a:rPr>
              <a:t> total</a:t>
            </a:r>
          </a:p>
          <a:p>
            <a:pPr lvl="1"/>
            <a:r>
              <a:rPr lang="en-US" altLang="ja-JP" dirty="0">
                <a:ea typeface="Arial Unicode MS" pitchFamily="34" charset="-128"/>
                <a:cs typeface="Arial Unicode MS" pitchFamily="34" charset="-128"/>
              </a:rPr>
              <a:t>~1.8 *10</a:t>
            </a:r>
            <a:r>
              <a:rPr lang="en-US" altLang="ja-JP" baseline="30000" dirty="0">
                <a:ea typeface="Arial Unicode MS" pitchFamily="34" charset="-128"/>
                <a:cs typeface="Arial Unicode MS" pitchFamily="34" charset="-128"/>
              </a:rPr>
              <a:t>9</a:t>
            </a:r>
            <a:r>
              <a:rPr lang="en-US" altLang="ja-JP" dirty="0">
                <a:ea typeface="Arial Unicode MS" pitchFamily="34" charset="-128"/>
                <a:cs typeface="Arial Unicode MS" pitchFamily="34" charset="-128"/>
              </a:rPr>
              <a:t> events at 10.58 GeV, </a:t>
            </a:r>
            <a:br>
              <a:rPr lang="en-US" altLang="ja-JP" dirty="0">
                <a:ea typeface="Arial Unicode MS" pitchFamily="34" charset="-128"/>
                <a:cs typeface="Arial Unicode MS" pitchFamily="34" charset="-128"/>
              </a:rPr>
            </a:br>
            <a:r>
              <a:rPr lang="en-US" altLang="ja-JP" dirty="0">
                <a:ea typeface="Arial Unicode MS" pitchFamily="34" charset="-128"/>
                <a:cs typeface="Arial Unicode MS" pitchFamily="34" charset="-128"/>
              </a:rPr>
              <a:t>~220 *10</a:t>
            </a:r>
            <a:r>
              <a:rPr lang="en-US" altLang="ja-JP" baseline="30000" dirty="0">
                <a:ea typeface="Arial Unicode MS" pitchFamily="34" charset="-128"/>
                <a:cs typeface="Arial Unicode MS" pitchFamily="34" charset="-128"/>
              </a:rPr>
              <a:t>6</a:t>
            </a:r>
            <a:r>
              <a:rPr lang="en-US" altLang="ja-JP" dirty="0">
                <a:ea typeface="Arial Unicode MS" pitchFamily="34" charset="-128"/>
                <a:cs typeface="Arial Unicode MS" pitchFamily="34" charset="-128"/>
              </a:rPr>
              <a:t> events at 10.52 GeV</a:t>
            </a:r>
          </a:p>
          <a:p>
            <a:endParaRPr lang="en-US" dirty="0"/>
          </a:p>
        </p:txBody>
      </p:sp>
      <p:pic>
        <p:nvPicPr>
          <p:cNvPr id="17" name="Picture 2" descr="http://belle2.kek.jp/images/belle2-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132" y="111563"/>
            <a:ext cx="1008062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3515" y="111563"/>
            <a:ext cx="1221659" cy="937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45626" y="3997856"/>
            <a:ext cx="205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(took data till 2010)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615" y="1211240"/>
            <a:ext cx="5497551" cy="166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67707" y="2542478"/>
            <a:ext cx="5724293" cy="41259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72586"/>
      </p:ext>
    </p:extLst>
  </p:cSld>
  <p:clrMapOvr>
    <a:masterClrMapping/>
  </p:clrMapOvr>
  <p:transition advTm="111837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70703" y="53276"/>
            <a:ext cx="7729728" cy="920983"/>
          </a:xfrm>
        </p:spPr>
        <p:txBody>
          <a:bodyPr>
            <a:normAutofit fontScale="90000"/>
          </a:bodyPr>
          <a:lstStyle/>
          <a:p>
            <a:r>
              <a:rPr lang="en-US" dirty="0"/>
              <a:t>Belle Legacy in Hadronic physics – </a:t>
            </a:r>
            <a:r>
              <a:rPr lang="en-US" dirty="0" err="1"/>
              <a:t>Quarkonium</a:t>
            </a:r>
            <a:r>
              <a:rPr lang="en-US" dirty="0"/>
              <a:t> (-like) Production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61288" y="974260"/>
            <a:ext cx="8799576" cy="5705216"/>
          </a:xfrm>
        </p:spPr>
        <p:txBody>
          <a:bodyPr>
            <a:normAutofit/>
          </a:bodyPr>
          <a:lstStyle/>
          <a:p>
            <a:r>
              <a:rPr lang="en-US" dirty="0"/>
              <a:t>B decays</a:t>
            </a:r>
          </a:p>
          <a:p>
            <a:pPr lvl="1"/>
            <a:r>
              <a:rPr lang="en-US" dirty="0"/>
              <a:t>Charmonium only</a:t>
            </a:r>
          </a:p>
          <a:p>
            <a:pPr lvl="1"/>
            <a:r>
              <a:rPr lang="en-US" dirty="0"/>
              <a:t>All quantum numbers available</a:t>
            </a:r>
          </a:p>
          <a:p>
            <a:r>
              <a:rPr lang="en-US" dirty="0"/>
              <a:t>Direct production / Initial State Radiation (ISR)</a:t>
            </a:r>
          </a:p>
          <a:p>
            <a:pPr lvl="1"/>
            <a:r>
              <a:rPr lang="en-US" dirty="0"/>
              <a:t>E</a:t>
            </a:r>
            <a:r>
              <a:rPr lang="en-US" baseline="-25000" dirty="0"/>
              <a:t>CM</a:t>
            </a:r>
            <a:r>
              <a:rPr lang="en-US" dirty="0"/>
              <a:t> or below</a:t>
            </a:r>
          </a:p>
          <a:p>
            <a:pPr lvl="1"/>
            <a:r>
              <a:rPr lang="en-US" dirty="0"/>
              <a:t>J</a:t>
            </a:r>
            <a:r>
              <a:rPr lang="en-US" baseline="30000" dirty="0"/>
              <a:t>PC</a:t>
            </a:r>
            <a:r>
              <a:rPr lang="en-US" dirty="0"/>
              <a:t>=1</a:t>
            </a:r>
            <a:r>
              <a:rPr lang="en-US" baseline="30000" dirty="0"/>
              <a:t>--</a:t>
            </a:r>
            <a:endParaRPr lang="en-US" dirty="0"/>
          </a:p>
          <a:p>
            <a:r>
              <a:rPr lang="en-US" dirty="0"/>
              <a:t>Two-photon interaction</a:t>
            </a:r>
          </a:p>
          <a:p>
            <a:pPr lvl="1"/>
            <a:r>
              <a:rPr lang="en-US" dirty="0"/>
              <a:t>J</a:t>
            </a:r>
            <a:r>
              <a:rPr lang="en-US" baseline="30000" dirty="0"/>
              <a:t>PC</a:t>
            </a:r>
            <a:r>
              <a:rPr lang="en-US" dirty="0"/>
              <a:t> = 0-+, 0++, 2++</a:t>
            </a:r>
            <a:br>
              <a:rPr lang="en-US" dirty="0"/>
            </a:br>
            <a:endParaRPr lang="en-US" dirty="0"/>
          </a:p>
          <a:p>
            <a:r>
              <a:rPr lang="en-US" dirty="0"/>
              <a:t>Double charmonium production</a:t>
            </a:r>
          </a:p>
          <a:p>
            <a:pPr lvl="1"/>
            <a:r>
              <a:rPr lang="en-US" dirty="0"/>
              <a:t>Seen for J</a:t>
            </a:r>
            <a:r>
              <a:rPr lang="en-US" baseline="30000" dirty="0"/>
              <a:t>PC</a:t>
            </a:r>
            <a:r>
              <a:rPr lang="en-US" dirty="0"/>
              <a:t>=1</a:t>
            </a:r>
            <a:r>
              <a:rPr lang="en-US" baseline="30000" dirty="0"/>
              <a:t>-- </a:t>
            </a:r>
            <a:r>
              <a:rPr lang="en-US" dirty="0"/>
              <a:t>(J/</a:t>
            </a:r>
            <a:r>
              <a:rPr lang="en-US" dirty="0">
                <a:latin typeface="Symbol" panose="05050102010706020507" pitchFamily="18" charset="2"/>
              </a:rPr>
              <a:t>y</a:t>
            </a:r>
            <a:r>
              <a:rPr lang="en-US" dirty="0"/>
              <a:t>, </a:t>
            </a:r>
            <a:r>
              <a:rPr lang="en-US" dirty="0">
                <a:latin typeface="Symbol" panose="05050102010706020507" pitchFamily="18" charset="2"/>
              </a:rPr>
              <a:t>y</a:t>
            </a:r>
            <a:r>
              <a:rPr lang="en-US" dirty="0"/>
              <a:t>(2S)) plus J=0 states (C=1? )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 err="1"/>
              <a:t>Quarkonium</a:t>
            </a:r>
            <a:r>
              <a:rPr lang="en-US" dirty="0"/>
              <a:t> transitions  </a:t>
            </a:r>
          </a:p>
          <a:p>
            <a:pPr lvl="1"/>
            <a:r>
              <a:rPr lang="en-US" dirty="0"/>
              <a:t>Hadronic/radiative decays between states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37</a:t>
            </a:fld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7729195" y="1256077"/>
          <a:ext cx="1600200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63" name="Bitmap Image" r:id="rId4" imgW="2019048" imgH="1257476" progId="PBrush">
                  <p:embed/>
                </p:oleObj>
              </mc:Choice>
              <mc:Fallback>
                <p:oleObj name="Bitmap Image" r:id="rId4" imgW="2019048" imgH="1257476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29195" y="1256077"/>
                        <a:ext cx="1600200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7696381" y="2369517"/>
          <a:ext cx="1600200" cy="94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64" name="Bitmap Image" r:id="rId6" imgW="2285714" imgH="1352381" progId="PBrush">
                  <p:embed/>
                </p:oleObj>
              </mc:Choice>
              <mc:Fallback>
                <p:oleObj name="Bitmap Image" r:id="rId6" imgW="2285714" imgH="1352381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381" y="2369517"/>
                        <a:ext cx="1600200" cy="946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7729195" y="3451934"/>
          <a:ext cx="1784498" cy="823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65" name="Bitmap Image" r:id="rId8" imgW="2352381" imgH="1333333" progId="PBrush">
                  <p:embed/>
                </p:oleObj>
              </mc:Choice>
              <mc:Fallback>
                <p:oleObj name="Bitmap Image" r:id="rId8" imgW="2352381" imgH="1333333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29195" y="3451934"/>
                        <a:ext cx="1784498" cy="8234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7729195" y="4461952"/>
          <a:ext cx="1784498" cy="781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66" name="Bitmap Image" r:id="rId10" imgW="2400635" imgH="1276190" progId="PBrush">
                  <p:embed/>
                </p:oleObj>
              </mc:Choice>
              <mc:Fallback>
                <p:oleObj name="Bitmap Image" r:id="rId10" imgW="2400635" imgH="127619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29195" y="4461952"/>
                        <a:ext cx="1784498" cy="7817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/>
          <a:srcRect l="34548" t="57947" r="39968" b="10248"/>
          <a:stretch/>
        </p:blipFill>
        <p:spPr>
          <a:xfrm>
            <a:off x="7810223" y="5430253"/>
            <a:ext cx="1814875" cy="143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624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4288" y="422910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Quarkonium</a:t>
            </a:r>
            <a:r>
              <a:rPr lang="en-US" dirty="0"/>
              <a:t> Studies at Belle II build on the successful Belle Program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639" y="1611630"/>
            <a:ext cx="7729728" cy="3101983"/>
          </a:xfrm>
        </p:spPr>
        <p:txBody>
          <a:bodyPr>
            <a:normAutofit/>
          </a:bodyPr>
          <a:lstStyle/>
          <a:p>
            <a:endParaRPr lang="en-US" dirty="0"/>
          </a:p>
          <a:p>
            <a:pPr lvl="1"/>
            <a:r>
              <a:rPr lang="en-US" dirty="0"/>
              <a:t>XYZ revolution kicked off by discovery of X(3872) at Belle 2003</a:t>
            </a:r>
          </a:p>
          <a:p>
            <a:pPr lvl="1"/>
            <a:r>
              <a:rPr lang="en-US" dirty="0"/>
              <a:t>Precision study of </a:t>
            </a:r>
            <a:r>
              <a:rPr lang="en-US" dirty="0" err="1"/>
              <a:t>Charmonium</a:t>
            </a:r>
            <a:r>
              <a:rPr lang="en-US" dirty="0"/>
              <a:t>:  States above the </a:t>
            </a:r>
            <a:r>
              <a:rPr lang="en-US" dirty="0" err="1"/>
              <a:t>DDbar</a:t>
            </a:r>
            <a:r>
              <a:rPr lang="en-US" dirty="0"/>
              <a:t> threshold are a </a:t>
            </a:r>
            <a:r>
              <a:rPr lang="en-US" dirty="0" err="1"/>
              <a:t>strongsuit</a:t>
            </a:r>
            <a:r>
              <a:rPr lang="en-US" dirty="0"/>
              <a:t> of B factories </a:t>
            </a:r>
            <a:r>
              <a:rPr lang="en-US" dirty="0">
                <a:sym typeface="Wingdings"/>
              </a:rPr>
              <a:t> can access energy spectrum continuously)</a:t>
            </a:r>
            <a:endParaRPr lang="en-US" dirty="0"/>
          </a:p>
          <a:p>
            <a:pPr lvl="1"/>
            <a:r>
              <a:rPr lang="en-US" dirty="0"/>
              <a:t>Precision studies of </a:t>
            </a:r>
            <a:r>
              <a:rPr lang="en-US" dirty="0" err="1"/>
              <a:t>Bottomium</a:t>
            </a:r>
            <a:r>
              <a:rPr lang="en-US" dirty="0"/>
              <a:t> states and transitions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367" y="1611630"/>
            <a:ext cx="2694590" cy="25961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413" y="4207764"/>
            <a:ext cx="2574610" cy="2574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9055" y="4207764"/>
            <a:ext cx="2637406" cy="25746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96130" y="4207764"/>
            <a:ext cx="21634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(Choi et al, PRL91 (26) 262001)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973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1550BE5-9E1C-224A-A5F2-12C92A459A4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88769" y="872751"/>
            <a:ext cx="7922473" cy="421152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E27B6-D447-7D44-B30B-ED26CD4F3B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C4DCB-B406-9747-A259-ABD2062B9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640C6A1-FC87-FC4F-8921-AB7995887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842" y="4966780"/>
            <a:ext cx="5497551" cy="166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63C790A-1447-1442-B8F9-096D9286338B}"/>
              </a:ext>
            </a:extLst>
          </p:cNvPr>
          <p:cNvSpPr/>
          <p:nvPr/>
        </p:nvSpPr>
        <p:spPr>
          <a:xfrm>
            <a:off x="1496934" y="6298018"/>
            <a:ext cx="5724293" cy="41259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7A5590-CA57-984E-9FD8-8F8923130E28}"/>
              </a:ext>
            </a:extLst>
          </p:cNvPr>
          <p:cNvSpPr txBox="1"/>
          <p:nvPr/>
        </p:nvSpPr>
        <p:spPr>
          <a:xfrm>
            <a:off x="8115948" y="5785957"/>
            <a:ext cx="4076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+About 4x10</a:t>
            </a:r>
            <a:r>
              <a:rPr lang="en-US" baseline="30000" dirty="0"/>
              <a:t>6</a:t>
            </a:r>
            <a:r>
              <a:rPr lang="en-US" dirty="0"/>
              <a:t> events per fb in continuum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3C173A-489D-B844-AEF2-CEA58469A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91"/>
            <a:ext cx="7729728" cy="862360"/>
          </a:xfrm>
        </p:spPr>
        <p:txBody>
          <a:bodyPr/>
          <a:lstStyle/>
          <a:p>
            <a:r>
              <a:rPr lang="en-US" dirty="0"/>
              <a:t>Belle Experiment (1999 - 2010)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B0E4858-608B-9D48-87B4-50B50F5D8F56}"/>
              </a:ext>
            </a:extLst>
          </p:cNvPr>
          <p:cNvGrpSpPr/>
          <p:nvPr/>
        </p:nvGrpSpPr>
        <p:grpSpPr>
          <a:xfrm>
            <a:off x="8366958" y="3402528"/>
            <a:ext cx="2840762" cy="2337499"/>
            <a:chOff x="5621659" y="1382233"/>
            <a:chExt cx="3507176" cy="2590800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8D006889-DC2D-D34C-96DC-906F37A779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21659" y="1382233"/>
              <a:ext cx="3507176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282C946-0BC1-6949-A328-8AA015E9A43C}"/>
                </a:ext>
              </a:extLst>
            </p:cNvPr>
            <p:cNvCxnSpPr/>
            <p:nvPr/>
          </p:nvCxnSpPr>
          <p:spPr>
            <a:xfrm flipV="1">
              <a:off x="8138235" y="2764466"/>
              <a:ext cx="0" cy="91440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>
              <a:extLst>
                <a:ext uri="{FF2B5EF4-FFF2-40B4-BE49-F238E27FC236}">
                  <a16:creationId xmlns:a16="http://schemas.microsoft.com/office/drawing/2014/main" id="{A391968F-40A4-A844-9F05-1EA558CCCE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85835" y="2743200"/>
              <a:ext cx="295275" cy="26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000165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rcRect l="51279"/>
          <a:stretch>
            <a:fillRect/>
          </a:stretch>
        </p:blipFill>
        <p:spPr>
          <a:xfrm>
            <a:off x="8669637" y="1765014"/>
            <a:ext cx="1738039" cy="945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46" b="96600" l="352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812" y="1287789"/>
            <a:ext cx="8314830" cy="5274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780" y="5725907"/>
            <a:ext cx="1773666" cy="8612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" name="Rectangle 20"/>
          <p:cNvSpPr>
            <a:spLocks/>
          </p:cNvSpPr>
          <p:nvPr/>
        </p:nvSpPr>
        <p:spPr bwMode="auto">
          <a:xfrm>
            <a:off x="706689" y="1856977"/>
            <a:ext cx="1989857" cy="31612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40634" bIns="0">
            <a:spAutoFit/>
          </a:bodyPr>
          <a:lstStyle/>
          <a:p>
            <a:r>
              <a:rPr lang="en-US" altLang="ja-JP" sz="2400" dirty="0">
                <a:solidFill>
                  <a:srgbClr val="0000FF"/>
                </a:solidFill>
                <a:latin typeface="Futura" charset="0"/>
              </a:rPr>
              <a:t>e</a:t>
            </a:r>
            <a:r>
              <a:rPr lang="en-US" altLang="ja-JP" sz="2400" baseline="30000" dirty="0">
                <a:solidFill>
                  <a:srgbClr val="0000FF"/>
                </a:solidFill>
                <a:latin typeface="Futura" charset="0"/>
              </a:rPr>
              <a:t>-</a:t>
            </a:r>
            <a:r>
              <a:rPr lang="en-US" altLang="ja-JP" sz="2400" dirty="0">
                <a:solidFill>
                  <a:srgbClr val="0000FF"/>
                </a:solidFill>
                <a:latin typeface="Futura" charset="0"/>
              </a:rPr>
              <a:t> 7GeV 2.6 A</a:t>
            </a:r>
          </a:p>
        </p:txBody>
      </p:sp>
      <p:sp>
        <p:nvSpPr>
          <p:cNvPr id="8" name="Rectangle 21"/>
          <p:cNvSpPr>
            <a:spLocks/>
          </p:cNvSpPr>
          <p:nvPr/>
        </p:nvSpPr>
        <p:spPr bwMode="auto">
          <a:xfrm>
            <a:off x="689756" y="1401689"/>
            <a:ext cx="2068367" cy="31612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40634" bIns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Futura" charset="0"/>
              </a:rPr>
              <a:t>e</a:t>
            </a:r>
            <a:r>
              <a:rPr lang="en-US" altLang="ja-JP" sz="2400" baseline="30000" dirty="0">
                <a:solidFill>
                  <a:srgbClr val="FF0000"/>
                </a:solidFill>
                <a:latin typeface="Futura" charset="0"/>
              </a:rPr>
              <a:t>+</a:t>
            </a:r>
            <a:r>
              <a:rPr lang="en-US" altLang="ja-JP" sz="2400" dirty="0">
                <a:solidFill>
                  <a:srgbClr val="FF0000"/>
                </a:solidFill>
                <a:latin typeface="Futura" charset="0"/>
              </a:rPr>
              <a:t> 4GeV 3.6 A</a:t>
            </a:r>
          </a:p>
        </p:txBody>
      </p:sp>
      <p:sp>
        <p:nvSpPr>
          <p:cNvPr id="9" name="Rectangle 23"/>
          <p:cNvSpPr>
            <a:spLocks/>
          </p:cNvSpPr>
          <p:nvPr/>
        </p:nvSpPr>
        <p:spPr bwMode="auto">
          <a:xfrm>
            <a:off x="3642701" y="2681312"/>
            <a:ext cx="3882200" cy="337673"/>
          </a:xfrm>
          <a:prstGeom prst="rect">
            <a:avLst/>
          </a:prstGeom>
          <a:solidFill>
            <a:srgbClr val="FFCCC9"/>
          </a:solidFill>
          <a:ln w="12700">
            <a:noFill/>
            <a:miter lim="800000"/>
            <a:headEnd/>
            <a:tailEnd/>
          </a:ln>
        </p:spPr>
        <p:txBody>
          <a:bodyPr lIns="0" tIns="0" rIns="40634" bIns="0"/>
          <a:lstStyle/>
          <a:p>
            <a:pPr algn="ctr"/>
            <a:r>
              <a:rPr lang="en-US" altLang="ja-JP" sz="2700" dirty="0">
                <a:latin typeface="ＭＳ Ｐゴシック" pitchFamily="50" charset="-128"/>
              </a:rPr>
              <a:t>Target: L = 8x10</a:t>
            </a:r>
            <a:r>
              <a:rPr lang="en-US" altLang="ja-JP" sz="2700" baseline="30000" dirty="0">
                <a:latin typeface="ＭＳ Ｐゴシック" pitchFamily="50" charset="-128"/>
              </a:rPr>
              <a:t>35</a:t>
            </a:r>
            <a:r>
              <a:rPr lang="en-US" altLang="ja-JP" sz="2700" dirty="0">
                <a:latin typeface="ＭＳ Ｐゴシック" pitchFamily="50" charset="-128"/>
              </a:rPr>
              <a:t>/cm</a:t>
            </a:r>
            <a:r>
              <a:rPr lang="en-US" altLang="ja-JP" sz="2700" baseline="30000" dirty="0">
                <a:latin typeface="ＭＳ Ｐゴシック" pitchFamily="50" charset="-128"/>
              </a:rPr>
              <a:t>2</a:t>
            </a:r>
            <a:r>
              <a:rPr lang="en-US" altLang="ja-JP" sz="2700" dirty="0">
                <a:latin typeface="ＭＳ Ｐゴシック" pitchFamily="50" charset="-128"/>
              </a:rPr>
              <a:t>/s</a:t>
            </a:r>
            <a:endParaRPr lang="ja-JP" altLang="en-US" sz="2700" dirty="0">
              <a:latin typeface="ＭＳ Ｐゴシック" pitchFamily="50" charset="-128"/>
            </a:endParaRPr>
          </a:p>
        </p:txBody>
      </p:sp>
      <p:grpSp>
        <p:nvGrpSpPr>
          <p:cNvPr id="10" name="Group 24"/>
          <p:cNvGrpSpPr>
            <a:grpSpLocks/>
          </p:cNvGrpSpPr>
          <p:nvPr/>
        </p:nvGrpSpPr>
        <p:grpSpPr bwMode="auto">
          <a:xfrm>
            <a:off x="4706919" y="6231257"/>
            <a:ext cx="2186575" cy="562787"/>
            <a:chOff x="0" y="0"/>
            <a:chExt cx="2192" cy="632"/>
          </a:xfrm>
        </p:grpSpPr>
        <p:grpSp>
          <p:nvGrpSpPr>
            <p:cNvPr id="11" name="Group 25"/>
            <p:cNvGrpSpPr>
              <a:grpSpLocks/>
            </p:cNvGrpSpPr>
            <p:nvPr/>
          </p:nvGrpSpPr>
          <p:grpSpPr bwMode="auto">
            <a:xfrm>
              <a:off x="0" y="77"/>
              <a:ext cx="2192" cy="555"/>
              <a:chOff x="0" y="0"/>
              <a:chExt cx="2192" cy="554"/>
            </a:xfrm>
          </p:grpSpPr>
          <p:sp>
            <p:nvSpPr>
              <p:cNvPr id="13" name="Rectangle 26"/>
              <p:cNvSpPr>
                <a:spLocks/>
              </p:cNvSpPr>
              <p:nvPr/>
            </p:nvSpPr>
            <p:spPr bwMode="auto">
              <a:xfrm>
                <a:off x="0" y="0"/>
                <a:ext cx="2192" cy="453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ja-JP" altLang="en-US"/>
              </a:p>
            </p:txBody>
          </p:sp>
          <p:pic>
            <p:nvPicPr>
              <p:cNvPr id="14" name="Picture 27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" y="20"/>
                <a:ext cx="2047" cy="53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sp>
          <p:nvSpPr>
            <p:cNvPr id="12" name="Oval 28"/>
            <p:cNvSpPr>
              <a:spLocks/>
            </p:cNvSpPr>
            <p:nvPr/>
          </p:nvSpPr>
          <p:spPr bwMode="auto">
            <a:xfrm>
              <a:off x="891" y="0"/>
              <a:ext cx="855" cy="605"/>
            </a:xfrm>
            <a:prstGeom prst="ellipse">
              <a:avLst/>
            </a:prstGeom>
            <a:noFill/>
            <a:ln w="50800">
              <a:solidFill>
                <a:srgbClr val="FF05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</p:grpSp>
      <p:cxnSp>
        <p:nvCxnSpPr>
          <p:cNvPr id="16" name="直線矢印コネクタ 15"/>
          <p:cNvCxnSpPr/>
          <p:nvPr/>
        </p:nvCxnSpPr>
        <p:spPr>
          <a:xfrm>
            <a:off x="5595880" y="1958279"/>
            <a:ext cx="408653" cy="60705"/>
          </a:xfrm>
          <a:prstGeom prst="straightConnector1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9"/>
          <p:cNvSpPr>
            <a:spLocks/>
          </p:cNvSpPr>
          <p:nvPr/>
        </p:nvSpPr>
        <p:spPr bwMode="auto">
          <a:xfrm>
            <a:off x="4530555" y="2322830"/>
            <a:ext cx="1838937" cy="358482"/>
          </a:xfrm>
          <a:prstGeom prst="rect">
            <a:avLst/>
          </a:prstGeom>
          <a:solidFill>
            <a:srgbClr val="FFCCC9"/>
          </a:solidFill>
          <a:ln w="12700">
            <a:noFill/>
            <a:miter lim="800000"/>
            <a:headEnd/>
            <a:tailEnd/>
          </a:ln>
        </p:spPr>
        <p:txBody>
          <a:bodyPr lIns="0" tIns="0" rIns="40634" bIns="0">
            <a:spAutoFit/>
          </a:bodyPr>
          <a:lstStyle/>
          <a:p>
            <a:r>
              <a:rPr lang="en-US" altLang="ja-JP" sz="2700" dirty="0">
                <a:latin typeface="ＭＳ Ｐゴシック" pitchFamily="50" charset="-128"/>
              </a:rPr>
              <a:t> </a:t>
            </a:r>
            <a:r>
              <a:rPr lang="en-US" altLang="ja-JP" sz="2700" dirty="0" err="1">
                <a:latin typeface="ＭＳ Ｐゴシック" pitchFamily="50" charset="-128"/>
              </a:rPr>
              <a:t>SuperKEKB</a:t>
            </a:r>
            <a:endParaRPr lang="ja-JP" altLang="en-US" sz="2700" dirty="0">
              <a:latin typeface="ＭＳ Ｐゴシック" pitchFamily="50" charset="-128"/>
            </a:endParaRPr>
          </a:p>
        </p:txBody>
      </p:sp>
      <p:cxnSp>
        <p:nvCxnSpPr>
          <p:cNvPr id="19" name="直線矢印コネクタ 18"/>
          <p:cNvCxnSpPr>
            <a:cxnSpLocks noChangeShapeType="1"/>
          </p:cNvCxnSpPr>
          <p:nvPr/>
        </p:nvCxnSpPr>
        <p:spPr bwMode="auto">
          <a:xfrm flipH="1" flipV="1">
            <a:off x="9680240" y="2251865"/>
            <a:ext cx="306489" cy="98646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0" name="直線矢印コネクタ 19"/>
          <p:cNvCxnSpPr>
            <a:cxnSpLocks noChangeShapeType="1"/>
          </p:cNvCxnSpPr>
          <p:nvPr/>
        </p:nvCxnSpPr>
        <p:spPr bwMode="auto">
          <a:xfrm flipV="1">
            <a:off x="8999153" y="2251865"/>
            <a:ext cx="340544" cy="60705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1" name="Rectangle 16"/>
          <p:cNvSpPr>
            <a:spLocks/>
          </p:cNvSpPr>
          <p:nvPr/>
        </p:nvSpPr>
        <p:spPr bwMode="auto">
          <a:xfrm>
            <a:off x="9052782" y="1812366"/>
            <a:ext cx="953522" cy="1214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/>
          <a:lstStyle/>
          <a:p>
            <a:pPr algn="ctr"/>
            <a:r>
              <a:rPr lang="en-US" altLang="ja-JP" sz="1000" dirty="0">
                <a:latin typeface="Gill Sans" charset="0"/>
              </a:rPr>
              <a:t>Nano beam collision</a:t>
            </a:r>
          </a:p>
        </p:txBody>
      </p:sp>
      <p:cxnSp>
        <p:nvCxnSpPr>
          <p:cNvPr id="24" name="直線矢印コネクタ 23"/>
          <p:cNvCxnSpPr>
            <a:cxnSpLocks noChangeShapeType="1"/>
          </p:cNvCxnSpPr>
          <p:nvPr/>
        </p:nvCxnSpPr>
        <p:spPr bwMode="auto">
          <a:xfrm flipH="1">
            <a:off x="2468767" y="3032003"/>
            <a:ext cx="319315" cy="337672"/>
          </a:xfrm>
          <a:prstGeom prst="straightConnector1">
            <a:avLst/>
          </a:prstGeom>
          <a:noFill/>
          <a:ln w="1905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pic>
        <p:nvPicPr>
          <p:cNvPr id="25" name="Picture 330" descr="OHO_TiN_After"/>
          <p:cNvPicPr>
            <a:picLocks noChangeAspect="1" noChangeArrowheads="1"/>
          </p:cNvPicPr>
          <p:nvPr/>
        </p:nvPicPr>
        <p:blipFill>
          <a:blip r:embed="rId7" cstate="print">
            <a:lum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322" y="5750569"/>
            <a:ext cx="1218863" cy="811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3" descr="&#10;ARES のコピー                                                  0004FF1BMacintosh HD                   C12DDCCD: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811" y="2597953"/>
            <a:ext cx="1295486" cy="162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Box 34"/>
          <p:cNvSpPr txBox="1">
            <a:spLocks noChangeArrowheads="1"/>
          </p:cNvSpPr>
          <p:nvPr/>
        </p:nvSpPr>
        <p:spPr bwMode="auto">
          <a:xfrm>
            <a:off x="4416667" y="4970771"/>
            <a:ext cx="1241066" cy="210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r>
              <a:rPr lang="en-US" altLang="ja-JP" sz="1000" dirty="0">
                <a:latin typeface="Helvetica Neue"/>
              </a:rPr>
              <a:t>Damping ring (new)</a:t>
            </a:r>
          </a:p>
        </p:txBody>
      </p:sp>
      <p:sp>
        <p:nvSpPr>
          <p:cNvPr id="28" name="Line 35"/>
          <p:cNvSpPr>
            <a:spLocks noChangeShapeType="1"/>
          </p:cNvSpPr>
          <p:nvPr/>
        </p:nvSpPr>
        <p:spPr bwMode="auto">
          <a:xfrm flipH="1">
            <a:off x="4700826" y="5173119"/>
            <a:ext cx="749197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</p:spPr>
        <p:txBody>
          <a:bodyPr wrap="none" lIns="91430" tIns="45715" rIns="91430" bIns="45715" anchor="ctr"/>
          <a:lstStyle/>
          <a:p>
            <a:endParaRPr lang="ja-JP" altLang="en-US"/>
          </a:p>
        </p:txBody>
      </p:sp>
      <p:sp>
        <p:nvSpPr>
          <p:cNvPr id="29" name="Line 36"/>
          <p:cNvSpPr>
            <a:spLocks noChangeShapeType="1"/>
          </p:cNvSpPr>
          <p:nvPr/>
        </p:nvSpPr>
        <p:spPr bwMode="auto">
          <a:xfrm flipH="1">
            <a:off x="7188463" y="5570232"/>
            <a:ext cx="204327" cy="303525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</p:spPr>
        <p:txBody>
          <a:bodyPr wrap="none" lIns="91430" tIns="45715" rIns="91430" bIns="45715" anchor="ctr"/>
          <a:lstStyle/>
          <a:p>
            <a:endParaRPr lang="ja-JP" altLang="en-US"/>
          </a:p>
        </p:txBody>
      </p:sp>
      <p:sp>
        <p:nvSpPr>
          <p:cNvPr id="30" name="Text Box 37"/>
          <p:cNvSpPr txBox="1">
            <a:spLocks noChangeArrowheads="1"/>
          </p:cNvSpPr>
          <p:nvPr/>
        </p:nvSpPr>
        <p:spPr bwMode="auto">
          <a:xfrm>
            <a:off x="6435010" y="5873759"/>
            <a:ext cx="1225672" cy="210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r>
              <a:rPr lang="en-US" altLang="ja-JP" sz="1000" dirty="0">
                <a:latin typeface="Helvetica Neue"/>
              </a:rPr>
              <a:t>Low emittance gun</a:t>
            </a:r>
          </a:p>
        </p:txBody>
      </p:sp>
      <p:sp>
        <p:nvSpPr>
          <p:cNvPr id="31" name="Line 38"/>
          <p:cNvSpPr>
            <a:spLocks noChangeShapeType="1"/>
          </p:cNvSpPr>
          <p:nvPr/>
        </p:nvSpPr>
        <p:spPr bwMode="auto">
          <a:xfrm flipH="1">
            <a:off x="6575484" y="5873757"/>
            <a:ext cx="612979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none" w="sm" len="sm"/>
            <a:tailEnd type="none" w="sm" len="sm"/>
          </a:ln>
        </p:spPr>
        <p:txBody>
          <a:bodyPr wrap="none" lIns="91430" tIns="45715" rIns="91430" bIns="45715" anchor="ctr"/>
          <a:lstStyle/>
          <a:p>
            <a:endParaRPr lang="ja-JP" altLang="en-US"/>
          </a:p>
        </p:txBody>
      </p:sp>
      <p:sp>
        <p:nvSpPr>
          <p:cNvPr id="32" name="Text Box 39"/>
          <p:cNvSpPr txBox="1">
            <a:spLocks noChangeArrowheads="1"/>
          </p:cNvSpPr>
          <p:nvPr/>
        </p:nvSpPr>
        <p:spPr bwMode="auto">
          <a:xfrm>
            <a:off x="8894138" y="4470117"/>
            <a:ext cx="1044020" cy="210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r>
              <a:rPr lang="en-US" altLang="ja-JP" sz="1000" dirty="0">
                <a:latin typeface="Helvetica Neue"/>
              </a:rPr>
              <a:t>Positron source</a:t>
            </a:r>
          </a:p>
        </p:txBody>
      </p:sp>
      <p:sp>
        <p:nvSpPr>
          <p:cNvPr id="36" name="Text Box 43"/>
          <p:cNvSpPr txBox="1">
            <a:spLocks noChangeArrowheads="1"/>
          </p:cNvSpPr>
          <p:nvPr/>
        </p:nvSpPr>
        <p:spPr bwMode="auto">
          <a:xfrm>
            <a:off x="5130113" y="959937"/>
            <a:ext cx="2218999" cy="5232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30" tIns="45715" rIns="91430" bIns="45715">
            <a:spAutoFit/>
          </a:bodyPr>
          <a:lstStyle/>
          <a:p>
            <a:r>
              <a:rPr lang="en-US" altLang="ja-JP" sz="2800">
                <a:solidFill>
                  <a:schemeClr val="accent4"/>
                </a:solidFill>
                <a:latin typeface="Helvetica Neue"/>
              </a:rPr>
              <a:t>Belle  </a:t>
            </a:r>
            <a:r>
              <a:rPr lang="en-US" altLang="ja-JP" sz="2800" dirty="0">
                <a:solidFill>
                  <a:schemeClr val="accent4"/>
                </a:solidFill>
                <a:latin typeface="Helvetica Neue"/>
              </a:rPr>
              <a:t>II</a:t>
            </a:r>
          </a:p>
        </p:txBody>
      </p:sp>
      <p:sp>
        <p:nvSpPr>
          <p:cNvPr id="37" name="Line 44"/>
          <p:cNvSpPr>
            <a:spLocks noChangeShapeType="1"/>
          </p:cNvSpPr>
          <p:nvPr/>
        </p:nvSpPr>
        <p:spPr bwMode="auto">
          <a:xfrm flipH="1" flipV="1">
            <a:off x="6575484" y="1401688"/>
            <a:ext cx="1043794" cy="313770"/>
          </a:xfrm>
          <a:prstGeom prst="line">
            <a:avLst/>
          </a:prstGeom>
          <a:noFill/>
          <a:ln w="28575">
            <a:solidFill>
              <a:schemeClr val="accent4"/>
            </a:solidFill>
            <a:round/>
            <a:headEnd type="triangle" w="sm" len="sm"/>
            <a:tailEnd type="none" w="sm" len="sm"/>
          </a:ln>
        </p:spPr>
        <p:txBody>
          <a:bodyPr wrap="none" lIns="91430" tIns="45715" rIns="91430" bIns="45715" anchor="ctr"/>
          <a:lstStyle/>
          <a:p>
            <a:r>
              <a:rPr lang="en-US" altLang="ja-JP" dirty="0"/>
              <a:t>`</a:t>
            </a:r>
            <a:endParaRPr lang="ja-JP" altLang="en-US" dirty="0"/>
          </a:p>
        </p:txBody>
      </p:sp>
      <p:sp>
        <p:nvSpPr>
          <p:cNvPr id="38" name="Text Box 45"/>
          <p:cNvSpPr txBox="1">
            <a:spLocks noChangeArrowheads="1"/>
          </p:cNvSpPr>
          <p:nvPr/>
        </p:nvSpPr>
        <p:spPr bwMode="auto">
          <a:xfrm>
            <a:off x="7781106" y="1811233"/>
            <a:ext cx="577574" cy="210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r>
              <a:rPr lang="en-US" altLang="ja-JP" sz="1000" dirty="0">
                <a:latin typeface="Helvetica Neue"/>
              </a:rPr>
              <a:t>New IR</a:t>
            </a:r>
          </a:p>
        </p:txBody>
      </p:sp>
      <p:sp>
        <p:nvSpPr>
          <p:cNvPr id="39" name="Line 46"/>
          <p:cNvSpPr>
            <a:spLocks noChangeShapeType="1"/>
          </p:cNvSpPr>
          <p:nvPr/>
        </p:nvSpPr>
        <p:spPr bwMode="auto">
          <a:xfrm flipV="1">
            <a:off x="7606577" y="2005993"/>
            <a:ext cx="681088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</p:spPr>
        <p:txBody>
          <a:bodyPr wrap="none" lIns="91430" tIns="45715" rIns="91430" bIns="45715" anchor="ctr"/>
          <a:lstStyle/>
          <a:p>
            <a:endParaRPr lang="ja-JP" altLang="en-US"/>
          </a:p>
        </p:txBody>
      </p:sp>
      <p:sp>
        <p:nvSpPr>
          <p:cNvPr id="40" name="Line 47"/>
          <p:cNvSpPr>
            <a:spLocks noChangeShapeType="1"/>
          </p:cNvSpPr>
          <p:nvPr/>
        </p:nvSpPr>
        <p:spPr bwMode="auto">
          <a:xfrm flipH="1">
            <a:off x="2836956" y="2146690"/>
            <a:ext cx="514219" cy="182115"/>
          </a:xfrm>
          <a:prstGeom prst="line">
            <a:avLst/>
          </a:prstGeom>
          <a:noFill/>
          <a:ln w="38100">
            <a:solidFill>
              <a:srgbClr val="F7020B"/>
            </a:solidFill>
            <a:round/>
            <a:headEnd/>
            <a:tailEnd type="arrow" w="med" len="med"/>
          </a:ln>
        </p:spPr>
        <p:txBody>
          <a:bodyPr wrap="none" lIns="91430" tIns="45715" rIns="91430" bIns="45715" anchor="ctr"/>
          <a:lstStyle/>
          <a:p>
            <a:endParaRPr lang="ja-JP" altLang="en-US"/>
          </a:p>
        </p:txBody>
      </p:sp>
      <p:sp>
        <p:nvSpPr>
          <p:cNvPr id="41" name="Line 48"/>
          <p:cNvSpPr>
            <a:spLocks noChangeShapeType="1"/>
          </p:cNvSpPr>
          <p:nvPr/>
        </p:nvSpPr>
        <p:spPr bwMode="auto">
          <a:xfrm flipH="1" flipV="1">
            <a:off x="6243718" y="1715459"/>
            <a:ext cx="408653" cy="60705"/>
          </a:xfrm>
          <a:prstGeom prst="line">
            <a:avLst/>
          </a:prstGeom>
          <a:noFill/>
          <a:ln w="38100">
            <a:solidFill>
              <a:srgbClr val="F7020B"/>
            </a:solidFill>
            <a:round/>
            <a:headEnd/>
            <a:tailEnd type="arrow" w="med" len="med"/>
          </a:ln>
        </p:spPr>
        <p:txBody>
          <a:bodyPr wrap="none" lIns="91430" tIns="45715" rIns="91430" bIns="45715" anchor="ctr"/>
          <a:lstStyle/>
          <a:p>
            <a:endParaRPr lang="ja-JP" altLang="en-US"/>
          </a:p>
        </p:txBody>
      </p:sp>
      <p:sp>
        <p:nvSpPr>
          <p:cNvPr id="42" name="Line 49"/>
          <p:cNvSpPr>
            <a:spLocks noChangeShapeType="1"/>
          </p:cNvSpPr>
          <p:nvPr/>
        </p:nvSpPr>
        <p:spPr bwMode="auto">
          <a:xfrm flipH="1" flipV="1">
            <a:off x="8072911" y="2377667"/>
            <a:ext cx="340544" cy="182115"/>
          </a:xfrm>
          <a:prstGeom prst="line">
            <a:avLst/>
          </a:prstGeom>
          <a:noFill/>
          <a:ln w="38100">
            <a:solidFill>
              <a:srgbClr val="F7020B"/>
            </a:solidFill>
            <a:round/>
            <a:headEnd/>
            <a:tailEnd type="arrow" w="med" len="med"/>
          </a:ln>
        </p:spPr>
        <p:txBody>
          <a:bodyPr wrap="none" lIns="91430" tIns="45715" rIns="91430" bIns="45715" anchor="ctr"/>
          <a:lstStyle/>
          <a:p>
            <a:endParaRPr lang="ja-JP" altLang="en-US"/>
          </a:p>
        </p:txBody>
      </p:sp>
      <p:sp>
        <p:nvSpPr>
          <p:cNvPr id="43" name="Line 50"/>
          <p:cNvSpPr>
            <a:spLocks noChangeShapeType="1"/>
          </p:cNvSpPr>
          <p:nvPr/>
        </p:nvSpPr>
        <p:spPr bwMode="auto">
          <a:xfrm flipH="1">
            <a:off x="7507184" y="3493802"/>
            <a:ext cx="439938" cy="318919"/>
          </a:xfrm>
          <a:prstGeom prst="line">
            <a:avLst/>
          </a:prstGeom>
          <a:noFill/>
          <a:ln w="38100">
            <a:solidFill>
              <a:srgbClr val="000BF7"/>
            </a:solidFill>
            <a:round/>
            <a:headEnd/>
            <a:tailEnd type="arrow" w="med" len="med"/>
          </a:ln>
        </p:spPr>
        <p:txBody>
          <a:bodyPr wrap="none" lIns="91430" tIns="45715" rIns="91430" bIns="45715" anchor="ctr"/>
          <a:lstStyle/>
          <a:p>
            <a:endParaRPr lang="ja-JP" altLang="en-US"/>
          </a:p>
        </p:txBody>
      </p:sp>
      <p:sp>
        <p:nvSpPr>
          <p:cNvPr id="44" name="Line 51"/>
          <p:cNvSpPr>
            <a:spLocks noChangeShapeType="1"/>
          </p:cNvSpPr>
          <p:nvPr/>
        </p:nvSpPr>
        <p:spPr bwMode="auto">
          <a:xfrm>
            <a:off x="8096038" y="2030936"/>
            <a:ext cx="340544" cy="121410"/>
          </a:xfrm>
          <a:prstGeom prst="line">
            <a:avLst/>
          </a:prstGeom>
          <a:noFill/>
          <a:ln w="38100">
            <a:solidFill>
              <a:srgbClr val="000BF7"/>
            </a:solidFill>
            <a:round/>
            <a:headEnd/>
            <a:tailEnd type="arrow" w="med" len="med"/>
          </a:ln>
        </p:spPr>
        <p:txBody>
          <a:bodyPr wrap="none" lIns="91430" tIns="45715" rIns="91430" bIns="45715" anchor="ctr"/>
          <a:lstStyle/>
          <a:p>
            <a:endParaRPr lang="ja-JP" altLang="en-US"/>
          </a:p>
        </p:txBody>
      </p:sp>
      <p:pic>
        <p:nvPicPr>
          <p:cNvPr id="45" name="Picture 1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552" y="4444659"/>
            <a:ext cx="874063" cy="589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テキスト ボックス 46"/>
          <p:cNvSpPr txBox="1">
            <a:spLocks noChangeArrowheads="1"/>
          </p:cNvSpPr>
          <p:nvPr/>
        </p:nvSpPr>
        <p:spPr bwMode="auto">
          <a:xfrm>
            <a:off x="1545765" y="5357018"/>
            <a:ext cx="3303960" cy="395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spAutoFit/>
          </a:bodyPr>
          <a:lstStyle/>
          <a:p>
            <a:r>
              <a:rPr lang="en-US" altLang="ja-JP" sz="1200" dirty="0" err="1"/>
              <a:t>TiN</a:t>
            </a:r>
            <a:r>
              <a:rPr lang="en-US" altLang="ja-JP" sz="1200" dirty="0"/>
              <a:t>-coated beam pipe with antechambers</a:t>
            </a:r>
          </a:p>
          <a:p>
            <a:r>
              <a:rPr lang="en-US" altLang="ja-JP" sz="1200" dirty="0"/>
              <a:t>Cu for wigglers and Al alloy for the rest</a:t>
            </a:r>
          </a:p>
        </p:txBody>
      </p:sp>
      <p:sp>
        <p:nvSpPr>
          <p:cNvPr id="47" name="テキスト ボックス 47"/>
          <p:cNvSpPr txBox="1">
            <a:spLocks noChangeArrowheads="1"/>
          </p:cNvSpPr>
          <p:nvPr/>
        </p:nvSpPr>
        <p:spPr bwMode="auto">
          <a:xfrm>
            <a:off x="1606677" y="4918108"/>
            <a:ext cx="2330209" cy="395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spAutoFit/>
          </a:bodyPr>
          <a:lstStyle/>
          <a:p>
            <a:r>
              <a:rPr lang="en-US" altLang="ja-JP" sz="1200" dirty="0"/>
              <a:t>Redesign the lattices of HER &amp; LER to squeeze the emittance </a:t>
            </a:r>
          </a:p>
        </p:txBody>
      </p:sp>
      <p:sp>
        <p:nvSpPr>
          <p:cNvPr id="48" name="テキスト ボックス 48"/>
          <p:cNvSpPr txBox="1">
            <a:spLocks noChangeArrowheads="1"/>
          </p:cNvSpPr>
          <p:nvPr/>
        </p:nvSpPr>
        <p:spPr bwMode="auto">
          <a:xfrm>
            <a:off x="7138324" y="3831712"/>
            <a:ext cx="1709813" cy="395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r>
              <a:rPr lang="en-US" altLang="ja-JP" sz="1200" dirty="0"/>
              <a:t>Reinforce RF systems for higher beam current</a:t>
            </a:r>
          </a:p>
        </p:txBody>
      </p:sp>
      <p:sp>
        <p:nvSpPr>
          <p:cNvPr id="49" name="テキスト ボックス 49"/>
          <p:cNvSpPr txBox="1">
            <a:spLocks noChangeArrowheads="1"/>
          </p:cNvSpPr>
          <p:nvPr/>
        </p:nvSpPr>
        <p:spPr bwMode="auto">
          <a:xfrm>
            <a:off x="8848137" y="4631218"/>
            <a:ext cx="1600556" cy="395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r>
              <a:rPr lang="en-US" altLang="ja-JP" sz="1200" dirty="0"/>
              <a:t>New positron target / capture section</a:t>
            </a:r>
          </a:p>
        </p:txBody>
      </p:sp>
      <p:sp>
        <p:nvSpPr>
          <p:cNvPr id="50" name="テキスト ボックス 50"/>
          <p:cNvSpPr txBox="1">
            <a:spLocks noChangeArrowheads="1"/>
          </p:cNvSpPr>
          <p:nvPr/>
        </p:nvSpPr>
        <p:spPr bwMode="auto">
          <a:xfrm>
            <a:off x="7858245" y="1206488"/>
            <a:ext cx="2326675" cy="395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spAutoFit/>
          </a:bodyPr>
          <a:lstStyle/>
          <a:p>
            <a:r>
              <a:rPr lang="en-US" altLang="ja-JP" sz="1200" dirty="0"/>
              <a:t>New superconducting final focusing quads (QCS) near the IP</a:t>
            </a:r>
          </a:p>
        </p:txBody>
      </p:sp>
      <p:sp>
        <p:nvSpPr>
          <p:cNvPr id="51" name="テキスト ボックス 51"/>
          <p:cNvSpPr txBox="1">
            <a:spLocks noChangeArrowheads="1"/>
          </p:cNvSpPr>
          <p:nvPr/>
        </p:nvSpPr>
        <p:spPr bwMode="auto">
          <a:xfrm>
            <a:off x="6239613" y="6071663"/>
            <a:ext cx="2208739" cy="23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spAutoFit/>
          </a:bodyPr>
          <a:lstStyle/>
          <a:p>
            <a:r>
              <a:rPr lang="en-US" altLang="ja-JP" sz="1200" dirty="0"/>
              <a:t>To inject low </a:t>
            </a:r>
            <a:r>
              <a:rPr lang="en-US" altLang="ja-JP" sz="1200" dirty="0" err="1"/>
              <a:t>emittance</a:t>
            </a:r>
            <a:r>
              <a:rPr lang="en-US" altLang="ja-JP" sz="1200" dirty="0"/>
              <a:t> electrons</a:t>
            </a:r>
          </a:p>
        </p:txBody>
      </p:sp>
      <p:sp>
        <p:nvSpPr>
          <p:cNvPr id="52" name="テキスト ボックス 52"/>
          <p:cNvSpPr txBox="1">
            <a:spLocks noChangeArrowheads="1"/>
          </p:cNvSpPr>
          <p:nvPr/>
        </p:nvSpPr>
        <p:spPr bwMode="auto">
          <a:xfrm>
            <a:off x="4608222" y="5277985"/>
            <a:ext cx="2204981" cy="395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spAutoFit/>
          </a:bodyPr>
          <a:lstStyle/>
          <a:p>
            <a:r>
              <a:rPr lang="en-US" altLang="ja-JP" sz="1200" dirty="0"/>
              <a:t>@1.1 </a:t>
            </a:r>
            <a:r>
              <a:rPr lang="en-US" altLang="ja-JP" sz="1200" dirty="0" err="1"/>
              <a:t>GeV</a:t>
            </a:r>
            <a:endParaRPr lang="en-US" altLang="ja-JP" sz="1200" dirty="0"/>
          </a:p>
          <a:p>
            <a:r>
              <a:rPr lang="en-US" altLang="ja-JP" sz="1200" dirty="0"/>
              <a:t>To inject low </a:t>
            </a:r>
            <a:r>
              <a:rPr lang="en-US" altLang="ja-JP" sz="1200" dirty="0" err="1"/>
              <a:t>emittance</a:t>
            </a:r>
            <a:r>
              <a:rPr lang="en-US" altLang="ja-JP" sz="1200" dirty="0"/>
              <a:t> positrons</a:t>
            </a:r>
          </a:p>
        </p:txBody>
      </p:sp>
      <p:sp>
        <p:nvSpPr>
          <p:cNvPr id="53" name="テキスト ボックス 45"/>
          <p:cNvSpPr txBox="1">
            <a:spLocks noChangeArrowheads="1"/>
          </p:cNvSpPr>
          <p:nvPr/>
        </p:nvSpPr>
        <p:spPr bwMode="auto">
          <a:xfrm>
            <a:off x="1590635" y="3414624"/>
            <a:ext cx="1579272" cy="395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r>
              <a:rPr lang="en-US" altLang="ja-JP" sz="1200" dirty="0"/>
              <a:t>Replace short  dipoles with longer ones (LER)</a:t>
            </a:r>
          </a:p>
        </p:txBody>
      </p:sp>
      <p:grpSp>
        <p:nvGrpSpPr>
          <p:cNvPr id="54" name="図形グループ 71"/>
          <p:cNvGrpSpPr>
            <a:grpSpLocks/>
          </p:cNvGrpSpPr>
          <p:nvPr/>
        </p:nvGrpSpPr>
        <p:grpSpPr bwMode="auto">
          <a:xfrm>
            <a:off x="1787202" y="3860373"/>
            <a:ext cx="2149684" cy="1014281"/>
            <a:chOff x="184906" y="2927590"/>
            <a:chExt cx="2404238" cy="1272404"/>
          </a:xfrm>
        </p:grpSpPr>
        <p:pic>
          <p:nvPicPr>
            <p:cNvPr id="55" name="図 67"/>
            <p:cNvPicPr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06" y="3666554"/>
              <a:ext cx="2404238" cy="533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" name="図 68"/>
            <p:cNvPicPr>
              <a:picLocks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08" y="2927590"/>
              <a:ext cx="2362164" cy="51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" name="下矢印 56"/>
            <p:cNvSpPr/>
            <p:nvPr/>
          </p:nvSpPr>
          <p:spPr>
            <a:xfrm>
              <a:off x="1211667" y="3443216"/>
              <a:ext cx="365000" cy="217355"/>
            </a:xfrm>
            <a:prstGeom prst="downArrow">
              <a:avLst/>
            </a:prstGeom>
            <a:solidFill>
              <a:srgbClr val="CCFFC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03194" y="3975184"/>
            <a:ext cx="1319519" cy="931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Line 50"/>
          <p:cNvSpPr>
            <a:spLocks noChangeShapeType="1"/>
          </p:cNvSpPr>
          <p:nvPr/>
        </p:nvSpPr>
        <p:spPr bwMode="auto">
          <a:xfrm flipV="1">
            <a:off x="3031607" y="2658441"/>
            <a:ext cx="473007" cy="191539"/>
          </a:xfrm>
          <a:prstGeom prst="line">
            <a:avLst/>
          </a:prstGeom>
          <a:noFill/>
          <a:ln w="38100">
            <a:solidFill>
              <a:srgbClr val="000BF7"/>
            </a:solidFill>
            <a:round/>
            <a:headEnd/>
            <a:tailEnd type="arrow" w="med" len="med"/>
          </a:ln>
        </p:spPr>
        <p:txBody>
          <a:bodyPr wrap="none" lIns="91430" tIns="45715" rIns="91430" bIns="45715" anchor="ctr"/>
          <a:lstStyle/>
          <a:p>
            <a:endParaRPr lang="ja-JP" altLang="en-US"/>
          </a:p>
        </p:txBody>
      </p:sp>
      <p:sp>
        <p:nvSpPr>
          <p:cNvPr id="33" name="Line 40"/>
          <p:cNvSpPr>
            <a:spLocks noChangeShapeType="1"/>
          </p:cNvSpPr>
          <p:nvPr/>
        </p:nvSpPr>
        <p:spPr bwMode="auto">
          <a:xfrm flipV="1">
            <a:off x="7947121" y="4970770"/>
            <a:ext cx="148918" cy="105376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</p:spPr>
        <p:txBody>
          <a:bodyPr wrap="none" lIns="91430" tIns="45715" rIns="91430" bIns="45715" anchor="ctr"/>
          <a:lstStyle/>
          <a:p>
            <a:endParaRPr lang="ja-JP" altLang="en-US"/>
          </a:p>
        </p:txBody>
      </p:sp>
      <p:sp>
        <p:nvSpPr>
          <p:cNvPr id="60" name="タイトル 2"/>
          <p:cNvSpPr txBox="1">
            <a:spLocks/>
          </p:cNvSpPr>
          <p:nvPr/>
        </p:nvSpPr>
        <p:spPr bwMode="black">
          <a:xfrm>
            <a:off x="1088659" y="89457"/>
            <a:ext cx="10810416" cy="91000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dirty="0"/>
              <a:t>KEKB </a:t>
            </a:r>
            <a:r>
              <a:rPr kumimoji="1" lang="en-US" altLang="ja-JP" dirty="0">
                <a:sym typeface="Wingdings"/>
              </a:rPr>
              <a:t></a:t>
            </a:r>
            <a:r>
              <a:rPr kumimoji="1" lang="en-US" altLang="ja-JP" dirty="0"/>
              <a:t>SuperKEKB: Deliver Instantaneous Luminosity x 40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4013" y="2377667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(~2x KEKB)</a:t>
            </a:r>
          </a:p>
        </p:txBody>
      </p:sp>
    </p:spTree>
    <p:extLst>
      <p:ext uri="{BB962C8B-B14F-4D97-AF65-F5344CB8AC3E}">
        <p14:creationId xmlns:p14="http://schemas.microsoft.com/office/powerpoint/2010/main" val="2225686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1" y="819150"/>
            <a:ext cx="8418513" cy="594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3427" name="タイトル 1"/>
          <p:cNvSpPr>
            <a:spLocks noGrp="1"/>
          </p:cNvSpPr>
          <p:nvPr>
            <p:ph type="title"/>
          </p:nvPr>
        </p:nvSpPr>
        <p:spPr>
          <a:xfrm>
            <a:off x="1763997" y="137541"/>
            <a:ext cx="7729728" cy="544068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>
                <a:ea typeface="ＭＳ Ｐゴシック" charset="-128"/>
              </a:rPr>
              <a:t>Belle II Detector (comp. to Belle)</a:t>
            </a:r>
            <a:endParaRPr kumimoji="1" lang="ja-JP" altLang="en-US" dirty="0">
              <a:ea typeface="ＭＳ Ｐゴシック" charset="-128"/>
            </a:endParaRPr>
          </a:p>
        </p:txBody>
      </p:sp>
      <p:sp>
        <p:nvSpPr>
          <p:cNvPr id="103428" name="スライド番号プレースホルダ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C0FD415-79B4-5742-9032-D81D4CAD6883}" type="slidenum">
              <a:rPr lang="en-US" altLang="en-US" sz="1200">
                <a:solidFill>
                  <a:srgbClr val="000000"/>
                </a:solidFill>
                <a:latin typeface="Symbol" charset="2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200">
              <a:solidFill>
                <a:srgbClr val="000000"/>
              </a:solidFill>
              <a:latin typeface="Symbol" charset="2"/>
            </a:endParaRPr>
          </a:p>
        </p:txBody>
      </p:sp>
      <p:pic>
        <p:nvPicPr>
          <p:cNvPr id="103429" name="Picture 2" descr="http://belle2.kek.jp/images/belle2-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938" y="0"/>
            <a:ext cx="1008062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0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07"/>
          <a:stretch>
            <a:fillRect/>
          </a:stretch>
        </p:blipFill>
        <p:spPr bwMode="auto">
          <a:xfrm>
            <a:off x="1852613" y="3805239"/>
            <a:ext cx="84201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572879" y="6232803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anchor="ctr">
            <a:spAutoFit/>
          </a:bodyPr>
          <a:lstStyle/>
          <a:p>
            <a:pPr algn="ctr" eaLnBrk="1" hangingPunct="1">
              <a:defRPr/>
            </a:pPr>
            <a:endParaRPr kumimoji="1" lang="en-US" kern="0" dirty="0">
              <a:solidFill>
                <a:srgbClr val="3333CC"/>
              </a:solidFill>
              <a:latin typeface="Tahoma"/>
              <a:ea typeface="MS PGothic" pitchFamily="34" charset="-128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52613" y="6344920"/>
            <a:ext cx="8311356" cy="403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448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B89FA-DBD9-E348-BB0C-1B786EA1D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26 April 2018 00:38 GMT+09:00: First Collisions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C6456-39D2-0841-AF74-8853530D1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56722-02F4-7C45-A72A-AF98D11E6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E51C8A-FE9D-8C4E-8AE5-7BD6F2AD5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709" y="2289013"/>
            <a:ext cx="8406581" cy="42946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0D94D1-6869-AD41-AB3F-122D647CCA6C}"/>
              </a:ext>
            </a:extLst>
          </p:cNvPr>
          <p:cNvSpPr txBox="1"/>
          <p:nvPr/>
        </p:nvSpPr>
        <p:spPr>
          <a:xfrm>
            <a:off x="2231136" y="263804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MuID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E74419-D5E9-9748-9C80-CDF14E48403B}"/>
              </a:ext>
            </a:extLst>
          </p:cNvPr>
          <p:cNvSpPr txBox="1"/>
          <p:nvPr/>
        </p:nvSpPr>
        <p:spPr>
          <a:xfrm>
            <a:off x="7565136" y="3007376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EMCal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7BAE28-CD9C-C24A-85F6-4CF680E298C3}"/>
              </a:ext>
            </a:extLst>
          </p:cNvPr>
          <p:cNvSpPr txBox="1"/>
          <p:nvPr/>
        </p:nvSpPr>
        <p:spPr>
          <a:xfrm>
            <a:off x="7509658" y="4189035"/>
            <a:ext cx="533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ToP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5E60D7-4F2C-8B42-9C00-C7B74A4D2AAC}"/>
              </a:ext>
            </a:extLst>
          </p:cNvPr>
          <p:cNvSpPr txBox="1"/>
          <p:nvPr/>
        </p:nvSpPr>
        <p:spPr>
          <a:xfrm>
            <a:off x="6548239" y="400436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CDC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D21669-9B65-FF4F-AB48-898DA6ED2A63}"/>
              </a:ext>
            </a:extLst>
          </p:cNvPr>
          <p:cNvSpPr txBox="1"/>
          <p:nvPr/>
        </p:nvSpPr>
        <p:spPr>
          <a:xfrm>
            <a:off x="3755136" y="6033254"/>
            <a:ext cx="1112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beamview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970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43753" y="196913"/>
            <a:ext cx="7729728" cy="1188720"/>
          </a:xfrm>
        </p:spPr>
        <p:txBody>
          <a:bodyPr/>
          <a:lstStyle/>
          <a:p>
            <a:r>
              <a:rPr lang="en-US" dirty="0"/>
              <a:t>Current Status and Schedule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27777" y="1489166"/>
            <a:ext cx="7729728" cy="5155473"/>
          </a:xfrm>
        </p:spPr>
        <p:txBody>
          <a:bodyPr>
            <a:normAutofit/>
          </a:bodyPr>
          <a:lstStyle/>
          <a:p>
            <a:r>
              <a:rPr lang="en-US" dirty="0"/>
              <a:t>Phase 1 (complete)</a:t>
            </a:r>
          </a:p>
          <a:p>
            <a:pPr lvl="1"/>
            <a:r>
              <a:rPr lang="en-US" dirty="0"/>
              <a:t>Accelerator commissioning</a:t>
            </a:r>
          </a:p>
          <a:p>
            <a:pPr lvl="3"/>
            <a:endParaRPr lang="en-US" dirty="0"/>
          </a:p>
          <a:p>
            <a:r>
              <a:rPr lang="en-US" dirty="0"/>
              <a:t>Phase 2 (now)</a:t>
            </a:r>
          </a:p>
          <a:p>
            <a:pPr lvl="1"/>
            <a:r>
              <a:rPr lang="en-US" dirty="0"/>
              <a:t>First collisions (20</a:t>
            </a:r>
            <a:r>
              <a:rPr lang="en-US" dirty="0">
                <a:latin typeface="Arial Unicode MS"/>
                <a:ea typeface="Arial Unicode MS"/>
                <a:cs typeface="Arial Unicode MS"/>
              </a:rPr>
              <a:t>±</a:t>
            </a:r>
            <a:r>
              <a:rPr lang="en-US" dirty="0"/>
              <a:t>20 fb</a:t>
            </a:r>
            <a:r>
              <a:rPr lang="en-US" baseline="30000" dirty="0"/>
              <a:t>-1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Partial detector</a:t>
            </a:r>
          </a:p>
          <a:p>
            <a:pPr lvl="1"/>
            <a:r>
              <a:rPr lang="en-US" dirty="0"/>
              <a:t>Background study</a:t>
            </a:r>
          </a:p>
          <a:p>
            <a:pPr lvl="1"/>
            <a:r>
              <a:rPr lang="en-US" dirty="0"/>
              <a:t>Physics possible</a:t>
            </a:r>
          </a:p>
          <a:p>
            <a:pPr lvl="3"/>
            <a:endParaRPr lang="en-US" dirty="0"/>
          </a:p>
          <a:p>
            <a:r>
              <a:rPr lang="en-US" dirty="0"/>
              <a:t>Phase 3 (“Run 1”, early 2019)</a:t>
            </a:r>
          </a:p>
          <a:p>
            <a:pPr lvl="1"/>
            <a:r>
              <a:rPr lang="en-US" dirty="0"/>
              <a:t>Nominal Belle II start</a:t>
            </a:r>
            <a:endParaRPr lang="en-US" b="1" dirty="0"/>
          </a:p>
          <a:p>
            <a:r>
              <a:rPr lang="en-US" b="1" dirty="0"/>
              <a:t>Ultimate goal: 50 ab</a:t>
            </a:r>
            <a:r>
              <a:rPr lang="en-US" b="1" baseline="30000" dirty="0"/>
              <a:t>-1</a:t>
            </a:r>
          </a:p>
          <a:p>
            <a:pPr lvl="3"/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8115528" y="3152327"/>
            <a:ext cx="541977" cy="305248"/>
          </a:xfrm>
          <a:prstGeom prst="rightArrow">
            <a:avLst/>
          </a:prstGeom>
          <a:gradFill>
            <a:gsLst>
              <a:gs pos="100000">
                <a:schemeClr val="bg1"/>
              </a:gs>
              <a:gs pos="43000">
                <a:schemeClr val="accent5">
                  <a:lumMod val="20000"/>
                  <a:lumOff val="80000"/>
                </a:schemeClr>
              </a:gs>
            </a:gsLst>
            <a:lin ang="0" scaled="0"/>
          </a:gradFill>
          <a:ln w="22225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F422F0-FC03-9441-A456-C17FA7BAA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524" y="1635882"/>
            <a:ext cx="6228943" cy="466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12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B3885-D527-714E-8D69-AD1048BAC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068" y="281786"/>
            <a:ext cx="7729728" cy="1500716"/>
          </a:xfrm>
        </p:spPr>
        <p:txBody>
          <a:bodyPr>
            <a:normAutofit fontScale="90000"/>
          </a:bodyPr>
          <a:lstStyle/>
          <a:p>
            <a:r>
              <a:rPr lang="en-US" dirty="0"/>
              <a:t>Fragmentation Functions with additional degrees of freedom: Novel probes of the Nucleon structure and hadronization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05716-7B84-1F49-9527-9E6066BDE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8068" y="2695918"/>
            <a:ext cx="7729728" cy="3101983"/>
          </a:xfrm>
        </p:spPr>
        <p:txBody>
          <a:bodyPr>
            <a:normAutofit/>
          </a:bodyPr>
          <a:lstStyle/>
          <a:p>
            <a:r>
              <a:rPr lang="en-US" sz="4000" dirty="0"/>
              <a:t>Di-hadron fragmentation functions</a:t>
            </a:r>
          </a:p>
          <a:p>
            <a:r>
              <a:rPr lang="en-US" sz="4000" dirty="0"/>
              <a:t>Polarized Hyperons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1719E7-7C56-DE40-9390-9ED1B07FA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59421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31322</TotalTime>
  <Words>2008</Words>
  <Application>Microsoft Macintosh PowerPoint</Application>
  <PresentationFormat>Widescreen</PresentationFormat>
  <Paragraphs>346</Paragraphs>
  <Slides>38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60" baseType="lpstr">
      <vt:lpstr>Arial Unicode MS</vt:lpstr>
      <vt:lpstr>HGｺﾞｼｯｸE</vt:lpstr>
      <vt:lpstr>MS PGothic</vt:lpstr>
      <vt:lpstr>MS PGothic</vt:lpstr>
      <vt:lpstr>华文中宋</vt:lpstr>
      <vt:lpstr>Yu Gothic</vt:lpstr>
      <vt:lpstr>Arial</vt:lpstr>
      <vt:lpstr>Calibri</vt:lpstr>
      <vt:lpstr>Cambria Math</vt:lpstr>
      <vt:lpstr>Corbel</vt:lpstr>
      <vt:lpstr>Futura</vt:lpstr>
      <vt:lpstr>Gill Sans</vt:lpstr>
      <vt:lpstr>Gill Sans MT</vt:lpstr>
      <vt:lpstr>Helvetica</vt:lpstr>
      <vt:lpstr>Helvetica Neue</vt:lpstr>
      <vt:lpstr>Symbol</vt:lpstr>
      <vt:lpstr>Tahoma</vt:lpstr>
      <vt:lpstr>Times New Roman</vt:lpstr>
      <vt:lpstr>Times-Roman</vt:lpstr>
      <vt:lpstr>Wingdings</vt:lpstr>
      <vt:lpstr>Parcel</vt:lpstr>
      <vt:lpstr>Bitmap Image</vt:lpstr>
      <vt:lpstr>Recent results on hadronic physics from Belle and prospects at Belle II</vt:lpstr>
      <vt:lpstr>Hadronic Physics in e+e- b factories</vt:lpstr>
      <vt:lpstr>PowerPoint Presentation</vt:lpstr>
      <vt:lpstr>Belle Experiment (1999 - 2010)</vt:lpstr>
      <vt:lpstr>PowerPoint Presentation</vt:lpstr>
      <vt:lpstr>Belle II Detector (comp. to Belle)</vt:lpstr>
      <vt:lpstr>26 April 2018 00:38 GMT+09:00: First Collisions</vt:lpstr>
      <vt:lpstr>Current Status and Schedule</vt:lpstr>
      <vt:lpstr>Fragmentation Functions with additional degrees of freedom: Novel probes of the Nucleon structure and hadronization</vt:lpstr>
      <vt:lpstr>Di-hadron fragmentation functions </vt:lpstr>
      <vt:lpstr>Example, Access of e(x) in SIDIS x-section</vt:lpstr>
      <vt:lpstr>RECENT Belle result (Seidl et. al. Phys.Rev. D96 (2017) no.3, 032005)</vt:lpstr>
      <vt:lpstr>Results Systematics Dominated</vt:lpstr>
      <vt:lpstr>Belle II prospects</vt:lpstr>
      <vt:lpstr>PowerPoint Presentation</vt:lpstr>
      <vt:lpstr>Polarized Hyperon Production </vt:lpstr>
      <vt:lpstr>zL, pT Dependence of observed L polarization</vt:lpstr>
      <vt:lpstr>Belle II Prospects</vt:lpstr>
      <vt:lpstr>Belle Legacy in Hadronic physics – Quarkonium (-like) Production</vt:lpstr>
      <vt:lpstr>Quarkonium Studies at Belle II build on the successful Belle Program </vt:lpstr>
      <vt:lpstr>Z: evidently exotic, needs 4 quarks</vt:lpstr>
      <vt:lpstr>Recent Spectroscopy results</vt:lpstr>
      <vt:lpstr>Wishlist </vt:lpstr>
      <vt:lpstr>Belle II Early Physics Prospects</vt:lpstr>
      <vt:lpstr>Summary &amp; Outlook</vt:lpstr>
      <vt:lpstr>Backup</vt:lpstr>
      <vt:lpstr>Belle II Early Physics Prospects</vt:lpstr>
      <vt:lpstr>PowerPoint Presentation</vt:lpstr>
      <vt:lpstr>Other Perks </vt:lpstr>
      <vt:lpstr>Baryon FOrmation</vt:lpstr>
      <vt:lpstr>Production of Charmed and non charmed baryons</vt:lpstr>
      <vt:lpstr>Mass Dependence confirms diquark model</vt:lpstr>
      <vt:lpstr>Outline</vt:lpstr>
      <vt:lpstr>Background unfolding</vt:lpstr>
      <vt:lpstr>PowerPoint Presentation</vt:lpstr>
      <vt:lpstr>PowerPoint Presentation</vt:lpstr>
      <vt:lpstr>Belle Legacy in Hadronic physics – Quarkonium (-like) Production</vt:lpstr>
      <vt:lpstr>Quarkonium Studies at Belle II build on the successful Belle Program 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Prospects for hadronic physics at Belle II</dc:title>
  <dc:creator>Anselm Vossen</dc:creator>
  <cp:lastModifiedBy>Microsoft Office User</cp:lastModifiedBy>
  <cp:revision>242</cp:revision>
  <cp:lastPrinted>2018-05-18T12:36:41Z</cp:lastPrinted>
  <dcterms:created xsi:type="dcterms:W3CDTF">2017-08-17T18:51:49Z</dcterms:created>
  <dcterms:modified xsi:type="dcterms:W3CDTF">2018-05-18T15:19:18Z</dcterms:modified>
</cp:coreProperties>
</file>