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309" r:id="rId2"/>
    <p:sldId id="343" r:id="rId3"/>
    <p:sldId id="308" r:id="rId4"/>
    <p:sldId id="341" r:id="rId5"/>
    <p:sldId id="322" r:id="rId6"/>
    <p:sldId id="323" r:id="rId7"/>
    <p:sldId id="324" r:id="rId8"/>
    <p:sldId id="321" r:id="rId9"/>
    <p:sldId id="310" r:id="rId10"/>
    <p:sldId id="328" r:id="rId11"/>
    <p:sldId id="319" r:id="rId12"/>
    <p:sldId id="325" r:id="rId13"/>
    <p:sldId id="331" r:id="rId14"/>
    <p:sldId id="332" r:id="rId15"/>
    <p:sldId id="339" r:id="rId16"/>
    <p:sldId id="334" r:id="rId17"/>
    <p:sldId id="338" r:id="rId18"/>
    <p:sldId id="340" r:id="rId19"/>
    <p:sldId id="333" r:id="rId20"/>
    <p:sldId id="326" r:id="rId21"/>
    <p:sldId id="327" r:id="rId22"/>
    <p:sldId id="337" r:id="rId23"/>
    <p:sldId id="342" r:id="rId24"/>
    <p:sldId id="336" r:id="rId25"/>
    <p:sldId id="329" r:id="rId26"/>
    <p:sldId id="335" r:id="rId27"/>
    <p:sldId id="33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0" autoAdjust="0"/>
    <p:restoredTop sz="96408" autoAdjust="0"/>
  </p:normalViewPr>
  <p:slideViewPr>
    <p:cSldViewPr snapToGrid="0" snapToObjects="1">
      <p:cViewPr>
        <p:scale>
          <a:sx n="112" d="100"/>
          <a:sy n="112" d="100"/>
        </p:scale>
        <p:origin x="-1480" y="-13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84009-3E16-0242-B4EC-0BB7899B4721}" type="datetimeFigureOut">
              <a:rPr lang="en-US" smtClean="0"/>
              <a:t>5/18/18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19455-B9CA-3B4E-9817-772DCEDF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249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5/18/18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1.png"/><Relationship Id="rId5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65.png"/><Relationship Id="rId5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From 12 GeV CEBAF to the EIC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Beginnings of a New Science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Rik Yoshida,   Light Cone 2018</a:t>
            </a:r>
            <a:endParaRPr lang="en-US" dirty="0"/>
          </a:p>
        </p:txBody>
      </p:sp>
      <p:pic>
        <p:nvPicPr>
          <p:cNvPr id="9" name="Picture Placeholder 8" descr="EscatteringImage-01.jpg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r="17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Beginning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18457"/>
            <a:ext cx="8229600" cy="3046506"/>
          </a:xfrm>
        </p:spPr>
        <p:txBody>
          <a:bodyPr>
            <a:normAutofit/>
          </a:bodyPr>
          <a:lstStyle/>
          <a:p>
            <a:r>
              <a:rPr lang="en-US" dirty="0" smtClean="0"/>
              <a:t>Feynman’s parton model</a:t>
            </a:r>
          </a:p>
          <a:p>
            <a:r>
              <a:rPr lang="en-US" dirty="0" smtClean="0"/>
              <a:t>Asymptotic freedom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pQCD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Factorization allows measurement to extract non-</a:t>
            </a:r>
            <a:r>
              <a:rPr lang="en-US" dirty="0" err="1" smtClean="0">
                <a:sym typeface="Wingdings"/>
              </a:rPr>
              <a:t>perturbative</a:t>
            </a:r>
            <a:r>
              <a:rPr lang="en-US" dirty="0" smtClean="0">
                <a:sym typeface="Wingdings"/>
              </a:rPr>
              <a:t> PDFs.</a:t>
            </a:r>
          </a:p>
          <a:p>
            <a:r>
              <a:rPr lang="en-US" dirty="0" smtClean="0">
                <a:sym typeface="Wingdings"/>
              </a:rPr>
              <a:t>However: incomplete as a description of the proton.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916" y="1434839"/>
            <a:ext cx="1557425" cy="1418273"/>
          </a:xfrm>
          <a:prstGeom prst="rect">
            <a:avLst/>
          </a:prstGeom>
        </p:spPr>
      </p:pic>
      <p:pic>
        <p:nvPicPr>
          <p:cNvPr id="8" name="Picture 7" descr="Screen Shot 2017-06-07 at 9.28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89" y="3187737"/>
            <a:ext cx="3010388" cy="3028166"/>
          </a:xfrm>
          <a:prstGeom prst="rect">
            <a:avLst/>
          </a:prstGeom>
        </p:spPr>
      </p:pic>
      <p:grpSp>
        <p:nvGrpSpPr>
          <p:cNvPr id="9" name="Group 10"/>
          <p:cNvGrpSpPr/>
          <p:nvPr/>
        </p:nvGrpSpPr>
        <p:grpSpPr>
          <a:xfrm>
            <a:off x="5635744" y="3589482"/>
            <a:ext cx="5130853" cy="2092900"/>
            <a:chOff x="358140" y="3447118"/>
            <a:chExt cx="8214360" cy="299466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" y="3447118"/>
              <a:ext cx="1985010" cy="2994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4"/>
            <p:cNvGrpSpPr/>
            <p:nvPr/>
          </p:nvGrpSpPr>
          <p:grpSpPr>
            <a:xfrm>
              <a:off x="7219950" y="3447118"/>
              <a:ext cx="1352550" cy="2994660"/>
              <a:chOff x="666750" y="3028018"/>
              <a:chExt cx="1352550" cy="2994660"/>
            </a:xfrm>
          </p:grpSpPr>
          <p:pic>
            <p:nvPicPr>
              <p:cNvPr id="17" name="Picture 1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750" y="3028018"/>
                <a:ext cx="1352550" cy="2994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1666875" y="4295775"/>
                <a:ext cx="352425" cy="323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676900" y="3447118"/>
              <a:ext cx="1543050" cy="2994660"/>
              <a:chOff x="2019300" y="1056343"/>
              <a:chExt cx="1543050" cy="2994660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9300" y="1056343"/>
                <a:ext cx="1543050" cy="2994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2019300" y="2219325"/>
                <a:ext cx="209550" cy="523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1500" y="3447118"/>
              <a:ext cx="1438275" cy="2994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625" y="3447118"/>
              <a:ext cx="1857375" cy="2994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6904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Leading to..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Screen Shot 2016-10-09 at 9.50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501" y="3440518"/>
            <a:ext cx="6645026" cy="3042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4351" y="995806"/>
            <a:ext cx="76522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Protons at high momentum can be treated as a beam of partons— now identified as free quarks and gluons: (Asymptotic freedom!)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QCD nature of quark and gluons make their densities “evolve” with Q</a:t>
            </a:r>
            <a:r>
              <a:rPr lang="en-US" baseline="30000" dirty="0" smtClean="0"/>
              <a:t>2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This evolution itself is conceptually simple and the partons behave incoherently.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You can measure DIS (and other) cross-sections -&gt; extract </a:t>
            </a:r>
            <a:r>
              <a:rPr lang="en-US" dirty="0" err="1" smtClean="0"/>
              <a:t>pdfs</a:t>
            </a:r>
            <a:r>
              <a:rPr lang="en-US" dirty="0" smtClean="0"/>
              <a:t> -&gt; predict cross-sections for another process. (Factorization!)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0999" y="3177575"/>
            <a:ext cx="518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cross-sections at the LHC predicted and measured </a:t>
            </a:r>
            <a:endParaRPr lang="en-US" dirty="0"/>
          </a:p>
        </p:txBody>
      </p:sp>
      <p:pic>
        <p:nvPicPr>
          <p:cNvPr id="9" name="Picture 8" descr="Screen Shot 2016-10-10 at 11.02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25" y="3440518"/>
            <a:ext cx="870639" cy="8492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65944" y="4645951"/>
            <a:ext cx="220871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This is great if you are</a:t>
            </a:r>
          </a:p>
          <a:p>
            <a:r>
              <a:rPr lang="en-US" dirty="0" smtClean="0"/>
              <a:t>interested in studying</a:t>
            </a:r>
          </a:p>
          <a:p>
            <a:r>
              <a:rPr lang="en-US" dirty="0" smtClean="0"/>
              <a:t>the hard interaction</a:t>
            </a:r>
          </a:p>
          <a:p>
            <a:r>
              <a:rPr lang="en-US" dirty="0" smtClean="0"/>
              <a:t>(LHC physics)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81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of </a:t>
            </a:r>
            <a:r>
              <a:rPr lang="en-US" dirty="0" err="1" smtClean="0"/>
              <a:t>pQCD</a:t>
            </a:r>
            <a:r>
              <a:rPr lang="en-US" dirty="0" smtClean="0"/>
              <a:t> (~1990 – Present)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05198" y="754040"/>
            <a:ext cx="7878238" cy="4408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60491" y="4701350"/>
            <a:ext cx="4280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Parton Distribution Functions:</a:t>
            </a:r>
          </a:p>
          <a:p>
            <a:r>
              <a:rPr lang="en-US" dirty="0" smtClean="0"/>
              <a:t>Longitudinal only—No way to interpret nucleon  partonic structure in rest frame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574512" y="4944026"/>
            <a:ext cx="890495" cy="4379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694760" y="4690391"/>
            <a:ext cx="5122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 (Transverse) Structure</a:t>
            </a:r>
          </a:p>
          <a:p>
            <a:r>
              <a:rPr lang="en-US" dirty="0" smtClean="0"/>
              <a:t>TMD’s, GPD’s—Now we know what to measure to</a:t>
            </a:r>
          </a:p>
          <a:p>
            <a:r>
              <a:rPr lang="en-US" dirty="0" smtClean="0"/>
              <a:t>understand the 3D structure of nucleons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749" y="5802223"/>
            <a:ext cx="1093374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Transverse Momentum Dependent Distributions (TMD):  k</a:t>
            </a:r>
            <a:r>
              <a:rPr lang="en-US" sz="2000" baseline="-25000" dirty="0" smtClean="0"/>
              <a:t>t</a:t>
            </a:r>
            <a:r>
              <a:rPr lang="en-US" sz="2000" baseline="-25000" dirty="0"/>
              <a:t> </a:t>
            </a:r>
            <a:r>
              <a:rPr lang="en-US" sz="2000" dirty="0" smtClean="0"/>
              <a:t>  Generalized Parton Distributions (GPD): b</a:t>
            </a:r>
            <a:r>
              <a:rPr lang="en-US" sz="2000" baseline="-25000" dirty="0" smtClean="0"/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74220" y="2584066"/>
            <a:ext cx="55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(Q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46493" y="963548"/>
            <a:ext cx="1573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Factorization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096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Imaging (</a:t>
            </a:r>
            <a:r>
              <a:rPr lang="en-US" dirty="0" err="1" smtClean="0"/>
              <a:t>Femtography</a:t>
            </a:r>
            <a:r>
              <a:rPr lang="en-US" dirty="0" smtClean="0"/>
              <a:t>!) is a New Frontier at JLAB12 and EIC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tomog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16" y="1441149"/>
            <a:ext cx="4942782" cy="32418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0722" y="5455745"/>
            <a:ext cx="694914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Enabled by theoretical developments </a:t>
            </a:r>
            <a:r>
              <a:rPr lang="en-US" dirty="0" smtClean="0">
                <a:sym typeface="Wingdings"/>
              </a:rPr>
              <a:t> TMD, GPD, Factorization II</a:t>
            </a:r>
          </a:p>
        </p:txBody>
      </p:sp>
      <p:pic>
        <p:nvPicPr>
          <p:cNvPr id="8" name="Picture 7" descr="tecnic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794" y="996333"/>
            <a:ext cx="7531206" cy="407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25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QCD radius of the nucleon?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" name="Picture 10" descr="Screen Shot 2016-06-16 at 1.18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20" y="2670613"/>
            <a:ext cx="4552511" cy="929659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54313" y="1029721"/>
            <a:ext cx="4673951" cy="1200329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HERA discovered a dramatic rise in the number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of gluons carrying a small fractional longitudinal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momentum of the proton (i.e. small-x)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at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large Q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 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(&gt; ~5 GeV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</a:p>
        </p:txBody>
      </p:sp>
      <p:sp>
        <p:nvSpPr>
          <p:cNvPr id="15" name="Oval 14"/>
          <p:cNvSpPr/>
          <p:nvPr/>
        </p:nvSpPr>
        <p:spPr>
          <a:xfrm>
            <a:off x="1470369" y="4398620"/>
            <a:ext cx="466340" cy="51420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16" name="Oval 15"/>
          <p:cNvSpPr/>
          <p:nvPr/>
        </p:nvSpPr>
        <p:spPr>
          <a:xfrm>
            <a:off x="1949947" y="4398620"/>
            <a:ext cx="466340" cy="51420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17" name="Oval 16"/>
          <p:cNvSpPr/>
          <p:nvPr/>
        </p:nvSpPr>
        <p:spPr>
          <a:xfrm>
            <a:off x="2432057" y="4398620"/>
            <a:ext cx="466340" cy="51420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grpSp>
        <p:nvGrpSpPr>
          <p:cNvPr id="18" name="Group 17"/>
          <p:cNvGrpSpPr/>
          <p:nvPr/>
        </p:nvGrpSpPr>
        <p:grpSpPr>
          <a:xfrm>
            <a:off x="948963" y="4046669"/>
            <a:ext cx="2233009" cy="1224219"/>
            <a:chOff x="170457" y="939966"/>
            <a:chExt cx="2233009" cy="1224219"/>
          </a:xfrm>
        </p:grpSpPr>
        <p:grpSp>
          <p:nvGrpSpPr>
            <p:cNvPr id="19" name="Group 18"/>
            <p:cNvGrpSpPr/>
            <p:nvPr/>
          </p:nvGrpSpPr>
          <p:grpSpPr>
            <a:xfrm>
              <a:off x="170457" y="939966"/>
              <a:ext cx="2233009" cy="1224219"/>
              <a:chOff x="3179417" y="1080345"/>
              <a:chExt cx="4417447" cy="210991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4230822" y="1080345"/>
                <a:ext cx="2936763" cy="21099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3179417" y="1935157"/>
                <a:ext cx="4417447" cy="294056"/>
                <a:chOff x="1545405" y="5028835"/>
                <a:chExt cx="4417447" cy="294056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1545405" y="5028835"/>
                  <a:ext cx="772446" cy="294056"/>
                  <a:chOff x="4466753" y="3067239"/>
                  <a:chExt cx="2724973" cy="977957"/>
                </a:xfrm>
              </p:grpSpPr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4466753" y="3067239"/>
                    <a:ext cx="1412807" cy="977347"/>
                    <a:chOff x="4466753" y="3067239"/>
                    <a:chExt cx="1412807" cy="977347"/>
                  </a:xfrm>
                </p:grpSpPr>
                <p:sp>
                  <p:nvSpPr>
                    <p:cNvPr id="34" name="Block Arc 33"/>
                    <p:cNvSpPr/>
                    <p:nvPr/>
                  </p:nvSpPr>
                  <p:spPr>
                    <a:xfrm>
                      <a:off x="4466753" y="3130186"/>
                      <a:ext cx="770622" cy="914400"/>
                    </a:xfrm>
                    <a:prstGeom prst="blockArc">
                      <a:avLst>
                        <a:gd name="adj1" fmla="val 11044454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kern="12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5" name="Block Arc 34"/>
                    <p:cNvSpPr/>
                    <p:nvPr/>
                  </p:nvSpPr>
                  <p:spPr>
                    <a:xfrm flipV="1">
                      <a:off x="5136944" y="3067239"/>
                      <a:ext cx="742616" cy="914400"/>
                    </a:xfrm>
                    <a:prstGeom prst="blockArc">
                      <a:avLst>
                        <a:gd name="adj1" fmla="val 10800000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kern="12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5778919" y="3067849"/>
                    <a:ext cx="1412807" cy="977347"/>
                    <a:chOff x="4466753" y="3067239"/>
                    <a:chExt cx="1412807" cy="977347"/>
                  </a:xfrm>
                </p:grpSpPr>
                <p:sp>
                  <p:nvSpPr>
                    <p:cNvPr id="32" name="Block Arc 31"/>
                    <p:cNvSpPr/>
                    <p:nvPr/>
                  </p:nvSpPr>
                  <p:spPr>
                    <a:xfrm>
                      <a:off x="4466753" y="3130186"/>
                      <a:ext cx="770622" cy="914400"/>
                    </a:xfrm>
                    <a:prstGeom prst="blockArc">
                      <a:avLst>
                        <a:gd name="adj1" fmla="val 11044454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kern="12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" name="Block Arc 32"/>
                    <p:cNvSpPr/>
                    <p:nvPr/>
                  </p:nvSpPr>
                  <p:spPr>
                    <a:xfrm flipV="1">
                      <a:off x="5136944" y="3067239"/>
                      <a:ext cx="742616" cy="914400"/>
                    </a:xfrm>
                    <a:prstGeom prst="blockArc">
                      <a:avLst>
                        <a:gd name="adj1" fmla="val 10800000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kern="12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7" name="Oval 26"/>
                <p:cNvSpPr/>
                <p:nvPr/>
              </p:nvSpPr>
              <p:spPr>
                <a:xfrm>
                  <a:off x="2222859" y="5054263"/>
                  <a:ext cx="189978" cy="19642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kern="1200"/>
                </a:p>
              </p:txBody>
            </p:sp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2222858" y="5047762"/>
                  <a:ext cx="3739994" cy="100037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>
                  <a:off x="2222858" y="5203433"/>
                  <a:ext cx="3739994" cy="119458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" name="Group 19"/>
            <p:cNvGrpSpPr/>
            <p:nvPr/>
          </p:nvGrpSpPr>
          <p:grpSpPr>
            <a:xfrm>
              <a:off x="717711" y="1270282"/>
              <a:ext cx="1396488" cy="522542"/>
              <a:chOff x="717711" y="1270282"/>
              <a:chExt cx="1396488" cy="522542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717711" y="1281683"/>
                <a:ext cx="450570" cy="511141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197289" y="1270282"/>
                <a:ext cx="450570" cy="511141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663629" y="1281683"/>
                <a:ext cx="450570" cy="511141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4411759" y="4425656"/>
            <a:ext cx="2233010" cy="1224219"/>
            <a:chOff x="170456" y="939966"/>
            <a:chExt cx="2233010" cy="1224219"/>
          </a:xfrm>
        </p:grpSpPr>
        <p:grpSp>
          <p:nvGrpSpPr>
            <p:cNvPr id="37" name="Group 36"/>
            <p:cNvGrpSpPr/>
            <p:nvPr/>
          </p:nvGrpSpPr>
          <p:grpSpPr>
            <a:xfrm>
              <a:off x="170456" y="939966"/>
              <a:ext cx="2233010" cy="1224219"/>
              <a:chOff x="3179415" y="1080345"/>
              <a:chExt cx="4417449" cy="2109910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4230822" y="1080345"/>
                <a:ext cx="2936763" cy="21099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3179415" y="1935157"/>
                <a:ext cx="4417449" cy="294056"/>
                <a:chOff x="1545403" y="5028835"/>
                <a:chExt cx="4417449" cy="294056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1545403" y="5028835"/>
                  <a:ext cx="772445" cy="294056"/>
                  <a:chOff x="4466753" y="3067239"/>
                  <a:chExt cx="2724973" cy="977957"/>
                </a:xfrm>
              </p:grpSpPr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4466753" y="3067239"/>
                    <a:ext cx="1412807" cy="977347"/>
                    <a:chOff x="4466753" y="3067239"/>
                    <a:chExt cx="1412807" cy="977347"/>
                  </a:xfrm>
                </p:grpSpPr>
                <p:sp>
                  <p:nvSpPr>
                    <p:cNvPr id="49" name="Block Arc 48"/>
                    <p:cNvSpPr/>
                    <p:nvPr/>
                  </p:nvSpPr>
                  <p:spPr>
                    <a:xfrm>
                      <a:off x="4466753" y="3130186"/>
                      <a:ext cx="770622" cy="914400"/>
                    </a:xfrm>
                    <a:prstGeom prst="blockArc">
                      <a:avLst>
                        <a:gd name="adj1" fmla="val 11044454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0" name="Block Arc 49"/>
                    <p:cNvSpPr/>
                    <p:nvPr/>
                  </p:nvSpPr>
                  <p:spPr>
                    <a:xfrm flipV="1">
                      <a:off x="5136944" y="3067239"/>
                      <a:ext cx="742616" cy="914400"/>
                    </a:xfrm>
                    <a:prstGeom prst="blockArc">
                      <a:avLst>
                        <a:gd name="adj1" fmla="val 10800000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5778919" y="3067849"/>
                    <a:ext cx="1412807" cy="977347"/>
                    <a:chOff x="4466753" y="3067239"/>
                    <a:chExt cx="1412807" cy="977347"/>
                  </a:xfrm>
                </p:grpSpPr>
                <p:sp>
                  <p:nvSpPr>
                    <p:cNvPr id="47" name="Block Arc 46"/>
                    <p:cNvSpPr/>
                    <p:nvPr/>
                  </p:nvSpPr>
                  <p:spPr>
                    <a:xfrm>
                      <a:off x="4466753" y="3130186"/>
                      <a:ext cx="770622" cy="914400"/>
                    </a:xfrm>
                    <a:prstGeom prst="blockArc">
                      <a:avLst>
                        <a:gd name="adj1" fmla="val 11044454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Block Arc 47"/>
                    <p:cNvSpPr/>
                    <p:nvPr/>
                  </p:nvSpPr>
                  <p:spPr>
                    <a:xfrm flipV="1">
                      <a:off x="5136944" y="3067239"/>
                      <a:ext cx="742616" cy="914400"/>
                    </a:xfrm>
                    <a:prstGeom prst="blockArc">
                      <a:avLst>
                        <a:gd name="adj1" fmla="val 10800000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42" name="Oval 41"/>
                <p:cNvSpPr/>
                <p:nvPr/>
              </p:nvSpPr>
              <p:spPr>
                <a:xfrm>
                  <a:off x="2222859" y="5054263"/>
                  <a:ext cx="189978" cy="19642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3" name="Straight Arrow Connector 42"/>
                <p:cNvCxnSpPr/>
                <p:nvPr/>
              </p:nvCxnSpPr>
              <p:spPr>
                <a:xfrm flipV="1">
                  <a:off x="2222858" y="5047762"/>
                  <a:ext cx="3739994" cy="100037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2222858" y="5203433"/>
                  <a:ext cx="3739994" cy="119458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Oval 37"/>
            <p:cNvSpPr/>
            <p:nvPr/>
          </p:nvSpPr>
          <p:spPr>
            <a:xfrm>
              <a:off x="1566739" y="1164948"/>
              <a:ext cx="619729" cy="637994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Oval 50"/>
          <p:cNvSpPr/>
          <p:nvPr/>
        </p:nvSpPr>
        <p:spPr>
          <a:xfrm>
            <a:off x="5395622" y="4650638"/>
            <a:ext cx="619729" cy="637994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943244" y="4671667"/>
            <a:ext cx="619729" cy="637994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67403" y="5308962"/>
            <a:ext cx="400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 nuclei, the interaction probability enhanced by A</a:t>
            </a:r>
            <a:r>
              <a:rPr lang="en-US" sz="1400" baseline="30000" dirty="0" smtClean="0"/>
              <a:t>⅓</a:t>
            </a:r>
            <a:endParaRPr lang="en-US" sz="1400" baseline="30000" dirty="0"/>
          </a:p>
        </p:txBody>
      </p:sp>
      <p:sp>
        <p:nvSpPr>
          <p:cNvPr id="54" name="TextBox 53"/>
          <p:cNvSpPr txBox="1"/>
          <p:nvPr/>
        </p:nvSpPr>
        <p:spPr>
          <a:xfrm>
            <a:off x="3750643" y="5793757"/>
            <a:ext cx="4306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Will nuclei saturate faster as color leaks out of nucleons? </a:t>
            </a:r>
            <a:endParaRPr lang="en-US" sz="1400" dirty="0"/>
          </a:p>
        </p:txBody>
      </p:sp>
      <p:pic>
        <p:nvPicPr>
          <p:cNvPr id="56" name="Picture 55" descr="CT14 NNLO gluon Q=1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794" y="1306130"/>
            <a:ext cx="3681178" cy="2496431"/>
          </a:xfrm>
          <a:prstGeom prst="rect">
            <a:avLst/>
          </a:prstGeom>
        </p:spPr>
      </p:pic>
      <p:pic>
        <p:nvPicPr>
          <p:cNvPr id="57" name="Picture 56" descr="CT14 NNLO gluon Q=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860" y="1305302"/>
            <a:ext cx="3687704" cy="2500856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6776685" y="2326978"/>
            <a:ext cx="5437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Pb  A</a:t>
            </a:r>
            <a:r>
              <a:rPr lang="en-US" sz="1100" baseline="30000" dirty="0" smtClean="0"/>
              <a:t>⅓</a:t>
            </a:r>
            <a:endParaRPr lang="en-US" sz="1100" baseline="30000" dirty="0"/>
          </a:p>
        </p:txBody>
      </p:sp>
      <p:sp>
        <p:nvSpPr>
          <p:cNvPr id="59" name="TextBox 58"/>
          <p:cNvSpPr txBox="1"/>
          <p:nvPr/>
        </p:nvSpPr>
        <p:spPr>
          <a:xfrm>
            <a:off x="7405655" y="2621317"/>
            <a:ext cx="1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= 2 GeV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60" name="TextBox 59"/>
          <p:cNvSpPr txBox="1"/>
          <p:nvPr/>
        </p:nvSpPr>
        <p:spPr>
          <a:xfrm>
            <a:off x="8629405" y="2062340"/>
            <a:ext cx="134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= 10 GeV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61" name="TextBox 60"/>
          <p:cNvSpPr txBox="1"/>
          <p:nvPr/>
        </p:nvSpPr>
        <p:spPr>
          <a:xfrm>
            <a:off x="7317021" y="1554113"/>
            <a:ext cx="2139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 gluon density 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7975906" y="1174860"/>
            <a:ext cx="19942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CTEQ 14 NNLO</a:t>
            </a:r>
            <a:endParaRPr lang="en-US" dirty="0"/>
          </a:p>
        </p:txBody>
      </p:sp>
      <p:cxnSp>
        <p:nvCxnSpPr>
          <p:cNvPr id="63" name="Straight Connector 62"/>
          <p:cNvCxnSpPr/>
          <p:nvPr/>
        </p:nvCxnSpPr>
        <p:spPr>
          <a:xfrm>
            <a:off x="6898129" y="2551870"/>
            <a:ext cx="447994" cy="0"/>
          </a:xfrm>
          <a:prstGeom prst="line">
            <a:avLst/>
          </a:prstGeom>
          <a:ln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8-05-17 at 5.06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656" y="4184612"/>
            <a:ext cx="4366124" cy="1550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280614" y="5649875"/>
            <a:ext cx="2448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this really happening?</a:t>
            </a:r>
          </a:p>
          <a:p>
            <a:r>
              <a:rPr lang="en-US" dirty="0" smtClean="0"/>
              <a:t>EIC can measure this!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200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Correlations between Nuclear Effects and Partonic DOF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96" y="3829185"/>
            <a:ext cx="3238440" cy="1599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9259" y="5606437"/>
            <a:ext cx="23940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Constant density surface for</a:t>
            </a:r>
          </a:p>
          <a:p>
            <a:r>
              <a:rPr lang="en-US" sz="1100" dirty="0" smtClean="0"/>
              <a:t>tensor and vector polarized Deuterons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4419351" y="4431167"/>
            <a:ext cx="2725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Polarized</a:t>
            </a:r>
            <a:r>
              <a:rPr lang="en-US" sz="1400" dirty="0" smtClean="0"/>
              <a:t> Deuteron St. Function </a:t>
            </a:r>
            <a:r>
              <a:rPr lang="en-US" sz="1400" dirty="0" smtClean="0">
                <a:solidFill>
                  <a:srgbClr val="FF0000"/>
                </a:solidFill>
              </a:rPr>
              <a:t>b1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9" name="Picture 8" descr="Screen Shot 2018-03-22 at 6.08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69" y="2022580"/>
            <a:ext cx="4266619" cy="2023019"/>
          </a:xfrm>
          <a:prstGeom prst="rect">
            <a:avLst/>
          </a:prstGeom>
        </p:spPr>
      </p:pic>
      <p:pic>
        <p:nvPicPr>
          <p:cNvPr id="10" name="Picture 9" descr="Screen Shot 2018-03-19 at 8.53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3" y="1357850"/>
            <a:ext cx="2652301" cy="213493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074992" y="4396135"/>
            <a:ext cx="221317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79904" y="4396135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pic>
        <p:nvPicPr>
          <p:cNvPr id="13" name="Picture 12" descr="tecnica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494" y="2140372"/>
            <a:ext cx="6247091" cy="33838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03864" y="1216688"/>
            <a:ext cx="3493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the spatial and momentum</a:t>
            </a:r>
          </a:p>
          <a:p>
            <a:r>
              <a:rPr lang="en-US" dirty="0" smtClean="0"/>
              <a:t>distributions of quarks and gluons</a:t>
            </a:r>
          </a:p>
          <a:p>
            <a:r>
              <a:rPr lang="en-US" dirty="0" smtClean="0"/>
              <a:t>in such system?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1893" y="764690"/>
            <a:ext cx="299692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Example: Polarized Deuterons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502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TMDs are all about correlations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buffer2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819" y="1492158"/>
            <a:ext cx="2546876" cy="2428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Screen Shot 2017-11-14 at 2.59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3" y="1102598"/>
            <a:ext cx="6613461" cy="48357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543247" y="5891870"/>
            <a:ext cx="1614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Jen-</a:t>
            </a:r>
            <a:r>
              <a:rPr lang="en-US" dirty="0" err="1" smtClean="0"/>
              <a:t>Chieh</a:t>
            </a:r>
            <a:r>
              <a:rPr lang="en-US" dirty="0" smtClean="0"/>
              <a:t> </a:t>
            </a:r>
            <a:r>
              <a:rPr lang="en-US" dirty="0" err="1" smtClean="0"/>
              <a:t>Peng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111666" y="4125846"/>
            <a:ext cx="37780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than “solving the spin puzzle”.</a:t>
            </a:r>
          </a:p>
          <a:p>
            <a:r>
              <a:rPr lang="en-US" dirty="0" smtClean="0"/>
              <a:t>What is the relationship between</a:t>
            </a:r>
          </a:p>
          <a:p>
            <a:r>
              <a:rPr lang="en-US" dirty="0" smtClean="0"/>
              <a:t>dynamics, structure and the emergent</a:t>
            </a:r>
          </a:p>
          <a:p>
            <a:r>
              <a:rPr lang="en-US" dirty="0" smtClean="0"/>
              <a:t>characteristics?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0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Transformative Science?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120" y="4025044"/>
            <a:ext cx="2019175" cy="192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469" y="4347103"/>
            <a:ext cx="1010196" cy="1026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157" y="4025044"/>
            <a:ext cx="2056156" cy="2018496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652" y="1779606"/>
            <a:ext cx="2255293" cy="13181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760" y="1179383"/>
            <a:ext cx="654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Electro-magnetism  +  Atoms  </a:t>
            </a:r>
            <a:r>
              <a:rPr lang="en-US" dirty="0" smtClean="0">
                <a:sym typeface="Wingdings"/>
              </a:rPr>
              <a:t>  “We know everything in principle”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0" y="1587630"/>
            <a:ext cx="1502201" cy="15445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41116" y="3655712"/>
            <a:ext cx="39805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 new instrument: X-ray Crystallography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3877855" y="4604131"/>
            <a:ext cx="941117" cy="3628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6898961" y="4682127"/>
            <a:ext cx="941117" cy="3628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494919" y="3331741"/>
            <a:ext cx="3880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Leads to things we didn’t know existed:</a:t>
            </a:r>
          </a:p>
          <a:p>
            <a:r>
              <a:rPr lang="en-US" dirty="0" smtClean="0"/>
              <a:t>New Science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4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Transformation of hadron physics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071" y="2207064"/>
            <a:ext cx="5907492" cy="731599"/>
          </a:xfrm>
          <a:prstGeom prst="rect">
            <a:avLst/>
          </a:prstGeom>
        </p:spPr>
      </p:pic>
      <p:pic>
        <p:nvPicPr>
          <p:cNvPr id="8" name="Picture 7" descr="ParticleChart_D5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55" y="966173"/>
            <a:ext cx="2834750" cy="27110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42071" y="1183893"/>
            <a:ext cx="6566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QCD </a:t>
            </a:r>
            <a:r>
              <a:rPr lang="en-US" dirty="0" err="1" smtClean="0"/>
              <a:t>Lagrangian</a:t>
            </a:r>
            <a:r>
              <a:rPr lang="en-US" dirty="0" smtClean="0"/>
              <a:t> + SM particles </a:t>
            </a:r>
            <a:r>
              <a:rPr lang="en-US" dirty="0" smtClean="0">
                <a:sym typeface="Wingdings"/>
              </a:rPr>
              <a:t> “we know everything in principle”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54503" y="3809016"/>
            <a:ext cx="398754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  New Instrument: Electron-Ion Collider</a:t>
            </a:r>
            <a:endParaRPr lang="en-US" dirty="0"/>
          </a:p>
        </p:txBody>
      </p:sp>
      <p:pic>
        <p:nvPicPr>
          <p:cNvPr id="11" name="Picture 10" descr="eRH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00" y="4326365"/>
            <a:ext cx="1227534" cy="804790"/>
          </a:xfrm>
          <a:prstGeom prst="rect">
            <a:avLst/>
          </a:prstGeom>
        </p:spPr>
      </p:pic>
      <p:pic>
        <p:nvPicPr>
          <p:cNvPr id="12" name="Picture 64" descr="Complex.pdf"/>
          <p:cNvPicPr>
            <a:picLocks noChangeAspect="1"/>
          </p:cNvPicPr>
          <p:nvPr/>
        </p:nvPicPr>
        <p:blipFill>
          <a:blip r:embed="rId5"/>
          <a:srcRect l="7928" t="29008" r="5040" b="23157"/>
          <a:stretch>
            <a:fillRect/>
          </a:stretch>
        </p:blipFill>
        <p:spPr bwMode="auto">
          <a:xfrm>
            <a:off x="3289949" y="4508034"/>
            <a:ext cx="1464438" cy="66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4754" y="5176517"/>
            <a:ext cx="2015111" cy="12908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3747" y="5925725"/>
            <a:ext cx="379507" cy="379507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635744" y="4921657"/>
            <a:ext cx="1745788" cy="8505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7113" y="4508034"/>
            <a:ext cx="2437931" cy="162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64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Nuclear Science began—discovery of protons and neutrons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834" y="1158634"/>
            <a:ext cx="2303712" cy="2303712"/>
          </a:xfrm>
          <a:prstGeom prst="rect">
            <a:avLst/>
          </a:prstGeom>
        </p:spPr>
      </p:pic>
      <p:pic>
        <p:nvPicPr>
          <p:cNvPr id="7" name="Picture 6" descr="Screen Shot 2017-05-30 at 9.05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71" y="1158634"/>
            <a:ext cx="3562555" cy="2937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834" y="3722562"/>
            <a:ext cx="2033753" cy="25421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3930" y="4824934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Nuclei made of protons and neutrons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93930" y="4096413"/>
            <a:ext cx="1219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Rutherford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22862" y="3377654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Chadwick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5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the </a:t>
            </a:r>
            <a:r>
              <a:rPr lang="en-US" dirty="0"/>
              <a:t>L</a:t>
            </a:r>
            <a:r>
              <a:rPr lang="en-US" dirty="0" smtClean="0"/>
              <a:t>ast Talk of the </a:t>
            </a:r>
            <a:r>
              <a:rPr lang="en-US" dirty="0"/>
              <a:t>L</a:t>
            </a:r>
            <a:r>
              <a:rPr lang="en-US" dirty="0" smtClean="0"/>
              <a:t>ast Session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43" y="1587171"/>
            <a:ext cx="6989193" cy="41935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7293" y="1626892"/>
            <a:ext cx="2908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It’s been a very intense week</a:t>
            </a:r>
          </a:p>
          <a:p>
            <a:r>
              <a:rPr lang="en-US" dirty="0" smtClean="0"/>
              <a:t>with a lot of great science.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77293" y="3379387"/>
            <a:ext cx="33267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a change of pace:</a:t>
            </a:r>
          </a:p>
          <a:p>
            <a:endParaRPr lang="en-US" dirty="0"/>
          </a:p>
          <a:p>
            <a:r>
              <a:rPr lang="en-US" dirty="0" smtClean="0"/>
              <a:t>This talk is mostly a personal take</a:t>
            </a:r>
          </a:p>
          <a:p>
            <a:r>
              <a:rPr lang="en-US" dirty="0" smtClean="0"/>
              <a:t>on where Nuclear Science may</a:t>
            </a:r>
          </a:p>
          <a:p>
            <a:r>
              <a:rPr lang="en-US" dirty="0" smtClean="0"/>
              <a:t>be going in the next decades.</a:t>
            </a:r>
          </a:p>
        </p:txBody>
      </p:sp>
    </p:spTree>
    <p:extLst>
      <p:ext uri="{BB962C8B-B14F-4D97-AF65-F5344CB8AC3E}">
        <p14:creationId xmlns:p14="http://schemas.microsoft.com/office/powerpoint/2010/main" val="1732145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316" y="4236355"/>
            <a:ext cx="3118878" cy="22309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Nuclei in terms of NN(N) interactions: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00" y="1342779"/>
            <a:ext cx="2300739" cy="5954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907" y="2545140"/>
            <a:ext cx="1844288" cy="134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095" y="1315958"/>
            <a:ext cx="3500443" cy="2117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383" y="4858026"/>
            <a:ext cx="3605162" cy="1295605"/>
          </a:xfrm>
          <a:prstGeom prst="rect">
            <a:avLst/>
          </a:prstGeom>
        </p:spPr>
      </p:pic>
      <p:pic>
        <p:nvPicPr>
          <p:cNvPr id="10" name="Picture 9" descr="Screen Shot 2017-05-17 at 10.56.13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845" y="1114398"/>
            <a:ext cx="3085196" cy="23087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772528" y="448869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FRIB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515845" y="401229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FAIR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91348" y="3735294"/>
            <a:ext cx="344196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Low </a:t>
            </a:r>
            <a:r>
              <a:rPr lang="mr-IN" dirty="0" smtClean="0"/>
              <a:t>–</a:t>
            </a:r>
            <a:r>
              <a:rPr lang="en-US" dirty="0" smtClean="0"/>
              <a:t>energy nuclear facilities </a:t>
            </a:r>
          </a:p>
          <a:p>
            <a:r>
              <a:rPr lang="en-US" dirty="0" smtClean="0"/>
              <a:t>coming on line in the next decades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16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Lattice QCD: Dealing with strong-coupling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99" y="1053849"/>
            <a:ext cx="4052015" cy="2171880"/>
          </a:xfrm>
          <a:prstGeom prst="rect">
            <a:avLst/>
          </a:prstGeom>
        </p:spPr>
      </p:pic>
      <p:pic>
        <p:nvPicPr>
          <p:cNvPr id="7" name="Picture 6" descr="Screen Shot 2017-06-08 at 4.45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49" y="3921664"/>
            <a:ext cx="3507476" cy="2184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53946" y="3529316"/>
            <a:ext cx="533364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EXASCALE Computing is coming in the next decade</a:t>
            </a:r>
            <a:endParaRPr lang="en-US" dirty="0"/>
          </a:p>
        </p:txBody>
      </p:sp>
      <p:pic>
        <p:nvPicPr>
          <p:cNvPr id="9" name="Picture 8" descr="Screen Shot 2017-06-08 at 4.55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66" y="1345818"/>
            <a:ext cx="3739668" cy="2023693"/>
          </a:xfrm>
          <a:prstGeom prst="rect">
            <a:avLst/>
          </a:prstGeom>
        </p:spPr>
      </p:pic>
      <p:pic>
        <p:nvPicPr>
          <p:cNvPr id="10" name="Picture 9" descr="Auror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66" y="3996800"/>
            <a:ext cx="4220882" cy="210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42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Electron-Ion Collider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36651" y="1403123"/>
            <a:ext cx="8229600" cy="2075329"/>
          </a:xfrm>
        </p:spPr>
        <p:txBody>
          <a:bodyPr>
            <a:normAutofit/>
          </a:bodyPr>
          <a:lstStyle/>
          <a:p>
            <a:r>
              <a:rPr lang="en-US" dirty="0" smtClean="0"/>
              <a:t>We know the right kinematic region to measure the quark and gluon structures of nucleon and nuclei.</a:t>
            </a:r>
          </a:p>
          <a:p>
            <a:r>
              <a:rPr lang="en-US" dirty="0" smtClean="0"/>
              <a:t>The advances in accelerator technologies (and existing infrastructure) enable us to build an EIC, with the right characteristics in the US.</a:t>
            </a:r>
            <a:endParaRPr lang="en-US" dirty="0"/>
          </a:p>
        </p:txBody>
      </p:sp>
      <p:pic>
        <p:nvPicPr>
          <p:cNvPr id="7" name="Picture 64" descr="Complex.pdf"/>
          <p:cNvPicPr>
            <a:picLocks noChangeAspect="1"/>
          </p:cNvPicPr>
          <p:nvPr/>
        </p:nvPicPr>
        <p:blipFill>
          <a:blip r:embed="rId2"/>
          <a:srcRect l="7928" t="29008" r="5040" b="23157"/>
          <a:stretch>
            <a:fillRect/>
          </a:stretch>
        </p:blipFill>
        <p:spPr bwMode="auto">
          <a:xfrm>
            <a:off x="1617691" y="3478452"/>
            <a:ext cx="3919653" cy="178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eRH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83" y="3095733"/>
            <a:ext cx="3977995" cy="26080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67685" y="5735246"/>
            <a:ext cx="500712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Tentative Timescale: ~</a:t>
            </a:r>
            <a:r>
              <a:rPr lang="en-US" dirty="0" smtClean="0"/>
              <a:t>2023-</a:t>
            </a:r>
            <a:r>
              <a:rPr lang="en-US" dirty="0" smtClean="0"/>
              <a:t>2030 construction start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889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</a:t>
            </a:r>
            <a:r>
              <a:rPr lang="en-US" baseline="30000" dirty="0" smtClean="0"/>
              <a:t>2</a:t>
            </a:r>
            <a:r>
              <a:rPr lang="en-US" dirty="0" smtClean="0"/>
              <a:t>@JLab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700" y="1485394"/>
            <a:ext cx="4027976" cy="22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5061" y="1109753"/>
            <a:ext cx="521377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0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The Electron-Ion Collider Center (EIC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@JLab) is an organization to advance and promote the science program at a future electron-ion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collider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(EIC) facility.   Particular emphasis is on the close connection of EIC  science to the current Jefferson Lab 12 GeV CEBAF science program. </a:t>
            </a:r>
          </a:p>
        </p:txBody>
      </p:sp>
      <p:pic>
        <p:nvPicPr>
          <p:cNvPr id="8" name="Picture 7" descr="EICRe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26" y="3454681"/>
            <a:ext cx="3844321" cy="24875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892" y="3465095"/>
            <a:ext cx="4766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Dedicated Space in F-wing coming July 2018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923700" y="648088"/>
            <a:ext cx="3969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eiccenter.org</a:t>
            </a:r>
            <a:endParaRPr lang="en-US" sz="5400" b="1" cap="all" dirty="0">
              <a:ln/>
              <a:solidFill>
                <a:srgbClr val="0000FF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" name="Picture 12" descr="Screen Shot 2018-05-18 at 9.07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74" y="3991758"/>
            <a:ext cx="3513572" cy="20890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12264" y="4150522"/>
            <a:ext cx="263059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EIC themed seminars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Enhanced EIC content in HUGS summer school.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Graduate Fellowships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Post-doc Fellowships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44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Nuclear Physics Landscape ca. 2030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125" y="1598506"/>
            <a:ext cx="5171922" cy="1858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00482" y="1123064"/>
            <a:ext cx="310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FRIB/Nuclear Structure Science</a:t>
            </a:r>
            <a:endParaRPr lang="en-US" dirty="0"/>
          </a:p>
        </p:txBody>
      </p:sp>
      <p:pic>
        <p:nvPicPr>
          <p:cNvPr id="8" name="Picture 64" descr="Complex.pdf"/>
          <p:cNvPicPr>
            <a:picLocks noChangeAspect="1"/>
          </p:cNvPicPr>
          <p:nvPr/>
        </p:nvPicPr>
        <p:blipFill>
          <a:blip r:embed="rId3"/>
          <a:srcRect l="7928" t="29008" r="5040" b="23157"/>
          <a:stretch>
            <a:fillRect/>
          </a:stretch>
        </p:blipFill>
        <p:spPr bwMode="auto">
          <a:xfrm>
            <a:off x="990600" y="1642295"/>
            <a:ext cx="2902228" cy="13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eRH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09" y="3051157"/>
            <a:ext cx="2358371" cy="1546183"/>
          </a:xfrm>
          <a:prstGeom prst="rect">
            <a:avLst/>
          </a:prstGeom>
        </p:spPr>
      </p:pic>
      <p:pic>
        <p:nvPicPr>
          <p:cNvPr id="10" name="Picture 9" descr="Auror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20" y="4565855"/>
            <a:ext cx="3816842" cy="19014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1125" y="4140177"/>
            <a:ext cx="70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LQCD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0" y="938398"/>
            <a:ext cx="2717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EIC/ Quark-gluon Structure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79849" y="5035176"/>
            <a:ext cx="295589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Three powerful tools </a:t>
            </a:r>
          </a:p>
          <a:p>
            <a:r>
              <a:rPr lang="en-US" dirty="0" smtClean="0"/>
              <a:t>to understand nuclear matter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642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a Unified Description of Nuclear Matter?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31" y="1515026"/>
            <a:ext cx="2303175" cy="1681998"/>
          </a:xfrm>
          <a:prstGeom prst="rect">
            <a:avLst/>
          </a:prstGeom>
        </p:spPr>
      </p:pic>
      <p:pic>
        <p:nvPicPr>
          <p:cNvPr id="7" name="Picture 6" descr="tomog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301" y="1515026"/>
            <a:ext cx="3221842" cy="2113149"/>
          </a:xfrm>
          <a:prstGeom prst="rect">
            <a:avLst/>
          </a:prstGeom>
        </p:spPr>
      </p:pic>
      <p:sp>
        <p:nvSpPr>
          <p:cNvPr id="8" name="Left-Right Arrow 7"/>
          <p:cNvSpPr/>
          <p:nvPr/>
        </p:nvSpPr>
        <p:spPr>
          <a:xfrm>
            <a:off x="5518792" y="2366674"/>
            <a:ext cx="851647" cy="40341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95735" y="1865749"/>
            <a:ext cx="72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pQCD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52521" y="1515026"/>
            <a:ext cx="1061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Nuclear</a:t>
            </a:r>
          </a:p>
          <a:p>
            <a:r>
              <a:rPr lang="en-US" dirty="0" smtClean="0"/>
              <a:t>Structure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798" y="4222731"/>
            <a:ext cx="2361156" cy="126557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7625497" y="4846909"/>
            <a:ext cx="75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507029" y="4652676"/>
            <a:ext cx="202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Structure Functions</a:t>
            </a:r>
            <a:endParaRPr lang="en-US" dirty="0"/>
          </a:p>
        </p:txBody>
      </p:sp>
      <p:pic>
        <p:nvPicPr>
          <p:cNvPr id="14" name="Picture 13" descr="Fig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01" y="3450057"/>
            <a:ext cx="2865310" cy="269043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3266119" y="5488310"/>
            <a:ext cx="1419411" cy="343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49854" y="3860793"/>
            <a:ext cx="70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LQCD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22091" y="3331383"/>
            <a:ext cx="22147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Nuclear </a:t>
            </a:r>
            <a:r>
              <a:rPr lang="en-US" dirty="0" err="1" smtClean="0"/>
              <a:t>Femtography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3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 we cross the Threshold to New Science?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93" y="1592647"/>
            <a:ext cx="5127429" cy="40278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56822" y="1600789"/>
            <a:ext cx="2762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the Threshold of Liberty</a:t>
            </a:r>
          </a:p>
          <a:p>
            <a:r>
              <a:rPr lang="en-US" dirty="0" smtClean="0"/>
              <a:t>1937</a:t>
            </a:r>
          </a:p>
          <a:p>
            <a:endParaRPr lang="en-US" dirty="0"/>
          </a:p>
          <a:p>
            <a:r>
              <a:rPr lang="en-US" dirty="0" smtClean="0"/>
              <a:t>Rene Magritte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84781" y="5484447"/>
            <a:ext cx="571182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What is just beyond the understandings we currently have?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286772" y="734485"/>
            <a:ext cx="201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Annunciation, 1930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241416" y="3024617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L’Idee</a:t>
            </a:r>
            <a:r>
              <a:rPr lang="en-US" dirty="0" smtClean="0"/>
              <a:t> Fixe, 1928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134" y="1022237"/>
            <a:ext cx="2488096" cy="1968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999" y="3317790"/>
            <a:ext cx="2888602" cy="198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Comments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Theoretical advances have began to make clear what we need to do to begin to understand nucleons and nuclei in terms of quarks and gluons, in what we might call </a:t>
            </a:r>
            <a:r>
              <a:rPr lang="en-US" i="1" dirty="0" smtClean="0">
                <a:solidFill>
                  <a:srgbClr val="FF0000"/>
                </a:solidFill>
              </a:rPr>
              <a:t>nuclear </a:t>
            </a:r>
            <a:r>
              <a:rPr lang="en-US" i="1" dirty="0" err="1" smtClean="0">
                <a:solidFill>
                  <a:srgbClr val="FF0000"/>
                </a:solidFill>
              </a:rPr>
              <a:t>femtography</a:t>
            </a:r>
            <a:r>
              <a:rPr lang="en-US" i="1" dirty="0" smtClean="0"/>
              <a:t>.</a:t>
            </a:r>
          </a:p>
          <a:p>
            <a:pPr lvl="1"/>
            <a:r>
              <a:rPr lang="en-US" dirty="0" smtClean="0"/>
              <a:t>This investigation is beginning in earnest with the JLab 12 GeV program. </a:t>
            </a:r>
          </a:p>
          <a:p>
            <a:pPr lvl="1"/>
            <a:r>
              <a:rPr lang="en-US" dirty="0" smtClean="0"/>
              <a:t>Electron-Ion Collider is the ultimate </a:t>
            </a:r>
            <a:r>
              <a:rPr lang="en-US" dirty="0" err="1" smtClean="0"/>
              <a:t>femtoscope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We are beginning to organize the </a:t>
            </a:r>
            <a:r>
              <a:rPr lang="en-US" dirty="0" smtClean="0">
                <a:solidFill>
                  <a:srgbClr val="FF0000"/>
                </a:solidFill>
              </a:rPr>
              <a:t>CENTER for NUCLEAR FEMTOGRAPHY </a:t>
            </a:r>
            <a:endParaRPr lang="en-US" dirty="0" smtClean="0">
              <a:solidFill>
                <a:srgbClr val="000000"/>
              </a:solidFill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Expecting seed funding from Virginia in July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You will hear more about this in the next months!</a:t>
            </a:r>
          </a:p>
          <a:p>
            <a:r>
              <a:rPr lang="en-US" dirty="0" smtClean="0"/>
              <a:t>We are at a similar point for QCD and quark-gluons as we were in 1920 for EM and atoms! </a:t>
            </a:r>
          </a:p>
          <a:p>
            <a:r>
              <a:rPr lang="en-US" dirty="0" smtClean="0"/>
              <a:t>FRIB, LQCD with </a:t>
            </a:r>
            <a:r>
              <a:rPr lang="en-US" dirty="0" err="1" smtClean="0"/>
              <a:t>Exascale</a:t>
            </a:r>
            <a:r>
              <a:rPr lang="en-US" dirty="0" smtClean="0"/>
              <a:t> computing and EIC will all come on-line in the US in the  next decades.</a:t>
            </a:r>
          </a:p>
          <a:p>
            <a:r>
              <a:rPr lang="en-US" dirty="0" smtClean="0"/>
              <a:t>It seems to me that all ingredients for major breakthroughs are there for nuclear science.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698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Science and the Origin of the Cosmos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697" y="2131144"/>
            <a:ext cx="1683365" cy="1298596"/>
          </a:xfrm>
          <a:prstGeom prst="rect">
            <a:avLst/>
          </a:prstGeom>
        </p:spPr>
      </p:pic>
      <p:pic>
        <p:nvPicPr>
          <p:cNvPr id="7" name="Picture 6" descr="Screen Shot 2018-03-15 at 3.03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31" y="4310798"/>
            <a:ext cx="1714358" cy="1571266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 rot="16200000">
            <a:off x="4077446" y="3518041"/>
            <a:ext cx="1784933" cy="46401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rot="5400000">
            <a:off x="6777628" y="3589030"/>
            <a:ext cx="1784933" cy="46401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748708" y="3598439"/>
            <a:ext cx="651253" cy="1686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75905" y="256738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Big Bang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89875" y="4457851"/>
            <a:ext cx="69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H, He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60732" y="4827183"/>
            <a:ext cx="2120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~16 Billion Years ago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68831" y="1731507"/>
            <a:ext cx="1478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Stellar Fusion 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263062" y="2246990"/>
            <a:ext cx="152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 through Fe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016840" y="3295132"/>
            <a:ext cx="153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~15 to 5 Billon </a:t>
            </a:r>
          </a:p>
          <a:p>
            <a:r>
              <a:rPr lang="en-US" dirty="0" smtClean="0"/>
              <a:t>Years ago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85447" y="3941466"/>
            <a:ext cx="68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Nova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79697" y="5918698"/>
            <a:ext cx="166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Heavier than Fe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96289" y="873503"/>
            <a:ext cx="50417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Characteristics of Protons and Neutrons </a:t>
            </a:r>
            <a:r>
              <a:rPr lang="en-US" dirty="0" smtClean="0"/>
              <a:t>(Nucleons),</a:t>
            </a:r>
          </a:p>
          <a:p>
            <a:r>
              <a:rPr lang="en-US" dirty="0" smtClean="0"/>
              <a:t>singly and collectively in Nuclei, in concert</a:t>
            </a:r>
          </a:p>
          <a:p>
            <a:r>
              <a:rPr lang="en-US" dirty="0" smtClean="0"/>
              <a:t>with </a:t>
            </a:r>
            <a:r>
              <a:rPr lang="en-US" dirty="0" smtClean="0">
                <a:solidFill>
                  <a:srgbClr val="FF0000"/>
                </a:solidFill>
              </a:rPr>
              <a:t>EW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Gravity</a:t>
            </a:r>
            <a:r>
              <a:rPr lang="en-US" dirty="0" smtClean="0"/>
              <a:t> forms the visible Cosmos.</a:t>
            </a:r>
          </a:p>
        </p:txBody>
      </p:sp>
      <p:pic>
        <p:nvPicPr>
          <p:cNvPr id="20" name="Picture 19" descr="Screen Shot 2018-03-15 at 3.30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96" y="2912290"/>
            <a:ext cx="2158511" cy="1625840"/>
          </a:xfrm>
          <a:prstGeom prst="rect">
            <a:avLst/>
          </a:prstGeom>
        </p:spPr>
      </p:pic>
      <p:pic>
        <p:nvPicPr>
          <p:cNvPr id="21" name="Picture 20" descr="Screen Shot 2018-03-15 at 3.36.5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5990" y="4984842"/>
            <a:ext cx="849112" cy="1178476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 rot="1802838">
            <a:off x="7879656" y="4929570"/>
            <a:ext cx="794209" cy="1859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932018" y="4214964"/>
            <a:ext cx="1622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~200 Thousand</a:t>
            </a:r>
          </a:p>
          <a:p>
            <a:r>
              <a:rPr lang="en-US" dirty="0"/>
              <a:t>Y</a:t>
            </a:r>
            <a:r>
              <a:rPr lang="en-US" dirty="0" smtClean="0"/>
              <a:t>ears ago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Nucleons and Nuclei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03" y="1147917"/>
            <a:ext cx="1678284" cy="157758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331018" y="1310744"/>
            <a:ext cx="16518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</a:t>
            </a:r>
          </a:p>
          <a:p>
            <a:r>
              <a:rPr lang="en-US" dirty="0" smtClean="0"/>
              <a:t>Spin</a:t>
            </a:r>
          </a:p>
          <a:p>
            <a:r>
              <a:rPr lang="en-US" dirty="0" smtClean="0"/>
              <a:t>Bulk</a:t>
            </a:r>
          </a:p>
          <a:p>
            <a:r>
              <a:rPr lang="en-US" dirty="0" smtClean="0"/>
              <a:t>NN interactions</a:t>
            </a:r>
          </a:p>
          <a:p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65699" y="849275"/>
            <a:ext cx="1070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Nucleons </a:t>
            </a:r>
            <a:endParaRPr lang="en-US" b="1" dirty="0"/>
          </a:p>
        </p:txBody>
      </p:sp>
      <p:sp>
        <p:nvSpPr>
          <p:cNvPr id="27" name="Right Brace 26"/>
          <p:cNvSpPr/>
          <p:nvPr/>
        </p:nvSpPr>
        <p:spPr>
          <a:xfrm>
            <a:off x="4081260" y="1310744"/>
            <a:ext cx="148336" cy="12003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455731" y="1508718"/>
            <a:ext cx="4180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Arise out of quarks and gluons interacting</a:t>
            </a:r>
          </a:p>
          <a:p>
            <a:r>
              <a:rPr lang="en-US" dirty="0" smtClean="0"/>
              <a:t>through Quantum </a:t>
            </a:r>
            <a:r>
              <a:rPr lang="en-US" dirty="0" err="1" smtClean="0"/>
              <a:t>Chromodynamics</a:t>
            </a:r>
            <a:r>
              <a:rPr lang="en-US" dirty="0" smtClean="0"/>
              <a:t> (QCD)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232" y="2383284"/>
            <a:ext cx="2379564" cy="262964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37762" y="3397294"/>
            <a:ext cx="4491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have little quantitative idea of how this</a:t>
            </a:r>
          </a:p>
          <a:p>
            <a:r>
              <a:rPr lang="en-US" dirty="0" smtClean="0"/>
              <a:t>happens because QCD is strongly coupled </a:t>
            </a:r>
          </a:p>
          <a:p>
            <a:r>
              <a:rPr lang="en-US" dirty="0" smtClean="0"/>
              <a:t>in the energy regime of the mass of Nucleons.</a:t>
            </a:r>
            <a:endParaRPr lang="en-US" dirty="0"/>
          </a:p>
        </p:txBody>
      </p:sp>
      <p:sp>
        <p:nvSpPr>
          <p:cNvPr id="31" name="Right Arrow 30"/>
          <p:cNvSpPr/>
          <p:nvPr/>
        </p:nvSpPr>
        <p:spPr>
          <a:xfrm>
            <a:off x="7036389" y="3690260"/>
            <a:ext cx="651253" cy="1686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36226" y="5233296"/>
            <a:ext cx="648127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Nucleons and Nuclei </a:t>
            </a:r>
            <a:r>
              <a:rPr lang="en-US" dirty="0" smtClean="0"/>
              <a:t>can thought of </a:t>
            </a:r>
            <a:r>
              <a:rPr lang="en-US" i="1" dirty="0" smtClean="0">
                <a:solidFill>
                  <a:srgbClr val="FF0000"/>
                </a:solidFill>
              </a:rPr>
              <a:t>emergent phenomenon </a:t>
            </a:r>
            <a:r>
              <a:rPr lang="en-US" dirty="0" smtClean="0"/>
              <a:t>of QCD</a:t>
            </a:r>
          </a:p>
          <a:p>
            <a:r>
              <a:rPr lang="en-US" dirty="0" smtClean="0"/>
              <a:t>We know this happens—</a:t>
            </a:r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Q</a:t>
            </a:r>
            <a:r>
              <a:rPr lang="en-US" dirty="0" smtClean="0">
                <a:solidFill>
                  <a:srgbClr val="FF0000"/>
                </a:solidFill>
              </a:rPr>
              <a:t>uest is to understand exactly </a:t>
            </a:r>
            <a:r>
              <a:rPr lang="en-US" i="1" dirty="0" smtClean="0">
                <a:solidFill>
                  <a:srgbClr val="FF0000"/>
                </a:solidFill>
              </a:rPr>
              <a:t>HOW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82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Technology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 descr="shutterstock_205663747-440x2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98" y="1460182"/>
            <a:ext cx="5588000" cy="355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7897" y="5480312"/>
            <a:ext cx="796807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We live in a world that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would have been unimaginable 100 years ago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 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imes"/>
            </a:endParaRPr>
          </a:p>
        </p:txBody>
      </p:sp>
      <p:pic>
        <p:nvPicPr>
          <p:cNvPr id="7" name="Picture 6" descr="digital_marketing_new_technologies_internet_the_analyst_analysis_the_road_map_plan_tablet-611848.jpg!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86" y="1153649"/>
            <a:ext cx="3901643" cy="2604347"/>
          </a:xfrm>
          <a:prstGeom prst="rect">
            <a:avLst/>
          </a:prstGeom>
        </p:spPr>
      </p:pic>
      <p:pic>
        <p:nvPicPr>
          <p:cNvPr id="8" name="Picture 7" descr="450853983_6724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250" y="3997245"/>
            <a:ext cx="2524681" cy="168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7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 Years ago..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 descr="Birth of Crystallography_detail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408" y="1239260"/>
            <a:ext cx="3402484" cy="2364619"/>
          </a:xfrm>
          <a:prstGeom prst="rect">
            <a:avLst/>
          </a:prstGeom>
        </p:spPr>
      </p:pic>
      <p:pic>
        <p:nvPicPr>
          <p:cNvPr id="6" name="Picture 5" descr="1104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05" y="1379634"/>
            <a:ext cx="3124041" cy="21324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5478" y="3603879"/>
            <a:ext cx="329941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William</a:t>
            </a:r>
            <a:r>
              <a:rPr kumimoji="0" lang="en-US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 Henry Bragg (ca.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1915)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1731" y="4200046"/>
            <a:ext cx="773777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We learned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 to map atoms inside matter using x-ray crystallography.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where it all begins.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 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3366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1731" y="5221193"/>
            <a:ext cx="7377353" cy="707884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The deep knowledge of atomic structures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 and electromagnetism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the basis of today’s technology.  </a:t>
            </a:r>
            <a:r>
              <a:rPr lang="en-US" sz="2000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Atomic- or nanotechnology.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3366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7524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of Nano-technology: Atoms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 descr="10nmfi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20" y="914400"/>
            <a:ext cx="3862430" cy="1383000"/>
          </a:xfrm>
          <a:prstGeom prst="rect">
            <a:avLst/>
          </a:prstGeom>
        </p:spPr>
      </p:pic>
      <p:pic>
        <p:nvPicPr>
          <p:cNvPr id="6" name="Picture 5" descr="MjgwMDkwOQ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53" y="2371929"/>
            <a:ext cx="5373609" cy="4030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9002" y="1114488"/>
            <a:ext cx="3875418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Microelectronics improve with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reduction</a:t>
            </a:r>
            <a:r>
              <a:rPr kumimoji="0" lang="en-US" sz="2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 of</a:t>
            </a: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 the</a:t>
            </a:r>
            <a:r>
              <a:rPr kumimoji="0" lang="en-US" sz="2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“feature size”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51937" y="2524125"/>
            <a:ext cx="3083985" cy="2585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We are now down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 to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nanometers.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(about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 100 atoms wide).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Progress becomes more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and more difficult.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20" y="5021285"/>
            <a:ext cx="357950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2015 International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 Technology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Roadmap for Semiconductors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44931" y="5329061"/>
            <a:ext cx="2358977" cy="400108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Can we go smaller?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4497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Matter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Mat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72" y="982226"/>
            <a:ext cx="2284956" cy="5200245"/>
          </a:xfrm>
          <a:prstGeom prst="rect">
            <a:avLst/>
          </a:prstGeom>
        </p:spPr>
      </p:pic>
      <p:sp>
        <p:nvSpPr>
          <p:cNvPr id="7" name="Right Bracket 6"/>
          <p:cNvSpPr/>
          <p:nvPr/>
        </p:nvSpPr>
        <p:spPr>
          <a:xfrm>
            <a:off x="3951656" y="2998702"/>
            <a:ext cx="183607" cy="1713543"/>
          </a:xfrm>
          <a:prstGeom prst="rightBracke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9471" y="3625981"/>
            <a:ext cx="32919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Nanoworld (scale ~10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-9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meters)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imes"/>
            </a:endParaRPr>
          </a:p>
        </p:txBody>
      </p:sp>
      <p:sp>
        <p:nvSpPr>
          <p:cNvPr id="9" name="Right Bracket 8"/>
          <p:cNvSpPr/>
          <p:nvPr/>
        </p:nvSpPr>
        <p:spPr>
          <a:xfrm>
            <a:off x="4624881" y="1220391"/>
            <a:ext cx="305224" cy="1196930"/>
          </a:xfrm>
          <a:prstGeom prst="rightBracke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3468" y="1544655"/>
            <a:ext cx="34794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Femtoworld (scale ~10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-15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meters)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ime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493468" y="2417321"/>
            <a:ext cx="0" cy="99446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/>
          <p:cNvSpPr txBox="1"/>
          <p:nvPr/>
        </p:nvSpPr>
        <p:spPr>
          <a:xfrm>
            <a:off x="5711221" y="2767870"/>
            <a:ext cx="263014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A million times smaller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9471" y="4352511"/>
            <a:ext cx="6662714" cy="1754325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We have known for half a century</a:t>
            </a:r>
            <a:r>
              <a:rPr kumimoji="0" lang="en-US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 that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quarks (and gluons) and their interactions 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make up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99% of mass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 the visible universe.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But we have not gotten nowhere near understanding them in the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way we understand atoms and electromagnetism.  Why not?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76189" y="989559"/>
            <a:ext cx="459676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Can we manipulate</a:t>
            </a:r>
            <a:r>
              <a:rPr kumimoji="0" lang="en-US" sz="2000" b="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 quarks and gluons?</a:t>
            </a:r>
            <a:endParaRPr kumimoji="0" 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156942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Unraveling the Emergent Nucleon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 GeV CEBAF to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7299" y="1318092"/>
            <a:ext cx="420883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Three Approaches in Nuclear Science:</a:t>
            </a:r>
          </a:p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Empirical NN (and NNN) interactions.  (Nuclear Structure </a:t>
            </a:r>
            <a:r>
              <a:rPr lang="en-US" dirty="0"/>
              <a:t>T</a:t>
            </a:r>
            <a:r>
              <a:rPr lang="en-US" dirty="0" smtClean="0"/>
              <a:t>heory and low energy NP)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Solve non-perturbative QCD computationally. (Lattice QCD)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Use high-energy interaction to probe the non-perturbative structure. (</a:t>
            </a:r>
            <a:r>
              <a:rPr lang="en-US" dirty="0" err="1" smtClean="0">
                <a:solidFill>
                  <a:srgbClr val="FF0000"/>
                </a:solidFill>
              </a:rPr>
              <a:t>pQCD</a:t>
            </a:r>
            <a:r>
              <a:rPr lang="en-US" dirty="0" smtClean="0">
                <a:solidFill>
                  <a:srgbClr val="FF0000"/>
                </a:solidFill>
              </a:rPr>
              <a:t> and medium-high energy NP)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087" y="1237844"/>
            <a:ext cx="6805594" cy="27895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6589" y="4420725"/>
            <a:ext cx="832748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High enough energy to localize quarks and gluons  (CMS energies of 10-100 GeV range)</a:t>
            </a:r>
          </a:p>
          <a:p>
            <a:r>
              <a:rPr lang="en-US" dirty="0" smtClean="0"/>
              <a:t>At the same time sensitive to nucleon and nuclear energy scale (0.1 to 0.01 GeV)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36523" y="5512243"/>
            <a:ext cx="15183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 GeV CEBAF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178141" y="5696909"/>
            <a:ext cx="14653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42959" y="5520383"/>
            <a:ext cx="21082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Electron-Ion Collider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0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ghtCone18_Yoshida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LightCone18_Yoshida.potx</Template>
  <TotalTime>666</TotalTime>
  <Words>1544</Words>
  <Application>Microsoft Macintosh PowerPoint</Application>
  <PresentationFormat>Custom</PresentationFormat>
  <Paragraphs>250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LightCone18_Yoshida</vt:lpstr>
      <vt:lpstr>From 12 GeV CEBAF to the EIC</vt:lpstr>
      <vt:lpstr>Welcome to the Last Talk of the Last Session</vt:lpstr>
      <vt:lpstr>Nuclear Science and the Origin of the Cosmos</vt:lpstr>
      <vt:lpstr>Nucleons and Nuclei</vt:lpstr>
      <vt:lpstr>Modern Technology</vt:lpstr>
      <vt:lpstr>100 Years ago..</vt:lpstr>
      <vt:lpstr>Limits of Nano-technology: Atoms</vt:lpstr>
      <vt:lpstr>Structure of Matter</vt:lpstr>
      <vt:lpstr>Unraveling the Emergent Nucleon</vt:lpstr>
      <vt:lpstr>In the Beginning…</vt:lpstr>
      <vt:lpstr>Leading to..</vt:lpstr>
      <vt:lpstr>Progress of pQCD (~1990 – Present)</vt:lpstr>
      <vt:lpstr>Nuclear Imaging (Femtography!) is a New Frontier at JLAB12 and EIC</vt:lpstr>
      <vt:lpstr>What is the QCD radius of the nucleon?</vt:lpstr>
      <vt:lpstr>Measuring Correlations between Nuclear Effects and Partonic DOF</vt:lpstr>
      <vt:lpstr>TMDs are all about correlations</vt:lpstr>
      <vt:lpstr>What is Transformative Science? </vt:lpstr>
      <vt:lpstr>Transformation of hadron physics</vt:lpstr>
      <vt:lpstr>Where Nuclear Science began—discovery of protons and neutrons</vt:lpstr>
      <vt:lpstr>Understanding Nuclei in terms of NN(N) interactions:</vt:lpstr>
      <vt:lpstr>Lattice QCD: Dealing with strong-coupling</vt:lpstr>
      <vt:lpstr>Electron-Ion Collider</vt:lpstr>
      <vt:lpstr>EIC2@JLab</vt:lpstr>
      <vt:lpstr>US Nuclear Physics Landscape ca. 2030</vt:lpstr>
      <vt:lpstr>Towards a Unified Description of Nuclear Matter?</vt:lpstr>
      <vt:lpstr>How do we cross the Threshold to New Science? </vt:lpstr>
      <vt:lpstr>Final Comments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Rik Yoshida</cp:lastModifiedBy>
  <cp:revision>30</cp:revision>
  <dcterms:created xsi:type="dcterms:W3CDTF">2017-10-25T13:53:32Z</dcterms:created>
  <dcterms:modified xsi:type="dcterms:W3CDTF">2018-05-18T14:49:29Z</dcterms:modified>
</cp:coreProperties>
</file>