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5" r:id="rId2"/>
  </p:sldMasterIdLst>
  <p:notesMasterIdLst>
    <p:notesMasterId r:id="rId19"/>
  </p:notesMasterIdLst>
  <p:sldIdLst>
    <p:sldId id="309" r:id="rId3"/>
    <p:sldId id="321" r:id="rId4"/>
    <p:sldId id="322" r:id="rId5"/>
    <p:sldId id="308" r:id="rId6"/>
    <p:sldId id="323" r:id="rId7"/>
    <p:sldId id="324" r:id="rId8"/>
    <p:sldId id="310" r:id="rId9"/>
    <p:sldId id="319" r:id="rId10"/>
    <p:sldId id="326" r:id="rId11"/>
    <p:sldId id="318" r:id="rId12"/>
    <p:sldId id="327" r:id="rId13"/>
    <p:sldId id="328" r:id="rId14"/>
    <p:sldId id="329" r:id="rId15"/>
    <p:sldId id="320" r:id="rId16"/>
    <p:sldId id="325" r:id="rId17"/>
    <p:sldId id="31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408" autoAdjust="0"/>
  </p:normalViewPr>
  <p:slideViewPr>
    <p:cSldViewPr snapToGrid="0" snapToObjects="1">
      <p:cViewPr varScale="1">
        <p:scale>
          <a:sx n="115" d="100"/>
          <a:sy n="115" d="100"/>
        </p:scale>
        <p:origin x="258" y="84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BF1341-3AFE-B447-A831-9671D6A700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072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Thursday, February 15, 2018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Thursday, February 15, 2018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</a:p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Agenda Topics Covered: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C50-13 Microphonics 13 Nov.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466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9" y="2941864"/>
            <a:ext cx="5678108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232329"/>
            <a:ext cx="2293603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6776769" cy="280120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207" y="6459469"/>
            <a:ext cx="543044" cy="273532"/>
          </a:xfrm>
          <a:prstGeom prst="rect">
            <a:avLst/>
          </a:prstGeom>
        </p:spPr>
      </p:pic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Thursday, February 15, 2018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879" y="6450043"/>
            <a:ext cx="2172748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478184" y="1725954"/>
            <a:ext cx="4705349" cy="3935413"/>
          </a:xfrm>
          <a:blipFill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6776769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43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C50-13 Microphonics 13 Nov.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136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9" y="2941864"/>
            <a:ext cx="5678108" cy="42585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207" y="6459469"/>
            <a:ext cx="543044" cy="2735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879" y="6450043"/>
            <a:ext cx="2172748" cy="2735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232329"/>
            <a:ext cx="2293603" cy="55706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478184" y="1734523"/>
            <a:ext cx="4713816" cy="3926844"/>
          </a:xfrm>
          <a:blipFill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24849" y="5217805"/>
            <a:ext cx="4007384" cy="369887"/>
          </a:xfrm>
        </p:spPr>
        <p:txBody>
          <a:bodyPr>
            <a:noAutofit/>
          </a:bodyPr>
          <a:lstStyle>
            <a:lvl1pPr marL="0" indent="0"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Name,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24850" y="659732"/>
            <a:ext cx="11383433" cy="46137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1" i="0" cap="none" baseline="0"/>
            </a:lvl1pPr>
            <a:lvl2pPr marL="457200" indent="0">
              <a:buFontTx/>
              <a:buNone/>
              <a:defRPr sz="3000" cap="none" baseline="0"/>
            </a:lvl2pPr>
            <a:lvl3pPr marL="914400" indent="0">
              <a:buFontTx/>
              <a:buNone/>
              <a:defRPr sz="3000" cap="none" baseline="0"/>
            </a:lvl3pPr>
            <a:lvl4pPr marL="1371600" indent="0">
              <a:buFontTx/>
              <a:buNone/>
              <a:defRPr sz="3000" cap="none" baseline="0"/>
            </a:lvl4pPr>
            <a:lvl5pPr marL="1828800" indent="0">
              <a:buFontTx/>
              <a:buNone/>
              <a:defRPr sz="3000" cap="none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24849" y="1750850"/>
            <a:ext cx="6400800" cy="3363912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424850" y="5588001"/>
            <a:ext cx="3865033" cy="25762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baseline="0"/>
            </a:lvl1pPr>
            <a:lvl2pPr marL="457200" indent="0">
              <a:buFontTx/>
              <a:buNone/>
              <a:defRPr sz="1000" baseline="0"/>
            </a:lvl2pPr>
            <a:lvl3pPr marL="914400" indent="0">
              <a:buFontTx/>
              <a:buNone/>
              <a:defRPr sz="1000" baseline="0"/>
            </a:lvl3pPr>
            <a:lvl4pPr marL="1371600" indent="0">
              <a:buFontTx/>
              <a:buNone/>
              <a:defRPr sz="1000" baseline="0"/>
            </a:lvl4pPr>
            <a:lvl5pPr marL="1828800" indent="0">
              <a:buFontTx/>
              <a:buNone/>
              <a:defRPr sz="10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1203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Thursday, February 15,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Thursday, February 15,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22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</a:rPr>
              <a:t>C75 </a:t>
            </a:r>
            <a:r>
              <a:rPr lang="en-US" sz="3200" dirty="0" smtClean="0">
                <a:latin typeface="Arial" panose="020B0604020202020204" pitchFamily="34" charset="0"/>
              </a:rPr>
              <a:t>Commissioning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443181" y="5825198"/>
            <a:ext cx="3208124" cy="365125"/>
          </a:xfrm>
        </p:spPr>
        <p:txBody>
          <a:bodyPr/>
          <a:lstStyle/>
          <a:p>
            <a:fld id="{C1B74398-39EA-0749-9F74-6FE982C11DA9}" type="datetime2">
              <a:rPr lang="en-US" smtClean="0"/>
              <a:pPr/>
              <a:t>Thursday, February 15, 2018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43182" y="4709636"/>
            <a:ext cx="5875975" cy="698468"/>
          </a:xfrm>
        </p:spPr>
        <p:txBody>
          <a:bodyPr>
            <a:noAutofit/>
          </a:bodyPr>
          <a:lstStyle/>
          <a:p>
            <a:r>
              <a:rPr lang="en-US" sz="1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Michael Drury</a:t>
            </a:r>
          </a:p>
          <a:p>
            <a:r>
              <a:rPr lang="en-US" sz="1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SRF Operations </a:t>
            </a:r>
            <a:r>
              <a:rPr lang="en-US" sz="1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Support</a:t>
            </a:r>
            <a:endParaRPr lang="en-US" sz="14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Peak and RMS Microphonics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C50-13   (NL13) </a:t>
            </a:r>
            <a:r>
              <a:rPr lang="en-US" dirty="0" err="1">
                <a:solidFill>
                  <a:srgbClr val="000000"/>
                </a:solidFill>
              </a:rPr>
              <a:t>Microphonics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data –Tom Powers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465" y="808978"/>
            <a:ext cx="7942689" cy="565835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408218" y="2427316"/>
            <a:ext cx="1637607" cy="3192434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71333" y="3244334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C75 Commissioning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37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C50-13 Performance after Commissioning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3195981"/>
              </p:ext>
            </p:extLst>
          </p:nvPr>
        </p:nvGraphicFramePr>
        <p:xfrm>
          <a:off x="411163" y="966788"/>
          <a:ext cx="11287125" cy="41179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7425">
                  <a:extLst>
                    <a:ext uri="{9D8B030D-6E8A-4147-A177-3AD203B41FA5}">
                      <a16:colId xmlns:a16="http://schemas.microsoft.com/office/drawing/2014/main" val="3078089061"/>
                    </a:ext>
                  </a:extLst>
                </a:gridCol>
                <a:gridCol w="2257425">
                  <a:extLst>
                    <a:ext uri="{9D8B030D-6E8A-4147-A177-3AD203B41FA5}">
                      <a16:colId xmlns:a16="http://schemas.microsoft.com/office/drawing/2014/main" val="3925753398"/>
                    </a:ext>
                  </a:extLst>
                </a:gridCol>
                <a:gridCol w="2257425">
                  <a:extLst>
                    <a:ext uri="{9D8B030D-6E8A-4147-A177-3AD203B41FA5}">
                      <a16:colId xmlns:a16="http://schemas.microsoft.com/office/drawing/2014/main" val="1766272930"/>
                    </a:ext>
                  </a:extLst>
                </a:gridCol>
                <a:gridCol w="2257425">
                  <a:extLst>
                    <a:ext uri="{9D8B030D-6E8A-4147-A177-3AD203B41FA5}">
                      <a16:colId xmlns:a16="http://schemas.microsoft.com/office/drawing/2014/main" val="299053262"/>
                    </a:ext>
                  </a:extLst>
                </a:gridCol>
                <a:gridCol w="2257425">
                  <a:extLst>
                    <a:ext uri="{9D8B030D-6E8A-4147-A177-3AD203B41FA5}">
                      <a16:colId xmlns:a16="http://schemas.microsoft.com/office/drawing/2014/main" val="41712877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Cavity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Proposed</a:t>
                      </a:r>
                      <a:r>
                        <a:rPr lang="en-US" sz="1400" baseline="0" dirty="0" smtClean="0"/>
                        <a:t> DRVH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Current GSET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Comments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152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13.5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722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13.5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13.0</a:t>
                      </a:r>
                      <a:endParaRPr lang="en-US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Will run at 13.5 but will too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close too quench gradient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195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10.0</a:t>
                      </a:r>
                      <a:endParaRPr lang="en-US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WGVac</a:t>
                      </a:r>
                      <a:r>
                        <a:rPr lang="en-US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6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13.1</a:t>
                      </a:r>
                      <a:endParaRPr lang="en-US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Arc Rate Management</a:t>
                      </a:r>
                      <a:endParaRPr lang="en-US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523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n-US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675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9.0</a:t>
                      </a:r>
                      <a:endParaRPr lang="en-US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 Anode</a:t>
                      </a:r>
                      <a:r>
                        <a:rPr lang="en-US" sz="14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Current</a:t>
                      </a:r>
                      <a:endParaRPr lang="en-US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102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11.2</a:t>
                      </a:r>
                      <a:endParaRPr lang="en-US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Reason</a:t>
                      </a:r>
                      <a:r>
                        <a:rPr lang="en-US" sz="14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reduction unknown – appeared to be quenching at 11.7 MV/m</a:t>
                      </a:r>
                      <a:endParaRPr lang="en-US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732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10.0</a:t>
                      </a:r>
                      <a:endParaRPr lang="en-US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Unable to operate at higher gradient –reason unclear </a:t>
                      </a:r>
                      <a:endParaRPr lang="en-US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826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Voltage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51.6</a:t>
                      </a:r>
                      <a:endParaRPr lang="en-US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44.3</a:t>
                      </a:r>
                      <a:endParaRPr lang="en-US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n-US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615083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C75 Commissioning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635743" y="6457672"/>
            <a:ext cx="714877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690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C50-13 Trip Rates after Commissioning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C75 Commissioning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93" y="1118688"/>
            <a:ext cx="5642917" cy="45468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1110730"/>
            <a:ext cx="5655365" cy="454260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124200" y="2209800"/>
            <a:ext cx="257175" cy="1104900"/>
          </a:xfrm>
          <a:prstGeom prst="ellipse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909394" y="2409825"/>
            <a:ext cx="257175" cy="1104900"/>
          </a:xfrm>
          <a:prstGeom prst="ellipse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54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C50-13 Trip Rates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C50-13 Microphonics 13 Nov.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49" y="847604"/>
            <a:ext cx="7043609" cy="2875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48" y="3764974"/>
            <a:ext cx="7043610" cy="30136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96200" y="1114425"/>
            <a:ext cx="41624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January: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261 trips total (3.5% of total trips)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C75 trips – 106 total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Feb so far: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23 trips total (0.9% of total trips)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C75 trips – 6 total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338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1420237" y="6306212"/>
            <a:ext cx="426539" cy="551789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>
                <a:solidFill>
                  <a:srgbClr val="000000"/>
                </a:solidFill>
                <a:ea typeface="ＭＳ Ｐゴシック" pitchFamily="-11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580241" y="15646"/>
            <a:ext cx="10837694" cy="769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Minion Pro"/>
                <a:ea typeface="+mj-ea"/>
                <a:cs typeface="+mj-cs"/>
              </a:defRPr>
            </a:lvl1pPr>
          </a:lstStyle>
          <a:p>
            <a:r>
              <a:rPr lang="en-US" dirty="0" smtClean="0"/>
              <a:t>C75 Test Plan – V1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76644" y="1130600"/>
            <a:ext cx="10844889" cy="517850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67000" y="875911"/>
            <a:ext cx="600201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Assume </a:t>
            </a:r>
            <a:r>
              <a:rPr lang="en-US" dirty="0" err="1" smtClean="0"/>
              <a:t>Cryomodule</a:t>
            </a:r>
            <a:r>
              <a:rPr lang="en-US" dirty="0" smtClean="0"/>
              <a:t> Installation single shift / 5 day schedule (CMTF or tunnel)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Assume CMTF testing on </a:t>
            </a:r>
            <a:r>
              <a:rPr lang="en-US" dirty="0"/>
              <a:t>a </a:t>
            </a:r>
            <a:r>
              <a:rPr lang="en-US" dirty="0" smtClean="0"/>
              <a:t>2 shift / 7 day schedule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Assume </a:t>
            </a:r>
            <a:r>
              <a:rPr lang="en-US" dirty="0" err="1" smtClean="0"/>
              <a:t>linac</a:t>
            </a:r>
            <a:r>
              <a:rPr lang="en-US" dirty="0" smtClean="0"/>
              <a:t> testing on a 1 shift / 7 day schedule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Acceptance Testing ~20 days Install to remove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Move and install in tunnel ~ 8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Commission ~15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Note Acceptance Testing is a necessity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Detects typical mechanical failures (</a:t>
            </a:r>
            <a:r>
              <a:rPr lang="en-US" dirty="0" err="1" smtClean="0"/>
              <a:t>feedthrus</a:t>
            </a:r>
            <a:r>
              <a:rPr lang="en-US" dirty="0" smtClean="0"/>
              <a:t>) before installation in the tunnel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Digital </a:t>
            </a:r>
            <a:r>
              <a:rPr lang="en-US" dirty="0" err="1" smtClean="0"/>
              <a:t>llrf</a:t>
            </a:r>
            <a:r>
              <a:rPr lang="en-US" dirty="0" smtClean="0"/>
              <a:t> is available in CMTF and as part of commissioning test stands.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Labview</a:t>
            </a:r>
            <a:r>
              <a:rPr lang="en-US" dirty="0" smtClean="0"/>
              <a:t> used with epics to collect data and automate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934070"/>
              </p:ext>
            </p:extLst>
          </p:nvPr>
        </p:nvGraphicFramePr>
        <p:xfrm>
          <a:off x="577411" y="875911"/>
          <a:ext cx="3275972" cy="549758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50488">
                  <a:extLst>
                    <a:ext uri="{9D8B030D-6E8A-4147-A177-3AD203B41FA5}">
                      <a16:colId xmlns:a16="http://schemas.microsoft.com/office/drawing/2014/main" val="3631642870"/>
                    </a:ext>
                  </a:extLst>
                </a:gridCol>
                <a:gridCol w="625484">
                  <a:extLst>
                    <a:ext uri="{9D8B030D-6E8A-4147-A177-3AD203B41FA5}">
                      <a16:colId xmlns:a16="http://schemas.microsoft.com/office/drawing/2014/main" val="1636662620"/>
                    </a:ext>
                  </a:extLst>
                </a:gridCol>
              </a:tblGrid>
              <a:tr h="15615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Task Name</a:t>
                      </a: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Duration</a:t>
                      </a: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1319766227"/>
                  </a:ext>
                </a:extLst>
              </a:tr>
              <a:tr h="17173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C75 </a:t>
                      </a: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Acceptance</a:t>
                      </a: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days</a:t>
                      </a: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114739710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9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Install and Prep </a:t>
                      </a:r>
                      <a:r>
                        <a:rPr lang="en-US" sz="9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Cryomodule</a:t>
                      </a:r>
                      <a:endParaRPr lang="en-US" sz="900" b="1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days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596983002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Install </a:t>
                      </a:r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Cryomodule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2211657805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Leak Checks / Clean He Circuits etc.</a:t>
                      </a: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3760764267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Electrical Connections</a:t>
                      </a: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653504680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Degaussing?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1618520078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Waveguide Connects</a:t>
                      </a: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1385313955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Software Checks</a:t>
                      </a: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302826675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9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Cool down</a:t>
                      </a: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days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1459057252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9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 </a:t>
                      </a:r>
                      <a:r>
                        <a:rPr lang="en-US" sz="9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Pwr</a:t>
                      </a:r>
                      <a:r>
                        <a:rPr lang="en-US" sz="9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Test</a:t>
                      </a: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days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2900744026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Initial Frequencies</a:t>
                      </a: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1622331874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Tuner Range and 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Hysteresis (LP</a:t>
                      </a:r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HP)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3579567603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Passbands</a:t>
                      </a: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555610934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HOM spectra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1598318304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High Power Test</a:t>
                      </a: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days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4126333499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High Pwr Checklist</a:t>
                      </a: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3912366659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Max Gradient / Field Emission</a:t>
                      </a: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3781207801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Qo Measurements / Pressure Sensitivity</a:t>
                      </a: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1565686105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Lorentz Detuning</a:t>
                      </a: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1689067502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microphonics</a:t>
                      </a:r>
                      <a:endParaRPr lang="en-US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3655612332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Other Tests?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1663666877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Warm up</a:t>
                      </a: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days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3814801264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Disconnect Module / Prep for Move</a:t>
                      </a: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days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146217077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Move CM to NL</a:t>
                      </a: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day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2048474648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Installation 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Activities  (more</a:t>
                      </a:r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degaussing?)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 1.5 week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4246809291"/>
                  </a:ext>
                </a:extLst>
              </a:tr>
              <a:tr h="17173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C75 Commission</a:t>
                      </a:r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days</a:t>
                      </a: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3028861155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Cool down</a:t>
                      </a: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days 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1144121619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9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 Power Test</a:t>
                      </a: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days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2843541956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Tune cavities</a:t>
                      </a:r>
                      <a:endParaRPr lang="en-US" sz="9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4259657612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Max Gradient / Field Emission</a:t>
                      </a: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925397628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Qo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Measurements / Pressure Sensitivity</a:t>
                      </a: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3644412810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microphonics</a:t>
                      </a:r>
                      <a:endParaRPr lang="en-US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914004003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Eight Cavity run</a:t>
                      </a: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1 - 2 days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1884115184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Other Tests?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1742333667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80241" y="6469565"/>
            <a:ext cx="15552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</a:rPr>
              <a:t>C75 Commissioning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56433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1420237" y="6306212"/>
            <a:ext cx="426539" cy="551789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D36294-2849-48A8-8531-5354CF3095D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10" charset="-128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10" charset="-128"/>
              <a:cs typeface="Arial" panose="020B0604020202020204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580241" y="15646"/>
            <a:ext cx="10837694" cy="769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Minion Pro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nion Pro"/>
                <a:ea typeface="+mj-ea"/>
                <a:cs typeface="+mj-cs"/>
              </a:rPr>
              <a:t>C75 Test Plan – V1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nion Pro"/>
              <a:ea typeface="+mj-ea"/>
              <a:cs typeface="+mj-cs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76644" y="1130600"/>
            <a:ext cx="10844889" cy="517850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nion Pro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nion Pro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nion Pro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4725" y="875911"/>
            <a:ext cx="60020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noProof="0" dirty="0" smtClean="0">
                <a:solidFill>
                  <a:srgbClr val="000000"/>
                </a:solidFill>
                <a:latin typeface="Calibri" panose="020F0502020204030204"/>
              </a:rPr>
              <a:t>Some variability in labor types available for testing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 smtClean="0">
                <a:solidFill>
                  <a:srgbClr val="000000"/>
                </a:solidFill>
                <a:latin typeface="Calibri" panose="020F0502020204030204"/>
              </a:rPr>
              <a:t>Acceptance Testing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noProof="0" dirty="0" err="1" smtClean="0">
                <a:solidFill>
                  <a:srgbClr val="000000"/>
                </a:solidFill>
                <a:latin typeface="Calibri" panose="020F0502020204030204"/>
              </a:rPr>
              <a:t>Mech</a:t>
            </a:r>
            <a:r>
              <a:rPr lang="en-US" b="1" noProof="0" dirty="0" smtClean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b="1" noProof="0" dirty="0" err="1" smtClean="0">
                <a:solidFill>
                  <a:srgbClr val="000000"/>
                </a:solidFill>
                <a:latin typeface="Calibri" panose="020F0502020204030204"/>
              </a:rPr>
              <a:t>Eng</a:t>
            </a:r>
            <a:r>
              <a:rPr lang="en-US" b="1" noProof="0" dirty="0" smtClean="0">
                <a:solidFill>
                  <a:srgbClr val="000000"/>
                </a:solidFill>
                <a:latin typeface="Calibri" panose="020F0502020204030204"/>
              </a:rPr>
              <a:t> / </a:t>
            </a:r>
            <a:r>
              <a:rPr lang="en-US" b="1" noProof="0" dirty="0" err="1" smtClean="0">
                <a:solidFill>
                  <a:srgbClr val="000000"/>
                </a:solidFill>
                <a:latin typeface="Calibri" panose="020F0502020204030204"/>
              </a:rPr>
              <a:t>Mech</a:t>
            </a:r>
            <a:r>
              <a:rPr lang="en-US" b="1" noProof="0" dirty="0" smtClean="0">
                <a:solidFill>
                  <a:srgbClr val="000000"/>
                </a:solidFill>
                <a:latin typeface="Calibri" panose="020F0502020204030204"/>
              </a:rPr>
              <a:t> Tech ~130 hours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Calibri" panose="020F0502020204030204"/>
              </a:rPr>
              <a:t>Elec Tech / Elec </a:t>
            </a:r>
            <a:r>
              <a:rPr lang="en-US" b="1" dirty="0" err="1" smtClean="0">
                <a:solidFill>
                  <a:srgbClr val="000000"/>
                </a:solidFill>
                <a:latin typeface="Calibri" panose="020F0502020204030204"/>
              </a:rPr>
              <a:t>Eng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/>
              </a:rPr>
              <a:t> ~ 180 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/>
              </a:rPr>
              <a:t>hours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rgbClr val="000000"/>
                </a:solidFill>
                <a:latin typeface="Calibri" panose="020F0502020204030204"/>
              </a:rPr>
              <a:t>SStaff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/>
              </a:rPr>
              <a:t> ~20 hours</a:t>
            </a:r>
            <a:endParaRPr lang="en-US" b="1" dirty="0" smtClean="0">
              <a:solidFill>
                <a:srgbClr val="000000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noProof="0" dirty="0" smtClean="0">
                <a:solidFill>
                  <a:srgbClr val="000000"/>
                </a:solidFill>
                <a:latin typeface="Calibri" panose="020F0502020204030204"/>
              </a:rPr>
              <a:t>Move /  Install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b="1" dirty="0" err="1">
                <a:solidFill>
                  <a:srgbClr val="000000"/>
                </a:solidFill>
              </a:rPr>
              <a:t>Mech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Eng</a:t>
            </a:r>
            <a:r>
              <a:rPr lang="en-US" b="1" dirty="0">
                <a:solidFill>
                  <a:srgbClr val="000000"/>
                </a:solidFill>
              </a:rPr>
              <a:t> / </a:t>
            </a:r>
            <a:r>
              <a:rPr lang="en-US" b="1" dirty="0" err="1">
                <a:solidFill>
                  <a:srgbClr val="000000"/>
                </a:solidFill>
              </a:rPr>
              <a:t>Mech</a:t>
            </a:r>
            <a:r>
              <a:rPr lang="en-US" b="1" dirty="0">
                <a:solidFill>
                  <a:srgbClr val="000000"/>
                </a:solidFill>
              </a:rPr>
              <a:t> Tech ~</a:t>
            </a:r>
            <a:r>
              <a:rPr lang="en-US" b="1" dirty="0" smtClean="0">
                <a:solidFill>
                  <a:srgbClr val="000000"/>
                </a:solidFill>
              </a:rPr>
              <a:t>120 hours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</a:rPr>
              <a:t>(mostly </a:t>
            </a:r>
            <a:r>
              <a:rPr lang="en-US" b="1" dirty="0" err="1" smtClean="0">
                <a:solidFill>
                  <a:srgbClr val="000000"/>
                </a:solidFill>
              </a:rPr>
              <a:t>Mech</a:t>
            </a:r>
            <a:r>
              <a:rPr lang="en-US" b="1" dirty="0" smtClean="0">
                <a:solidFill>
                  <a:srgbClr val="000000"/>
                </a:solidFill>
              </a:rPr>
              <a:t> Tech) </a:t>
            </a:r>
            <a:endParaRPr lang="en-US" b="1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</a:rPr>
              <a:t>Elec Tech / Elec </a:t>
            </a:r>
            <a:r>
              <a:rPr lang="en-US" b="1" dirty="0" err="1">
                <a:solidFill>
                  <a:srgbClr val="000000"/>
                </a:solidFill>
              </a:rPr>
              <a:t>Eng</a:t>
            </a:r>
            <a:r>
              <a:rPr lang="en-US" b="1" dirty="0">
                <a:solidFill>
                  <a:srgbClr val="000000"/>
                </a:solidFill>
              </a:rPr>
              <a:t> ~ </a:t>
            </a:r>
            <a:r>
              <a:rPr lang="en-US" b="1" dirty="0" smtClean="0">
                <a:solidFill>
                  <a:srgbClr val="000000"/>
                </a:solidFill>
              </a:rPr>
              <a:t>20 hours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</a:rPr>
              <a:t>Commissioning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b="1" dirty="0" err="1">
                <a:solidFill>
                  <a:srgbClr val="000000"/>
                </a:solidFill>
              </a:rPr>
              <a:t>Mech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Eng</a:t>
            </a:r>
            <a:r>
              <a:rPr lang="en-US" b="1" dirty="0">
                <a:solidFill>
                  <a:srgbClr val="000000"/>
                </a:solidFill>
              </a:rPr>
              <a:t> / </a:t>
            </a:r>
            <a:r>
              <a:rPr lang="en-US" b="1" dirty="0" err="1">
                <a:solidFill>
                  <a:srgbClr val="000000"/>
                </a:solidFill>
              </a:rPr>
              <a:t>Mech</a:t>
            </a:r>
            <a:r>
              <a:rPr lang="en-US" b="1" dirty="0">
                <a:solidFill>
                  <a:srgbClr val="000000"/>
                </a:solidFill>
              </a:rPr>
              <a:t> Tech </a:t>
            </a:r>
            <a:r>
              <a:rPr lang="en-US" b="1" dirty="0" smtClean="0">
                <a:solidFill>
                  <a:srgbClr val="000000"/>
                </a:solidFill>
              </a:rPr>
              <a:t>~70 </a:t>
            </a:r>
            <a:r>
              <a:rPr lang="en-US" b="1" dirty="0">
                <a:solidFill>
                  <a:srgbClr val="000000"/>
                </a:solidFill>
              </a:rPr>
              <a:t>hours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</a:rPr>
              <a:t>Elec Tech / Elec </a:t>
            </a:r>
            <a:r>
              <a:rPr lang="en-US" b="1" dirty="0" err="1">
                <a:solidFill>
                  <a:srgbClr val="000000"/>
                </a:solidFill>
              </a:rPr>
              <a:t>Eng</a:t>
            </a:r>
            <a:r>
              <a:rPr lang="en-US" b="1" dirty="0">
                <a:solidFill>
                  <a:srgbClr val="000000"/>
                </a:solidFill>
              </a:rPr>
              <a:t> ~ </a:t>
            </a:r>
            <a:r>
              <a:rPr lang="en-US" b="1" dirty="0" smtClean="0">
                <a:solidFill>
                  <a:srgbClr val="000000"/>
                </a:solidFill>
              </a:rPr>
              <a:t>130 </a:t>
            </a:r>
            <a:r>
              <a:rPr lang="en-US" b="1" dirty="0" smtClean="0">
                <a:solidFill>
                  <a:srgbClr val="000000"/>
                </a:solidFill>
              </a:rPr>
              <a:t>hours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b="1" dirty="0" err="1" smtClean="0">
                <a:solidFill>
                  <a:srgbClr val="000000"/>
                </a:solidFill>
              </a:rPr>
              <a:t>SStaff</a:t>
            </a:r>
            <a:r>
              <a:rPr lang="en-US" b="1" dirty="0" smtClean="0">
                <a:solidFill>
                  <a:srgbClr val="000000"/>
                </a:solidFill>
              </a:rPr>
              <a:t> ~20 hours</a:t>
            </a:r>
            <a:endParaRPr lang="en-US" b="1" dirty="0">
              <a:solidFill>
                <a:srgbClr val="000000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b="1" noProof="0" dirty="0" smtClean="0">
              <a:solidFill>
                <a:srgbClr val="00000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860917"/>
              </p:ext>
            </p:extLst>
          </p:nvPr>
        </p:nvGraphicFramePr>
        <p:xfrm>
          <a:off x="577411" y="780661"/>
          <a:ext cx="5547163" cy="578749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18189">
                  <a:extLst>
                    <a:ext uri="{9D8B030D-6E8A-4147-A177-3AD203B41FA5}">
                      <a16:colId xmlns:a16="http://schemas.microsoft.com/office/drawing/2014/main" val="3631642870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1636662620"/>
                    </a:ext>
                  </a:extLst>
                </a:gridCol>
                <a:gridCol w="1435534">
                  <a:extLst>
                    <a:ext uri="{9D8B030D-6E8A-4147-A177-3AD203B41FA5}">
                      <a16:colId xmlns:a16="http://schemas.microsoft.com/office/drawing/2014/main" val="3177969737"/>
                    </a:ext>
                  </a:extLst>
                </a:gridCol>
                <a:gridCol w="1060015">
                  <a:extLst>
                    <a:ext uri="{9D8B030D-6E8A-4147-A177-3AD203B41FA5}">
                      <a16:colId xmlns:a16="http://schemas.microsoft.com/office/drawing/2014/main" val="4175892575"/>
                    </a:ext>
                  </a:extLst>
                </a:gridCol>
              </a:tblGrid>
              <a:tr h="15615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Task Name</a:t>
                      </a: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Duration</a:t>
                      </a: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</a:t>
                      </a:r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Hours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1319766227"/>
                  </a:ext>
                </a:extLst>
              </a:tr>
              <a:tr h="17173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Mech</a:t>
                      </a:r>
                      <a:r>
                        <a:rPr lang="en-US" sz="9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Tech / </a:t>
                      </a:r>
                      <a:r>
                        <a:rPr lang="en-US" sz="9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Mech</a:t>
                      </a:r>
                      <a:r>
                        <a:rPr lang="en-US" sz="9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</a:t>
                      </a: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b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</a:t>
                      </a:r>
                      <a:r>
                        <a:rPr lang="en-US" sz="9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Tech /</a:t>
                      </a:r>
                      <a:r>
                        <a:rPr lang="en-US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 </a:t>
                      </a:r>
                      <a:r>
                        <a:rPr lang="en-US" sz="9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</a:t>
                      </a: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b"/>
                </a:tc>
                <a:extLst>
                  <a:ext uri="{0D108BD9-81ED-4DB2-BD59-A6C34878D82A}">
                    <a16:rowId xmlns:a16="http://schemas.microsoft.com/office/drawing/2014/main" val="3727419778"/>
                  </a:ext>
                </a:extLst>
              </a:tr>
              <a:tr h="17173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C75 </a:t>
                      </a: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Acceptance</a:t>
                      </a: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days</a:t>
                      </a: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114739710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9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Install and Prep </a:t>
                      </a:r>
                      <a:r>
                        <a:rPr lang="en-US" sz="9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Cryomodule</a:t>
                      </a:r>
                      <a:endParaRPr lang="en-US" sz="900" b="1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days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596983002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Install </a:t>
                      </a:r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Cryomodule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2211657805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Leak Checks / Clean He Circuits etc.</a:t>
                      </a: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3760764267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Electrical Connections</a:t>
                      </a: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653504680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Degaussing?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1618520078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Waveguide Connects</a:t>
                      </a: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1385313955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Software Checks</a:t>
                      </a: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302826675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9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Cool down</a:t>
                      </a: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days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1459057252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9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 </a:t>
                      </a:r>
                      <a:r>
                        <a:rPr lang="en-US" sz="9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Pwr</a:t>
                      </a:r>
                      <a:r>
                        <a:rPr lang="en-US" sz="9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Test</a:t>
                      </a: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days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2900744026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Initial Frequencies</a:t>
                      </a: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1622331874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Tuner Range and 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Hysteresis (LP</a:t>
                      </a:r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HP)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3579567603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Passbands</a:t>
                      </a: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555610934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HOM spectra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1598318304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High Power Test</a:t>
                      </a: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days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4126333499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High Pwr Checklist</a:t>
                      </a: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3912366659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Max Gradient / Field Emission</a:t>
                      </a: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3781207801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Qo Measurements / Pressure Sensitivity</a:t>
                      </a: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1565686105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Lorentz Detuning</a:t>
                      </a: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1689067502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microphonics</a:t>
                      </a:r>
                      <a:endParaRPr lang="en-US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3655612332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Other Tests?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1663666877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Warm up</a:t>
                      </a: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days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3814801264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Disconnect Module / Prep for Move</a:t>
                      </a: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days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146217077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Move CM to NL</a:t>
                      </a: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day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2048474648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Installation 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Activities  (more</a:t>
                      </a:r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degaussing?)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 1.5 week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4246809291"/>
                  </a:ext>
                </a:extLst>
              </a:tr>
              <a:tr h="17173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C75 Commission</a:t>
                      </a:r>
                      <a:endParaRPr lang="en-US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days</a:t>
                      </a:r>
                      <a:endParaRPr lang="en-US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3028861155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Cool down</a:t>
                      </a: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days 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1144121619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9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 Power Test</a:t>
                      </a: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days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2843541956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Tune cavities</a:t>
                      </a:r>
                      <a:endParaRPr lang="en-US" sz="9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4259657612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Max Gradient / Field Emission</a:t>
                      </a: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925397628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Qo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Measurements / Pressure Sensitivity</a:t>
                      </a: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3644412810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microphonics</a:t>
                      </a:r>
                      <a:endParaRPr lang="en-US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914004003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Eight Cavity run</a:t>
                      </a: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1 - 2 days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1884115184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Other Tests?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95" marR="7795" marT="7795" marB="7795" anchor="ctr"/>
                </a:tc>
                <a:extLst>
                  <a:ext uri="{0D108BD9-81ED-4DB2-BD59-A6C34878D82A}">
                    <a16:rowId xmlns:a16="http://schemas.microsoft.com/office/drawing/2014/main" val="1742333667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04108" y="6582106"/>
            <a:ext cx="15552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</a:rPr>
              <a:t>C75 Commissioning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30590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9779858" cy="5381694"/>
          </a:xfrm>
        </p:spPr>
        <p:txBody>
          <a:bodyPr/>
          <a:lstStyle/>
          <a:p>
            <a:r>
              <a:rPr lang="en-US" dirty="0" smtClean="0"/>
              <a:t>Testing of the first two C75 cavities demonstrates improvements with respect to </a:t>
            </a:r>
            <a:r>
              <a:rPr lang="en-US" dirty="0" err="1" smtClean="0"/>
              <a:t>Qo’s</a:t>
            </a:r>
            <a:r>
              <a:rPr lang="en-US" dirty="0" smtClean="0"/>
              <a:t> over the C50 model</a:t>
            </a:r>
          </a:p>
          <a:p>
            <a:pPr lvl="1"/>
            <a:r>
              <a:rPr lang="en-US" dirty="0" smtClean="0"/>
              <a:t>Improved </a:t>
            </a:r>
            <a:r>
              <a:rPr lang="en-US" dirty="0" err="1" smtClean="0"/>
              <a:t>Qo’s</a:t>
            </a:r>
            <a:endParaRPr lang="en-US" dirty="0" smtClean="0"/>
          </a:p>
          <a:p>
            <a:pPr lvl="1"/>
            <a:r>
              <a:rPr lang="en-US" dirty="0" smtClean="0"/>
              <a:t>Low or zero field emission</a:t>
            </a:r>
          </a:p>
          <a:p>
            <a:r>
              <a:rPr lang="en-US" dirty="0" smtClean="0"/>
              <a:t>Performance Comparisons before and after </a:t>
            </a:r>
            <a:r>
              <a:rPr lang="en-US" dirty="0" err="1" smtClean="0"/>
              <a:t>beampipe</a:t>
            </a:r>
            <a:r>
              <a:rPr lang="en-US" dirty="0" smtClean="0"/>
              <a:t> connection validate new particulate mitigation procedures.</a:t>
            </a:r>
          </a:p>
          <a:p>
            <a:r>
              <a:rPr lang="en-US" dirty="0" smtClean="0"/>
              <a:t>C50-13 currently operating at 85% of predicted voltage</a:t>
            </a:r>
          </a:p>
          <a:p>
            <a:r>
              <a:rPr lang="en-US" dirty="0" smtClean="0"/>
              <a:t>Testing and Installation activities require </a:t>
            </a:r>
            <a:r>
              <a:rPr lang="en-US" dirty="0" smtClean="0"/>
              <a:t>minimum ~2 </a:t>
            </a:r>
            <a:r>
              <a:rPr lang="en-US" dirty="0" smtClean="0"/>
              <a:t>months calendar time</a:t>
            </a:r>
          </a:p>
          <a:p>
            <a:pPr lvl="1"/>
            <a:r>
              <a:rPr lang="en-US" dirty="0" smtClean="0"/>
              <a:t>At least </a:t>
            </a:r>
            <a:r>
              <a:rPr lang="en-US" dirty="0" smtClean="0"/>
              <a:t>4 </a:t>
            </a:r>
            <a:r>
              <a:rPr lang="en-US" dirty="0" smtClean="0"/>
              <a:t>months of labor.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C75 Commissioning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29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 smtClean="0"/>
              <a:t>C50-13 Commissioning Results</a:t>
            </a:r>
          </a:p>
          <a:p>
            <a:r>
              <a:rPr lang="en-US" dirty="0" smtClean="0"/>
              <a:t>C50-13 Operational </a:t>
            </a:r>
            <a:r>
              <a:rPr lang="en-US" dirty="0" smtClean="0"/>
              <a:t>Performance</a:t>
            </a:r>
            <a:endParaRPr lang="en-US" dirty="0" smtClean="0"/>
          </a:p>
          <a:p>
            <a:r>
              <a:rPr lang="en-US" dirty="0" smtClean="0"/>
              <a:t>C75 Test Plan – Schedule and Labor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 Title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670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C75 Cavities – Commissioning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Two C75 cavities installed in the </a:t>
            </a:r>
            <a:r>
              <a:rPr lang="en-US" sz="2000" dirty="0" err="1" smtClean="0"/>
              <a:t>the</a:t>
            </a:r>
            <a:r>
              <a:rPr lang="en-US" sz="2000" dirty="0" smtClean="0"/>
              <a:t> C50-13 </a:t>
            </a:r>
            <a:r>
              <a:rPr lang="en-US" sz="2000" dirty="0" err="1" smtClean="0"/>
              <a:t>cryomodule</a:t>
            </a:r>
            <a:r>
              <a:rPr lang="en-US" sz="2000" dirty="0" smtClean="0"/>
              <a:t> in the 1 and 2 positions</a:t>
            </a:r>
          </a:p>
          <a:p>
            <a:r>
              <a:rPr lang="en-US" sz="2000" dirty="0" err="1" smtClean="0"/>
              <a:t>Cryomodule</a:t>
            </a:r>
            <a:r>
              <a:rPr lang="en-US" sz="2000" dirty="0" smtClean="0"/>
              <a:t> skipped Acceptance Testing in the CMTF</a:t>
            </a:r>
          </a:p>
          <a:p>
            <a:r>
              <a:rPr lang="en-US" sz="2000" dirty="0" err="1" smtClean="0"/>
              <a:t>Cryomodule</a:t>
            </a:r>
            <a:r>
              <a:rPr lang="en-US" sz="2000" dirty="0" smtClean="0"/>
              <a:t> was installed in the North </a:t>
            </a:r>
            <a:r>
              <a:rPr lang="en-US" sz="2000" dirty="0" err="1" smtClean="0"/>
              <a:t>Linac</a:t>
            </a:r>
            <a:r>
              <a:rPr lang="en-US" sz="2000" dirty="0" smtClean="0"/>
              <a:t> in zone 1L13</a:t>
            </a:r>
          </a:p>
          <a:p>
            <a:r>
              <a:rPr lang="en-US" sz="2000" dirty="0" smtClean="0"/>
              <a:t>Commissioned in October 2017</a:t>
            </a:r>
          </a:p>
          <a:p>
            <a:pPr lvl="1"/>
            <a:r>
              <a:rPr lang="en-US" dirty="0" smtClean="0"/>
              <a:t>First test run was completed prior to connecting </a:t>
            </a:r>
            <a:r>
              <a:rPr lang="en-US" dirty="0" err="1" smtClean="0"/>
              <a:t>cryomodule</a:t>
            </a:r>
            <a:r>
              <a:rPr lang="en-US" dirty="0" smtClean="0"/>
              <a:t> to the beamline</a:t>
            </a:r>
          </a:p>
          <a:p>
            <a:pPr lvl="1"/>
            <a:r>
              <a:rPr lang="en-US" dirty="0" smtClean="0"/>
              <a:t>Beamline connections accomplished using new particulate mitigation procedures</a:t>
            </a:r>
          </a:p>
          <a:p>
            <a:pPr lvl="2"/>
            <a:r>
              <a:rPr lang="en-US" sz="2000" dirty="0" smtClean="0"/>
              <a:t>Slow bleed up pumps</a:t>
            </a:r>
          </a:p>
          <a:p>
            <a:pPr lvl="2"/>
            <a:r>
              <a:rPr lang="en-US" sz="2000" dirty="0" smtClean="0"/>
              <a:t>Improved clean rooms with separate gowning area.</a:t>
            </a:r>
          </a:p>
          <a:p>
            <a:pPr lvl="2"/>
            <a:r>
              <a:rPr lang="en-US" sz="2000" dirty="0" smtClean="0"/>
              <a:t>Improvements in work area hygiene</a:t>
            </a:r>
          </a:p>
          <a:p>
            <a:pPr lvl="1"/>
            <a:r>
              <a:rPr lang="en-US" dirty="0" smtClean="0"/>
              <a:t>After beamline connection, a reduced set of tests were completed to identify changes in Field Emission characteristics and maximum gradient.</a:t>
            </a:r>
          </a:p>
          <a:p>
            <a:r>
              <a:rPr lang="en-US" sz="2000" dirty="0" smtClean="0"/>
              <a:t>No degradation was observed</a:t>
            </a:r>
          </a:p>
          <a:p>
            <a:r>
              <a:rPr lang="en-US" sz="2000" dirty="0" smtClean="0"/>
              <a:t>Some improvement was noted –particularly Cavity 1</a:t>
            </a:r>
          </a:p>
          <a:p>
            <a:r>
              <a:rPr lang="en-US" sz="2000" b="1" dirty="0" smtClean="0"/>
              <a:t>Confirms that new particulate hygiene procedures are valid</a:t>
            </a:r>
            <a:endParaRPr lang="en-US" sz="2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C75 Commissioning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203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C75 Cavities – Commissioning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C75 Commissioning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314298"/>
              </p:ext>
            </p:extLst>
          </p:nvPr>
        </p:nvGraphicFramePr>
        <p:xfrm>
          <a:off x="411893" y="919254"/>
          <a:ext cx="10873732" cy="22193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9484">
                  <a:extLst>
                    <a:ext uri="{9D8B030D-6E8A-4147-A177-3AD203B41FA5}">
                      <a16:colId xmlns:a16="http://schemas.microsoft.com/office/drawing/2014/main" val="2112448870"/>
                    </a:ext>
                  </a:extLst>
                </a:gridCol>
                <a:gridCol w="887844">
                  <a:extLst>
                    <a:ext uri="{9D8B030D-6E8A-4147-A177-3AD203B41FA5}">
                      <a16:colId xmlns:a16="http://schemas.microsoft.com/office/drawing/2014/main" val="3268116453"/>
                    </a:ext>
                  </a:extLst>
                </a:gridCol>
                <a:gridCol w="534216">
                  <a:extLst>
                    <a:ext uri="{9D8B030D-6E8A-4147-A177-3AD203B41FA5}">
                      <a16:colId xmlns:a16="http://schemas.microsoft.com/office/drawing/2014/main" val="2872161271"/>
                    </a:ext>
                  </a:extLst>
                </a:gridCol>
                <a:gridCol w="904947">
                  <a:extLst>
                    <a:ext uri="{9D8B030D-6E8A-4147-A177-3AD203B41FA5}">
                      <a16:colId xmlns:a16="http://schemas.microsoft.com/office/drawing/2014/main" val="3123655739"/>
                    </a:ext>
                  </a:extLst>
                </a:gridCol>
                <a:gridCol w="904947">
                  <a:extLst>
                    <a:ext uri="{9D8B030D-6E8A-4147-A177-3AD203B41FA5}">
                      <a16:colId xmlns:a16="http://schemas.microsoft.com/office/drawing/2014/main" val="3388217563"/>
                    </a:ext>
                  </a:extLst>
                </a:gridCol>
                <a:gridCol w="689484">
                  <a:extLst>
                    <a:ext uri="{9D8B030D-6E8A-4147-A177-3AD203B41FA5}">
                      <a16:colId xmlns:a16="http://schemas.microsoft.com/office/drawing/2014/main" val="1306425602"/>
                    </a:ext>
                  </a:extLst>
                </a:gridCol>
                <a:gridCol w="689484">
                  <a:extLst>
                    <a:ext uri="{9D8B030D-6E8A-4147-A177-3AD203B41FA5}">
                      <a16:colId xmlns:a16="http://schemas.microsoft.com/office/drawing/2014/main" val="999619795"/>
                    </a:ext>
                  </a:extLst>
                </a:gridCol>
                <a:gridCol w="1005497">
                  <a:extLst>
                    <a:ext uri="{9D8B030D-6E8A-4147-A177-3AD203B41FA5}">
                      <a16:colId xmlns:a16="http://schemas.microsoft.com/office/drawing/2014/main" val="1274437628"/>
                    </a:ext>
                  </a:extLst>
                </a:gridCol>
                <a:gridCol w="1149139">
                  <a:extLst>
                    <a:ext uri="{9D8B030D-6E8A-4147-A177-3AD203B41FA5}">
                      <a16:colId xmlns:a16="http://schemas.microsoft.com/office/drawing/2014/main" val="228133157"/>
                    </a:ext>
                  </a:extLst>
                </a:gridCol>
                <a:gridCol w="689484">
                  <a:extLst>
                    <a:ext uri="{9D8B030D-6E8A-4147-A177-3AD203B41FA5}">
                      <a16:colId xmlns:a16="http://schemas.microsoft.com/office/drawing/2014/main" val="451635158"/>
                    </a:ext>
                  </a:extLst>
                </a:gridCol>
                <a:gridCol w="901906">
                  <a:extLst>
                    <a:ext uri="{9D8B030D-6E8A-4147-A177-3AD203B41FA5}">
                      <a16:colId xmlns:a16="http://schemas.microsoft.com/office/drawing/2014/main" val="1903327901"/>
                    </a:ext>
                  </a:extLst>
                </a:gridCol>
                <a:gridCol w="1827300">
                  <a:extLst>
                    <a:ext uri="{9D8B030D-6E8A-4147-A177-3AD203B41FA5}">
                      <a16:colId xmlns:a16="http://schemas.microsoft.com/office/drawing/2014/main" val="193471719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Cavity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QextFPC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Emax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VTA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Emax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tunnel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Emax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(GMES)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Emaxop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DRVH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FE Onset VTA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FE Onset tunnel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Limit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Qo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VTA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Qo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tunnel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99335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1.26E+07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19.4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19.1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18.0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18.6</a:t>
                      </a:r>
                      <a:endParaRPr lang="en-US" sz="1400" b="1" i="0" u="none" strike="noStrike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13.5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17.9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Quench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  <a:latin typeface="+mn-lt"/>
                        </a:rPr>
                        <a:t>9.0E+09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7.6E+09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06861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1.89E+07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13.7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14.2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13.6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13.7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13.5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9.9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10.9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Quench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8.3E+09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7.7E+09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55098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1.59E+07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n-US" sz="14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Quench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9.6E+09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6.5E+09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84269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1.50E+07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WGVac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8.5E+09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4.3E+09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32001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1.58E+07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n-US" sz="14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quench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*7.6e+09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*7.0E+09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6733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9.81E+06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n-US" sz="14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quench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7.8E+09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5.8E+09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92599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1.32E+07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n-US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n-US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quench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7.0E+09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6.0E+09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47570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7.44E+06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15.8</a:t>
                      </a:r>
                      <a:endParaRPr lang="en-US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7.6</a:t>
                      </a:r>
                      <a:endParaRPr lang="en-US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quench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6.7E+09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4.5E+09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479752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1892" y="3246381"/>
            <a:ext cx="637559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Qo’s</a:t>
            </a:r>
            <a:r>
              <a:rPr lang="en-US" dirty="0" smtClean="0"/>
              <a:t> listed are at 12.5 MV/m and T = 2.07K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Highest </a:t>
            </a:r>
            <a:r>
              <a:rPr lang="en-US" dirty="0" err="1" smtClean="0"/>
              <a:t>Qo’s</a:t>
            </a:r>
            <a:r>
              <a:rPr lang="en-US" dirty="0" smtClean="0"/>
              <a:t> measured in a C50 </a:t>
            </a:r>
            <a:r>
              <a:rPr lang="en-US" dirty="0" err="1" smtClean="0"/>
              <a:t>cryomodule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DRVH = suggested Max GSET for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13.5 MV/m is a limit imposed by the analog </a:t>
            </a:r>
            <a:r>
              <a:rPr lang="en-US" dirty="0" err="1" smtClean="0"/>
              <a:t>llrf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Cavity </a:t>
            </a:r>
            <a:r>
              <a:rPr lang="en-US" dirty="0" smtClean="0"/>
              <a:t>1 currently operating at 13.5 MV/m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Cavity 2 currently operating at 13.0 MV/m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Operated for several days at 13.5 MV/m before quenching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13.5 MV/m too close to quench gradient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Potential Voltage = 51.6 MV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C75-1 Field Emission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C75 Commissioning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1012907"/>
            <a:ext cx="5552008" cy="40353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620" y="1012907"/>
            <a:ext cx="5552008" cy="40353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1892" y="5476875"/>
            <a:ext cx="9843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VTA field emission onset at 17.9 MV/m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Initial Commissioning measurements indicated lower onset gradient along with apparent processing.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After beamline connection, Field emission had processed away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028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C75-2 </a:t>
            </a:r>
            <a:r>
              <a:rPr lang="en-US" dirty="0"/>
              <a:t>Field Emission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C75 Commissioning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075" y="1159871"/>
            <a:ext cx="5428438" cy="39455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93" y="1159871"/>
            <a:ext cx="5428438" cy="39455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1892" y="5476875"/>
            <a:ext cx="64678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VTA field emission onset at 9.9 MV/m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Commissioning measurements indicated higher onset gradient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After beamline connection, approximately unchanged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893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C75 </a:t>
            </a:r>
            <a:r>
              <a:rPr lang="en-US" dirty="0" err="1" smtClean="0"/>
              <a:t>Qo</a:t>
            </a:r>
            <a:r>
              <a:rPr lang="en-US" dirty="0" smtClean="0"/>
              <a:t> vs. </a:t>
            </a:r>
            <a:r>
              <a:rPr lang="en-US" dirty="0" err="1" smtClean="0"/>
              <a:t>Eacc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C75 Commissioning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1893" y="5448300"/>
            <a:ext cx="3170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 C50 </a:t>
            </a:r>
            <a:r>
              <a:rPr lang="en-US" dirty="0" err="1" smtClean="0"/>
              <a:t>Qo’s</a:t>
            </a:r>
            <a:r>
              <a:rPr lang="en-US" dirty="0" smtClean="0"/>
              <a:t> 5E+09 or lower</a:t>
            </a:r>
          </a:p>
          <a:p>
            <a:r>
              <a:rPr lang="en-US" dirty="0" smtClean="0"/>
              <a:t>C75 </a:t>
            </a:r>
            <a:r>
              <a:rPr lang="en-US" dirty="0" err="1" smtClean="0"/>
              <a:t>Qo’s</a:t>
            </a:r>
            <a:r>
              <a:rPr lang="en-US" dirty="0" smtClean="0"/>
              <a:t> &gt; 7E=09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30" y="1185190"/>
            <a:ext cx="5810251" cy="39532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810" y="1200750"/>
            <a:ext cx="5787381" cy="393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02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C50-13 </a:t>
            </a:r>
            <a:r>
              <a:rPr lang="en-US" dirty="0" err="1" smtClean="0"/>
              <a:t>Microphonics</a:t>
            </a:r>
            <a:r>
              <a:rPr lang="en-US" dirty="0" smtClean="0"/>
              <a:t> Summary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Data taken on individual cavities using FCC in </a:t>
            </a:r>
            <a:r>
              <a:rPr lang="en-US" dirty="0" err="1" smtClean="0"/>
              <a:t>SEL</a:t>
            </a:r>
            <a:r>
              <a:rPr lang="en-US" dirty="0" smtClean="0"/>
              <a:t> mode.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I/Q data recorded at 20 </a:t>
            </a:r>
            <a:r>
              <a:rPr lang="en-US" dirty="0" err="1" smtClean="0"/>
              <a:t>kS</a:t>
            </a:r>
            <a:r>
              <a:rPr lang="en-US" dirty="0" smtClean="0"/>
              <a:t>/s and converted to delta F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smtClean="0"/>
              <a:t>25 seconds of data taken for each data series.  Three to five data series were collected for each cavity.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FF0000"/>
                </a:solidFill>
              </a:rPr>
              <a:t>Peak microphonics ranged from 7.5 Hz to 21 Hz.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FF0000"/>
                </a:solidFill>
              </a:rPr>
              <a:t>The C75 cavities were cavities 1 and 2.   Their microphonics were in the middle of the group.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For some reason cavity 6 was very quiet.  It is possible, but I do not think probable, that this was because the microphonics went quiet when we took that data.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FF0000"/>
                </a:solidFill>
              </a:rPr>
              <a:t>120 Hz was present and probably due to a turbo pump which was on the insulating vacuum.  Removing this harmonic from the data only caused slight improvements (less than a few Hz).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Data and images of the plots can </a:t>
            </a:r>
            <a:r>
              <a:rPr lang="en-US" dirty="0"/>
              <a:t>be found at:  </a:t>
            </a:r>
            <a:endParaRPr lang="en-US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 </a:t>
            </a:r>
            <a:r>
              <a:rPr lang="en-US" dirty="0" smtClean="0"/>
              <a:t>  M</a:t>
            </a:r>
            <a:r>
              <a:rPr lang="en-US" dirty="0"/>
              <a:t>:\asd\asddata\CMTF\C50 cryomodule tests\C50-13\Microphonics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1893" y="6430114"/>
            <a:ext cx="5223851" cy="311322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C50-13   (NL13) </a:t>
            </a:r>
            <a:r>
              <a:rPr lang="en-US" dirty="0" err="1">
                <a:solidFill>
                  <a:srgbClr val="000000"/>
                </a:solidFill>
              </a:rPr>
              <a:t>Microphonics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data –Tom Powers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3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C75 – Microphonic Spectrum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1893" y="6270433"/>
            <a:ext cx="5223851" cy="311322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C50-13   (NL13) </a:t>
            </a:r>
            <a:r>
              <a:rPr lang="en-US" dirty="0" err="1">
                <a:solidFill>
                  <a:srgbClr val="000000"/>
                </a:solidFill>
              </a:rPr>
              <a:t>Microphonics</a:t>
            </a:r>
            <a:r>
              <a:rPr lang="en-US" dirty="0">
                <a:solidFill>
                  <a:srgbClr val="000000"/>
                </a:solidFill>
              </a:rPr>
              <a:t> data –Tom Powers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66" y="1654582"/>
            <a:ext cx="10410825" cy="1943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0166" y="1269208"/>
            <a:ext cx="923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Cavity 1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66" y="3987716"/>
            <a:ext cx="10353675" cy="19145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0166" y="3618384"/>
            <a:ext cx="923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Cavity 2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9103895" y="2229853"/>
            <a:ext cx="633663" cy="3785936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755255" y="6116053"/>
            <a:ext cx="1330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Turbo pump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352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2.xml><?xml version="1.0" encoding="utf-8"?>
<a:theme xmlns:a="http://schemas.openxmlformats.org/drawingml/2006/main" name="JLabPowerPointMain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26A2BC1-81BB-BF40-A4E8-7B2E45389546}" vid="{B44B69F9-4739-9B44-B498-4BFA2ED58E1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1720</TotalTime>
  <Words>1422</Words>
  <Application>Microsoft Office PowerPoint</Application>
  <PresentationFormat>Widescreen</PresentationFormat>
  <Paragraphs>421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ＭＳ Ｐゴシック</vt:lpstr>
      <vt:lpstr>.PingFangSC-Regular</vt:lpstr>
      <vt:lpstr>Arial</vt:lpstr>
      <vt:lpstr>Calibri</vt:lpstr>
      <vt:lpstr>Minion Pro</vt:lpstr>
      <vt:lpstr>PingFangSC-Regular</vt:lpstr>
      <vt:lpstr>Office Theme</vt:lpstr>
      <vt:lpstr>JLabPowerPointMain</vt:lpstr>
      <vt:lpstr>C75 Commissioning</vt:lpstr>
      <vt:lpstr>Outline</vt:lpstr>
      <vt:lpstr>First C75 Cavities – Commissioning Results</vt:lpstr>
      <vt:lpstr>First C75 Cavities – Commissioning Results</vt:lpstr>
      <vt:lpstr>C75-1 Field Emission</vt:lpstr>
      <vt:lpstr>C75-2 Field Emission</vt:lpstr>
      <vt:lpstr>C75 Qo vs. Eacc</vt:lpstr>
      <vt:lpstr>C50-13 Microphonics Summary </vt:lpstr>
      <vt:lpstr>C75 – Microphonic Spectrum</vt:lpstr>
      <vt:lpstr>Summary of Peak and RMS Microphonics</vt:lpstr>
      <vt:lpstr>C50-13 Performance after Commissioning</vt:lpstr>
      <vt:lpstr>C50-13 Trip Rates after Commissioning</vt:lpstr>
      <vt:lpstr>C50-13 Trip Rates</vt:lpstr>
      <vt:lpstr>PowerPoint Presentation</vt:lpstr>
      <vt:lpstr>PowerPoint Presentation</vt:lpstr>
      <vt:lpstr>Summary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C75 Commissioning Plans</dc:title>
  <dc:creator>Michael Drury</dc:creator>
  <cp:lastModifiedBy>Michael Drury</cp:lastModifiedBy>
  <cp:revision>33</cp:revision>
  <dcterms:created xsi:type="dcterms:W3CDTF">2018-02-13T14:44:37Z</dcterms:created>
  <dcterms:modified xsi:type="dcterms:W3CDTF">2018-02-15T18:25:10Z</dcterms:modified>
</cp:coreProperties>
</file>