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handoutMasterIdLst>
    <p:handoutMasterId r:id="rId25"/>
  </p:handoutMasterIdLst>
  <p:sldIdLst>
    <p:sldId id="306" r:id="rId2"/>
    <p:sldId id="318" r:id="rId3"/>
    <p:sldId id="310" r:id="rId4"/>
    <p:sldId id="316" r:id="rId5"/>
    <p:sldId id="349" r:id="rId6"/>
    <p:sldId id="337" r:id="rId7"/>
    <p:sldId id="317" r:id="rId8"/>
    <p:sldId id="321" r:id="rId9"/>
    <p:sldId id="320" r:id="rId10"/>
    <p:sldId id="347" r:id="rId11"/>
    <p:sldId id="323" r:id="rId12"/>
    <p:sldId id="330" r:id="rId13"/>
    <p:sldId id="326" r:id="rId14"/>
    <p:sldId id="332" r:id="rId15"/>
    <p:sldId id="333" r:id="rId16"/>
    <p:sldId id="339" r:id="rId17"/>
    <p:sldId id="342" r:id="rId18"/>
    <p:sldId id="341" r:id="rId19"/>
    <p:sldId id="343" r:id="rId20"/>
    <p:sldId id="346" r:id="rId21"/>
    <p:sldId id="350" r:id="rId22"/>
    <p:sldId id="309" r:id="rId2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96279" autoAdjust="0"/>
  </p:normalViewPr>
  <p:slideViewPr>
    <p:cSldViewPr snapToGrid="0" snapToObjects="1">
      <p:cViewPr varScale="1">
        <p:scale>
          <a:sx n="102" d="100"/>
          <a:sy n="102" d="100"/>
        </p:scale>
        <p:origin x="109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4" d="100"/>
          <a:sy n="84" d="100"/>
        </p:scale>
        <p:origin x="314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1"/>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1"/>
            <a:ext cx="3043343" cy="467071"/>
          </a:xfrm>
          <a:prstGeom prst="rect">
            <a:avLst/>
          </a:prstGeom>
        </p:spPr>
        <p:txBody>
          <a:bodyPr vert="horz" lIns="93324" tIns="46662" rIns="93324" bIns="46662" rtlCol="0"/>
          <a:lstStyle>
            <a:lvl1pPr algn="r">
              <a:defRPr sz="1200"/>
            </a:lvl1pPr>
          </a:lstStyle>
          <a:p>
            <a:fld id="{042F2A03-7940-491F-BFBE-3FA2B1E2CCEC}" type="datetimeFigureOut">
              <a:rPr lang="en-US" smtClean="0"/>
              <a:t>2/14/2018</a:t>
            </a:fld>
            <a:endParaRPr lang="en-US" dirty="0"/>
          </a:p>
        </p:txBody>
      </p:sp>
      <p:sp>
        <p:nvSpPr>
          <p:cNvPr id="4" name="Footer Placeholder 3"/>
          <p:cNvSpPr>
            <a:spLocks noGrp="1"/>
          </p:cNvSpPr>
          <p:nvPr>
            <p:ph type="ftr" sz="quarter" idx="2"/>
          </p:nvPr>
        </p:nvSpPr>
        <p:spPr>
          <a:xfrm>
            <a:off x="1" y="8842030"/>
            <a:ext cx="3043343" cy="467070"/>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0"/>
          </a:xfrm>
          <a:prstGeom prst="rect">
            <a:avLst/>
          </a:prstGeom>
        </p:spPr>
        <p:txBody>
          <a:bodyPr vert="horz" lIns="93324" tIns="46662" rIns="93324" bIns="46662" rtlCol="0" anchor="b"/>
          <a:lstStyle>
            <a:lvl1pPr algn="r">
              <a:defRPr sz="1200"/>
            </a:lvl1pPr>
          </a:lstStyle>
          <a:p>
            <a:fld id="{EB7A672F-A56C-4F6B-8CEC-C97D4E5EE3AD}" type="slidenum">
              <a:rPr lang="en-US" smtClean="0"/>
              <a:t>‹#›</a:t>
            </a:fld>
            <a:endParaRPr lang="en-US" dirty="0"/>
          </a:p>
        </p:txBody>
      </p:sp>
    </p:spTree>
    <p:extLst>
      <p:ext uri="{BB962C8B-B14F-4D97-AF65-F5344CB8AC3E}">
        <p14:creationId xmlns:p14="http://schemas.microsoft.com/office/powerpoint/2010/main" val="2611960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1"/>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1"/>
            <a:ext cx="3043343" cy="467071"/>
          </a:xfrm>
          <a:prstGeom prst="rect">
            <a:avLst/>
          </a:prstGeom>
        </p:spPr>
        <p:txBody>
          <a:bodyPr vert="horz" lIns="93324" tIns="46662" rIns="93324" bIns="46662" rtlCol="0"/>
          <a:lstStyle>
            <a:lvl1pPr algn="r">
              <a:defRPr sz="1200"/>
            </a:lvl1pPr>
          </a:lstStyle>
          <a:p>
            <a:fld id="{AF8F3527-BB28-884B-A511-C22C3DCF5453}" type="datetimeFigureOut">
              <a:rPr lang="en-US" smtClean="0"/>
              <a:t>2/14/2018</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30"/>
            <a:ext cx="3043343" cy="467070"/>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24" tIns="46662" rIns="93324" bIns="46662" rtlCol="0" anchor="b"/>
          <a:lstStyle>
            <a:lvl1pPr algn="r">
              <a:defRPr sz="1200"/>
            </a:lvl1pPr>
          </a:lstStyle>
          <a:p>
            <a:fld id="{FBBF1341-3AFE-B447-A831-9671D6A7009B}" type="slidenum">
              <a:rPr lang="en-US" smtClean="0"/>
              <a:t>‹#›</a:t>
            </a:fld>
            <a:endParaRPr lang="en-US" dirty="0"/>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a:t>
            </a:fld>
            <a:endParaRPr lang="en-US" dirty="0"/>
          </a:p>
        </p:txBody>
      </p:sp>
    </p:spTree>
    <p:extLst>
      <p:ext uri="{BB962C8B-B14F-4D97-AF65-F5344CB8AC3E}">
        <p14:creationId xmlns:p14="http://schemas.microsoft.com/office/powerpoint/2010/main" val="68627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22</a:t>
            </a:fld>
            <a:endParaRPr lang="en-US" dirty="0"/>
          </a:p>
        </p:txBody>
      </p:sp>
    </p:spTree>
    <p:extLst>
      <p:ext uri="{BB962C8B-B14F-4D97-AF65-F5344CB8AC3E}">
        <p14:creationId xmlns:p14="http://schemas.microsoft.com/office/powerpoint/2010/main" val="3602207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p:spPr>
        <p:txBody>
          <a:bodyPr/>
          <a:lstStyle>
            <a:lvl1pPr algn="l">
              <a:defRPr baseline="0">
                <a:solidFill>
                  <a:schemeClr val="tx1"/>
                </a:solidFill>
                <a:latin typeface="Arial" charset="0"/>
              </a:defRPr>
            </a:lvl1pPr>
          </a:lstStyle>
          <a:p>
            <a:fld id="{DE29526E-66C9-4352-9A15-1CD1B2362238}" type="datetime1">
              <a:rPr lang="en-US" smtClean="0"/>
              <a:t>2/14/2018</a:t>
            </a:fld>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dirty="0"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Autofit/>
          </a:bodyPr>
          <a:lstStyle>
            <a:lvl1pPr>
              <a:defRPr sz="30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C75 Review February 15, 2018</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11" name="Picture 10"/>
          <p:cNvPicPr>
            <a:picLocks noChangeAspect="1"/>
          </p:cNvPicPr>
          <p:nvPr userDrawn="1"/>
        </p:nvPicPr>
        <p:blipFill>
          <a:blip r:embed="rId3"/>
          <a:stretch>
            <a:fillRect/>
          </a:stretch>
        </p:blipFill>
        <p:spPr>
          <a:xfrm>
            <a:off x="0" y="0"/>
            <a:ext cx="9144000" cy="12827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7978980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2902AA7F-1E69-4D49-875D-7942234A40B1}" type="datetime1">
              <a:rPr lang="en-US" smtClean="0"/>
              <a:t>2/14/2018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C75 Review February 15, 2018</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C75 LLRF </a:t>
            </a:r>
            <a:endParaRPr lang="en-US" dirty="0"/>
          </a:p>
        </p:txBody>
      </p:sp>
      <p:sp>
        <p:nvSpPr>
          <p:cNvPr id="6" name="Text Placeholder 5"/>
          <p:cNvSpPr>
            <a:spLocks noGrp="1"/>
          </p:cNvSpPr>
          <p:nvPr>
            <p:ph type="body" sz="quarter" idx="14"/>
          </p:nvPr>
        </p:nvSpPr>
        <p:spPr>
          <a:xfrm>
            <a:off x="503836" y="2840730"/>
            <a:ext cx="7001864" cy="420862"/>
          </a:xfrm>
        </p:spPr>
        <p:txBody>
          <a:bodyPr>
            <a:noAutofit/>
          </a:bodyPr>
          <a:lstStyle/>
          <a:p>
            <a:r>
              <a:rPr lang="en-US" sz="2000" b="1" dirty="0" smtClean="0">
                <a:solidFill>
                  <a:schemeClr val="tx1"/>
                </a:solidFill>
              </a:rPr>
              <a:t>Curt Hovater</a:t>
            </a:r>
          </a:p>
          <a:p>
            <a:r>
              <a:rPr lang="en-US" sz="1800" b="1" dirty="0" smtClean="0">
                <a:solidFill>
                  <a:schemeClr val="tx1"/>
                </a:solidFill>
              </a:rPr>
              <a:t>Also Contributing: Tomasz Plawski, Rama Bachimanchi, Dave Seidman and Clyde Mounts </a:t>
            </a:r>
            <a:endParaRPr lang="en-US" sz="1800" b="1" dirty="0">
              <a:solidFill>
                <a:schemeClr val="tx1"/>
              </a:solidFill>
            </a:endParaRPr>
          </a:p>
        </p:txBody>
      </p:sp>
    </p:spTree>
    <p:extLst>
      <p:ext uri="{BB962C8B-B14F-4D97-AF65-F5344CB8AC3E}">
        <p14:creationId xmlns:p14="http://schemas.microsoft.com/office/powerpoint/2010/main" val="1367059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Parameter Comparison Table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06169452"/>
              </p:ext>
            </p:extLst>
          </p:nvPr>
        </p:nvGraphicFramePr>
        <p:xfrm>
          <a:off x="308919" y="1131296"/>
          <a:ext cx="8462674" cy="1858419"/>
        </p:xfrm>
        <a:graphic>
          <a:graphicData uri="http://schemas.openxmlformats.org/drawingml/2006/table">
            <a:tbl>
              <a:tblPr firstRow="1" firstCol="1" bandRow="1">
                <a:tableStyleId>{5C22544A-7EE6-4342-B048-85BDC9FD1C3A}</a:tableStyleId>
              </a:tblPr>
              <a:tblGrid>
                <a:gridCol w="2115216"/>
                <a:gridCol w="2115216"/>
                <a:gridCol w="2116121"/>
                <a:gridCol w="2116121"/>
              </a:tblGrid>
              <a:tr h="44125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Parameter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CEBAF Specification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C100 </a:t>
                      </a:r>
                      <a:r>
                        <a:rPr lang="en-US" sz="1600" dirty="0" smtClean="0">
                          <a:effectLst/>
                          <a:latin typeface="Arial" panose="020B0604020202020204" pitchFamily="34" charset="0"/>
                          <a:cs typeface="Arial" panose="020B0604020202020204" pitchFamily="34" charset="0"/>
                        </a:rPr>
                        <a:t>LLRF</a:t>
                      </a:r>
                    </a:p>
                    <a:p>
                      <a:pPr marL="0" marR="0">
                        <a:lnSpc>
                          <a:spcPct val="107000"/>
                        </a:lnSpc>
                        <a:spcBef>
                          <a:spcPts val="0"/>
                        </a:spcBef>
                        <a:spcAft>
                          <a:spcPts val="0"/>
                        </a:spcAft>
                      </a:pPr>
                      <a:r>
                        <a:rPr lang="en-US" sz="1600" dirty="0" smtClean="0">
                          <a:effectLst/>
                          <a:latin typeface="Arial" panose="020B0604020202020204" pitchFamily="34" charset="0"/>
                          <a:ea typeface="Calibri" panose="020F0502020204030204" pitchFamily="34" charset="0"/>
                          <a:cs typeface="Arial" panose="020B0604020202020204" pitchFamily="34" charset="0"/>
                        </a:rPr>
                        <a:t>Measured (rms.)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LCLSII </a:t>
                      </a:r>
                      <a:r>
                        <a:rPr lang="en-US" sz="1600" dirty="0" smtClean="0">
                          <a:effectLst/>
                          <a:latin typeface="Arial" panose="020B0604020202020204" pitchFamily="34" charset="0"/>
                          <a:cs typeface="Arial" panose="020B0604020202020204" pitchFamily="34" charset="0"/>
                        </a:rPr>
                        <a:t>LLRF</a:t>
                      </a:r>
                    </a:p>
                    <a:p>
                      <a:pPr marL="0" marR="0">
                        <a:lnSpc>
                          <a:spcPct val="107000"/>
                        </a:lnSpc>
                        <a:spcBef>
                          <a:spcPts val="0"/>
                        </a:spcBef>
                        <a:spcAft>
                          <a:spcPts val="0"/>
                        </a:spcAft>
                      </a:pPr>
                      <a:r>
                        <a:rPr lang="en-US" sz="1600" dirty="0" smtClean="0">
                          <a:effectLst/>
                          <a:latin typeface="Arial" panose="020B0604020202020204" pitchFamily="34" charset="0"/>
                          <a:ea typeface="Calibri" panose="020F0502020204030204" pitchFamily="34" charset="0"/>
                          <a:cs typeface="Arial" panose="020B0604020202020204" pitchFamily="34" charset="0"/>
                        </a:rPr>
                        <a:t>Measured (rms.)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r>
              <a:tr h="45407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Phase Control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smtClean="0">
                          <a:effectLst/>
                          <a:latin typeface="Arial" panose="020B0604020202020204" pitchFamily="34" charset="0"/>
                          <a:cs typeface="Arial" panose="020B0604020202020204" pitchFamily="34" charset="0"/>
                        </a:rPr>
                        <a:t>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smtClean="0">
                          <a:effectLst/>
                          <a:latin typeface="Arial" panose="020B0604020202020204" pitchFamily="34" charset="0"/>
                          <a:cs typeface="Arial" panose="020B0604020202020204" pitchFamily="34" charset="0"/>
                        </a:rPr>
                        <a:t>0.002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r>
              <a:tr h="44125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Amplitude Control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0.044%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0.04</a:t>
                      </a:r>
                      <a:r>
                        <a:rPr lang="en-US" sz="1600" dirty="0" smtClean="0">
                          <a:effectLst/>
                          <a:latin typeface="Arial" panose="020B0604020202020204" pitchFamily="34" charset="0"/>
                          <a:cs typeface="Arial" panose="020B0604020202020204" pitchFamily="34" charset="0"/>
                        </a:rPr>
                        <a:t>%-0.05%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smtClean="0">
                          <a:effectLst/>
                          <a:latin typeface="Arial" panose="020B0604020202020204" pitchFamily="34" charset="0"/>
                          <a:cs typeface="Arial" panose="020B0604020202020204" pitchFamily="34" charset="0"/>
                        </a:rPr>
                        <a:t>0.003%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r>
              <a:tr h="441251">
                <a:tc>
                  <a:txBody>
                    <a:bodyPr/>
                    <a:lstStyle/>
                    <a:p>
                      <a:pPr marL="0" marR="0">
                        <a:lnSpc>
                          <a:spcPct val="107000"/>
                        </a:lnSpc>
                        <a:spcBef>
                          <a:spcPts val="0"/>
                        </a:spcBef>
                        <a:spcAft>
                          <a:spcPts val="0"/>
                        </a:spcAft>
                      </a:pPr>
                      <a:r>
                        <a:rPr lang="en-US" sz="1600" dirty="0" smtClean="0">
                          <a:effectLst/>
                          <a:latin typeface="Arial" panose="020B0604020202020204" pitchFamily="34" charset="0"/>
                          <a:cs typeface="Arial" panose="020B0604020202020204" pitchFamily="34" charset="0"/>
                        </a:rPr>
                        <a:t>Channel </a:t>
                      </a:r>
                      <a:r>
                        <a:rPr lang="en-US" sz="1600" dirty="0">
                          <a:effectLst/>
                          <a:latin typeface="Arial" panose="020B0604020202020204" pitchFamily="34" charset="0"/>
                          <a:cs typeface="Arial" panose="020B0604020202020204" pitchFamily="34" charset="0"/>
                        </a:rPr>
                        <a:t>Isolation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60 dB</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smtClean="0">
                          <a:effectLst/>
                          <a:latin typeface="Arial" panose="020B0604020202020204" pitchFamily="34" charset="0"/>
                          <a:cs typeface="Arial" panose="020B0604020202020204" pitchFamily="34" charset="0"/>
                        </a:rPr>
                        <a:t>&lt;</a:t>
                      </a:r>
                      <a:r>
                        <a:rPr lang="en-US" sz="1600" baseline="0" dirty="0" smtClean="0">
                          <a:effectLst/>
                          <a:latin typeface="Arial" panose="020B0604020202020204" pitchFamily="34" charset="0"/>
                          <a:cs typeface="Arial" panose="020B0604020202020204" pitchFamily="34" charset="0"/>
                        </a:rPr>
                        <a:t> 60 </a:t>
                      </a:r>
                      <a:r>
                        <a:rPr lang="en-US" sz="1600" dirty="0" smtClean="0">
                          <a:effectLst/>
                          <a:latin typeface="Arial" panose="020B0604020202020204" pitchFamily="34" charset="0"/>
                          <a:cs typeface="Arial" panose="020B0604020202020204" pitchFamily="34" charset="0"/>
                        </a:rPr>
                        <a:t>dB</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80 </a:t>
                      </a:r>
                      <a:r>
                        <a:rPr lang="en-US" sz="1600" dirty="0" smtClean="0">
                          <a:effectLst/>
                          <a:latin typeface="Arial" panose="020B0604020202020204" pitchFamily="34" charset="0"/>
                          <a:cs typeface="Arial" panose="020B0604020202020204" pitchFamily="34" charset="0"/>
                        </a:rPr>
                        <a:t>dB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342" marR="76342" marT="0" marB="0"/>
                </a:tc>
              </a:tr>
            </a:tbl>
          </a:graphicData>
        </a:graphic>
      </p:graphicFrame>
      <p:sp>
        <p:nvSpPr>
          <p:cNvPr id="5" name="Footer Placeholder 4"/>
          <p:cNvSpPr>
            <a:spLocks noGrp="1"/>
          </p:cNvSpPr>
          <p:nvPr>
            <p:ph type="ftr" sz="quarter" idx="11"/>
          </p:nvPr>
        </p:nvSpPr>
        <p:spPr/>
        <p:txBody>
          <a:bodyPr/>
          <a:lstStyle/>
          <a:p>
            <a:r>
              <a:rPr lang="en-US" dirty="0" smtClean="0"/>
              <a:t>C75 Review February 15, 2018</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10</a:t>
            </a:fld>
            <a:endParaRPr lang="en-US" dirty="0"/>
          </a:p>
        </p:txBody>
      </p:sp>
      <p:sp>
        <p:nvSpPr>
          <p:cNvPr id="8" name="TextBox 7"/>
          <p:cNvSpPr txBox="1"/>
          <p:nvPr/>
        </p:nvSpPr>
        <p:spPr>
          <a:xfrm>
            <a:off x="298828" y="3309117"/>
            <a:ext cx="8392115" cy="2800767"/>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most important parameter in reaching our field control specification has been the channel to channel isolation. The original CEBAF specification was 60 dB which was based on the C20 cavity to cavity isolation. At the time (1990) this was a reach for RF electronics. The C100 had higher cavity to cavity isolation, but we stuck with the original specification for the electronics. As you can see from the table above the LCLSII isolation is much higher and this is reflected in the amplitude field control. </a:t>
            </a:r>
          </a:p>
          <a:p>
            <a:pPr marL="285750" indent="-285750" algn="just">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My suggestion is that we should raise the isolation specification (~ 70 dB) so that the we can achieve  better amplitude field control, ultimately leading to lower energy spread. </a:t>
            </a:r>
          </a:p>
          <a:p>
            <a:pPr algn="just"/>
            <a:endParaRPr lang="en-US" sz="1600" dirty="0">
              <a:latin typeface="Arial" panose="020B0604020202020204" pitchFamily="34" charset="0"/>
              <a:cs typeface="Arial" panose="020B0604020202020204" pitchFamily="34" charset="0"/>
            </a:endParaRPr>
          </a:p>
          <a:p>
            <a:pPr algn="just"/>
            <a:r>
              <a:rPr lang="en-US" sz="1600" dirty="0" smtClean="0">
                <a:latin typeface="Arial" panose="020B0604020202020204" pitchFamily="34" charset="0"/>
                <a:cs typeface="Arial" panose="020B0604020202020204" pitchFamily="34" charset="0"/>
              </a:rPr>
              <a:t>*phase control is determined by our reference oscillator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414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LCLSII LLRF </a:t>
            </a:r>
            <a:r>
              <a:rPr lang="en-US" sz="2800" dirty="0"/>
              <a:t>Architecture*</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5" name="Picture 4"/>
          <p:cNvPicPr>
            <a:picLocks noChangeAspect="1"/>
          </p:cNvPicPr>
          <p:nvPr/>
        </p:nvPicPr>
        <p:blipFill>
          <a:blip r:embed="rId2"/>
          <a:stretch>
            <a:fillRect/>
          </a:stretch>
        </p:blipFill>
        <p:spPr>
          <a:xfrm>
            <a:off x="517313" y="1311833"/>
            <a:ext cx="8109373" cy="4955220"/>
          </a:xfrm>
          <a:prstGeom prst="rect">
            <a:avLst/>
          </a:prstGeom>
        </p:spPr>
      </p:pic>
      <p:sp>
        <p:nvSpPr>
          <p:cNvPr id="3" name="Footer Placeholder 2"/>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2694669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62951" y="2500421"/>
            <a:ext cx="1952898" cy="685800"/>
          </a:xfrm>
          <a:prstGeom prst="rect">
            <a:avLst/>
          </a:prstGeom>
          <a:noFill/>
          <a:ln w="38100" cap="flat" cmpd="sng" algn="ctr">
            <a:solidFill>
              <a:srgbClr val="4F81BD">
                <a:shade val="50000"/>
              </a:srgbClr>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2800" dirty="0" smtClean="0"/>
              <a:t>CEBAF LLRF (assumes one cavity/chassis)</a:t>
            </a:r>
            <a:endParaRPr lang="en-US" sz="28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12</a:t>
            </a:fld>
            <a:endParaRPr lang="en-US" dirty="0"/>
          </a:p>
        </p:txBody>
      </p:sp>
      <p:sp>
        <p:nvSpPr>
          <p:cNvPr id="6" name="Rectangle 5"/>
          <p:cNvSpPr/>
          <p:nvPr/>
        </p:nvSpPr>
        <p:spPr>
          <a:xfrm>
            <a:off x="3926562" y="5323748"/>
            <a:ext cx="771294" cy="308233"/>
          </a:xfrm>
          <a:prstGeom prst="rect">
            <a:avLst/>
          </a:prstGeom>
          <a:noFill/>
          <a:ln w="25400" cap="flat" cmpd="sng" algn="ctr">
            <a:solidFill>
              <a:srgbClr val="4F81BD">
                <a:shade val="50000"/>
              </a:srgbClr>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 name="Rectangle 6"/>
          <p:cNvSpPr/>
          <p:nvPr/>
        </p:nvSpPr>
        <p:spPr>
          <a:xfrm>
            <a:off x="4887720" y="5323748"/>
            <a:ext cx="771294" cy="308233"/>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 name="Straight Connector 7"/>
          <p:cNvCxnSpPr/>
          <p:nvPr/>
        </p:nvCxnSpPr>
        <p:spPr>
          <a:xfrm flipV="1">
            <a:off x="676589" y="4679798"/>
            <a:ext cx="8058150" cy="13188"/>
          </a:xfrm>
          <a:prstGeom prst="line">
            <a:avLst/>
          </a:prstGeom>
          <a:noFill/>
          <a:ln w="28575" cap="flat" cmpd="sng" algn="ctr">
            <a:solidFill>
              <a:srgbClr val="4F81BD">
                <a:shade val="95000"/>
                <a:satMod val="105000"/>
              </a:srgbClr>
            </a:solidFill>
            <a:prstDash val="dash"/>
          </a:ln>
          <a:effectLst/>
        </p:spPr>
      </p:cxnSp>
      <p:cxnSp>
        <p:nvCxnSpPr>
          <p:cNvPr id="9" name="Straight Connector 8"/>
          <p:cNvCxnSpPr/>
          <p:nvPr/>
        </p:nvCxnSpPr>
        <p:spPr>
          <a:xfrm>
            <a:off x="648481" y="4287356"/>
            <a:ext cx="8058150" cy="0"/>
          </a:xfrm>
          <a:prstGeom prst="line">
            <a:avLst/>
          </a:prstGeom>
          <a:noFill/>
          <a:ln w="28575" cap="flat" cmpd="sng" algn="ctr">
            <a:solidFill>
              <a:srgbClr val="4F81BD">
                <a:shade val="95000"/>
                <a:satMod val="105000"/>
              </a:srgbClr>
            </a:solidFill>
            <a:prstDash val="dash"/>
          </a:ln>
          <a:effectLst/>
        </p:spPr>
      </p:cxnSp>
      <p:sp>
        <p:nvSpPr>
          <p:cNvPr id="10" name="Rectangle 9"/>
          <p:cNvSpPr/>
          <p:nvPr/>
        </p:nvSpPr>
        <p:spPr>
          <a:xfrm>
            <a:off x="3335760" y="1427690"/>
            <a:ext cx="1952898" cy="685800"/>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 name="Isosceles Triangle 11"/>
          <p:cNvSpPr/>
          <p:nvPr/>
        </p:nvSpPr>
        <p:spPr>
          <a:xfrm rot="10800000">
            <a:off x="4610546" y="2534673"/>
            <a:ext cx="540727" cy="356089"/>
          </a:xfrm>
          <a:prstGeom prst="triangle">
            <a:avLst/>
          </a:prstGeom>
          <a:noFill/>
          <a:ln w="28575"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3" name="Elbow Connector 12"/>
          <p:cNvCxnSpPr>
            <a:stCxn id="7" idx="0"/>
            <a:endCxn id="10" idx="3"/>
          </p:cNvCxnSpPr>
          <p:nvPr/>
        </p:nvCxnSpPr>
        <p:spPr>
          <a:xfrm rot="5400000" flipH="1" flipV="1">
            <a:off x="3504433" y="3539524"/>
            <a:ext cx="3553158" cy="15291"/>
          </a:xfrm>
          <a:prstGeom prst="bentConnector4">
            <a:avLst>
              <a:gd name="adj1" fmla="val 4894"/>
              <a:gd name="adj2" fmla="val 16518965"/>
            </a:avLst>
          </a:prstGeom>
          <a:noFill/>
          <a:ln w="28575" cap="flat" cmpd="sng" algn="ctr">
            <a:solidFill>
              <a:srgbClr val="4F81BD">
                <a:shade val="95000"/>
                <a:satMod val="105000"/>
              </a:srgbClr>
            </a:solidFill>
            <a:prstDash val="solid"/>
            <a:tailEnd type="triangle"/>
          </a:ln>
          <a:effectLst/>
        </p:spPr>
      </p:cxnSp>
      <p:cxnSp>
        <p:nvCxnSpPr>
          <p:cNvPr id="14" name="Elbow Connector 13"/>
          <p:cNvCxnSpPr>
            <a:stCxn id="6" idx="0"/>
            <a:endCxn id="10" idx="3"/>
          </p:cNvCxnSpPr>
          <p:nvPr/>
        </p:nvCxnSpPr>
        <p:spPr>
          <a:xfrm rot="5400000" flipH="1" flipV="1">
            <a:off x="3023854" y="3058945"/>
            <a:ext cx="3553158" cy="976449"/>
          </a:xfrm>
          <a:prstGeom prst="bentConnector4">
            <a:avLst>
              <a:gd name="adj1" fmla="val 8967"/>
              <a:gd name="adj2" fmla="val 357525"/>
            </a:avLst>
          </a:prstGeom>
          <a:noFill/>
          <a:ln w="28575" cap="flat" cmpd="sng" algn="ctr">
            <a:solidFill>
              <a:srgbClr val="4F81BD">
                <a:shade val="95000"/>
                <a:satMod val="105000"/>
              </a:srgbClr>
            </a:solidFill>
            <a:prstDash val="solid"/>
            <a:tailEnd type="triangle"/>
          </a:ln>
          <a:effectLst/>
        </p:spPr>
      </p:cxnSp>
      <p:cxnSp>
        <p:nvCxnSpPr>
          <p:cNvPr id="15" name="Straight Arrow Connector 14"/>
          <p:cNvCxnSpPr>
            <a:endCxn id="12" idx="3"/>
          </p:cNvCxnSpPr>
          <p:nvPr/>
        </p:nvCxnSpPr>
        <p:spPr>
          <a:xfrm>
            <a:off x="4880909" y="2093522"/>
            <a:ext cx="0" cy="441151"/>
          </a:xfrm>
          <a:prstGeom prst="straightConnector1">
            <a:avLst/>
          </a:prstGeom>
          <a:noFill/>
          <a:ln w="28575" cap="flat" cmpd="sng" algn="ctr">
            <a:solidFill>
              <a:sysClr val="windowText" lastClr="000000"/>
            </a:solidFill>
            <a:prstDash val="solid"/>
            <a:tailEnd type="triangle"/>
          </a:ln>
          <a:effectLst/>
        </p:spPr>
      </p:cxnSp>
      <p:sp>
        <p:nvSpPr>
          <p:cNvPr id="17" name="Rectangle 16"/>
          <p:cNvSpPr/>
          <p:nvPr/>
        </p:nvSpPr>
        <p:spPr>
          <a:xfrm>
            <a:off x="4801715" y="3430310"/>
            <a:ext cx="200025" cy="445957"/>
          </a:xfrm>
          <a:prstGeom prst="rect">
            <a:avLst/>
          </a:prstGeom>
          <a:noFill/>
          <a:ln w="28575"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9" name="Elbow Connector 18"/>
          <p:cNvCxnSpPr/>
          <p:nvPr/>
        </p:nvCxnSpPr>
        <p:spPr>
          <a:xfrm rot="16200000" flipV="1">
            <a:off x="3882962" y="2625779"/>
            <a:ext cx="1431043" cy="406466"/>
          </a:xfrm>
          <a:prstGeom prst="bentConnector3">
            <a:avLst>
              <a:gd name="adj1" fmla="val -13538"/>
            </a:avLst>
          </a:prstGeom>
          <a:noFill/>
          <a:ln w="28575" cap="flat" cmpd="sng" algn="ctr">
            <a:solidFill>
              <a:srgbClr val="4F81BD">
                <a:shade val="95000"/>
                <a:satMod val="105000"/>
              </a:srgbClr>
            </a:solidFill>
            <a:prstDash val="solid"/>
            <a:tailEnd type="triangle"/>
          </a:ln>
          <a:effectLst/>
        </p:spPr>
      </p:cxnSp>
      <p:cxnSp>
        <p:nvCxnSpPr>
          <p:cNvPr id="20" name="Elbow Connector 19"/>
          <p:cNvCxnSpPr/>
          <p:nvPr/>
        </p:nvCxnSpPr>
        <p:spPr>
          <a:xfrm rot="16200000" flipV="1">
            <a:off x="3871800" y="2794392"/>
            <a:ext cx="1610824" cy="249013"/>
          </a:xfrm>
          <a:prstGeom prst="bentConnector3">
            <a:avLst>
              <a:gd name="adj1" fmla="val 9735"/>
            </a:avLst>
          </a:prstGeom>
          <a:noFill/>
          <a:ln w="28575" cap="flat" cmpd="sng" algn="ctr">
            <a:solidFill>
              <a:srgbClr val="4F81BD">
                <a:shade val="95000"/>
                <a:satMod val="105000"/>
              </a:srgbClr>
            </a:solidFill>
            <a:prstDash val="solid"/>
            <a:tailEnd type="triangle"/>
          </a:ln>
          <a:effectLst/>
        </p:spPr>
      </p:cxnSp>
      <p:cxnSp>
        <p:nvCxnSpPr>
          <p:cNvPr id="22" name="Straight Arrow Connector 21"/>
          <p:cNvCxnSpPr>
            <a:stCxn id="12" idx="0"/>
          </p:cNvCxnSpPr>
          <p:nvPr/>
        </p:nvCxnSpPr>
        <p:spPr>
          <a:xfrm>
            <a:off x="4880909" y="2890762"/>
            <a:ext cx="6811" cy="550193"/>
          </a:xfrm>
          <a:prstGeom prst="straightConnector1">
            <a:avLst/>
          </a:prstGeom>
          <a:noFill/>
          <a:ln w="28575" cap="flat" cmpd="sng" algn="ctr">
            <a:solidFill>
              <a:sysClr val="windowText" lastClr="000000"/>
            </a:solidFill>
            <a:prstDash val="solid"/>
            <a:tailEnd type="triangle"/>
          </a:ln>
          <a:effectLst/>
        </p:spPr>
      </p:cxnSp>
      <p:sp>
        <p:nvSpPr>
          <p:cNvPr id="23" name="Rectangle 22"/>
          <p:cNvSpPr/>
          <p:nvPr/>
        </p:nvSpPr>
        <p:spPr>
          <a:xfrm>
            <a:off x="4705664" y="5447032"/>
            <a:ext cx="182056" cy="61663"/>
          </a:xfrm>
          <a:prstGeom prst="rect">
            <a:avLst/>
          </a:prstGeom>
          <a:noFill/>
          <a:ln w="22225"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4" name="Rectangle 23"/>
          <p:cNvSpPr/>
          <p:nvPr/>
        </p:nvSpPr>
        <p:spPr>
          <a:xfrm>
            <a:off x="3721407" y="5447032"/>
            <a:ext cx="205154" cy="61663"/>
          </a:xfrm>
          <a:prstGeom prst="rect">
            <a:avLst/>
          </a:prstGeom>
          <a:noFill/>
          <a:ln w="22225"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7" name="Rectangle 26"/>
          <p:cNvSpPr/>
          <p:nvPr/>
        </p:nvSpPr>
        <p:spPr>
          <a:xfrm>
            <a:off x="786531" y="2081460"/>
            <a:ext cx="1952898" cy="685800"/>
          </a:xfrm>
          <a:prstGeom prst="rect">
            <a:avLst/>
          </a:prstGeom>
          <a:solidFill>
            <a:schemeClr val="bg1"/>
          </a:solidFill>
          <a:ln w="381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28" name="Elbow Connector 27"/>
          <p:cNvCxnSpPr>
            <a:endCxn id="27" idx="3"/>
          </p:cNvCxnSpPr>
          <p:nvPr/>
        </p:nvCxnSpPr>
        <p:spPr>
          <a:xfrm rot="10800000" flipV="1">
            <a:off x="2739429" y="2009066"/>
            <a:ext cx="585081" cy="415294"/>
          </a:xfrm>
          <a:prstGeom prst="bentConnector3">
            <a:avLst/>
          </a:prstGeom>
          <a:noFill/>
          <a:ln w="28575" cap="flat" cmpd="sng" algn="ctr">
            <a:solidFill>
              <a:srgbClr val="C0504D">
                <a:lumMod val="75000"/>
              </a:srgbClr>
            </a:solidFill>
            <a:prstDash val="sysDash"/>
            <a:tailEnd type="triangle"/>
          </a:ln>
          <a:effectLst/>
        </p:spPr>
      </p:cxnSp>
      <p:cxnSp>
        <p:nvCxnSpPr>
          <p:cNvPr id="29" name="Elbow Connector 28"/>
          <p:cNvCxnSpPr>
            <a:stCxn id="10" idx="1"/>
          </p:cNvCxnSpPr>
          <p:nvPr/>
        </p:nvCxnSpPr>
        <p:spPr>
          <a:xfrm rot="10800000">
            <a:off x="1938705" y="1427690"/>
            <a:ext cx="1397056" cy="342900"/>
          </a:xfrm>
          <a:prstGeom prst="bentConnector3">
            <a:avLst/>
          </a:prstGeom>
          <a:noFill/>
          <a:ln w="50800" cap="flat" cmpd="sng" algn="ctr">
            <a:solidFill>
              <a:srgbClr val="C0504D">
                <a:lumMod val="75000"/>
              </a:srgbClr>
            </a:solidFill>
            <a:prstDash val="sysDash"/>
            <a:headEnd type="triangle"/>
            <a:tailEnd type="triangle"/>
          </a:ln>
          <a:effectLst/>
        </p:spPr>
      </p:cxnSp>
      <p:sp>
        <p:nvSpPr>
          <p:cNvPr id="30" name="TextBox 29"/>
          <p:cNvSpPr txBox="1"/>
          <p:nvPr/>
        </p:nvSpPr>
        <p:spPr>
          <a:xfrm>
            <a:off x="1342086" y="1143418"/>
            <a:ext cx="1167307" cy="57708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EPICS</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Timing</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Beam Feedback</a:t>
            </a:r>
          </a:p>
        </p:txBody>
      </p:sp>
      <p:sp>
        <p:nvSpPr>
          <p:cNvPr id="31" name="TextBox 30"/>
          <p:cNvSpPr txBox="1"/>
          <p:nvPr/>
        </p:nvSpPr>
        <p:spPr>
          <a:xfrm>
            <a:off x="966625" y="2196326"/>
            <a:ext cx="1665841" cy="5078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Resonance Control</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Stepper</a:t>
            </a:r>
          </a:p>
        </p:txBody>
      </p:sp>
      <p:sp>
        <p:nvSpPr>
          <p:cNvPr id="32" name="TextBox 31"/>
          <p:cNvSpPr txBox="1"/>
          <p:nvPr/>
        </p:nvSpPr>
        <p:spPr>
          <a:xfrm>
            <a:off x="3587628" y="1450694"/>
            <a:ext cx="1452642" cy="623248"/>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RF Station</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Feedback Algorithms</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Exception Handling</a:t>
            </a:r>
          </a:p>
        </p:txBody>
      </p:sp>
      <p:sp>
        <p:nvSpPr>
          <p:cNvPr id="33" name="TextBox 32"/>
          <p:cNvSpPr txBox="1"/>
          <p:nvPr/>
        </p:nvSpPr>
        <p:spPr>
          <a:xfrm>
            <a:off x="5128213" y="3610531"/>
            <a:ext cx="1107996" cy="415498"/>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Forward &amp;</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Reverse Power</a:t>
            </a:r>
          </a:p>
        </p:txBody>
      </p:sp>
      <p:sp>
        <p:nvSpPr>
          <p:cNvPr id="34" name="TextBox 33"/>
          <p:cNvSpPr txBox="1"/>
          <p:nvPr/>
        </p:nvSpPr>
        <p:spPr>
          <a:xfrm>
            <a:off x="5142617" y="2481107"/>
            <a:ext cx="739305" cy="46166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8 kW</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Klystron</a:t>
            </a:r>
          </a:p>
        </p:txBody>
      </p:sp>
      <p:sp>
        <p:nvSpPr>
          <p:cNvPr id="35" name="Rectangle 34"/>
          <p:cNvSpPr/>
          <p:nvPr/>
        </p:nvSpPr>
        <p:spPr>
          <a:xfrm>
            <a:off x="5676768" y="5439720"/>
            <a:ext cx="205154" cy="61663"/>
          </a:xfrm>
          <a:prstGeom prst="rect">
            <a:avLst/>
          </a:prstGeom>
          <a:noFill/>
          <a:ln w="22225"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36" name="Elbow Connector 35"/>
          <p:cNvCxnSpPr>
            <a:stCxn id="17" idx="2"/>
          </p:cNvCxnSpPr>
          <p:nvPr/>
        </p:nvCxnSpPr>
        <p:spPr>
          <a:xfrm rot="16200000" flipH="1">
            <a:off x="4530482" y="4247512"/>
            <a:ext cx="1462068" cy="719577"/>
          </a:xfrm>
          <a:prstGeom prst="bentConnector3">
            <a:avLst>
              <a:gd name="adj1" fmla="val 50000"/>
            </a:avLst>
          </a:prstGeom>
          <a:noFill/>
          <a:ln w="28575" cap="flat" cmpd="sng" algn="ctr">
            <a:solidFill>
              <a:sysClr val="windowText" lastClr="000000"/>
            </a:solidFill>
            <a:prstDash val="solid"/>
            <a:tailEnd type="triangle"/>
          </a:ln>
          <a:effectLst/>
        </p:spPr>
      </p:cxnSp>
      <p:cxnSp>
        <p:nvCxnSpPr>
          <p:cNvPr id="38" name="Elbow Connector 37"/>
          <p:cNvCxnSpPr/>
          <p:nvPr/>
        </p:nvCxnSpPr>
        <p:spPr>
          <a:xfrm rot="16200000" flipH="1">
            <a:off x="2458766" y="2894792"/>
            <a:ext cx="2556487" cy="2301421"/>
          </a:xfrm>
          <a:prstGeom prst="bentConnector3">
            <a:avLst>
              <a:gd name="adj1" fmla="val 91886"/>
            </a:avLst>
          </a:prstGeom>
          <a:noFill/>
          <a:ln w="28575" cap="flat" cmpd="sng" algn="ctr">
            <a:solidFill>
              <a:srgbClr val="F79646">
                <a:lumMod val="75000"/>
              </a:srgbClr>
            </a:solidFill>
            <a:prstDash val="solid"/>
            <a:tailEnd type="triangle"/>
          </a:ln>
          <a:effectLst/>
        </p:spPr>
      </p:cxnSp>
      <p:sp>
        <p:nvSpPr>
          <p:cNvPr id="40" name="TextBox 39"/>
          <p:cNvSpPr txBox="1"/>
          <p:nvPr/>
        </p:nvSpPr>
        <p:spPr>
          <a:xfrm>
            <a:off x="3153903" y="5794583"/>
            <a:ext cx="3021981" cy="30008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1.497 GHz Superconducting Cavities</a:t>
            </a:r>
          </a:p>
        </p:txBody>
      </p:sp>
      <p:sp>
        <p:nvSpPr>
          <p:cNvPr id="41" name="TextBox 40"/>
          <p:cNvSpPr txBox="1"/>
          <p:nvPr/>
        </p:nvSpPr>
        <p:spPr>
          <a:xfrm>
            <a:off x="2700881" y="1339280"/>
            <a:ext cx="569387" cy="30008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GigE</a:t>
            </a:r>
          </a:p>
        </p:txBody>
      </p:sp>
      <p:sp>
        <p:nvSpPr>
          <p:cNvPr id="42" name="TextBox 41"/>
          <p:cNvSpPr txBox="1"/>
          <p:nvPr/>
        </p:nvSpPr>
        <p:spPr>
          <a:xfrm>
            <a:off x="747317" y="4715576"/>
            <a:ext cx="659668" cy="30008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prstClr val="black"/>
                </a:solidFill>
                <a:effectLst/>
                <a:uLnTx/>
                <a:uFillTx/>
              </a:rPr>
              <a:t>Tunnel</a:t>
            </a:r>
          </a:p>
        </p:txBody>
      </p:sp>
      <p:sp>
        <p:nvSpPr>
          <p:cNvPr id="43" name="TextBox 42"/>
          <p:cNvSpPr txBox="1"/>
          <p:nvPr/>
        </p:nvSpPr>
        <p:spPr>
          <a:xfrm>
            <a:off x="772647" y="3848384"/>
            <a:ext cx="684033" cy="30008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prstClr val="black"/>
                </a:solidFill>
                <a:effectLst/>
                <a:uLnTx/>
                <a:uFillTx/>
              </a:rPr>
              <a:t>Gallery</a:t>
            </a:r>
          </a:p>
        </p:txBody>
      </p:sp>
      <p:sp>
        <p:nvSpPr>
          <p:cNvPr id="44" name="TextBox 43"/>
          <p:cNvSpPr txBox="1"/>
          <p:nvPr/>
        </p:nvSpPr>
        <p:spPr>
          <a:xfrm>
            <a:off x="6457432" y="2792731"/>
            <a:ext cx="1194558" cy="30008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Cavity Signal</a:t>
            </a:r>
          </a:p>
        </p:txBody>
      </p:sp>
      <p:sp>
        <p:nvSpPr>
          <p:cNvPr id="45" name="Rectangle 44"/>
          <p:cNvSpPr/>
          <p:nvPr/>
        </p:nvSpPr>
        <p:spPr>
          <a:xfrm>
            <a:off x="5888732" y="5316434"/>
            <a:ext cx="771294" cy="308233"/>
          </a:xfrm>
          <a:prstGeom prst="rect">
            <a:avLst/>
          </a:prstGeom>
          <a:noFill/>
          <a:ln w="28575" cap="flat" cmpd="sng" algn="ctr">
            <a:solidFill>
              <a:srgbClr val="4F81BD">
                <a:shade val="50000"/>
              </a:srgbClr>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46" name="Rectangle 45"/>
          <p:cNvSpPr/>
          <p:nvPr/>
        </p:nvSpPr>
        <p:spPr>
          <a:xfrm>
            <a:off x="2932359" y="5316434"/>
            <a:ext cx="771294" cy="308233"/>
          </a:xfrm>
          <a:prstGeom prst="rect">
            <a:avLst/>
          </a:prstGeom>
          <a:noFill/>
          <a:ln w="28575" cap="flat" cmpd="sng" algn="ctr">
            <a:solidFill>
              <a:srgbClr val="4F81BD">
                <a:shade val="50000"/>
              </a:srgbClr>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 name="TextBox 2"/>
          <p:cNvSpPr txBox="1"/>
          <p:nvPr/>
        </p:nvSpPr>
        <p:spPr>
          <a:xfrm>
            <a:off x="6660026" y="1339280"/>
            <a:ext cx="103105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No PRC</a:t>
            </a:r>
            <a:endParaRPr lang="en-US"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r>
              <a:rPr lang="en-US" dirty="0" smtClean="0"/>
              <a:t>C75 Review February 15, 2018</a:t>
            </a:r>
            <a:endParaRPr lang="en-US" dirty="0"/>
          </a:p>
        </p:txBody>
      </p:sp>
      <p:sp>
        <p:nvSpPr>
          <p:cNvPr id="47" name="TextBox 46"/>
          <p:cNvSpPr txBox="1"/>
          <p:nvPr/>
        </p:nvSpPr>
        <p:spPr>
          <a:xfrm>
            <a:off x="702327" y="2775877"/>
            <a:ext cx="1223412" cy="5078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Piezo Control</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638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13</a:t>
            </a:fld>
            <a:endParaRPr lang="en-US" dirty="0"/>
          </a:p>
        </p:txBody>
      </p:sp>
      <p:sp>
        <p:nvSpPr>
          <p:cNvPr id="5" name="Title 2"/>
          <p:cNvSpPr>
            <a:spLocks noGrp="1"/>
          </p:cNvSpPr>
          <p:nvPr>
            <p:ph type="title"/>
          </p:nvPr>
        </p:nvSpPr>
        <p:spPr>
          <a:xfrm>
            <a:off x="451822" y="129091"/>
            <a:ext cx="8103570" cy="753033"/>
          </a:xfrm>
        </p:spPr>
        <p:txBody>
          <a:bodyPr/>
          <a:lstStyle/>
          <a:p>
            <a:r>
              <a:rPr lang="en-US" sz="2800" dirty="0" smtClean="0"/>
              <a:t>LCLSII RF Station/Precision Receiver Chassis</a:t>
            </a:r>
            <a:endParaRPr lang="en-US"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471" y="1094534"/>
            <a:ext cx="3386666" cy="3163653"/>
          </a:xfrm>
          <a:prstGeom prst="rect">
            <a:avLst/>
          </a:prstGeom>
        </p:spPr>
      </p:pic>
      <p:sp>
        <p:nvSpPr>
          <p:cNvPr id="8" name="Content Placeholder 3"/>
          <p:cNvSpPr txBox="1">
            <a:spLocks/>
          </p:cNvSpPr>
          <p:nvPr/>
        </p:nvSpPr>
        <p:spPr>
          <a:xfrm>
            <a:off x="365594" y="1246119"/>
            <a:ext cx="4605867" cy="3219199"/>
          </a:xfrm>
          <a:prstGeom prst="rect">
            <a:avLst/>
          </a:prstGeom>
        </p:spPr>
        <p:txBody>
          <a:bodyPr vert="horz" lIns="0" tIns="0" rIns="0" bIns="0" rtlCol="0">
            <a:normAutofit fontScale="92500" lnSpcReduction="20000"/>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0"/>
              </a:spcBef>
              <a:spcAft>
                <a:spcPts val="300"/>
              </a:spcAft>
              <a:buClr>
                <a:srgbClr val="981E32"/>
              </a:buClr>
              <a:buSzTx/>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Chassis tested at all LBNL and all partner laboratories</a:t>
            </a:r>
          </a:p>
          <a:p>
            <a:pPr marL="342900" marR="0" lvl="0" indent="-342900" algn="l" defTabSz="914400" rtl="0" eaLnBrk="1" fontAlgn="auto" latinLnBrk="0" hangingPunct="1">
              <a:lnSpc>
                <a:spcPct val="120000"/>
              </a:lnSpc>
              <a:spcBef>
                <a:spcPts val="0"/>
              </a:spcBef>
              <a:spcAft>
                <a:spcPts val="300"/>
              </a:spcAft>
              <a:buClr>
                <a:srgbClr val="981E32"/>
              </a:buClr>
              <a:buSzTx/>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Tests have exceeded specifications – data later</a:t>
            </a:r>
          </a:p>
          <a:p>
            <a:pPr marL="342900" marR="0" lvl="0" indent="-342900" algn="l" defTabSz="914400" rtl="0" eaLnBrk="1" fontAlgn="auto" latinLnBrk="0" hangingPunct="1">
              <a:lnSpc>
                <a:spcPct val="120000"/>
              </a:lnSpc>
              <a:spcBef>
                <a:spcPts val="0"/>
              </a:spcBef>
              <a:spcAft>
                <a:spcPts val="300"/>
              </a:spcAft>
              <a:buClr>
                <a:srgbClr val="981E32"/>
              </a:buClr>
              <a:buSzTx/>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Full documentation package has been developed</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Gerber files for all PCBs</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Cable drawings for all internal cabling</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BOMs for boards and chassis parts: heat sinks, filters, connectors, etc.</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Mechanical drawings for chassis enclosure, mounting plates, etc.</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Schematic Diagrams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462" y="4634049"/>
            <a:ext cx="3230880" cy="1764118"/>
          </a:xfrm>
          <a:prstGeom prst="rect">
            <a:avLst/>
          </a:prstGeom>
        </p:spPr>
      </p:pic>
      <p:sp>
        <p:nvSpPr>
          <p:cNvPr id="10" name="Down Arrow 9"/>
          <p:cNvSpPr/>
          <p:nvPr/>
        </p:nvSpPr>
        <p:spPr>
          <a:xfrm>
            <a:off x="6796721" y="4312920"/>
            <a:ext cx="230449" cy="321129"/>
          </a:xfrm>
          <a:prstGeom prst="downArrow">
            <a:avLst/>
          </a:prstGeom>
          <a:solidFill>
            <a:srgbClr val="0070C0"/>
          </a:solidFill>
          <a:ln w="25400" cap="flat" cmpd="sng" algn="ctr">
            <a:solidFill>
              <a:srgbClr val="0070C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2" name="Footer Placeholder 1"/>
          <p:cNvSpPr>
            <a:spLocks noGrp="1"/>
          </p:cNvSpPr>
          <p:nvPr>
            <p:ph type="ftr" sz="quarter" idx="11"/>
          </p:nvPr>
        </p:nvSpPr>
        <p:spPr/>
        <p:txBody>
          <a:bodyPr/>
          <a:lstStyle/>
          <a:p>
            <a:r>
              <a:rPr lang="en-US" dirty="0" smtClean="0"/>
              <a:t>C75 Review February 15, 2018</a:t>
            </a:r>
            <a:endParaRPr lang="en-US" dirty="0"/>
          </a:p>
        </p:txBody>
      </p:sp>
      <p:pic>
        <p:nvPicPr>
          <p:cNvPr id="3" name="Picture 2"/>
          <p:cNvPicPr>
            <a:picLocks noChangeAspect="1"/>
          </p:cNvPicPr>
          <p:nvPr/>
        </p:nvPicPr>
        <p:blipFill>
          <a:blip r:embed="rId4"/>
          <a:stretch>
            <a:fillRect/>
          </a:stretch>
        </p:blipFill>
        <p:spPr>
          <a:xfrm>
            <a:off x="296849" y="4478648"/>
            <a:ext cx="4567457" cy="1636932"/>
          </a:xfrm>
          <a:prstGeom prst="rect">
            <a:avLst/>
          </a:prstGeom>
        </p:spPr>
      </p:pic>
    </p:spTree>
    <p:extLst>
      <p:ext uri="{BB962C8B-B14F-4D97-AF65-F5344CB8AC3E}">
        <p14:creationId xmlns:p14="http://schemas.microsoft.com/office/powerpoint/2010/main" val="859840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14</a:t>
            </a:fld>
            <a:endParaRPr lang="en-US" dirty="0"/>
          </a:p>
        </p:txBody>
      </p:sp>
      <p:sp>
        <p:nvSpPr>
          <p:cNvPr id="5" name="Content Placeholder 4"/>
          <p:cNvSpPr txBox="1">
            <a:spLocks/>
          </p:cNvSpPr>
          <p:nvPr/>
        </p:nvSpPr>
        <p:spPr>
          <a:xfrm>
            <a:off x="117019" y="800100"/>
            <a:ext cx="8731705" cy="5667236"/>
          </a:xfrm>
          <a:prstGeom prst="rect">
            <a:avLst/>
          </a:prstGeom>
        </p:spPr>
        <p:txBody>
          <a:bodyPr vert="horz" lIns="0" tIns="0" rIns="0" bIns="0" rtlCol="0">
            <a:normAutofit fontScale="77500" lnSpcReduction="20000"/>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Field Control Chassis (RF Station)</a:t>
            </a: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Receiver/Transmitter </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p>
          <a:p>
            <a:pPr marL="914400" marR="0" lvl="3"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lang="en-US" sz="1600" dirty="0" smtClean="0">
                <a:solidFill>
                  <a:srgbClr val="000000"/>
                </a:solidFill>
              </a:rPr>
              <a:t>One </a:t>
            </a: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cavities/chassis</a:t>
            </a:r>
          </a:p>
          <a:p>
            <a:pPr marL="914400" marR="0" lvl="3"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Probe,</a:t>
            </a:r>
            <a:r>
              <a:rPr kumimoji="0" lang="en-US" sz="1600" b="0" i="0" u="none" strike="noStrike" kern="1200" cap="none" spc="0" normalizeH="0" noProof="0" dirty="0" smtClean="0">
                <a:ln>
                  <a:noFill/>
                </a:ln>
                <a:solidFill>
                  <a:srgbClr val="000000"/>
                </a:solidFill>
                <a:effectLst/>
                <a:uLnTx/>
                <a:uFillTx/>
                <a:latin typeface="Arial" pitchFamily="34" charset="0"/>
                <a:ea typeface="+mn-ea"/>
                <a:cs typeface="Arial" pitchFamily="34" charset="0"/>
              </a:rPr>
              <a:t> </a:t>
            </a: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Forward, Reverse and Drive power</a:t>
            </a:r>
          </a:p>
          <a:p>
            <a:pPr marL="914400" marR="0" lvl="3"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Klystron Amplifier Drive</a:t>
            </a:r>
          </a:p>
          <a:p>
            <a:pPr marL="914400" marR="0" lvl="3"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IF Processor and FPGA</a:t>
            </a:r>
          </a:p>
          <a:p>
            <a:pPr lvl="2">
              <a:defRPr/>
            </a:pPr>
            <a:r>
              <a:rPr lang="en-US" sz="1800" dirty="0">
                <a:solidFill>
                  <a:srgbClr val="000000"/>
                </a:solidFill>
              </a:rPr>
              <a:t>Channel Isolation in the RFS is better (~80 dB) than the 60 dB we designed to 10 years ago, so it easily meets our specification</a:t>
            </a:r>
          </a:p>
          <a:p>
            <a:pPr lvl="2">
              <a:defRPr/>
            </a:pPr>
            <a:r>
              <a:rPr lang="en-US" sz="1800" dirty="0">
                <a:solidFill>
                  <a:srgbClr val="000000"/>
                </a:solidFill>
              </a:rPr>
              <a:t>Greatly simplifies design</a:t>
            </a:r>
          </a:p>
          <a:p>
            <a:pPr lvl="3">
              <a:defRPr/>
            </a:pPr>
            <a:r>
              <a:rPr lang="en-US" sz="1600" dirty="0">
                <a:solidFill>
                  <a:srgbClr val="000000"/>
                </a:solidFill>
              </a:rPr>
              <a:t>One RFS can control one/two C75 cavities </a:t>
            </a:r>
          </a:p>
          <a:p>
            <a:pPr marL="914400" marR="0" lvl="3"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457200" marR="0" lvl="1"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Resonance Control</a:t>
            </a: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Stepper Motor Control </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p>
          <a:p>
            <a:pPr marL="914400" marR="0" lvl="3"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Eight cavities per chassis</a:t>
            </a:r>
          </a:p>
          <a:p>
            <a:pPr marL="914400" marR="0" lvl="3"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Same FPGA/carrier as RFS</a:t>
            </a: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Fiber communication with RF station</a:t>
            </a:r>
          </a:p>
          <a:p>
            <a:pPr lvl="1">
              <a:defRPr/>
            </a:pPr>
            <a:r>
              <a:rPr lang="en-US" sz="2000" b="1" dirty="0" smtClean="0">
                <a:solidFill>
                  <a:srgbClr val="000000"/>
                </a:solidFill>
              </a:rPr>
              <a:t>Interlocks (Modified Design)</a:t>
            </a:r>
            <a:endParaRPr lang="en-US" sz="2000" b="1" dirty="0">
              <a:solidFill>
                <a:srgbClr val="000000"/>
              </a:solidFill>
            </a:endParaRPr>
          </a:p>
          <a:p>
            <a:pPr lvl="2">
              <a:defRPr/>
            </a:pPr>
            <a:r>
              <a:rPr lang="en-US" sz="1800" dirty="0" smtClean="0">
                <a:solidFill>
                  <a:srgbClr val="000000"/>
                </a:solidFill>
              </a:rPr>
              <a:t>Similar to C100 </a:t>
            </a:r>
            <a:r>
              <a:rPr lang="en-US" dirty="0" smtClean="0">
                <a:solidFill>
                  <a:srgbClr val="000000"/>
                </a:solidFill>
              </a:rPr>
              <a:t>  </a:t>
            </a:r>
            <a:endParaRPr lang="en-US" dirty="0">
              <a:solidFill>
                <a:srgbClr val="000000"/>
              </a:solidFill>
            </a:endParaRPr>
          </a:p>
          <a:p>
            <a:pPr lvl="3">
              <a:defRPr/>
            </a:pPr>
            <a:r>
              <a:rPr lang="en-US" sz="1600" dirty="0">
                <a:solidFill>
                  <a:srgbClr val="000000"/>
                </a:solidFill>
              </a:rPr>
              <a:t>Eight cavities per chassis</a:t>
            </a:r>
          </a:p>
          <a:p>
            <a:pPr lvl="3">
              <a:defRPr/>
            </a:pPr>
            <a:r>
              <a:rPr lang="en-US" sz="1600" dirty="0">
                <a:solidFill>
                  <a:srgbClr val="000000"/>
                </a:solidFill>
              </a:rPr>
              <a:t>Same FPGA/carrier as </a:t>
            </a:r>
            <a:r>
              <a:rPr lang="en-US" sz="1600" dirty="0" smtClean="0">
                <a:solidFill>
                  <a:srgbClr val="000000"/>
                </a:solidFill>
              </a:rPr>
              <a:t>RFS</a:t>
            </a:r>
            <a:endParaRPr lang="en-US" sz="1600" dirty="0">
              <a:solidFill>
                <a:srgbClr val="000000"/>
              </a:solidFill>
            </a:endParaRPr>
          </a:p>
          <a:p>
            <a:pPr lvl="2">
              <a:defRPr/>
            </a:pPr>
            <a:r>
              <a:rPr lang="en-US" sz="1800" dirty="0">
                <a:solidFill>
                  <a:srgbClr val="000000"/>
                </a:solidFill>
              </a:rPr>
              <a:t>Fiber communication with RF </a:t>
            </a:r>
            <a:r>
              <a:rPr lang="en-US" sz="1800" dirty="0" smtClean="0">
                <a:solidFill>
                  <a:srgbClr val="000000"/>
                </a:solidFill>
              </a:rPr>
              <a:t>station</a:t>
            </a:r>
          </a:p>
          <a:p>
            <a:pPr lvl="1">
              <a:defRPr/>
            </a:pPr>
            <a:r>
              <a:rPr lang="en-US" sz="2000" b="1" dirty="0" smtClean="0">
                <a:solidFill>
                  <a:srgbClr val="000000"/>
                </a:solidFill>
              </a:rPr>
              <a:t>HPA Controller (Modified Design)</a:t>
            </a:r>
            <a:endParaRPr lang="en-US" sz="2000" b="1" dirty="0">
              <a:solidFill>
                <a:srgbClr val="000000"/>
              </a:solidFill>
            </a:endParaRPr>
          </a:p>
          <a:p>
            <a:pPr lvl="2">
              <a:defRPr/>
            </a:pPr>
            <a:r>
              <a:rPr lang="en-US" sz="1800" dirty="0">
                <a:solidFill>
                  <a:srgbClr val="000000"/>
                </a:solidFill>
              </a:rPr>
              <a:t>Similar to </a:t>
            </a:r>
            <a:r>
              <a:rPr lang="en-US" sz="1800" dirty="0" smtClean="0">
                <a:solidFill>
                  <a:srgbClr val="000000"/>
                </a:solidFill>
              </a:rPr>
              <a:t>R100 </a:t>
            </a:r>
            <a:r>
              <a:rPr lang="en-US" dirty="0" smtClean="0">
                <a:solidFill>
                  <a:srgbClr val="000000"/>
                </a:solidFill>
              </a:rPr>
              <a:t>  </a:t>
            </a:r>
            <a:endParaRPr lang="en-US" dirty="0">
              <a:solidFill>
                <a:srgbClr val="000000"/>
              </a:solidFill>
            </a:endParaRPr>
          </a:p>
          <a:p>
            <a:pPr lvl="3">
              <a:defRPr/>
            </a:pPr>
            <a:r>
              <a:rPr lang="en-US" sz="1600" dirty="0">
                <a:solidFill>
                  <a:srgbClr val="000000"/>
                </a:solidFill>
              </a:rPr>
              <a:t>Eight </a:t>
            </a:r>
            <a:r>
              <a:rPr lang="en-US" sz="1600" dirty="0" smtClean="0">
                <a:solidFill>
                  <a:srgbClr val="000000"/>
                </a:solidFill>
              </a:rPr>
              <a:t>klystron </a:t>
            </a:r>
            <a:r>
              <a:rPr lang="en-US" sz="1600" dirty="0">
                <a:solidFill>
                  <a:srgbClr val="000000"/>
                </a:solidFill>
              </a:rPr>
              <a:t>per </a:t>
            </a:r>
            <a:r>
              <a:rPr lang="en-US" sz="1600" dirty="0" smtClean="0">
                <a:solidFill>
                  <a:srgbClr val="000000"/>
                </a:solidFill>
              </a:rPr>
              <a:t>chassis</a:t>
            </a:r>
            <a:endParaRPr lang="en-US" sz="1600" dirty="0">
              <a:solidFill>
                <a:srgbClr val="000000"/>
              </a:solidFill>
            </a:endParaRPr>
          </a:p>
          <a:p>
            <a:pPr lvl="3">
              <a:defRPr/>
            </a:pPr>
            <a:r>
              <a:rPr lang="en-US" sz="1600" dirty="0">
                <a:solidFill>
                  <a:srgbClr val="000000"/>
                </a:solidFill>
              </a:rPr>
              <a:t>Same FPGA/carrier as </a:t>
            </a:r>
            <a:r>
              <a:rPr lang="en-US" sz="1600" dirty="0" smtClean="0">
                <a:solidFill>
                  <a:srgbClr val="000000"/>
                </a:solidFill>
              </a:rPr>
              <a:t>RFS</a:t>
            </a:r>
            <a:endParaRPr lang="en-US" sz="1600" dirty="0">
              <a:solidFill>
                <a:srgbClr val="000000"/>
              </a:solidFill>
            </a:endParaRPr>
          </a:p>
          <a:p>
            <a:pPr lvl="2">
              <a:defRPr/>
            </a:pPr>
            <a:r>
              <a:rPr lang="en-US" sz="1800" dirty="0">
                <a:solidFill>
                  <a:srgbClr val="000000"/>
                </a:solidFill>
              </a:rPr>
              <a:t>Fiber communication with RF station</a:t>
            </a:r>
          </a:p>
          <a:p>
            <a:pPr lvl="2">
              <a:defRPr/>
            </a:pPr>
            <a:endParaRPr lang="en-US" sz="1800" dirty="0">
              <a:solidFill>
                <a:srgbClr val="000000"/>
              </a:solidFill>
            </a:endParaRP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Title 2"/>
          <p:cNvSpPr>
            <a:spLocks noGrp="1"/>
          </p:cNvSpPr>
          <p:nvPr>
            <p:ph type="title"/>
          </p:nvPr>
        </p:nvSpPr>
        <p:spPr>
          <a:xfrm>
            <a:off x="451822" y="129091"/>
            <a:ext cx="8103570" cy="753033"/>
          </a:xfrm>
        </p:spPr>
        <p:txBody>
          <a:bodyPr/>
          <a:lstStyle/>
          <a:p>
            <a:r>
              <a:rPr lang="en-US" sz="2800" dirty="0" smtClean="0"/>
              <a:t>LLRF Architecture</a:t>
            </a:r>
            <a:endParaRPr lang="en-US" sz="2800" dirty="0"/>
          </a:p>
        </p:txBody>
      </p:sp>
      <p:sp>
        <p:nvSpPr>
          <p:cNvPr id="2" name="Footer Placeholder 1"/>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1484820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Where We Are …</a:t>
            </a:r>
            <a:endParaRPr lang="en-US" sz="2800" dirty="0"/>
          </a:p>
        </p:txBody>
      </p:sp>
      <p:sp>
        <p:nvSpPr>
          <p:cNvPr id="3" name="Content Placeholder 2"/>
          <p:cNvSpPr>
            <a:spLocks noGrp="1"/>
          </p:cNvSpPr>
          <p:nvPr>
            <p:ph idx="1"/>
          </p:nvPr>
        </p:nvSpPr>
        <p:spPr/>
        <p:txBody>
          <a:bodyPr/>
          <a:lstStyle/>
          <a:p>
            <a:r>
              <a:rPr lang="en-US" dirty="0" smtClean="0"/>
              <a:t>RF Front End: Tomasz is investigating what can, what needs modification and what can’t be used from the LCLSII RR front end. </a:t>
            </a:r>
          </a:p>
          <a:p>
            <a:pPr lvl="1"/>
            <a:r>
              <a:rPr lang="en-US" dirty="0" smtClean="0"/>
              <a:t>Presently prototyping a three channel receiver to test</a:t>
            </a:r>
          </a:p>
          <a:p>
            <a:pPr lvl="1"/>
            <a:r>
              <a:rPr lang="en-US" i="1" dirty="0" smtClean="0"/>
              <a:t>As we get further along it appears that while we can use the LCLSII RF as a guide, we will need to build our own receiver. </a:t>
            </a:r>
          </a:p>
          <a:p>
            <a:r>
              <a:rPr lang="en-US" dirty="0" smtClean="0"/>
              <a:t>FPGA Carrier Card: Rama is taking the LCLSII </a:t>
            </a:r>
            <a:r>
              <a:rPr lang="en-US" dirty="0" smtClean="0"/>
              <a:t>Xlinx</a:t>
            </a:r>
            <a:r>
              <a:rPr lang="en-US" dirty="0" smtClean="0"/>
              <a:t> carrier card design and investigating Intel (Altera) FPGA for our use. </a:t>
            </a:r>
          </a:p>
          <a:p>
            <a:pPr lvl="1"/>
            <a:r>
              <a:rPr lang="en-US" dirty="0" smtClean="0"/>
              <a:t>Low start up costs, Initial tests can be done with evaluation boards</a:t>
            </a:r>
          </a:p>
          <a:p>
            <a:pPr lvl="1"/>
            <a:r>
              <a:rPr lang="en-US" dirty="0" smtClean="0"/>
              <a:t>Goal is to develop the UDP between the FPGA and the EPICS IOC (this has already been done for LCLSII, and in use in the CMTF and LERF). </a:t>
            </a:r>
          </a:p>
          <a:p>
            <a:pPr lvl="1"/>
            <a:r>
              <a:rPr lang="en-US" dirty="0" smtClean="0"/>
              <a:t>Big Incentive: Eliminates PC104 and reduces the EPICS IOC count/zone from 11 to 1!</a:t>
            </a:r>
          </a:p>
          <a:p>
            <a:pPr lvl="1"/>
            <a:endParaRPr lang="en-US" dirty="0" smtClean="0"/>
          </a:p>
          <a:p>
            <a:pPr lvl="1"/>
            <a:endParaRPr lang="en-US" dirty="0" smtClean="0"/>
          </a:p>
          <a:p>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15</a:t>
            </a:fld>
            <a:endParaRPr lang="en-US" dirty="0"/>
          </a:p>
        </p:txBody>
      </p:sp>
      <p:sp>
        <p:nvSpPr>
          <p:cNvPr id="5" name="Footer Placeholder 4"/>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2647316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RF Front End</a:t>
            </a:r>
            <a:endParaRPr lang="en-US" sz="2800" dirty="0"/>
          </a:p>
        </p:txBody>
      </p:sp>
      <p:sp>
        <p:nvSpPr>
          <p:cNvPr id="3" name="Content Placeholder 2"/>
          <p:cNvSpPr>
            <a:spLocks noGrp="1"/>
          </p:cNvSpPr>
          <p:nvPr>
            <p:ph idx="1"/>
          </p:nvPr>
        </p:nvSpPr>
        <p:spPr>
          <a:xfrm>
            <a:off x="308918" y="966055"/>
            <a:ext cx="8464379" cy="5024198"/>
          </a:xfrm>
        </p:spPr>
        <p:txBody>
          <a:bodyPr>
            <a:noAutofit/>
          </a:bodyPr>
          <a:lstStyle/>
          <a:p>
            <a:pPr marL="0" indent="0">
              <a:buNone/>
            </a:pPr>
            <a:r>
              <a:rPr lang="en-US" sz="1800" b="1" dirty="0" smtClean="0"/>
              <a:t> RF boards key features</a:t>
            </a:r>
          </a:p>
          <a:p>
            <a:pPr lvl="0"/>
            <a:r>
              <a:rPr lang="en-US" sz="1800" dirty="0" smtClean="0"/>
              <a:t>Standard heterodyning architecture with passive, level 13 mixers</a:t>
            </a:r>
          </a:p>
          <a:p>
            <a:pPr lvl="0"/>
            <a:r>
              <a:rPr lang="en-US" sz="1800" dirty="0" smtClean="0"/>
              <a:t>CEBAF 70 MHz IF – although we are still investigating the possibility to use lower IF frequency (35 MHz)</a:t>
            </a:r>
          </a:p>
          <a:p>
            <a:pPr lvl="0"/>
            <a:r>
              <a:rPr lang="en-US" sz="1800" dirty="0" smtClean="0"/>
              <a:t>Single DAC transmitter </a:t>
            </a:r>
            <a:r>
              <a:rPr lang="en-US" sz="1800" dirty="0"/>
              <a:t>with </a:t>
            </a:r>
            <a:r>
              <a:rPr lang="en-US" sz="1800" dirty="0" smtClean="0"/>
              <a:t>the oversampling </a:t>
            </a:r>
            <a:r>
              <a:rPr lang="en-US" sz="1800" dirty="0"/>
              <a:t>(280 MHz</a:t>
            </a:r>
            <a:r>
              <a:rPr lang="en-US" sz="1800" dirty="0" smtClean="0"/>
              <a:t>) and heterodyning</a:t>
            </a:r>
          </a:p>
          <a:p>
            <a:endParaRPr lang="en-US" sz="1800" dirty="0" smtClean="0"/>
          </a:p>
          <a:p>
            <a:pPr marL="0" indent="0">
              <a:buNone/>
            </a:pPr>
            <a:r>
              <a:rPr lang="en-US" sz="1800" b="1" dirty="0" smtClean="0"/>
              <a:t>LCLS-II Similarities</a:t>
            </a:r>
          </a:p>
          <a:p>
            <a:r>
              <a:rPr lang="en-US" sz="1800" dirty="0" smtClean="0"/>
              <a:t>Aluminum cooling plate underneath the RF boards instead of forced air flow above</a:t>
            </a:r>
          </a:p>
          <a:p>
            <a:r>
              <a:rPr lang="en-US" sz="1800" dirty="0" smtClean="0"/>
              <a:t>Separated boards for the receivers and the transmitters</a:t>
            </a:r>
          </a:p>
          <a:p>
            <a:r>
              <a:rPr lang="en-US" sz="1800" dirty="0" smtClean="0"/>
              <a:t>6 channel receiver and 2 channel transmitter in one chassis (not decided yet)</a:t>
            </a:r>
          </a:p>
          <a:p>
            <a:r>
              <a:rPr lang="en-US" sz="1800" dirty="0" smtClean="0"/>
              <a:t>High quality RF shielding</a:t>
            </a:r>
          </a:p>
          <a:p>
            <a:r>
              <a:rPr lang="en-US" sz="1800" dirty="0" smtClean="0"/>
              <a:t>Some PCB solutions , Rogers laminates (?) , very similar layout </a:t>
            </a:r>
          </a:p>
          <a:p>
            <a:r>
              <a:rPr lang="en-US" sz="1800" dirty="0" smtClean="0"/>
              <a:t>Power supply outside of the LLRF chassis</a:t>
            </a:r>
          </a:p>
          <a:p>
            <a:pPr marL="0" indent="0">
              <a:buNone/>
            </a:pPr>
            <a:endParaRPr lang="en-US" sz="1800" dirty="0"/>
          </a:p>
          <a:p>
            <a:pPr marL="0" indent="0">
              <a:buNone/>
            </a:pPr>
            <a:endParaRPr lang="en-US" sz="1800" dirty="0" smtClean="0"/>
          </a:p>
          <a:p>
            <a:pPr>
              <a:buFontTx/>
              <a:buChar char="-"/>
            </a:pPr>
            <a:endParaRPr lang="en-US" sz="1800" dirty="0" smtClean="0"/>
          </a:p>
          <a:p>
            <a:endParaRPr lang="en-US" sz="1800" dirty="0" smtClean="0"/>
          </a:p>
          <a:p>
            <a:endParaRPr lang="en-US" sz="18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16</a:t>
            </a:fld>
            <a:endParaRPr lang="en-US" dirty="0"/>
          </a:p>
        </p:txBody>
      </p:sp>
      <p:sp>
        <p:nvSpPr>
          <p:cNvPr id="5" name="Footer Placeholder 4"/>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961475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Digitizer Board</a:t>
            </a:r>
            <a:endParaRPr lang="en-US" dirty="0"/>
          </a:p>
        </p:txBody>
      </p:sp>
      <p:sp>
        <p:nvSpPr>
          <p:cNvPr id="3" name="Content Placeholder 2"/>
          <p:cNvSpPr>
            <a:spLocks noGrp="1"/>
          </p:cNvSpPr>
          <p:nvPr>
            <p:ph idx="1"/>
          </p:nvPr>
        </p:nvSpPr>
        <p:spPr>
          <a:xfrm>
            <a:off x="308919" y="966055"/>
            <a:ext cx="4034481" cy="5381694"/>
          </a:xfrm>
        </p:spPr>
        <p:txBody>
          <a:bodyPr/>
          <a:lstStyle/>
          <a:p>
            <a:r>
              <a:rPr lang="en-US" dirty="0" smtClean="0"/>
              <a:t>Modular design</a:t>
            </a:r>
          </a:p>
          <a:p>
            <a:r>
              <a:rPr lang="en-US" dirty="0" smtClean="0"/>
              <a:t>High speed ADC</a:t>
            </a:r>
          </a:p>
          <a:p>
            <a:r>
              <a:rPr lang="en-US" dirty="0" smtClean="0"/>
              <a:t>High speed DAC</a:t>
            </a:r>
          </a:p>
          <a:p>
            <a:r>
              <a:rPr lang="en-US" dirty="0" smtClean="0"/>
              <a:t>Clock distribution</a:t>
            </a:r>
          </a:p>
          <a:p>
            <a:r>
              <a:rPr lang="en-US" dirty="0" smtClean="0"/>
              <a:t>GPIO and diagnostic ADC/DAC</a:t>
            </a:r>
          </a:p>
          <a:p>
            <a:r>
              <a:rPr lang="en-US" dirty="0" smtClean="0"/>
              <a:t>CAD: </a:t>
            </a:r>
            <a:r>
              <a:rPr lang="en-US" dirty="0" smtClean="0"/>
              <a:t>Altium</a:t>
            </a:r>
            <a:r>
              <a:rPr lang="en-US" dirty="0" smtClean="0"/>
              <a:t> (what JLAB uses)</a:t>
            </a:r>
          </a:p>
          <a:p>
            <a:endParaRPr lang="en-US" dirty="0"/>
          </a:p>
          <a:p>
            <a:pPr marL="0" indent="0">
              <a:buNone/>
            </a:pPr>
            <a:r>
              <a:rPr lang="en-US" dirty="0" smtClean="0"/>
              <a:t>Plan: Take the LCLSII design add frequency correct transformers (for ADC) and go from there.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7905" y="1130724"/>
            <a:ext cx="4255767" cy="27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29019" y="4304120"/>
            <a:ext cx="2153538" cy="369332"/>
          </a:xfrm>
          <a:prstGeom prst="rect">
            <a:avLst/>
          </a:prstGeom>
          <a:noFill/>
        </p:spPr>
        <p:txBody>
          <a:bodyPr wrap="none" rtlCol="0">
            <a:spAutoFit/>
          </a:bodyPr>
          <a:lstStyle/>
          <a:p>
            <a:r>
              <a:rPr lang="en-US" dirty="0" smtClean="0"/>
              <a:t>LCLSII Digitizer Board</a:t>
            </a:r>
            <a:endParaRPr lang="en-US" dirty="0"/>
          </a:p>
        </p:txBody>
      </p:sp>
      <p:sp>
        <p:nvSpPr>
          <p:cNvPr id="6" name="Footer Placeholder 5"/>
          <p:cNvSpPr>
            <a:spLocks noGrp="1"/>
          </p:cNvSpPr>
          <p:nvPr>
            <p:ph type="ftr" sz="quarter" idx="11"/>
          </p:nvPr>
        </p:nvSpPr>
        <p:spPr/>
        <p:txBody>
          <a:bodyPr/>
          <a:lstStyle/>
          <a:p>
            <a:r>
              <a:rPr lang="en-US" dirty="0" smtClean="0"/>
              <a:t>C75 Review February 15, 2018</a:t>
            </a:r>
            <a:endParaRPr lang="en-US" dirty="0"/>
          </a:p>
        </p:txBody>
      </p:sp>
      <p:sp>
        <p:nvSpPr>
          <p:cNvPr id="7" name="Slide Number Placeholder 6"/>
          <p:cNvSpPr>
            <a:spLocks noGrp="1"/>
          </p:cNvSpPr>
          <p:nvPr>
            <p:ph type="sldNum" sz="quarter" idx="12"/>
          </p:nvPr>
        </p:nvSpPr>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3085022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FPGA Board</a:t>
            </a:r>
            <a:endParaRPr lang="en-US" dirty="0"/>
          </a:p>
        </p:txBody>
      </p:sp>
      <p:sp>
        <p:nvSpPr>
          <p:cNvPr id="3" name="Content Placeholder 2"/>
          <p:cNvSpPr>
            <a:spLocks noGrp="1"/>
          </p:cNvSpPr>
          <p:nvPr>
            <p:ph idx="1"/>
          </p:nvPr>
        </p:nvSpPr>
        <p:spPr/>
        <p:txBody>
          <a:bodyPr>
            <a:normAutofit fontScale="92500"/>
          </a:bodyPr>
          <a:lstStyle/>
          <a:p>
            <a:r>
              <a:rPr lang="en-US" sz="2600" dirty="0" smtClean="0"/>
              <a:t>Generic FPGA board with Ethernet PHY (10/100/1000 Mbps) and SFP (Small form-factor pluggable transceiver) capability</a:t>
            </a:r>
          </a:p>
          <a:p>
            <a:r>
              <a:rPr lang="en-US" sz="2600" dirty="0" smtClean="0"/>
              <a:t>HSMC (High Speed Mezzanine Card)  connector for Altera FPGA</a:t>
            </a:r>
          </a:p>
          <a:p>
            <a:r>
              <a:rPr lang="en-US" sz="2600" dirty="0" smtClean="0"/>
              <a:t>FMC (FPGA Mezzanine Card) connector for Xilinx FPGA</a:t>
            </a:r>
          </a:p>
          <a:p>
            <a:r>
              <a:rPr lang="en-US" sz="2600" dirty="0" smtClean="0"/>
              <a:t>Faster time to develop a system with a generic FPGA board</a:t>
            </a:r>
          </a:p>
          <a:p>
            <a:pPr lvl="1"/>
            <a:r>
              <a:rPr lang="en-US" sz="2200" dirty="0" smtClean="0"/>
              <a:t>Will reduce time and cost for one of a system e.g. 4 Laser</a:t>
            </a:r>
          </a:p>
          <a:p>
            <a:pPr lvl="1"/>
            <a:r>
              <a:rPr lang="en-US" sz="2200" dirty="0" smtClean="0"/>
              <a:t>Don’t have to design a board with FPGA every single time</a:t>
            </a:r>
          </a:p>
          <a:p>
            <a:pPr lvl="1"/>
            <a:r>
              <a:rPr lang="en-US" sz="2200" dirty="0" smtClean="0"/>
              <a:t>Cost and complexity will be lower for systems</a:t>
            </a:r>
          </a:p>
          <a:p>
            <a:r>
              <a:rPr lang="en-US" sz="2600" dirty="0" smtClean="0"/>
              <a:t>Interfaces to network switch over copper/fiber</a:t>
            </a:r>
          </a:p>
          <a:p>
            <a:r>
              <a:rPr lang="en-US" sz="2600" dirty="0" smtClean="0"/>
              <a:t>Compatible with test boards from manufacturers (TI, ADI etc.)</a:t>
            </a:r>
          </a:p>
          <a:p>
            <a:endParaRPr lang="en-US" dirty="0"/>
          </a:p>
        </p:txBody>
      </p:sp>
      <p:sp>
        <p:nvSpPr>
          <p:cNvPr id="4" name="Footer Placeholder 3"/>
          <p:cNvSpPr>
            <a:spLocks noGrp="1"/>
          </p:cNvSpPr>
          <p:nvPr>
            <p:ph type="ftr" sz="quarter" idx="11"/>
          </p:nvPr>
        </p:nvSpPr>
        <p:spPr/>
        <p:txBody>
          <a:bodyPr/>
          <a:lstStyle/>
          <a:p>
            <a:r>
              <a:rPr lang="en-US" dirty="0" smtClean="0"/>
              <a:t>C75 Review February 15, 2018</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14196411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EPICS IOC</a:t>
            </a:r>
            <a:endParaRPr lang="en-US" dirty="0"/>
          </a:p>
        </p:txBody>
      </p:sp>
      <p:sp>
        <p:nvSpPr>
          <p:cNvPr id="3" name="Content Placeholder 2"/>
          <p:cNvSpPr>
            <a:spLocks noGrp="1"/>
          </p:cNvSpPr>
          <p:nvPr>
            <p:ph idx="1"/>
          </p:nvPr>
        </p:nvSpPr>
        <p:spPr/>
        <p:txBody>
          <a:bodyPr/>
          <a:lstStyle/>
          <a:p>
            <a:r>
              <a:rPr lang="en-US" dirty="0" smtClean="0"/>
              <a:t>One IOC per zone (e.g. computer)</a:t>
            </a:r>
          </a:p>
          <a:p>
            <a:pPr lvl="1"/>
            <a:r>
              <a:rPr lang="en-US" dirty="0" smtClean="0"/>
              <a:t>Now we have 11+ IOCs/zone!</a:t>
            </a:r>
          </a:p>
          <a:p>
            <a:r>
              <a:rPr lang="en-US" dirty="0" smtClean="0"/>
              <a:t>All the FPGAs are connected to IOC over a private LAN (copper/fiber)</a:t>
            </a:r>
          </a:p>
          <a:p>
            <a:r>
              <a:rPr lang="en-US" dirty="0" smtClean="0"/>
              <a:t>UDP for communication between IOC and FPGA</a:t>
            </a:r>
          </a:p>
          <a:p>
            <a:pPr lvl="1"/>
            <a:r>
              <a:rPr lang="en-US" dirty="0" smtClean="0"/>
              <a:t>Being used for resonance and interlocks in the CMTF Now!</a:t>
            </a:r>
          </a:p>
          <a:p>
            <a:r>
              <a:rPr lang="en-US" dirty="0" smtClean="0"/>
              <a:t>This architecture eliminates the need to have one IOC per chassis</a:t>
            </a:r>
          </a:p>
          <a:p>
            <a:pPr lvl="1"/>
            <a:r>
              <a:rPr lang="en-US" dirty="0" smtClean="0"/>
              <a:t>Allows hardware to be moved from zone to zone easier …</a:t>
            </a:r>
          </a:p>
          <a:p>
            <a:endParaRPr lang="en-US" dirty="0"/>
          </a:p>
        </p:txBody>
      </p:sp>
      <p:sp>
        <p:nvSpPr>
          <p:cNvPr id="4" name="Footer Placeholder 3"/>
          <p:cNvSpPr>
            <a:spLocks noGrp="1"/>
          </p:cNvSpPr>
          <p:nvPr>
            <p:ph type="ftr" sz="quarter" idx="11"/>
          </p:nvPr>
        </p:nvSpPr>
        <p:spPr/>
        <p:txBody>
          <a:bodyPr/>
          <a:lstStyle/>
          <a:p>
            <a:r>
              <a:rPr lang="en-US" dirty="0" smtClean="0"/>
              <a:t>C75 Review February 15, 2018</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Tree>
    <p:extLst>
      <p:ext uri="{BB962C8B-B14F-4D97-AF65-F5344CB8AC3E}">
        <p14:creationId xmlns:p14="http://schemas.microsoft.com/office/powerpoint/2010/main" val="1869952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Existing C20/50 &amp; C100 LLRF</a:t>
            </a:r>
          </a:p>
          <a:p>
            <a:r>
              <a:rPr lang="en-US" dirty="0" smtClean="0"/>
              <a:t>LCLSII LLRF</a:t>
            </a:r>
          </a:p>
          <a:p>
            <a:r>
              <a:rPr lang="en-US" dirty="0" smtClean="0"/>
              <a:t>Path to New Digital LLRF</a:t>
            </a:r>
          </a:p>
          <a:p>
            <a:r>
              <a:rPr lang="en-US" dirty="0" smtClean="0"/>
              <a:t>C75 LLRF</a:t>
            </a:r>
          </a:p>
          <a:p>
            <a:pPr lvl="1"/>
            <a:r>
              <a:rPr lang="en-US" dirty="0" smtClean="0"/>
              <a:t>RF Front End </a:t>
            </a:r>
          </a:p>
          <a:p>
            <a:pPr lvl="1"/>
            <a:r>
              <a:rPr lang="en-US" dirty="0" smtClean="0"/>
              <a:t>Digitizer</a:t>
            </a:r>
          </a:p>
          <a:p>
            <a:pPr lvl="1"/>
            <a:r>
              <a:rPr lang="en-US" dirty="0" smtClean="0"/>
              <a:t>FPGA Carrier</a:t>
            </a:r>
          </a:p>
          <a:p>
            <a:pPr lvl="1"/>
            <a:r>
              <a:rPr lang="en-US" dirty="0" smtClean="0"/>
              <a:t>Interface to Controls </a:t>
            </a:r>
          </a:p>
          <a:p>
            <a:r>
              <a:rPr lang="en-US" dirty="0" smtClean="0"/>
              <a:t>Questions/Comments/Thoughts</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a:t>
            </a:fld>
            <a:endParaRPr lang="en-US" dirty="0"/>
          </a:p>
        </p:txBody>
      </p:sp>
      <p:sp>
        <p:nvSpPr>
          <p:cNvPr id="5" name="Footer Placeholder 4"/>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2699323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Racks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20</a:t>
            </a:fld>
            <a:endParaRPr lang="en-US" dirty="0"/>
          </a:p>
        </p:txBody>
      </p:sp>
      <p:sp>
        <p:nvSpPr>
          <p:cNvPr id="32" name="Content Placeholder 8"/>
          <p:cNvSpPr txBox="1">
            <a:spLocks/>
          </p:cNvSpPr>
          <p:nvPr/>
        </p:nvSpPr>
        <p:spPr>
          <a:xfrm>
            <a:off x="301141" y="942976"/>
            <a:ext cx="3689834" cy="4943946"/>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General Rack area needs</a:t>
            </a:r>
            <a:r>
              <a:rPr kumimoji="0" lang="en-US" sz="1600" b="1" i="0" u="none" strike="noStrike" kern="1200" cap="none" spc="0" normalizeH="0" noProof="0" dirty="0" smtClean="0">
                <a:ln>
                  <a:noFill/>
                </a:ln>
                <a:solidFill>
                  <a:srgbClr val="000000"/>
                </a:solidFill>
                <a:effectLst/>
                <a:uLnTx/>
                <a:uFillTx/>
                <a:latin typeface="Arial" pitchFamily="34" charset="0"/>
                <a:ea typeface="+mn-ea"/>
                <a:cs typeface="Arial" pitchFamily="34" charset="0"/>
              </a:rPr>
              <a:t> to be</a:t>
            </a: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temperature controlled between 20 and 25C (basically what we have now)</a:t>
            </a:r>
          </a:p>
          <a:p>
            <a:pPr marL="752475" lvl="2" indent="-285750">
              <a:buFont typeface="Arial" panose="020B0604020202020204" pitchFamily="34" charset="0"/>
              <a:buChar char="‒"/>
            </a:pPr>
            <a:r>
              <a:rPr lang="en-US" sz="1400" b="1" noProof="0" dirty="0" smtClean="0">
                <a:solidFill>
                  <a:srgbClr val="000000"/>
                </a:solidFill>
              </a:rPr>
              <a:t>This is needed for noise issues. There are no fans planned for the FCC chassis. </a:t>
            </a:r>
            <a:endParaRPr kumimoji="0" lang="en-US" sz="1400" b="1" i="0" u="none" strike="noStrike" kern="1200" cap="none" spc="0" normalizeH="0" baseline="0" noProof="0" dirty="0" smtClean="0">
              <a:ln>
                <a:noFill/>
              </a:ln>
              <a:solidFill>
                <a:srgbClr val="000000"/>
              </a:solidFill>
              <a:effectLst/>
              <a:uLnTx/>
              <a:uFillTx/>
            </a:endParaRPr>
          </a:p>
          <a:p>
            <a:pPr marL="457200" marR="0" lvl="1"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Rack Components</a:t>
            </a: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400" b="1" i="0" u="none" strike="noStrike" kern="1200" cap="none" spc="0" normalizeH="0" baseline="0" noProof="0" dirty="0" smtClean="0">
                <a:ln>
                  <a:noFill/>
                </a:ln>
                <a:solidFill>
                  <a:srgbClr val="000000"/>
                </a:solidFill>
                <a:effectLst/>
                <a:uLnTx/>
                <a:uFillTx/>
              </a:rPr>
              <a:t>LO and RF Signals</a:t>
            </a: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400" b="1" i="0" u="none" strike="noStrike" kern="1200" cap="none" spc="0" normalizeH="0" baseline="0" noProof="0" dirty="0" smtClean="0">
                <a:ln>
                  <a:noFill/>
                </a:ln>
                <a:solidFill>
                  <a:srgbClr val="000000"/>
                </a:solidFill>
                <a:effectLst/>
                <a:uLnTx/>
                <a:uFillTx/>
              </a:rPr>
              <a:t>Field</a:t>
            </a:r>
            <a:r>
              <a:rPr kumimoji="0" lang="en-US" sz="1400" b="1" i="0" u="none" strike="noStrike" kern="1200" cap="none" spc="0" normalizeH="0" noProof="0" dirty="0" smtClean="0">
                <a:ln>
                  <a:noFill/>
                </a:ln>
                <a:solidFill>
                  <a:srgbClr val="000000"/>
                </a:solidFill>
                <a:effectLst/>
                <a:uLnTx/>
                <a:uFillTx/>
              </a:rPr>
              <a:t> Control Chassis</a:t>
            </a:r>
            <a:endParaRPr kumimoji="0" lang="en-US" sz="1400" b="1" i="0" u="none" strike="noStrike" kern="1200" cap="none" spc="0" normalizeH="0" baseline="0" noProof="0" dirty="0" smtClean="0">
              <a:ln>
                <a:noFill/>
              </a:ln>
              <a:solidFill>
                <a:srgbClr val="000000"/>
              </a:solidFill>
              <a:effectLst/>
              <a:uLnTx/>
              <a:uFillTx/>
            </a:endParaRP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400" b="1" i="0" u="none" strike="noStrike" kern="1200" cap="none" spc="0" normalizeH="0" baseline="0" noProof="0" dirty="0" smtClean="0">
                <a:ln>
                  <a:noFill/>
                </a:ln>
                <a:solidFill>
                  <a:srgbClr val="000000"/>
                </a:solidFill>
                <a:effectLst/>
                <a:uLnTx/>
                <a:uFillTx/>
              </a:rPr>
              <a:t>Resonance Control</a:t>
            </a: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400" b="1" i="0" u="none" strike="noStrike" kern="1200" cap="none" spc="0" normalizeH="0" baseline="0" noProof="0" dirty="0" smtClean="0">
                <a:ln>
                  <a:noFill/>
                </a:ln>
                <a:solidFill>
                  <a:srgbClr val="000000"/>
                </a:solidFill>
                <a:effectLst/>
                <a:uLnTx/>
                <a:uFillTx/>
              </a:rPr>
              <a:t>Power Supply</a:t>
            </a: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400" b="1" i="0" u="none" strike="noStrike" kern="1200" cap="none" spc="0" normalizeH="0" baseline="0" noProof="0" dirty="0" smtClean="0">
                <a:ln>
                  <a:noFill/>
                </a:ln>
                <a:solidFill>
                  <a:srgbClr val="000000"/>
                </a:solidFill>
                <a:effectLst/>
                <a:uLnTx/>
                <a:uFillTx/>
              </a:rPr>
              <a:t>Cavity/Cryomodule Interlocks</a:t>
            </a: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lang="en-US" sz="1400" b="1" dirty="0" smtClean="0">
                <a:solidFill>
                  <a:srgbClr val="000000"/>
                </a:solidFill>
              </a:rPr>
              <a:t>HPA Controller</a:t>
            </a:r>
          </a:p>
          <a:p>
            <a:pPr marL="509587" lvl="1" indent="-285750"/>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RF signals</a:t>
            </a:r>
            <a:r>
              <a:rPr kumimoji="0" lang="en-US" sz="1600" b="1" i="0" u="none" strike="noStrike" kern="1200" cap="none" spc="0" normalizeH="0" noProof="0" dirty="0" smtClean="0">
                <a:ln>
                  <a:noFill/>
                </a:ln>
                <a:solidFill>
                  <a:srgbClr val="000000"/>
                </a:solidFill>
                <a:effectLst/>
                <a:uLnTx/>
                <a:uFillTx/>
                <a:latin typeface="Arial" pitchFamily="34" charset="0"/>
                <a:ea typeface="+mn-ea"/>
                <a:cs typeface="Arial" pitchFamily="34" charset="0"/>
              </a:rPr>
              <a:t> (cavity, forward, reflected) are brought to the front panel. </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690563" marR="0" lvl="2" indent="-233363"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endParaRPr kumimoji="0" lang="en-US" sz="15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457200" marR="0" lvl="1" indent="-223838"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endParaRPr kumimoji="0" lang="en-US"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6" name="Slide Number Placeholder 1"/>
          <p:cNvSpPr txBox="1">
            <a:spLocks/>
          </p:cNvSpPr>
          <p:nvPr/>
        </p:nvSpPr>
        <p:spPr>
          <a:xfrm>
            <a:off x="8566150" y="6318251"/>
            <a:ext cx="318932" cy="539750"/>
          </a:xfrm>
          <a:prstGeom prst="rect">
            <a:avLst/>
          </a:prstGeom>
        </p:spPr>
        <p:txBody>
          <a:bodyPr vert="horz" lIns="72000" tIns="57600" rIns="72000" bIns="45720" rtlCol="0" anchor="ctr"/>
          <a:lstStyle>
            <a:defPPr>
              <a:defRPr lang="en-US"/>
            </a:defPPr>
            <a:lvl1pPr algn="l" rtl="0" fontAlgn="base">
              <a:spcBef>
                <a:spcPct val="0"/>
              </a:spcBef>
              <a:spcAft>
                <a:spcPct val="0"/>
              </a:spcAft>
              <a:defRPr sz="1100" b="0" kern="1200">
                <a:solidFill>
                  <a:schemeClr val="tx1"/>
                </a:solidFill>
                <a:latin typeface="Arial" pitchFamily="34" charset="0"/>
                <a:ea typeface="ＭＳ Ｐゴシック" pitchFamily="-110" charset="-128"/>
                <a:cs typeface="Arial" pitchFamily="34" charset="0"/>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grpSp>
        <p:nvGrpSpPr>
          <p:cNvPr id="72" name="Group 71"/>
          <p:cNvGrpSpPr/>
          <p:nvPr/>
        </p:nvGrpSpPr>
        <p:grpSpPr>
          <a:xfrm>
            <a:off x="4762965" y="1036683"/>
            <a:ext cx="1979784" cy="5281568"/>
            <a:chOff x="6500052" y="1219372"/>
            <a:chExt cx="1979784" cy="5281568"/>
          </a:xfrm>
        </p:grpSpPr>
        <p:sp>
          <p:nvSpPr>
            <p:cNvPr id="63" name="Rectangle 62"/>
            <p:cNvSpPr/>
            <p:nvPr/>
          </p:nvSpPr>
          <p:spPr>
            <a:xfrm>
              <a:off x="6507024" y="5372811"/>
              <a:ext cx="1961148" cy="402159"/>
            </a:xfrm>
            <a:prstGeom prst="rect">
              <a:avLst/>
            </a:prstGeom>
            <a:noFill/>
            <a:ln w="38100" cap="flat" cmpd="sng" algn="ctr">
              <a:solidFill>
                <a:srgbClr val="61A10B"/>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Arial"/>
                  <a:ea typeface="+mn-ea"/>
                  <a:cs typeface="+mn-cs"/>
                </a:rPr>
                <a:t>L</a:t>
              </a:r>
            </a:p>
          </p:txBody>
        </p:sp>
        <p:sp>
          <p:nvSpPr>
            <p:cNvPr id="62" name="Rectangle 61"/>
            <p:cNvSpPr/>
            <p:nvPr/>
          </p:nvSpPr>
          <p:spPr>
            <a:xfrm>
              <a:off x="6514484" y="4956167"/>
              <a:ext cx="1961148" cy="402159"/>
            </a:xfrm>
            <a:prstGeom prst="rect">
              <a:avLst/>
            </a:prstGeom>
            <a:noFill/>
            <a:ln w="38100" cap="flat" cmpd="sng" algn="ctr">
              <a:solidFill>
                <a:srgbClr val="61A10B"/>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Arial"/>
                  <a:ea typeface="+mn-ea"/>
                  <a:cs typeface="+mn-cs"/>
                </a:rPr>
                <a:t>L</a:t>
              </a:r>
            </a:p>
          </p:txBody>
        </p:sp>
        <p:sp>
          <p:nvSpPr>
            <p:cNvPr id="61" name="Rectangle 60"/>
            <p:cNvSpPr/>
            <p:nvPr/>
          </p:nvSpPr>
          <p:spPr>
            <a:xfrm>
              <a:off x="6507024" y="4546672"/>
              <a:ext cx="1961148" cy="402159"/>
            </a:xfrm>
            <a:prstGeom prst="rect">
              <a:avLst/>
            </a:prstGeom>
            <a:noFill/>
            <a:ln w="38100" cap="flat" cmpd="sng" algn="ctr">
              <a:solidFill>
                <a:srgbClr val="61A10B"/>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Arial"/>
                  <a:ea typeface="+mn-ea"/>
                  <a:cs typeface="+mn-cs"/>
                </a:rPr>
                <a:t>L</a:t>
              </a:r>
            </a:p>
          </p:txBody>
        </p:sp>
        <p:sp>
          <p:nvSpPr>
            <p:cNvPr id="59" name="Rectangle 58"/>
            <p:cNvSpPr/>
            <p:nvPr/>
          </p:nvSpPr>
          <p:spPr>
            <a:xfrm>
              <a:off x="6507024" y="4139127"/>
              <a:ext cx="1961148" cy="402159"/>
            </a:xfrm>
            <a:prstGeom prst="rect">
              <a:avLst/>
            </a:prstGeom>
            <a:noFill/>
            <a:ln w="38100" cap="flat" cmpd="sng" algn="ctr">
              <a:solidFill>
                <a:srgbClr val="61A10B"/>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Arial"/>
                  <a:ea typeface="+mn-ea"/>
                  <a:cs typeface="+mn-cs"/>
                </a:rPr>
                <a:t>L</a:t>
              </a:r>
            </a:p>
          </p:txBody>
        </p:sp>
        <p:sp>
          <p:nvSpPr>
            <p:cNvPr id="58" name="Rectangle 57"/>
            <p:cNvSpPr/>
            <p:nvPr/>
          </p:nvSpPr>
          <p:spPr>
            <a:xfrm>
              <a:off x="6507024" y="3355839"/>
              <a:ext cx="1961148" cy="402159"/>
            </a:xfrm>
            <a:prstGeom prst="rect">
              <a:avLst/>
            </a:prstGeom>
            <a:noFill/>
            <a:ln w="38100" cap="flat" cmpd="sng" algn="ctr">
              <a:solidFill>
                <a:srgbClr val="61A10B"/>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Arial"/>
                  <a:ea typeface="+mn-ea"/>
                  <a:cs typeface="+mn-cs"/>
                </a:rPr>
                <a:t>L</a:t>
              </a:r>
            </a:p>
          </p:txBody>
        </p:sp>
        <p:sp>
          <p:nvSpPr>
            <p:cNvPr id="57" name="Rectangle 56"/>
            <p:cNvSpPr/>
            <p:nvPr/>
          </p:nvSpPr>
          <p:spPr>
            <a:xfrm>
              <a:off x="6507024" y="2945847"/>
              <a:ext cx="1961148" cy="402159"/>
            </a:xfrm>
            <a:prstGeom prst="rect">
              <a:avLst/>
            </a:prstGeom>
            <a:noFill/>
            <a:ln w="38100" cap="flat" cmpd="sng" algn="ctr">
              <a:solidFill>
                <a:srgbClr val="61A10B"/>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Arial"/>
                  <a:ea typeface="+mn-ea"/>
                  <a:cs typeface="+mn-cs"/>
                </a:rPr>
                <a:t>L</a:t>
              </a:r>
            </a:p>
          </p:txBody>
        </p:sp>
        <p:sp>
          <p:nvSpPr>
            <p:cNvPr id="60" name="Rectangle 59"/>
            <p:cNvSpPr/>
            <p:nvPr/>
          </p:nvSpPr>
          <p:spPr>
            <a:xfrm>
              <a:off x="6518688" y="2127192"/>
              <a:ext cx="1961148" cy="402159"/>
            </a:xfrm>
            <a:prstGeom prst="rect">
              <a:avLst/>
            </a:prstGeom>
            <a:noFill/>
            <a:ln w="38100" cap="flat" cmpd="sng" algn="ctr">
              <a:solidFill>
                <a:srgbClr val="61A10B"/>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Arial"/>
                  <a:ea typeface="+mn-ea"/>
                  <a:cs typeface="+mn-cs"/>
                </a:rPr>
                <a:t>L</a:t>
              </a:r>
            </a:p>
          </p:txBody>
        </p:sp>
        <p:sp>
          <p:nvSpPr>
            <p:cNvPr id="64" name="Rectangle 63"/>
            <p:cNvSpPr/>
            <p:nvPr/>
          </p:nvSpPr>
          <p:spPr>
            <a:xfrm>
              <a:off x="6507024" y="1697752"/>
              <a:ext cx="1961148" cy="402159"/>
            </a:xfrm>
            <a:prstGeom prst="rect">
              <a:avLst/>
            </a:prstGeom>
            <a:noFill/>
            <a:ln w="38100" cap="flat" cmpd="sng" algn="ctr">
              <a:solidFill>
                <a:srgbClr val="FFC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Arial"/>
                  <a:ea typeface="+mn-ea"/>
                  <a:cs typeface="+mn-cs"/>
                </a:rPr>
                <a:t>L</a:t>
              </a:r>
            </a:p>
          </p:txBody>
        </p:sp>
        <p:grpSp>
          <p:nvGrpSpPr>
            <p:cNvPr id="33" name="Group 32"/>
            <p:cNvGrpSpPr/>
            <p:nvPr/>
          </p:nvGrpSpPr>
          <p:grpSpPr>
            <a:xfrm>
              <a:off x="6507024" y="1262009"/>
              <a:ext cx="1961148" cy="5238931"/>
              <a:chOff x="5618747" y="1816769"/>
              <a:chExt cx="1961148" cy="4070152"/>
            </a:xfrm>
          </p:grpSpPr>
          <p:sp>
            <p:nvSpPr>
              <p:cNvPr id="37" name="Rectangle 36"/>
              <p:cNvSpPr/>
              <p:nvPr/>
            </p:nvSpPr>
            <p:spPr>
              <a:xfrm>
                <a:off x="5618747" y="2812627"/>
                <a:ext cx="1961148" cy="312439"/>
              </a:xfrm>
              <a:prstGeom prst="rect">
                <a:avLst/>
              </a:prstGeom>
              <a:noFill/>
              <a:ln w="38100" cap="flat" cmpd="sng" algn="ctr">
                <a:solidFill>
                  <a:srgbClr val="61A10B"/>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Arial"/>
                    <a:ea typeface="+mn-ea"/>
                    <a:cs typeface="+mn-cs"/>
                  </a:rPr>
                  <a:t>L</a:t>
                </a:r>
              </a:p>
            </p:txBody>
          </p:sp>
          <p:sp>
            <p:nvSpPr>
              <p:cNvPr id="42" name="TextBox 41"/>
              <p:cNvSpPr txBox="1"/>
              <p:nvPr/>
            </p:nvSpPr>
            <p:spPr>
              <a:xfrm>
                <a:off x="5797611" y="3781831"/>
                <a:ext cx="1540806" cy="338554"/>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LO Distribution</a:t>
                </a:r>
              </a:p>
            </p:txBody>
          </p:sp>
          <p:sp>
            <p:nvSpPr>
              <p:cNvPr id="43" name="TextBox 42"/>
              <p:cNvSpPr txBox="1"/>
              <p:nvPr/>
            </p:nvSpPr>
            <p:spPr>
              <a:xfrm>
                <a:off x="6142256" y="2526526"/>
                <a:ext cx="851515" cy="286936"/>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smtClean="0">
                    <a:solidFill>
                      <a:srgbClr val="000000"/>
                    </a:solidFill>
                    <a:latin typeface="Arial" pitchFamily="34" charset="0"/>
                    <a:ea typeface="ＭＳ Ｐゴシック" pitchFamily="-110" charset="-128"/>
                  </a:rPr>
                  <a:t>FCC</a:t>
                </a: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 1</a:t>
                </a:r>
              </a:p>
            </p:txBody>
          </p:sp>
          <p:sp>
            <p:nvSpPr>
              <p:cNvPr id="46" name="Rectangle 45"/>
              <p:cNvSpPr/>
              <p:nvPr/>
            </p:nvSpPr>
            <p:spPr>
              <a:xfrm>
                <a:off x="5618747" y="1816769"/>
                <a:ext cx="1961148" cy="4070152"/>
              </a:xfrm>
              <a:prstGeom prst="rect">
                <a:avLst/>
              </a:prstGeom>
              <a:noFill/>
              <a:ln w="381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grpSp>
        <p:sp>
          <p:nvSpPr>
            <p:cNvPr id="52" name="TextBox 51"/>
            <p:cNvSpPr txBox="1"/>
            <p:nvPr/>
          </p:nvSpPr>
          <p:spPr>
            <a:xfrm>
              <a:off x="6667049" y="1689015"/>
              <a:ext cx="1608133" cy="369332"/>
            </a:xfrm>
            <a:prstGeom prst="rect">
              <a:avLst/>
            </a:prstGeom>
            <a:noFill/>
          </p:spPr>
          <p:txBody>
            <a:bodyPr wrap="none" rtlCol="0">
              <a:spAutoFit/>
            </a:bodyPr>
            <a:lstStyle/>
            <a:p>
              <a:pPr fontAlgn="base">
                <a:spcBef>
                  <a:spcPct val="0"/>
                </a:spcBef>
                <a:spcAft>
                  <a:spcPct val="0"/>
                </a:spcAft>
              </a:pPr>
              <a:r>
                <a:rPr lang="en-US" dirty="0" smtClean="0">
                  <a:solidFill>
                    <a:srgbClr val="000000"/>
                  </a:solidFill>
                  <a:latin typeface="Arial" pitchFamily="34" charset="0"/>
                  <a:ea typeface="ＭＳ Ｐゴシック" pitchFamily="-110" charset="-128"/>
                </a:rPr>
                <a:t>Power Supply</a:t>
              </a:r>
              <a:endParaRPr lang="en-US" dirty="0">
                <a:solidFill>
                  <a:srgbClr val="000000"/>
                </a:solidFill>
                <a:latin typeface="Arial" pitchFamily="34" charset="0"/>
                <a:ea typeface="ＭＳ Ｐゴシック" pitchFamily="-110" charset="-128"/>
              </a:endParaRPr>
            </a:p>
          </p:txBody>
        </p:sp>
        <p:sp>
          <p:nvSpPr>
            <p:cNvPr id="54" name="TextBox 53"/>
            <p:cNvSpPr txBox="1"/>
            <p:nvPr/>
          </p:nvSpPr>
          <p:spPr>
            <a:xfrm>
              <a:off x="6903228" y="1219372"/>
              <a:ext cx="864339" cy="369332"/>
            </a:xfrm>
            <a:prstGeom prst="rect">
              <a:avLst/>
            </a:prstGeom>
            <a:noFill/>
          </p:spPr>
          <p:txBody>
            <a:bodyPr wrap="none" rtlCol="0">
              <a:spAutoFit/>
            </a:bodyPr>
            <a:lstStyle/>
            <a:p>
              <a:pPr fontAlgn="base">
                <a:spcBef>
                  <a:spcPct val="0"/>
                </a:spcBef>
                <a:spcAft>
                  <a:spcPct val="0"/>
                </a:spcAft>
              </a:pPr>
              <a:r>
                <a:rPr lang="en-US" dirty="0" smtClean="0">
                  <a:solidFill>
                    <a:srgbClr val="000000"/>
                  </a:solidFill>
                  <a:latin typeface="Arial" pitchFamily="34" charset="0"/>
                  <a:ea typeface="ＭＳ Ｐゴシック" pitchFamily="-110" charset="-128"/>
                </a:rPr>
                <a:t>Switch</a:t>
              </a:r>
              <a:endParaRPr lang="en-US" dirty="0">
                <a:solidFill>
                  <a:srgbClr val="000000"/>
                </a:solidFill>
                <a:latin typeface="Arial" pitchFamily="34" charset="0"/>
                <a:ea typeface="ＭＳ Ｐゴシック" pitchFamily="-110" charset="-128"/>
              </a:endParaRPr>
            </a:p>
          </p:txBody>
        </p:sp>
        <p:sp>
          <p:nvSpPr>
            <p:cNvPr id="65" name="TextBox 64"/>
            <p:cNvSpPr txBox="1"/>
            <p:nvPr/>
          </p:nvSpPr>
          <p:spPr>
            <a:xfrm>
              <a:off x="7042331" y="2575752"/>
              <a:ext cx="851515"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smtClean="0">
                  <a:solidFill>
                    <a:srgbClr val="000000"/>
                  </a:solidFill>
                  <a:latin typeface="Arial" pitchFamily="34" charset="0"/>
                  <a:ea typeface="ＭＳ Ｐゴシック" pitchFamily="-110" charset="-128"/>
                </a:rPr>
                <a:t>FCC</a:t>
              </a: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 2</a:t>
              </a:r>
            </a:p>
          </p:txBody>
        </p:sp>
        <p:sp>
          <p:nvSpPr>
            <p:cNvPr id="66" name="TextBox 65"/>
            <p:cNvSpPr txBox="1"/>
            <p:nvPr/>
          </p:nvSpPr>
          <p:spPr>
            <a:xfrm>
              <a:off x="7042331" y="4576957"/>
              <a:ext cx="851515"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smtClean="0">
                  <a:solidFill>
                    <a:srgbClr val="000000"/>
                  </a:solidFill>
                  <a:latin typeface="Arial" pitchFamily="34" charset="0"/>
                  <a:ea typeface="ＭＳ Ｐゴシック" pitchFamily="-110" charset="-128"/>
                </a:rPr>
                <a:t>FCC</a:t>
              </a: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 6</a:t>
              </a:r>
            </a:p>
          </p:txBody>
        </p:sp>
        <p:sp>
          <p:nvSpPr>
            <p:cNvPr id="67" name="TextBox 66"/>
            <p:cNvSpPr txBox="1"/>
            <p:nvPr/>
          </p:nvSpPr>
          <p:spPr>
            <a:xfrm>
              <a:off x="7042330" y="4968648"/>
              <a:ext cx="851515"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smtClean="0">
                  <a:solidFill>
                    <a:srgbClr val="000000"/>
                  </a:solidFill>
                  <a:latin typeface="Arial" pitchFamily="34" charset="0"/>
                  <a:ea typeface="ＭＳ Ｐゴシック" pitchFamily="-110" charset="-128"/>
                </a:rPr>
                <a:t>FCC</a:t>
              </a: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 7</a:t>
              </a:r>
            </a:p>
          </p:txBody>
        </p:sp>
        <p:sp>
          <p:nvSpPr>
            <p:cNvPr id="68" name="TextBox 67"/>
            <p:cNvSpPr txBox="1"/>
            <p:nvPr/>
          </p:nvSpPr>
          <p:spPr>
            <a:xfrm>
              <a:off x="7042331" y="5412974"/>
              <a:ext cx="851515"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smtClean="0">
                  <a:solidFill>
                    <a:srgbClr val="000000"/>
                  </a:solidFill>
                  <a:latin typeface="Arial" pitchFamily="34" charset="0"/>
                  <a:ea typeface="ＭＳ Ｐゴシック" pitchFamily="-110" charset="-128"/>
                </a:rPr>
                <a:t>FCC</a:t>
              </a: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 8</a:t>
              </a:r>
            </a:p>
          </p:txBody>
        </p:sp>
        <p:sp>
          <p:nvSpPr>
            <p:cNvPr id="69" name="TextBox 68"/>
            <p:cNvSpPr txBox="1"/>
            <p:nvPr/>
          </p:nvSpPr>
          <p:spPr>
            <a:xfrm>
              <a:off x="7042331" y="4167475"/>
              <a:ext cx="851515"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smtClean="0">
                  <a:solidFill>
                    <a:srgbClr val="000000"/>
                  </a:solidFill>
                  <a:latin typeface="Arial" pitchFamily="34" charset="0"/>
                  <a:ea typeface="ＭＳ Ｐゴシック" pitchFamily="-110" charset="-128"/>
                </a:rPr>
                <a:t>FCC</a:t>
              </a: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 5</a:t>
              </a:r>
            </a:p>
          </p:txBody>
        </p:sp>
        <p:sp>
          <p:nvSpPr>
            <p:cNvPr id="70" name="TextBox 69"/>
            <p:cNvSpPr txBox="1"/>
            <p:nvPr/>
          </p:nvSpPr>
          <p:spPr>
            <a:xfrm>
              <a:off x="7042331" y="2966543"/>
              <a:ext cx="851515"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smtClean="0">
                  <a:solidFill>
                    <a:srgbClr val="000000"/>
                  </a:solidFill>
                  <a:latin typeface="Arial" pitchFamily="34" charset="0"/>
                  <a:ea typeface="ＭＳ Ｐゴシック" pitchFamily="-110" charset="-128"/>
                </a:rPr>
                <a:t>FCC</a:t>
              </a: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 3</a:t>
              </a:r>
            </a:p>
          </p:txBody>
        </p:sp>
        <p:sp>
          <p:nvSpPr>
            <p:cNvPr id="71" name="TextBox 70"/>
            <p:cNvSpPr txBox="1"/>
            <p:nvPr/>
          </p:nvSpPr>
          <p:spPr>
            <a:xfrm>
              <a:off x="7042331" y="3405610"/>
              <a:ext cx="851515"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smtClean="0">
                  <a:solidFill>
                    <a:srgbClr val="000000"/>
                  </a:solidFill>
                  <a:latin typeface="Arial" pitchFamily="34" charset="0"/>
                  <a:ea typeface="ＭＳ Ｐゴシック" pitchFamily="-110" charset="-128"/>
                </a:rPr>
                <a:t>FCC</a:t>
              </a: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 4</a:t>
              </a:r>
            </a:p>
          </p:txBody>
        </p:sp>
        <p:sp>
          <p:nvSpPr>
            <p:cNvPr id="53" name="Rectangle 52"/>
            <p:cNvSpPr/>
            <p:nvPr/>
          </p:nvSpPr>
          <p:spPr>
            <a:xfrm>
              <a:off x="6500052" y="3757998"/>
              <a:ext cx="1949484" cy="378564"/>
            </a:xfrm>
            <a:prstGeom prst="rect">
              <a:avLst/>
            </a:prstGeom>
            <a:noFill/>
            <a:ln w="38100" cap="flat" cmpd="sng" algn="ctr">
              <a:solidFill>
                <a:srgbClr val="A4001D"/>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grpSp>
      <p:grpSp>
        <p:nvGrpSpPr>
          <p:cNvPr id="73" name="Group 72"/>
          <p:cNvGrpSpPr/>
          <p:nvPr/>
        </p:nvGrpSpPr>
        <p:grpSpPr>
          <a:xfrm>
            <a:off x="6731085" y="1036683"/>
            <a:ext cx="1965115" cy="5281568"/>
            <a:chOff x="6503057" y="1219372"/>
            <a:chExt cx="1965115" cy="5281568"/>
          </a:xfrm>
        </p:grpSpPr>
        <p:sp>
          <p:nvSpPr>
            <p:cNvPr id="82" name="Rectangle 81"/>
            <p:cNvSpPr/>
            <p:nvPr/>
          </p:nvSpPr>
          <p:spPr>
            <a:xfrm>
              <a:off x="6518688" y="3051277"/>
              <a:ext cx="1949484" cy="435774"/>
            </a:xfrm>
            <a:prstGeom prst="rect">
              <a:avLst/>
            </a:prstGeom>
            <a:noFill/>
            <a:ln w="38100" cap="flat" cmpd="sng" algn="ctr">
              <a:solidFill>
                <a:srgbClr val="A4001D"/>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74" name="Rectangle 73"/>
            <p:cNvSpPr/>
            <p:nvPr/>
          </p:nvSpPr>
          <p:spPr>
            <a:xfrm>
              <a:off x="6507024" y="2591874"/>
              <a:ext cx="1961148" cy="446477"/>
            </a:xfrm>
            <a:prstGeom prst="rect">
              <a:avLst/>
            </a:prstGeom>
            <a:noFill/>
            <a:ln w="38100" cap="flat" cmpd="sng" algn="ctr">
              <a:solidFill>
                <a:srgbClr val="A4001D"/>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75" name="Rectangle 74"/>
            <p:cNvSpPr/>
            <p:nvPr/>
          </p:nvSpPr>
          <p:spPr>
            <a:xfrm>
              <a:off x="6507024" y="3506474"/>
              <a:ext cx="1961148" cy="504283"/>
            </a:xfrm>
            <a:prstGeom prst="rect">
              <a:avLst/>
            </a:prstGeom>
            <a:noFill/>
            <a:ln w="38100" cap="flat" cmpd="sng" algn="ctr">
              <a:solidFill>
                <a:srgbClr val="E17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76" name="Rectangle 75"/>
            <p:cNvSpPr/>
            <p:nvPr/>
          </p:nvSpPr>
          <p:spPr>
            <a:xfrm>
              <a:off x="6503057" y="4025605"/>
              <a:ext cx="1961148" cy="457221"/>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77" name="TextBox 76"/>
            <p:cNvSpPr txBox="1"/>
            <p:nvPr/>
          </p:nvSpPr>
          <p:spPr>
            <a:xfrm>
              <a:off x="6897573" y="4025605"/>
              <a:ext cx="1172116" cy="475389"/>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Interlocks</a:t>
              </a:r>
            </a:p>
          </p:txBody>
        </p:sp>
        <p:sp>
          <p:nvSpPr>
            <p:cNvPr id="78" name="TextBox 77"/>
            <p:cNvSpPr txBox="1"/>
            <p:nvPr/>
          </p:nvSpPr>
          <p:spPr>
            <a:xfrm>
              <a:off x="6811772" y="3581296"/>
              <a:ext cx="1351652" cy="475389"/>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rPr>
                <a:t>Resonance</a:t>
              </a:r>
            </a:p>
          </p:txBody>
        </p:sp>
        <p:sp>
          <p:nvSpPr>
            <p:cNvPr id="79" name="TextBox 78"/>
            <p:cNvSpPr txBox="1"/>
            <p:nvPr/>
          </p:nvSpPr>
          <p:spPr>
            <a:xfrm>
              <a:off x="6738777" y="3114852"/>
              <a:ext cx="1550424" cy="338554"/>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sz="1600" kern="0" dirty="0" smtClean="0">
                  <a:solidFill>
                    <a:srgbClr val="000000"/>
                  </a:solidFill>
                  <a:latin typeface="Arial" pitchFamily="34" charset="0"/>
                  <a:ea typeface="ＭＳ Ｐゴシック" pitchFamily="-110" charset="-128"/>
                </a:rPr>
                <a:t>HPA Controller</a:t>
              </a:r>
              <a:endParaRPr kumimoji="0" lang="en-US" sz="1600" b="0" i="0" u="none" strike="noStrike" kern="0" cap="none" spc="0" normalizeH="0" baseline="0" noProof="0" dirty="0" smtClean="0">
                <a:ln>
                  <a:noFill/>
                </a:ln>
                <a:solidFill>
                  <a:srgbClr val="000000"/>
                </a:solidFill>
                <a:effectLst/>
                <a:uLnTx/>
                <a:uFillTx/>
                <a:latin typeface="Arial" pitchFamily="34" charset="0"/>
                <a:ea typeface="ＭＳ Ｐゴシック" pitchFamily="-110" charset="-128"/>
              </a:endParaRPr>
            </a:p>
          </p:txBody>
        </p:sp>
        <p:sp>
          <p:nvSpPr>
            <p:cNvPr id="80" name="Rectangle 79"/>
            <p:cNvSpPr/>
            <p:nvPr/>
          </p:nvSpPr>
          <p:spPr>
            <a:xfrm>
              <a:off x="6507024" y="1262009"/>
              <a:ext cx="1961148" cy="5238931"/>
            </a:xfrm>
            <a:prstGeom prst="rect">
              <a:avLst/>
            </a:prstGeom>
            <a:noFill/>
            <a:ln w="381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81" name="TextBox 80"/>
            <p:cNvSpPr txBox="1"/>
            <p:nvPr/>
          </p:nvSpPr>
          <p:spPr>
            <a:xfrm>
              <a:off x="6707555" y="2614517"/>
              <a:ext cx="1608133" cy="369332"/>
            </a:xfrm>
            <a:prstGeom prst="rect">
              <a:avLst/>
            </a:prstGeom>
            <a:noFill/>
          </p:spPr>
          <p:txBody>
            <a:bodyPr wrap="none" rtlCol="0">
              <a:spAutoFit/>
            </a:bodyPr>
            <a:lstStyle/>
            <a:p>
              <a:pPr fontAlgn="base">
                <a:spcBef>
                  <a:spcPct val="0"/>
                </a:spcBef>
                <a:spcAft>
                  <a:spcPct val="0"/>
                </a:spcAft>
              </a:pPr>
              <a:r>
                <a:rPr lang="en-US" dirty="0" smtClean="0">
                  <a:solidFill>
                    <a:srgbClr val="000000"/>
                  </a:solidFill>
                  <a:latin typeface="Arial" pitchFamily="34" charset="0"/>
                  <a:ea typeface="ＭＳ Ｐゴシック" pitchFamily="-110" charset="-128"/>
                </a:rPr>
                <a:t>Power Supply</a:t>
              </a:r>
              <a:endParaRPr lang="en-US" dirty="0">
                <a:solidFill>
                  <a:srgbClr val="000000"/>
                </a:solidFill>
                <a:latin typeface="Arial" pitchFamily="34" charset="0"/>
                <a:ea typeface="ＭＳ Ｐゴシック" pitchFamily="-110" charset="-128"/>
              </a:endParaRPr>
            </a:p>
          </p:txBody>
        </p:sp>
        <p:sp>
          <p:nvSpPr>
            <p:cNvPr id="83" name="TextBox 82"/>
            <p:cNvSpPr txBox="1"/>
            <p:nvPr/>
          </p:nvSpPr>
          <p:spPr>
            <a:xfrm>
              <a:off x="6903228" y="1219372"/>
              <a:ext cx="864339" cy="369332"/>
            </a:xfrm>
            <a:prstGeom prst="rect">
              <a:avLst/>
            </a:prstGeom>
            <a:noFill/>
          </p:spPr>
          <p:txBody>
            <a:bodyPr wrap="none" rtlCol="0">
              <a:spAutoFit/>
            </a:bodyPr>
            <a:lstStyle/>
            <a:p>
              <a:pPr fontAlgn="base">
                <a:spcBef>
                  <a:spcPct val="0"/>
                </a:spcBef>
                <a:spcAft>
                  <a:spcPct val="0"/>
                </a:spcAft>
              </a:pPr>
              <a:r>
                <a:rPr lang="en-US" dirty="0" smtClean="0">
                  <a:solidFill>
                    <a:srgbClr val="000000"/>
                  </a:solidFill>
                  <a:latin typeface="Arial" pitchFamily="34" charset="0"/>
                  <a:ea typeface="ＭＳ Ｐゴシック" pitchFamily="-110" charset="-128"/>
                </a:rPr>
                <a:t>Switch</a:t>
              </a:r>
              <a:endParaRPr lang="en-US" dirty="0">
                <a:solidFill>
                  <a:srgbClr val="000000"/>
                </a:solidFill>
                <a:latin typeface="Arial" pitchFamily="34" charset="0"/>
                <a:ea typeface="ＭＳ Ｐゴシック" pitchFamily="-110" charset="-128"/>
              </a:endParaRPr>
            </a:p>
          </p:txBody>
        </p:sp>
        <p:sp>
          <p:nvSpPr>
            <p:cNvPr id="84" name="Rectangle 83"/>
            <p:cNvSpPr/>
            <p:nvPr/>
          </p:nvSpPr>
          <p:spPr>
            <a:xfrm>
              <a:off x="6503057" y="1262009"/>
              <a:ext cx="1961148" cy="457221"/>
            </a:xfrm>
            <a:prstGeom prst="rect">
              <a:avLst/>
            </a:prstGeom>
            <a:noFill/>
            <a:ln w="38100" cap="flat" cmpd="sng" algn="ctr">
              <a:solidFill>
                <a:schemeClr val="tx1"/>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grpSp>
      <p:sp>
        <p:nvSpPr>
          <p:cNvPr id="3" name="Footer Placeholder 2"/>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2909374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Q&amp;A</a:t>
            </a:r>
            <a:endParaRPr lang="en-US" dirty="0"/>
          </a:p>
        </p:txBody>
      </p:sp>
      <p:sp>
        <p:nvSpPr>
          <p:cNvPr id="3" name="Content Placeholder 2"/>
          <p:cNvSpPr>
            <a:spLocks noGrp="1"/>
          </p:cNvSpPr>
          <p:nvPr>
            <p:ph idx="1"/>
          </p:nvPr>
        </p:nvSpPr>
        <p:spPr/>
        <p:txBody>
          <a:bodyPr/>
          <a:lstStyle/>
          <a:p>
            <a:r>
              <a:rPr lang="en-US" dirty="0" smtClean="0"/>
              <a:t>Three Design Reviews</a:t>
            </a:r>
          </a:p>
          <a:p>
            <a:pPr lvl="1"/>
            <a:r>
              <a:rPr lang="en-US" dirty="0" smtClean="0"/>
              <a:t>Preliminary</a:t>
            </a:r>
          </a:p>
          <a:p>
            <a:pPr lvl="1"/>
            <a:r>
              <a:rPr lang="en-US" dirty="0" smtClean="0"/>
              <a:t>Final</a:t>
            </a:r>
          </a:p>
          <a:p>
            <a:pPr lvl="1"/>
            <a:r>
              <a:rPr lang="en-US" dirty="0" smtClean="0"/>
              <a:t>Production Readiness</a:t>
            </a:r>
          </a:p>
          <a:p>
            <a:r>
              <a:rPr lang="en-US" dirty="0" smtClean="0"/>
              <a:t>Production Test Benches/Stands</a:t>
            </a:r>
          </a:p>
          <a:p>
            <a:pPr lvl="1"/>
            <a:r>
              <a:rPr lang="en-US" dirty="0" smtClean="0"/>
              <a:t>Similar to C100 LLRF</a:t>
            </a:r>
          </a:p>
          <a:p>
            <a:pPr lvl="1"/>
            <a:r>
              <a:rPr lang="en-US" dirty="0" smtClean="0"/>
              <a:t>All chassis tested automatically using EPICS</a:t>
            </a:r>
          </a:p>
          <a:p>
            <a:pPr lvl="1"/>
            <a:r>
              <a:rPr lang="en-US" dirty="0" smtClean="0"/>
              <a:t>Individual boards tested on bench</a:t>
            </a:r>
            <a:endParaRPr lang="en-US" dirty="0"/>
          </a:p>
          <a:p>
            <a:r>
              <a:rPr lang="en-US" dirty="0" smtClean="0"/>
              <a:t>Zone/Commissioning Tests</a:t>
            </a:r>
          </a:p>
          <a:p>
            <a:pPr lvl="1"/>
            <a:r>
              <a:rPr lang="en-US" dirty="0" smtClean="0"/>
              <a:t>Similar to C100 with a complete interlock, calibration and RF performance checkout. </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21</a:t>
            </a:fld>
            <a:endParaRPr lang="en-US" dirty="0"/>
          </a:p>
        </p:txBody>
      </p:sp>
      <p:sp>
        <p:nvSpPr>
          <p:cNvPr id="5" name="Footer Placeholder 4"/>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2061974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sz="3200" dirty="0" smtClean="0"/>
              <a:t>SUMMARY</a:t>
            </a:r>
            <a:endParaRPr lang="en-US" dirty="0"/>
          </a:p>
        </p:txBody>
      </p:sp>
      <p:sp>
        <p:nvSpPr>
          <p:cNvPr id="5" name="Text Placeholder 4"/>
          <p:cNvSpPr>
            <a:spLocks noGrp="1"/>
          </p:cNvSpPr>
          <p:nvPr>
            <p:ph type="body" sz="quarter" idx="15"/>
          </p:nvPr>
        </p:nvSpPr>
        <p:spPr>
          <a:xfrm>
            <a:off x="318637" y="1477926"/>
            <a:ext cx="8110988" cy="4465674"/>
          </a:xfrm>
        </p:spPr>
        <p:txBody>
          <a:bodyPr>
            <a:normAutofit fontScale="92500" lnSpcReduction="10000"/>
          </a:bodyPr>
          <a:lstStyle/>
          <a:p>
            <a:r>
              <a:rPr lang="en-US" dirty="0" smtClean="0">
                <a:solidFill>
                  <a:schemeClr val="tx1"/>
                </a:solidFill>
              </a:rPr>
              <a:t>New LLRF has a solid design foundation</a:t>
            </a:r>
          </a:p>
          <a:p>
            <a:r>
              <a:rPr lang="en-US" dirty="0" smtClean="0">
                <a:solidFill>
                  <a:schemeClr val="tx1"/>
                </a:solidFill>
              </a:rPr>
              <a:t>Flexible: Meets the needs of C75s and all/aging LLRF systems elsewhere in the CEBAF LINACs</a:t>
            </a:r>
          </a:p>
          <a:p>
            <a:r>
              <a:rPr lang="en-US" dirty="0" smtClean="0">
                <a:solidFill>
                  <a:schemeClr val="tx1"/>
                </a:solidFill>
              </a:rPr>
              <a:t>Modular design allows for continual production as parts become obsolete</a:t>
            </a:r>
          </a:p>
          <a:p>
            <a:r>
              <a:rPr lang="en-US" dirty="0" smtClean="0">
                <a:solidFill>
                  <a:schemeClr val="tx1"/>
                </a:solidFill>
              </a:rPr>
              <a:t>Fits into existing “two-rack” footprint</a:t>
            </a:r>
          </a:p>
          <a:p>
            <a:r>
              <a:rPr lang="en-US" b="1" dirty="0" smtClean="0">
                <a:solidFill>
                  <a:schemeClr val="tx1"/>
                </a:solidFill>
              </a:rPr>
              <a:t>Allows C75s to meet their operational expectations</a:t>
            </a:r>
          </a:p>
          <a:p>
            <a:pPr marL="0" indent="0">
              <a:buNone/>
            </a:pPr>
            <a:endParaRPr lang="en-US" dirty="0" smtClean="0">
              <a:solidFill>
                <a:schemeClr val="tx1"/>
              </a:solidFill>
            </a:endParaRPr>
          </a:p>
          <a:p>
            <a:pPr marL="0" indent="0">
              <a:buNone/>
            </a:pPr>
            <a:endParaRPr lang="en-US" dirty="0" smtClean="0">
              <a:solidFill>
                <a:schemeClr val="tx1"/>
              </a:solidFill>
            </a:endParaRPr>
          </a:p>
          <a:p>
            <a:pPr marL="0" indent="0">
              <a:buNone/>
            </a:pPr>
            <a:r>
              <a:rPr lang="en-US" dirty="0" smtClean="0">
                <a:solidFill>
                  <a:schemeClr val="tx1"/>
                </a:solidFill>
              </a:rPr>
              <a:t>Thank you for your time</a:t>
            </a:r>
          </a:p>
          <a:p>
            <a:pPr>
              <a:buFont typeface="Arial" panose="020B0604020202020204" pitchFamily="34" charset="0"/>
              <a:buChar char="•"/>
            </a:pPr>
            <a:endParaRPr lang="en-US" dirty="0" smtClean="0">
              <a:solidFill>
                <a:schemeClr val="tx1"/>
              </a:solidFill>
            </a:endParaRPr>
          </a:p>
          <a:p>
            <a:pPr marL="0" indent="0">
              <a:buNone/>
            </a:pPr>
            <a:r>
              <a:rPr lang="en-US" dirty="0" smtClean="0">
                <a:solidFill>
                  <a:schemeClr val="tx1"/>
                </a:solidFill>
              </a:rPr>
              <a:t>Questions, Comments and Thoughts </a:t>
            </a:r>
            <a:endParaRPr lang="en-US" dirty="0">
              <a:solidFill>
                <a:schemeClr val="tx1"/>
              </a:solidFill>
            </a:endParaRPr>
          </a:p>
          <a:p>
            <a:pPr>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676662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Have Been …Analog…Digital</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Rectangle 4"/>
          <p:cNvSpPr txBox="1">
            <a:spLocks noChangeArrowheads="1"/>
          </p:cNvSpPr>
          <p:nvPr/>
        </p:nvSpPr>
        <p:spPr>
          <a:xfrm>
            <a:off x="228600" y="1023257"/>
            <a:ext cx="4516354" cy="493097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smtClean="0"/>
              <a:t>Analog LLRF</a:t>
            </a:r>
          </a:p>
          <a:p>
            <a:pPr lvl="1"/>
            <a:r>
              <a:rPr lang="en-US" altLang="en-US" sz="1800" dirty="0" smtClean="0"/>
              <a:t>Circa 1992</a:t>
            </a:r>
          </a:p>
          <a:p>
            <a:pPr lvl="1"/>
            <a:r>
              <a:rPr lang="en-US" altLang="en-US" sz="1800" dirty="0" smtClean="0"/>
              <a:t>The present Analog RF system is labor intensive to maintain and repair</a:t>
            </a:r>
          </a:p>
          <a:p>
            <a:pPr lvl="1"/>
            <a:r>
              <a:rPr lang="en-US" altLang="en-US" sz="1800" dirty="0" smtClean="0"/>
              <a:t>System </a:t>
            </a:r>
            <a:r>
              <a:rPr lang="en-US" altLang="en-US" sz="1800" dirty="0"/>
              <a:t>has obsolete and hard to find </a:t>
            </a:r>
            <a:r>
              <a:rPr lang="en-US" altLang="en-US" sz="1800" dirty="0" smtClean="0"/>
              <a:t>parts</a:t>
            </a:r>
          </a:p>
          <a:p>
            <a:pPr lvl="1"/>
            <a:r>
              <a:rPr lang="en-US" altLang="en-US" sz="1800" dirty="0" smtClean="0"/>
              <a:t>Crates are dying</a:t>
            </a:r>
          </a:p>
          <a:p>
            <a:pPr marL="0" indent="0">
              <a:buNone/>
            </a:pPr>
            <a:r>
              <a:rPr lang="en-US" altLang="en-US" b="1" i="1" dirty="0" smtClean="0"/>
              <a:t>C75s can utilize the existing analog LLRF systems but gradient and operability will be reduced because of Lorentz detuning. </a:t>
            </a:r>
          </a:p>
          <a:p>
            <a:endParaRPr lang="en-US" altLang="en-US" dirty="0" smtClean="0"/>
          </a:p>
          <a:p>
            <a:pPr lvl="1"/>
            <a:endParaRPr lang="en-US" altLang="en-US" sz="1800" dirty="0"/>
          </a:p>
          <a:p>
            <a:r>
              <a:rPr lang="en-US" altLang="en-US" dirty="0" smtClean="0"/>
              <a:t>C100 Digital LLRF System</a:t>
            </a:r>
          </a:p>
          <a:p>
            <a:pPr lvl="1"/>
            <a:r>
              <a:rPr lang="en-US" altLang="en-US" dirty="0" smtClean="0"/>
              <a:t>Been a workhorse</a:t>
            </a:r>
          </a:p>
          <a:p>
            <a:pPr lvl="1"/>
            <a:r>
              <a:rPr lang="en-US" altLang="en-US" dirty="0" smtClean="0"/>
              <a:t>But…next slide</a:t>
            </a:r>
          </a:p>
          <a:p>
            <a:pPr>
              <a:buFont typeface="Wingdings" panose="05000000000000000000" pitchFamily="2" charset="2"/>
              <a:buNone/>
            </a:pPr>
            <a:r>
              <a:rPr lang="en-US" altLang="en-US" sz="2000" dirty="0" smtClean="0"/>
              <a:t>    </a:t>
            </a:r>
            <a:endParaRPr lang="en-US" altLang="en-US" sz="1600" dirty="0"/>
          </a:p>
        </p:txBody>
      </p:sp>
      <p:pic>
        <p:nvPicPr>
          <p:cNvPr id="8" name="Picture 6"/>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029200" y="1132368"/>
            <a:ext cx="2971800" cy="1406525"/>
          </a:xfrm>
          <a:prstGeom prst="rect">
            <a:avLst/>
          </a:prstGeom>
        </p:spPr>
      </p:pic>
      <p:sp>
        <p:nvSpPr>
          <p:cNvPr id="9" name="Text Box 9"/>
          <p:cNvSpPr txBox="1">
            <a:spLocks noChangeArrowheads="1"/>
          </p:cNvSpPr>
          <p:nvPr/>
        </p:nvSpPr>
        <p:spPr bwMode="auto">
          <a:xfrm>
            <a:off x="8077200" y="827568"/>
            <a:ext cx="8937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CC3300"/>
                </a:solidFill>
              </a:rPr>
              <a:t>Obsolete</a:t>
            </a:r>
          </a:p>
          <a:p>
            <a:r>
              <a:rPr lang="en-US" altLang="en-US" sz="1400" dirty="0">
                <a:solidFill>
                  <a:srgbClr val="CC3300"/>
                </a:solidFill>
              </a:rPr>
              <a:t>Parts</a:t>
            </a:r>
          </a:p>
        </p:txBody>
      </p:sp>
      <p:sp>
        <p:nvSpPr>
          <p:cNvPr id="12" name="Line 15"/>
          <p:cNvSpPr>
            <a:spLocks noChangeShapeType="1"/>
          </p:cNvSpPr>
          <p:nvPr/>
        </p:nvSpPr>
        <p:spPr bwMode="auto">
          <a:xfrm flipH="1">
            <a:off x="7315200" y="1360968"/>
            <a:ext cx="838200" cy="914400"/>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Line 17"/>
          <p:cNvSpPr>
            <a:spLocks noChangeShapeType="1"/>
          </p:cNvSpPr>
          <p:nvPr/>
        </p:nvSpPr>
        <p:spPr bwMode="auto">
          <a:xfrm flipH="1">
            <a:off x="6400800" y="1056168"/>
            <a:ext cx="1752600" cy="533400"/>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C75 Review February 15, 2018</a:t>
            </a:r>
            <a:endParaRPr lang="en-US" dirty="0"/>
          </a:p>
        </p:txBody>
      </p:sp>
      <p:pic>
        <p:nvPicPr>
          <p:cNvPr id="15" name="Picture 14"/>
          <p:cNvPicPr>
            <a:picLocks noChangeAspect="1"/>
          </p:cNvPicPr>
          <p:nvPr/>
        </p:nvPicPr>
        <p:blipFill>
          <a:blip r:embed="rId3"/>
          <a:stretch>
            <a:fillRect/>
          </a:stretch>
        </p:blipFill>
        <p:spPr>
          <a:xfrm>
            <a:off x="5486221" y="3152553"/>
            <a:ext cx="2514779" cy="3222642"/>
          </a:xfrm>
          <a:prstGeom prst="rect">
            <a:avLst/>
          </a:prstGeom>
        </p:spPr>
      </p:pic>
      <p:sp>
        <p:nvSpPr>
          <p:cNvPr id="16" name="TextBox 15"/>
          <p:cNvSpPr txBox="1"/>
          <p:nvPr/>
        </p:nvSpPr>
        <p:spPr>
          <a:xfrm>
            <a:off x="5758065" y="2538893"/>
            <a:ext cx="1229824"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Analog LLRF</a:t>
            </a:r>
            <a:endParaRPr lang="en-US" sz="1400" dirty="0">
              <a:latin typeface="Arial" panose="020B0604020202020204" pitchFamily="34" charset="0"/>
              <a:cs typeface="Arial" panose="020B0604020202020204" pitchFamily="34" charset="0"/>
            </a:endParaRPr>
          </a:p>
        </p:txBody>
      </p:sp>
      <p:cxnSp>
        <p:nvCxnSpPr>
          <p:cNvPr id="18" name="Straight Arrow Connector 17"/>
          <p:cNvCxnSpPr/>
          <p:nvPr/>
        </p:nvCxnSpPr>
        <p:spPr>
          <a:xfrm flipV="1">
            <a:off x="3593805" y="4295553"/>
            <a:ext cx="230726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115879" y="1132368"/>
            <a:ext cx="3370342"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93805" y="4752753"/>
            <a:ext cx="1743739" cy="627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239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33" y="175027"/>
            <a:ext cx="8904374" cy="487490"/>
          </a:xfrm>
        </p:spPr>
        <p:txBody>
          <a:bodyPr/>
          <a:lstStyle/>
          <a:p>
            <a:r>
              <a:rPr lang="en-US" sz="2400" dirty="0" smtClean="0"/>
              <a:t>Unfortunately Continuing with C100 LLRF is Impossible</a:t>
            </a:r>
            <a:endParaRPr lang="en-US" sz="2400" dirty="0"/>
          </a:p>
        </p:txBody>
      </p:sp>
      <p:sp>
        <p:nvSpPr>
          <p:cNvPr id="3" name="Content Placeholder 2"/>
          <p:cNvSpPr>
            <a:spLocks noGrp="1"/>
          </p:cNvSpPr>
          <p:nvPr>
            <p:ph idx="1"/>
          </p:nvPr>
        </p:nvSpPr>
        <p:spPr/>
        <p:txBody>
          <a:bodyPr>
            <a:normAutofit fontScale="92500" lnSpcReduction="10000"/>
          </a:bodyPr>
          <a:lstStyle/>
          <a:p>
            <a:r>
              <a:rPr lang="en-US" sz="2600" dirty="0" smtClean="0"/>
              <a:t>Design is 10 years old (hard to believe)</a:t>
            </a:r>
          </a:p>
          <a:p>
            <a:pPr lvl="1"/>
            <a:r>
              <a:rPr lang="en-US" sz="2200" b="1" dirty="0" smtClean="0"/>
              <a:t>Parts are difficult to obtain or not recommended for new design/production</a:t>
            </a:r>
          </a:p>
          <a:p>
            <a:pPr lvl="2"/>
            <a:r>
              <a:rPr lang="en-US" sz="1900" dirty="0" smtClean="0"/>
              <a:t>PC104 version is not available</a:t>
            </a:r>
          </a:p>
          <a:p>
            <a:pPr lvl="2"/>
            <a:r>
              <a:rPr lang="en-US" sz="1900" dirty="0" smtClean="0"/>
              <a:t>FPGA: Cyclone Three is not for “new” designs </a:t>
            </a:r>
          </a:p>
          <a:p>
            <a:pPr lvl="2"/>
            <a:r>
              <a:rPr lang="en-US" sz="1900" dirty="0" smtClean="0"/>
              <a:t>ADCs are 15 year old design …better components out there now</a:t>
            </a:r>
          </a:p>
          <a:p>
            <a:r>
              <a:rPr lang="en-US" sz="2600" dirty="0" smtClean="0"/>
              <a:t>Design has flaws</a:t>
            </a:r>
          </a:p>
          <a:p>
            <a:pPr lvl="1"/>
            <a:r>
              <a:rPr lang="en-US" sz="1900" dirty="0" smtClean="0"/>
              <a:t>Channel Isolation barely met specification, limiting our gain and  field control</a:t>
            </a:r>
          </a:p>
          <a:p>
            <a:pPr lvl="1"/>
            <a:r>
              <a:rPr lang="en-US" sz="1900" dirty="0" smtClean="0"/>
              <a:t>Clock chip can over heat and the modification is not optimum</a:t>
            </a:r>
          </a:p>
          <a:p>
            <a:pPr lvl="1"/>
            <a:r>
              <a:rPr lang="en-US" sz="1900" dirty="0" smtClean="0"/>
              <a:t>Lack of digital board (ADC/DAC/Clock and FPGA share same board) modularity makes it difficult to upgrade</a:t>
            </a:r>
          </a:p>
          <a:p>
            <a:pPr lvl="1"/>
            <a:r>
              <a:rPr lang="en-US" sz="1900" dirty="0" smtClean="0"/>
              <a:t>PC104 while a workable solution in 2006 is now cumbersome …there are better ways of doing this </a:t>
            </a:r>
          </a:p>
          <a:p>
            <a:pPr lvl="1"/>
            <a:endParaRPr lang="en-US" dirty="0"/>
          </a:p>
          <a:p>
            <a:pPr marL="0" indent="0" algn="ctr">
              <a:buNone/>
            </a:pPr>
            <a:r>
              <a:rPr lang="en-US" i="1" dirty="0" smtClean="0"/>
              <a:t>At the time this was a good design and digital flexibility has allowed us to make up for some of the operational C100 flaws. It has become a work horse for SRF cavity testing </a:t>
            </a:r>
            <a:endParaRPr lang="en-US" i="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
        <p:nvSpPr>
          <p:cNvPr id="4" name="Footer Placeholder 3"/>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3763145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Sample of Obsolete Parts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5</a:t>
            </a:fld>
            <a:endParaRPr lang="en-US" dirty="0"/>
          </a:p>
        </p:txBody>
      </p:sp>
      <p:sp>
        <p:nvSpPr>
          <p:cNvPr id="5" name="Footer Placeholder 4"/>
          <p:cNvSpPr>
            <a:spLocks noGrp="1"/>
          </p:cNvSpPr>
          <p:nvPr>
            <p:ph type="ftr" sz="quarter" idx="11"/>
          </p:nvPr>
        </p:nvSpPr>
        <p:spPr/>
        <p:txBody>
          <a:bodyPr/>
          <a:lstStyle/>
          <a:p>
            <a:r>
              <a:rPr lang="en-US" dirty="0" smtClean="0"/>
              <a:t>C75 Review February 15, 2018</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507729440"/>
              </p:ext>
            </p:extLst>
          </p:nvPr>
        </p:nvGraphicFramePr>
        <p:xfrm>
          <a:off x="326882" y="1348036"/>
          <a:ext cx="8446415" cy="4541908"/>
        </p:xfrm>
        <a:graphic>
          <a:graphicData uri="http://schemas.openxmlformats.org/drawingml/2006/table">
            <a:tbl>
              <a:tblPr>
                <a:tableStyleId>{5C22544A-7EE6-4342-B048-85BDC9FD1C3A}</a:tableStyleId>
              </a:tblPr>
              <a:tblGrid>
                <a:gridCol w="937898"/>
                <a:gridCol w="1620007"/>
                <a:gridCol w="599508"/>
                <a:gridCol w="1524085"/>
                <a:gridCol w="983195"/>
                <a:gridCol w="2781722"/>
              </a:tblGrid>
              <a:tr h="387356">
                <a:tc>
                  <a:txBody>
                    <a:bodyPr/>
                    <a:lstStyle/>
                    <a:p>
                      <a:pPr algn="l" fontAlgn="b"/>
                      <a:r>
                        <a:rPr lang="en-US" sz="1400" u="none" strike="noStrike" dirty="0">
                          <a:effectLst/>
                        </a:rPr>
                        <a:t>Part</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rtl="0" fontAlgn="t"/>
                      <a:r>
                        <a:rPr lang="en-US" sz="1400" u="none" strike="noStrike" dirty="0">
                          <a:effectLst/>
                        </a:rPr>
                        <a:t>number</a:t>
                      </a:r>
                      <a:endParaRPr lang="en-US" sz="1400" b="0" i="0" u="none" strike="noStrike" dirty="0">
                        <a:solidFill>
                          <a:srgbClr val="000000"/>
                        </a:solidFill>
                        <a:effectLst/>
                        <a:latin typeface="Arial" panose="020B0604020202020204" pitchFamily="34" charset="0"/>
                      </a:endParaRPr>
                    </a:p>
                  </a:txBody>
                  <a:tcPr marL="7468" marR="7468" marT="7468" marB="0"/>
                </a:tc>
                <a:tc>
                  <a:txBody>
                    <a:bodyPr/>
                    <a:lstStyle/>
                    <a:p>
                      <a:pPr algn="ctr" rtl="0" fontAlgn="t"/>
                      <a:r>
                        <a:rPr lang="en-US" sz="1400" u="none" strike="noStrike" dirty="0">
                          <a:effectLst/>
                        </a:rPr>
                        <a:t>Board</a:t>
                      </a:r>
                      <a:endParaRPr lang="en-US" sz="1400" b="0" i="0" u="none" strike="noStrike" dirty="0">
                        <a:solidFill>
                          <a:srgbClr val="000000"/>
                        </a:solidFill>
                        <a:effectLst/>
                        <a:latin typeface="Arial" panose="020B0604020202020204" pitchFamily="34" charset="0"/>
                      </a:endParaRPr>
                    </a:p>
                  </a:txBody>
                  <a:tcPr marL="7468" marR="7468" marT="7468" marB="0"/>
                </a:tc>
                <a:tc>
                  <a:txBody>
                    <a:bodyPr/>
                    <a:lstStyle/>
                    <a:p>
                      <a:pPr algn="l" fontAlgn="b"/>
                      <a:r>
                        <a:rPr lang="en-US" sz="1400" u="none" strike="noStrike" dirty="0">
                          <a:effectLst/>
                        </a:rPr>
                        <a:t>Comment</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r>
              <a:tr h="387356">
                <a:tc>
                  <a:txBody>
                    <a:bodyPr/>
                    <a:lstStyle/>
                    <a:p>
                      <a:pPr algn="l" fontAlgn="b"/>
                      <a:r>
                        <a:rPr lang="en-US" sz="1400" u="none" strike="noStrike" dirty="0">
                          <a:effectLst/>
                        </a:rPr>
                        <a:t>Attenuator</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TVA0200N05 </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RF</a:t>
                      </a:r>
                      <a:endParaRPr lang="en-US" sz="1400" b="0" i="0" u="none" strike="noStrike" dirty="0">
                        <a:solidFill>
                          <a:srgbClr val="000000"/>
                        </a:solidFill>
                        <a:effectLst/>
                        <a:latin typeface="Arial" panose="020B0604020202020204" pitchFamily="34" charset="0"/>
                      </a:endParaRPr>
                    </a:p>
                  </a:txBody>
                  <a:tcPr marL="7468" marR="7468" marT="7468" marB="0" anchor="b"/>
                </a:tc>
                <a:tc gridSpan="3">
                  <a:txBody>
                    <a:bodyPr/>
                    <a:lstStyle/>
                    <a:p>
                      <a:pPr algn="l" fontAlgn="b"/>
                      <a:r>
                        <a:rPr lang="en-US" sz="1400" u="none" strike="noStrike" dirty="0">
                          <a:effectLst/>
                        </a:rPr>
                        <a:t>All 4 of these attenuators are very hard to get and install. </a:t>
                      </a:r>
                      <a:endParaRPr lang="en-US" sz="1400" b="0" i="0" u="none" strike="noStrike" dirty="0">
                        <a:solidFill>
                          <a:srgbClr val="000000"/>
                        </a:solidFill>
                        <a:effectLst/>
                        <a:latin typeface="Arial" panose="020B0604020202020204" pitchFamily="34" charset="0"/>
                      </a:endParaRPr>
                    </a:p>
                  </a:txBody>
                  <a:tcPr marL="7468" marR="7468" marT="7468" marB="0" anchor="b"/>
                </a:tc>
                <a:tc hMerge="1">
                  <a:txBody>
                    <a:bodyPr/>
                    <a:lstStyle/>
                    <a:p>
                      <a:endParaRPr lang="en-US"/>
                    </a:p>
                  </a:txBody>
                  <a:tcPr/>
                </a:tc>
                <a:tc hMerge="1">
                  <a:txBody>
                    <a:bodyPr/>
                    <a:lstStyle/>
                    <a:p>
                      <a:endParaRPr lang="en-US"/>
                    </a:p>
                  </a:txBody>
                  <a:tcPr/>
                </a:tc>
              </a:tr>
              <a:tr h="387356">
                <a:tc>
                  <a:txBody>
                    <a:bodyPr/>
                    <a:lstStyle/>
                    <a:p>
                      <a:pPr algn="l" fontAlgn="b"/>
                      <a:r>
                        <a:rPr lang="en-US" sz="1400" u="none" strike="noStrike" dirty="0">
                          <a:effectLst/>
                        </a:rPr>
                        <a:t>Attenuator</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TVA0300N03</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RF</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r>
              <a:tr h="387356">
                <a:tc>
                  <a:txBody>
                    <a:bodyPr/>
                    <a:lstStyle/>
                    <a:p>
                      <a:pPr algn="l" fontAlgn="b"/>
                      <a:r>
                        <a:rPr lang="en-US" sz="1400" u="none" strike="noStrike" dirty="0">
                          <a:effectLst/>
                        </a:rPr>
                        <a:t>Attenuator</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TVA0600P08</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RF</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r>
              <a:tr h="387356">
                <a:tc>
                  <a:txBody>
                    <a:bodyPr/>
                    <a:lstStyle/>
                    <a:p>
                      <a:pPr algn="l" fontAlgn="b"/>
                      <a:r>
                        <a:rPr lang="en-US" sz="1400" u="none" strike="noStrike" dirty="0">
                          <a:effectLst/>
                        </a:rPr>
                        <a:t>Attenuator</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TVA1000N07</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RF</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7468" marR="7468" marT="7468" marB="0" anchor="b"/>
                </a:tc>
              </a:tr>
              <a:tr h="387356">
                <a:tc>
                  <a:txBody>
                    <a:bodyPr/>
                    <a:lstStyle/>
                    <a:p>
                      <a:pPr algn="l" fontAlgn="b"/>
                      <a:r>
                        <a:rPr lang="en-US" sz="1400" u="none" strike="noStrike" dirty="0">
                          <a:effectLst/>
                        </a:rPr>
                        <a:t>FPGA</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EP3C55F484C8 </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Digital</a:t>
                      </a:r>
                      <a:endParaRPr lang="en-US" sz="1400" b="0" i="0" u="none" strike="noStrike" dirty="0">
                        <a:solidFill>
                          <a:srgbClr val="000000"/>
                        </a:solidFill>
                        <a:effectLst/>
                        <a:latin typeface="Arial" panose="020B0604020202020204" pitchFamily="34" charset="0"/>
                      </a:endParaRPr>
                    </a:p>
                  </a:txBody>
                  <a:tcPr marL="7468" marR="7468" marT="7468" marB="0" anchor="b"/>
                </a:tc>
                <a:tc gridSpan="3">
                  <a:txBody>
                    <a:bodyPr/>
                    <a:lstStyle/>
                    <a:p>
                      <a:pPr algn="l" fontAlgn="b"/>
                      <a:r>
                        <a:rPr lang="en-US" sz="1400" u="none" strike="noStrike" dirty="0">
                          <a:effectLst/>
                        </a:rPr>
                        <a:t>Getting very hard to find.  Will be phased out soon.  FPGA - Cyclone III 3491 LABs 327 IO</a:t>
                      </a:r>
                      <a:endParaRPr lang="en-US" sz="1400" b="0" i="0" u="none" strike="noStrike" dirty="0">
                        <a:solidFill>
                          <a:srgbClr val="000000"/>
                        </a:solidFill>
                        <a:effectLst/>
                        <a:latin typeface="Arial" panose="020B0604020202020204" pitchFamily="34" charset="0"/>
                      </a:endParaRPr>
                    </a:p>
                  </a:txBody>
                  <a:tcPr marL="7468" marR="7468" marT="7468" marB="0" anchor="b"/>
                </a:tc>
                <a:tc hMerge="1">
                  <a:txBody>
                    <a:bodyPr/>
                    <a:lstStyle/>
                    <a:p>
                      <a:endParaRPr lang="en-US"/>
                    </a:p>
                  </a:txBody>
                  <a:tcPr/>
                </a:tc>
                <a:tc hMerge="1">
                  <a:txBody>
                    <a:bodyPr/>
                    <a:lstStyle/>
                    <a:p>
                      <a:endParaRPr lang="en-US"/>
                    </a:p>
                  </a:txBody>
                  <a:tcPr/>
                </a:tc>
              </a:tr>
              <a:tr h="387356">
                <a:tc>
                  <a:txBody>
                    <a:bodyPr/>
                    <a:lstStyle/>
                    <a:p>
                      <a:pPr algn="l" fontAlgn="b"/>
                      <a:r>
                        <a:rPr lang="en-US" sz="1400" u="none" strike="noStrike" dirty="0">
                          <a:effectLst/>
                        </a:rPr>
                        <a:t>Resistor</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EZA-DT21AAAJ  </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Digital</a:t>
                      </a:r>
                      <a:endParaRPr lang="en-US" sz="1400" b="0" i="0" u="none" strike="noStrike" dirty="0">
                        <a:solidFill>
                          <a:srgbClr val="000000"/>
                        </a:solidFill>
                        <a:effectLst/>
                        <a:latin typeface="Arial" panose="020B0604020202020204" pitchFamily="34" charset="0"/>
                      </a:endParaRPr>
                    </a:p>
                  </a:txBody>
                  <a:tcPr marL="7468" marR="7468" marT="7468" marB="0" anchor="b"/>
                </a:tc>
                <a:tc gridSpan="3">
                  <a:txBody>
                    <a:bodyPr/>
                    <a:lstStyle/>
                    <a:p>
                      <a:pPr algn="l" fontAlgn="b"/>
                      <a:r>
                        <a:rPr lang="en-US" sz="1400" u="none" strike="noStrike" dirty="0">
                          <a:effectLst/>
                        </a:rPr>
                        <a:t>Obsolete.  Resistor Networks &amp; Arrays Resistor-Cap Network Chip 4 RC's 1206</a:t>
                      </a:r>
                      <a:endParaRPr lang="en-US" sz="1400" b="0" i="0" u="none" strike="noStrike" dirty="0">
                        <a:solidFill>
                          <a:srgbClr val="000000"/>
                        </a:solidFill>
                        <a:effectLst/>
                        <a:latin typeface="Arial" panose="020B0604020202020204" pitchFamily="34" charset="0"/>
                      </a:endParaRPr>
                    </a:p>
                  </a:txBody>
                  <a:tcPr marL="7468" marR="7468" marT="7468" marB="0" anchor="b"/>
                </a:tc>
                <a:tc hMerge="1">
                  <a:txBody>
                    <a:bodyPr/>
                    <a:lstStyle/>
                    <a:p>
                      <a:endParaRPr lang="en-US"/>
                    </a:p>
                  </a:txBody>
                  <a:tcPr/>
                </a:tc>
                <a:tc hMerge="1">
                  <a:txBody>
                    <a:bodyPr/>
                    <a:lstStyle/>
                    <a:p>
                      <a:endParaRPr lang="en-US"/>
                    </a:p>
                  </a:txBody>
                  <a:tcPr/>
                </a:tc>
              </a:tr>
              <a:tr h="387356">
                <a:tc>
                  <a:txBody>
                    <a:bodyPr/>
                    <a:lstStyle/>
                    <a:p>
                      <a:pPr algn="l" fontAlgn="b"/>
                      <a:r>
                        <a:rPr lang="en-US" sz="1400" u="none" strike="noStrike" dirty="0">
                          <a:effectLst/>
                        </a:rPr>
                        <a:t>Transformer</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MABACT0034    </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Digital</a:t>
                      </a:r>
                      <a:endParaRPr lang="en-US" sz="1400" b="0" i="0" u="none" strike="noStrike" dirty="0">
                        <a:solidFill>
                          <a:srgbClr val="000000"/>
                        </a:solidFill>
                        <a:effectLst/>
                        <a:latin typeface="Arial" panose="020B0604020202020204" pitchFamily="34" charset="0"/>
                      </a:endParaRPr>
                    </a:p>
                  </a:txBody>
                  <a:tcPr marL="7468" marR="7468" marT="7468" marB="0" anchor="b"/>
                </a:tc>
                <a:tc gridSpan="3">
                  <a:txBody>
                    <a:bodyPr/>
                    <a:lstStyle/>
                    <a:p>
                      <a:pPr algn="l" fontAlgn="b"/>
                      <a:r>
                        <a:rPr lang="en-US" sz="1400" u="none" strike="noStrike" dirty="0">
                          <a:effectLst/>
                        </a:rPr>
                        <a:t>Obsolete.  Audio Transformers / Signal Transformers 4.5-3000MHz Imp 1:1 50 and 75 Ohm </a:t>
                      </a:r>
                      <a:endParaRPr lang="en-US" sz="1400" b="0" i="0" u="none" strike="noStrike" dirty="0">
                        <a:solidFill>
                          <a:srgbClr val="000000"/>
                        </a:solidFill>
                        <a:effectLst/>
                        <a:latin typeface="Arial" panose="020B0604020202020204" pitchFamily="34" charset="0"/>
                      </a:endParaRPr>
                    </a:p>
                  </a:txBody>
                  <a:tcPr marL="7468" marR="7468" marT="7468" marB="0" anchor="b"/>
                </a:tc>
                <a:tc hMerge="1">
                  <a:txBody>
                    <a:bodyPr/>
                    <a:lstStyle/>
                    <a:p>
                      <a:endParaRPr lang="en-US"/>
                    </a:p>
                  </a:txBody>
                  <a:tcPr/>
                </a:tc>
                <a:tc hMerge="1">
                  <a:txBody>
                    <a:bodyPr/>
                    <a:lstStyle/>
                    <a:p>
                      <a:endParaRPr lang="en-US"/>
                    </a:p>
                  </a:txBody>
                  <a:tcPr/>
                </a:tc>
              </a:tr>
              <a:tr h="387356">
                <a:tc>
                  <a:txBody>
                    <a:bodyPr/>
                    <a:lstStyle/>
                    <a:p>
                      <a:pPr algn="l" fontAlgn="b"/>
                      <a:r>
                        <a:rPr lang="en-US" sz="1400" u="none" strike="noStrike" dirty="0">
                          <a:effectLst/>
                        </a:rPr>
                        <a:t>Memory</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EPCS64SI16N  </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Digital</a:t>
                      </a:r>
                      <a:endParaRPr lang="en-US" sz="1400" b="0" i="0" u="none" strike="noStrike" dirty="0">
                        <a:solidFill>
                          <a:srgbClr val="000000"/>
                        </a:solidFill>
                        <a:effectLst/>
                        <a:latin typeface="Arial" panose="020B0604020202020204" pitchFamily="34" charset="0"/>
                      </a:endParaRPr>
                    </a:p>
                  </a:txBody>
                  <a:tcPr marL="7468" marR="7468" marT="7468" marB="0" anchor="b"/>
                </a:tc>
                <a:tc gridSpan="3">
                  <a:txBody>
                    <a:bodyPr/>
                    <a:lstStyle/>
                    <a:p>
                      <a:pPr algn="l" fontAlgn="b"/>
                      <a:r>
                        <a:rPr lang="en-US" sz="1400" u="none" strike="noStrike" dirty="0">
                          <a:effectLst/>
                        </a:rPr>
                        <a:t>End of life.  FPGA - Configuration Memory IC - Ser. Config Mem Flash 64Mb 40 MHz</a:t>
                      </a:r>
                      <a:endParaRPr lang="en-US" sz="1400" b="0" i="0" u="none" strike="noStrike" dirty="0">
                        <a:solidFill>
                          <a:srgbClr val="000000"/>
                        </a:solidFill>
                        <a:effectLst/>
                        <a:latin typeface="Arial" panose="020B0604020202020204" pitchFamily="34" charset="0"/>
                      </a:endParaRPr>
                    </a:p>
                  </a:txBody>
                  <a:tcPr marL="7468" marR="7468" marT="7468" marB="0" anchor="b"/>
                </a:tc>
                <a:tc hMerge="1">
                  <a:txBody>
                    <a:bodyPr/>
                    <a:lstStyle/>
                    <a:p>
                      <a:endParaRPr lang="en-US"/>
                    </a:p>
                  </a:txBody>
                  <a:tcPr/>
                </a:tc>
                <a:tc hMerge="1">
                  <a:txBody>
                    <a:bodyPr/>
                    <a:lstStyle/>
                    <a:p>
                      <a:endParaRPr lang="en-US"/>
                    </a:p>
                  </a:txBody>
                  <a:tcPr/>
                </a:tc>
              </a:tr>
              <a:tr h="387356">
                <a:tc>
                  <a:txBody>
                    <a:bodyPr/>
                    <a:lstStyle/>
                    <a:p>
                      <a:pPr algn="l" fontAlgn="b"/>
                      <a:r>
                        <a:rPr lang="en-US" sz="1400" u="none" strike="noStrike" dirty="0">
                          <a:effectLst/>
                        </a:rPr>
                        <a:t>Memory</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MT48LC16M16A2TG-75:D </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Digital</a:t>
                      </a:r>
                      <a:endParaRPr lang="en-US" sz="1400" b="0" i="0" u="none" strike="noStrike" dirty="0">
                        <a:solidFill>
                          <a:srgbClr val="000000"/>
                        </a:solidFill>
                        <a:effectLst/>
                        <a:latin typeface="Arial" panose="020B0604020202020204" pitchFamily="34" charset="0"/>
                      </a:endParaRPr>
                    </a:p>
                  </a:txBody>
                  <a:tcPr marL="7468" marR="7468" marT="7468" marB="0" anchor="b"/>
                </a:tc>
                <a:tc gridSpan="3">
                  <a:txBody>
                    <a:bodyPr/>
                    <a:lstStyle/>
                    <a:p>
                      <a:pPr algn="l" fontAlgn="b"/>
                      <a:r>
                        <a:rPr lang="en-US" sz="1400" u="none" strike="noStrike" dirty="0">
                          <a:effectLst/>
                        </a:rPr>
                        <a:t>Obsolete.  IC SDRAM 256MBIT 133MHZ 54TSOP</a:t>
                      </a:r>
                      <a:endParaRPr lang="en-US" sz="1400" b="0" i="0" u="none" strike="noStrike" dirty="0">
                        <a:solidFill>
                          <a:srgbClr val="000000"/>
                        </a:solidFill>
                        <a:effectLst/>
                        <a:latin typeface="Arial" panose="020B0604020202020204" pitchFamily="34" charset="0"/>
                      </a:endParaRPr>
                    </a:p>
                  </a:txBody>
                  <a:tcPr marL="7468" marR="7468" marT="7468" marB="0" anchor="b"/>
                </a:tc>
                <a:tc hMerge="1">
                  <a:txBody>
                    <a:bodyPr/>
                    <a:lstStyle/>
                    <a:p>
                      <a:endParaRPr lang="en-US"/>
                    </a:p>
                  </a:txBody>
                  <a:tcPr/>
                </a:tc>
                <a:tc hMerge="1">
                  <a:txBody>
                    <a:bodyPr/>
                    <a:lstStyle/>
                    <a:p>
                      <a:endParaRPr lang="en-US"/>
                    </a:p>
                  </a:txBody>
                  <a:tcPr/>
                </a:tc>
              </a:tr>
              <a:tr h="387356">
                <a:tc>
                  <a:txBody>
                    <a:bodyPr/>
                    <a:lstStyle/>
                    <a:p>
                      <a:pPr algn="l" fontAlgn="b"/>
                      <a:r>
                        <a:rPr lang="en-US" sz="1400" u="none" strike="noStrike" dirty="0" smtClean="0">
                          <a:effectLst/>
                        </a:rPr>
                        <a:t>Processor</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l" fontAlgn="b"/>
                      <a:r>
                        <a:rPr lang="en-US" sz="1400" u="none" strike="noStrike" dirty="0">
                          <a:effectLst/>
                        </a:rPr>
                        <a:t>PC104    </a:t>
                      </a:r>
                      <a:endParaRPr lang="en-US" sz="1400" b="0" i="0" u="none" strike="noStrike" dirty="0">
                        <a:solidFill>
                          <a:srgbClr val="000000"/>
                        </a:solidFill>
                        <a:effectLst/>
                        <a:latin typeface="Arial" panose="020B0604020202020204" pitchFamily="34" charset="0"/>
                      </a:endParaRPr>
                    </a:p>
                  </a:txBody>
                  <a:tcPr marL="7468" marR="7468" marT="7468" marB="0" anchor="b"/>
                </a:tc>
                <a:tc>
                  <a:txBody>
                    <a:bodyPr/>
                    <a:lstStyle/>
                    <a:p>
                      <a:pPr algn="ctr" fontAlgn="b"/>
                      <a:r>
                        <a:rPr lang="en-US" sz="1400" u="none" strike="noStrike" dirty="0">
                          <a:effectLst/>
                        </a:rPr>
                        <a:t>Digital</a:t>
                      </a:r>
                      <a:endParaRPr lang="en-US" sz="1400" b="0" i="0" u="none" strike="noStrike" dirty="0">
                        <a:solidFill>
                          <a:srgbClr val="000000"/>
                        </a:solidFill>
                        <a:effectLst/>
                        <a:latin typeface="Arial" panose="020B0604020202020204" pitchFamily="34" charset="0"/>
                      </a:endParaRPr>
                    </a:p>
                  </a:txBody>
                  <a:tcPr marL="7468" marR="7468" marT="7468" marB="0" anchor="b"/>
                </a:tc>
                <a:tc gridSpan="3">
                  <a:txBody>
                    <a:bodyPr/>
                    <a:lstStyle/>
                    <a:p>
                      <a:pPr algn="l" fontAlgn="b"/>
                      <a:r>
                        <a:rPr lang="en-US" sz="1400" u="none" strike="noStrike" dirty="0">
                          <a:effectLst/>
                        </a:rPr>
                        <a:t>Chad is working on a solution or we need to re-qualify another PC104 for our Network</a:t>
                      </a:r>
                      <a:endParaRPr lang="en-US" sz="1400" b="0" i="0" u="none" strike="noStrike" dirty="0">
                        <a:solidFill>
                          <a:srgbClr val="000000"/>
                        </a:solidFill>
                        <a:effectLst/>
                        <a:latin typeface="Arial" panose="020B0604020202020204" pitchFamily="34" charset="0"/>
                      </a:endParaRPr>
                    </a:p>
                  </a:txBody>
                  <a:tcPr marL="7468" marR="7468" marT="7468" marB="0" anchor="b"/>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550169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Which Way Next …</a:t>
            </a:r>
            <a:endParaRPr lang="en-US" sz="2800" dirty="0"/>
          </a:p>
        </p:txBody>
      </p:sp>
      <p:sp>
        <p:nvSpPr>
          <p:cNvPr id="3" name="Content Placeholder 2"/>
          <p:cNvSpPr>
            <a:spLocks noGrp="1"/>
          </p:cNvSpPr>
          <p:nvPr>
            <p:ph idx="1"/>
          </p:nvPr>
        </p:nvSpPr>
        <p:spPr/>
        <p:txBody>
          <a:bodyPr/>
          <a:lstStyle/>
          <a:p>
            <a:r>
              <a:rPr lang="en-US" dirty="0" smtClean="0"/>
              <a:t>XFEL: Just completed …first light</a:t>
            </a:r>
          </a:p>
          <a:p>
            <a:pPr lvl="1"/>
            <a:r>
              <a:rPr lang="en-US" dirty="0" smtClean="0">
                <a:latin typeface="Symbol" panose="05050102010706020507" pitchFamily="18" charset="2"/>
              </a:rPr>
              <a:t>m</a:t>
            </a:r>
            <a:r>
              <a:rPr lang="en-US" dirty="0" smtClean="0"/>
              <a:t>TCA</a:t>
            </a:r>
            <a:r>
              <a:rPr lang="en-US" dirty="0" smtClean="0"/>
              <a:t> …compact but noisy for high performance RF receivers</a:t>
            </a:r>
          </a:p>
          <a:p>
            <a:pPr lvl="1"/>
            <a:r>
              <a:rPr lang="en-US" dirty="0" smtClean="0"/>
              <a:t>Good for taking a lot of signals in …like with a 32 cavity vector sum.</a:t>
            </a:r>
          </a:p>
          <a:p>
            <a:pPr lvl="1"/>
            <a:r>
              <a:rPr lang="en-US" dirty="0" smtClean="0"/>
              <a:t>Single cavity single source operating CW …not so much. </a:t>
            </a:r>
          </a:p>
          <a:p>
            <a:pPr lvl="1"/>
            <a:endParaRPr lang="en-US" dirty="0" smtClean="0"/>
          </a:p>
          <a:p>
            <a:r>
              <a:rPr lang="en-US" dirty="0" smtClean="0"/>
              <a:t>SLAC: Mission Readiness (replacing legacy LLRF) is prototyping with ATCA (big brother to </a:t>
            </a:r>
            <a:r>
              <a:rPr lang="en-US" dirty="0" smtClean="0">
                <a:latin typeface="Symbol" panose="05050102010706020507" pitchFamily="18" charset="2"/>
              </a:rPr>
              <a:t>m</a:t>
            </a:r>
            <a:r>
              <a:rPr lang="en-US" dirty="0" smtClean="0"/>
              <a:t>TCA</a:t>
            </a:r>
            <a:r>
              <a:rPr lang="en-US" dirty="0" smtClean="0"/>
              <a:t>). </a:t>
            </a:r>
          </a:p>
          <a:p>
            <a:pPr lvl="1"/>
            <a:r>
              <a:rPr lang="en-US" dirty="0" smtClean="0"/>
              <a:t>Design is having a hard time meeting isolation/noise specifications. </a:t>
            </a:r>
          </a:p>
          <a:p>
            <a:pPr lvl="1"/>
            <a:endParaRPr lang="en-US" dirty="0" smtClean="0"/>
          </a:p>
          <a:p>
            <a:r>
              <a:rPr lang="en-US" dirty="0" smtClean="0"/>
              <a:t>LCLSII: Going into production, design meets specification. …hmm…</a:t>
            </a:r>
          </a:p>
          <a:p>
            <a:endParaRPr lang="en-US" dirty="0" smtClean="0"/>
          </a:p>
          <a:p>
            <a:r>
              <a:rPr lang="en-US" dirty="0" smtClean="0"/>
              <a:t> An optimized hybrid of the LCLSII design using JLAB field control requirements. </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6</a:t>
            </a:fld>
            <a:endParaRPr lang="en-US" dirty="0"/>
          </a:p>
        </p:txBody>
      </p:sp>
      <p:sp>
        <p:nvSpPr>
          <p:cNvPr id="5" name="Footer Placeholder 4"/>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4198569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Leveraging LCLSII LLRF</a:t>
            </a:r>
            <a:endParaRPr lang="en-US" sz="3000" dirty="0"/>
          </a:p>
        </p:txBody>
      </p:sp>
      <p:sp>
        <p:nvSpPr>
          <p:cNvPr id="11" name="Content Placeholder 10"/>
          <p:cNvSpPr>
            <a:spLocks noGrp="1"/>
          </p:cNvSpPr>
          <p:nvPr>
            <p:ph idx="1"/>
          </p:nvPr>
        </p:nvSpPr>
        <p:spPr/>
        <p:txBody>
          <a:bodyPr>
            <a:normAutofit lnSpcReduction="10000"/>
          </a:bodyPr>
          <a:lstStyle/>
          <a:p>
            <a:r>
              <a:rPr lang="en-US" dirty="0" smtClean="0"/>
              <a:t>JLAB has been in the LCLSII LLRF collaboration for four years. Its time that relationship pays off!</a:t>
            </a:r>
          </a:p>
          <a:p>
            <a:pPr lvl="1"/>
            <a:r>
              <a:rPr lang="en-US" dirty="0" smtClean="0"/>
              <a:t>System was designed by SLAC/LBNL/FNAL/JLAB</a:t>
            </a:r>
          </a:p>
          <a:p>
            <a:pPr lvl="1"/>
            <a:r>
              <a:rPr lang="en-US" dirty="0"/>
              <a:t>C100 LLRF </a:t>
            </a:r>
            <a:r>
              <a:rPr lang="en-US" dirty="0" smtClean="0"/>
              <a:t>Functional Requirements were the basis for the LCLSII LLRF requirements. </a:t>
            </a:r>
          </a:p>
          <a:p>
            <a:r>
              <a:rPr lang="en-US" dirty="0" smtClean="0"/>
              <a:t>It’s a great design both for performance and economic reasons.</a:t>
            </a:r>
          </a:p>
          <a:p>
            <a:r>
              <a:rPr lang="en-US" dirty="0" smtClean="0"/>
              <a:t>LCSLII RF specifications and CEBAF RF specifications are similar.  </a:t>
            </a:r>
          </a:p>
          <a:p>
            <a:r>
              <a:rPr lang="en-US" dirty="0" smtClean="0"/>
              <a:t>1.497 GHz and the LCLSII cavity, 1.3 GHz, share some common components.  </a:t>
            </a:r>
          </a:p>
          <a:p>
            <a:r>
              <a:rPr lang="en-US" b="1" dirty="0" smtClean="0"/>
              <a:t>It’s been reviewed by system experts</a:t>
            </a:r>
          </a:p>
          <a:p>
            <a:pPr lvl="1"/>
            <a:r>
              <a:rPr lang="en-US" b="1" dirty="0" smtClean="0"/>
              <a:t>Final design review was held in July 2017</a:t>
            </a:r>
          </a:p>
          <a:p>
            <a:r>
              <a:rPr lang="en-US" dirty="0" smtClean="0"/>
              <a:t>It’s been prototyped and tested on LCLSII </a:t>
            </a:r>
            <a:r>
              <a:rPr lang="en-US" dirty="0" smtClean="0"/>
              <a:t>cryomodules</a:t>
            </a:r>
            <a:r>
              <a:rPr lang="en-US" dirty="0" smtClean="0"/>
              <a:t> </a:t>
            </a:r>
          </a:p>
          <a:p>
            <a:r>
              <a:rPr lang="en-US" dirty="0" smtClean="0"/>
              <a:t>It’s modular, so in 10 years if we need to change the FPGA carrier board we can with out upsetting the HW or SW. </a:t>
            </a:r>
          </a:p>
          <a:p>
            <a:r>
              <a:rPr lang="en-US" dirty="0" smtClean="0"/>
              <a:t>It was designed with EPICS in mind. </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3" name="Footer Placeholder 2"/>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3455713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8</a:t>
            </a:fld>
            <a:endParaRPr lang="en-US" dirty="0"/>
          </a:p>
        </p:txBody>
      </p:sp>
      <p:sp>
        <p:nvSpPr>
          <p:cNvPr id="5" name="Title 2"/>
          <p:cNvSpPr>
            <a:spLocks noGrp="1"/>
          </p:cNvSpPr>
          <p:nvPr>
            <p:ph type="title"/>
          </p:nvPr>
        </p:nvSpPr>
        <p:spPr>
          <a:xfrm>
            <a:off x="451822" y="129091"/>
            <a:ext cx="8103570" cy="753033"/>
          </a:xfrm>
        </p:spPr>
        <p:txBody>
          <a:bodyPr/>
          <a:lstStyle/>
          <a:p>
            <a:r>
              <a:rPr lang="en-US" sz="2800" dirty="0" smtClean="0"/>
              <a:t>LCLSII Design Philosophy…We will CO-OPT</a:t>
            </a:r>
            <a:endParaRPr lang="en-US" sz="2800" dirty="0"/>
          </a:p>
        </p:txBody>
      </p:sp>
      <p:sp>
        <p:nvSpPr>
          <p:cNvPr id="7" name="Content Placeholder 6"/>
          <p:cNvSpPr txBox="1">
            <a:spLocks/>
          </p:cNvSpPr>
          <p:nvPr/>
        </p:nvSpPr>
        <p:spPr>
          <a:xfrm>
            <a:off x="376451" y="1062609"/>
            <a:ext cx="8475259" cy="5065522"/>
          </a:xfrm>
          <a:prstGeom prst="rect">
            <a:avLst/>
          </a:prstGeom>
        </p:spPr>
        <p:txBody>
          <a:bodyPr vert="horz" lIns="0" tIns="0" rIns="0" bIns="0" rtlCol="0">
            <a:normAutofit fontScale="92500" lnSpcReduction="10000"/>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0"/>
              </a:spcBef>
              <a:spcAft>
                <a:spcPts val="300"/>
              </a:spcAft>
              <a:buClr>
                <a:srgbClr val="981E32"/>
              </a:buClr>
              <a:buSzTx/>
              <a:buFont typeface="Arial" pitchFamily="34" charset="0"/>
              <a:buChar char="•"/>
              <a:tabLst/>
              <a:defRPr/>
            </a:pPr>
            <a:r>
              <a:rPr kumimoji="0" lang="en-US"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Requirements (0.5</a:t>
            </a:r>
            <a:r>
              <a:rPr kumimoji="0" lang="en-US" sz="2400" b="1" i="0" u="none" strike="noStrike" kern="1200" cap="none" spc="0" normalizeH="0" baseline="30000" noProof="0" dirty="0" smtClean="0">
                <a:ln>
                  <a:noFill/>
                </a:ln>
                <a:solidFill>
                  <a:srgbClr val="000000"/>
                </a:solidFill>
                <a:effectLst/>
                <a:uLnTx/>
                <a:uFillTx/>
                <a:latin typeface="Arial" pitchFamily="34" charset="0"/>
                <a:ea typeface="+mn-ea"/>
                <a:cs typeface="Arial" pitchFamily="34" charset="0"/>
              </a:rPr>
              <a:t>o</a:t>
            </a:r>
            <a:r>
              <a:rPr kumimoji="0" lang="en-US"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/0.04%) demand ultra low noise design.</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Keep noise generators far from critical components i.e. no fans in RF chassis!</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Channel to channel isolation very good &gt; 70 dB</a:t>
            </a:r>
          </a:p>
          <a:p>
            <a:pPr marL="1033463" marR="0" lvl="2"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Isolate cavity signals from forward, reverse and drive signals</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Receiver noise floors &lt; -150 </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dBc</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/Hz</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High gain system requires low group delay</a:t>
            </a:r>
          </a:p>
          <a:p>
            <a:pPr marL="342900" marR="0" lvl="0" indent="-342900" algn="l" defTabSz="914400" rtl="0" eaLnBrk="1" fontAlgn="auto" latinLnBrk="0" hangingPunct="1">
              <a:lnSpc>
                <a:spcPct val="120000"/>
              </a:lnSpc>
              <a:spcBef>
                <a:spcPts val="0"/>
              </a:spcBef>
              <a:spcAft>
                <a:spcPts val="300"/>
              </a:spcAft>
              <a:buClr>
                <a:srgbClr val="981E32"/>
              </a:buClr>
              <a:buSzTx/>
              <a:buFont typeface="Arial" pitchFamily="34" charset="0"/>
              <a:buChar char="•"/>
              <a:tabLst/>
              <a:defRPr/>
            </a:pPr>
            <a:r>
              <a:rPr kumimoji="0" lang="en-US"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Value Engineering: Build upon what has been done in the immediate past and what is commercially available. </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Designs based on LBNL/FNAL/JLAB recent work</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Components (Mixers/ADCs/Amps) commercially (Mini-circuits/ADI/TI) available.</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NAD system based around a common carrier board </a:t>
            </a:r>
          </a:p>
          <a:p>
            <a:pPr marL="342900" marR="0" lvl="0" indent="-342900" algn="l" defTabSz="914400" rtl="0" eaLnBrk="1" fontAlgn="auto" latinLnBrk="0" hangingPunct="1">
              <a:lnSpc>
                <a:spcPct val="120000"/>
              </a:lnSpc>
              <a:spcBef>
                <a:spcPts val="0"/>
              </a:spcBef>
              <a:spcAft>
                <a:spcPts val="300"/>
              </a:spcAft>
              <a:buClr>
                <a:srgbClr val="981E32"/>
              </a:buClr>
              <a:buSzTx/>
              <a:buFont typeface="Arial" pitchFamily="34" charset="0"/>
              <a:buChar char="•"/>
              <a:tabLst/>
              <a:defRPr/>
            </a:pPr>
            <a:r>
              <a:rPr kumimoji="0" lang="en-US"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Resources: Make the best use of </a:t>
            </a:r>
            <a:r>
              <a:rPr lang="en-US" b="1" dirty="0" smtClean="0">
                <a:solidFill>
                  <a:srgbClr val="000000"/>
                </a:solidFill>
              </a:rPr>
              <a:t>available resources</a:t>
            </a:r>
            <a:endParaRPr kumimoji="0" lang="en-US"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p:txBody>
      </p:sp>
      <p:sp>
        <p:nvSpPr>
          <p:cNvPr id="2" name="Footer Placeholder 1"/>
          <p:cNvSpPr>
            <a:spLocks noGrp="1"/>
          </p:cNvSpPr>
          <p:nvPr>
            <p:ph type="ftr" sz="quarter" idx="11"/>
          </p:nvPr>
        </p:nvSpPr>
        <p:spPr/>
        <p:txBody>
          <a:bodyPr/>
          <a:lstStyle/>
          <a:p>
            <a:r>
              <a:rPr lang="en-US" dirty="0" smtClean="0"/>
              <a:t>C75 Review February 15, 2018</a:t>
            </a:r>
            <a:endParaRPr lang="en-US" dirty="0"/>
          </a:p>
        </p:txBody>
      </p:sp>
    </p:spTree>
    <p:extLst>
      <p:ext uri="{BB962C8B-B14F-4D97-AF65-F5344CB8AC3E}">
        <p14:creationId xmlns:p14="http://schemas.microsoft.com/office/powerpoint/2010/main" val="1999507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LCLS-II/CEBAF </a:t>
            </a:r>
            <a:r>
              <a:rPr lang="en-US" sz="2800" dirty="0"/>
              <a:t>LINAC RF Requirements</a:t>
            </a:r>
          </a:p>
        </p:txBody>
      </p:sp>
      <p:sp>
        <p:nvSpPr>
          <p:cNvPr id="4" name="Slide Number Placeholder 3"/>
          <p:cNvSpPr>
            <a:spLocks noGrp="1"/>
          </p:cNvSpPr>
          <p:nvPr>
            <p:ph type="sldNum" sz="quarter" idx="12"/>
          </p:nvPr>
        </p:nvSpPr>
        <p:spPr/>
        <p:txBody>
          <a:bodyPr/>
          <a:lstStyle/>
          <a:p>
            <a:fld id="{07E1C93C-5050-FC42-8F10-D22D4F119D13}" type="slidenum">
              <a:rPr lang="en-US" smtClean="0"/>
              <a:pPr/>
              <a:t>9</a:t>
            </a:fld>
            <a:endParaRPr lang="en-US" dirty="0"/>
          </a:p>
        </p:txBody>
      </p:sp>
      <p:sp>
        <p:nvSpPr>
          <p:cNvPr id="5" name="Content Placeholder 2"/>
          <p:cNvSpPr>
            <a:spLocks noGrp="1"/>
          </p:cNvSpPr>
          <p:nvPr>
            <p:ph idx="4294967295"/>
          </p:nvPr>
        </p:nvSpPr>
        <p:spPr>
          <a:xfrm>
            <a:off x="212605" y="859484"/>
            <a:ext cx="8564562" cy="3372367"/>
          </a:xfrm>
          <a:prstGeom prst="rect">
            <a:avLst/>
          </a:prstGeom>
        </p:spPr>
        <p:txBody>
          <a:bodyPr>
            <a:normAutofit fontScale="92500" lnSpcReduction="20000"/>
          </a:bodyPr>
          <a:lstStyle/>
          <a:p>
            <a:pPr marL="0" indent="0">
              <a:buNone/>
            </a:pPr>
            <a:r>
              <a:rPr lang="en-US" sz="2400" b="1" dirty="0" smtClean="0">
                <a:latin typeface="Arial" charset="0"/>
                <a:cs typeface="Arial" charset="0"/>
              </a:rPr>
              <a:t>LCLSII</a:t>
            </a:r>
            <a:r>
              <a:rPr lang="en-US" sz="2000" b="1" dirty="0" smtClean="0">
                <a:latin typeface="Arial" charset="0"/>
                <a:cs typeface="Arial" charset="0"/>
              </a:rPr>
              <a:t> </a:t>
            </a:r>
          </a:p>
          <a:p>
            <a:r>
              <a:rPr lang="en-US" sz="2000" b="1" dirty="0" smtClean="0">
                <a:latin typeface="Arial" charset="0"/>
                <a:cs typeface="Arial" charset="0"/>
              </a:rPr>
              <a:t>Required Field </a:t>
            </a:r>
            <a:r>
              <a:rPr lang="en-US" sz="2000" b="1" dirty="0" smtClean="0">
                <a:cs typeface="Arial" charset="0"/>
              </a:rPr>
              <a:t>Control</a:t>
            </a:r>
            <a:r>
              <a:rPr lang="en-US" sz="2000" b="1" dirty="0" smtClean="0">
                <a:latin typeface="Arial" charset="0"/>
                <a:cs typeface="Arial" charset="0"/>
              </a:rPr>
              <a:t> is derived from the linac energy spread and beam jitter tolerances at the </a:t>
            </a:r>
            <a:r>
              <a:rPr lang="en-US" sz="2000" b="1" dirty="0" smtClean="0">
                <a:latin typeface="Arial" charset="0"/>
                <a:cs typeface="Arial" charset="0"/>
              </a:rPr>
              <a:t>undulator</a:t>
            </a:r>
            <a:r>
              <a:rPr lang="en-US" sz="2000" b="1" dirty="0" smtClean="0">
                <a:latin typeface="Arial" charset="0"/>
                <a:cs typeface="Arial" charset="0"/>
              </a:rPr>
              <a:t>.</a:t>
            </a:r>
          </a:p>
          <a:p>
            <a:endParaRPr lang="en-US" sz="2000" b="1" dirty="0" smtClean="0">
              <a:latin typeface="Arial" charset="0"/>
              <a:cs typeface="Arial" charset="0"/>
            </a:endParaRPr>
          </a:p>
          <a:p>
            <a:endParaRPr lang="en-US" sz="2000" b="1" dirty="0">
              <a:latin typeface="Arial" charset="0"/>
              <a:cs typeface="Arial" charset="0"/>
            </a:endParaRPr>
          </a:p>
          <a:p>
            <a:endParaRPr lang="en-US" sz="2000" b="1" dirty="0" smtClean="0">
              <a:latin typeface="Arial" charset="0"/>
              <a:cs typeface="Arial" charset="0"/>
            </a:endParaRPr>
          </a:p>
          <a:p>
            <a:endParaRPr lang="en-US" sz="2000" b="1" dirty="0">
              <a:latin typeface="Arial" charset="0"/>
              <a:cs typeface="Arial" charset="0"/>
            </a:endParaRPr>
          </a:p>
          <a:p>
            <a:endParaRPr lang="en-US" sz="2000" b="1" dirty="0" smtClean="0">
              <a:latin typeface="Arial" charset="0"/>
              <a:cs typeface="Arial" charset="0"/>
            </a:endParaRPr>
          </a:p>
          <a:p>
            <a:endParaRPr lang="en-US" sz="2000" b="1" dirty="0" smtClean="0">
              <a:latin typeface="Arial" charset="0"/>
              <a:cs typeface="Arial" charset="0"/>
            </a:endParaRPr>
          </a:p>
          <a:p>
            <a:pPr marL="457200" lvl="1" indent="0">
              <a:buNone/>
            </a:pPr>
            <a:r>
              <a:rPr lang="en-US" sz="2000" b="1" dirty="0">
                <a:solidFill>
                  <a:schemeClr val="accent5">
                    <a:lumMod val="25000"/>
                  </a:schemeClr>
                </a:solidFill>
                <a:latin typeface="Arial" charset="0"/>
                <a:cs typeface="Arial" charset="0"/>
              </a:rPr>
              <a:t>	</a:t>
            </a:r>
            <a:endParaRPr lang="en-US" sz="2000" b="1" dirty="0" smtClean="0">
              <a:latin typeface="Arial" charset="0"/>
              <a:cs typeface="Arial" charset="0"/>
            </a:endParaRPr>
          </a:p>
        </p:txBody>
      </p:sp>
      <p:sp>
        <p:nvSpPr>
          <p:cNvPr id="6" name="TextBox 5"/>
          <p:cNvSpPr txBox="1"/>
          <p:nvPr/>
        </p:nvSpPr>
        <p:spPr>
          <a:xfrm>
            <a:off x="212605" y="3467185"/>
            <a:ext cx="8574581" cy="1846146"/>
          </a:xfrm>
          <a:prstGeom prst="rect">
            <a:avLst/>
          </a:prstGeom>
          <a:noFill/>
        </p:spPr>
        <p:txBody>
          <a:bodyPr wrap="square" rtlCol="0">
            <a:spAutoFit/>
          </a:bodyPr>
          <a:lstStyle/>
          <a:p>
            <a:pPr lvl="0">
              <a:lnSpc>
                <a:spcPct val="90000"/>
              </a:lnSpc>
              <a:spcBef>
                <a:spcPts val="1000"/>
              </a:spcBef>
            </a:pPr>
            <a:r>
              <a:rPr lang="en-US" sz="2000" b="1" dirty="0" smtClean="0">
                <a:solidFill>
                  <a:srgbClr val="000000"/>
                </a:solidFill>
                <a:latin typeface="Arial" charset="0"/>
                <a:cs typeface="Arial" charset="0"/>
              </a:rPr>
              <a:t>CEBA</a:t>
            </a:r>
            <a:r>
              <a:rPr lang="en-US" sz="1900" b="1" dirty="0" smtClean="0">
                <a:solidFill>
                  <a:srgbClr val="000000"/>
                </a:solidFill>
                <a:latin typeface="Arial" charset="0"/>
                <a:cs typeface="Arial" charset="0"/>
              </a:rPr>
              <a:t>F</a:t>
            </a:r>
          </a:p>
          <a:p>
            <a:pPr marL="228600" lvl="0" indent="-228600">
              <a:lnSpc>
                <a:spcPct val="90000"/>
              </a:lnSpc>
              <a:spcBef>
                <a:spcPts val="1000"/>
              </a:spcBef>
              <a:buFont typeface="Arial" panose="020B0604020202020204" pitchFamily="34" charset="0"/>
              <a:buChar char="•"/>
            </a:pPr>
            <a:r>
              <a:rPr lang="en-US" sz="1900" b="1" dirty="0" smtClean="0">
                <a:solidFill>
                  <a:srgbClr val="000000"/>
                </a:solidFill>
                <a:latin typeface="Arial" charset="0"/>
                <a:cs typeface="Arial" charset="0"/>
              </a:rPr>
              <a:t>Required </a:t>
            </a:r>
            <a:r>
              <a:rPr lang="en-US" sz="1900" b="1" dirty="0">
                <a:solidFill>
                  <a:srgbClr val="000000"/>
                </a:solidFill>
                <a:latin typeface="Arial" charset="0"/>
                <a:cs typeface="Arial" charset="0"/>
              </a:rPr>
              <a:t>Field </a:t>
            </a:r>
            <a:r>
              <a:rPr lang="en-US" sz="1900" b="1" dirty="0">
                <a:solidFill>
                  <a:srgbClr val="000000"/>
                </a:solidFill>
                <a:latin typeface="Arial" panose="020B0604020202020204" pitchFamily="34" charset="0"/>
                <a:cs typeface="Arial" charset="0"/>
              </a:rPr>
              <a:t>Control</a:t>
            </a:r>
            <a:r>
              <a:rPr lang="en-US" sz="1900" b="1" dirty="0">
                <a:solidFill>
                  <a:srgbClr val="000000"/>
                </a:solidFill>
                <a:latin typeface="Arial" charset="0"/>
                <a:cs typeface="Arial" charset="0"/>
              </a:rPr>
              <a:t> is derived from the </a:t>
            </a:r>
            <a:r>
              <a:rPr lang="en-US" sz="1900" b="1" dirty="0">
                <a:solidFill>
                  <a:srgbClr val="000000"/>
                </a:solidFill>
                <a:latin typeface="Arial" charset="0"/>
                <a:cs typeface="Arial" charset="0"/>
              </a:rPr>
              <a:t>linac</a:t>
            </a:r>
            <a:r>
              <a:rPr lang="en-US" sz="1900" b="1" dirty="0">
                <a:solidFill>
                  <a:srgbClr val="000000"/>
                </a:solidFill>
                <a:latin typeface="Arial" charset="0"/>
                <a:cs typeface="Arial" charset="0"/>
              </a:rPr>
              <a:t> energy spread and </a:t>
            </a:r>
            <a:r>
              <a:rPr lang="en-US" sz="1900" b="1" dirty="0" smtClean="0">
                <a:solidFill>
                  <a:srgbClr val="000000"/>
                </a:solidFill>
                <a:latin typeface="Arial" charset="0"/>
                <a:cs typeface="Arial" charset="0"/>
              </a:rPr>
              <a:t>based on the NP users requirements.</a:t>
            </a:r>
          </a:p>
          <a:p>
            <a:pPr marL="228600" lvl="0" indent="-228600">
              <a:lnSpc>
                <a:spcPct val="90000"/>
              </a:lnSpc>
              <a:spcBef>
                <a:spcPts val="1000"/>
              </a:spcBef>
              <a:buFont typeface="Arial" panose="020B0604020202020204" pitchFamily="34" charset="0"/>
              <a:buChar char="•"/>
            </a:pPr>
            <a:r>
              <a:rPr lang="en-US" sz="1900" b="1" dirty="0" smtClean="0">
                <a:solidFill>
                  <a:srgbClr val="000000"/>
                </a:solidFill>
                <a:latin typeface="Arial" charset="0"/>
                <a:cs typeface="Arial" charset="0"/>
              </a:rPr>
              <a:t>Both CEBAF and LCLSII  </a:t>
            </a:r>
            <a:r>
              <a:rPr lang="en-US" sz="1900" b="1" dirty="0" smtClean="0">
                <a:solidFill>
                  <a:srgbClr val="000000"/>
                </a:solidFill>
                <a:latin typeface="Arial" charset="0"/>
                <a:cs typeface="Arial" charset="0"/>
              </a:rPr>
              <a:t>dp</a:t>
            </a:r>
            <a:r>
              <a:rPr lang="en-US" sz="1900" b="1" dirty="0" smtClean="0">
                <a:solidFill>
                  <a:srgbClr val="000000"/>
                </a:solidFill>
                <a:latin typeface="Arial" charset="0"/>
                <a:cs typeface="Arial" charset="0"/>
              </a:rPr>
              <a:t>/p is similar ~ 1e-4</a:t>
            </a:r>
            <a:endParaRPr lang="en-US" sz="1900" b="1" dirty="0">
              <a:solidFill>
                <a:srgbClr val="000000"/>
              </a:solidFill>
              <a:latin typeface="Arial" charset="0"/>
              <a:cs typeface="Arial" charset="0"/>
            </a:endParaRPr>
          </a:p>
          <a:p>
            <a:pPr marL="742950" lvl="1" indent="-285750">
              <a:buFont typeface="Arial" panose="020B0604020202020204" pitchFamily="34" charset="0"/>
              <a:buChar char="•"/>
            </a:pPr>
            <a:endParaRPr lang="en-US" sz="1400" b="1" i="1"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400" b="1" i="1" dirty="0" smtClean="0">
              <a:latin typeface="Arial" panose="020B0604020202020204" pitchFamily="34" charset="0"/>
              <a:cs typeface="Arial" panose="020B0604020202020204" pitchFamily="34" charset="0"/>
            </a:endParaRPr>
          </a:p>
        </p:txBody>
      </p:sp>
      <p:sp>
        <p:nvSpPr>
          <p:cNvPr id="7" name="TextBox 6"/>
          <p:cNvSpPr txBox="1"/>
          <p:nvPr/>
        </p:nvSpPr>
        <p:spPr>
          <a:xfrm>
            <a:off x="6139145" y="2787972"/>
            <a:ext cx="1762021" cy="369332"/>
          </a:xfrm>
          <a:prstGeom prst="rect">
            <a:avLst/>
          </a:prstGeom>
          <a:noFill/>
        </p:spPr>
        <p:txBody>
          <a:bodyPr wrap="none" rtlCol="0">
            <a:spAutoFit/>
          </a:bodyPr>
          <a:lstStyle/>
          <a:p>
            <a:r>
              <a:rPr lang="en-US" b="1" dirty="0" smtClean="0"/>
              <a:t>LCLS-II LINAC</a:t>
            </a:r>
            <a:endParaRPr lang="en-US" b="1" dirty="0"/>
          </a:p>
        </p:txBody>
      </p:sp>
      <p:pic>
        <p:nvPicPr>
          <p:cNvPr id="57" name="Picture 56"/>
          <p:cNvPicPr>
            <a:picLocks noChangeAspect="1"/>
          </p:cNvPicPr>
          <p:nvPr/>
        </p:nvPicPr>
        <p:blipFill>
          <a:blip r:embed="rId2"/>
          <a:stretch>
            <a:fillRect/>
          </a:stretch>
        </p:blipFill>
        <p:spPr>
          <a:xfrm>
            <a:off x="5082361" y="1634301"/>
            <a:ext cx="3905635" cy="1138049"/>
          </a:xfrm>
          <a:prstGeom prst="rect">
            <a:avLst/>
          </a:prstGeom>
        </p:spPr>
      </p:pic>
      <p:sp>
        <p:nvSpPr>
          <p:cNvPr id="8" name="TextBox 7"/>
          <p:cNvSpPr txBox="1"/>
          <p:nvPr/>
        </p:nvSpPr>
        <p:spPr>
          <a:xfrm>
            <a:off x="7606549" y="2700173"/>
            <a:ext cx="1391728" cy="246221"/>
          </a:xfrm>
          <a:prstGeom prst="rect">
            <a:avLst/>
          </a:prstGeom>
          <a:noFill/>
        </p:spPr>
        <p:txBody>
          <a:bodyPr wrap="none" rtlCol="0">
            <a:spAutoFit/>
          </a:bodyPr>
          <a:lstStyle/>
          <a:p>
            <a:r>
              <a:rPr lang="en-US" sz="1000" dirty="0" smtClean="0">
                <a:latin typeface="Arial" panose="020B0604020202020204" pitchFamily="34" charset="0"/>
                <a:cs typeface="Arial" panose="020B0604020202020204" pitchFamily="34" charset="0"/>
              </a:rPr>
              <a:t>Courtesy Paul Emma</a:t>
            </a:r>
            <a:endParaRPr lang="en-US" sz="1000" dirty="0">
              <a:latin typeface="Arial" panose="020B0604020202020204" pitchFamily="34" charset="0"/>
              <a:cs typeface="Arial" panose="020B0604020202020204" pitchFamily="34" charset="0"/>
            </a:endParaRPr>
          </a:p>
        </p:txBody>
      </p:sp>
      <p:sp>
        <p:nvSpPr>
          <p:cNvPr id="59" name="TextBox 58"/>
          <p:cNvSpPr txBox="1"/>
          <p:nvPr/>
        </p:nvSpPr>
        <p:spPr>
          <a:xfrm>
            <a:off x="202324" y="1915350"/>
            <a:ext cx="4965597" cy="769441"/>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LCLSII Cavity Field Control Design Specification</a:t>
            </a:r>
          </a:p>
          <a:p>
            <a:pPr marL="285750" indent="-285750">
              <a:buFont typeface="Arial" panose="020B0604020202020204" pitchFamily="34" charset="0"/>
              <a:buChar char="•"/>
            </a:pPr>
            <a:r>
              <a:rPr lang="en-US" sz="1400" b="1" i="1" dirty="0">
                <a:latin typeface="Arial" panose="020B0604020202020204" pitchFamily="34" charset="0"/>
                <a:cs typeface="Arial" panose="020B0604020202020204" pitchFamily="34" charset="0"/>
              </a:rPr>
              <a:t>For the time period &gt; 1 Hz : 0.01% and 0.01</a:t>
            </a:r>
            <a:r>
              <a:rPr lang="en-US" sz="1400" b="1" i="1" baseline="30000" dirty="0">
                <a:latin typeface="Arial" panose="020B0604020202020204" pitchFamily="34" charset="0"/>
                <a:cs typeface="Arial" panose="020B0604020202020204" pitchFamily="34" charset="0"/>
              </a:rPr>
              <a:t>o </a:t>
            </a:r>
            <a:r>
              <a:rPr lang="en-US" sz="1400" b="1" i="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400" b="1" i="1" dirty="0">
                <a:latin typeface="Arial" panose="020B0604020202020204" pitchFamily="34" charset="0"/>
                <a:cs typeface="Arial" panose="020B0604020202020204" pitchFamily="34" charset="0"/>
              </a:rPr>
              <a:t>For the time period &lt; 1Hz: 5.0% and 5.0</a:t>
            </a:r>
            <a:r>
              <a:rPr lang="en-US" sz="1400" b="1" i="1" baseline="30000" dirty="0">
                <a:latin typeface="Arial" panose="020B0604020202020204" pitchFamily="34" charset="0"/>
                <a:cs typeface="Arial" panose="020B0604020202020204" pitchFamily="34" charset="0"/>
              </a:rPr>
              <a:t>o</a:t>
            </a:r>
            <a:r>
              <a:rPr lang="en-US" sz="1400" b="1" i="1" dirty="0">
                <a:latin typeface="Arial" panose="020B0604020202020204" pitchFamily="34" charset="0"/>
                <a:cs typeface="Arial" panose="020B0604020202020204" pitchFamily="34" charset="0"/>
              </a:rPr>
              <a:t>  </a:t>
            </a:r>
          </a:p>
        </p:txBody>
      </p:sp>
      <p:sp>
        <p:nvSpPr>
          <p:cNvPr id="3" name="Footer Placeholder 2"/>
          <p:cNvSpPr>
            <a:spLocks noGrp="1"/>
          </p:cNvSpPr>
          <p:nvPr>
            <p:ph type="ftr" sz="quarter" idx="11"/>
          </p:nvPr>
        </p:nvSpPr>
        <p:spPr/>
        <p:txBody>
          <a:bodyPr/>
          <a:lstStyle/>
          <a:p>
            <a:r>
              <a:rPr lang="en-US" dirty="0" smtClean="0"/>
              <a:t>C75 Review February 15, 2018</a:t>
            </a:r>
            <a:endParaRPr lang="en-US" dirty="0"/>
          </a:p>
        </p:txBody>
      </p:sp>
      <p:sp>
        <p:nvSpPr>
          <p:cNvPr id="11" name="TextBox 10"/>
          <p:cNvSpPr txBox="1"/>
          <p:nvPr/>
        </p:nvSpPr>
        <p:spPr>
          <a:xfrm>
            <a:off x="312403" y="4880610"/>
            <a:ext cx="4769958" cy="984885"/>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CEBAF Field Control Design Specification</a:t>
            </a:r>
          </a:p>
          <a:p>
            <a:pPr marL="742950" lvl="1" indent="-285750">
              <a:buFont typeface="Arial" panose="020B0604020202020204" pitchFamily="34" charset="0"/>
              <a:buChar char="•"/>
            </a:pPr>
            <a:r>
              <a:rPr lang="en-US" sz="1400" b="1" i="1" dirty="0">
                <a:latin typeface="Arial" panose="020B0604020202020204" pitchFamily="34" charset="0"/>
                <a:cs typeface="Arial" panose="020B0604020202020204" pitchFamily="34" charset="0"/>
              </a:rPr>
              <a:t>For the time period &gt; 1 Hz : 0.04% and 0.5</a:t>
            </a:r>
            <a:r>
              <a:rPr lang="en-US" sz="1400" b="1" i="1" baseline="30000" dirty="0">
                <a:latin typeface="Arial" panose="020B0604020202020204" pitchFamily="34" charset="0"/>
                <a:cs typeface="Arial" panose="020B0604020202020204" pitchFamily="34" charset="0"/>
              </a:rPr>
              <a:t>o </a:t>
            </a:r>
            <a:r>
              <a:rPr lang="en-US" sz="1400" b="1" i="1" dirty="0">
                <a:latin typeface="Arial" panose="020B0604020202020204" pitchFamily="34" charset="0"/>
                <a:cs typeface="Arial" panose="020B0604020202020204" pitchFamily="34" charset="0"/>
              </a:rPr>
              <a:t> (the tough one for CEBAF has been 0.04%)</a:t>
            </a:r>
          </a:p>
          <a:p>
            <a:pPr marL="742950" lvl="1" indent="-285750">
              <a:buFont typeface="Arial" panose="020B0604020202020204" pitchFamily="34" charset="0"/>
              <a:buChar char="•"/>
            </a:pPr>
            <a:r>
              <a:rPr lang="en-US" sz="1400" b="1" i="1" dirty="0">
                <a:latin typeface="Arial" panose="020B0604020202020204" pitchFamily="34" charset="0"/>
                <a:cs typeface="Arial" panose="020B0604020202020204" pitchFamily="34" charset="0"/>
              </a:rPr>
              <a:t>For the time period &lt; 1Hz: ~ 3.0% and 3.0</a:t>
            </a:r>
            <a:r>
              <a:rPr lang="en-US" sz="1400" b="1" i="1" baseline="30000" dirty="0">
                <a:latin typeface="Arial" panose="020B0604020202020204" pitchFamily="34" charset="0"/>
                <a:cs typeface="Arial" panose="020B0604020202020204" pitchFamily="34" charset="0"/>
              </a:rPr>
              <a:t>o</a:t>
            </a:r>
            <a:endParaRPr lang="en-US" sz="1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910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26A2BC1-81BB-BF40-A4E8-7B2E45389546}" vid="{B44B69F9-4739-9B44-B498-4BFA2ED58E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30075</TotalTime>
  <Words>2072</Words>
  <Application>Microsoft Office PowerPoint</Application>
  <PresentationFormat>On-screen Show (4:3)</PresentationFormat>
  <Paragraphs>377</Paragraphs>
  <Slides>22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ＭＳ Ｐゴシック</vt:lpstr>
      <vt:lpstr>.PingFangSC-Regular</vt:lpstr>
      <vt:lpstr>Arial</vt:lpstr>
      <vt:lpstr>Calibri</vt:lpstr>
      <vt:lpstr>PingFangSC-Regular</vt:lpstr>
      <vt:lpstr>Symbol</vt:lpstr>
      <vt:lpstr>Wingdings</vt:lpstr>
      <vt:lpstr>Office Theme</vt:lpstr>
      <vt:lpstr>C75 LLRF </vt:lpstr>
      <vt:lpstr>Outline</vt:lpstr>
      <vt:lpstr>Where We Have Been …Analog…Digital</vt:lpstr>
      <vt:lpstr>Unfortunately Continuing with C100 LLRF is Impossible</vt:lpstr>
      <vt:lpstr>A Sample of Obsolete Parts</vt:lpstr>
      <vt:lpstr>Which Way Next …</vt:lpstr>
      <vt:lpstr>Leveraging LCLSII LLRF</vt:lpstr>
      <vt:lpstr>LCLSII Design Philosophy…We will CO-OPT</vt:lpstr>
      <vt:lpstr>LCLS-II/CEBAF LINAC RF Requirements</vt:lpstr>
      <vt:lpstr>Key Parameter Comparison Table</vt:lpstr>
      <vt:lpstr>LCLSII LLRF Architecture*</vt:lpstr>
      <vt:lpstr>CEBAF LLRF (assumes one cavity/chassis)</vt:lpstr>
      <vt:lpstr>LCLSII RF Station/Precision Receiver Chassis</vt:lpstr>
      <vt:lpstr>LLRF Architecture</vt:lpstr>
      <vt:lpstr>Where We Are …</vt:lpstr>
      <vt:lpstr>RF Front End</vt:lpstr>
      <vt:lpstr>Digitizer Board</vt:lpstr>
      <vt:lpstr>FPGA Board</vt:lpstr>
      <vt:lpstr>EPICS IOC</vt:lpstr>
      <vt:lpstr>RF Racks</vt:lpstr>
      <vt:lpstr>System Q&amp;A</vt:lpstr>
      <vt:lpstr>PowerPoint Presentation</vt:lpstr>
    </vt:vector>
  </TitlesOfParts>
  <Company>Jefferson 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Hummel</dc:creator>
  <cp:lastModifiedBy>Curt Hovater</cp:lastModifiedBy>
  <cp:revision>171</cp:revision>
  <cp:lastPrinted>2017-10-30T13:21:37Z</cp:lastPrinted>
  <dcterms:created xsi:type="dcterms:W3CDTF">2017-10-19T13:46:33Z</dcterms:created>
  <dcterms:modified xsi:type="dcterms:W3CDTF">2018-02-14T22:39:31Z</dcterms:modified>
</cp:coreProperties>
</file>