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60"/>
  </p:notesMasterIdLst>
  <p:sldIdLst>
    <p:sldId id="256" r:id="rId3"/>
    <p:sldId id="431" r:id="rId4"/>
    <p:sldId id="393" r:id="rId5"/>
    <p:sldId id="394" r:id="rId6"/>
    <p:sldId id="369" r:id="rId7"/>
    <p:sldId id="398" r:id="rId8"/>
    <p:sldId id="434" r:id="rId9"/>
    <p:sldId id="435" r:id="rId10"/>
    <p:sldId id="459" r:id="rId11"/>
    <p:sldId id="437" r:id="rId12"/>
    <p:sldId id="438" r:id="rId13"/>
    <p:sldId id="439" r:id="rId14"/>
    <p:sldId id="441" r:id="rId15"/>
    <p:sldId id="442" r:id="rId16"/>
    <p:sldId id="444" r:id="rId17"/>
    <p:sldId id="445" r:id="rId18"/>
    <p:sldId id="447" r:id="rId19"/>
    <p:sldId id="448" r:id="rId20"/>
    <p:sldId id="465" r:id="rId21"/>
    <p:sldId id="450" r:id="rId22"/>
    <p:sldId id="364" r:id="rId23"/>
    <p:sldId id="451" r:id="rId24"/>
    <p:sldId id="452" r:id="rId25"/>
    <p:sldId id="455" r:id="rId26"/>
    <p:sldId id="456" r:id="rId27"/>
    <p:sldId id="457" r:id="rId28"/>
    <p:sldId id="458" r:id="rId29"/>
    <p:sldId id="460" r:id="rId30"/>
    <p:sldId id="397" r:id="rId31"/>
    <p:sldId id="462" r:id="rId32"/>
    <p:sldId id="463" r:id="rId33"/>
    <p:sldId id="464" r:id="rId34"/>
    <p:sldId id="371" r:id="rId35"/>
    <p:sldId id="338" r:id="rId36"/>
    <p:sldId id="354" r:id="rId37"/>
    <p:sldId id="408" r:id="rId38"/>
    <p:sldId id="401" r:id="rId39"/>
    <p:sldId id="426" r:id="rId40"/>
    <p:sldId id="429" r:id="rId41"/>
    <p:sldId id="409" r:id="rId42"/>
    <p:sldId id="412" r:id="rId43"/>
    <p:sldId id="362" r:id="rId44"/>
    <p:sldId id="410" r:id="rId45"/>
    <p:sldId id="357" r:id="rId46"/>
    <p:sldId id="427" r:id="rId47"/>
    <p:sldId id="461" r:id="rId48"/>
    <p:sldId id="392" r:id="rId49"/>
    <p:sldId id="433" r:id="rId50"/>
    <p:sldId id="453" r:id="rId51"/>
    <p:sldId id="454" r:id="rId52"/>
    <p:sldId id="440" r:id="rId53"/>
    <p:sldId id="443" r:id="rId54"/>
    <p:sldId id="436" r:id="rId55"/>
    <p:sldId id="446" r:id="rId56"/>
    <p:sldId id="355" r:id="rId57"/>
    <p:sldId id="331" r:id="rId58"/>
    <p:sldId id="339" r:id="rId59"/>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008000"/>
    <a:srgbClr val="9933FF"/>
    <a:srgbClr val="00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5" autoAdjust="0"/>
    <p:restoredTop sz="92750" autoAdjust="0"/>
  </p:normalViewPr>
  <p:slideViewPr>
    <p:cSldViewPr snapToGrid="0" snapToObjects="1">
      <p:cViewPr varScale="1">
        <p:scale>
          <a:sx n="108" d="100"/>
          <a:sy n="108" d="100"/>
        </p:scale>
        <p:origin x="-1704" y="-96"/>
      </p:cViewPr>
      <p:guideLst>
        <p:guide orient="horz" pos="2160"/>
        <p:guide pos="2880"/>
      </p:guideLst>
    </p:cSldViewPr>
  </p:slideViewPr>
  <p:outlineViewPr>
    <p:cViewPr>
      <p:scale>
        <a:sx n="33" d="100"/>
        <a:sy n="33" d="100"/>
      </p:scale>
      <p:origin x="0" y="-4786"/>
    </p:cViewPr>
  </p:outlineViewPr>
  <p:notesTextViewPr>
    <p:cViewPr>
      <p:scale>
        <a:sx n="1" d="1"/>
        <a:sy n="1" d="1"/>
      </p:scale>
      <p:origin x="0" y="0"/>
    </p:cViewPr>
  </p:notesTextViewPr>
  <p:sorterViewPr>
    <p:cViewPr>
      <p:scale>
        <a:sx n="100" d="100"/>
        <a:sy n="100" d="100"/>
      </p:scale>
      <p:origin x="0" y="48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E3D86-46C9-4CB1-8390-EA36514B019C}" type="datetimeFigureOut">
              <a:rPr lang="en-US" smtClean="0"/>
              <a:t>1/25/2018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C7B1E-8A29-4322-B64B-C226AEFC051C}" type="slidenum">
              <a:rPr lang="en-US" smtClean="0"/>
              <a:t>‹#›</a:t>
            </a:fld>
            <a:endParaRPr lang="en-US"/>
          </a:p>
        </p:txBody>
      </p:sp>
    </p:spTree>
    <p:extLst>
      <p:ext uri="{BB962C8B-B14F-4D97-AF65-F5344CB8AC3E}">
        <p14:creationId xmlns:p14="http://schemas.microsoft.com/office/powerpoint/2010/main" val="455074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C7B1E-8A29-4322-B64B-C226AEFC051C}" type="slidenum">
              <a:rPr lang="en-US" smtClean="0"/>
              <a:t>1</a:t>
            </a:fld>
            <a:endParaRPr lang="en-US"/>
          </a:p>
        </p:txBody>
      </p:sp>
    </p:spTree>
    <p:extLst>
      <p:ext uri="{BB962C8B-B14F-4D97-AF65-F5344CB8AC3E}">
        <p14:creationId xmlns:p14="http://schemas.microsoft.com/office/powerpoint/2010/main" val="3361016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38</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38</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284887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40</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40</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117966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41</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41</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r>
              <a:rPr lang="en-US" altLang="en-US"/>
              <a:t>Note BSM not included in project</a:t>
            </a:r>
          </a:p>
        </p:txBody>
      </p:sp>
    </p:spTree>
    <p:extLst>
      <p:ext uri="{BB962C8B-B14F-4D97-AF65-F5344CB8AC3E}">
        <p14:creationId xmlns:p14="http://schemas.microsoft.com/office/powerpoint/2010/main" val="3516880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42</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42</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133013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43</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43</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1410915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pPr/>
              <a:t>44</a:t>
            </a:fld>
            <a:endParaRPr lang="en-US" dirty="0"/>
          </a:p>
        </p:txBody>
      </p:sp>
    </p:spTree>
    <p:extLst>
      <p:ext uri="{BB962C8B-B14F-4D97-AF65-F5344CB8AC3E}">
        <p14:creationId xmlns:p14="http://schemas.microsoft.com/office/powerpoint/2010/main" val="3211806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45</a:t>
            </a:fld>
            <a:endParaRPr lang="en-US"/>
          </a:p>
        </p:txBody>
      </p:sp>
    </p:spTree>
    <p:extLst>
      <p:ext uri="{BB962C8B-B14F-4D97-AF65-F5344CB8AC3E}">
        <p14:creationId xmlns:p14="http://schemas.microsoft.com/office/powerpoint/2010/main" val="141812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3FCD19-2367-BC4F-B8EA-962B9C0F69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4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057805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slides shows</a:t>
            </a:r>
            <a:r>
              <a:rPr lang="en-US" baseline="0"/>
              <a:t> a summary of the results</a:t>
            </a:r>
            <a:r>
              <a:rPr lang="en-US"/>
              <a:t> </a:t>
            </a:r>
            <a:r>
              <a:rPr lang="en-US" baseline="0"/>
              <a:t>in this analysis. The green column shows the rating by the PDG. The two columns show the importance of the strangeness channel in this results.   </a:t>
            </a:r>
            <a:endParaRPr lang="en-US"/>
          </a:p>
        </p:txBody>
      </p:sp>
      <p:sp>
        <p:nvSpPr>
          <p:cNvPr id="4" name="Slide Number Placeholder 3"/>
          <p:cNvSpPr>
            <a:spLocks noGrp="1"/>
          </p:cNvSpPr>
          <p:nvPr>
            <p:ph type="sldNum" sz="quarter" idx="10"/>
          </p:nvPr>
        </p:nvSpPr>
        <p:spPr/>
        <p:txBody>
          <a:bodyPr/>
          <a:lstStyle/>
          <a:p>
            <a:fld id="{5D13E564-DB54-9B44-B6B0-B17C03A40BB6}" type="slidenum">
              <a:rPr lang="en-US" smtClean="0"/>
              <a:pPr/>
              <a:t>53</a:t>
            </a:fld>
            <a:endParaRPr lang="en-US"/>
          </a:p>
        </p:txBody>
      </p:sp>
    </p:spTree>
    <p:extLst>
      <p:ext uri="{BB962C8B-B14F-4D97-AF65-F5344CB8AC3E}">
        <p14:creationId xmlns:p14="http://schemas.microsoft.com/office/powerpoint/2010/main" val="1166602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6653114-0D40-384A-9E11-76EB88F8D7B8}" type="slidenum">
              <a:rPr lang="en-US" smtClean="0"/>
              <a:pPr/>
              <a:t>6</a:t>
            </a:fld>
            <a:endParaRPr lang="en-US"/>
          </a:p>
        </p:txBody>
      </p:sp>
    </p:spTree>
    <p:extLst>
      <p:ext uri="{BB962C8B-B14F-4D97-AF65-F5344CB8AC3E}">
        <p14:creationId xmlns:p14="http://schemas.microsoft.com/office/powerpoint/2010/main" val="49861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3AF3760-1076-4CB8-8782-B43A7E5A2C18}" type="slidenum">
              <a:rPr lang="en-US" smtClean="0"/>
              <a:t>56</a:t>
            </a:fld>
            <a:endParaRPr lang="en-US"/>
          </a:p>
        </p:txBody>
      </p:sp>
    </p:spTree>
    <p:extLst>
      <p:ext uri="{BB962C8B-B14F-4D97-AF65-F5344CB8AC3E}">
        <p14:creationId xmlns:p14="http://schemas.microsoft.com/office/powerpoint/2010/main" val="209737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pPr>
                <a:defRPr/>
              </a:pPr>
              <a:t>10</a:t>
            </a:fld>
            <a:endParaRPr lang="en-US"/>
          </a:p>
        </p:txBody>
      </p:sp>
    </p:spTree>
    <p:extLst>
      <p:ext uri="{BB962C8B-B14F-4D97-AF65-F5344CB8AC3E}">
        <p14:creationId xmlns:p14="http://schemas.microsoft.com/office/powerpoint/2010/main" val="211326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12</a:t>
            </a:fld>
            <a:endParaRPr lang="en-US"/>
          </a:p>
        </p:txBody>
      </p:sp>
    </p:spTree>
    <p:extLst>
      <p:ext uri="{BB962C8B-B14F-4D97-AF65-F5344CB8AC3E}">
        <p14:creationId xmlns:p14="http://schemas.microsoft.com/office/powerpoint/2010/main" val="110339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marL="0" marR="0" lvl="0" indent="0" algn="r" defTabSz="912941" rtl="0" eaLnBrk="1" fontAlgn="auto" latinLnBrk="0" hangingPunct="1">
              <a:lnSpc>
                <a:spcPct val="100000"/>
              </a:lnSpc>
              <a:spcBef>
                <a:spcPts val="0"/>
              </a:spcBef>
              <a:spcAft>
                <a:spcPts val="0"/>
              </a:spcAft>
              <a:buClrTx/>
              <a:buSzTx/>
              <a:buFontTx/>
              <a:buNone/>
              <a:tabLst/>
              <a:defRPr/>
            </a:pPr>
            <a:fld id="{C568796B-2ADD-4913-830F-89878A88B5B7}"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29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lvl="1" eaLnBrk="1" hangingPunct="1"/>
            <a:endParaRPr lang="en-US">
              <a:latin typeface="Arial" pitchFamily="34" charset="0"/>
            </a:endParaRPr>
          </a:p>
        </p:txBody>
      </p:sp>
    </p:spTree>
    <p:extLst>
      <p:ext uri="{BB962C8B-B14F-4D97-AF65-F5344CB8AC3E}">
        <p14:creationId xmlns:p14="http://schemas.microsoft.com/office/powerpoint/2010/main" val="218588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93776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pPr>
                <a:defRPr/>
              </a:pPr>
              <a:t>33</a:t>
            </a:fld>
            <a:endParaRPr lang="en-US"/>
          </a:p>
        </p:txBody>
      </p:sp>
    </p:spTree>
    <p:extLst>
      <p:ext uri="{BB962C8B-B14F-4D97-AF65-F5344CB8AC3E}">
        <p14:creationId xmlns:p14="http://schemas.microsoft.com/office/powerpoint/2010/main" val="254397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34</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34</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88486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xfrm>
            <a:off x="3883025" y="8685213"/>
            <a:ext cx="2973388" cy="457200"/>
          </a:xfrm>
          <a:noFill/>
        </p:spPr>
        <p:txBody>
          <a:bodyPr lIns="88789" tIns="44399" rIns="88789" bIns="44399"/>
          <a:lstStyle>
            <a:lvl1pPr defTabSz="909549" eaLnBrk="0" hangingPunct="0">
              <a:spcBef>
                <a:spcPct val="30000"/>
              </a:spcBef>
              <a:defRPr sz="1200">
                <a:solidFill>
                  <a:schemeClr val="tx1"/>
                </a:solidFill>
                <a:latin typeface="Arial" pitchFamily="34" charset="0"/>
              </a:defRPr>
            </a:lvl1pPr>
            <a:lvl2pPr marL="742877" indent="-285722" defTabSz="909549" eaLnBrk="0" hangingPunct="0">
              <a:spcBef>
                <a:spcPct val="30000"/>
              </a:spcBef>
              <a:defRPr sz="1200">
                <a:solidFill>
                  <a:schemeClr val="tx1"/>
                </a:solidFill>
                <a:latin typeface="Arial" pitchFamily="34" charset="0"/>
              </a:defRPr>
            </a:lvl2pPr>
            <a:lvl3pPr marL="1142888" indent="-228578" defTabSz="909549" eaLnBrk="0" hangingPunct="0">
              <a:spcBef>
                <a:spcPct val="30000"/>
              </a:spcBef>
              <a:defRPr sz="1200">
                <a:solidFill>
                  <a:schemeClr val="tx1"/>
                </a:solidFill>
                <a:latin typeface="Arial" pitchFamily="34" charset="0"/>
              </a:defRPr>
            </a:lvl3pPr>
            <a:lvl4pPr marL="1600044" indent="-228578" defTabSz="909549" eaLnBrk="0" hangingPunct="0">
              <a:spcBef>
                <a:spcPct val="30000"/>
              </a:spcBef>
              <a:defRPr sz="1200">
                <a:solidFill>
                  <a:schemeClr val="tx1"/>
                </a:solidFill>
                <a:latin typeface="Arial" pitchFamily="34" charset="0"/>
              </a:defRPr>
            </a:lvl4pPr>
            <a:lvl5pPr marL="2057199" indent="-228578" defTabSz="909549" eaLnBrk="0" hangingPunct="0">
              <a:spcBef>
                <a:spcPct val="30000"/>
              </a:spcBef>
              <a:defRPr sz="1200">
                <a:solidFill>
                  <a:schemeClr val="tx1"/>
                </a:solidFill>
                <a:latin typeface="Arial" pitchFamily="34" charset="0"/>
              </a:defRPr>
            </a:lvl5pPr>
            <a:lvl6pPr marL="2514354" indent="-228578" defTabSz="909549" eaLnBrk="0" fontAlgn="base" hangingPunct="0">
              <a:spcBef>
                <a:spcPct val="30000"/>
              </a:spcBef>
              <a:spcAft>
                <a:spcPct val="0"/>
              </a:spcAft>
              <a:defRPr sz="1200">
                <a:solidFill>
                  <a:schemeClr val="tx1"/>
                </a:solidFill>
                <a:latin typeface="Arial" pitchFamily="34" charset="0"/>
              </a:defRPr>
            </a:lvl6pPr>
            <a:lvl7pPr marL="2971508" indent="-228578" defTabSz="909549" eaLnBrk="0" fontAlgn="base" hangingPunct="0">
              <a:spcBef>
                <a:spcPct val="30000"/>
              </a:spcBef>
              <a:spcAft>
                <a:spcPct val="0"/>
              </a:spcAft>
              <a:defRPr sz="1200">
                <a:solidFill>
                  <a:schemeClr val="tx1"/>
                </a:solidFill>
                <a:latin typeface="Arial" pitchFamily="34" charset="0"/>
              </a:defRPr>
            </a:lvl7pPr>
            <a:lvl8pPr marL="3428664" indent="-228578" defTabSz="909549" eaLnBrk="0" fontAlgn="base" hangingPunct="0">
              <a:spcBef>
                <a:spcPct val="30000"/>
              </a:spcBef>
              <a:spcAft>
                <a:spcPct val="0"/>
              </a:spcAft>
              <a:defRPr sz="1200">
                <a:solidFill>
                  <a:schemeClr val="tx1"/>
                </a:solidFill>
                <a:latin typeface="Arial" pitchFamily="34" charset="0"/>
              </a:defRPr>
            </a:lvl8pPr>
            <a:lvl9pPr marL="3885819" indent="-228578" defTabSz="909549" eaLnBrk="0" fontAlgn="base" hangingPunct="0">
              <a:spcBef>
                <a:spcPct val="30000"/>
              </a:spcBef>
              <a:spcAft>
                <a:spcPct val="0"/>
              </a:spcAft>
              <a:defRPr sz="1200">
                <a:solidFill>
                  <a:schemeClr val="tx1"/>
                </a:solidFill>
                <a:latin typeface="Arial" pitchFamily="34" charset="0"/>
              </a:defRPr>
            </a:lvl9pPr>
          </a:lstStyle>
          <a:p>
            <a:pPr algn="ctr">
              <a:spcBef>
                <a:spcPct val="0"/>
              </a:spcBef>
            </a:pPr>
            <a:fld id="{708DECAC-2384-45BD-B284-B16C5221EC61}" type="slidenum">
              <a:rPr lang="en-US" altLang="en-US" smtClean="0">
                <a:solidFill>
                  <a:srgbClr val="000000"/>
                </a:solidFill>
                <a:cs typeface="Arial" pitchFamily="34" charset="0"/>
              </a:rPr>
              <a:pPr algn="ctr">
                <a:spcBef>
                  <a:spcPct val="0"/>
                </a:spcBef>
              </a:pPr>
              <a:t>36</a:t>
            </a:fld>
            <a:endParaRPr lang="en-US" altLang="en-US">
              <a:solidFill>
                <a:srgbClr val="000000"/>
              </a:solidFill>
              <a:cs typeface="Arial" pitchFamily="34" charset="0"/>
            </a:endParaRPr>
          </a:p>
        </p:txBody>
      </p:sp>
      <p:sp>
        <p:nvSpPr>
          <p:cNvPr id="54275"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21" rIns="92833" bIns="4642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a:spcBef>
                <a:spcPct val="0"/>
              </a:spcBef>
            </a:pPr>
            <a:fld id="{E667563D-1F51-439C-9004-95867666A084}" type="slidenum">
              <a:rPr lang="en-US" altLang="en-US">
                <a:solidFill>
                  <a:srgbClr val="000000"/>
                </a:solidFill>
              </a:rPr>
              <a:pPr algn="r">
                <a:spcBef>
                  <a:spcPct val="0"/>
                </a:spcBef>
              </a:pPr>
              <a:t>36</a:t>
            </a:fld>
            <a:endParaRPr lang="en-US" altLang="en-US">
              <a:solidFill>
                <a:srgbClr val="000000"/>
              </a:solidFill>
            </a:endParaRPr>
          </a:p>
        </p:txBody>
      </p:sp>
      <p:sp>
        <p:nvSpPr>
          <p:cNvPr id="54276" name="Rectangle 2"/>
          <p:cNvSpPr>
            <a:spLocks noGrp="1" noRot="1" noChangeAspect="1" noChangeArrowheads="1" noTextEdit="1"/>
          </p:cNvSpPr>
          <p:nvPr>
            <p:ph type="sldImg"/>
          </p:nvPr>
        </p:nvSpPr>
        <p:spPr>
          <a:xfrm>
            <a:off x="1154113" y="690563"/>
            <a:ext cx="4557712" cy="3419475"/>
          </a:xfrm>
          <a:ln/>
        </p:spPr>
      </p:sp>
      <p:sp>
        <p:nvSpPr>
          <p:cNvPr id="54277" name="Rectangle 3"/>
          <p:cNvSpPr>
            <a:spLocks noGrp="1" noChangeArrowheads="1"/>
          </p:cNvSpPr>
          <p:nvPr>
            <p:ph type="body" idx="1"/>
          </p:nvPr>
        </p:nvSpPr>
        <p:spPr>
          <a:xfrm>
            <a:off x="914400" y="4344988"/>
            <a:ext cx="5029200" cy="4113212"/>
          </a:xfrm>
          <a:noFill/>
        </p:spPr>
        <p:txBody>
          <a:bodyPr lIns="92833" tIns="46421" rIns="92833" bIns="46421"/>
          <a:lstStyle/>
          <a:p>
            <a:pPr defTabSz="1187334">
              <a:spcBef>
                <a:spcPct val="0"/>
              </a:spcBef>
            </a:pPr>
            <a:endParaRPr lang="en-US" altLang="en-US" dirty="0"/>
          </a:p>
        </p:txBody>
      </p:sp>
    </p:spTree>
    <p:extLst>
      <p:ext uri="{BB962C8B-B14F-4D97-AF65-F5344CB8AC3E}">
        <p14:creationId xmlns:p14="http://schemas.microsoft.com/office/powerpoint/2010/main" val="286318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0"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11"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181937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2" name="Footer Placeholder 4"/>
          <p:cNvSpPr>
            <a:spLocks noGrp="1"/>
          </p:cNvSpPr>
          <p:nvPr>
            <p:ph type="ftr" sz="quarter" idx="10"/>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13" name="Slide Number Placeholder 5"/>
          <p:cNvSpPr>
            <a:spLocks noGrp="1"/>
          </p:cNvSpPr>
          <p:nvPr>
            <p:ph type="sldNum" sz="quarter" idx="11"/>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4010263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443403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8" name="Slide Number Placeholder 5"/>
          <p:cNvSpPr>
            <a:spLocks noGrp="1"/>
          </p:cNvSpPr>
          <p:nvPr>
            <p:ph type="sldNum" sz="quarter" idx="4"/>
          </p:nvPr>
        </p:nvSpPr>
        <p:spPr>
          <a:xfrm>
            <a:off x="5853479" y="6453278"/>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2238314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722119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8"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2202691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125974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9"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1533890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772400" cy="914400"/>
          </a:xfrm>
        </p:spPr>
        <p:txBody>
          <a:bodyPr/>
          <a:lstStyle/>
          <a:p>
            <a:r>
              <a:rPr lang="en-US"/>
              <a:t>Click to edit Master title style</a:t>
            </a:r>
          </a:p>
        </p:txBody>
      </p:sp>
      <p:sp>
        <p:nvSpPr>
          <p:cNvPr id="3" name="Content Placeholder 2"/>
          <p:cNvSpPr>
            <a:spLocks noGrp="1"/>
          </p:cNvSpPr>
          <p:nvPr>
            <p:ph sz="quarter" idx="1"/>
          </p:nvPr>
        </p:nvSpPr>
        <p:spPr>
          <a:xfrm>
            <a:off x="762000" y="914400"/>
            <a:ext cx="381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914400"/>
            <a:ext cx="381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657600"/>
            <a:ext cx="381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24400" y="3657600"/>
            <a:ext cx="381000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82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6" name="Rectangle 5"/>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628650" y="914400"/>
            <a:ext cx="7886700" cy="5262563"/>
          </a:xfrm>
        </p:spPr>
        <p:txBody>
          <a:bodyPr/>
          <a:lstStyle>
            <a:lvl1pPr marL="457200" indent="-457200">
              <a:defRPr/>
            </a:lvl1pPr>
            <a:lvl2pPr marL="914400" indent="-342900">
              <a:buFont typeface="Arial" panose="020B0604020202020204" pitchFamily="34" charset="0"/>
              <a:buChar char="̶"/>
              <a:defRPr/>
            </a:lvl2pPr>
            <a:lvl3pPr marL="1257300" indent="-34290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287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U Blank Slide">
    <p:spTree>
      <p:nvGrpSpPr>
        <p:cNvPr id="1" name=""/>
        <p:cNvGrpSpPr/>
        <p:nvPr/>
      </p:nvGrpSpPr>
      <p:grpSpPr>
        <a:xfrm>
          <a:off x="0" y="0"/>
          <a:ext cx="0" cy="0"/>
          <a:chOff x="0" y="0"/>
          <a:chExt cx="0" cy="0"/>
        </a:xfrm>
      </p:grpSpPr>
      <p:sp>
        <p:nvSpPr>
          <p:cNvPr id="22" name="Shape 22"/>
          <p:cNvSpPr>
            <a:spLocks noGrp="1"/>
          </p:cNvSpPr>
          <p:nvPr>
            <p:ph type="sldNum" sz="quarter" idx="2"/>
          </p:nvPr>
        </p:nvSpPr>
        <p:spPr>
          <a:xfrm>
            <a:off x="8738728" y="6556108"/>
            <a:ext cx="312069" cy="298984"/>
          </a:xfrm>
          <a:prstGeom prst="rect">
            <a:avLst/>
          </a:prstGeom>
        </p:spPr>
        <p:txBody>
          <a:bodyPr lIns="50800" tIns="50800" rIns="50800" bIns="50800" anchor="ctr"/>
          <a:lstStyle>
            <a:lvl1pPr algn="ctr" defTabSz="457200">
              <a:defRPr sz="1400" b="0">
                <a:solidFill>
                  <a:srgbClr val="011585"/>
                </a:solidFill>
                <a:uFill>
                  <a:solidFill>
                    <a:srgbClr val="011585"/>
                  </a:solidFill>
                </a:uFill>
                <a:latin typeface="+mn-lt"/>
                <a:ea typeface="+mn-ea"/>
                <a:cs typeface="+mn-cs"/>
                <a:sym typeface="Arial"/>
              </a:defRPr>
            </a:lvl1pPr>
          </a:lstStyle>
          <a:p>
            <a:pPr>
              <a:defRPr>
                <a:effectLst/>
              </a:defRPr>
            </a:pPr>
            <a:fld id="{86CB4B4D-7CA3-9044-876B-883B54F8677D}" type="slidenum">
              <a:t>‹#›</a:t>
            </a:fld>
            <a:endParaRPr/>
          </a:p>
        </p:txBody>
      </p:sp>
      <p:sp>
        <p:nvSpPr>
          <p:cNvPr id="3" name="Rectangle 2">
            <a:extLst>
              <a:ext uri="{FF2B5EF4-FFF2-40B4-BE49-F238E27FC236}">
                <a16:creationId xmlns="" xmlns:a16="http://schemas.microsoft.com/office/drawing/2014/main" id="{0566C1E3-8DC0-4AF6-B70A-1743EFBBE3C4}"/>
              </a:ext>
            </a:extLst>
          </p:cNvPr>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4372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219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6" name="Rectangle 5">
            <a:extLst>
              <a:ext uri="{FF2B5EF4-FFF2-40B4-BE49-F238E27FC236}">
                <a16:creationId xmlns="" xmlns:a16="http://schemas.microsoft.com/office/drawing/2014/main" id="{9E330431-1EC5-48B7-A38E-8FBE201A1644}"/>
              </a:ext>
            </a:extLst>
          </p:cNvPr>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7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8" name="Slide Number Placeholder 5"/>
          <p:cNvSpPr>
            <a:spLocks noGrp="1"/>
          </p:cNvSpPr>
          <p:nvPr>
            <p:ph type="sldNum" sz="quarter" idx="4"/>
          </p:nvPr>
        </p:nvSpPr>
        <p:spPr>
          <a:xfrm>
            <a:off x="5853479" y="6461229"/>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13822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9"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10"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409927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txBox="1">
            <a:spLocks/>
          </p:cNvSpPr>
          <p:nvPr userDrawn="1"/>
        </p:nvSpPr>
        <p:spPr>
          <a:xfrm>
            <a:off x="3505200" y="6645425"/>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9"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12" name="Slide Number Placeholder 5"/>
          <p:cNvSpPr>
            <a:spLocks noGrp="1"/>
          </p:cNvSpPr>
          <p:nvPr>
            <p:ph type="sldNum" sz="quarter" idx="4"/>
          </p:nvPr>
        </p:nvSpPr>
        <p:spPr>
          <a:xfrm>
            <a:off x="5853479" y="6445327"/>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311268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jpe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 xmlns:a16="http://schemas.microsoft.com/office/drawing/2014/main" id="{5AE95AAC-DF87-432F-A59A-E4766AF112B2}"/>
              </a:ext>
            </a:extLst>
          </p:cNvPr>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2193933" y="6459713"/>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a:t>JSA Science Council 9/18/2014</a:t>
            </a:r>
            <a:endParaRPr lang="en-US" dirty="0"/>
          </a:p>
        </p:txBody>
      </p:sp>
      <p:sp>
        <p:nvSpPr>
          <p:cNvPr id="7" name="Slide Number Placeholder 5"/>
          <p:cNvSpPr>
            <a:spLocks noGrp="1"/>
          </p:cNvSpPr>
          <p:nvPr>
            <p:ph type="sldNum" sz="quarter" idx="4"/>
          </p:nvPr>
        </p:nvSpPr>
        <p:spPr>
          <a:xfrm>
            <a:off x="5853479" y="6469180"/>
            <a:ext cx="2133600" cy="365125"/>
          </a:xfrm>
          <a:prstGeom prst="rect">
            <a:avLst/>
          </a:prstGeom>
        </p:spPr>
        <p:txBody>
          <a:bodyPr vert="horz" lIns="91440" tIns="45720" rIns="91440" bIns="45720" rtlCol="0" anchor="ctr"/>
          <a:lstStyle>
            <a:lvl1pPr algn="ctr">
              <a:defRPr sz="1200">
                <a:solidFill>
                  <a:schemeClr val="bg1"/>
                </a:solidFill>
              </a:defRPr>
            </a:lvl1pPr>
          </a:lstStyle>
          <a:p>
            <a:fld id="{B9A5DFB4-3D23-4866-8D46-AE36D04BFD7D}" type="slidenum">
              <a:rPr lang="en-US" smtClean="0"/>
              <a:pPr/>
              <a:t>‹#›</a:t>
            </a:fld>
            <a:endParaRPr lang="en-US"/>
          </a:p>
        </p:txBody>
      </p:sp>
    </p:spTree>
    <p:extLst>
      <p:ext uri="{BB962C8B-B14F-4D97-AF65-F5344CB8AC3E}">
        <p14:creationId xmlns:p14="http://schemas.microsoft.com/office/powerpoint/2010/main" val="18267012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4.tiff"/><Relationship Id="rId7"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image" Target="../media/image32.emf"/><Relationship Id="rId4" Type="http://schemas.openxmlformats.org/officeDocument/2006/relationships/oleObject" Target="../embeddings/oleObject1.bin"/><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6.xml"/><Relationship Id="rId7" Type="http://schemas.openxmlformats.org/officeDocument/2006/relationships/image" Target="../media/image51.wmf"/><Relationship Id="rId12" Type="http://schemas.openxmlformats.org/officeDocument/2006/relationships/image" Target="../media/image56.png"/><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55.png"/><Relationship Id="rId5" Type="http://schemas.openxmlformats.org/officeDocument/2006/relationships/image" Target="../media/image50.wmf"/><Relationship Id="rId10" Type="http://schemas.openxmlformats.org/officeDocument/2006/relationships/image" Target="../media/image54.png"/><Relationship Id="rId4" Type="http://schemas.openxmlformats.org/officeDocument/2006/relationships/oleObject" Target="../embeddings/oleObject3.bin"/><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emf"/><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5.xml"/><Relationship Id="rId5" Type="http://schemas.openxmlformats.org/officeDocument/2006/relationships/image" Target="../media/image75.emf"/><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gif"/><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7.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8.png"/><Relationship Id="rId2" Type="http://schemas.openxmlformats.org/officeDocument/2006/relationships/image" Target="../media/image92.gif"/><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4.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2.emf"/><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5.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20.jpg"/><Relationship Id="rId4" Type="http://schemas.openxmlformats.org/officeDocument/2006/relationships/image" Target="../media/image119.emf"/></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image" Target="../media/image12.emf"/></Relationships>
</file>

<file path=ppt/slides/_rels/slide4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5.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23.png"/><Relationship Id="rId4" Type="http://schemas.openxmlformats.org/officeDocument/2006/relationships/image" Target="../media/image122.png"/></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jpeg"/><Relationship Id="rId18" Type="http://schemas.openxmlformats.org/officeDocument/2006/relationships/image" Target="../media/image139.png"/><Relationship Id="rId3" Type="http://schemas.openxmlformats.org/officeDocument/2006/relationships/image" Target="../media/image124.jpeg"/><Relationship Id="rId21" Type="http://schemas.openxmlformats.org/officeDocument/2006/relationships/image" Target="../media/image142.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notesSlide" Target="../notesSlides/notesSlide16.xml"/><Relationship Id="rId16" Type="http://schemas.openxmlformats.org/officeDocument/2006/relationships/image" Target="../media/image137.gif"/><Relationship Id="rId20"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27.jpeg"/><Relationship Id="rId11" Type="http://schemas.openxmlformats.org/officeDocument/2006/relationships/image" Target="../media/image132.png"/><Relationship Id="rId24" Type="http://schemas.openxmlformats.org/officeDocument/2006/relationships/image" Target="../media/image145.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144.png"/><Relationship Id="rId10" Type="http://schemas.openxmlformats.org/officeDocument/2006/relationships/image" Target="../media/image131.png"/><Relationship Id="rId19"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jpeg"/><Relationship Id="rId22" Type="http://schemas.openxmlformats.org/officeDocument/2006/relationships/image" Target="../media/image143.jpe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jpe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tags" Target="../tags/tag4.xml"/><Relationship Id="rId7" Type="http://schemas.openxmlformats.org/officeDocument/2006/relationships/image" Target="../media/image16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4.jpg"/><Relationship Id="rId11" Type="http://schemas.openxmlformats.org/officeDocument/2006/relationships/image" Target="../media/image114.png"/><Relationship Id="rId5" Type="http://schemas.openxmlformats.org/officeDocument/2006/relationships/slideLayout" Target="../slideLayouts/slideLayout5.xml"/><Relationship Id="rId10" Type="http://schemas.openxmlformats.org/officeDocument/2006/relationships/image" Target="../media/image168.png"/><Relationship Id="rId4" Type="http://schemas.openxmlformats.org/officeDocument/2006/relationships/tags" Target="../tags/tag5.xml"/><Relationship Id="rId9"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wmf"/><Relationship Id="rId1" Type="http://schemas.openxmlformats.org/officeDocument/2006/relationships/slideLayout" Target="../slideLayouts/slideLayout5.xml"/><Relationship Id="rId5" Type="http://schemas.openxmlformats.org/officeDocument/2006/relationships/image" Target="../media/image171.jpeg"/><Relationship Id="rId4" Type="http://schemas.openxmlformats.org/officeDocument/2006/relationships/image" Target="../media/image380.png"/></Relationships>
</file>

<file path=ppt/slides/_rels/slide56.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74.emf"/><Relationship Id="rId4" Type="http://schemas.openxmlformats.org/officeDocument/2006/relationships/image" Target="../media/image173.emf"/></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7" descr="pn12posterpicture">
            <a:extLst>
              <a:ext uri="{FF2B5EF4-FFF2-40B4-BE49-F238E27FC236}">
                <a16:creationId xmlns="" xmlns:a16="http://schemas.microsoft.com/office/drawing/2014/main" id="{993E0B83-CB7C-44C8-A5E6-A8FFE5EFE189}"/>
              </a:ext>
            </a:extLst>
          </p:cNvPr>
          <p:cNvPicPr>
            <a:picLocks noChangeAspect="1" noChangeArrowheads="1"/>
          </p:cNvPicPr>
          <p:nvPr/>
        </p:nvPicPr>
        <p:blipFill>
          <a:blip r:embed="rId4">
            <a:lum bright="80000" contrast="-80000"/>
          </a:blip>
          <a:srcRect l="3783" t="24808" b="13891"/>
          <a:stretch>
            <a:fillRect/>
          </a:stretch>
        </p:blipFill>
        <p:spPr bwMode="auto">
          <a:xfrm>
            <a:off x="0" y="651331"/>
            <a:ext cx="9144000" cy="5444669"/>
          </a:xfrm>
          <a:prstGeom prst="rect">
            <a:avLst/>
          </a:prstGeom>
          <a:noFill/>
          <a:ln w="9525">
            <a:noFill/>
            <a:miter lim="800000"/>
            <a:headEnd/>
            <a:tailEnd/>
          </a:ln>
        </p:spPr>
      </p:pic>
      <p:grpSp>
        <p:nvGrpSpPr>
          <p:cNvPr id="3" name="Group 2">
            <a:extLst>
              <a:ext uri="{FF2B5EF4-FFF2-40B4-BE49-F238E27FC236}">
                <a16:creationId xmlns="" xmlns:a16="http://schemas.microsoft.com/office/drawing/2014/main" id="{821544F3-2EC7-4CB2-B218-BECBE12CAE28}"/>
              </a:ext>
            </a:extLst>
          </p:cNvPr>
          <p:cNvGrpSpPr/>
          <p:nvPr/>
        </p:nvGrpSpPr>
        <p:grpSpPr>
          <a:xfrm>
            <a:off x="5380721" y="2603261"/>
            <a:ext cx="3530633" cy="3188898"/>
            <a:chOff x="4852927" y="2543885"/>
            <a:chExt cx="3749678" cy="3386741"/>
          </a:xfrm>
        </p:grpSpPr>
        <p:grpSp>
          <p:nvGrpSpPr>
            <p:cNvPr id="4" name="Group 3">
              <a:extLst>
                <a:ext uri="{FF2B5EF4-FFF2-40B4-BE49-F238E27FC236}">
                  <a16:creationId xmlns="" xmlns:a16="http://schemas.microsoft.com/office/drawing/2014/main" id="{AB3D7B2B-A7CB-40FF-8830-E4F81921003C}"/>
                </a:ext>
              </a:extLst>
            </p:cNvPr>
            <p:cNvGrpSpPr/>
            <p:nvPr/>
          </p:nvGrpSpPr>
          <p:grpSpPr>
            <a:xfrm>
              <a:off x="4852927" y="2543885"/>
              <a:ext cx="3749678" cy="3386741"/>
              <a:chOff x="-45530" y="1960258"/>
              <a:chExt cx="4075248" cy="3680799"/>
            </a:xfrm>
          </p:grpSpPr>
          <p:grpSp>
            <p:nvGrpSpPr>
              <p:cNvPr id="7" name="Group 327">
                <a:extLst>
                  <a:ext uri="{FF2B5EF4-FFF2-40B4-BE49-F238E27FC236}">
                    <a16:creationId xmlns="" xmlns:a16="http://schemas.microsoft.com/office/drawing/2014/main" id="{B65B1FB9-58BC-408B-8C47-6C1B67D77F9C}"/>
                  </a:ext>
                </a:extLst>
              </p:cNvPr>
              <p:cNvGrpSpPr>
                <a:grpSpLocks/>
              </p:cNvGrpSpPr>
              <p:nvPr/>
            </p:nvGrpSpPr>
            <p:grpSpPr bwMode="auto">
              <a:xfrm>
                <a:off x="-45530" y="1960258"/>
                <a:ext cx="4075248" cy="3680799"/>
                <a:chOff x="873129" y="1524000"/>
                <a:chExt cx="4886321" cy="4592644"/>
              </a:xfrm>
            </p:grpSpPr>
            <p:grpSp>
              <p:nvGrpSpPr>
                <p:cNvPr id="21" name="Group 408">
                  <a:extLst>
                    <a:ext uri="{FF2B5EF4-FFF2-40B4-BE49-F238E27FC236}">
                      <a16:creationId xmlns="" xmlns:a16="http://schemas.microsoft.com/office/drawing/2014/main" id="{814E5478-B80B-4BA2-9E40-5BCE6D8C3BCE}"/>
                    </a:ext>
                  </a:extLst>
                </p:cNvPr>
                <p:cNvGrpSpPr>
                  <a:grpSpLocks/>
                </p:cNvGrpSpPr>
                <p:nvPr/>
              </p:nvGrpSpPr>
              <p:grpSpPr bwMode="auto">
                <a:xfrm>
                  <a:off x="3810000" y="1524000"/>
                  <a:ext cx="1949450" cy="1509713"/>
                  <a:chOff x="2400" y="960"/>
                  <a:chExt cx="1228" cy="951"/>
                </a:xfrm>
              </p:grpSpPr>
              <p:grpSp>
                <p:nvGrpSpPr>
                  <p:cNvPr id="285" name="Group 407">
                    <a:extLst>
                      <a:ext uri="{FF2B5EF4-FFF2-40B4-BE49-F238E27FC236}">
                        <a16:creationId xmlns="" xmlns:a16="http://schemas.microsoft.com/office/drawing/2014/main" id="{1C3F0F15-8690-4A02-9CA3-B250C95B19B2}"/>
                      </a:ext>
                    </a:extLst>
                  </p:cNvPr>
                  <p:cNvGrpSpPr>
                    <a:grpSpLocks/>
                  </p:cNvGrpSpPr>
                  <p:nvPr/>
                </p:nvGrpSpPr>
                <p:grpSpPr bwMode="auto">
                  <a:xfrm>
                    <a:off x="2477" y="960"/>
                    <a:ext cx="1151" cy="912"/>
                    <a:chOff x="2477" y="960"/>
                    <a:chExt cx="1151" cy="912"/>
                  </a:xfrm>
                </p:grpSpPr>
                <p:sp>
                  <p:nvSpPr>
                    <p:cNvPr id="287" name="Line 70">
                      <a:extLst>
                        <a:ext uri="{FF2B5EF4-FFF2-40B4-BE49-F238E27FC236}">
                          <a16:creationId xmlns="" xmlns:a16="http://schemas.microsoft.com/office/drawing/2014/main" id="{4F9F7FEA-59D1-412D-8D92-8FB8AFFB7A62}"/>
                        </a:ext>
                      </a:extLst>
                    </p:cNvPr>
                    <p:cNvSpPr>
                      <a:spLocks noChangeShapeType="1"/>
                    </p:cNvSpPr>
                    <p:nvPr/>
                  </p:nvSpPr>
                  <p:spPr bwMode="auto">
                    <a:xfrm flipH="1" flipV="1">
                      <a:off x="2477" y="1870"/>
                      <a:ext cx="0" cy="2"/>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8" name="Freeform 318">
                      <a:extLst>
                        <a:ext uri="{FF2B5EF4-FFF2-40B4-BE49-F238E27FC236}">
                          <a16:creationId xmlns="" xmlns:a16="http://schemas.microsoft.com/office/drawing/2014/main" id="{7913DFAA-8489-4ACD-8256-2FAFC4BCBBFA}"/>
                        </a:ext>
                      </a:extLst>
                    </p:cNvPr>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89" name="Freeform 319">
                      <a:extLst>
                        <a:ext uri="{FF2B5EF4-FFF2-40B4-BE49-F238E27FC236}">
                          <a16:creationId xmlns="" xmlns:a16="http://schemas.microsoft.com/office/drawing/2014/main" id="{3ECF9608-20C7-4451-9243-B187614C1514}"/>
                        </a:ext>
                      </a:extLst>
                    </p:cNvPr>
                    <p:cNvSpPr>
                      <a:spLocks/>
                    </p:cNvSpPr>
                    <p:nvPr/>
                  </p:nvSpPr>
                  <p:spPr bwMode="auto">
                    <a:xfrm>
                      <a:off x="3303" y="1036"/>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90" name="Freeform 320">
                      <a:extLst>
                        <a:ext uri="{FF2B5EF4-FFF2-40B4-BE49-F238E27FC236}">
                          <a16:creationId xmlns="" xmlns:a16="http://schemas.microsoft.com/office/drawing/2014/main" id="{C4A672BA-FE80-4ED3-83AA-8C3AD24832B1}"/>
                        </a:ext>
                      </a:extLst>
                    </p:cNvPr>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239 w 323"/>
                        <a:gd name="T9" fmla="*/ 0 h 117"/>
                        <a:gd name="T10" fmla="*/ 0 60000 65536"/>
                        <a:gd name="T11" fmla="*/ 0 60000 65536"/>
                        <a:gd name="T12" fmla="*/ 0 60000 65536"/>
                        <a:gd name="T13" fmla="*/ 0 60000 65536"/>
                        <a:gd name="T14" fmla="*/ 0 60000 65536"/>
                        <a:gd name="T15" fmla="*/ 0 w 323"/>
                        <a:gd name="T16" fmla="*/ 0 h 117"/>
                        <a:gd name="T17" fmla="*/ 323 w 323"/>
                        <a:gd name="T18" fmla="*/ 117 h 117"/>
                      </a:gdLst>
                      <a:ahLst/>
                      <a:cxnLst>
                        <a:cxn ang="T10">
                          <a:pos x="T0" y="T1"/>
                        </a:cxn>
                        <a:cxn ang="T11">
                          <a:pos x="T2" y="T3"/>
                        </a:cxn>
                        <a:cxn ang="T12">
                          <a:pos x="T4" y="T5"/>
                        </a:cxn>
                        <a:cxn ang="T13">
                          <a:pos x="T6" y="T7"/>
                        </a:cxn>
                        <a:cxn ang="T14">
                          <a:pos x="T8" y="T9"/>
                        </a:cxn>
                      </a:cxnLst>
                      <a:rect l="T15" t="T16" r="T17" b="T18"/>
                      <a:pathLst>
                        <a:path w="323" h="117">
                          <a:moveTo>
                            <a:pt x="239" y="0"/>
                          </a:moveTo>
                          <a:lnTo>
                            <a:pt x="0" y="76"/>
                          </a:lnTo>
                          <a:lnTo>
                            <a:pt x="89" y="117"/>
                          </a:lnTo>
                          <a:lnTo>
                            <a:pt x="323" y="24"/>
                          </a:lnTo>
                          <a:lnTo>
                            <a:pt x="239" y="0"/>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291" name="Freeform 321">
                      <a:extLst>
                        <a:ext uri="{FF2B5EF4-FFF2-40B4-BE49-F238E27FC236}">
                          <a16:creationId xmlns="" xmlns:a16="http://schemas.microsoft.com/office/drawing/2014/main" id="{3E5998EA-97CE-4B62-A534-A9AEA578CE65}"/>
                        </a:ext>
                      </a:extLst>
                    </p:cNvPr>
                    <p:cNvSpPr>
                      <a:spLocks/>
                    </p:cNvSpPr>
                    <p:nvPr/>
                  </p:nvSpPr>
                  <p:spPr bwMode="auto">
                    <a:xfrm>
                      <a:off x="3303" y="960"/>
                      <a:ext cx="323" cy="115"/>
                    </a:xfrm>
                    <a:custGeom>
                      <a:avLst/>
                      <a:gdLst>
                        <a:gd name="T0" fmla="*/ 239 w 323"/>
                        <a:gd name="T1" fmla="*/ 0 h 117"/>
                        <a:gd name="T2" fmla="*/ 0 w 323"/>
                        <a:gd name="T3" fmla="*/ 66 h 117"/>
                        <a:gd name="T4" fmla="*/ 89 w 323"/>
                        <a:gd name="T5" fmla="*/ 97 h 117"/>
                        <a:gd name="T6" fmla="*/ 323 w 323"/>
                        <a:gd name="T7" fmla="*/ 24 h 117"/>
                        <a:gd name="T8" fmla="*/ 0 60000 65536"/>
                        <a:gd name="T9" fmla="*/ 0 60000 65536"/>
                        <a:gd name="T10" fmla="*/ 0 60000 65536"/>
                        <a:gd name="T11" fmla="*/ 0 60000 65536"/>
                        <a:gd name="T12" fmla="*/ 0 w 323"/>
                        <a:gd name="T13" fmla="*/ 0 h 117"/>
                        <a:gd name="T14" fmla="*/ 323 w 323"/>
                        <a:gd name="T15" fmla="*/ 117 h 117"/>
                      </a:gdLst>
                      <a:ahLst/>
                      <a:cxnLst>
                        <a:cxn ang="T8">
                          <a:pos x="T0" y="T1"/>
                        </a:cxn>
                        <a:cxn ang="T9">
                          <a:pos x="T2" y="T3"/>
                        </a:cxn>
                        <a:cxn ang="T10">
                          <a:pos x="T4" y="T5"/>
                        </a:cxn>
                        <a:cxn ang="T11">
                          <a:pos x="T6" y="T7"/>
                        </a:cxn>
                      </a:cxnLst>
                      <a:rect l="T12" t="T13" r="T14" b="T15"/>
                      <a:pathLst>
                        <a:path w="323" h="117">
                          <a:moveTo>
                            <a:pt x="239" y="0"/>
                          </a:moveTo>
                          <a:lnTo>
                            <a:pt x="0" y="76"/>
                          </a:lnTo>
                          <a:lnTo>
                            <a:pt x="89" y="117"/>
                          </a:lnTo>
                          <a:lnTo>
                            <a:pt x="323" y="24"/>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92" name="Freeform 322">
                      <a:extLst>
                        <a:ext uri="{FF2B5EF4-FFF2-40B4-BE49-F238E27FC236}">
                          <a16:creationId xmlns="" xmlns:a16="http://schemas.microsoft.com/office/drawing/2014/main" id="{F2BECB16-ADB9-489F-8585-D03F9FE164CF}"/>
                        </a:ext>
                      </a:extLst>
                    </p:cNvPr>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293" name="Freeform 323">
                      <a:extLst>
                        <a:ext uri="{FF2B5EF4-FFF2-40B4-BE49-F238E27FC236}">
                          <a16:creationId xmlns="" xmlns:a16="http://schemas.microsoft.com/office/drawing/2014/main" id="{552A5618-8C11-4D5F-A696-BCF99B45C1A4}"/>
                        </a:ext>
                      </a:extLst>
                    </p:cNvPr>
                    <p:cNvSpPr>
                      <a:spLocks/>
                    </p:cNvSpPr>
                    <p:nvPr/>
                  </p:nvSpPr>
                  <p:spPr bwMode="auto">
                    <a:xfrm>
                      <a:off x="3392" y="986"/>
                      <a:ext cx="236" cy="177"/>
                    </a:xfrm>
                    <a:custGeom>
                      <a:avLst/>
                      <a:gdLst>
                        <a:gd name="T0" fmla="*/ 0 w 236"/>
                        <a:gd name="T1" fmla="*/ 150 h 180"/>
                        <a:gd name="T2" fmla="*/ 0 w 236"/>
                        <a:gd name="T3" fmla="*/ 80 h 180"/>
                        <a:gd name="T4" fmla="*/ 236 w 236"/>
                        <a:gd name="T5" fmla="*/ 0 h 180"/>
                        <a:gd name="T6" fmla="*/ 234 w 236"/>
                        <a:gd name="T7" fmla="*/ 77 h 180"/>
                        <a:gd name="T8" fmla="*/ 0 w 236"/>
                        <a:gd name="T9" fmla="*/ 150 h 180"/>
                        <a:gd name="T10" fmla="*/ 0 60000 65536"/>
                        <a:gd name="T11" fmla="*/ 0 60000 65536"/>
                        <a:gd name="T12" fmla="*/ 0 60000 65536"/>
                        <a:gd name="T13" fmla="*/ 0 60000 65536"/>
                        <a:gd name="T14" fmla="*/ 0 60000 65536"/>
                        <a:gd name="T15" fmla="*/ 0 w 236"/>
                        <a:gd name="T16" fmla="*/ 0 h 180"/>
                        <a:gd name="T17" fmla="*/ 236 w 236"/>
                        <a:gd name="T18" fmla="*/ 180 h 180"/>
                      </a:gdLst>
                      <a:ahLst/>
                      <a:cxnLst>
                        <a:cxn ang="T10">
                          <a:pos x="T0" y="T1"/>
                        </a:cxn>
                        <a:cxn ang="T11">
                          <a:pos x="T2" y="T3"/>
                        </a:cxn>
                        <a:cxn ang="T12">
                          <a:pos x="T4" y="T5"/>
                        </a:cxn>
                        <a:cxn ang="T13">
                          <a:pos x="T6" y="T7"/>
                        </a:cxn>
                        <a:cxn ang="T14">
                          <a:pos x="T8" y="T9"/>
                        </a:cxn>
                      </a:cxnLst>
                      <a:rect l="T15" t="T16" r="T17" b="T18"/>
                      <a:pathLst>
                        <a:path w="236" h="180">
                          <a:moveTo>
                            <a:pt x="0" y="180"/>
                          </a:moveTo>
                          <a:lnTo>
                            <a:pt x="0" y="91"/>
                          </a:lnTo>
                          <a:lnTo>
                            <a:pt x="236" y="0"/>
                          </a:lnTo>
                          <a:lnTo>
                            <a:pt x="234" y="87"/>
                          </a:lnTo>
                          <a:lnTo>
                            <a:pt x="0" y="180"/>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94" name="Freeform 324">
                      <a:extLst>
                        <a:ext uri="{FF2B5EF4-FFF2-40B4-BE49-F238E27FC236}">
                          <a16:creationId xmlns="" xmlns:a16="http://schemas.microsoft.com/office/drawing/2014/main" id="{6045D0A6-ACDA-4904-A0E6-2C6415B017E9}"/>
                        </a:ext>
                      </a:extLst>
                    </p:cNvPr>
                    <p:cNvSpPr>
                      <a:spLocks noEditPoints="1"/>
                    </p:cNvSpPr>
                    <p:nvPr/>
                  </p:nvSpPr>
                  <p:spPr bwMode="auto">
                    <a:xfrm>
                      <a:off x="3452" y="1006"/>
                      <a:ext cx="90" cy="106"/>
                    </a:xfrm>
                    <a:custGeom>
                      <a:avLst/>
                      <a:gdLst>
                        <a:gd name="T0" fmla="*/ 42 w 90"/>
                        <a:gd name="T1" fmla="*/ 19 h 108"/>
                        <a:gd name="T2" fmla="*/ 48 w 90"/>
                        <a:gd name="T3" fmla="*/ 19 h 108"/>
                        <a:gd name="T4" fmla="*/ 53 w 90"/>
                        <a:gd name="T5" fmla="*/ 21 h 108"/>
                        <a:gd name="T6" fmla="*/ 59 w 90"/>
                        <a:gd name="T7" fmla="*/ 22 h 108"/>
                        <a:gd name="T8" fmla="*/ 63 w 90"/>
                        <a:gd name="T9" fmla="*/ 27 h 108"/>
                        <a:gd name="T10" fmla="*/ 64 w 90"/>
                        <a:gd name="T11" fmla="*/ 27 h 108"/>
                        <a:gd name="T12" fmla="*/ 66 w 90"/>
                        <a:gd name="T13" fmla="*/ 33 h 108"/>
                        <a:gd name="T14" fmla="*/ 66 w 90"/>
                        <a:gd name="T15" fmla="*/ 42 h 108"/>
                        <a:gd name="T16" fmla="*/ 66 w 90"/>
                        <a:gd name="T17" fmla="*/ 53 h 108"/>
                        <a:gd name="T18" fmla="*/ 64 w 90"/>
                        <a:gd name="T19" fmla="*/ 63 h 108"/>
                        <a:gd name="T20" fmla="*/ 61 w 90"/>
                        <a:gd name="T21" fmla="*/ 70 h 108"/>
                        <a:gd name="T22" fmla="*/ 55 w 90"/>
                        <a:gd name="T23" fmla="*/ 73 h 108"/>
                        <a:gd name="T24" fmla="*/ 50 w 90"/>
                        <a:gd name="T25" fmla="*/ 74 h 108"/>
                        <a:gd name="T26" fmla="*/ 42 w 90"/>
                        <a:gd name="T27" fmla="*/ 75 h 108"/>
                        <a:gd name="T28" fmla="*/ 20 w 90"/>
                        <a:gd name="T29" fmla="*/ 75 h 108"/>
                        <a:gd name="T30" fmla="*/ 20 w 90"/>
                        <a:gd name="T31" fmla="*/ 19 h 108"/>
                        <a:gd name="T32" fmla="*/ 42 w 90"/>
                        <a:gd name="T33" fmla="*/ 19 h 108"/>
                        <a:gd name="T34" fmla="*/ 46 w 90"/>
                        <a:gd name="T35" fmla="*/ 0 h 108"/>
                        <a:gd name="T36" fmla="*/ 0 w 90"/>
                        <a:gd name="T37" fmla="*/ 0 h 108"/>
                        <a:gd name="T38" fmla="*/ 0 w 90"/>
                        <a:gd name="T39" fmla="*/ 88 h 108"/>
                        <a:gd name="T40" fmla="*/ 46 w 90"/>
                        <a:gd name="T41" fmla="*/ 88 h 108"/>
                        <a:gd name="T42" fmla="*/ 61 w 90"/>
                        <a:gd name="T43" fmla="*/ 84 h 108"/>
                        <a:gd name="T44" fmla="*/ 72 w 90"/>
                        <a:gd name="T45" fmla="*/ 79 h 108"/>
                        <a:gd name="T46" fmla="*/ 81 w 90"/>
                        <a:gd name="T47" fmla="*/ 74 h 108"/>
                        <a:gd name="T48" fmla="*/ 89 w 90"/>
                        <a:gd name="T49" fmla="*/ 61 h 108"/>
                        <a:gd name="T50" fmla="*/ 90 w 90"/>
                        <a:gd name="T51" fmla="*/ 40 h 108"/>
                        <a:gd name="T52" fmla="*/ 89 w 90"/>
                        <a:gd name="T53" fmla="*/ 33 h 108"/>
                        <a:gd name="T54" fmla="*/ 89 w 90"/>
                        <a:gd name="T55" fmla="*/ 27 h 108"/>
                        <a:gd name="T56" fmla="*/ 85 w 90"/>
                        <a:gd name="T57" fmla="*/ 24 h 108"/>
                        <a:gd name="T58" fmla="*/ 81 w 90"/>
                        <a:gd name="T59" fmla="*/ 15 h 108"/>
                        <a:gd name="T60" fmla="*/ 76 w 90"/>
                        <a:gd name="T61" fmla="*/ 9 h 108"/>
                        <a:gd name="T62" fmla="*/ 68 w 90"/>
                        <a:gd name="T63" fmla="*/ 6 h 108"/>
                        <a:gd name="T64" fmla="*/ 63 w 90"/>
                        <a:gd name="T65" fmla="*/ 2 h 108"/>
                        <a:gd name="T66" fmla="*/ 55 w 90"/>
                        <a:gd name="T67" fmla="*/ 0 h 108"/>
                        <a:gd name="T68" fmla="*/ 46 w 90"/>
                        <a:gd name="T69" fmla="*/ 0 h 1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108"/>
                        <a:gd name="T107" fmla="*/ 90 w 90"/>
                        <a:gd name="T108" fmla="*/ 108 h 1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108">
                          <a:moveTo>
                            <a:pt x="42" y="19"/>
                          </a:moveTo>
                          <a:lnTo>
                            <a:pt x="48" y="19"/>
                          </a:lnTo>
                          <a:lnTo>
                            <a:pt x="53" y="21"/>
                          </a:lnTo>
                          <a:lnTo>
                            <a:pt x="59" y="22"/>
                          </a:lnTo>
                          <a:lnTo>
                            <a:pt x="63" y="28"/>
                          </a:lnTo>
                          <a:lnTo>
                            <a:pt x="64" y="34"/>
                          </a:lnTo>
                          <a:lnTo>
                            <a:pt x="66" y="43"/>
                          </a:lnTo>
                          <a:lnTo>
                            <a:pt x="66" y="52"/>
                          </a:lnTo>
                          <a:lnTo>
                            <a:pt x="66" y="63"/>
                          </a:lnTo>
                          <a:lnTo>
                            <a:pt x="64" y="73"/>
                          </a:lnTo>
                          <a:lnTo>
                            <a:pt x="61" y="80"/>
                          </a:lnTo>
                          <a:lnTo>
                            <a:pt x="55" y="86"/>
                          </a:lnTo>
                          <a:lnTo>
                            <a:pt x="50" y="87"/>
                          </a:lnTo>
                          <a:lnTo>
                            <a:pt x="42" y="89"/>
                          </a:lnTo>
                          <a:lnTo>
                            <a:pt x="20" y="89"/>
                          </a:lnTo>
                          <a:lnTo>
                            <a:pt x="20" y="19"/>
                          </a:lnTo>
                          <a:lnTo>
                            <a:pt x="42" y="19"/>
                          </a:lnTo>
                          <a:close/>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295" name="Freeform 325">
                      <a:extLst>
                        <a:ext uri="{FF2B5EF4-FFF2-40B4-BE49-F238E27FC236}">
                          <a16:creationId xmlns="" xmlns:a16="http://schemas.microsoft.com/office/drawing/2014/main" id="{C952B93F-E947-4C09-97B6-EBA4E68E70B0}"/>
                        </a:ext>
                      </a:extLst>
                    </p:cNvPr>
                    <p:cNvSpPr>
                      <a:spLocks/>
                    </p:cNvSpPr>
                    <p:nvPr/>
                  </p:nvSpPr>
                  <p:spPr bwMode="auto">
                    <a:xfrm>
                      <a:off x="3472" y="1025"/>
                      <a:ext cx="46" cy="69"/>
                    </a:xfrm>
                    <a:custGeom>
                      <a:avLst/>
                      <a:gdLst>
                        <a:gd name="T0" fmla="*/ 22 w 46"/>
                        <a:gd name="T1" fmla="*/ 0 h 70"/>
                        <a:gd name="T2" fmla="*/ 28 w 46"/>
                        <a:gd name="T3" fmla="*/ 0 h 70"/>
                        <a:gd name="T4" fmla="*/ 33 w 46"/>
                        <a:gd name="T5" fmla="*/ 2 h 70"/>
                        <a:gd name="T6" fmla="*/ 39 w 46"/>
                        <a:gd name="T7" fmla="*/ 3 h 70"/>
                        <a:gd name="T8" fmla="*/ 43 w 46"/>
                        <a:gd name="T9" fmla="*/ 9 h 70"/>
                        <a:gd name="T10" fmla="*/ 44 w 46"/>
                        <a:gd name="T11" fmla="*/ 15 h 70"/>
                        <a:gd name="T12" fmla="*/ 46 w 46"/>
                        <a:gd name="T13" fmla="*/ 24 h 70"/>
                        <a:gd name="T14" fmla="*/ 46 w 46"/>
                        <a:gd name="T15" fmla="*/ 33 h 70"/>
                        <a:gd name="T16" fmla="*/ 46 w 46"/>
                        <a:gd name="T17" fmla="*/ 35 h 70"/>
                        <a:gd name="T18" fmla="*/ 44 w 46"/>
                        <a:gd name="T19" fmla="*/ 44 h 70"/>
                        <a:gd name="T20" fmla="*/ 41 w 46"/>
                        <a:gd name="T21" fmla="*/ 51 h 70"/>
                        <a:gd name="T22" fmla="*/ 35 w 46"/>
                        <a:gd name="T23" fmla="*/ 57 h 70"/>
                        <a:gd name="T24" fmla="*/ 30 w 46"/>
                        <a:gd name="T25" fmla="*/ 58 h 70"/>
                        <a:gd name="T26" fmla="*/ 22 w 46"/>
                        <a:gd name="T27" fmla="*/ 60 h 70"/>
                        <a:gd name="T28" fmla="*/ 0 w 46"/>
                        <a:gd name="T29" fmla="*/ 60 h 70"/>
                        <a:gd name="T30" fmla="*/ 0 w 46"/>
                        <a:gd name="T31" fmla="*/ 0 h 70"/>
                        <a:gd name="T32" fmla="*/ 22 w 46"/>
                        <a:gd name="T33" fmla="*/ 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70"/>
                        <a:gd name="T53" fmla="*/ 46 w 46"/>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70">
                          <a:moveTo>
                            <a:pt x="22" y="0"/>
                          </a:moveTo>
                          <a:lnTo>
                            <a:pt x="28" y="0"/>
                          </a:lnTo>
                          <a:lnTo>
                            <a:pt x="33" y="2"/>
                          </a:lnTo>
                          <a:lnTo>
                            <a:pt x="39" y="3"/>
                          </a:lnTo>
                          <a:lnTo>
                            <a:pt x="43" y="9"/>
                          </a:lnTo>
                          <a:lnTo>
                            <a:pt x="44" y="15"/>
                          </a:lnTo>
                          <a:lnTo>
                            <a:pt x="46" y="24"/>
                          </a:lnTo>
                          <a:lnTo>
                            <a:pt x="46" y="33"/>
                          </a:lnTo>
                          <a:lnTo>
                            <a:pt x="46" y="44"/>
                          </a:lnTo>
                          <a:lnTo>
                            <a:pt x="44" y="54"/>
                          </a:lnTo>
                          <a:lnTo>
                            <a:pt x="41" y="61"/>
                          </a:lnTo>
                          <a:lnTo>
                            <a:pt x="35" y="67"/>
                          </a:lnTo>
                          <a:lnTo>
                            <a:pt x="30" y="68"/>
                          </a:lnTo>
                          <a:lnTo>
                            <a:pt x="22" y="70"/>
                          </a:lnTo>
                          <a:lnTo>
                            <a:pt x="0" y="70"/>
                          </a:lnTo>
                          <a:lnTo>
                            <a:pt x="0" y="0"/>
                          </a:lnTo>
                          <a:lnTo>
                            <a:pt x="22"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296" name="Freeform 326">
                      <a:extLst>
                        <a:ext uri="{FF2B5EF4-FFF2-40B4-BE49-F238E27FC236}">
                          <a16:creationId xmlns="" xmlns:a16="http://schemas.microsoft.com/office/drawing/2014/main" id="{872AC03F-AD9C-4F96-8F0A-0FACD1283C25}"/>
                        </a:ext>
                      </a:extLst>
                    </p:cNvPr>
                    <p:cNvSpPr>
                      <a:spLocks/>
                    </p:cNvSpPr>
                    <p:nvPr/>
                  </p:nvSpPr>
                  <p:spPr bwMode="auto">
                    <a:xfrm>
                      <a:off x="3452" y="1006"/>
                      <a:ext cx="90" cy="106"/>
                    </a:xfrm>
                    <a:custGeom>
                      <a:avLst/>
                      <a:gdLst>
                        <a:gd name="T0" fmla="*/ 46 w 90"/>
                        <a:gd name="T1" fmla="*/ 0 h 108"/>
                        <a:gd name="T2" fmla="*/ 0 w 90"/>
                        <a:gd name="T3" fmla="*/ 0 h 108"/>
                        <a:gd name="T4" fmla="*/ 0 w 90"/>
                        <a:gd name="T5" fmla="*/ 88 h 108"/>
                        <a:gd name="T6" fmla="*/ 46 w 90"/>
                        <a:gd name="T7" fmla="*/ 88 h 108"/>
                        <a:gd name="T8" fmla="*/ 61 w 90"/>
                        <a:gd name="T9" fmla="*/ 84 h 108"/>
                        <a:gd name="T10" fmla="*/ 72 w 90"/>
                        <a:gd name="T11" fmla="*/ 79 h 108"/>
                        <a:gd name="T12" fmla="*/ 81 w 90"/>
                        <a:gd name="T13" fmla="*/ 74 h 108"/>
                        <a:gd name="T14" fmla="*/ 89 w 90"/>
                        <a:gd name="T15" fmla="*/ 61 h 108"/>
                        <a:gd name="T16" fmla="*/ 90 w 90"/>
                        <a:gd name="T17" fmla="*/ 40 h 108"/>
                        <a:gd name="T18" fmla="*/ 89 w 90"/>
                        <a:gd name="T19" fmla="*/ 33 h 108"/>
                        <a:gd name="T20" fmla="*/ 89 w 90"/>
                        <a:gd name="T21" fmla="*/ 27 h 108"/>
                        <a:gd name="T22" fmla="*/ 85 w 90"/>
                        <a:gd name="T23" fmla="*/ 24 h 108"/>
                        <a:gd name="T24" fmla="*/ 81 w 90"/>
                        <a:gd name="T25" fmla="*/ 15 h 108"/>
                        <a:gd name="T26" fmla="*/ 76 w 90"/>
                        <a:gd name="T27" fmla="*/ 9 h 108"/>
                        <a:gd name="T28" fmla="*/ 68 w 90"/>
                        <a:gd name="T29" fmla="*/ 6 h 108"/>
                        <a:gd name="T30" fmla="*/ 63 w 90"/>
                        <a:gd name="T31" fmla="*/ 2 h 108"/>
                        <a:gd name="T32" fmla="*/ 55 w 90"/>
                        <a:gd name="T33" fmla="*/ 0 h 108"/>
                        <a:gd name="T34" fmla="*/ 46 w 90"/>
                        <a:gd name="T35" fmla="*/ 0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08"/>
                        <a:gd name="T56" fmla="*/ 90 w 90"/>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08">
                          <a:moveTo>
                            <a:pt x="46" y="0"/>
                          </a:moveTo>
                          <a:lnTo>
                            <a:pt x="0" y="0"/>
                          </a:lnTo>
                          <a:lnTo>
                            <a:pt x="0" y="108"/>
                          </a:lnTo>
                          <a:lnTo>
                            <a:pt x="46" y="108"/>
                          </a:lnTo>
                          <a:lnTo>
                            <a:pt x="61" y="104"/>
                          </a:lnTo>
                          <a:lnTo>
                            <a:pt x="72" y="98"/>
                          </a:lnTo>
                          <a:lnTo>
                            <a:pt x="81" y="87"/>
                          </a:lnTo>
                          <a:lnTo>
                            <a:pt x="89" y="71"/>
                          </a:lnTo>
                          <a:lnTo>
                            <a:pt x="90" y="50"/>
                          </a:lnTo>
                          <a:lnTo>
                            <a:pt x="89" y="43"/>
                          </a:lnTo>
                          <a:lnTo>
                            <a:pt x="89" y="34"/>
                          </a:lnTo>
                          <a:lnTo>
                            <a:pt x="85" y="24"/>
                          </a:lnTo>
                          <a:lnTo>
                            <a:pt x="81" y="15"/>
                          </a:lnTo>
                          <a:lnTo>
                            <a:pt x="76" y="9"/>
                          </a:lnTo>
                          <a:lnTo>
                            <a:pt x="68" y="6"/>
                          </a:lnTo>
                          <a:lnTo>
                            <a:pt x="63" y="2"/>
                          </a:lnTo>
                          <a:lnTo>
                            <a:pt x="55" y="0"/>
                          </a:lnTo>
                          <a:lnTo>
                            <a:pt x="46"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297" name="Freeform 327">
                      <a:extLst>
                        <a:ext uri="{FF2B5EF4-FFF2-40B4-BE49-F238E27FC236}">
                          <a16:creationId xmlns="" xmlns:a16="http://schemas.microsoft.com/office/drawing/2014/main" id="{81F80AEC-F3E0-4D54-B942-7944EDEE567F}"/>
                        </a:ext>
                      </a:extLst>
                    </p:cNvPr>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98" name="Freeform 328">
                      <a:extLst>
                        <a:ext uri="{FF2B5EF4-FFF2-40B4-BE49-F238E27FC236}">
                          <a16:creationId xmlns="" xmlns:a16="http://schemas.microsoft.com/office/drawing/2014/main" id="{92D7A8ED-8AEA-47C1-813C-778893C2B4B8}"/>
                        </a:ext>
                      </a:extLst>
                    </p:cNvPr>
                    <p:cNvSpPr>
                      <a:spLocks/>
                    </p:cNvSpPr>
                    <p:nvPr/>
                  </p:nvSpPr>
                  <p:spPr bwMode="auto">
                    <a:xfrm>
                      <a:off x="2925" y="1160"/>
                      <a:ext cx="89" cy="128"/>
                    </a:xfrm>
                    <a:custGeom>
                      <a:avLst/>
                      <a:gdLst>
                        <a:gd name="T0" fmla="*/ 89 w 89"/>
                        <a:gd name="T1" fmla="*/ 110 h 130"/>
                        <a:gd name="T2" fmla="*/ 89 w 89"/>
                        <a:gd name="T3" fmla="*/ 32 h 130"/>
                        <a:gd name="T4" fmla="*/ 0 w 89"/>
                        <a:gd name="T5" fmla="*/ 0 h 130"/>
                        <a:gd name="T6" fmla="*/ 0 w 89"/>
                        <a:gd name="T7" fmla="*/ 79 h 130"/>
                        <a:gd name="T8" fmla="*/ 89 w 89"/>
                        <a:gd name="T9" fmla="*/ 110 h 130"/>
                        <a:gd name="T10" fmla="*/ 0 60000 65536"/>
                        <a:gd name="T11" fmla="*/ 0 60000 65536"/>
                        <a:gd name="T12" fmla="*/ 0 60000 65536"/>
                        <a:gd name="T13" fmla="*/ 0 60000 65536"/>
                        <a:gd name="T14" fmla="*/ 0 60000 65536"/>
                        <a:gd name="T15" fmla="*/ 0 w 89"/>
                        <a:gd name="T16" fmla="*/ 0 h 130"/>
                        <a:gd name="T17" fmla="*/ 89 w 89"/>
                        <a:gd name="T18" fmla="*/ 130 h 130"/>
                      </a:gdLst>
                      <a:ahLst/>
                      <a:cxnLst>
                        <a:cxn ang="T10">
                          <a:pos x="T0" y="T1"/>
                        </a:cxn>
                        <a:cxn ang="T11">
                          <a:pos x="T2" y="T3"/>
                        </a:cxn>
                        <a:cxn ang="T12">
                          <a:pos x="T4" y="T5"/>
                        </a:cxn>
                        <a:cxn ang="T13">
                          <a:pos x="T6" y="T7"/>
                        </a:cxn>
                        <a:cxn ang="T14">
                          <a:pos x="T8" y="T9"/>
                        </a:cxn>
                      </a:cxnLst>
                      <a:rect l="T15" t="T16" r="T17" b="T18"/>
                      <a:pathLst>
                        <a:path w="89" h="130">
                          <a:moveTo>
                            <a:pt x="89" y="130"/>
                          </a:moveTo>
                          <a:lnTo>
                            <a:pt x="89" y="41"/>
                          </a:lnTo>
                          <a:lnTo>
                            <a:pt x="0" y="0"/>
                          </a:lnTo>
                          <a:lnTo>
                            <a:pt x="0" y="89"/>
                          </a:lnTo>
                          <a:lnTo>
                            <a:pt x="89" y="130"/>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99" name="Freeform 329">
                      <a:extLst>
                        <a:ext uri="{FF2B5EF4-FFF2-40B4-BE49-F238E27FC236}">
                          <a16:creationId xmlns="" xmlns:a16="http://schemas.microsoft.com/office/drawing/2014/main" id="{CA2000FC-F891-40CE-97BF-046D96CFA0A5}"/>
                        </a:ext>
                      </a:extLst>
                    </p:cNvPr>
                    <p:cNvSpPr>
                      <a:spLocks/>
                    </p:cNvSpPr>
                    <p:nvPr/>
                  </p:nvSpPr>
                  <p:spPr bwMode="auto">
                    <a:xfrm>
                      <a:off x="2925" y="1130"/>
                      <a:ext cx="176" cy="70"/>
                    </a:xfrm>
                    <a:custGeom>
                      <a:avLst/>
                      <a:gdLst>
                        <a:gd name="T0" fmla="*/ 176 w 176"/>
                        <a:gd name="T1" fmla="*/ 35 h 71"/>
                        <a:gd name="T2" fmla="*/ 89 w 176"/>
                        <a:gd name="T3" fmla="*/ 61 h 71"/>
                        <a:gd name="T4" fmla="*/ 0 w 176"/>
                        <a:gd name="T5" fmla="*/ 30 h 71"/>
                        <a:gd name="T6" fmla="*/ 87 w 176"/>
                        <a:gd name="T7" fmla="*/ 0 h 71"/>
                        <a:gd name="T8" fmla="*/ 176 w 176"/>
                        <a:gd name="T9" fmla="*/ 35 h 71"/>
                        <a:gd name="T10" fmla="*/ 0 60000 65536"/>
                        <a:gd name="T11" fmla="*/ 0 60000 65536"/>
                        <a:gd name="T12" fmla="*/ 0 60000 65536"/>
                        <a:gd name="T13" fmla="*/ 0 60000 65536"/>
                        <a:gd name="T14" fmla="*/ 0 60000 65536"/>
                        <a:gd name="T15" fmla="*/ 0 w 176"/>
                        <a:gd name="T16" fmla="*/ 0 h 71"/>
                        <a:gd name="T17" fmla="*/ 176 w 176"/>
                        <a:gd name="T18" fmla="*/ 71 h 71"/>
                      </a:gdLst>
                      <a:ahLst/>
                      <a:cxnLst>
                        <a:cxn ang="T10">
                          <a:pos x="T0" y="T1"/>
                        </a:cxn>
                        <a:cxn ang="T11">
                          <a:pos x="T2" y="T3"/>
                        </a:cxn>
                        <a:cxn ang="T12">
                          <a:pos x="T4" y="T5"/>
                        </a:cxn>
                        <a:cxn ang="T13">
                          <a:pos x="T6" y="T7"/>
                        </a:cxn>
                        <a:cxn ang="T14">
                          <a:pos x="T8" y="T9"/>
                        </a:cxn>
                      </a:cxnLst>
                      <a:rect l="T15" t="T16" r="T17" b="T18"/>
                      <a:pathLst>
                        <a:path w="176" h="71">
                          <a:moveTo>
                            <a:pt x="176" y="39"/>
                          </a:moveTo>
                          <a:lnTo>
                            <a:pt x="89" y="71"/>
                          </a:lnTo>
                          <a:lnTo>
                            <a:pt x="0" y="30"/>
                          </a:lnTo>
                          <a:lnTo>
                            <a:pt x="87" y="0"/>
                          </a:lnTo>
                          <a:lnTo>
                            <a:pt x="176" y="39"/>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300" name="Freeform 330">
                      <a:extLst>
                        <a:ext uri="{FF2B5EF4-FFF2-40B4-BE49-F238E27FC236}">
                          <a16:creationId xmlns="" xmlns:a16="http://schemas.microsoft.com/office/drawing/2014/main" id="{410E04F2-58B8-42B4-A4A3-0E989AAFB9CF}"/>
                        </a:ext>
                      </a:extLst>
                    </p:cNvPr>
                    <p:cNvSpPr>
                      <a:spLocks/>
                    </p:cNvSpPr>
                    <p:nvPr/>
                  </p:nvSpPr>
                  <p:spPr bwMode="auto">
                    <a:xfrm>
                      <a:off x="3014" y="1169"/>
                      <a:ext cx="87" cy="119"/>
                    </a:xfrm>
                    <a:custGeom>
                      <a:avLst/>
                      <a:gdLst>
                        <a:gd name="T0" fmla="*/ 0 w 87"/>
                        <a:gd name="T1" fmla="*/ 101 h 121"/>
                        <a:gd name="T2" fmla="*/ 0 w 87"/>
                        <a:gd name="T3" fmla="*/ 30 h 121"/>
                        <a:gd name="T4" fmla="*/ 87 w 87"/>
                        <a:gd name="T5" fmla="*/ 0 h 121"/>
                        <a:gd name="T6" fmla="*/ 87 w 87"/>
                        <a:gd name="T7" fmla="*/ 76 h 121"/>
                        <a:gd name="T8" fmla="*/ 0 w 87"/>
                        <a:gd name="T9" fmla="*/ 101 h 121"/>
                        <a:gd name="T10" fmla="*/ 0 60000 65536"/>
                        <a:gd name="T11" fmla="*/ 0 60000 65536"/>
                        <a:gd name="T12" fmla="*/ 0 60000 65536"/>
                        <a:gd name="T13" fmla="*/ 0 60000 65536"/>
                        <a:gd name="T14" fmla="*/ 0 60000 65536"/>
                        <a:gd name="T15" fmla="*/ 0 w 87"/>
                        <a:gd name="T16" fmla="*/ 0 h 121"/>
                        <a:gd name="T17" fmla="*/ 87 w 87"/>
                        <a:gd name="T18" fmla="*/ 121 h 121"/>
                      </a:gdLst>
                      <a:ahLst/>
                      <a:cxnLst>
                        <a:cxn ang="T10">
                          <a:pos x="T0" y="T1"/>
                        </a:cxn>
                        <a:cxn ang="T11">
                          <a:pos x="T2" y="T3"/>
                        </a:cxn>
                        <a:cxn ang="T12">
                          <a:pos x="T4" y="T5"/>
                        </a:cxn>
                        <a:cxn ang="T13">
                          <a:pos x="T6" y="T7"/>
                        </a:cxn>
                        <a:cxn ang="T14">
                          <a:pos x="T8" y="T9"/>
                        </a:cxn>
                      </a:cxnLst>
                      <a:rect l="T15" t="T16" r="T17" b="T18"/>
                      <a:pathLst>
                        <a:path w="87" h="121">
                          <a:moveTo>
                            <a:pt x="0" y="121"/>
                          </a:moveTo>
                          <a:lnTo>
                            <a:pt x="0" y="32"/>
                          </a:lnTo>
                          <a:lnTo>
                            <a:pt x="87" y="0"/>
                          </a:lnTo>
                          <a:lnTo>
                            <a:pt x="87" y="86"/>
                          </a:lnTo>
                          <a:lnTo>
                            <a:pt x="0" y="121"/>
                          </a:lnTo>
                          <a:close/>
                        </a:path>
                      </a:pathLst>
                    </a:custGeom>
                    <a:solidFill>
                      <a:srgbClr val="6666FF"/>
                    </a:solidFill>
                    <a:ln w="0">
                      <a:solidFill>
                        <a:srgbClr val="6666FF"/>
                      </a:solidFill>
                      <a:round/>
                      <a:headEnd/>
                      <a:tailEnd/>
                    </a:ln>
                  </p:spPr>
                  <p:txBody>
                    <a:bodyPr/>
                    <a:lstStyle/>
                    <a:p>
                      <a:endParaRPr lang="en-US">
                        <a:latin typeface="Arial" pitchFamily="34" charset="0"/>
                        <a:cs typeface="Arial" pitchFamily="34" charset="0"/>
                      </a:endParaRPr>
                    </a:p>
                  </p:txBody>
                </p:sp>
                <p:sp>
                  <p:nvSpPr>
                    <p:cNvPr id="301" name="Freeform 332">
                      <a:extLst>
                        <a:ext uri="{FF2B5EF4-FFF2-40B4-BE49-F238E27FC236}">
                          <a16:creationId xmlns="" xmlns:a16="http://schemas.microsoft.com/office/drawing/2014/main" id="{1E983117-67A3-4132-A8E4-4B7D0C9B6883}"/>
                        </a:ext>
                      </a:extLst>
                    </p:cNvPr>
                    <p:cNvSpPr>
                      <a:spLocks/>
                    </p:cNvSpPr>
                    <p:nvPr/>
                  </p:nvSpPr>
                  <p:spPr bwMode="auto">
                    <a:xfrm>
                      <a:off x="3099" y="1110"/>
                      <a:ext cx="238" cy="105"/>
                    </a:xfrm>
                    <a:custGeom>
                      <a:avLst/>
                      <a:gdLst>
                        <a:gd name="T0" fmla="*/ 238 w 238"/>
                        <a:gd name="T1" fmla="*/ 0 h 106"/>
                        <a:gd name="T2" fmla="*/ 206 w 238"/>
                        <a:gd name="T3" fmla="*/ 30 h 106"/>
                        <a:gd name="T4" fmla="*/ 184 w 238"/>
                        <a:gd name="T5" fmla="*/ 15 h 106"/>
                        <a:gd name="T6" fmla="*/ 165 w 238"/>
                        <a:gd name="T7" fmla="*/ 41 h 106"/>
                        <a:gd name="T8" fmla="*/ 145 w 238"/>
                        <a:gd name="T9" fmla="*/ 26 h 106"/>
                        <a:gd name="T10" fmla="*/ 132 w 238"/>
                        <a:gd name="T11" fmla="*/ 53 h 106"/>
                        <a:gd name="T12" fmla="*/ 112 w 238"/>
                        <a:gd name="T13" fmla="*/ 43 h 106"/>
                        <a:gd name="T14" fmla="*/ 100 w 238"/>
                        <a:gd name="T15" fmla="*/ 61 h 106"/>
                        <a:gd name="T16" fmla="*/ 78 w 238"/>
                        <a:gd name="T17" fmla="*/ 53 h 106"/>
                        <a:gd name="T18" fmla="*/ 67 w 238"/>
                        <a:gd name="T19" fmla="*/ 73 h 106"/>
                        <a:gd name="T20" fmla="*/ 45 w 238"/>
                        <a:gd name="T21" fmla="*/ 59 h 106"/>
                        <a:gd name="T22" fmla="*/ 32 w 238"/>
                        <a:gd name="T23" fmla="*/ 86 h 106"/>
                        <a:gd name="T24" fmla="*/ 15 w 238"/>
                        <a:gd name="T25" fmla="*/ 68 h 106"/>
                        <a:gd name="T26" fmla="*/ 0 w 238"/>
                        <a:gd name="T27" fmla="*/ 96 h 1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8"/>
                        <a:gd name="T43" fmla="*/ 0 h 106"/>
                        <a:gd name="T44" fmla="*/ 238 w 238"/>
                        <a:gd name="T45" fmla="*/ 106 h 1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8" h="106">
                          <a:moveTo>
                            <a:pt x="238" y="0"/>
                          </a:moveTo>
                          <a:lnTo>
                            <a:pt x="206" y="30"/>
                          </a:lnTo>
                          <a:lnTo>
                            <a:pt x="184" y="15"/>
                          </a:lnTo>
                          <a:lnTo>
                            <a:pt x="165" y="41"/>
                          </a:lnTo>
                          <a:lnTo>
                            <a:pt x="145" y="26"/>
                          </a:lnTo>
                          <a:lnTo>
                            <a:pt x="132" y="54"/>
                          </a:lnTo>
                          <a:lnTo>
                            <a:pt x="112" y="43"/>
                          </a:lnTo>
                          <a:lnTo>
                            <a:pt x="100" y="71"/>
                          </a:lnTo>
                          <a:lnTo>
                            <a:pt x="78" y="56"/>
                          </a:lnTo>
                          <a:lnTo>
                            <a:pt x="67" y="83"/>
                          </a:lnTo>
                          <a:lnTo>
                            <a:pt x="45" y="69"/>
                          </a:lnTo>
                          <a:lnTo>
                            <a:pt x="32" y="96"/>
                          </a:lnTo>
                          <a:lnTo>
                            <a:pt x="15" y="78"/>
                          </a:lnTo>
                          <a:lnTo>
                            <a:pt x="0" y="106"/>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sp>
                  <p:nvSpPr>
                    <p:cNvPr id="302" name="Line 333">
                      <a:extLst>
                        <a:ext uri="{FF2B5EF4-FFF2-40B4-BE49-F238E27FC236}">
                          <a16:creationId xmlns="" xmlns:a16="http://schemas.microsoft.com/office/drawing/2014/main" id="{20CC1F47-142E-410D-9D19-9C9CE9DB3BF3}"/>
                        </a:ext>
                      </a:extLst>
                    </p:cNvPr>
                    <p:cNvSpPr>
                      <a:spLocks noChangeShapeType="1"/>
                    </p:cNvSpPr>
                    <p:nvPr/>
                  </p:nvSpPr>
                  <p:spPr bwMode="auto">
                    <a:xfrm flipV="1">
                      <a:off x="2877" y="1234"/>
                      <a:ext cx="92" cy="40"/>
                    </a:xfrm>
                    <a:prstGeom prst="line">
                      <a:avLst/>
                    </a:prstGeom>
                    <a:noFill/>
                    <a:ln w="11113">
                      <a:solidFill>
                        <a:srgbClr val="0000FF"/>
                      </a:solidFill>
                      <a:round/>
                      <a:headEnd/>
                      <a:tailEnd/>
                    </a:ln>
                  </p:spPr>
                  <p:txBody>
                    <a:bodyPr/>
                    <a:lstStyle/>
                    <a:p>
                      <a:endParaRPr lang="en-US">
                        <a:latin typeface="Arial" pitchFamily="34" charset="0"/>
                        <a:cs typeface="Arial" pitchFamily="34" charset="0"/>
                      </a:endParaRPr>
                    </a:p>
                  </p:txBody>
                </p:sp>
              </p:grpSp>
              <p:sp>
                <p:nvSpPr>
                  <p:cNvPr id="286" name="Freeform 331">
                    <a:extLst>
                      <a:ext uri="{FF2B5EF4-FFF2-40B4-BE49-F238E27FC236}">
                        <a16:creationId xmlns="" xmlns:a16="http://schemas.microsoft.com/office/drawing/2014/main" id="{F8C7E380-F811-4233-A9D1-24EA0E64BE02}"/>
                      </a:ext>
                    </a:extLst>
                  </p:cNvPr>
                  <p:cNvSpPr>
                    <a:spLocks/>
                  </p:cNvSpPr>
                  <p:nvPr/>
                </p:nvSpPr>
                <p:spPr bwMode="auto">
                  <a:xfrm>
                    <a:off x="2400" y="1275"/>
                    <a:ext cx="477" cy="636"/>
                  </a:xfrm>
                  <a:custGeom>
                    <a:avLst/>
                    <a:gdLst>
                      <a:gd name="T0" fmla="*/ 0 w 477"/>
                      <a:gd name="T1" fmla="*/ 636 h 636"/>
                      <a:gd name="T2" fmla="*/ 247 w 477"/>
                      <a:gd name="T3" fmla="*/ 493 h 636"/>
                      <a:gd name="T4" fmla="*/ 477 w 477"/>
                      <a:gd name="T5" fmla="*/ 0 h 636"/>
                      <a:gd name="T6" fmla="*/ 0 60000 65536"/>
                      <a:gd name="T7" fmla="*/ 0 60000 65536"/>
                      <a:gd name="T8" fmla="*/ 0 60000 65536"/>
                      <a:gd name="T9" fmla="*/ 0 w 477"/>
                      <a:gd name="T10" fmla="*/ 0 h 636"/>
                      <a:gd name="T11" fmla="*/ 477 w 477"/>
                      <a:gd name="T12" fmla="*/ 636 h 636"/>
                    </a:gdLst>
                    <a:ahLst/>
                    <a:cxnLst>
                      <a:cxn ang="T6">
                        <a:pos x="T0" y="T1"/>
                      </a:cxn>
                      <a:cxn ang="T7">
                        <a:pos x="T2" y="T3"/>
                      </a:cxn>
                      <a:cxn ang="T8">
                        <a:pos x="T4" y="T5"/>
                      </a:cxn>
                    </a:cxnLst>
                    <a:rect l="T9" t="T10" r="T11" b="T12"/>
                    <a:pathLst>
                      <a:path w="477" h="636">
                        <a:moveTo>
                          <a:pt x="0" y="636"/>
                        </a:moveTo>
                        <a:lnTo>
                          <a:pt x="247" y="493"/>
                        </a:lnTo>
                        <a:lnTo>
                          <a:pt x="477" y="0"/>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grpSp>
            <p:grpSp>
              <p:nvGrpSpPr>
                <p:cNvPr id="22" name="Group 429">
                  <a:extLst>
                    <a:ext uri="{FF2B5EF4-FFF2-40B4-BE49-F238E27FC236}">
                      <a16:creationId xmlns="" xmlns:a16="http://schemas.microsoft.com/office/drawing/2014/main" id="{6602BDEF-8BC0-4712-BD05-B32999226C3A}"/>
                    </a:ext>
                  </a:extLst>
                </p:cNvPr>
                <p:cNvGrpSpPr>
                  <a:grpSpLocks/>
                </p:cNvGrpSpPr>
                <p:nvPr/>
              </p:nvGrpSpPr>
              <p:grpSpPr bwMode="auto">
                <a:xfrm>
                  <a:off x="1143000" y="2286001"/>
                  <a:ext cx="4473576" cy="2576513"/>
                  <a:chOff x="672" y="1440"/>
                  <a:chExt cx="2818" cy="1623"/>
                </a:xfrm>
              </p:grpSpPr>
              <p:sp>
                <p:nvSpPr>
                  <p:cNvPr id="102" name="Freeform 135">
                    <a:extLst>
                      <a:ext uri="{FF2B5EF4-FFF2-40B4-BE49-F238E27FC236}">
                        <a16:creationId xmlns="" xmlns:a16="http://schemas.microsoft.com/office/drawing/2014/main" id="{E57CC15C-0B6D-4C02-9687-9B20BCB92C6C}"/>
                      </a:ext>
                    </a:extLst>
                  </p:cNvPr>
                  <p:cNvSpPr>
                    <a:spLocks/>
                  </p:cNvSpPr>
                  <p:nvPr/>
                </p:nvSpPr>
                <p:spPr bwMode="auto">
                  <a:xfrm>
                    <a:off x="672" y="2375"/>
                    <a:ext cx="1687" cy="688"/>
                  </a:xfrm>
                  <a:custGeom>
                    <a:avLst/>
                    <a:gdLst>
                      <a:gd name="T0" fmla="*/ 934 w 1687"/>
                      <a:gd name="T1" fmla="*/ 0 h 688"/>
                      <a:gd name="T2" fmla="*/ 794 w 1687"/>
                      <a:gd name="T3" fmla="*/ 17 h 688"/>
                      <a:gd name="T4" fmla="*/ 756 w 1687"/>
                      <a:gd name="T5" fmla="*/ 39 h 688"/>
                      <a:gd name="T6" fmla="*/ 727 w 1687"/>
                      <a:gd name="T7" fmla="*/ 60 h 688"/>
                      <a:gd name="T8" fmla="*/ 705 w 1687"/>
                      <a:gd name="T9" fmla="*/ 76 h 688"/>
                      <a:gd name="T10" fmla="*/ 692 w 1687"/>
                      <a:gd name="T11" fmla="*/ 89 h 688"/>
                      <a:gd name="T12" fmla="*/ 682 w 1687"/>
                      <a:gd name="T13" fmla="*/ 99 h 688"/>
                      <a:gd name="T14" fmla="*/ 680 w 1687"/>
                      <a:gd name="T15" fmla="*/ 101 h 688"/>
                      <a:gd name="T16" fmla="*/ 649 w 1687"/>
                      <a:gd name="T17" fmla="*/ 136 h 688"/>
                      <a:gd name="T18" fmla="*/ 628 w 1687"/>
                      <a:gd name="T19" fmla="*/ 169 h 688"/>
                      <a:gd name="T20" fmla="*/ 616 w 1687"/>
                      <a:gd name="T21" fmla="*/ 202 h 688"/>
                      <a:gd name="T22" fmla="*/ 612 w 1687"/>
                      <a:gd name="T23" fmla="*/ 232 h 688"/>
                      <a:gd name="T24" fmla="*/ 614 w 1687"/>
                      <a:gd name="T25" fmla="*/ 260 h 688"/>
                      <a:gd name="T26" fmla="*/ 617 w 1687"/>
                      <a:gd name="T27" fmla="*/ 286 h 688"/>
                      <a:gd name="T28" fmla="*/ 627 w 1687"/>
                      <a:gd name="T29" fmla="*/ 308 h 688"/>
                      <a:gd name="T30" fmla="*/ 634 w 1687"/>
                      <a:gd name="T31" fmla="*/ 325 h 688"/>
                      <a:gd name="T32" fmla="*/ 643 w 1687"/>
                      <a:gd name="T33" fmla="*/ 338 h 688"/>
                      <a:gd name="T34" fmla="*/ 649 w 1687"/>
                      <a:gd name="T35" fmla="*/ 347 h 688"/>
                      <a:gd name="T36" fmla="*/ 651 w 1687"/>
                      <a:gd name="T37" fmla="*/ 349 h 688"/>
                      <a:gd name="T38" fmla="*/ 682 w 1687"/>
                      <a:gd name="T39" fmla="*/ 384 h 688"/>
                      <a:gd name="T40" fmla="*/ 719 w 1687"/>
                      <a:gd name="T41" fmla="*/ 412 h 688"/>
                      <a:gd name="T42" fmla="*/ 758 w 1687"/>
                      <a:gd name="T43" fmla="*/ 434 h 688"/>
                      <a:gd name="T44" fmla="*/ 797 w 1687"/>
                      <a:gd name="T45" fmla="*/ 451 h 688"/>
                      <a:gd name="T46" fmla="*/ 834 w 1687"/>
                      <a:gd name="T47" fmla="*/ 462 h 688"/>
                      <a:gd name="T48" fmla="*/ 866 w 1687"/>
                      <a:gd name="T49" fmla="*/ 471 h 688"/>
                      <a:gd name="T50" fmla="*/ 892 w 1687"/>
                      <a:gd name="T51" fmla="*/ 477 h 688"/>
                      <a:gd name="T52" fmla="*/ 910 w 1687"/>
                      <a:gd name="T53" fmla="*/ 479 h 688"/>
                      <a:gd name="T54" fmla="*/ 916 w 1687"/>
                      <a:gd name="T55" fmla="*/ 481 h 688"/>
                      <a:gd name="T56" fmla="*/ 992 w 1687"/>
                      <a:gd name="T57" fmla="*/ 486 h 688"/>
                      <a:gd name="T58" fmla="*/ 1059 w 1687"/>
                      <a:gd name="T59" fmla="*/ 488 h 688"/>
                      <a:gd name="T60" fmla="*/ 1114 w 1687"/>
                      <a:gd name="T61" fmla="*/ 488 h 688"/>
                      <a:gd name="T62" fmla="*/ 1161 w 1687"/>
                      <a:gd name="T63" fmla="*/ 486 h 688"/>
                      <a:gd name="T64" fmla="*/ 1198 w 1687"/>
                      <a:gd name="T65" fmla="*/ 482 h 688"/>
                      <a:gd name="T66" fmla="*/ 1227 w 1687"/>
                      <a:gd name="T67" fmla="*/ 479 h 688"/>
                      <a:gd name="T68" fmla="*/ 1250 w 1687"/>
                      <a:gd name="T69" fmla="*/ 473 h 688"/>
                      <a:gd name="T70" fmla="*/ 1265 w 1687"/>
                      <a:gd name="T71" fmla="*/ 470 h 688"/>
                      <a:gd name="T72" fmla="*/ 1274 w 1687"/>
                      <a:gd name="T73" fmla="*/ 468 h 688"/>
                      <a:gd name="T74" fmla="*/ 1277 w 1687"/>
                      <a:gd name="T75" fmla="*/ 466 h 688"/>
                      <a:gd name="T76" fmla="*/ 1320 w 1687"/>
                      <a:gd name="T77" fmla="*/ 453 h 688"/>
                      <a:gd name="T78" fmla="*/ 1361 w 1687"/>
                      <a:gd name="T79" fmla="*/ 436 h 688"/>
                      <a:gd name="T80" fmla="*/ 1402 w 1687"/>
                      <a:gd name="T81" fmla="*/ 419 h 688"/>
                      <a:gd name="T82" fmla="*/ 1441 w 1687"/>
                      <a:gd name="T83" fmla="*/ 401 h 688"/>
                      <a:gd name="T84" fmla="*/ 1478 w 1687"/>
                      <a:gd name="T85" fmla="*/ 382 h 688"/>
                      <a:gd name="T86" fmla="*/ 1509 w 1687"/>
                      <a:gd name="T87" fmla="*/ 364 h 688"/>
                      <a:gd name="T88" fmla="*/ 1537 w 1687"/>
                      <a:gd name="T89" fmla="*/ 347 h 688"/>
                      <a:gd name="T90" fmla="*/ 1561 w 1687"/>
                      <a:gd name="T91" fmla="*/ 332 h 688"/>
                      <a:gd name="T92" fmla="*/ 1578 w 1687"/>
                      <a:gd name="T93" fmla="*/ 321 h 688"/>
                      <a:gd name="T94" fmla="*/ 1589 w 1687"/>
                      <a:gd name="T95" fmla="*/ 314 h 688"/>
                      <a:gd name="T96" fmla="*/ 1593 w 1687"/>
                      <a:gd name="T97" fmla="*/ 312 h 688"/>
                      <a:gd name="T98" fmla="*/ 1687 w 1687"/>
                      <a:gd name="T99" fmla="*/ 317 h 688"/>
                      <a:gd name="T100" fmla="*/ 1096 w 1687"/>
                      <a:gd name="T101" fmla="*/ 651 h 688"/>
                      <a:gd name="T102" fmla="*/ 1092 w 1687"/>
                      <a:gd name="T103" fmla="*/ 653 h 688"/>
                      <a:gd name="T104" fmla="*/ 1079 w 1687"/>
                      <a:gd name="T105" fmla="*/ 657 h 688"/>
                      <a:gd name="T106" fmla="*/ 1059 w 1687"/>
                      <a:gd name="T107" fmla="*/ 664 h 688"/>
                      <a:gd name="T108" fmla="*/ 1033 w 1687"/>
                      <a:gd name="T109" fmla="*/ 672 h 688"/>
                      <a:gd name="T110" fmla="*/ 999 w 1687"/>
                      <a:gd name="T111" fmla="*/ 679 h 688"/>
                      <a:gd name="T112" fmla="*/ 960 w 1687"/>
                      <a:gd name="T113" fmla="*/ 685 h 688"/>
                      <a:gd name="T114" fmla="*/ 916 w 1687"/>
                      <a:gd name="T115" fmla="*/ 688 h 688"/>
                      <a:gd name="T116" fmla="*/ 868 w 1687"/>
                      <a:gd name="T117" fmla="*/ 688 h 688"/>
                      <a:gd name="T118" fmla="*/ 0 w 1687"/>
                      <a:gd name="T119" fmla="*/ 668 h 6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7"/>
                      <a:gd name="T181" fmla="*/ 0 h 688"/>
                      <a:gd name="T182" fmla="*/ 1687 w 1687"/>
                      <a:gd name="T183" fmla="*/ 688 h 6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7" h="688">
                        <a:moveTo>
                          <a:pt x="934" y="0"/>
                        </a:moveTo>
                        <a:lnTo>
                          <a:pt x="794" y="17"/>
                        </a:lnTo>
                        <a:lnTo>
                          <a:pt x="756" y="39"/>
                        </a:lnTo>
                        <a:lnTo>
                          <a:pt x="727" y="60"/>
                        </a:lnTo>
                        <a:lnTo>
                          <a:pt x="705" y="76"/>
                        </a:lnTo>
                        <a:lnTo>
                          <a:pt x="692" y="89"/>
                        </a:lnTo>
                        <a:lnTo>
                          <a:pt x="682" y="99"/>
                        </a:lnTo>
                        <a:lnTo>
                          <a:pt x="680" y="101"/>
                        </a:lnTo>
                        <a:lnTo>
                          <a:pt x="649" y="136"/>
                        </a:lnTo>
                        <a:lnTo>
                          <a:pt x="628" y="169"/>
                        </a:lnTo>
                        <a:lnTo>
                          <a:pt x="616" y="202"/>
                        </a:lnTo>
                        <a:lnTo>
                          <a:pt x="612" y="232"/>
                        </a:lnTo>
                        <a:lnTo>
                          <a:pt x="614" y="260"/>
                        </a:lnTo>
                        <a:lnTo>
                          <a:pt x="617" y="286"/>
                        </a:lnTo>
                        <a:lnTo>
                          <a:pt x="627" y="308"/>
                        </a:lnTo>
                        <a:lnTo>
                          <a:pt x="634" y="325"/>
                        </a:lnTo>
                        <a:lnTo>
                          <a:pt x="643" y="338"/>
                        </a:lnTo>
                        <a:lnTo>
                          <a:pt x="649" y="347"/>
                        </a:lnTo>
                        <a:lnTo>
                          <a:pt x="651" y="349"/>
                        </a:lnTo>
                        <a:lnTo>
                          <a:pt x="682" y="384"/>
                        </a:lnTo>
                        <a:lnTo>
                          <a:pt x="719" y="412"/>
                        </a:lnTo>
                        <a:lnTo>
                          <a:pt x="758" y="434"/>
                        </a:lnTo>
                        <a:lnTo>
                          <a:pt x="797" y="451"/>
                        </a:lnTo>
                        <a:lnTo>
                          <a:pt x="834" y="462"/>
                        </a:lnTo>
                        <a:lnTo>
                          <a:pt x="866" y="471"/>
                        </a:lnTo>
                        <a:lnTo>
                          <a:pt x="892" y="477"/>
                        </a:lnTo>
                        <a:lnTo>
                          <a:pt x="910" y="479"/>
                        </a:lnTo>
                        <a:lnTo>
                          <a:pt x="916" y="481"/>
                        </a:lnTo>
                        <a:lnTo>
                          <a:pt x="992" y="486"/>
                        </a:lnTo>
                        <a:lnTo>
                          <a:pt x="1059" y="488"/>
                        </a:lnTo>
                        <a:lnTo>
                          <a:pt x="1114" y="488"/>
                        </a:lnTo>
                        <a:lnTo>
                          <a:pt x="1161" y="486"/>
                        </a:lnTo>
                        <a:lnTo>
                          <a:pt x="1198" y="482"/>
                        </a:lnTo>
                        <a:lnTo>
                          <a:pt x="1227" y="479"/>
                        </a:lnTo>
                        <a:lnTo>
                          <a:pt x="1250" y="473"/>
                        </a:lnTo>
                        <a:lnTo>
                          <a:pt x="1265" y="470"/>
                        </a:lnTo>
                        <a:lnTo>
                          <a:pt x="1274" y="468"/>
                        </a:lnTo>
                        <a:lnTo>
                          <a:pt x="1277" y="466"/>
                        </a:lnTo>
                        <a:lnTo>
                          <a:pt x="1320" y="453"/>
                        </a:lnTo>
                        <a:lnTo>
                          <a:pt x="1361" y="436"/>
                        </a:lnTo>
                        <a:lnTo>
                          <a:pt x="1402" y="419"/>
                        </a:lnTo>
                        <a:lnTo>
                          <a:pt x="1441" y="401"/>
                        </a:lnTo>
                        <a:lnTo>
                          <a:pt x="1478" y="382"/>
                        </a:lnTo>
                        <a:lnTo>
                          <a:pt x="1509" y="364"/>
                        </a:lnTo>
                        <a:lnTo>
                          <a:pt x="1537" y="347"/>
                        </a:lnTo>
                        <a:lnTo>
                          <a:pt x="1561" y="332"/>
                        </a:lnTo>
                        <a:lnTo>
                          <a:pt x="1578" y="321"/>
                        </a:lnTo>
                        <a:lnTo>
                          <a:pt x="1589" y="314"/>
                        </a:lnTo>
                        <a:lnTo>
                          <a:pt x="1593" y="312"/>
                        </a:lnTo>
                        <a:lnTo>
                          <a:pt x="1687" y="317"/>
                        </a:lnTo>
                        <a:lnTo>
                          <a:pt x="1096" y="651"/>
                        </a:lnTo>
                        <a:lnTo>
                          <a:pt x="1092" y="653"/>
                        </a:lnTo>
                        <a:lnTo>
                          <a:pt x="1079" y="657"/>
                        </a:lnTo>
                        <a:lnTo>
                          <a:pt x="1059" y="664"/>
                        </a:lnTo>
                        <a:lnTo>
                          <a:pt x="1033" y="672"/>
                        </a:lnTo>
                        <a:lnTo>
                          <a:pt x="999" y="679"/>
                        </a:lnTo>
                        <a:lnTo>
                          <a:pt x="960" y="685"/>
                        </a:lnTo>
                        <a:lnTo>
                          <a:pt x="916" y="688"/>
                        </a:lnTo>
                        <a:lnTo>
                          <a:pt x="868" y="688"/>
                        </a:lnTo>
                        <a:lnTo>
                          <a:pt x="0" y="668"/>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grpSp>
                <p:nvGrpSpPr>
                  <p:cNvPr id="103" name="Group 425">
                    <a:extLst>
                      <a:ext uri="{FF2B5EF4-FFF2-40B4-BE49-F238E27FC236}">
                        <a16:creationId xmlns="" xmlns:a16="http://schemas.microsoft.com/office/drawing/2014/main" id="{368A91C3-DC87-4EBB-B9A4-D2359EF9728A}"/>
                      </a:ext>
                    </a:extLst>
                  </p:cNvPr>
                  <p:cNvGrpSpPr>
                    <a:grpSpLocks/>
                  </p:cNvGrpSpPr>
                  <p:nvPr/>
                </p:nvGrpSpPr>
                <p:grpSpPr bwMode="auto">
                  <a:xfrm>
                    <a:off x="1108" y="1440"/>
                    <a:ext cx="2382" cy="1464"/>
                    <a:chOff x="1108" y="1440"/>
                    <a:chExt cx="2382" cy="1464"/>
                  </a:xfrm>
                </p:grpSpPr>
                <p:sp>
                  <p:nvSpPr>
                    <p:cNvPr id="104" name="Freeform 118">
                      <a:extLst>
                        <a:ext uri="{FF2B5EF4-FFF2-40B4-BE49-F238E27FC236}">
                          <a16:creationId xmlns="" xmlns:a16="http://schemas.microsoft.com/office/drawing/2014/main" id="{7B4C6F86-62D1-40E2-A4BA-C77C61487BD3}"/>
                        </a:ext>
                      </a:extLst>
                    </p:cNvPr>
                    <p:cNvSpPr>
                      <a:spLocks/>
                    </p:cNvSpPr>
                    <p:nvPr/>
                  </p:nvSpPr>
                  <p:spPr bwMode="auto">
                    <a:xfrm>
                      <a:off x="1603" y="1964"/>
                      <a:ext cx="665" cy="401"/>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latin typeface="Arial" pitchFamily="34" charset="0"/>
                        <a:cs typeface="Arial" pitchFamily="34" charset="0"/>
                      </a:endParaRPr>
                    </a:p>
                  </p:txBody>
                </p:sp>
                <p:sp>
                  <p:nvSpPr>
                    <p:cNvPr id="105" name="Freeform 171">
                      <a:extLst>
                        <a:ext uri="{FF2B5EF4-FFF2-40B4-BE49-F238E27FC236}">
                          <a16:creationId xmlns="" xmlns:a16="http://schemas.microsoft.com/office/drawing/2014/main" id="{90886718-A3D3-42C4-A42E-14A6E9B05FF6}"/>
                        </a:ext>
                      </a:extLst>
                    </p:cNvPr>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06" name="Freeform 172">
                      <a:extLst>
                        <a:ext uri="{FF2B5EF4-FFF2-40B4-BE49-F238E27FC236}">
                          <a16:creationId xmlns="" xmlns:a16="http://schemas.microsoft.com/office/drawing/2014/main" id="{F00ACA2F-E58B-4AE5-98B7-E000F9E575F5}"/>
                        </a:ext>
                      </a:extLst>
                    </p:cNvPr>
                    <p:cNvSpPr>
                      <a:spLocks/>
                    </p:cNvSpPr>
                    <p:nvPr/>
                  </p:nvSpPr>
                  <p:spPr bwMode="auto">
                    <a:xfrm>
                      <a:off x="2022" y="2808"/>
                      <a:ext cx="68" cy="89"/>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07" name="Freeform 173">
                      <a:extLst>
                        <a:ext uri="{FF2B5EF4-FFF2-40B4-BE49-F238E27FC236}">
                          <a16:creationId xmlns="" xmlns:a16="http://schemas.microsoft.com/office/drawing/2014/main" id="{CF884249-7DF4-4CAF-8E15-B5F077AC287D}"/>
                        </a:ext>
                      </a:extLst>
                    </p:cNvPr>
                    <p:cNvSpPr>
                      <a:spLocks/>
                    </p:cNvSpPr>
                    <p:nvPr/>
                  </p:nvSpPr>
                  <p:spPr bwMode="auto">
                    <a:xfrm>
                      <a:off x="2027" y="2797"/>
                      <a:ext cx="69" cy="9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08" name="Freeform 334">
                      <a:extLst>
                        <a:ext uri="{FF2B5EF4-FFF2-40B4-BE49-F238E27FC236}">
                          <a16:creationId xmlns="" xmlns:a16="http://schemas.microsoft.com/office/drawing/2014/main" id="{8EE67628-C9DB-44AB-BE8D-38932E400EA1}"/>
                        </a:ext>
                      </a:extLst>
                    </p:cNvPr>
                    <p:cNvSpPr>
                      <a:spLocks/>
                    </p:cNvSpPr>
                    <p:nvPr/>
                  </p:nvSpPr>
                  <p:spPr bwMode="auto">
                    <a:xfrm>
                      <a:off x="1269" y="2394"/>
                      <a:ext cx="1075" cy="510"/>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sp>
                  <p:nvSpPr>
                    <p:cNvPr id="109" name="Freeform 13">
                      <a:extLst>
                        <a:ext uri="{FF2B5EF4-FFF2-40B4-BE49-F238E27FC236}">
                          <a16:creationId xmlns="" xmlns:a16="http://schemas.microsoft.com/office/drawing/2014/main" id="{222EADCC-44E0-4B45-87BF-52491343561E}"/>
                        </a:ext>
                      </a:extLst>
                    </p:cNvPr>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110" name="Freeform 14">
                      <a:extLst>
                        <a:ext uri="{FF2B5EF4-FFF2-40B4-BE49-F238E27FC236}">
                          <a16:creationId xmlns="" xmlns:a16="http://schemas.microsoft.com/office/drawing/2014/main" id="{932B8D64-4A68-4119-BE71-D5D64D52C5B6}"/>
                        </a:ext>
                      </a:extLst>
                    </p:cNvPr>
                    <p:cNvSpPr>
                      <a:spLocks/>
                    </p:cNvSpPr>
                    <p:nvPr/>
                  </p:nvSpPr>
                  <p:spPr bwMode="auto">
                    <a:xfrm>
                      <a:off x="1276" y="2469"/>
                      <a:ext cx="126" cy="103"/>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11" name="Freeform 15">
                      <a:extLst>
                        <a:ext uri="{FF2B5EF4-FFF2-40B4-BE49-F238E27FC236}">
                          <a16:creationId xmlns="" xmlns:a16="http://schemas.microsoft.com/office/drawing/2014/main" id="{F1706DF9-7DD3-49BF-A357-65C70E865242}"/>
                        </a:ext>
                      </a:extLst>
                    </p:cNvPr>
                    <p:cNvSpPr>
                      <a:spLocks/>
                    </p:cNvSpPr>
                    <p:nvPr/>
                  </p:nvSpPr>
                  <p:spPr bwMode="auto">
                    <a:xfrm>
                      <a:off x="1282" y="2471"/>
                      <a:ext cx="120" cy="94"/>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latin typeface="Arial" pitchFamily="34" charset="0"/>
                        <a:cs typeface="Arial" pitchFamily="34" charset="0"/>
                      </a:endParaRPr>
                    </a:p>
                  </p:txBody>
                </p:sp>
                <p:sp>
                  <p:nvSpPr>
                    <p:cNvPr id="112" name="Freeform 16">
                      <a:extLst>
                        <a:ext uri="{FF2B5EF4-FFF2-40B4-BE49-F238E27FC236}">
                          <a16:creationId xmlns="" xmlns:a16="http://schemas.microsoft.com/office/drawing/2014/main" id="{0033469F-586A-4D8A-9F1C-3998EAE7C5E4}"/>
                        </a:ext>
                      </a:extLst>
                    </p:cNvPr>
                    <p:cNvSpPr>
                      <a:spLocks/>
                    </p:cNvSpPr>
                    <p:nvPr/>
                  </p:nvSpPr>
                  <p:spPr bwMode="auto">
                    <a:xfrm>
                      <a:off x="1287" y="2471"/>
                      <a:ext cx="114" cy="89"/>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latin typeface="Arial" pitchFamily="34" charset="0"/>
                        <a:cs typeface="Arial" pitchFamily="34" charset="0"/>
                      </a:endParaRPr>
                    </a:p>
                  </p:txBody>
                </p:sp>
                <p:sp>
                  <p:nvSpPr>
                    <p:cNvPr id="113" name="Freeform 17">
                      <a:extLst>
                        <a:ext uri="{FF2B5EF4-FFF2-40B4-BE49-F238E27FC236}">
                          <a16:creationId xmlns="" xmlns:a16="http://schemas.microsoft.com/office/drawing/2014/main" id="{14944B33-D638-41B1-ABA8-CE9C32E15FDC}"/>
                        </a:ext>
                      </a:extLst>
                    </p:cNvPr>
                    <p:cNvSpPr>
                      <a:spLocks/>
                    </p:cNvSpPr>
                    <p:nvPr/>
                  </p:nvSpPr>
                  <p:spPr bwMode="auto">
                    <a:xfrm>
                      <a:off x="1293" y="2472"/>
                      <a:ext cx="108" cy="82"/>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latin typeface="Arial" pitchFamily="34" charset="0"/>
                        <a:cs typeface="Arial" pitchFamily="34" charset="0"/>
                      </a:endParaRPr>
                    </a:p>
                  </p:txBody>
                </p:sp>
                <p:sp>
                  <p:nvSpPr>
                    <p:cNvPr id="114" name="Freeform 18">
                      <a:extLst>
                        <a:ext uri="{FF2B5EF4-FFF2-40B4-BE49-F238E27FC236}">
                          <a16:creationId xmlns="" xmlns:a16="http://schemas.microsoft.com/office/drawing/2014/main" id="{752D00D3-108A-4DC8-A1E9-5428FEE217E4}"/>
                        </a:ext>
                      </a:extLst>
                    </p:cNvPr>
                    <p:cNvSpPr>
                      <a:spLocks/>
                    </p:cNvSpPr>
                    <p:nvPr/>
                  </p:nvSpPr>
                  <p:spPr bwMode="auto">
                    <a:xfrm>
                      <a:off x="1299" y="2474"/>
                      <a:ext cx="100" cy="74"/>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latin typeface="Arial" pitchFamily="34" charset="0"/>
                        <a:cs typeface="Arial" pitchFamily="34" charset="0"/>
                      </a:endParaRPr>
                    </a:p>
                  </p:txBody>
                </p:sp>
                <p:sp>
                  <p:nvSpPr>
                    <p:cNvPr id="115" name="Freeform 19">
                      <a:extLst>
                        <a:ext uri="{FF2B5EF4-FFF2-40B4-BE49-F238E27FC236}">
                          <a16:creationId xmlns="" xmlns:a16="http://schemas.microsoft.com/office/drawing/2014/main" id="{B8CF38AA-4116-4EB7-B63C-1B3C7916F2BD}"/>
                        </a:ext>
                      </a:extLst>
                    </p:cNvPr>
                    <p:cNvSpPr>
                      <a:spLocks/>
                    </p:cNvSpPr>
                    <p:nvPr/>
                  </p:nvSpPr>
                  <p:spPr bwMode="auto">
                    <a:xfrm>
                      <a:off x="1304" y="2474"/>
                      <a:ext cx="95" cy="6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latin typeface="Arial" pitchFamily="34" charset="0"/>
                        <a:cs typeface="Arial" pitchFamily="34" charset="0"/>
                      </a:endParaRPr>
                    </a:p>
                  </p:txBody>
                </p:sp>
                <p:sp>
                  <p:nvSpPr>
                    <p:cNvPr id="116" name="Freeform 20">
                      <a:extLst>
                        <a:ext uri="{FF2B5EF4-FFF2-40B4-BE49-F238E27FC236}">
                          <a16:creationId xmlns="" xmlns:a16="http://schemas.microsoft.com/office/drawing/2014/main" id="{E5E038C1-D9E3-4A5C-8FB0-2842D9874025}"/>
                        </a:ext>
                      </a:extLst>
                    </p:cNvPr>
                    <p:cNvSpPr>
                      <a:spLocks/>
                    </p:cNvSpPr>
                    <p:nvPr/>
                  </p:nvSpPr>
                  <p:spPr bwMode="auto">
                    <a:xfrm>
                      <a:off x="1310" y="2476"/>
                      <a:ext cx="89" cy="59"/>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117" name="Freeform 21">
                      <a:extLst>
                        <a:ext uri="{FF2B5EF4-FFF2-40B4-BE49-F238E27FC236}">
                          <a16:creationId xmlns="" xmlns:a16="http://schemas.microsoft.com/office/drawing/2014/main" id="{E89E3D49-E4A4-4A8D-9C17-74F0309B8C76}"/>
                        </a:ext>
                      </a:extLst>
                    </p:cNvPr>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118" name="Freeform 22">
                      <a:extLst>
                        <a:ext uri="{FF2B5EF4-FFF2-40B4-BE49-F238E27FC236}">
                          <a16:creationId xmlns="" xmlns:a16="http://schemas.microsoft.com/office/drawing/2014/main" id="{89BA16EF-07A9-4D26-AA08-91AFA69BF4EE}"/>
                        </a:ext>
                      </a:extLst>
                    </p:cNvPr>
                    <p:cNvSpPr>
                      <a:spLocks/>
                    </p:cNvSpPr>
                    <p:nvPr/>
                  </p:nvSpPr>
                  <p:spPr bwMode="auto">
                    <a:xfrm>
                      <a:off x="1262" y="2517"/>
                      <a:ext cx="63" cy="68"/>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19" name="Freeform 24">
                      <a:extLst>
                        <a:ext uri="{FF2B5EF4-FFF2-40B4-BE49-F238E27FC236}">
                          <a16:creationId xmlns="" xmlns:a16="http://schemas.microsoft.com/office/drawing/2014/main" id="{8D7726E1-A3E9-42F9-BC5D-DE78472BF7D9}"/>
                        </a:ext>
                      </a:extLst>
                    </p:cNvPr>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latin typeface="Arial" pitchFamily="34" charset="0"/>
                        <a:cs typeface="Arial" pitchFamily="34" charset="0"/>
                      </a:endParaRPr>
                    </a:p>
                  </p:txBody>
                </p:sp>
                <p:sp>
                  <p:nvSpPr>
                    <p:cNvPr id="120" name="Freeform 25">
                      <a:extLst>
                        <a:ext uri="{FF2B5EF4-FFF2-40B4-BE49-F238E27FC236}">
                          <a16:creationId xmlns="" xmlns:a16="http://schemas.microsoft.com/office/drawing/2014/main" id="{684708C5-D442-4AD9-961D-CF1784101B92}"/>
                        </a:ext>
                      </a:extLst>
                    </p:cNvPr>
                    <p:cNvSpPr>
                      <a:spLocks/>
                    </p:cNvSpPr>
                    <p:nvPr/>
                  </p:nvSpPr>
                  <p:spPr bwMode="auto">
                    <a:xfrm>
                      <a:off x="1584" y="1961"/>
                      <a:ext cx="686" cy="43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21" name="Line 26">
                      <a:extLst>
                        <a:ext uri="{FF2B5EF4-FFF2-40B4-BE49-F238E27FC236}">
                          <a16:creationId xmlns="" xmlns:a16="http://schemas.microsoft.com/office/drawing/2014/main" id="{47DC1944-A6B9-4375-BC13-FE56EE71EB5E}"/>
                        </a:ext>
                      </a:extLst>
                    </p:cNvPr>
                    <p:cNvSpPr>
                      <a:spLocks noChangeShapeType="1"/>
                    </p:cNvSpPr>
                    <p:nvPr/>
                  </p:nvSpPr>
                  <p:spPr bwMode="auto">
                    <a:xfrm flipH="1">
                      <a:off x="1592" y="2407"/>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2" name="Line 27">
                      <a:extLst>
                        <a:ext uri="{FF2B5EF4-FFF2-40B4-BE49-F238E27FC236}">
                          <a16:creationId xmlns="" xmlns:a16="http://schemas.microsoft.com/office/drawing/2014/main" id="{F7813139-1429-45E0-B0BD-433C7CDEB632}"/>
                        </a:ext>
                      </a:extLst>
                    </p:cNvPr>
                    <p:cNvSpPr>
                      <a:spLocks noChangeShapeType="1"/>
                    </p:cNvSpPr>
                    <p:nvPr/>
                  </p:nvSpPr>
                  <p:spPr bwMode="auto">
                    <a:xfrm flipH="1">
                      <a:off x="1567" y="2422"/>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3" name="Freeform 28">
                      <a:extLst>
                        <a:ext uri="{FF2B5EF4-FFF2-40B4-BE49-F238E27FC236}">
                          <a16:creationId xmlns="" xmlns:a16="http://schemas.microsoft.com/office/drawing/2014/main" id="{8760C98B-5122-4F18-9273-D8EAF5365A7B}"/>
                        </a:ext>
                      </a:extLst>
                    </p:cNvPr>
                    <p:cNvSpPr>
                      <a:spLocks/>
                    </p:cNvSpPr>
                    <p:nvPr/>
                  </p:nvSpPr>
                  <p:spPr bwMode="auto">
                    <a:xfrm>
                      <a:off x="1551" y="2437"/>
                      <a:ext cx="5" cy="9"/>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4" name="Line 29">
                      <a:extLst>
                        <a:ext uri="{FF2B5EF4-FFF2-40B4-BE49-F238E27FC236}">
                          <a16:creationId xmlns="" xmlns:a16="http://schemas.microsoft.com/office/drawing/2014/main" id="{664D9381-1B39-46BD-89D9-3DE7F900E3DA}"/>
                        </a:ext>
                      </a:extLst>
                    </p:cNvPr>
                    <p:cNvSpPr>
                      <a:spLocks noChangeShapeType="1"/>
                    </p:cNvSpPr>
                    <p:nvPr/>
                  </p:nvSpPr>
                  <p:spPr bwMode="auto">
                    <a:xfrm>
                      <a:off x="1566" y="2456"/>
                      <a:ext cx="11" cy="1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5" name="Line 30">
                      <a:extLst>
                        <a:ext uri="{FF2B5EF4-FFF2-40B4-BE49-F238E27FC236}">
                          <a16:creationId xmlns="" xmlns:a16="http://schemas.microsoft.com/office/drawing/2014/main" id="{E5BF57F3-99E0-4165-89BA-93E7E7A16C77}"/>
                        </a:ext>
                      </a:extLst>
                    </p:cNvPr>
                    <p:cNvSpPr>
                      <a:spLocks noChangeShapeType="1"/>
                    </p:cNvSpPr>
                    <p:nvPr/>
                  </p:nvSpPr>
                  <p:spPr bwMode="auto">
                    <a:xfrm flipV="1">
                      <a:off x="1588" y="2456"/>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6" name="Line 31">
                      <a:extLst>
                        <a:ext uri="{FF2B5EF4-FFF2-40B4-BE49-F238E27FC236}">
                          <a16:creationId xmlns="" xmlns:a16="http://schemas.microsoft.com/office/drawing/2014/main" id="{D0CE306E-4EE0-48AD-BBD2-ABD6DF443208}"/>
                        </a:ext>
                      </a:extLst>
                    </p:cNvPr>
                    <p:cNvSpPr>
                      <a:spLocks noChangeShapeType="1"/>
                    </p:cNvSpPr>
                    <p:nvPr/>
                  </p:nvSpPr>
                  <p:spPr bwMode="auto">
                    <a:xfrm flipV="1">
                      <a:off x="1612" y="2443"/>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7" name="Line 32">
                      <a:extLst>
                        <a:ext uri="{FF2B5EF4-FFF2-40B4-BE49-F238E27FC236}">
                          <a16:creationId xmlns="" xmlns:a16="http://schemas.microsoft.com/office/drawing/2014/main" id="{6E3BCD57-D8A9-48D6-B27B-A18DBDEC136F}"/>
                        </a:ext>
                      </a:extLst>
                    </p:cNvPr>
                    <p:cNvSpPr>
                      <a:spLocks noChangeShapeType="1"/>
                    </p:cNvSpPr>
                    <p:nvPr/>
                  </p:nvSpPr>
                  <p:spPr bwMode="auto">
                    <a:xfrm flipV="1">
                      <a:off x="1636" y="242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8" name="Line 33">
                      <a:extLst>
                        <a:ext uri="{FF2B5EF4-FFF2-40B4-BE49-F238E27FC236}">
                          <a16:creationId xmlns="" xmlns:a16="http://schemas.microsoft.com/office/drawing/2014/main" id="{A883C86A-4451-446C-8E5C-E7F1C87C1604}"/>
                        </a:ext>
                      </a:extLst>
                    </p:cNvPr>
                    <p:cNvSpPr>
                      <a:spLocks noChangeShapeType="1"/>
                    </p:cNvSpPr>
                    <p:nvPr/>
                  </p:nvSpPr>
                  <p:spPr bwMode="auto">
                    <a:xfrm flipV="1">
                      <a:off x="1662" y="241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29" name="Line 34">
                      <a:extLst>
                        <a:ext uri="{FF2B5EF4-FFF2-40B4-BE49-F238E27FC236}">
                          <a16:creationId xmlns="" xmlns:a16="http://schemas.microsoft.com/office/drawing/2014/main" id="{6A493E47-98AF-4F02-B00B-054AF3143002}"/>
                        </a:ext>
                      </a:extLst>
                    </p:cNvPr>
                    <p:cNvSpPr>
                      <a:spLocks noChangeShapeType="1"/>
                    </p:cNvSpPr>
                    <p:nvPr/>
                  </p:nvSpPr>
                  <p:spPr bwMode="auto">
                    <a:xfrm flipV="1">
                      <a:off x="1686" y="2398"/>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0" name="Line 35">
                      <a:extLst>
                        <a:ext uri="{FF2B5EF4-FFF2-40B4-BE49-F238E27FC236}">
                          <a16:creationId xmlns="" xmlns:a16="http://schemas.microsoft.com/office/drawing/2014/main" id="{FF802ED0-E70E-4023-A39E-83FBD1693A6E}"/>
                        </a:ext>
                      </a:extLst>
                    </p:cNvPr>
                    <p:cNvSpPr>
                      <a:spLocks noChangeShapeType="1"/>
                    </p:cNvSpPr>
                    <p:nvPr/>
                  </p:nvSpPr>
                  <p:spPr bwMode="auto">
                    <a:xfrm flipV="1">
                      <a:off x="1710" y="2385"/>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1" name="Line 36">
                      <a:extLst>
                        <a:ext uri="{FF2B5EF4-FFF2-40B4-BE49-F238E27FC236}">
                          <a16:creationId xmlns="" xmlns:a16="http://schemas.microsoft.com/office/drawing/2014/main" id="{1841C8C2-B051-4C34-B1AB-B4CD2A888A87}"/>
                        </a:ext>
                      </a:extLst>
                    </p:cNvPr>
                    <p:cNvSpPr>
                      <a:spLocks noChangeShapeType="1"/>
                    </p:cNvSpPr>
                    <p:nvPr/>
                  </p:nvSpPr>
                  <p:spPr bwMode="auto">
                    <a:xfrm flipV="1">
                      <a:off x="1736" y="2370"/>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2" name="Line 37">
                      <a:extLst>
                        <a:ext uri="{FF2B5EF4-FFF2-40B4-BE49-F238E27FC236}">
                          <a16:creationId xmlns="" xmlns:a16="http://schemas.microsoft.com/office/drawing/2014/main" id="{60DFA0F5-0BB1-4839-9A6F-8A9D293CC2C2}"/>
                        </a:ext>
                      </a:extLst>
                    </p:cNvPr>
                    <p:cNvSpPr>
                      <a:spLocks noChangeShapeType="1"/>
                    </p:cNvSpPr>
                    <p:nvPr/>
                  </p:nvSpPr>
                  <p:spPr bwMode="auto">
                    <a:xfrm flipV="1">
                      <a:off x="1760" y="2356"/>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3" name="Line 38">
                      <a:extLst>
                        <a:ext uri="{FF2B5EF4-FFF2-40B4-BE49-F238E27FC236}">
                          <a16:creationId xmlns="" xmlns:a16="http://schemas.microsoft.com/office/drawing/2014/main" id="{D83FE9FE-05D5-4693-9440-1B65C9FF7D63}"/>
                        </a:ext>
                      </a:extLst>
                    </p:cNvPr>
                    <p:cNvSpPr>
                      <a:spLocks noChangeShapeType="1"/>
                    </p:cNvSpPr>
                    <p:nvPr/>
                  </p:nvSpPr>
                  <p:spPr bwMode="auto">
                    <a:xfrm flipV="1">
                      <a:off x="1784" y="2343"/>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4" name="Line 39">
                      <a:extLst>
                        <a:ext uri="{FF2B5EF4-FFF2-40B4-BE49-F238E27FC236}">
                          <a16:creationId xmlns="" xmlns:a16="http://schemas.microsoft.com/office/drawing/2014/main" id="{BA5DC3EB-B72B-4583-BE3B-B8DF8A769FBE}"/>
                        </a:ext>
                      </a:extLst>
                    </p:cNvPr>
                    <p:cNvSpPr>
                      <a:spLocks noChangeShapeType="1"/>
                    </p:cNvSpPr>
                    <p:nvPr/>
                  </p:nvSpPr>
                  <p:spPr bwMode="auto">
                    <a:xfrm flipV="1">
                      <a:off x="1809" y="232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5" name="Line 40">
                      <a:extLst>
                        <a:ext uri="{FF2B5EF4-FFF2-40B4-BE49-F238E27FC236}">
                          <a16:creationId xmlns="" xmlns:a16="http://schemas.microsoft.com/office/drawing/2014/main" id="{AB748A30-690D-4219-82D9-19C01965DBAF}"/>
                        </a:ext>
                      </a:extLst>
                    </p:cNvPr>
                    <p:cNvSpPr>
                      <a:spLocks noChangeShapeType="1"/>
                    </p:cNvSpPr>
                    <p:nvPr/>
                  </p:nvSpPr>
                  <p:spPr bwMode="auto">
                    <a:xfrm flipV="1">
                      <a:off x="1835" y="231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6" name="Line 41">
                      <a:extLst>
                        <a:ext uri="{FF2B5EF4-FFF2-40B4-BE49-F238E27FC236}">
                          <a16:creationId xmlns="" xmlns:a16="http://schemas.microsoft.com/office/drawing/2014/main" id="{ECD3E288-6631-407D-A26A-49B93BF29312}"/>
                        </a:ext>
                      </a:extLst>
                    </p:cNvPr>
                    <p:cNvSpPr>
                      <a:spLocks noChangeShapeType="1"/>
                    </p:cNvSpPr>
                    <p:nvPr/>
                  </p:nvSpPr>
                  <p:spPr bwMode="auto">
                    <a:xfrm flipV="1">
                      <a:off x="1859" y="229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7" name="Line 42">
                      <a:extLst>
                        <a:ext uri="{FF2B5EF4-FFF2-40B4-BE49-F238E27FC236}">
                          <a16:creationId xmlns="" xmlns:a16="http://schemas.microsoft.com/office/drawing/2014/main" id="{DBEAB2EE-9F3A-4852-9740-00F4D4E2AE8F}"/>
                        </a:ext>
                      </a:extLst>
                    </p:cNvPr>
                    <p:cNvSpPr>
                      <a:spLocks noChangeShapeType="1"/>
                    </p:cNvSpPr>
                    <p:nvPr/>
                  </p:nvSpPr>
                  <p:spPr bwMode="auto">
                    <a:xfrm flipV="1">
                      <a:off x="1883" y="228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8" name="Line 43">
                      <a:extLst>
                        <a:ext uri="{FF2B5EF4-FFF2-40B4-BE49-F238E27FC236}">
                          <a16:creationId xmlns="" xmlns:a16="http://schemas.microsoft.com/office/drawing/2014/main" id="{6E32CEBF-C80A-4BFA-A628-9311239992DD}"/>
                        </a:ext>
                      </a:extLst>
                    </p:cNvPr>
                    <p:cNvSpPr>
                      <a:spLocks noChangeShapeType="1"/>
                    </p:cNvSpPr>
                    <p:nvPr/>
                  </p:nvSpPr>
                  <p:spPr bwMode="auto">
                    <a:xfrm flipV="1">
                      <a:off x="1907" y="2270"/>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39" name="Line 44">
                      <a:extLst>
                        <a:ext uri="{FF2B5EF4-FFF2-40B4-BE49-F238E27FC236}">
                          <a16:creationId xmlns="" xmlns:a16="http://schemas.microsoft.com/office/drawing/2014/main" id="{426E9D31-FD64-4224-9A0A-B2BC6BE955C7}"/>
                        </a:ext>
                      </a:extLst>
                    </p:cNvPr>
                    <p:cNvSpPr>
                      <a:spLocks noChangeShapeType="1"/>
                    </p:cNvSpPr>
                    <p:nvPr/>
                  </p:nvSpPr>
                  <p:spPr bwMode="auto">
                    <a:xfrm flipV="1">
                      <a:off x="1933" y="2255"/>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0" name="Line 45">
                      <a:extLst>
                        <a:ext uri="{FF2B5EF4-FFF2-40B4-BE49-F238E27FC236}">
                          <a16:creationId xmlns="" xmlns:a16="http://schemas.microsoft.com/office/drawing/2014/main" id="{259C3295-BCAE-409B-8D26-23457297760C}"/>
                        </a:ext>
                      </a:extLst>
                    </p:cNvPr>
                    <p:cNvSpPr>
                      <a:spLocks noChangeShapeType="1"/>
                    </p:cNvSpPr>
                    <p:nvPr/>
                  </p:nvSpPr>
                  <p:spPr bwMode="auto">
                    <a:xfrm flipV="1">
                      <a:off x="1957" y="2241"/>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1" name="Line 46">
                      <a:extLst>
                        <a:ext uri="{FF2B5EF4-FFF2-40B4-BE49-F238E27FC236}">
                          <a16:creationId xmlns="" xmlns:a16="http://schemas.microsoft.com/office/drawing/2014/main" id="{C8E808EF-B384-4F3C-9AD1-174364197C8D}"/>
                        </a:ext>
                      </a:extLst>
                    </p:cNvPr>
                    <p:cNvSpPr>
                      <a:spLocks noChangeShapeType="1"/>
                    </p:cNvSpPr>
                    <p:nvPr/>
                  </p:nvSpPr>
                  <p:spPr bwMode="auto">
                    <a:xfrm flipV="1">
                      <a:off x="1981" y="222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2" name="Line 47">
                      <a:extLst>
                        <a:ext uri="{FF2B5EF4-FFF2-40B4-BE49-F238E27FC236}">
                          <a16:creationId xmlns="" xmlns:a16="http://schemas.microsoft.com/office/drawing/2014/main" id="{984E5CD4-1C25-4CA4-A887-1EA199EB2C3E}"/>
                        </a:ext>
                      </a:extLst>
                    </p:cNvPr>
                    <p:cNvSpPr>
                      <a:spLocks noChangeShapeType="1"/>
                    </p:cNvSpPr>
                    <p:nvPr/>
                  </p:nvSpPr>
                  <p:spPr bwMode="auto">
                    <a:xfrm flipV="1">
                      <a:off x="2007" y="221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3" name="Line 48">
                      <a:extLst>
                        <a:ext uri="{FF2B5EF4-FFF2-40B4-BE49-F238E27FC236}">
                          <a16:creationId xmlns="" xmlns:a16="http://schemas.microsoft.com/office/drawing/2014/main" id="{32DE5177-CA74-44DC-B4A8-8304E17918B4}"/>
                        </a:ext>
                      </a:extLst>
                    </p:cNvPr>
                    <p:cNvSpPr>
                      <a:spLocks noChangeShapeType="1"/>
                    </p:cNvSpPr>
                    <p:nvPr/>
                  </p:nvSpPr>
                  <p:spPr bwMode="auto">
                    <a:xfrm flipV="1">
                      <a:off x="2031" y="2198"/>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4" name="Line 49">
                      <a:extLst>
                        <a:ext uri="{FF2B5EF4-FFF2-40B4-BE49-F238E27FC236}">
                          <a16:creationId xmlns="" xmlns:a16="http://schemas.microsoft.com/office/drawing/2014/main" id="{09EFD8B2-37DF-40B6-A61D-3380E5E6586D}"/>
                        </a:ext>
                      </a:extLst>
                    </p:cNvPr>
                    <p:cNvSpPr>
                      <a:spLocks noChangeShapeType="1"/>
                    </p:cNvSpPr>
                    <p:nvPr/>
                  </p:nvSpPr>
                  <p:spPr bwMode="auto">
                    <a:xfrm>
                      <a:off x="2055" y="2191"/>
                      <a:ext cx="1" cy="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5" name="Line 97">
                      <a:extLst>
                        <a:ext uri="{FF2B5EF4-FFF2-40B4-BE49-F238E27FC236}">
                          <a16:creationId xmlns="" xmlns:a16="http://schemas.microsoft.com/office/drawing/2014/main" id="{AC5E79CD-464C-4FEE-B523-31F343315E62}"/>
                        </a:ext>
                      </a:extLst>
                    </p:cNvPr>
                    <p:cNvSpPr>
                      <a:spLocks noChangeShapeType="1"/>
                    </p:cNvSpPr>
                    <p:nvPr/>
                  </p:nvSpPr>
                  <p:spPr bwMode="auto">
                    <a:xfrm flipH="1">
                      <a:off x="2563" y="2483"/>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6" name="Line 98">
                      <a:extLst>
                        <a:ext uri="{FF2B5EF4-FFF2-40B4-BE49-F238E27FC236}">
                          <a16:creationId xmlns="" xmlns:a16="http://schemas.microsoft.com/office/drawing/2014/main" id="{C1D988FA-5D5B-4431-BC47-64CEE2043779}"/>
                        </a:ext>
                      </a:extLst>
                    </p:cNvPr>
                    <p:cNvSpPr>
                      <a:spLocks noChangeShapeType="1"/>
                    </p:cNvSpPr>
                    <p:nvPr/>
                  </p:nvSpPr>
                  <p:spPr bwMode="auto">
                    <a:xfrm flipH="1">
                      <a:off x="2539" y="2498"/>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7" name="Line 99">
                      <a:extLst>
                        <a:ext uri="{FF2B5EF4-FFF2-40B4-BE49-F238E27FC236}">
                          <a16:creationId xmlns="" xmlns:a16="http://schemas.microsoft.com/office/drawing/2014/main" id="{D707EA84-C952-49F5-B28B-33F7234673B5}"/>
                        </a:ext>
                      </a:extLst>
                    </p:cNvPr>
                    <p:cNvSpPr>
                      <a:spLocks noChangeShapeType="1"/>
                    </p:cNvSpPr>
                    <p:nvPr/>
                  </p:nvSpPr>
                  <p:spPr bwMode="auto">
                    <a:xfrm flipH="1">
                      <a:off x="2513" y="2511"/>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8" name="Line 100">
                      <a:extLst>
                        <a:ext uri="{FF2B5EF4-FFF2-40B4-BE49-F238E27FC236}">
                          <a16:creationId xmlns="" xmlns:a16="http://schemas.microsoft.com/office/drawing/2014/main" id="{5581382F-C70E-4B33-9034-9A48CA27E8C2}"/>
                        </a:ext>
                      </a:extLst>
                    </p:cNvPr>
                    <p:cNvSpPr>
                      <a:spLocks noChangeShapeType="1"/>
                    </p:cNvSpPr>
                    <p:nvPr/>
                  </p:nvSpPr>
                  <p:spPr bwMode="auto">
                    <a:xfrm flipH="1">
                      <a:off x="2489" y="2526"/>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49" name="Line 101">
                      <a:extLst>
                        <a:ext uri="{FF2B5EF4-FFF2-40B4-BE49-F238E27FC236}">
                          <a16:creationId xmlns="" xmlns:a16="http://schemas.microsoft.com/office/drawing/2014/main" id="{3C07F132-48EC-434C-A1B2-462459F2CD22}"/>
                        </a:ext>
                      </a:extLst>
                    </p:cNvPr>
                    <p:cNvSpPr>
                      <a:spLocks noChangeShapeType="1"/>
                    </p:cNvSpPr>
                    <p:nvPr/>
                  </p:nvSpPr>
                  <p:spPr bwMode="auto">
                    <a:xfrm flipH="1">
                      <a:off x="2465" y="2541"/>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0" name="Line 102">
                      <a:extLst>
                        <a:ext uri="{FF2B5EF4-FFF2-40B4-BE49-F238E27FC236}">
                          <a16:creationId xmlns="" xmlns:a16="http://schemas.microsoft.com/office/drawing/2014/main" id="{D7FC60F5-B632-4B7A-849A-9055A51830C0}"/>
                        </a:ext>
                      </a:extLst>
                    </p:cNvPr>
                    <p:cNvSpPr>
                      <a:spLocks noChangeShapeType="1"/>
                    </p:cNvSpPr>
                    <p:nvPr/>
                  </p:nvSpPr>
                  <p:spPr bwMode="auto">
                    <a:xfrm flipH="1">
                      <a:off x="2439" y="2554"/>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1" name="Line 103">
                      <a:extLst>
                        <a:ext uri="{FF2B5EF4-FFF2-40B4-BE49-F238E27FC236}">
                          <a16:creationId xmlns="" xmlns:a16="http://schemas.microsoft.com/office/drawing/2014/main" id="{37EB0599-2B53-4EC5-A388-1AE806117527}"/>
                        </a:ext>
                      </a:extLst>
                    </p:cNvPr>
                    <p:cNvSpPr>
                      <a:spLocks noChangeShapeType="1"/>
                    </p:cNvSpPr>
                    <p:nvPr/>
                  </p:nvSpPr>
                  <p:spPr bwMode="auto">
                    <a:xfrm flipH="1">
                      <a:off x="2415" y="2569"/>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2" name="Line 104">
                      <a:extLst>
                        <a:ext uri="{FF2B5EF4-FFF2-40B4-BE49-F238E27FC236}">
                          <a16:creationId xmlns="" xmlns:a16="http://schemas.microsoft.com/office/drawing/2014/main" id="{3D9D8D84-8AA3-4B9C-90C4-F2757C5DDDA1}"/>
                        </a:ext>
                      </a:extLst>
                    </p:cNvPr>
                    <p:cNvSpPr>
                      <a:spLocks noChangeShapeType="1"/>
                    </p:cNvSpPr>
                    <p:nvPr/>
                  </p:nvSpPr>
                  <p:spPr bwMode="auto">
                    <a:xfrm flipH="1">
                      <a:off x="2391" y="2584"/>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3" name="Line 105">
                      <a:extLst>
                        <a:ext uri="{FF2B5EF4-FFF2-40B4-BE49-F238E27FC236}">
                          <a16:creationId xmlns="" xmlns:a16="http://schemas.microsoft.com/office/drawing/2014/main" id="{04AC1920-C7CC-468C-93EE-795C57A893F0}"/>
                        </a:ext>
                      </a:extLst>
                    </p:cNvPr>
                    <p:cNvSpPr>
                      <a:spLocks noChangeShapeType="1"/>
                    </p:cNvSpPr>
                    <p:nvPr/>
                  </p:nvSpPr>
                  <p:spPr bwMode="auto">
                    <a:xfrm flipH="1">
                      <a:off x="2365" y="2598"/>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4" name="Line 106">
                      <a:extLst>
                        <a:ext uri="{FF2B5EF4-FFF2-40B4-BE49-F238E27FC236}">
                          <a16:creationId xmlns="" xmlns:a16="http://schemas.microsoft.com/office/drawing/2014/main" id="{17F607C3-26BC-4806-AE0E-5493B81DD3E2}"/>
                        </a:ext>
                      </a:extLst>
                    </p:cNvPr>
                    <p:cNvSpPr>
                      <a:spLocks noChangeShapeType="1"/>
                    </p:cNvSpPr>
                    <p:nvPr/>
                  </p:nvSpPr>
                  <p:spPr bwMode="auto">
                    <a:xfrm flipH="1">
                      <a:off x="2341" y="2611"/>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5" name="Line 107">
                      <a:extLst>
                        <a:ext uri="{FF2B5EF4-FFF2-40B4-BE49-F238E27FC236}">
                          <a16:creationId xmlns="" xmlns:a16="http://schemas.microsoft.com/office/drawing/2014/main" id="{42CD836C-85AA-412C-B11C-B90D0F3CCF5C}"/>
                        </a:ext>
                      </a:extLst>
                    </p:cNvPr>
                    <p:cNvSpPr>
                      <a:spLocks noChangeShapeType="1"/>
                    </p:cNvSpPr>
                    <p:nvPr/>
                  </p:nvSpPr>
                  <p:spPr bwMode="auto">
                    <a:xfrm flipH="1">
                      <a:off x="2317" y="2626"/>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6" name="Line 108">
                      <a:extLst>
                        <a:ext uri="{FF2B5EF4-FFF2-40B4-BE49-F238E27FC236}">
                          <a16:creationId xmlns="" xmlns:a16="http://schemas.microsoft.com/office/drawing/2014/main" id="{7C0AE7CA-986E-4422-B4F4-1580EC683BEA}"/>
                        </a:ext>
                      </a:extLst>
                    </p:cNvPr>
                    <p:cNvSpPr>
                      <a:spLocks noChangeShapeType="1"/>
                    </p:cNvSpPr>
                    <p:nvPr/>
                  </p:nvSpPr>
                  <p:spPr bwMode="auto">
                    <a:xfrm flipH="1">
                      <a:off x="2293" y="2641"/>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7" name="Line 109">
                      <a:extLst>
                        <a:ext uri="{FF2B5EF4-FFF2-40B4-BE49-F238E27FC236}">
                          <a16:creationId xmlns="" xmlns:a16="http://schemas.microsoft.com/office/drawing/2014/main" id="{2EEE759C-5CB1-4CFC-A6ED-8AD658D20D9F}"/>
                        </a:ext>
                      </a:extLst>
                    </p:cNvPr>
                    <p:cNvSpPr>
                      <a:spLocks noChangeShapeType="1"/>
                    </p:cNvSpPr>
                    <p:nvPr/>
                  </p:nvSpPr>
                  <p:spPr bwMode="auto">
                    <a:xfrm flipH="1">
                      <a:off x="2267" y="2654"/>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8" name="Freeform 110">
                      <a:extLst>
                        <a:ext uri="{FF2B5EF4-FFF2-40B4-BE49-F238E27FC236}">
                          <a16:creationId xmlns="" xmlns:a16="http://schemas.microsoft.com/office/drawing/2014/main" id="{3781C11A-4160-4532-B45F-2D35D0358435}"/>
                        </a:ext>
                      </a:extLst>
                    </p:cNvPr>
                    <p:cNvSpPr>
                      <a:spLocks/>
                    </p:cNvSpPr>
                    <p:nvPr/>
                  </p:nvSpPr>
                  <p:spPr bwMode="auto">
                    <a:xfrm>
                      <a:off x="2242" y="2669"/>
                      <a:ext cx="13" cy="7"/>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59" name="Line 111">
                      <a:extLst>
                        <a:ext uri="{FF2B5EF4-FFF2-40B4-BE49-F238E27FC236}">
                          <a16:creationId xmlns="" xmlns:a16="http://schemas.microsoft.com/office/drawing/2014/main" id="{5A65258E-0DC0-4E51-AE7D-F91D97BC6238}"/>
                        </a:ext>
                      </a:extLst>
                    </p:cNvPr>
                    <p:cNvSpPr>
                      <a:spLocks noChangeShapeType="1"/>
                    </p:cNvSpPr>
                    <p:nvPr/>
                  </p:nvSpPr>
                  <p:spPr bwMode="auto">
                    <a:xfrm>
                      <a:off x="2254" y="2686"/>
                      <a:ext cx="11" cy="9"/>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0" name="Line 112">
                      <a:extLst>
                        <a:ext uri="{FF2B5EF4-FFF2-40B4-BE49-F238E27FC236}">
                          <a16:creationId xmlns="" xmlns:a16="http://schemas.microsoft.com/office/drawing/2014/main" id="{21BB9E05-5300-4C30-A5B2-5D0946CDAE7E}"/>
                        </a:ext>
                      </a:extLst>
                    </p:cNvPr>
                    <p:cNvSpPr>
                      <a:spLocks noChangeShapeType="1"/>
                    </p:cNvSpPr>
                    <p:nvPr/>
                  </p:nvSpPr>
                  <p:spPr bwMode="auto">
                    <a:xfrm flipV="1">
                      <a:off x="2276" y="268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1" name="Line 113">
                      <a:extLst>
                        <a:ext uri="{FF2B5EF4-FFF2-40B4-BE49-F238E27FC236}">
                          <a16:creationId xmlns="" xmlns:a16="http://schemas.microsoft.com/office/drawing/2014/main" id="{A0DAA77C-3EC1-4516-8581-C39F2B89B18B}"/>
                        </a:ext>
                      </a:extLst>
                    </p:cNvPr>
                    <p:cNvSpPr>
                      <a:spLocks noChangeShapeType="1"/>
                    </p:cNvSpPr>
                    <p:nvPr/>
                  </p:nvSpPr>
                  <p:spPr bwMode="auto">
                    <a:xfrm flipV="1">
                      <a:off x="2300" y="2665"/>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62" name="Freeform 114">
                      <a:extLst>
                        <a:ext uri="{FF2B5EF4-FFF2-40B4-BE49-F238E27FC236}">
                          <a16:creationId xmlns="" xmlns:a16="http://schemas.microsoft.com/office/drawing/2014/main" id="{F556E99A-35C8-459B-9EBC-4F63351C0721}"/>
                        </a:ext>
                      </a:extLst>
                    </p:cNvPr>
                    <p:cNvSpPr>
                      <a:spLocks/>
                    </p:cNvSpPr>
                    <p:nvPr/>
                  </p:nvSpPr>
                  <p:spPr bwMode="auto">
                    <a:xfrm>
                      <a:off x="1579" y="1962"/>
                      <a:ext cx="691" cy="429"/>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latin typeface="Arial" pitchFamily="34" charset="0"/>
                        <a:cs typeface="Arial" pitchFamily="34" charset="0"/>
                      </a:endParaRPr>
                    </a:p>
                  </p:txBody>
                </p:sp>
                <p:sp>
                  <p:nvSpPr>
                    <p:cNvPr id="163" name="Freeform 115">
                      <a:extLst>
                        <a:ext uri="{FF2B5EF4-FFF2-40B4-BE49-F238E27FC236}">
                          <a16:creationId xmlns="" xmlns:a16="http://schemas.microsoft.com/office/drawing/2014/main" id="{860257F5-1810-43FC-9AE3-DB1721467320}"/>
                        </a:ext>
                      </a:extLst>
                    </p:cNvPr>
                    <p:cNvSpPr>
                      <a:spLocks/>
                    </p:cNvSpPr>
                    <p:nvPr/>
                  </p:nvSpPr>
                  <p:spPr bwMode="auto">
                    <a:xfrm>
                      <a:off x="1584" y="1962"/>
                      <a:ext cx="686" cy="421"/>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latin typeface="Arial" pitchFamily="34" charset="0"/>
                        <a:cs typeface="Arial" pitchFamily="34" charset="0"/>
                      </a:endParaRPr>
                    </a:p>
                  </p:txBody>
                </p:sp>
                <p:sp>
                  <p:nvSpPr>
                    <p:cNvPr id="164" name="Freeform 116">
                      <a:extLst>
                        <a:ext uri="{FF2B5EF4-FFF2-40B4-BE49-F238E27FC236}">
                          <a16:creationId xmlns="" xmlns:a16="http://schemas.microsoft.com/office/drawing/2014/main" id="{171B9F90-D699-4240-B62E-DA21EBB4DDAE}"/>
                        </a:ext>
                      </a:extLst>
                    </p:cNvPr>
                    <p:cNvSpPr>
                      <a:spLocks/>
                    </p:cNvSpPr>
                    <p:nvPr/>
                  </p:nvSpPr>
                  <p:spPr bwMode="auto">
                    <a:xfrm>
                      <a:off x="1592" y="1964"/>
                      <a:ext cx="676" cy="414"/>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latin typeface="Arial" pitchFamily="34" charset="0"/>
                        <a:cs typeface="Arial" pitchFamily="34" charset="0"/>
                      </a:endParaRPr>
                    </a:p>
                  </p:txBody>
                </p:sp>
                <p:sp>
                  <p:nvSpPr>
                    <p:cNvPr id="165" name="Freeform 117">
                      <a:extLst>
                        <a:ext uri="{FF2B5EF4-FFF2-40B4-BE49-F238E27FC236}">
                          <a16:creationId xmlns="" xmlns:a16="http://schemas.microsoft.com/office/drawing/2014/main" id="{2EC8B211-AFF3-4D57-A8A4-E77A98FD736D}"/>
                        </a:ext>
                      </a:extLst>
                    </p:cNvPr>
                    <p:cNvSpPr>
                      <a:spLocks/>
                    </p:cNvSpPr>
                    <p:nvPr/>
                  </p:nvSpPr>
                  <p:spPr bwMode="auto">
                    <a:xfrm>
                      <a:off x="1597" y="1964"/>
                      <a:ext cx="671" cy="406"/>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latin typeface="Arial" pitchFamily="34" charset="0"/>
                        <a:cs typeface="Arial" pitchFamily="34" charset="0"/>
                      </a:endParaRPr>
                    </a:p>
                  </p:txBody>
                </p:sp>
                <p:sp>
                  <p:nvSpPr>
                    <p:cNvPr id="166" name="Freeform 119">
                      <a:extLst>
                        <a:ext uri="{FF2B5EF4-FFF2-40B4-BE49-F238E27FC236}">
                          <a16:creationId xmlns="" xmlns:a16="http://schemas.microsoft.com/office/drawing/2014/main" id="{35D054B7-84C0-4321-B6D0-F7A7B85091CA}"/>
                        </a:ext>
                      </a:extLst>
                    </p:cNvPr>
                    <p:cNvSpPr>
                      <a:spLocks/>
                    </p:cNvSpPr>
                    <p:nvPr/>
                  </p:nvSpPr>
                  <p:spPr bwMode="auto">
                    <a:xfrm>
                      <a:off x="1621" y="1966"/>
                      <a:ext cx="646" cy="386"/>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167" name="Freeform 120">
                      <a:extLst>
                        <a:ext uri="{FF2B5EF4-FFF2-40B4-BE49-F238E27FC236}">
                          <a16:creationId xmlns="" xmlns:a16="http://schemas.microsoft.com/office/drawing/2014/main" id="{21D7D6C5-1A5E-4DF9-AF4F-DB370E6EA52F}"/>
                        </a:ext>
                      </a:extLst>
                    </p:cNvPr>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CC0000"/>
                    </a:solidFill>
                    <a:ln w="0">
                      <a:solidFill>
                        <a:srgbClr val="CC0000"/>
                      </a:solidFill>
                      <a:round/>
                      <a:headEnd/>
                      <a:tailEnd/>
                    </a:ln>
                  </p:spPr>
                  <p:txBody>
                    <a:bodyPr/>
                    <a:lstStyle/>
                    <a:p>
                      <a:endParaRPr lang="en-US">
                        <a:latin typeface="Arial" pitchFamily="34" charset="0"/>
                        <a:cs typeface="Arial" pitchFamily="34" charset="0"/>
                      </a:endParaRPr>
                    </a:p>
                  </p:txBody>
                </p:sp>
                <p:sp>
                  <p:nvSpPr>
                    <p:cNvPr id="168" name="Freeform 121">
                      <a:extLst>
                        <a:ext uri="{FF2B5EF4-FFF2-40B4-BE49-F238E27FC236}">
                          <a16:creationId xmlns="" xmlns:a16="http://schemas.microsoft.com/office/drawing/2014/main" id="{BBEF1D0C-C2FD-41D3-8926-C73C5178F693}"/>
                        </a:ext>
                      </a:extLst>
                    </p:cNvPr>
                    <p:cNvSpPr>
                      <a:spLocks/>
                    </p:cNvSpPr>
                    <p:nvPr/>
                  </p:nvSpPr>
                  <p:spPr bwMode="auto">
                    <a:xfrm>
                      <a:off x="1573" y="2331"/>
                      <a:ext cx="65" cy="69"/>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69" name="Line 122">
                      <a:extLst>
                        <a:ext uri="{FF2B5EF4-FFF2-40B4-BE49-F238E27FC236}">
                          <a16:creationId xmlns="" xmlns:a16="http://schemas.microsoft.com/office/drawing/2014/main" id="{FC8313D9-2570-46D6-A710-1E0CF2ED3996}"/>
                        </a:ext>
                      </a:extLst>
                    </p:cNvPr>
                    <p:cNvSpPr>
                      <a:spLocks noChangeShapeType="1"/>
                    </p:cNvSpPr>
                    <p:nvPr/>
                  </p:nvSpPr>
                  <p:spPr bwMode="auto">
                    <a:xfrm>
                      <a:off x="2061" y="2192"/>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0" name="Freeform 130">
                      <a:extLst>
                        <a:ext uri="{FF2B5EF4-FFF2-40B4-BE49-F238E27FC236}">
                          <a16:creationId xmlns="" xmlns:a16="http://schemas.microsoft.com/office/drawing/2014/main" id="{BAE450B8-3ADF-4374-ABEF-D87FE53ED8EF}"/>
                        </a:ext>
                      </a:extLst>
                    </p:cNvPr>
                    <p:cNvSpPr>
                      <a:spLocks/>
                    </p:cNvSpPr>
                    <p:nvPr/>
                  </p:nvSpPr>
                  <p:spPr bwMode="auto">
                    <a:xfrm>
                      <a:off x="1108" y="2576"/>
                      <a:ext cx="72" cy="117"/>
                    </a:xfrm>
                    <a:custGeom>
                      <a:avLst/>
                      <a:gdLst>
                        <a:gd name="T0" fmla="*/ 72 w 72"/>
                        <a:gd name="T1" fmla="*/ 117 h 117"/>
                        <a:gd name="T2" fmla="*/ 72 w 72"/>
                        <a:gd name="T3" fmla="*/ 34 h 117"/>
                        <a:gd name="T4" fmla="*/ 0 w 72"/>
                        <a:gd name="T5" fmla="*/ 0 h 117"/>
                        <a:gd name="T6" fmla="*/ 0 w 72"/>
                        <a:gd name="T7" fmla="*/ 84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4"/>
                          </a:lnTo>
                          <a:lnTo>
                            <a:pt x="0" y="0"/>
                          </a:lnTo>
                          <a:lnTo>
                            <a:pt x="0" y="84"/>
                          </a:lnTo>
                          <a:lnTo>
                            <a:pt x="72" y="117"/>
                          </a:lnTo>
                          <a:close/>
                        </a:path>
                      </a:pathLst>
                    </a:custGeom>
                    <a:solidFill>
                      <a:srgbClr val="00B200"/>
                    </a:solidFill>
                    <a:ln w="0">
                      <a:solidFill>
                        <a:srgbClr val="00B200"/>
                      </a:solidFill>
                      <a:round/>
                      <a:headEnd/>
                      <a:tailEnd/>
                    </a:ln>
                  </p:spPr>
                  <p:txBody>
                    <a:bodyPr/>
                    <a:lstStyle/>
                    <a:p>
                      <a:endParaRPr lang="en-US">
                        <a:latin typeface="Arial" pitchFamily="34" charset="0"/>
                        <a:cs typeface="Arial" pitchFamily="34" charset="0"/>
                      </a:endParaRPr>
                    </a:p>
                  </p:txBody>
                </p:sp>
                <p:sp>
                  <p:nvSpPr>
                    <p:cNvPr id="171" name="Freeform 131">
                      <a:extLst>
                        <a:ext uri="{FF2B5EF4-FFF2-40B4-BE49-F238E27FC236}">
                          <a16:creationId xmlns="" xmlns:a16="http://schemas.microsoft.com/office/drawing/2014/main" id="{2CB95324-14AF-4D45-B8D5-231DD766169A}"/>
                        </a:ext>
                      </a:extLst>
                    </p:cNvPr>
                    <p:cNvSpPr>
                      <a:spLocks/>
                    </p:cNvSpPr>
                    <p:nvPr/>
                  </p:nvSpPr>
                  <p:spPr bwMode="auto">
                    <a:xfrm>
                      <a:off x="1180" y="2576"/>
                      <a:ext cx="70" cy="117"/>
                    </a:xfrm>
                    <a:custGeom>
                      <a:avLst/>
                      <a:gdLst>
                        <a:gd name="T0" fmla="*/ 0 w 70"/>
                        <a:gd name="T1" fmla="*/ 117 h 117"/>
                        <a:gd name="T2" fmla="*/ 0 w 70"/>
                        <a:gd name="T3" fmla="*/ 34 h 117"/>
                        <a:gd name="T4" fmla="*/ 70 w 70"/>
                        <a:gd name="T5" fmla="*/ 0 h 117"/>
                        <a:gd name="T6" fmla="*/ 70 w 70"/>
                        <a:gd name="T7" fmla="*/ 84 h 117"/>
                        <a:gd name="T8" fmla="*/ 0 w 70"/>
                        <a:gd name="T9" fmla="*/ 117 h 117"/>
                        <a:gd name="T10" fmla="*/ 0 60000 65536"/>
                        <a:gd name="T11" fmla="*/ 0 60000 65536"/>
                        <a:gd name="T12" fmla="*/ 0 60000 65536"/>
                        <a:gd name="T13" fmla="*/ 0 60000 65536"/>
                        <a:gd name="T14" fmla="*/ 0 60000 65536"/>
                        <a:gd name="T15" fmla="*/ 0 w 70"/>
                        <a:gd name="T16" fmla="*/ 0 h 117"/>
                        <a:gd name="T17" fmla="*/ 70 w 70"/>
                        <a:gd name="T18" fmla="*/ 117 h 117"/>
                      </a:gdLst>
                      <a:ahLst/>
                      <a:cxnLst>
                        <a:cxn ang="T10">
                          <a:pos x="T0" y="T1"/>
                        </a:cxn>
                        <a:cxn ang="T11">
                          <a:pos x="T2" y="T3"/>
                        </a:cxn>
                        <a:cxn ang="T12">
                          <a:pos x="T4" y="T5"/>
                        </a:cxn>
                        <a:cxn ang="T13">
                          <a:pos x="T6" y="T7"/>
                        </a:cxn>
                        <a:cxn ang="T14">
                          <a:pos x="T8" y="T9"/>
                        </a:cxn>
                      </a:cxnLst>
                      <a:rect l="T15" t="T16" r="T17" b="T18"/>
                      <a:pathLst>
                        <a:path w="70" h="117">
                          <a:moveTo>
                            <a:pt x="0" y="117"/>
                          </a:moveTo>
                          <a:lnTo>
                            <a:pt x="0" y="34"/>
                          </a:lnTo>
                          <a:lnTo>
                            <a:pt x="70" y="0"/>
                          </a:lnTo>
                          <a:lnTo>
                            <a:pt x="70" y="84"/>
                          </a:lnTo>
                          <a:lnTo>
                            <a:pt x="0" y="11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72" name="Line 132">
                      <a:extLst>
                        <a:ext uri="{FF2B5EF4-FFF2-40B4-BE49-F238E27FC236}">
                          <a16:creationId xmlns="" xmlns:a16="http://schemas.microsoft.com/office/drawing/2014/main" id="{151544D7-654A-450D-9F64-98EF18FD68BA}"/>
                        </a:ext>
                      </a:extLst>
                    </p:cNvPr>
                    <p:cNvSpPr>
                      <a:spLocks noChangeShapeType="1"/>
                    </p:cNvSpPr>
                    <p:nvPr/>
                  </p:nvSpPr>
                  <p:spPr bwMode="auto">
                    <a:xfrm flipH="1">
                      <a:off x="1250" y="2552"/>
                      <a:ext cx="43" cy="24"/>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3" name="Freeform 133">
                      <a:extLst>
                        <a:ext uri="{FF2B5EF4-FFF2-40B4-BE49-F238E27FC236}">
                          <a16:creationId xmlns="" xmlns:a16="http://schemas.microsoft.com/office/drawing/2014/main" id="{E266A0E8-6301-4E53-AB49-78E8B05B499C}"/>
                        </a:ext>
                      </a:extLst>
                    </p:cNvPr>
                    <p:cNvSpPr>
                      <a:spLocks/>
                    </p:cNvSpPr>
                    <p:nvPr/>
                  </p:nvSpPr>
                  <p:spPr bwMode="auto">
                    <a:xfrm>
                      <a:off x="1271" y="2285"/>
                      <a:ext cx="1075" cy="471"/>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4" name="Freeform 134">
                      <a:extLst>
                        <a:ext uri="{FF2B5EF4-FFF2-40B4-BE49-F238E27FC236}">
                          <a16:creationId xmlns="" xmlns:a16="http://schemas.microsoft.com/office/drawing/2014/main" id="{630857AD-3011-42AE-B543-7C59D416974C}"/>
                        </a:ext>
                      </a:extLst>
                    </p:cNvPr>
                    <p:cNvSpPr>
                      <a:spLocks/>
                    </p:cNvSpPr>
                    <p:nvPr/>
                  </p:nvSpPr>
                  <p:spPr bwMode="auto">
                    <a:xfrm>
                      <a:off x="1276" y="2349"/>
                      <a:ext cx="1075" cy="46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175" name="Freeform 136">
                      <a:extLst>
                        <a:ext uri="{FF2B5EF4-FFF2-40B4-BE49-F238E27FC236}">
                          <a16:creationId xmlns="" xmlns:a16="http://schemas.microsoft.com/office/drawing/2014/main" id="{0F4DC9EF-C993-47AC-98D6-520D154ECA71}"/>
                        </a:ext>
                      </a:extLst>
                    </p:cNvPr>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76" name="Freeform 137">
                      <a:extLst>
                        <a:ext uri="{FF2B5EF4-FFF2-40B4-BE49-F238E27FC236}">
                          <a16:creationId xmlns="" xmlns:a16="http://schemas.microsoft.com/office/drawing/2014/main" id="{1A30D032-E2C2-44DE-B85B-83BAD72F61D8}"/>
                        </a:ext>
                      </a:extLst>
                    </p:cNvPr>
                    <p:cNvSpPr>
                      <a:spLocks/>
                    </p:cNvSpPr>
                    <p:nvPr/>
                  </p:nvSpPr>
                  <p:spPr bwMode="auto">
                    <a:xfrm>
                      <a:off x="2100" y="2572"/>
                      <a:ext cx="44" cy="58"/>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77" name="Freeform 138">
                      <a:extLst>
                        <a:ext uri="{FF2B5EF4-FFF2-40B4-BE49-F238E27FC236}">
                          <a16:creationId xmlns="" xmlns:a16="http://schemas.microsoft.com/office/drawing/2014/main" id="{563D2CB0-DDEB-4B93-A2AB-0AA67E6FB138}"/>
                        </a:ext>
                      </a:extLst>
                    </p:cNvPr>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78" name="Freeform 139">
                      <a:extLst>
                        <a:ext uri="{FF2B5EF4-FFF2-40B4-BE49-F238E27FC236}">
                          <a16:creationId xmlns="" xmlns:a16="http://schemas.microsoft.com/office/drawing/2014/main" id="{A59F19AF-EA9D-4819-96ED-32E3EA021FE5}"/>
                        </a:ext>
                      </a:extLst>
                    </p:cNvPr>
                    <p:cNvSpPr>
                      <a:spLocks/>
                    </p:cNvSpPr>
                    <p:nvPr/>
                  </p:nvSpPr>
                  <p:spPr bwMode="auto">
                    <a:xfrm>
                      <a:off x="2100" y="2632"/>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79" name="Freeform 140">
                      <a:extLst>
                        <a:ext uri="{FF2B5EF4-FFF2-40B4-BE49-F238E27FC236}">
                          <a16:creationId xmlns="" xmlns:a16="http://schemas.microsoft.com/office/drawing/2014/main" id="{1C792023-3C8B-4C87-8D3E-C43672DF8BE5}"/>
                        </a:ext>
                      </a:extLst>
                    </p:cNvPr>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80" name="Freeform 141">
                      <a:extLst>
                        <a:ext uri="{FF2B5EF4-FFF2-40B4-BE49-F238E27FC236}">
                          <a16:creationId xmlns="" xmlns:a16="http://schemas.microsoft.com/office/drawing/2014/main" id="{11ECFCCD-1DE4-4CEB-9B63-D14A8206F4B8}"/>
                        </a:ext>
                      </a:extLst>
                    </p:cNvPr>
                    <p:cNvSpPr>
                      <a:spLocks/>
                    </p:cNvSpPr>
                    <p:nvPr/>
                  </p:nvSpPr>
                  <p:spPr bwMode="auto">
                    <a:xfrm>
                      <a:off x="2100" y="2680"/>
                      <a:ext cx="44" cy="58"/>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1" name="Freeform 142">
                      <a:extLst>
                        <a:ext uri="{FF2B5EF4-FFF2-40B4-BE49-F238E27FC236}">
                          <a16:creationId xmlns="" xmlns:a16="http://schemas.microsoft.com/office/drawing/2014/main" id="{8AC415F9-31F9-4494-8475-F3C40BEFFB58}"/>
                        </a:ext>
                      </a:extLst>
                    </p:cNvPr>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82" name="Freeform 143">
                      <a:extLst>
                        <a:ext uri="{FF2B5EF4-FFF2-40B4-BE49-F238E27FC236}">
                          <a16:creationId xmlns="" xmlns:a16="http://schemas.microsoft.com/office/drawing/2014/main" id="{67CFE6EE-C39B-4F02-B0B4-01111EF3389A}"/>
                        </a:ext>
                      </a:extLst>
                    </p:cNvPr>
                    <p:cNvSpPr>
                      <a:spLocks/>
                    </p:cNvSpPr>
                    <p:nvPr/>
                  </p:nvSpPr>
                  <p:spPr bwMode="auto">
                    <a:xfrm>
                      <a:off x="2100" y="2734"/>
                      <a:ext cx="44" cy="57"/>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3" name="Freeform 144">
                      <a:extLst>
                        <a:ext uri="{FF2B5EF4-FFF2-40B4-BE49-F238E27FC236}">
                          <a16:creationId xmlns="" xmlns:a16="http://schemas.microsoft.com/office/drawing/2014/main" id="{F941547E-923C-4698-8FE3-8B5BE0DB06C5}"/>
                        </a:ext>
                      </a:extLst>
                    </p:cNvPr>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84" name="Freeform 145">
                      <a:extLst>
                        <a:ext uri="{FF2B5EF4-FFF2-40B4-BE49-F238E27FC236}">
                          <a16:creationId xmlns="" xmlns:a16="http://schemas.microsoft.com/office/drawing/2014/main" id="{4C250E9B-2C24-4226-B15B-21906FD0501F}"/>
                        </a:ext>
                      </a:extLst>
                    </p:cNvPr>
                    <p:cNvSpPr>
                      <a:spLocks/>
                    </p:cNvSpPr>
                    <p:nvPr/>
                  </p:nvSpPr>
                  <p:spPr bwMode="auto">
                    <a:xfrm>
                      <a:off x="2105" y="2623"/>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5" name="Freeform 146">
                      <a:extLst>
                        <a:ext uri="{FF2B5EF4-FFF2-40B4-BE49-F238E27FC236}">
                          <a16:creationId xmlns="" xmlns:a16="http://schemas.microsoft.com/office/drawing/2014/main" id="{6E50AD88-9843-43BF-A906-024E5B29BAB6}"/>
                        </a:ext>
                      </a:extLst>
                    </p:cNvPr>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86" name="Freeform 147">
                      <a:extLst>
                        <a:ext uri="{FF2B5EF4-FFF2-40B4-BE49-F238E27FC236}">
                          <a16:creationId xmlns="" xmlns:a16="http://schemas.microsoft.com/office/drawing/2014/main" id="{E7963CCC-7AB5-494C-849F-96510498F45C}"/>
                        </a:ext>
                      </a:extLst>
                    </p:cNvPr>
                    <p:cNvSpPr>
                      <a:spLocks/>
                    </p:cNvSpPr>
                    <p:nvPr/>
                  </p:nvSpPr>
                  <p:spPr bwMode="auto">
                    <a:xfrm>
                      <a:off x="2105" y="2671"/>
                      <a:ext cx="45" cy="57"/>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7" name="Freeform 148">
                      <a:extLst>
                        <a:ext uri="{FF2B5EF4-FFF2-40B4-BE49-F238E27FC236}">
                          <a16:creationId xmlns="" xmlns:a16="http://schemas.microsoft.com/office/drawing/2014/main" id="{38D04EF2-C0CF-4A88-AE32-F249F38FF1F8}"/>
                        </a:ext>
                      </a:extLst>
                    </p:cNvPr>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188" name="Freeform 149">
                      <a:extLst>
                        <a:ext uri="{FF2B5EF4-FFF2-40B4-BE49-F238E27FC236}">
                          <a16:creationId xmlns="" xmlns:a16="http://schemas.microsoft.com/office/drawing/2014/main" id="{EC64634B-62C2-407D-AD6C-FC07C2EF6DD2}"/>
                        </a:ext>
                      </a:extLst>
                    </p:cNvPr>
                    <p:cNvSpPr>
                      <a:spLocks/>
                    </p:cNvSpPr>
                    <p:nvPr/>
                  </p:nvSpPr>
                  <p:spPr bwMode="auto">
                    <a:xfrm>
                      <a:off x="2105" y="2725"/>
                      <a:ext cx="45" cy="57"/>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189" name="Freeform 159">
                      <a:extLst>
                        <a:ext uri="{FF2B5EF4-FFF2-40B4-BE49-F238E27FC236}">
                          <a16:creationId xmlns="" xmlns:a16="http://schemas.microsoft.com/office/drawing/2014/main" id="{1BD543F5-D712-44EB-B0A2-1F3CEC6DBEB1}"/>
                        </a:ext>
                      </a:extLst>
                    </p:cNvPr>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latin typeface="Arial" pitchFamily="34" charset="0"/>
                        <a:cs typeface="Arial" pitchFamily="34" charset="0"/>
                      </a:endParaRPr>
                    </a:p>
                  </p:txBody>
                </p:sp>
                <p:sp>
                  <p:nvSpPr>
                    <p:cNvPr id="190" name="Freeform 160">
                      <a:extLst>
                        <a:ext uri="{FF2B5EF4-FFF2-40B4-BE49-F238E27FC236}">
                          <a16:creationId xmlns="" xmlns:a16="http://schemas.microsoft.com/office/drawing/2014/main" id="{A584201F-8A3F-45AE-9E83-5ECCE6C2EAB2}"/>
                        </a:ext>
                      </a:extLst>
                    </p:cNvPr>
                    <p:cNvSpPr>
                      <a:spLocks/>
                    </p:cNvSpPr>
                    <p:nvPr/>
                  </p:nvSpPr>
                  <p:spPr bwMode="auto">
                    <a:xfrm>
                      <a:off x="2537" y="2166"/>
                      <a:ext cx="673" cy="414"/>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91" name="Freeform 161">
                      <a:extLst>
                        <a:ext uri="{FF2B5EF4-FFF2-40B4-BE49-F238E27FC236}">
                          <a16:creationId xmlns="" xmlns:a16="http://schemas.microsoft.com/office/drawing/2014/main" id="{70D80C10-212F-4582-87FE-F7E4E446EA0C}"/>
                        </a:ext>
                      </a:extLst>
                    </p:cNvPr>
                    <p:cNvSpPr>
                      <a:spLocks/>
                    </p:cNvSpPr>
                    <p:nvPr/>
                  </p:nvSpPr>
                  <p:spPr bwMode="auto">
                    <a:xfrm>
                      <a:off x="2543" y="2168"/>
                      <a:ext cx="667" cy="406"/>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latin typeface="Arial" pitchFamily="34" charset="0"/>
                        <a:cs typeface="Arial" pitchFamily="34" charset="0"/>
                      </a:endParaRPr>
                    </a:p>
                  </p:txBody>
                </p:sp>
                <p:sp>
                  <p:nvSpPr>
                    <p:cNvPr id="192" name="Freeform 162">
                      <a:extLst>
                        <a:ext uri="{FF2B5EF4-FFF2-40B4-BE49-F238E27FC236}">
                          <a16:creationId xmlns="" xmlns:a16="http://schemas.microsoft.com/office/drawing/2014/main" id="{8D7D2E61-29D1-4DAD-B3E3-5CB39289065C}"/>
                        </a:ext>
                      </a:extLst>
                    </p:cNvPr>
                    <p:cNvSpPr>
                      <a:spLocks/>
                    </p:cNvSpPr>
                    <p:nvPr/>
                  </p:nvSpPr>
                  <p:spPr bwMode="auto">
                    <a:xfrm>
                      <a:off x="2548" y="2170"/>
                      <a:ext cx="661" cy="397"/>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latin typeface="Arial" pitchFamily="34" charset="0"/>
                        <a:cs typeface="Arial" pitchFamily="34" charset="0"/>
                      </a:endParaRPr>
                    </a:p>
                  </p:txBody>
                </p:sp>
                <p:sp>
                  <p:nvSpPr>
                    <p:cNvPr id="193" name="Freeform 163">
                      <a:extLst>
                        <a:ext uri="{FF2B5EF4-FFF2-40B4-BE49-F238E27FC236}">
                          <a16:creationId xmlns="" xmlns:a16="http://schemas.microsoft.com/office/drawing/2014/main" id="{D9487CED-A44E-4556-9C84-C841281475C5}"/>
                        </a:ext>
                      </a:extLst>
                    </p:cNvPr>
                    <p:cNvSpPr>
                      <a:spLocks/>
                    </p:cNvSpPr>
                    <p:nvPr/>
                  </p:nvSpPr>
                  <p:spPr bwMode="auto">
                    <a:xfrm>
                      <a:off x="2556" y="2170"/>
                      <a:ext cx="653" cy="391"/>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latin typeface="Arial" pitchFamily="34" charset="0"/>
                        <a:cs typeface="Arial" pitchFamily="34" charset="0"/>
                      </a:endParaRPr>
                    </a:p>
                  </p:txBody>
                </p:sp>
                <p:sp>
                  <p:nvSpPr>
                    <p:cNvPr id="194" name="Freeform 164">
                      <a:extLst>
                        <a:ext uri="{FF2B5EF4-FFF2-40B4-BE49-F238E27FC236}">
                          <a16:creationId xmlns="" xmlns:a16="http://schemas.microsoft.com/office/drawing/2014/main" id="{0C8383AC-4033-4D7A-84EF-A5EEED49D8DB}"/>
                        </a:ext>
                      </a:extLst>
                    </p:cNvPr>
                    <p:cNvSpPr>
                      <a:spLocks/>
                    </p:cNvSpPr>
                    <p:nvPr/>
                  </p:nvSpPr>
                  <p:spPr bwMode="auto">
                    <a:xfrm>
                      <a:off x="2561" y="2170"/>
                      <a:ext cx="646" cy="384"/>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latin typeface="Arial" pitchFamily="34" charset="0"/>
                        <a:cs typeface="Arial" pitchFamily="34" charset="0"/>
                      </a:endParaRPr>
                    </a:p>
                  </p:txBody>
                </p:sp>
                <p:sp>
                  <p:nvSpPr>
                    <p:cNvPr id="195" name="Freeform 165">
                      <a:extLst>
                        <a:ext uri="{FF2B5EF4-FFF2-40B4-BE49-F238E27FC236}">
                          <a16:creationId xmlns="" xmlns:a16="http://schemas.microsoft.com/office/drawing/2014/main" id="{4440664D-F229-4985-846C-CF3F23EEB177}"/>
                        </a:ext>
                      </a:extLst>
                    </p:cNvPr>
                    <p:cNvSpPr>
                      <a:spLocks/>
                    </p:cNvSpPr>
                    <p:nvPr/>
                  </p:nvSpPr>
                  <p:spPr bwMode="auto">
                    <a:xfrm>
                      <a:off x="2569" y="2172"/>
                      <a:ext cx="638" cy="376"/>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latin typeface="Arial" pitchFamily="34" charset="0"/>
                        <a:cs typeface="Arial" pitchFamily="34" charset="0"/>
                      </a:endParaRPr>
                    </a:p>
                  </p:txBody>
                </p:sp>
                <p:sp>
                  <p:nvSpPr>
                    <p:cNvPr id="196" name="Freeform 166">
                      <a:extLst>
                        <a:ext uri="{FF2B5EF4-FFF2-40B4-BE49-F238E27FC236}">
                          <a16:creationId xmlns="" xmlns:a16="http://schemas.microsoft.com/office/drawing/2014/main" id="{CDE61931-5CA9-4495-9613-6167600A1ADD}"/>
                        </a:ext>
                      </a:extLst>
                    </p:cNvPr>
                    <p:cNvSpPr>
                      <a:spLocks/>
                    </p:cNvSpPr>
                    <p:nvPr/>
                  </p:nvSpPr>
                  <p:spPr bwMode="auto">
                    <a:xfrm>
                      <a:off x="2574" y="2172"/>
                      <a:ext cx="633" cy="371"/>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197" name="Freeform 167">
                      <a:extLst>
                        <a:ext uri="{FF2B5EF4-FFF2-40B4-BE49-F238E27FC236}">
                          <a16:creationId xmlns="" xmlns:a16="http://schemas.microsoft.com/office/drawing/2014/main" id="{50F59290-B3B0-4A2D-A930-A384E6FE011E}"/>
                        </a:ext>
                      </a:extLst>
                    </p:cNvPr>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latin typeface="Arial" pitchFamily="34" charset="0"/>
                        <a:cs typeface="Arial" pitchFamily="34" charset="0"/>
                      </a:endParaRPr>
                    </a:p>
                  </p:txBody>
                </p:sp>
                <p:sp>
                  <p:nvSpPr>
                    <p:cNvPr id="198" name="Freeform 168">
                      <a:extLst>
                        <a:ext uri="{FF2B5EF4-FFF2-40B4-BE49-F238E27FC236}">
                          <a16:creationId xmlns="" xmlns:a16="http://schemas.microsoft.com/office/drawing/2014/main" id="{2DB65431-BAC5-4BE2-BEE8-30DD2AC97215}"/>
                        </a:ext>
                      </a:extLst>
                    </p:cNvPr>
                    <p:cNvSpPr>
                      <a:spLocks/>
                    </p:cNvSpPr>
                    <p:nvPr/>
                  </p:nvSpPr>
                  <p:spPr bwMode="auto">
                    <a:xfrm>
                      <a:off x="2522" y="2522"/>
                      <a:ext cx="65" cy="6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199" name="Freeform 169">
                      <a:extLst>
                        <a:ext uri="{FF2B5EF4-FFF2-40B4-BE49-F238E27FC236}">
                          <a16:creationId xmlns="" xmlns:a16="http://schemas.microsoft.com/office/drawing/2014/main" id="{0D4EC4DA-48CC-406A-BE17-9A80022D0812}"/>
                        </a:ext>
                      </a:extLst>
                    </p:cNvPr>
                    <p:cNvSpPr>
                      <a:spLocks/>
                    </p:cNvSpPr>
                    <p:nvPr/>
                  </p:nvSpPr>
                  <p:spPr bwMode="auto">
                    <a:xfrm>
                      <a:off x="1109" y="2545"/>
                      <a:ext cx="141" cy="63"/>
                    </a:xfrm>
                    <a:custGeom>
                      <a:avLst/>
                      <a:gdLst>
                        <a:gd name="T0" fmla="*/ 0 w 141"/>
                        <a:gd name="T1" fmla="*/ 31 h 63"/>
                        <a:gd name="T2" fmla="*/ 75 w 141"/>
                        <a:gd name="T3" fmla="*/ 0 h 63"/>
                        <a:gd name="T4" fmla="*/ 141 w 141"/>
                        <a:gd name="T5" fmla="*/ 29 h 63"/>
                        <a:gd name="T6" fmla="*/ 71 w 141"/>
                        <a:gd name="T7" fmla="*/ 63 h 63"/>
                        <a:gd name="T8" fmla="*/ 0 w 141"/>
                        <a:gd name="T9" fmla="*/ 31 h 63"/>
                        <a:gd name="T10" fmla="*/ 0 60000 65536"/>
                        <a:gd name="T11" fmla="*/ 0 60000 65536"/>
                        <a:gd name="T12" fmla="*/ 0 60000 65536"/>
                        <a:gd name="T13" fmla="*/ 0 60000 65536"/>
                        <a:gd name="T14" fmla="*/ 0 60000 65536"/>
                        <a:gd name="T15" fmla="*/ 0 w 141"/>
                        <a:gd name="T16" fmla="*/ 0 h 63"/>
                        <a:gd name="T17" fmla="*/ 141 w 141"/>
                        <a:gd name="T18" fmla="*/ 63 h 63"/>
                      </a:gdLst>
                      <a:ahLst/>
                      <a:cxnLst>
                        <a:cxn ang="T10">
                          <a:pos x="T0" y="T1"/>
                        </a:cxn>
                        <a:cxn ang="T11">
                          <a:pos x="T2" y="T3"/>
                        </a:cxn>
                        <a:cxn ang="T12">
                          <a:pos x="T4" y="T5"/>
                        </a:cxn>
                        <a:cxn ang="T13">
                          <a:pos x="T6" y="T7"/>
                        </a:cxn>
                        <a:cxn ang="T14">
                          <a:pos x="T8" y="T9"/>
                        </a:cxn>
                      </a:cxnLst>
                      <a:rect l="T15" t="T16" r="T17" b="T18"/>
                      <a:pathLst>
                        <a:path w="141" h="63">
                          <a:moveTo>
                            <a:pt x="0" y="31"/>
                          </a:moveTo>
                          <a:lnTo>
                            <a:pt x="75" y="0"/>
                          </a:lnTo>
                          <a:lnTo>
                            <a:pt x="141" y="29"/>
                          </a:lnTo>
                          <a:lnTo>
                            <a:pt x="71" y="63"/>
                          </a:lnTo>
                          <a:lnTo>
                            <a:pt x="0" y="31"/>
                          </a:lnTo>
                          <a:close/>
                        </a:path>
                      </a:pathLst>
                    </a:custGeom>
                    <a:solidFill>
                      <a:srgbClr val="80FF80"/>
                    </a:solidFill>
                    <a:ln w="0">
                      <a:solidFill>
                        <a:srgbClr val="80FF80"/>
                      </a:solidFill>
                      <a:round/>
                      <a:headEnd/>
                      <a:tailEnd/>
                    </a:ln>
                  </p:spPr>
                  <p:txBody>
                    <a:bodyPr/>
                    <a:lstStyle/>
                    <a:p>
                      <a:endParaRPr lang="en-US">
                        <a:latin typeface="Arial" pitchFamily="34" charset="0"/>
                        <a:cs typeface="Arial" pitchFamily="34" charset="0"/>
                      </a:endParaRPr>
                    </a:p>
                  </p:txBody>
                </p:sp>
                <p:sp>
                  <p:nvSpPr>
                    <p:cNvPr id="200" name="Freeform 175">
                      <a:extLst>
                        <a:ext uri="{FF2B5EF4-FFF2-40B4-BE49-F238E27FC236}">
                          <a16:creationId xmlns="" xmlns:a16="http://schemas.microsoft.com/office/drawing/2014/main" id="{BD9D66E7-3845-4111-BC38-E8FB39BB7251}"/>
                        </a:ext>
                      </a:extLst>
                    </p:cNvPr>
                    <p:cNvSpPr>
                      <a:spLocks/>
                    </p:cNvSpPr>
                    <p:nvPr/>
                  </p:nvSpPr>
                  <p:spPr bwMode="auto">
                    <a:xfrm>
                      <a:off x="1271" y="2228"/>
                      <a:ext cx="1073" cy="471"/>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01" name="Freeform 176">
                      <a:extLst>
                        <a:ext uri="{FF2B5EF4-FFF2-40B4-BE49-F238E27FC236}">
                          <a16:creationId xmlns="" xmlns:a16="http://schemas.microsoft.com/office/drawing/2014/main" id="{8B26892D-C240-45DF-8DD9-80D901CD8E07}"/>
                        </a:ext>
                      </a:extLst>
                    </p:cNvPr>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sp>
                  <p:nvSpPr>
                    <p:cNvPr id="202" name="Freeform 177">
                      <a:extLst>
                        <a:ext uri="{FF2B5EF4-FFF2-40B4-BE49-F238E27FC236}">
                          <a16:creationId xmlns="" xmlns:a16="http://schemas.microsoft.com/office/drawing/2014/main" id="{AA077C1E-1B3C-4284-B469-39400997ECFE}"/>
                        </a:ext>
                      </a:extLst>
                    </p:cNvPr>
                    <p:cNvSpPr>
                      <a:spLocks/>
                    </p:cNvSpPr>
                    <p:nvPr/>
                  </p:nvSpPr>
                  <p:spPr bwMode="auto">
                    <a:xfrm>
                      <a:off x="2105" y="2563"/>
                      <a:ext cx="45" cy="58"/>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203" name="Freeform 178">
                      <a:extLst>
                        <a:ext uri="{FF2B5EF4-FFF2-40B4-BE49-F238E27FC236}">
                          <a16:creationId xmlns="" xmlns:a16="http://schemas.microsoft.com/office/drawing/2014/main" id="{51DE777D-884E-443C-B40E-1906D8BEF745}"/>
                        </a:ext>
                      </a:extLst>
                    </p:cNvPr>
                    <p:cNvSpPr>
                      <a:spLocks/>
                    </p:cNvSpPr>
                    <p:nvPr/>
                  </p:nvSpPr>
                  <p:spPr bwMode="auto">
                    <a:xfrm>
                      <a:off x="2450" y="1440"/>
                      <a:ext cx="1040" cy="732"/>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04" name="Freeform 179">
                      <a:extLst>
                        <a:ext uri="{FF2B5EF4-FFF2-40B4-BE49-F238E27FC236}">
                          <a16:creationId xmlns="" xmlns:a16="http://schemas.microsoft.com/office/drawing/2014/main" id="{3ED0F4FD-9D7D-4862-A25B-0F93DC88C66B}"/>
                        </a:ext>
                      </a:extLst>
                    </p:cNvPr>
                    <p:cNvSpPr>
                      <a:spLocks/>
                    </p:cNvSpPr>
                    <p:nvPr/>
                  </p:nvSpPr>
                  <p:spPr bwMode="auto">
                    <a:xfrm>
                      <a:off x="2448" y="1497"/>
                      <a:ext cx="1042" cy="677"/>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05" name="Freeform 180">
                      <a:extLst>
                        <a:ext uri="{FF2B5EF4-FFF2-40B4-BE49-F238E27FC236}">
                          <a16:creationId xmlns="" xmlns:a16="http://schemas.microsoft.com/office/drawing/2014/main" id="{9F8C7C91-6934-4052-8E60-CB1A5F17D68D}"/>
                        </a:ext>
                      </a:extLst>
                    </p:cNvPr>
                    <p:cNvSpPr>
                      <a:spLocks/>
                    </p:cNvSpPr>
                    <p:nvPr/>
                  </p:nvSpPr>
                  <p:spPr bwMode="auto">
                    <a:xfrm>
                      <a:off x="2442" y="1574"/>
                      <a:ext cx="1034" cy="632"/>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06" name="Freeform 181">
                      <a:extLst>
                        <a:ext uri="{FF2B5EF4-FFF2-40B4-BE49-F238E27FC236}">
                          <a16:creationId xmlns="" xmlns:a16="http://schemas.microsoft.com/office/drawing/2014/main" id="{A95D08B1-F482-409D-B4BA-AB81F722CDFA}"/>
                        </a:ext>
                      </a:extLst>
                    </p:cNvPr>
                    <p:cNvSpPr>
                      <a:spLocks/>
                    </p:cNvSpPr>
                    <p:nvPr/>
                  </p:nvSpPr>
                  <p:spPr bwMode="auto">
                    <a:xfrm>
                      <a:off x="2456" y="1599"/>
                      <a:ext cx="1034" cy="586"/>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07" name="Freeform 182">
                      <a:extLst>
                        <a:ext uri="{FF2B5EF4-FFF2-40B4-BE49-F238E27FC236}">
                          <a16:creationId xmlns="" xmlns:a16="http://schemas.microsoft.com/office/drawing/2014/main" id="{5BC9DF2A-0539-4E54-9F53-A0E7BE9CE693}"/>
                        </a:ext>
                      </a:extLst>
                    </p:cNvPr>
                    <p:cNvSpPr>
                      <a:spLocks/>
                    </p:cNvSpPr>
                    <p:nvPr/>
                  </p:nvSpPr>
                  <p:spPr bwMode="auto">
                    <a:xfrm>
                      <a:off x="2463" y="1651"/>
                      <a:ext cx="1027" cy="534"/>
                    </a:xfrm>
                    <a:custGeom>
                      <a:avLst/>
                      <a:gdLst>
                        <a:gd name="T0" fmla="*/ 0 w 1027"/>
                        <a:gd name="T1" fmla="*/ 221 h 534"/>
                        <a:gd name="T2" fmla="*/ 59 w 1027"/>
                        <a:gd name="T3" fmla="*/ 169 h 534"/>
                        <a:gd name="T4" fmla="*/ 65 w 1027"/>
                        <a:gd name="T5" fmla="*/ 165 h 534"/>
                        <a:gd name="T6" fmla="*/ 76 w 1027"/>
                        <a:gd name="T7" fmla="*/ 158 h 534"/>
                        <a:gd name="T8" fmla="*/ 97 w 1027"/>
                        <a:gd name="T9" fmla="*/ 145 h 534"/>
                        <a:gd name="T10" fmla="*/ 123 w 1027"/>
                        <a:gd name="T11" fmla="*/ 130 h 534"/>
                        <a:gd name="T12" fmla="*/ 154 w 1027"/>
                        <a:gd name="T13" fmla="*/ 113 h 534"/>
                        <a:gd name="T14" fmla="*/ 193 w 1027"/>
                        <a:gd name="T15" fmla="*/ 94 h 534"/>
                        <a:gd name="T16" fmla="*/ 234 w 1027"/>
                        <a:gd name="T17" fmla="*/ 74 h 534"/>
                        <a:gd name="T18" fmla="*/ 282 w 1027"/>
                        <a:gd name="T19" fmla="*/ 56 h 534"/>
                        <a:gd name="T20" fmla="*/ 332 w 1027"/>
                        <a:gd name="T21" fmla="*/ 39 h 534"/>
                        <a:gd name="T22" fmla="*/ 384 w 1027"/>
                        <a:gd name="T23" fmla="*/ 24 h 534"/>
                        <a:gd name="T24" fmla="*/ 440 w 1027"/>
                        <a:gd name="T25" fmla="*/ 11 h 534"/>
                        <a:gd name="T26" fmla="*/ 497 w 1027"/>
                        <a:gd name="T27" fmla="*/ 4 h 534"/>
                        <a:gd name="T28" fmla="*/ 555 w 1027"/>
                        <a:gd name="T29" fmla="*/ 0 h 534"/>
                        <a:gd name="T30" fmla="*/ 562 w 1027"/>
                        <a:gd name="T31" fmla="*/ 0 h 534"/>
                        <a:gd name="T32" fmla="*/ 579 w 1027"/>
                        <a:gd name="T33" fmla="*/ 2 h 534"/>
                        <a:gd name="T34" fmla="*/ 606 w 1027"/>
                        <a:gd name="T35" fmla="*/ 2 h 534"/>
                        <a:gd name="T36" fmla="*/ 642 w 1027"/>
                        <a:gd name="T37" fmla="*/ 4 h 534"/>
                        <a:gd name="T38" fmla="*/ 683 w 1027"/>
                        <a:gd name="T39" fmla="*/ 7 h 534"/>
                        <a:gd name="T40" fmla="*/ 727 w 1027"/>
                        <a:gd name="T41" fmla="*/ 15 h 534"/>
                        <a:gd name="T42" fmla="*/ 775 w 1027"/>
                        <a:gd name="T43" fmla="*/ 24 h 534"/>
                        <a:gd name="T44" fmla="*/ 823 w 1027"/>
                        <a:gd name="T45" fmla="*/ 35 h 534"/>
                        <a:gd name="T46" fmla="*/ 870 w 1027"/>
                        <a:gd name="T47" fmla="*/ 52 h 534"/>
                        <a:gd name="T48" fmla="*/ 914 w 1027"/>
                        <a:gd name="T49" fmla="*/ 72 h 534"/>
                        <a:gd name="T50" fmla="*/ 953 w 1027"/>
                        <a:gd name="T51" fmla="*/ 98 h 534"/>
                        <a:gd name="T52" fmla="*/ 985 w 1027"/>
                        <a:gd name="T53" fmla="*/ 130 h 534"/>
                        <a:gd name="T54" fmla="*/ 988 w 1027"/>
                        <a:gd name="T55" fmla="*/ 133 h 534"/>
                        <a:gd name="T56" fmla="*/ 996 w 1027"/>
                        <a:gd name="T57" fmla="*/ 143 h 534"/>
                        <a:gd name="T58" fmla="*/ 1005 w 1027"/>
                        <a:gd name="T59" fmla="*/ 159 h 534"/>
                        <a:gd name="T60" fmla="*/ 1014 w 1027"/>
                        <a:gd name="T61" fmla="*/ 182 h 534"/>
                        <a:gd name="T62" fmla="*/ 1024 w 1027"/>
                        <a:gd name="T63" fmla="*/ 208 h 534"/>
                        <a:gd name="T64" fmla="*/ 1027 w 1027"/>
                        <a:gd name="T65" fmla="*/ 239 h 534"/>
                        <a:gd name="T66" fmla="*/ 1027 w 1027"/>
                        <a:gd name="T67" fmla="*/ 274 h 534"/>
                        <a:gd name="T68" fmla="*/ 1018 w 1027"/>
                        <a:gd name="T69" fmla="*/ 311 h 534"/>
                        <a:gd name="T70" fmla="*/ 1000 w 1027"/>
                        <a:gd name="T71" fmla="*/ 354 h 534"/>
                        <a:gd name="T72" fmla="*/ 998 w 1027"/>
                        <a:gd name="T73" fmla="*/ 356 h 534"/>
                        <a:gd name="T74" fmla="*/ 990 w 1027"/>
                        <a:gd name="T75" fmla="*/ 365 h 534"/>
                        <a:gd name="T76" fmla="*/ 977 w 1027"/>
                        <a:gd name="T77" fmla="*/ 378 h 534"/>
                        <a:gd name="T78" fmla="*/ 963 w 1027"/>
                        <a:gd name="T79" fmla="*/ 395 h 534"/>
                        <a:gd name="T80" fmla="*/ 942 w 1027"/>
                        <a:gd name="T81" fmla="*/ 413 h 534"/>
                        <a:gd name="T82" fmla="*/ 920 w 1027"/>
                        <a:gd name="T83" fmla="*/ 432 h 534"/>
                        <a:gd name="T84" fmla="*/ 894 w 1027"/>
                        <a:gd name="T85" fmla="*/ 449 h 534"/>
                        <a:gd name="T86" fmla="*/ 864 w 1027"/>
                        <a:gd name="T87" fmla="*/ 463 h 534"/>
                        <a:gd name="T88" fmla="*/ 751 w 1027"/>
                        <a:gd name="T89" fmla="*/ 534 h 5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7"/>
                        <a:gd name="T136" fmla="*/ 0 h 534"/>
                        <a:gd name="T137" fmla="*/ 1027 w 1027"/>
                        <a:gd name="T138" fmla="*/ 534 h 5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7" h="534">
                          <a:moveTo>
                            <a:pt x="0" y="221"/>
                          </a:moveTo>
                          <a:lnTo>
                            <a:pt x="59" y="169"/>
                          </a:lnTo>
                          <a:lnTo>
                            <a:pt x="65" y="165"/>
                          </a:lnTo>
                          <a:lnTo>
                            <a:pt x="76" y="158"/>
                          </a:lnTo>
                          <a:lnTo>
                            <a:pt x="97" y="145"/>
                          </a:lnTo>
                          <a:lnTo>
                            <a:pt x="123" y="130"/>
                          </a:lnTo>
                          <a:lnTo>
                            <a:pt x="154" y="113"/>
                          </a:lnTo>
                          <a:lnTo>
                            <a:pt x="193" y="94"/>
                          </a:lnTo>
                          <a:lnTo>
                            <a:pt x="234" y="74"/>
                          </a:lnTo>
                          <a:lnTo>
                            <a:pt x="282" y="56"/>
                          </a:lnTo>
                          <a:lnTo>
                            <a:pt x="332" y="39"/>
                          </a:lnTo>
                          <a:lnTo>
                            <a:pt x="384" y="24"/>
                          </a:lnTo>
                          <a:lnTo>
                            <a:pt x="440" y="11"/>
                          </a:lnTo>
                          <a:lnTo>
                            <a:pt x="497" y="4"/>
                          </a:lnTo>
                          <a:lnTo>
                            <a:pt x="555" y="0"/>
                          </a:lnTo>
                          <a:lnTo>
                            <a:pt x="562" y="0"/>
                          </a:lnTo>
                          <a:lnTo>
                            <a:pt x="579" y="2"/>
                          </a:lnTo>
                          <a:lnTo>
                            <a:pt x="606" y="2"/>
                          </a:lnTo>
                          <a:lnTo>
                            <a:pt x="642" y="4"/>
                          </a:lnTo>
                          <a:lnTo>
                            <a:pt x="683" y="7"/>
                          </a:lnTo>
                          <a:lnTo>
                            <a:pt x="727" y="15"/>
                          </a:lnTo>
                          <a:lnTo>
                            <a:pt x="775" y="24"/>
                          </a:lnTo>
                          <a:lnTo>
                            <a:pt x="823" y="35"/>
                          </a:lnTo>
                          <a:lnTo>
                            <a:pt x="870" y="52"/>
                          </a:lnTo>
                          <a:lnTo>
                            <a:pt x="914" y="72"/>
                          </a:lnTo>
                          <a:lnTo>
                            <a:pt x="953" y="98"/>
                          </a:lnTo>
                          <a:lnTo>
                            <a:pt x="985" y="130"/>
                          </a:lnTo>
                          <a:lnTo>
                            <a:pt x="988" y="133"/>
                          </a:lnTo>
                          <a:lnTo>
                            <a:pt x="996" y="143"/>
                          </a:lnTo>
                          <a:lnTo>
                            <a:pt x="1005" y="159"/>
                          </a:lnTo>
                          <a:lnTo>
                            <a:pt x="1014" y="182"/>
                          </a:lnTo>
                          <a:lnTo>
                            <a:pt x="1024" y="208"/>
                          </a:lnTo>
                          <a:lnTo>
                            <a:pt x="1027" y="239"/>
                          </a:lnTo>
                          <a:lnTo>
                            <a:pt x="1027" y="274"/>
                          </a:lnTo>
                          <a:lnTo>
                            <a:pt x="1018" y="311"/>
                          </a:lnTo>
                          <a:lnTo>
                            <a:pt x="1000" y="354"/>
                          </a:lnTo>
                          <a:lnTo>
                            <a:pt x="998" y="356"/>
                          </a:lnTo>
                          <a:lnTo>
                            <a:pt x="990" y="365"/>
                          </a:lnTo>
                          <a:lnTo>
                            <a:pt x="977" y="378"/>
                          </a:lnTo>
                          <a:lnTo>
                            <a:pt x="963" y="395"/>
                          </a:lnTo>
                          <a:lnTo>
                            <a:pt x="942" y="413"/>
                          </a:lnTo>
                          <a:lnTo>
                            <a:pt x="920" y="432"/>
                          </a:lnTo>
                          <a:lnTo>
                            <a:pt x="894" y="449"/>
                          </a:lnTo>
                          <a:lnTo>
                            <a:pt x="864" y="463"/>
                          </a:lnTo>
                          <a:lnTo>
                            <a:pt x="751" y="534"/>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08" name="Freeform 251">
                      <a:extLst>
                        <a:ext uri="{FF2B5EF4-FFF2-40B4-BE49-F238E27FC236}">
                          <a16:creationId xmlns="" xmlns:a16="http://schemas.microsoft.com/office/drawing/2014/main" id="{3DE66695-B594-440D-B42B-27D8040F3748}"/>
                        </a:ext>
                      </a:extLst>
                    </p:cNvPr>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latin typeface="Arial" pitchFamily="34" charset="0"/>
                        <a:cs typeface="Arial" pitchFamily="34" charset="0"/>
                      </a:endParaRPr>
                    </a:p>
                  </p:txBody>
                </p:sp>
                <p:sp>
                  <p:nvSpPr>
                    <p:cNvPr id="209" name="Freeform 252">
                      <a:extLst>
                        <a:ext uri="{FF2B5EF4-FFF2-40B4-BE49-F238E27FC236}">
                          <a16:creationId xmlns="" xmlns:a16="http://schemas.microsoft.com/office/drawing/2014/main" id="{72E152E4-CB61-475C-89FF-D484AA645272}"/>
                        </a:ext>
                      </a:extLst>
                    </p:cNvPr>
                    <p:cNvSpPr>
                      <a:spLocks/>
                    </p:cNvSpPr>
                    <p:nvPr/>
                  </p:nvSpPr>
                  <p:spPr bwMode="auto">
                    <a:xfrm>
                      <a:off x="2524" y="2521"/>
                      <a:ext cx="63" cy="64"/>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a:latin typeface="Arial" pitchFamily="34" charset="0"/>
                        <a:cs typeface="Arial" pitchFamily="34" charset="0"/>
                      </a:endParaRPr>
                    </a:p>
                  </p:txBody>
                </p:sp>
                <p:sp>
                  <p:nvSpPr>
                    <p:cNvPr id="210" name="Line 254">
                      <a:extLst>
                        <a:ext uri="{FF2B5EF4-FFF2-40B4-BE49-F238E27FC236}">
                          <a16:creationId xmlns="" xmlns:a16="http://schemas.microsoft.com/office/drawing/2014/main" id="{4A04A71B-1A73-4600-A53E-A9146C1664A7}"/>
                        </a:ext>
                      </a:extLst>
                    </p:cNvPr>
                    <p:cNvSpPr>
                      <a:spLocks noChangeShapeType="1"/>
                    </p:cNvSpPr>
                    <p:nvPr/>
                  </p:nvSpPr>
                  <p:spPr bwMode="auto">
                    <a:xfrm flipV="1">
                      <a:off x="2350" y="2569"/>
                      <a:ext cx="185" cy="11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11" name="Freeform 296">
                      <a:extLst>
                        <a:ext uri="{FF2B5EF4-FFF2-40B4-BE49-F238E27FC236}">
                          <a16:creationId xmlns="" xmlns:a16="http://schemas.microsoft.com/office/drawing/2014/main" id="{D836D7C8-E1E2-4258-8948-D1EB23B81FB3}"/>
                        </a:ext>
                      </a:extLst>
                    </p:cNvPr>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12" name="Freeform 297">
                      <a:extLst>
                        <a:ext uri="{FF2B5EF4-FFF2-40B4-BE49-F238E27FC236}">
                          <a16:creationId xmlns="" xmlns:a16="http://schemas.microsoft.com/office/drawing/2014/main" id="{F1703C0C-052C-49EE-88D0-82C773DBF90A}"/>
                        </a:ext>
                      </a:extLst>
                    </p:cNvPr>
                    <p:cNvSpPr>
                      <a:spLocks/>
                    </p:cNvSpPr>
                    <p:nvPr/>
                  </p:nvSpPr>
                  <p:spPr bwMode="auto">
                    <a:xfrm>
                      <a:off x="2343" y="2530"/>
                      <a:ext cx="235" cy="172"/>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213" name="Freeform 298">
                      <a:extLst>
                        <a:ext uri="{FF2B5EF4-FFF2-40B4-BE49-F238E27FC236}">
                          <a16:creationId xmlns="" xmlns:a16="http://schemas.microsoft.com/office/drawing/2014/main" id="{F4ACB281-99FE-42BB-AC7E-10A5CCD110E8}"/>
                        </a:ext>
                      </a:extLst>
                    </p:cNvPr>
                    <p:cNvSpPr>
                      <a:spLocks/>
                    </p:cNvSpPr>
                    <p:nvPr/>
                  </p:nvSpPr>
                  <p:spPr bwMode="auto">
                    <a:xfrm>
                      <a:off x="2348" y="2532"/>
                      <a:ext cx="228" cy="165"/>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latin typeface="Arial" pitchFamily="34" charset="0"/>
                        <a:cs typeface="Arial" pitchFamily="34" charset="0"/>
                      </a:endParaRPr>
                    </a:p>
                  </p:txBody>
                </p:sp>
                <p:sp>
                  <p:nvSpPr>
                    <p:cNvPr id="214" name="Freeform 299">
                      <a:extLst>
                        <a:ext uri="{FF2B5EF4-FFF2-40B4-BE49-F238E27FC236}">
                          <a16:creationId xmlns="" xmlns:a16="http://schemas.microsoft.com/office/drawing/2014/main" id="{D7022E12-70E3-4616-A7E0-FE5518D72A4A}"/>
                        </a:ext>
                      </a:extLst>
                    </p:cNvPr>
                    <p:cNvSpPr>
                      <a:spLocks/>
                    </p:cNvSpPr>
                    <p:nvPr/>
                  </p:nvSpPr>
                  <p:spPr bwMode="auto">
                    <a:xfrm>
                      <a:off x="2354" y="2532"/>
                      <a:ext cx="220" cy="15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latin typeface="Arial" pitchFamily="34" charset="0"/>
                        <a:cs typeface="Arial" pitchFamily="34" charset="0"/>
                      </a:endParaRPr>
                    </a:p>
                  </p:txBody>
                </p:sp>
                <p:sp>
                  <p:nvSpPr>
                    <p:cNvPr id="215" name="Freeform 300">
                      <a:extLst>
                        <a:ext uri="{FF2B5EF4-FFF2-40B4-BE49-F238E27FC236}">
                          <a16:creationId xmlns="" xmlns:a16="http://schemas.microsoft.com/office/drawing/2014/main" id="{A243C711-3DA9-4EE1-83C7-37FBBEDFB993}"/>
                        </a:ext>
                      </a:extLst>
                    </p:cNvPr>
                    <p:cNvSpPr>
                      <a:spLocks/>
                    </p:cNvSpPr>
                    <p:nvPr/>
                  </p:nvSpPr>
                  <p:spPr bwMode="auto">
                    <a:xfrm>
                      <a:off x="2359" y="2532"/>
                      <a:ext cx="215" cy="154"/>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latin typeface="Arial" pitchFamily="34" charset="0"/>
                        <a:cs typeface="Arial" pitchFamily="34" charset="0"/>
                      </a:endParaRPr>
                    </a:p>
                  </p:txBody>
                </p:sp>
                <p:sp>
                  <p:nvSpPr>
                    <p:cNvPr id="216" name="Freeform 301">
                      <a:extLst>
                        <a:ext uri="{FF2B5EF4-FFF2-40B4-BE49-F238E27FC236}">
                          <a16:creationId xmlns="" xmlns:a16="http://schemas.microsoft.com/office/drawing/2014/main" id="{CD2B268F-2B7A-4E15-A1A8-BAB9DD4CBC83}"/>
                        </a:ext>
                      </a:extLst>
                    </p:cNvPr>
                    <p:cNvSpPr>
                      <a:spLocks/>
                    </p:cNvSpPr>
                    <p:nvPr/>
                  </p:nvSpPr>
                  <p:spPr bwMode="auto">
                    <a:xfrm>
                      <a:off x="2365" y="2534"/>
                      <a:ext cx="208" cy="146"/>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latin typeface="Arial" pitchFamily="34" charset="0"/>
                        <a:cs typeface="Arial" pitchFamily="34" charset="0"/>
                      </a:endParaRPr>
                    </a:p>
                  </p:txBody>
                </p:sp>
                <p:sp>
                  <p:nvSpPr>
                    <p:cNvPr id="217" name="Freeform 302">
                      <a:extLst>
                        <a:ext uri="{FF2B5EF4-FFF2-40B4-BE49-F238E27FC236}">
                          <a16:creationId xmlns="" xmlns:a16="http://schemas.microsoft.com/office/drawing/2014/main" id="{32F02E2B-862B-4536-8A6A-E77786AF2E20}"/>
                        </a:ext>
                      </a:extLst>
                    </p:cNvPr>
                    <p:cNvSpPr>
                      <a:spLocks/>
                    </p:cNvSpPr>
                    <p:nvPr/>
                  </p:nvSpPr>
                  <p:spPr bwMode="auto">
                    <a:xfrm>
                      <a:off x="2370" y="2534"/>
                      <a:ext cx="203" cy="140"/>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latin typeface="Arial" pitchFamily="34" charset="0"/>
                        <a:cs typeface="Arial" pitchFamily="34" charset="0"/>
                      </a:endParaRPr>
                    </a:p>
                  </p:txBody>
                </p:sp>
                <p:sp>
                  <p:nvSpPr>
                    <p:cNvPr id="218" name="Freeform 303">
                      <a:extLst>
                        <a:ext uri="{FF2B5EF4-FFF2-40B4-BE49-F238E27FC236}">
                          <a16:creationId xmlns="" xmlns:a16="http://schemas.microsoft.com/office/drawing/2014/main" id="{E8BAA972-F6AD-4511-81B0-E81B77AD4012}"/>
                        </a:ext>
                      </a:extLst>
                    </p:cNvPr>
                    <p:cNvSpPr>
                      <a:spLocks/>
                    </p:cNvSpPr>
                    <p:nvPr/>
                  </p:nvSpPr>
                  <p:spPr bwMode="auto">
                    <a:xfrm>
                      <a:off x="2376" y="2534"/>
                      <a:ext cx="195" cy="135"/>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latin typeface="Arial" pitchFamily="34" charset="0"/>
                        <a:cs typeface="Arial" pitchFamily="34" charset="0"/>
                      </a:endParaRPr>
                    </a:p>
                  </p:txBody>
                </p:sp>
                <p:sp>
                  <p:nvSpPr>
                    <p:cNvPr id="219" name="Freeform 304">
                      <a:extLst>
                        <a:ext uri="{FF2B5EF4-FFF2-40B4-BE49-F238E27FC236}">
                          <a16:creationId xmlns="" xmlns:a16="http://schemas.microsoft.com/office/drawing/2014/main" id="{9752D738-FF24-404A-8198-6AD38387325E}"/>
                        </a:ext>
                      </a:extLst>
                    </p:cNvPr>
                    <p:cNvSpPr>
                      <a:spLocks/>
                    </p:cNvSpPr>
                    <p:nvPr/>
                  </p:nvSpPr>
                  <p:spPr bwMode="auto">
                    <a:xfrm>
                      <a:off x="2382" y="2535"/>
                      <a:ext cx="189" cy="128"/>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220" name="Freeform 314">
                      <a:extLst>
                        <a:ext uri="{FF2B5EF4-FFF2-40B4-BE49-F238E27FC236}">
                          <a16:creationId xmlns="" xmlns:a16="http://schemas.microsoft.com/office/drawing/2014/main" id="{43FBF6BE-A602-4960-8049-14B1365ABA9C}"/>
                        </a:ext>
                      </a:extLst>
                    </p:cNvPr>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21" name="Freeform 315">
                      <a:extLst>
                        <a:ext uri="{FF2B5EF4-FFF2-40B4-BE49-F238E27FC236}">
                          <a16:creationId xmlns="" xmlns:a16="http://schemas.microsoft.com/office/drawing/2014/main" id="{EA23E827-4CCE-44FF-8E8C-ADBFA53F40FA}"/>
                        </a:ext>
                      </a:extLst>
                    </p:cNvPr>
                    <p:cNvSpPr>
                      <a:spLocks/>
                    </p:cNvSpPr>
                    <p:nvPr/>
                  </p:nvSpPr>
                  <p:spPr bwMode="auto">
                    <a:xfrm>
                      <a:off x="2322" y="2647"/>
                      <a:ext cx="63" cy="68"/>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a:latin typeface="Arial" pitchFamily="34" charset="0"/>
                        <a:cs typeface="Arial" pitchFamily="34" charset="0"/>
                      </a:endParaRPr>
                    </a:p>
                  </p:txBody>
                </p:sp>
                <p:sp>
                  <p:nvSpPr>
                    <p:cNvPr id="222" name="Freeform 317">
                      <a:extLst>
                        <a:ext uri="{FF2B5EF4-FFF2-40B4-BE49-F238E27FC236}">
                          <a16:creationId xmlns="" xmlns:a16="http://schemas.microsoft.com/office/drawing/2014/main" id="{1DD67605-F64A-4FD3-9259-759E83D239A6}"/>
                        </a:ext>
                      </a:extLst>
                    </p:cNvPr>
                    <p:cNvSpPr>
                      <a:spLocks/>
                    </p:cNvSpPr>
                    <p:nvPr/>
                  </p:nvSpPr>
                  <p:spPr bwMode="auto">
                    <a:xfrm>
                      <a:off x="2535" y="2530"/>
                      <a:ext cx="43" cy="54"/>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sp>
                  <p:nvSpPr>
                    <p:cNvPr id="223" name="Line 50">
                      <a:extLst>
                        <a:ext uri="{FF2B5EF4-FFF2-40B4-BE49-F238E27FC236}">
                          <a16:creationId xmlns="" xmlns:a16="http://schemas.microsoft.com/office/drawing/2014/main" id="{B0B5B82D-712D-4242-961E-7372CFE2366B}"/>
                        </a:ext>
                      </a:extLst>
                    </p:cNvPr>
                    <p:cNvSpPr>
                      <a:spLocks noChangeShapeType="1"/>
                    </p:cNvSpPr>
                    <p:nvPr/>
                  </p:nvSpPr>
                  <p:spPr bwMode="auto">
                    <a:xfrm flipV="1">
                      <a:off x="2113" y="2152"/>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4" name="Line 52">
                      <a:extLst>
                        <a:ext uri="{FF2B5EF4-FFF2-40B4-BE49-F238E27FC236}">
                          <a16:creationId xmlns="" xmlns:a16="http://schemas.microsoft.com/office/drawing/2014/main" id="{B89E4570-8751-4468-824F-7E6EA7528A0E}"/>
                        </a:ext>
                      </a:extLst>
                    </p:cNvPr>
                    <p:cNvSpPr>
                      <a:spLocks noChangeShapeType="1"/>
                    </p:cNvSpPr>
                    <p:nvPr/>
                  </p:nvSpPr>
                  <p:spPr bwMode="auto">
                    <a:xfrm flipV="1">
                      <a:off x="2163" y="212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5" name="Line 53">
                      <a:extLst>
                        <a:ext uri="{FF2B5EF4-FFF2-40B4-BE49-F238E27FC236}">
                          <a16:creationId xmlns="" xmlns:a16="http://schemas.microsoft.com/office/drawing/2014/main" id="{D56F8F75-8ACB-4C4A-905F-BB4E56F50ECA}"/>
                        </a:ext>
                      </a:extLst>
                    </p:cNvPr>
                    <p:cNvSpPr>
                      <a:spLocks noChangeShapeType="1"/>
                    </p:cNvSpPr>
                    <p:nvPr/>
                  </p:nvSpPr>
                  <p:spPr bwMode="auto">
                    <a:xfrm flipV="1">
                      <a:off x="2187" y="210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6" name="Line 54">
                      <a:extLst>
                        <a:ext uri="{FF2B5EF4-FFF2-40B4-BE49-F238E27FC236}">
                          <a16:creationId xmlns="" xmlns:a16="http://schemas.microsoft.com/office/drawing/2014/main" id="{DA9E93A0-277A-45A8-A730-2D47DFEB3401}"/>
                        </a:ext>
                      </a:extLst>
                    </p:cNvPr>
                    <p:cNvSpPr>
                      <a:spLocks noChangeShapeType="1"/>
                    </p:cNvSpPr>
                    <p:nvPr/>
                  </p:nvSpPr>
                  <p:spPr bwMode="auto">
                    <a:xfrm flipV="1">
                      <a:off x="2211" y="2094"/>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7" name="Line 55">
                      <a:extLst>
                        <a:ext uri="{FF2B5EF4-FFF2-40B4-BE49-F238E27FC236}">
                          <a16:creationId xmlns="" xmlns:a16="http://schemas.microsoft.com/office/drawing/2014/main" id="{F975FA0D-7D57-40A3-BC1B-30B8B3EECF6F}"/>
                        </a:ext>
                      </a:extLst>
                    </p:cNvPr>
                    <p:cNvSpPr>
                      <a:spLocks noChangeShapeType="1"/>
                    </p:cNvSpPr>
                    <p:nvPr/>
                  </p:nvSpPr>
                  <p:spPr bwMode="auto">
                    <a:xfrm flipV="1">
                      <a:off x="2237" y="2079"/>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8" name="Line 56">
                      <a:extLst>
                        <a:ext uri="{FF2B5EF4-FFF2-40B4-BE49-F238E27FC236}">
                          <a16:creationId xmlns="" xmlns:a16="http://schemas.microsoft.com/office/drawing/2014/main" id="{5E5FE8C8-3323-4D8E-8CEA-963A873EC68B}"/>
                        </a:ext>
                      </a:extLst>
                    </p:cNvPr>
                    <p:cNvSpPr>
                      <a:spLocks noChangeShapeType="1"/>
                    </p:cNvSpPr>
                    <p:nvPr/>
                  </p:nvSpPr>
                  <p:spPr bwMode="auto">
                    <a:xfrm flipV="1">
                      <a:off x="2261" y="2064"/>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29" name="Line 57">
                      <a:extLst>
                        <a:ext uri="{FF2B5EF4-FFF2-40B4-BE49-F238E27FC236}">
                          <a16:creationId xmlns="" xmlns:a16="http://schemas.microsoft.com/office/drawing/2014/main" id="{F7DFF32A-4E76-4D7B-877A-B064FDB3822B}"/>
                        </a:ext>
                      </a:extLst>
                    </p:cNvPr>
                    <p:cNvSpPr>
                      <a:spLocks noChangeShapeType="1"/>
                    </p:cNvSpPr>
                    <p:nvPr/>
                  </p:nvSpPr>
                  <p:spPr bwMode="auto">
                    <a:xfrm flipV="1">
                      <a:off x="2285" y="205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0" name="Line 58">
                      <a:extLst>
                        <a:ext uri="{FF2B5EF4-FFF2-40B4-BE49-F238E27FC236}">
                          <a16:creationId xmlns="" xmlns:a16="http://schemas.microsoft.com/office/drawing/2014/main" id="{39A75840-79B1-4C64-B09A-1B044B83ABBF}"/>
                        </a:ext>
                      </a:extLst>
                    </p:cNvPr>
                    <p:cNvSpPr>
                      <a:spLocks noChangeShapeType="1"/>
                    </p:cNvSpPr>
                    <p:nvPr/>
                  </p:nvSpPr>
                  <p:spPr bwMode="auto">
                    <a:xfrm flipV="1">
                      <a:off x="2309" y="203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1" name="Line 59">
                      <a:extLst>
                        <a:ext uri="{FF2B5EF4-FFF2-40B4-BE49-F238E27FC236}">
                          <a16:creationId xmlns="" xmlns:a16="http://schemas.microsoft.com/office/drawing/2014/main" id="{B1D29A9F-D8AC-4B2A-B70C-E7527BAD303A}"/>
                        </a:ext>
                      </a:extLst>
                    </p:cNvPr>
                    <p:cNvSpPr>
                      <a:spLocks noChangeShapeType="1"/>
                    </p:cNvSpPr>
                    <p:nvPr/>
                  </p:nvSpPr>
                  <p:spPr bwMode="auto">
                    <a:xfrm flipV="1">
                      <a:off x="2335" y="202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2" name="Line 60">
                      <a:extLst>
                        <a:ext uri="{FF2B5EF4-FFF2-40B4-BE49-F238E27FC236}">
                          <a16:creationId xmlns="" xmlns:a16="http://schemas.microsoft.com/office/drawing/2014/main" id="{A621A47E-6483-45B6-A27A-67AA13322824}"/>
                        </a:ext>
                      </a:extLst>
                    </p:cNvPr>
                    <p:cNvSpPr>
                      <a:spLocks noChangeShapeType="1"/>
                    </p:cNvSpPr>
                    <p:nvPr/>
                  </p:nvSpPr>
                  <p:spPr bwMode="auto">
                    <a:xfrm flipV="1">
                      <a:off x="2359" y="200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3" name="Line 61">
                      <a:extLst>
                        <a:ext uri="{FF2B5EF4-FFF2-40B4-BE49-F238E27FC236}">
                          <a16:creationId xmlns="" xmlns:a16="http://schemas.microsoft.com/office/drawing/2014/main" id="{47F90B61-0E0D-4AA9-BFB9-AEBBD51A1CCA}"/>
                        </a:ext>
                      </a:extLst>
                    </p:cNvPr>
                    <p:cNvSpPr>
                      <a:spLocks noChangeShapeType="1"/>
                    </p:cNvSpPr>
                    <p:nvPr/>
                  </p:nvSpPr>
                  <p:spPr bwMode="auto">
                    <a:xfrm flipV="1">
                      <a:off x="2383" y="1994"/>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4" name="Line 62">
                      <a:extLst>
                        <a:ext uri="{FF2B5EF4-FFF2-40B4-BE49-F238E27FC236}">
                          <a16:creationId xmlns="" xmlns:a16="http://schemas.microsoft.com/office/drawing/2014/main" id="{4733FE84-EB4D-4735-8E5B-C9BB6DDCE1B4}"/>
                        </a:ext>
                      </a:extLst>
                    </p:cNvPr>
                    <p:cNvSpPr>
                      <a:spLocks noChangeShapeType="1"/>
                    </p:cNvSpPr>
                    <p:nvPr/>
                  </p:nvSpPr>
                  <p:spPr bwMode="auto">
                    <a:xfrm flipV="1">
                      <a:off x="2407" y="1979"/>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5" name="Line 63">
                      <a:extLst>
                        <a:ext uri="{FF2B5EF4-FFF2-40B4-BE49-F238E27FC236}">
                          <a16:creationId xmlns="" xmlns:a16="http://schemas.microsoft.com/office/drawing/2014/main" id="{8D89DB60-AB92-4624-9749-D0EBFF94FD00}"/>
                        </a:ext>
                      </a:extLst>
                    </p:cNvPr>
                    <p:cNvSpPr>
                      <a:spLocks noChangeShapeType="1"/>
                    </p:cNvSpPr>
                    <p:nvPr/>
                  </p:nvSpPr>
                  <p:spPr bwMode="auto">
                    <a:xfrm flipV="1">
                      <a:off x="2433" y="1964"/>
                      <a:ext cx="12"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6" name="Line 64">
                      <a:extLst>
                        <a:ext uri="{FF2B5EF4-FFF2-40B4-BE49-F238E27FC236}">
                          <a16:creationId xmlns="" xmlns:a16="http://schemas.microsoft.com/office/drawing/2014/main" id="{6EE7C2C7-B198-4D25-8EB5-DA0D3B88E08E}"/>
                        </a:ext>
                      </a:extLst>
                    </p:cNvPr>
                    <p:cNvSpPr>
                      <a:spLocks noChangeShapeType="1"/>
                    </p:cNvSpPr>
                    <p:nvPr/>
                  </p:nvSpPr>
                  <p:spPr bwMode="auto">
                    <a:xfrm flipV="1">
                      <a:off x="2458" y="1949"/>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7" name="Line 65">
                      <a:extLst>
                        <a:ext uri="{FF2B5EF4-FFF2-40B4-BE49-F238E27FC236}">
                          <a16:creationId xmlns="" xmlns:a16="http://schemas.microsoft.com/office/drawing/2014/main" id="{E5A7750F-8FDF-4C05-A76C-F1E8D5740933}"/>
                        </a:ext>
                      </a:extLst>
                    </p:cNvPr>
                    <p:cNvSpPr>
                      <a:spLocks noChangeShapeType="1"/>
                    </p:cNvSpPr>
                    <p:nvPr/>
                  </p:nvSpPr>
                  <p:spPr bwMode="auto">
                    <a:xfrm flipV="1">
                      <a:off x="2482" y="1936"/>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8" name="Line 66">
                      <a:extLst>
                        <a:ext uri="{FF2B5EF4-FFF2-40B4-BE49-F238E27FC236}">
                          <a16:creationId xmlns="" xmlns:a16="http://schemas.microsoft.com/office/drawing/2014/main" id="{65BD89CC-4737-4EDA-A09C-FBFC968EAB7B}"/>
                        </a:ext>
                      </a:extLst>
                    </p:cNvPr>
                    <p:cNvSpPr>
                      <a:spLocks noChangeShapeType="1"/>
                    </p:cNvSpPr>
                    <p:nvPr/>
                  </p:nvSpPr>
                  <p:spPr bwMode="auto">
                    <a:xfrm flipV="1">
                      <a:off x="2508" y="192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39" name="Line 67">
                      <a:extLst>
                        <a:ext uri="{FF2B5EF4-FFF2-40B4-BE49-F238E27FC236}">
                          <a16:creationId xmlns="" xmlns:a16="http://schemas.microsoft.com/office/drawing/2014/main" id="{B9A4BF9D-124A-4558-8F9B-2710E034D448}"/>
                        </a:ext>
                      </a:extLst>
                    </p:cNvPr>
                    <p:cNvSpPr>
                      <a:spLocks noChangeShapeType="1"/>
                    </p:cNvSpPr>
                    <p:nvPr/>
                  </p:nvSpPr>
                  <p:spPr bwMode="auto">
                    <a:xfrm flipV="1">
                      <a:off x="2532" y="1907"/>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0" name="Line 71">
                      <a:extLst>
                        <a:ext uri="{FF2B5EF4-FFF2-40B4-BE49-F238E27FC236}">
                          <a16:creationId xmlns="" xmlns:a16="http://schemas.microsoft.com/office/drawing/2014/main" id="{6F1ABAB9-2E4A-4E2C-993A-674383D3B974}"/>
                        </a:ext>
                      </a:extLst>
                    </p:cNvPr>
                    <p:cNvSpPr>
                      <a:spLocks noChangeShapeType="1"/>
                    </p:cNvSpPr>
                    <p:nvPr/>
                  </p:nvSpPr>
                  <p:spPr bwMode="auto">
                    <a:xfrm flipH="1" flipV="1">
                      <a:off x="2425" y="1862"/>
                      <a:ext cx="124" cy="4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grpSp>
                  <p:nvGrpSpPr>
                    <p:cNvPr id="241" name="Group 396">
                      <a:extLst>
                        <a:ext uri="{FF2B5EF4-FFF2-40B4-BE49-F238E27FC236}">
                          <a16:creationId xmlns="" xmlns:a16="http://schemas.microsoft.com/office/drawing/2014/main" id="{4928FE18-A9AE-40CD-9C21-A989AD63BF45}"/>
                        </a:ext>
                      </a:extLst>
                    </p:cNvPr>
                    <p:cNvGrpSpPr>
                      <a:grpSpLocks/>
                    </p:cNvGrpSpPr>
                    <p:nvPr/>
                  </p:nvGrpSpPr>
                  <p:grpSpPr bwMode="auto">
                    <a:xfrm>
                      <a:off x="2587" y="2137"/>
                      <a:ext cx="616" cy="339"/>
                      <a:chOff x="2582" y="2147"/>
                      <a:chExt cx="616" cy="339"/>
                    </a:xfrm>
                  </p:grpSpPr>
                  <p:sp>
                    <p:nvSpPr>
                      <p:cNvPr id="256" name="Line 93">
                        <a:extLst>
                          <a:ext uri="{FF2B5EF4-FFF2-40B4-BE49-F238E27FC236}">
                            <a16:creationId xmlns="" xmlns:a16="http://schemas.microsoft.com/office/drawing/2014/main" id="{D79AA88B-BFD1-40C1-B8CA-37347B00BE73}"/>
                          </a:ext>
                        </a:extLst>
                      </p:cNvPr>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7" name="Line 94">
                        <a:extLst>
                          <a:ext uri="{FF2B5EF4-FFF2-40B4-BE49-F238E27FC236}">
                            <a16:creationId xmlns="" xmlns:a16="http://schemas.microsoft.com/office/drawing/2014/main" id="{A32DCA13-3EA9-490A-9802-3E106DDCDE6C}"/>
                          </a:ext>
                        </a:extLst>
                      </p:cNvPr>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8" name="Line 95">
                        <a:extLst>
                          <a:ext uri="{FF2B5EF4-FFF2-40B4-BE49-F238E27FC236}">
                            <a16:creationId xmlns="" xmlns:a16="http://schemas.microsoft.com/office/drawing/2014/main" id="{F498AADE-5F03-4BF8-9167-3C62F85B75E5}"/>
                          </a:ext>
                        </a:extLst>
                      </p:cNvPr>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59" name="Line 96">
                        <a:extLst>
                          <a:ext uri="{FF2B5EF4-FFF2-40B4-BE49-F238E27FC236}">
                            <a16:creationId xmlns="" xmlns:a16="http://schemas.microsoft.com/office/drawing/2014/main" id="{05624DE6-6BDB-4A2C-A93E-7ED3C3C3DE9F}"/>
                          </a:ext>
                        </a:extLst>
                      </p:cNvPr>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0" name="Line 126">
                        <a:extLst>
                          <a:ext uri="{FF2B5EF4-FFF2-40B4-BE49-F238E27FC236}">
                            <a16:creationId xmlns="" xmlns:a16="http://schemas.microsoft.com/office/drawing/2014/main" id="{4636553E-99FC-4ED1-B9C6-9FC030104FBB}"/>
                          </a:ext>
                        </a:extLst>
                      </p:cNvPr>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1" name="Line 127">
                        <a:extLst>
                          <a:ext uri="{FF2B5EF4-FFF2-40B4-BE49-F238E27FC236}">
                            <a16:creationId xmlns="" xmlns:a16="http://schemas.microsoft.com/office/drawing/2014/main" id="{9D127715-0749-4C8D-BB5D-EFC08AA8F842}"/>
                          </a:ext>
                        </a:extLst>
                      </p:cNvPr>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2" name="Line 128">
                        <a:extLst>
                          <a:ext uri="{FF2B5EF4-FFF2-40B4-BE49-F238E27FC236}">
                            <a16:creationId xmlns="" xmlns:a16="http://schemas.microsoft.com/office/drawing/2014/main" id="{C7A5966B-5CA0-4F20-86C6-C7E715941E8E}"/>
                          </a:ext>
                        </a:extLst>
                      </p:cNvPr>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3" name="Line 129">
                        <a:extLst>
                          <a:ext uri="{FF2B5EF4-FFF2-40B4-BE49-F238E27FC236}">
                            <a16:creationId xmlns="" xmlns:a16="http://schemas.microsoft.com/office/drawing/2014/main" id="{A88B8C20-0529-4E70-B689-8C4C51ADE76A}"/>
                          </a:ext>
                        </a:extLst>
                      </p:cNvPr>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4" name="Line 72">
                        <a:extLst>
                          <a:ext uri="{FF2B5EF4-FFF2-40B4-BE49-F238E27FC236}">
                            <a16:creationId xmlns="" xmlns:a16="http://schemas.microsoft.com/office/drawing/2014/main" id="{F401A162-96EB-40F4-850F-1DC414622E8E}"/>
                          </a:ext>
                        </a:extLst>
                      </p:cNvPr>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5" name="Line 73">
                        <a:extLst>
                          <a:ext uri="{FF2B5EF4-FFF2-40B4-BE49-F238E27FC236}">
                            <a16:creationId xmlns="" xmlns:a16="http://schemas.microsoft.com/office/drawing/2014/main" id="{1849DFB0-0A66-4A1C-93D5-63E85BDB4268}"/>
                          </a:ext>
                        </a:extLst>
                      </p:cNvPr>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6" name="Line 74">
                        <a:extLst>
                          <a:ext uri="{FF2B5EF4-FFF2-40B4-BE49-F238E27FC236}">
                            <a16:creationId xmlns="" xmlns:a16="http://schemas.microsoft.com/office/drawing/2014/main" id="{DC80162D-6252-48E9-B537-43291CFC54DE}"/>
                          </a:ext>
                        </a:extLst>
                      </p:cNvPr>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7" name="Line 75">
                        <a:extLst>
                          <a:ext uri="{FF2B5EF4-FFF2-40B4-BE49-F238E27FC236}">
                            <a16:creationId xmlns="" xmlns:a16="http://schemas.microsoft.com/office/drawing/2014/main" id="{0AB6C5F9-33ED-414C-B19B-551ED71D4099}"/>
                          </a:ext>
                        </a:extLst>
                      </p:cNvPr>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8" name="Line 76">
                        <a:extLst>
                          <a:ext uri="{FF2B5EF4-FFF2-40B4-BE49-F238E27FC236}">
                            <a16:creationId xmlns="" xmlns:a16="http://schemas.microsoft.com/office/drawing/2014/main" id="{C43C2B5D-8714-4A2E-9107-9C078096E2FE}"/>
                          </a:ext>
                        </a:extLst>
                      </p:cNvPr>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69" name="Line 77">
                        <a:extLst>
                          <a:ext uri="{FF2B5EF4-FFF2-40B4-BE49-F238E27FC236}">
                            <a16:creationId xmlns="" xmlns:a16="http://schemas.microsoft.com/office/drawing/2014/main" id="{D7D7D364-99E2-4E39-8581-5D76A7BF82A6}"/>
                          </a:ext>
                        </a:extLst>
                      </p:cNvPr>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0" name="Line 78">
                        <a:extLst>
                          <a:ext uri="{FF2B5EF4-FFF2-40B4-BE49-F238E27FC236}">
                            <a16:creationId xmlns="" xmlns:a16="http://schemas.microsoft.com/office/drawing/2014/main" id="{30F47734-3127-40BF-B6CF-CD2F59D94F2E}"/>
                          </a:ext>
                        </a:extLst>
                      </p:cNvPr>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1" name="Line 79">
                        <a:extLst>
                          <a:ext uri="{FF2B5EF4-FFF2-40B4-BE49-F238E27FC236}">
                            <a16:creationId xmlns="" xmlns:a16="http://schemas.microsoft.com/office/drawing/2014/main" id="{AF647FFF-E4A0-4AA5-A534-447F8F1C5E0C}"/>
                          </a:ext>
                        </a:extLst>
                      </p:cNvPr>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2" name="Line 80">
                        <a:extLst>
                          <a:ext uri="{FF2B5EF4-FFF2-40B4-BE49-F238E27FC236}">
                            <a16:creationId xmlns="" xmlns:a16="http://schemas.microsoft.com/office/drawing/2014/main" id="{9B80A168-FCB0-4448-B7DE-3913EE75A6E0}"/>
                          </a:ext>
                        </a:extLst>
                      </p:cNvPr>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3" name="Line 81">
                        <a:extLst>
                          <a:ext uri="{FF2B5EF4-FFF2-40B4-BE49-F238E27FC236}">
                            <a16:creationId xmlns="" xmlns:a16="http://schemas.microsoft.com/office/drawing/2014/main" id="{32DDB1EB-B52B-4A58-A28E-20E07F4EFC57}"/>
                          </a:ext>
                        </a:extLst>
                      </p:cNvPr>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4" name="Line 82">
                        <a:extLst>
                          <a:ext uri="{FF2B5EF4-FFF2-40B4-BE49-F238E27FC236}">
                            <a16:creationId xmlns="" xmlns:a16="http://schemas.microsoft.com/office/drawing/2014/main" id="{5B05A552-2494-43CB-846D-17409D7BEEA4}"/>
                          </a:ext>
                        </a:extLst>
                      </p:cNvPr>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5" name="Line 83">
                        <a:extLst>
                          <a:ext uri="{FF2B5EF4-FFF2-40B4-BE49-F238E27FC236}">
                            <a16:creationId xmlns="" xmlns:a16="http://schemas.microsoft.com/office/drawing/2014/main" id="{3C97483F-337B-4427-BC27-388C6A83E13D}"/>
                          </a:ext>
                        </a:extLst>
                      </p:cNvPr>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6" name="Line 84">
                        <a:extLst>
                          <a:ext uri="{FF2B5EF4-FFF2-40B4-BE49-F238E27FC236}">
                            <a16:creationId xmlns="" xmlns:a16="http://schemas.microsoft.com/office/drawing/2014/main" id="{1DD38F5C-826B-47E7-BCA8-BC92E0319E25}"/>
                          </a:ext>
                        </a:extLst>
                      </p:cNvPr>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7" name="Line 85">
                        <a:extLst>
                          <a:ext uri="{FF2B5EF4-FFF2-40B4-BE49-F238E27FC236}">
                            <a16:creationId xmlns="" xmlns:a16="http://schemas.microsoft.com/office/drawing/2014/main" id="{93743850-821A-48B7-A0EF-1491B1E7E586}"/>
                          </a:ext>
                        </a:extLst>
                      </p:cNvPr>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8" name="Line 86">
                        <a:extLst>
                          <a:ext uri="{FF2B5EF4-FFF2-40B4-BE49-F238E27FC236}">
                            <a16:creationId xmlns="" xmlns:a16="http://schemas.microsoft.com/office/drawing/2014/main" id="{4547741E-E03F-414D-9FE4-AE69D2D809D8}"/>
                          </a:ext>
                        </a:extLst>
                      </p:cNvPr>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9" name="Line 87">
                        <a:extLst>
                          <a:ext uri="{FF2B5EF4-FFF2-40B4-BE49-F238E27FC236}">
                            <a16:creationId xmlns="" xmlns:a16="http://schemas.microsoft.com/office/drawing/2014/main" id="{7CE252CE-125C-4A2C-81E9-B860D81318A0}"/>
                          </a:ext>
                        </a:extLst>
                      </p:cNvPr>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0" name="Line 88">
                        <a:extLst>
                          <a:ext uri="{FF2B5EF4-FFF2-40B4-BE49-F238E27FC236}">
                            <a16:creationId xmlns="" xmlns:a16="http://schemas.microsoft.com/office/drawing/2014/main" id="{F623BC6B-990D-4A7E-8CC7-2DFE681D6D87}"/>
                          </a:ext>
                        </a:extLst>
                      </p:cNvPr>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1" name="Line 89">
                        <a:extLst>
                          <a:ext uri="{FF2B5EF4-FFF2-40B4-BE49-F238E27FC236}">
                            <a16:creationId xmlns="" xmlns:a16="http://schemas.microsoft.com/office/drawing/2014/main" id="{F21CA2FF-2AA0-40B3-A94C-7FD7A41BCE01}"/>
                          </a:ext>
                        </a:extLst>
                      </p:cNvPr>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2" name="Line 90">
                        <a:extLst>
                          <a:ext uri="{FF2B5EF4-FFF2-40B4-BE49-F238E27FC236}">
                            <a16:creationId xmlns="" xmlns:a16="http://schemas.microsoft.com/office/drawing/2014/main" id="{59D0EF8B-8BB3-491A-8C43-5458C3AC20BB}"/>
                          </a:ext>
                        </a:extLst>
                      </p:cNvPr>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3" name="Line 91">
                        <a:extLst>
                          <a:ext uri="{FF2B5EF4-FFF2-40B4-BE49-F238E27FC236}">
                            <a16:creationId xmlns="" xmlns:a16="http://schemas.microsoft.com/office/drawing/2014/main" id="{E986ECE5-1F26-4434-9A7A-341851E46E05}"/>
                          </a:ext>
                        </a:extLst>
                      </p:cNvPr>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4" name="Line 92">
                        <a:extLst>
                          <a:ext uri="{FF2B5EF4-FFF2-40B4-BE49-F238E27FC236}">
                            <a16:creationId xmlns="" xmlns:a16="http://schemas.microsoft.com/office/drawing/2014/main" id="{14146D50-F068-431E-BB3C-BFC10E66CB13}"/>
                          </a:ext>
                        </a:extLst>
                      </p:cNvPr>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grpSp>
                <p:sp>
                  <p:nvSpPr>
                    <p:cNvPr id="242" name="Line 123">
                      <a:extLst>
                        <a:ext uri="{FF2B5EF4-FFF2-40B4-BE49-F238E27FC236}">
                          <a16:creationId xmlns="" xmlns:a16="http://schemas.microsoft.com/office/drawing/2014/main" id="{EF9231A4-6BA7-4D90-9EF0-E659523B5947}"/>
                        </a:ext>
                      </a:extLst>
                    </p:cNvPr>
                    <p:cNvSpPr>
                      <a:spLocks noChangeShapeType="1"/>
                    </p:cNvSpPr>
                    <p:nvPr/>
                  </p:nvSpPr>
                  <p:spPr bwMode="auto">
                    <a:xfrm flipV="1">
                      <a:off x="2083" y="2192"/>
                      <a:ext cx="13" cy="6"/>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3" name="Line 124">
                      <a:extLst>
                        <a:ext uri="{FF2B5EF4-FFF2-40B4-BE49-F238E27FC236}">
                          <a16:creationId xmlns="" xmlns:a16="http://schemas.microsoft.com/office/drawing/2014/main" id="{F4630B61-B97A-4C83-909F-730CA1364275}"/>
                        </a:ext>
                      </a:extLst>
                    </p:cNvPr>
                    <p:cNvSpPr>
                      <a:spLocks noChangeShapeType="1"/>
                    </p:cNvSpPr>
                    <p:nvPr/>
                  </p:nvSpPr>
                  <p:spPr bwMode="auto">
                    <a:xfrm flipV="1">
                      <a:off x="2109" y="2178"/>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4" name="Line 125">
                      <a:extLst>
                        <a:ext uri="{FF2B5EF4-FFF2-40B4-BE49-F238E27FC236}">
                          <a16:creationId xmlns="" xmlns:a16="http://schemas.microsoft.com/office/drawing/2014/main" id="{76442302-411D-4EA3-B1FA-B76315C3A6DC}"/>
                        </a:ext>
                      </a:extLst>
                    </p:cNvPr>
                    <p:cNvSpPr>
                      <a:spLocks noChangeShapeType="1"/>
                    </p:cNvSpPr>
                    <p:nvPr/>
                  </p:nvSpPr>
                  <p:spPr bwMode="auto">
                    <a:xfrm flipH="1" flipV="1">
                      <a:off x="2120" y="2163"/>
                      <a:ext cx="11"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5" name="Line 253">
                      <a:extLst>
                        <a:ext uri="{FF2B5EF4-FFF2-40B4-BE49-F238E27FC236}">
                          <a16:creationId xmlns="" xmlns:a16="http://schemas.microsoft.com/office/drawing/2014/main" id="{0A898B43-54FA-45B7-9045-1FC4FD6011EE}"/>
                        </a:ext>
                      </a:extLst>
                    </p:cNvPr>
                    <p:cNvSpPr>
                      <a:spLocks noChangeShapeType="1"/>
                    </p:cNvSpPr>
                    <p:nvPr/>
                  </p:nvSpPr>
                  <p:spPr bwMode="auto">
                    <a:xfrm flipV="1">
                      <a:off x="2267" y="1870"/>
                      <a:ext cx="185" cy="111"/>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46" name="Freeform 305">
                      <a:extLst>
                        <a:ext uri="{FF2B5EF4-FFF2-40B4-BE49-F238E27FC236}">
                          <a16:creationId xmlns="" xmlns:a16="http://schemas.microsoft.com/office/drawing/2014/main" id="{63E68B8B-6A07-4FE2-8D38-C4C007BCCCD0}"/>
                        </a:ext>
                      </a:extLst>
                    </p:cNvPr>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latin typeface="Arial" pitchFamily="34" charset="0"/>
                        <a:cs typeface="Arial" pitchFamily="34" charset="0"/>
                      </a:endParaRPr>
                    </a:p>
                  </p:txBody>
                </p:sp>
                <p:sp>
                  <p:nvSpPr>
                    <p:cNvPr id="247" name="Freeform 306">
                      <a:extLst>
                        <a:ext uri="{FF2B5EF4-FFF2-40B4-BE49-F238E27FC236}">
                          <a16:creationId xmlns="" xmlns:a16="http://schemas.microsoft.com/office/drawing/2014/main" id="{6C49438D-5928-464D-973B-4BCFED167BF7}"/>
                        </a:ext>
                      </a:extLst>
                    </p:cNvPr>
                    <p:cNvSpPr>
                      <a:spLocks/>
                    </p:cNvSpPr>
                    <p:nvPr/>
                  </p:nvSpPr>
                  <p:spPr bwMode="auto">
                    <a:xfrm>
                      <a:off x="2235" y="1844"/>
                      <a:ext cx="234" cy="170"/>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a:latin typeface="Arial" pitchFamily="34" charset="0"/>
                        <a:cs typeface="Arial" pitchFamily="34" charset="0"/>
                      </a:endParaRPr>
                    </a:p>
                  </p:txBody>
                </p:sp>
                <p:sp>
                  <p:nvSpPr>
                    <p:cNvPr id="248" name="Freeform 307">
                      <a:extLst>
                        <a:ext uri="{FF2B5EF4-FFF2-40B4-BE49-F238E27FC236}">
                          <a16:creationId xmlns="" xmlns:a16="http://schemas.microsoft.com/office/drawing/2014/main" id="{912FE759-2289-459C-B190-D8375E6BB811}"/>
                        </a:ext>
                      </a:extLst>
                    </p:cNvPr>
                    <p:cNvSpPr>
                      <a:spLocks/>
                    </p:cNvSpPr>
                    <p:nvPr/>
                  </p:nvSpPr>
                  <p:spPr bwMode="auto">
                    <a:xfrm>
                      <a:off x="2239" y="1844"/>
                      <a:ext cx="230" cy="165"/>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latin typeface="Arial" pitchFamily="34" charset="0"/>
                        <a:cs typeface="Arial" pitchFamily="34" charset="0"/>
                      </a:endParaRPr>
                    </a:p>
                  </p:txBody>
                </p:sp>
                <p:sp>
                  <p:nvSpPr>
                    <p:cNvPr id="249" name="Freeform 308">
                      <a:extLst>
                        <a:ext uri="{FF2B5EF4-FFF2-40B4-BE49-F238E27FC236}">
                          <a16:creationId xmlns="" xmlns:a16="http://schemas.microsoft.com/office/drawing/2014/main" id="{B577A502-889D-4787-944C-FB03BD2893F5}"/>
                        </a:ext>
                      </a:extLst>
                    </p:cNvPr>
                    <p:cNvSpPr>
                      <a:spLocks/>
                    </p:cNvSpPr>
                    <p:nvPr/>
                  </p:nvSpPr>
                  <p:spPr bwMode="auto">
                    <a:xfrm>
                      <a:off x="2244" y="1846"/>
                      <a:ext cx="223" cy="157"/>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latin typeface="Arial" pitchFamily="34" charset="0"/>
                        <a:cs typeface="Arial" pitchFamily="34" charset="0"/>
                      </a:endParaRPr>
                    </a:p>
                  </p:txBody>
                </p:sp>
                <p:sp>
                  <p:nvSpPr>
                    <p:cNvPr id="250" name="Freeform 309">
                      <a:extLst>
                        <a:ext uri="{FF2B5EF4-FFF2-40B4-BE49-F238E27FC236}">
                          <a16:creationId xmlns="" xmlns:a16="http://schemas.microsoft.com/office/drawing/2014/main" id="{0AE5C005-6231-4672-99C3-099304250FE0}"/>
                        </a:ext>
                      </a:extLst>
                    </p:cNvPr>
                    <p:cNvSpPr>
                      <a:spLocks/>
                    </p:cNvSpPr>
                    <p:nvPr/>
                  </p:nvSpPr>
                  <p:spPr bwMode="auto">
                    <a:xfrm>
                      <a:off x="2250" y="1846"/>
                      <a:ext cx="217" cy="152"/>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latin typeface="Arial" pitchFamily="34" charset="0"/>
                        <a:cs typeface="Arial" pitchFamily="34" charset="0"/>
                      </a:endParaRPr>
                    </a:p>
                  </p:txBody>
                </p:sp>
                <p:sp>
                  <p:nvSpPr>
                    <p:cNvPr id="251" name="Freeform 310">
                      <a:extLst>
                        <a:ext uri="{FF2B5EF4-FFF2-40B4-BE49-F238E27FC236}">
                          <a16:creationId xmlns="" xmlns:a16="http://schemas.microsoft.com/office/drawing/2014/main" id="{8EDD0E7C-56A1-45DC-AE40-E1D79F4120EC}"/>
                        </a:ext>
                      </a:extLst>
                    </p:cNvPr>
                    <p:cNvSpPr>
                      <a:spLocks/>
                    </p:cNvSpPr>
                    <p:nvPr/>
                  </p:nvSpPr>
                  <p:spPr bwMode="auto">
                    <a:xfrm>
                      <a:off x="2255" y="1846"/>
                      <a:ext cx="210" cy="146"/>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9292FF"/>
                      </a:solidFill>
                      <a:round/>
                      <a:headEnd/>
                      <a:tailEnd/>
                    </a:ln>
                  </p:spPr>
                  <p:txBody>
                    <a:bodyPr/>
                    <a:lstStyle/>
                    <a:p>
                      <a:endParaRPr lang="en-US">
                        <a:latin typeface="Arial" pitchFamily="34" charset="0"/>
                        <a:cs typeface="Arial" pitchFamily="34" charset="0"/>
                      </a:endParaRPr>
                    </a:p>
                  </p:txBody>
                </p:sp>
                <p:sp>
                  <p:nvSpPr>
                    <p:cNvPr id="252" name="Freeform 311">
                      <a:extLst>
                        <a:ext uri="{FF2B5EF4-FFF2-40B4-BE49-F238E27FC236}">
                          <a16:creationId xmlns="" xmlns:a16="http://schemas.microsoft.com/office/drawing/2014/main" id="{56B42631-9070-4ED0-AAF1-D6DE2D7E4457}"/>
                        </a:ext>
                      </a:extLst>
                    </p:cNvPr>
                    <p:cNvSpPr>
                      <a:spLocks/>
                    </p:cNvSpPr>
                    <p:nvPr/>
                  </p:nvSpPr>
                  <p:spPr bwMode="auto">
                    <a:xfrm>
                      <a:off x="2261" y="1846"/>
                      <a:ext cx="202" cy="141"/>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latin typeface="Arial" pitchFamily="34" charset="0"/>
                        <a:cs typeface="Arial" pitchFamily="34" charset="0"/>
                      </a:endParaRPr>
                    </a:p>
                  </p:txBody>
                </p:sp>
                <p:sp>
                  <p:nvSpPr>
                    <p:cNvPr id="253" name="Freeform 312">
                      <a:extLst>
                        <a:ext uri="{FF2B5EF4-FFF2-40B4-BE49-F238E27FC236}">
                          <a16:creationId xmlns="" xmlns:a16="http://schemas.microsoft.com/office/drawing/2014/main" id="{3016E87B-E18C-48C1-AE12-936785A21166}"/>
                        </a:ext>
                      </a:extLst>
                    </p:cNvPr>
                    <p:cNvSpPr>
                      <a:spLocks/>
                    </p:cNvSpPr>
                    <p:nvPr/>
                  </p:nvSpPr>
                  <p:spPr bwMode="auto">
                    <a:xfrm>
                      <a:off x="2267" y="1847"/>
                      <a:ext cx="196" cy="13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DBDBFF"/>
                      </a:solidFill>
                      <a:round/>
                      <a:headEnd/>
                      <a:tailEnd/>
                    </a:ln>
                  </p:spPr>
                  <p:txBody>
                    <a:bodyPr/>
                    <a:lstStyle/>
                    <a:p>
                      <a:endParaRPr lang="en-US">
                        <a:latin typeface="Arial" pitchFamily="34" charset="0"/>
                        <a:cs typeface="Arial" pitchFamily="34" charset="0"/>
                      </a:endParaRPr>
                    </a:p>
                  </p:txBody>
                </p:sp>
                <p:sp>
                  <p:nvSpPr>
                    <p:cNvPr id="254" name="Freeform 313">
                      <a:extLst>
                        <a:ext uri="{FF2B5EF4-FFF2-40B4-BE49-F238E27FC236}">
                          <a16:creationId xmlns="" xmlns:a16="http://schemas.microsoft.com/office/drawing/2014/main" id="{66F33258-3665-4D7F-BFFB-D4C0E60D2010}"/>
                        </a:ext>
                      </a:extLst>
                    </p:cNvPr>
                    <p:cNvSpPr>
                      <a:spLocks/>
                    </p:cNvSpPr>
                    <p:nvPr/>
                  </p:nvSpPr>
                  <p:spPr bwMode="auto">
                    <a:xfrm>
                      <a:off x="2272" y="1847"/>
                      <a:ext cx="189" cy="128"/>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255" name="Freeform 316">
                      <a:extLst>
                        <a:ext uri="{FF2B5EF4-FFF2-40B4-BE49-F238E27FC236}">
                          <a16:creationId xmlns="" xmlns:a16="http://schemas.microsoft.com/office/drawing/2014/main" id="{39B0C4DB-E7B0-40C4-A7B9-C2F41ABA0FBB}"/>
                        </a:ext>
                      </a:extLst>
                    </p:cNvPr>
                    <p:cNvSpPr>
                      <a:spLocks/>
                    </p:cNvSpPr>
                    <p:nvPr/>
                  </p:nvSpPr>
                  <p:spPr bwMode="auto">
                    <a:xfrm>
                      <a:off x="2231" y="1953"/>
                      <a:ext cx="45" cy="61"/>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a:latin typeface="Arial" pitchFamily="34" charset="0"/>
                        <a:cs typeface="Arial" pitchFamily="34" charset="0"/>
                      </a:endParaRPr>
                    </a:p>
                  </p:txBody>
                </p:sp>
              </p:grpSp>
            </p:grpSp>
            <p:grpSp>
              <p:nvGrpSpPr>
                <p:cNvPr id="23" name="Group 432">
                  <a:extLst>
                    <a:ext uri="{FF2B5EF4-FFF2-40B4-BE49-F238E27FC236}">
                      <a16:creationId xmlns="" xmlns:a16="http://schemas.microsoft.com/office/drawing/2014/main" id="{60F4A7CE-BED0-4CF2-BA8B-527FF9A8449E}"/>
                    </a:ext>
                  </a:extLst>
                </p:cNvPr>
                <p:cNvGrpSpPr>
                  <a:grpSpLocks/>
                </p:cNvGrpSpPr>
                <p:nvPr/>
              </p:nvGrpSpPr>
              <p:grpSpPr bwMode="auto">
                <a:xfrm>
                  <a:off x="873129" y="3451228"/>
                  <a:ext cx="3359153" cy="2665416"/>
                  <a:chOff x="550" y="2174"/>
                  <a:chExt cx="2116" cy="1679"/>
                </a:xfrm>
              </p:grpSpPr>
              <p:grpSp>
                <p:nvGrpSpPr>
                  <p:cNvPr id="24" name="Group 413">
                    <a:extLst>
                      <a:ext uri="{FF2B5EF4-FFF2-40B4-BE49-F238E27FC236}">
                        <a16:creationId xmlns="" xmlns:a16="http://schemas.microsoft.com/office/drawing/2014/main" id="{63511C44-549D-414A-8051-1F9934BF5385}"/>
                      </a:ext>
                    </a:extLst>
                  </p:cNvPr>
                  <p:cNvGrpSpPr>
                    <a:grpSpLocks/>
                  </p:cNvGrpSpPr>
                  <p:nvPr/>
                </p:nvGrpSpPr>
                <p:grpSpPr bwMode="auto">
                  <a:xfrm>
                    <a:off x="2093" y="2174"/>
                    <a:ext cx="573" cy="258"/>
                    <a:chOff x="2132" y="2126"/>
                    <a:chExt cx="573" cy="258"/>
                  </a:xfrm>
                </p:grpSpPr>
                <p:sp>
                  <p:nvSpPr>
                    <p:cNvPr id="98" name="Line 23">
                      <a:extLst>
                        <a:ext uri="{FF2B5EF4-FFF2-40B4-BE49-F238E27FC236}">
                          <a16:creationId xmlns="" xmlns:a16="http://schemas.microsoft.com/office/drawing/2014/main" id="{FCC1CF23-EB4B-4D36-9564-BEFE8B28F666}"/>
                        </a:ext>
                      </a:extLst>
                    </p:cNvPr>
                    <p:cNvSpPr>
                      <a:spLocks noChangeShapeType="1"/>
                    </p:cNvSpPr>
                    <p:nvPr/>
                  </p:nvSpPr>
                  <p:spPr bwMode="auto">
                    <a:xfrm>
                      <a:off x="2165" y="2126"/>
                      <a:ext cx="199" cy="97"/>
                    </a:xfrm>
                    <a:prstGeom prst="line">
                      <a:avLst/>
                    </a:prstGeom>
                    <a:noFill/>
                    <a:ln w="23813">
                      <a:solidFill>
                        <a:srgbClr val="FF0000"/>
                      </a:solidFill>
                      <a:round/>
                      <a:headEnd/>
                      <a:tailEnd/>
                    </a:ln>
                  </p:spPr>
                  <p:txBody>
                    <a:bodyPr/>
                    <a:lstStyle/>
                    <a:p>
                      <a:endParaRPr lang="en-US">
                        <a:latin typeface="Arial" pitchFamily="34" charset="0"/>
                        <a:cs typeface="Arial" pitchFamily="34" charset="0"/>
                      </a:endParaRPr>
                    </a:p>
                  </p:txBody>
                </p:sp>
                <p:grpSp>
                  <p:nvGrpSpPr>
                    <p:cNvPr id="99" name="Group 397">
                      <a:extLst>
                        <a:ext uri="{FF2B5EF4-FFF2-40B4-BE49-F238E27FC236}">
                          <a16:creationId xmlns="" xmlns:a16="http://schemas.microsoft.com/office/drawing/2014/main" id="{EE39D2E9-811B-4B12-93E0-84ECB89A8465}"/>
                        </a:ext>
                      </a:extLst>
                    </p:cNvPr>
                    <p:cNvGrpSpPr>
                      <a:grpSpLocks/>
                    </p:cNvGrpSpPr>
                    <p:nvPr/>
                  </p:nvGrpSpPr>
                  <p:grpSpPr bwMode="auto">
                    <a:xfrm>
                      <a:off x="2132" y="2147"/>
                      <a:ext cx="573" cy="237"/>
                      <a:chOff x="2132" y="2147"/>
                      <a:chExt cx="573" cy="237"/>
                    </a:xfrm>
                  </p:grpSpPr>
                  <p:sp>
                    <p:nvSpPr>
                      <p:cNvPr id="100" name="Line 170">
                        <a:extLst>
                          <a:ext uri="{FF2B5EF4-FFF2-40B4-BE49-F238E27FC236}">
                            <a16:creationId xmlns="" xmlns:a16="http://schemas.microsoft.com/office/drawing/2014/main" id="{AC8F2B7D-860A-42E8-8C42-0EBC72C73707}"/>
                          </a:ext>
                        </a:extLst>
                      </p:cNvPr>
                      <p:cNvSpPr>
                        <a:spLocks noChangeShapeType="1"/>
                      </p:cNvSpPr>
                      <p:nvPr/>
                    </p:nvSpPr>
                    <p:spPr bwMode="auto">
                      <a:xfrm>
                        <a:off x="2456" y="2265"/>
                        <a:ext cx="249" cy="119"/>
                      </a:xfrm>
                      <a:prstGeom prst="line">
                        <a:avLst/>
                      </a:prstGeom>
                      <a:noFill/>
                      <a:ln w="23813">
                        <a:solidFill>
                          <a:srgbClr val="FF0000"/>
                        </a:solidFill>
                        <a:round/>
                        <a:headEnd/>
                        <a:tailEnd/>
                      </a:ln>
                    </p:spPr>
                    <p:txBody>
                      <a:bodyPr/>
                      <a:lstStyle/>
                      <a:p>
                        <a:endParaRPr lang="en-US">
                          <a:latin typeface="Arial" pitchFamily="34" charset="0"/>
                          <a:cs typeface="Arial" pitchFamily="34" charset="0"/>
                        </a:endParaRPr>
                      </a:p>
                    </p:txBody>
                  </p:sp>
                  <p:sp>
                    <p:nvSpPr>
                      <p:cNvPr id="101" name="Line 51">
                        <a:extLst>
                          <a:ext uri="{FF2B5EF4-FFF2-40B4-BE49-F238E27FC236}">
                            <a16:creationId xmlns="" xmlns:a16="http://schemas.microsoft.com/office/drawing/2014/main" id="{9F791C9B-455F-4A04-BC52-6356A8E27827}"/>
                          </a:ext>
                        </a:extLst>
                      </p:cNvPr>
                      <p:cNvSpPr>
                        <a:spLocks noChangeShapeType="1"/>
                      </p:cNvSpPr>
                      <p:nvPr/>
                    </p:nvSpPr>
                    <p:spPr bwMode="auto">
                      <a:xfrm flipV="1">
                        <a:off x="2132" y="2147"/>
                        <a:ext cx="13" cy="7"/>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grpSp>
              </p:grpSp>
              <p:grpSp>
                <p:nvGrpSpPr>
                  <p:cNvPr id="25" name="Group 430">
                    <a:extLst>
                      <a:ext uri="{FF2B5EF4-FFF2-40B4-BE49-F238E27FC236}">
                        <a16:creationId xmlns="" xmlns:a16="http://schemas.microsoft.com/office/drawing/2014/main" id="{39839E9A-50E2-4DC5-B363-027A4C72292C}"/>
                      </a:ext>
                    </a:extLst>
                  </p:cNvPr>
                  <p:cNvGrpSpPr>
                    <a:grpSpLocks/>
                  </p:cNvGrpSpPr>
                  <p:nvPr/>
                </p:nvGrpSpPr>
                <p:grpSpPr bwMode="auto">
                  <a:xfrm>
                    <a:off x="550" y="2742"/>
                    <a:ext cx="1240" cy="1111"/>
                    <a:chOff x="550" y="2742"/>
                    <a:chExt cx="1240" cy="1111"/>
                  </a:xfrm>
                </p:grpSpPr>
                <p:sp>
                  <p:nvSpPr>
                    <p:cNvPr id="26" name="Line 11">
                      <a:extLst>
                        <a:ext uri="{FF2B5EF4-FFF2-40B4-BE49-F238E27FC236}">
                          <a16:creationId xmlns="" xmlns:a16="http://schemas.microsoft.com/office/drawing/2014/main" id="{4C59EBEA-D565-459F-9E13-792939192501}"/>
                        </a:ext>
                      </a:extLst>
                    </p:cNvPr>
                    <p:cNvSpPr>
                      <a:spLocks noChangeShapeType="1"/>
                    </p:cNvSpPr>
                    <p:nvPr/>
                  </p:nvSpPr>
                  <p:spPr bwMode="auto">
                    <a:xfrm flipV="1">
                      <a:off x="920" y="3035"/>
                      <a:ext cx="870" cy="380"/>
                    </a:xfrm>
                    <a:prstGeom prst="line">
                      <a:avLst/>
                    </a:pr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7" name="Freeform 12">
                      <a:extLst>
                        <a:ext uri="{FF2B5EF4-FFF2-40B4-BE49-F238E27FC236}">
                          <a16:creationId xmlns="" xmlns:a16="http://schemas.microsoft.com/office/drawing/2014/main" id="{18C4B51E-22EF-42DF-98E2-8AAADD3BFA6A}"/>
                        </a:ext>
                      </a:extLst>
                    </p:cNvPr>
                    <p:cNvSpPr>
                      <a:spLocks/>
                    </p:cNvSpPr>
                    <p:nvPr/>
                  </p:nvSpPr>
                  <p:spPr bwMode="auto">
                    <a:xfrm>
                      <a:off x="1369" y="3037"/>
                      <a:ext cx="416" cy="725"/>
                    </a:xfrm>
                    <a:custGeom>
                      <a:avLst/>
                      <a:gdLst>
                        <a:gd name="T0" fmla="*/ 0 w 416"/>
                        <a:gd name="T1" fmla="*/ 725 h 725"/>
                        <a:gd name="T2" fmla="*/ 356 w 416"/>
                        <a:gd name="T3" fmla="*/ 48 h 725"/>
                        <a:gd name="T4" fmla="*/ 358 w 416"/>
                        <a:gd name="T5" fmla="*/ 47 h 725"/>
                        <a:gd name="T6" fmla="*/ 362 w 416"/>
                        <a:gd name="T7" fmla="*/ 39 h 725"/>
                        <a:gd name="T8" fmla="*/ 373 w 416"/>
                        <a:gd name="T9" fmla="*/ 28 h 725"/>
                        <a:gd name="T10" fmla="*/ 390 w 416"/>
                        <a:gd name="T11" fmla="*/ 13 h 725"/>
                        <a:gd name="T12" fmla="*/ 416 w 416"/>
                        <a:gd name="T13" fmla="*/ 0 h 725"/>
                        <a:gd name="T14" fmla="*/ 0 60000 65536"/>
                        <a:gd name="T15" fmla="*/ 0 60000 65536"/>
                        <a:gd name="T16" fmla="*/ 0 60000 65536"/>
                        <a:gd name="T17" fmla="*/ 0 60000 65536"/>
                        <a:gd name="T18" fmla="*/ 0 60000 65536"/>
                        <a:gd name="T19" fmla="*/ 0 60000 65536"/>
                        <a:gd name="T20" fmla="*/ 0 60000 65536"/>
                        <a:gd name="T21" fmla="*/ 0 w 416"/>
                        <a:gd name="T22" fmla="*/ 0 h 725"/>
                        <a:gd name="T23" fmla="*/ 416 w 416"/>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6" h="725">
                          <a:moveTo>
                            <a:pt x="0" y="725"/>
                          </a:moveTo>
                          <a:lnTo>
                            <a:pt x="356" y="48"/>
                          </a:lnTo>
                          <a:lnTo>
                            <a:pt x="358" y="47"/>
                          </a:lnTo>
                          <a:lnTo>
                            <a:pt x="362" y="39"/>
                          </a:lnTo>
                          <a:lnTo>
                            <a:pt x="373" y="28"/>
                          </a:lnTo>
                          <a:lnTo>
                            <a:pt x="390" y="13"/>
                          </a:lnTo>
                          <a:lnTo>
                            <a:pt x="416" y="0"/>
                          </a:lnTo>
                        </a:path>
                      </a:pathLst>
                    </a:custGeom>
                    <a:noFill/>
                    <a:ln w="11113">
                      <a:solidFill>
                        <a:srgbClr val="FF0000"/>
                      </a:solidFill>
                      <a:round/>
                      <a:headEnd/>
                      <a:tailEnd/>
                    </a:ln>
                  </p:spPr>
                  <p:txBody>
                    <a:bodyPr/>
                    <a:lstStyle/>
                    <a:p>
                      <a:endParaRPr lang="en-US">
                        <a:latin typeface="Arial" pitchFamily="34" charset="0"/>
                        <a:cs typeface="Arial" pitchFamily="34" charset="0"/>
                      </a:endParaRPr>
                    </a:p>
                  </p:txBody>
                </p:sp>
                <p:sp>
                  <p:nvSpPr>
                    <p:cNvPr id="28" name="Freeform 150">
                      <a:extLst>
                        <a:ext uri="{FF2B5EF4-FFF2-40B4-BE49-F238E27FC236}">
                          <a16:creationId xmlns="" xmlns:a16="http://schemas.microsoft.com/office/drawing/2014/main" id="{6029E0EA-447D-4F48-8291-DE313E7DF5D3}"/>
                        </a:ext>
                      </a:extLst>
                    </p:cNvPr>
                    <p:cNvSpPr>
                      <a:spLocks/>
                    </p:cNvSpPr>
                    <p:nvPr/>
                  </p:nvSpPr>
                  <p:spPr bwMode="auto">
                    <a:xfrm>
                      <a:off x="550" y="3015"/>
                      <a:ext cx="210" cy="54"/>
                    </a:xfrm>
                    <a:custGeom>
                      <a:avLst/>
                      <a:gdLst>
                        <a:gd name="T0" fmla="*/ 210 w 210"/>
                        <a:gd name="T1" fmla="*/ 0 h 54"/>
                        <a:gd name="T2" fmla="*/ 56 w 210"/>
                        <a:gd name="T3" fmla="*/ 0 h 54"/>
                        <a:gd name="T4" fmla="*/ 0 w 210"/>
                        <a:gd name="T5" fmla="*/ 54 h 54"/>
                        <a:gd name="T6" fmla="*/ 172 w 210"/>
                        <a:gd name="T7" fmla="*/ 54 h 54"/>
                        <a:gd name="T8" fmla="*/ 0 60000 65536"/>
                        <a:gd name="T9" fmla="*/ 0 60000 65536"/>
                        <a:gd name="T10" fmla="*/ 0 60000 65536"/>
                        <a:gd name="T11" fmla="*/ 0 60000 65536"/>
                        <a:gd name="T12" fmla="*/ 0 w 210"/>
                        <a:gd name="T13" fmla="*/ 0 h 54"/>
                        <a:gd name="T14" fmla="*/ 210 w 210"/>
                        <a:gd name="T15" fmla="*/ 54 h 54"/>
                      </a:gdLst>
                      <a:ahLst/>
                      <a:cxnLst>
                        <a:cxn ang="T8">
                          <a:pos x="T0" y="T1"/>
                        </a:cxn>
                        <a:cxn ang="T9">
                          <a:pos x="T2" y="T3"/>
                        </a:cxn>
                        <a:cxn ang="T10">
                          <a:pos x="T4" y="T5"/>
                        </a:cxn>
                        <a:cxn ang="T11">
                          <a:pos x="T6" y="T7"/>
                        </a:cxn>
                      </a:cxnLst>
                      <a:rect l="T12" t="T13" r="T14" b="T15"/>
                      <a:pathLst>
                        <a:path w="210" h="54">
                          <a:moveTo>
                            <a:pt x="210" y="0"/>
                          </a:moveTo>
                          <a:lnTo>
                            <a:pt x="56" y="0"/>
                          </a:lnTo>
                          <a:lnTo>
                            <a:pt x="0" y="54"/>
                          </a:lnTo>
                          <a:lnTo>
                            <a:pt x="172" y="54"/>
                          </a:lnTo>
                        </a:path>
                      </a:pathLst>
                    </a:custGeom>
                    <a:noFill/>
                    <a:ln w="17463">
                      <a:solidFill>
                        <a:srgbClr val="000000"/>
                      </a:solidFill>
                      <a:round/>
                      <a:headEnd/>
                      <a:tailEnd/>
                    </a:ln>
                  </p:spPr>
                  <p:txBody>
                    <a:bodyPr/>
                    <a:lstStyle/>
                    <a:p>
                      <a:endParaRPr lang="en-US">
                        <a:latin typeface="Arial" pitchFamily="34" charset="0"/>
                        <a:cs typeface="Arial" pitchFamily="34" charset="0"/>
                      </a:endParaRPr>
                    </a:p>
                  </p:txBody>
                </p:sp>
                <p:sp>
                  <p:nvSpPr>
                    <p:cNvPr id="29" name="Freeform 151">
                      <a:extLst>
                        <a:ext uri="{FF2B5EF4-FFF2-40B4-BE49-F238E27FC236}">
                          <a16:creationId xmlns="" xmlns:a16="http://schemas.microsoft.com/office/drawing/2014/main" id="{E3F0B145-C490-4209-8FD2-2A8928FEF760}"/>
                        </a:ext>
                      </a:extLst>
                    </p:cNvPr>
                    <p:cNvSpPr>
                      <a:spLocks/>
                    </p:cNvSpPr>
                    <p:nvPr/>
                  </p:nvSpPr>
                  <p:spPr bwMode="auto">
                    <a:xfrm>
                      <a:off x="814" y="3366"/>
                      <a:ext cx="196" cy="104"/>
                    </a:xfrm>
                    <a:custGeom>
                      <a:avLst/>
                      <a:gdLst>
                        <a:gd name="T0" fmla="*/ 144 w 196"/>
                        <a:gd name="T1" fmla="*/ 0 h 104"/>
                        <a:gd name="T2" fmla="*/ 0 w 196"/>
                        <a:gd name="T3" fmla="*/ 61 h 104"/>
                        <a:gd name="T4" fmla="*/ 46 w 196"/>
                        <a:gd name="T5" fmla="*/ 104 h 104"/>
                        <a:gd name="T6" fmla="*/ 196 w 196"/>
                        <a:gd name="T7" fmla="*/ 39 h 104"/>
                        <a:gd name="T8" fmla="*/ 0 60000 65536"/>
                        <a:gd name="T9" fmla="*/ 0 60000 65536"/>
                        <a:gd name="T10" fmla="*/ 0 60000 65536"/>
                        <a:gd name="T11" fmla="*/ 0 60000 65536"/>
                        <a:gd name="T12" fmla="*/ 0 w 196"/>
                        <a:gd name="T13" fmla="*/ 0 h 104"/>
                        <a:gd name="T14" fmla="*/ 196 w 196"/>
                        <a:gd name="T15" fmla="*/ 104 h 104"/>
                      </a:gdLst>
                      <a:ahLst/>
                      <a:cxnLst>
                        <a:cxn ang="T8">
                          <a:pos x="T0" y="T1"/>
                        </a:cxn>
                        <a:cxn ang="T9">
                          <a:pos x="T2" y="T3"/>
                        </a:cxn>
                        <a:cxn ang="T10">
                          <a:pos x="T4" y="T5"/>
                        </a:cxn>
                        <a:cxn ang="T11">
                          <a:pos x="T6" y="T7"/>
                        </a:cxn>
                      </a:cxnLst>
                      <a:rect l="T12" t="T13" r="T14" b="T15"/>
                      <a:pathLst>
                        <a:path w="196" h="104">
                          <a:moveTo>
                            <a:pt x="144" y="0"/>
                          </a:moveTo>
                          <a:lnTo>
                            <a:pt x="0" y="61"/>
                          </a:lnTo>
                          <a:lnTo>
                            <a:pt x="46" y="104"/>
                          </a:lnTo>
                          <a:lnTo>
                            <a:pt x="196" y="39"/>
                          </a:lnTo>
                        </a:path>
                      </a:pathLst>
                    </a:custGeom>
                    <a:noFill/>
                    <a:ln w="17463">
                      <a:solidFill>
                        <a:srgbClr val="000000"/>
                      </a:solidFill>
                      <a:round/>
                      <a:headEnd/>
                      <a:tailEnd/>
                    </a:ln>
                  </p:spPr>
                  <p:txBody>
                    <a:bodyPr/>
                    <a:lstStyle/>
                    <a:p>
                      <a:endParaRPr lang="en-US">
                        <a:latin typeface="Arial" pitchFamily="34" charset="0"/>
                        <a:cs typeface="Arial" pitchFamily="34" charset="0"/>
                      </a:endParaRPr>
                    </a:p>
                  </p:txBody>
                </p:sp>
                <p:sp>
                  <p:nvSpPr>
                    <p:cNvPr id="30" name="Freeform 152">
                      <a:extLst>
                        <a:ext uri="{FF2B5EF4-FFF2-40B4-BE49-F238E27FC236}">
                          <a16:creationId xmlns="" xmlns:a16="http://schemas.microsoft.com/office/drawing/2014/main" id="{16488AEA-61FA-4761-B361-092C2CD12592}"/>
                        </a:ext>
                      </a:extLst>
                    </p:cNvPr>
                    <p:cNvSpPr>
                      <a:spLocks/>
                    </p:cNvSpPr>
                    <p:nvPr/>
                  </p:nvSpPr>
                  <p:spPr bwMode="auto">
                    <a:xfrm>
                      <a:off x="1281" y="3684"/>
                      <a:ext cx="171" cy="169"/>
                    </a:xfrm>
                    <a:custGeom>
                      <a:avLst/>
                      <a:gdLst>
                        <a:gd name="T0" fmla="*/ 78 w 171"/>
                        <a:gd name="T1" fmla="*/ 0 h 169"/>
                        <a:gd name="T2" fmla="*/ 0 w 171"/>
                        <a:gd name="T3" fmla="*/ 141 h 169"/>
                        <a:gd name="T4" fmla="*/ 97 w 171"/>
                        <a:gd name="T5" fmla="*/ 169 h 169"/>
                        <a:gd name="T6" fmla="*/ 171 w 171"/>
                        <a:gd name="T7" fmla="*/ 20 h 169"/>
                        <a:gd name="T8" fmla="*/ 0 60000 65536"/>
                        <a:gd name="T9" fmla="*/ 0 60000 65536"/>
                        <a:gd name="T10" fmla="*/ 0 60000 65536"/>
                        <a:gd name="T11" fmla="*/ 0 60000 65536"/>
                        <a:gd name="T12" fmla="*/ 0 w 171"/>
                        <a:gd name="T13" fmla="*/ 0 h 169"/>
                        <a:gd name="T14" fmla="*/ 171 w 171"/>
                        <a:gd name="T15" fmla="*/ 169 h 169"/>
                      </a:gdLst>
                      <a:ahLst/>
                      <a:cxnLst>
                        <a:cxn ang="T8">
                          <a:pos x="T0" y="T1"/>
                        </a:cxn>
                        <a:cxn ang="T9">
                          <a:pos x="T2" y="T3"/>
                        </a:cxn>
                        <a:cxn ang="T10">
                          <a:pos x="T4" y="T5"/>
                        </a:cxn>
                        <a:cxn ang="T11">
                          <a:pos x="T6" y="T7"/>
                        </a:cxn>
                      </a:cxnLst>
                      <a:rect l="T12" t="T13" r="T14" b="T15"/>
                      <a:pathLst>
                        <a:path w="171" h="169">
                          <a:moveTo>
                            <a:pt x="78" y="0"/>
                          </a:moveTo>
                          <a:lnTo>
                            <a:pt x="0" y="141"/>
                          </a:lnTo>
                          <a:lnTo>
                            <a:pt x="97" y="169"/>
                          </a:lnTo>
                          <a:lnTo>
                            <a:pt x="171" y="20"/>
                          </a:lnTo>
                        </a:path>
                      </a:pathLst>
                    </a:custGeom>
                    <a:noFill/>
                    <a:ln w="17463">
                      <a:solidFill>
                        <a:srgbClr val="000000"/>
                      </a:solidFill>
                      <a:round/>
                      <a:headEnd/>
                      <a:tailEnd/>
                    </a:ln>
                  </p:spPr>
                  <p:txBody>
                    <a:bodyPr/>
                    <a:lstStyle/>
                    <a:p>
                      <a:endParaRPr lang="en-US">
                        <a:latin typeface="Arial" pitchFamily="34" charset="0"/>
                        <a:cs typeface="Arial" pitchFamily="34" charset="0"/>
                      </a:endParaRPr>
                    </a:p>
                  </p:txBody>
                </p:sp>
                <p:sp>
                  <p:nvSpPr>
                    <p:cNvPr id="31" name="Freeform 183">
                      <a:extLst>
                        <a:ext uri="{FF2B5EF4-FFF2-40B4-BE49-F238E27FC236}">
                          <a16:creationId xmlns="" xmlns:a16="http://schemas.microsoft.com/office/drawing/2014/main" id="{B699A5AA-4E4B-4C20-AAFC-0D2167B88C5D}"/>
                        </a:ext>
                      </a:extLst>
                    </p:cNvPr>
                    <p:cNvSpPr>
                      <a:spLocks/>
                    </p:cNvSpPr>
                    <p:nvPr/>
                  </p:nvSpPr>
                  <p:spPr bwMode="auto">
                    <a:xfrm>
                      <a:off x="1507" y="3233"/>
                      <a:ext cx="41" cy="302"/>
                    </a:xfrm>
                    <a:custGeom>
                      <a:avLst/>
                      <a:gdLst>
                        <a:gd name="T0" fmla="*/ 41 w 41"/>
                        <a:gd name="T1" fmla="*/ 0 h 302"/>
                        <a:gd name="T2" fmla="*/ 41 w 41"/>
                        <a:gd name="T3" fmla="*/ 299 h 302"/>
                        <a:gd name="T4" fmla="*/ 18 w 41"/>
                        <a:gd name="T5" fmla="*/ 302 h 302"/>
                        <a:gd name="T6" fmla="*/ 4 w 41"/>
                        <a:gd name="T7" fmla="*/ 302 h 302"/>
                        <a:gd name="T8" fmla="*/ 0 w 41"/>
                        <a:gd name="T9" fmla="*/ 302 h 302"/>
                        <a:gd name="T10" fmla="*/ 0 w 41"/>
                        <a:gd name="T11" fmla="*/ 2 h 302"/>
                        <a:gd name="T12" fmla="*/ 41 w 41"/>
                        <a:gd name="T13" fmla="*/ 0 h 302"/>
                        <a:gd name="T14" fmla="*/ 0 60000 65536"/>
                        <a:gd name="T15" fmla="*/ 0 60000 65536"/>
                        <a:gd name="T16" fmla="*/ 0 60000 65536"/>
                        <a:gd name="T17" fmla="*/ 0 60000 65536"/>
                        <a:gd name="T18" fmla="*/ 0 60000 65536"/>
                        <a:gd name="T19" fmla="*/ 0 60000 65536"/>
                        <a:gd name="T20" fmla="*/ 0 60000 65536"/>
                        <a:gd name="T21" fmla="*/ 0 w 41"/>
                        <a:gd name="T22" fmla="*/ 0 h 302"/>
                        <a:gd name="T23" fmla="*/ 41 w 41"/>
                        <a:gd name="T24" fmla="*/ 302 h 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02">
                          <a:moveTo>
                            <a:pt x="41" y="0"/>
                          </a:moveTo>
                          <a:lnTo>
                            <a:pt x="41" y="299"/>
                          </a:lnTo>
                          <a:lnTo>
                            <a:pt x="18" y="302"/>
                          </a:lnTo>
                          <a:lnTo>
                            <a:pt x="4" y="302"/>
                          </a:lnTo>
                          <a:lnTo>
                            <a:pt x="0" y="302"/>
                          </a:lnTo>
                          <a:lnTo>
                            <a:pt x="0" y="2"/>
                          </a:lnTo>
                          <a:lnTo>
                            <a:pt x="41"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32" name="Freeform 184">
                      <a:extLst>
                        <a:ext uri="{FF2B5EF4-FFF2-40B4-BE49-F238E27FC236}">
                          <a16:creationId xmlns="" xmlns:a16="http://schemas.microsoft.com/office/drawing/2014/main" id="{3A8B1C9C-B74A-4530-8416-51FB0A07D755}"/>
                        </a:ext>
                      </a:extLst>
                    </p:cNvPr>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33" name="Freeform 185">
                      <a:extLst>
                        <a:ext uri="{FF2B5EF4-FFF2-40B4-BE49-F238E27FC236}">
                          <a16:creationId xmlns="" xmlns:a16="http://schemas.microsoft.com/office/drawing/2014/main" id="{693A0DDA-8731-40E6-B8C6-ECD62774599A}"/>
                        </a:ext>
                      </a:extLst>
                    </p:cNvPr>
                    <p:cNvSpPr>
                      <a:spLocks/>
                    </p:cNvSpPr>
                    <p:nvPr/>
                  </p:nvSpPr>
                  <p:spPr bwMode="auto">
                    <a:xfrm>
                      <a:off x="815" y="2864"/>
                      <a:ext cx="384" cy="354"/>
                    </a:xfrm>
                    <a:custGeom>
                      <a:avLst/>
                      <a:gdLst>
                        <a:gd name="T0" fmla="*/ 169 w 384"/>
                        <a:gd name="T1" fmla="*/ 354 h 354"/>
                        <a:gd name="T2" fmla="*/ 128 w 384"/>
                        <a:gd name="T3" fmla="*/ 349 h 354"/>
                        <a:gd name="T4" fmla="*/ 93 w 384"/>
                        <a:gd name="T5" fmla="*/ 339 h 354"/>
                        <a:gd name="T6" fmla="*/ 67 w 384"/>
                        <a:gd name="T7" fmla="*/ 326 h 354"/>
                        <a:gd name="T8" fmla="*/ 45 w 384"/>
                        <a:gd name="T9" fmla="*/ 310 h 354"/>
                        <a:gd name="T10" fmla="*/ 28 w 384"/>
                        <a:gd name="T11" fmla="*/ 295 h 354"/>
                        <a:gd name="T12" fmla="*/ 15 w 384"/>
                        <a:gd name="T13" fmla="*/ 278 h 354"/>
                        <a:gd name="T14" fmla="*/ 8 w 384"/>
                        <a:gd name="T15" fmla="*/ 263 h 354"/>
                        <a:gd name="T16" fmla="*/ 2 w 384"/>
                        <a:gd name="T17" fmla="*/ 252 h 354"/>
                        <a:gd name="T18" fmla="*/ 0 w 384"/>
                        <a:gd name="T19" fmla="*/ 243 h 354"/>
                        <a:gd name="T20" fmla="*/ 0 w 384"/>
                        <a:gd name="T21" fmla="*/ 241 h 354"/>
                        <a:gd name="T22" fmla="*/ 0 w 384"/>
                        <a:gd name="T23" fmla="*/ 0 h 354"/>
                        <a:gd name="T24" fmla="*/ 384 w 384"/>
                        <a:gd name="T25" fmla="*/ 2 h 354"/>
                        <a:gd name="T26" fmla="*/ 384 w 384"/>
                        <a:gd name="T27" fmla="*/ 236 h 354"/>
                        <a:gd name="T28" fmla="*/ 377 w 384"/>
                        <a:gd name="T29" fmla="*/ 254 h 354"/>
                        <a:gd name="T30" fmla="*/ 367 w 384"/>
                        <a:gd name="T31" fmla="*/ 273 h 354"/>
                        <a:gd name="T32" fmla="*/ 360 w 384"/>
                        <a:gd name="T33" fmla="*/ 286 h 354"/>
                        <a:gd name="T34" fmla="*/ 352 w 384"/>
                        <a:gd name="T35" fmla="*/ 297 h 354"/>
                        <a:gd name="T36" fmla="*/ 351 w 384"/>
                        <a:gd name="T37" fmla="*/ 299 h 354"/>
                        <a:gd name="T38" fmla="*/ 330 w 384"/>
                        <a:gd name="T39" fmla="*/ 317 h 354"/>
                        <a:gd name="T40" fmla="*/ 304 w 384"/>
                        <a:gd name="T41" fmla="*/ 330 h 354"/>
                        <a:gd name="T42" fmla="*/ 275 w 384"/>
                        <a:gd name="T43" fmla="*/ 339 h 354"/>
                        <a:gd name="T44" fmla="*/ 243 w 384"/>
                        <a:gd name="T45" fmla="*/ 347 h 354"/>
                        <a:gd name="T46" fmla="*/ 215 w 384"/>
                        <a:gd name="T47" fmla="*/ 351 h 354"/>
                        <a:gd name="T48" fmla="*/ 191 w 384"/>
                        <a:gd name="T49" fmla="*/ 352 h 354"/>
                        <a:gd name="T50" fmla="*/ 174 w 384"/>
                        <a:gd name="T51" fmla="*/ 354 h 354"/>
                        <a:gd name="T52" fmla="*/ 169 w 384"/>
                        <a:gd name="T53" fmla="*/ 354 h 3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354"/>
                        <a:gd name="T83" fmla="*/ 384 w 384"/>
                        <a:gd name="T84" fmla="*/ 354 h 35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354">
                          <a:moveTo>
                            <a:pt x="169" y="354"/>
                          </a:moveTo>
                          <a:lnTo>
                            <a:pt x="128" y="349"/>
                          </a:lnTo>
                          <a:lnTo>
                            <a:pt x="93" y="339"/>
                          </a:lnTo>
                          <a:lnTo>
                            <a:pt x="67" y="326"/>
                          </a:lnTo>
                          <a:lnTo>
                            <a:pt x="45" y="310"/>
                          </a:lnTo>
                          <a:lnTo>
                            <a:pt x="28" y="295"/>
                          </a:lnTo>
                          <a:lnTo>
                            <a:pt x="15" y="278"/>
                          </a:lnTo>
                          <a:lnTo>
                            <a:pt x="8" y="263"/>
                          </a:lnTo>
                          <a:lnTo>
                            <a:pt x="2" y="252"/>
                          </a:lnTo>
                          <a:lnTo>
                            <a:pt x="0" y="243"/>
                          </a:lnTo>
                          <a:lnTo>
                            <a:pt x="0" y="241"/>
                          </a:lnTo>
                          <a:lnTo>
                            <a:pt x="0" y="0"/>
                          </a:lnTo>
                          <a:lnTo>
                            <a:pt x="384" y="2"/>
                          </a:lnTo>
                          <a:lnTo>
                            <a:pt x="384" y="236"/>
                          </a:lnTo>
                          <a:lnTo>
                            <a:pt x="377" y="254"/>
                          </a:lnTo>
                          <a:lnTo>
                            <a:pt x="367" y="273"/>
                          </a:lnTo>
                          <a:lnTo>
                            <a:pt x="360" y="286"/>
                          </a:lnTo>
                          <a:lnTo>
                            <a:pt x="352" y="297"/>
                          </a:lnTo>
                          <a:lnTo>
                            <a:pt x="351" y="299"/>
                          </a:lnTo>
                          <a:lnTo>
                            <a:pt x="330" y="317"/>
                          </a:lnTo>
                          <a:lnTo>
                            <a:pt x="304" y="330"/>
                          </a:lnTo>
                          <a:lnTo>
                            <a:pt x="275" y="339"/>
                          </a:lnTo>
                          <a:lnTo>
                            <a:pt x="243" y="347"/>
                          </a:lnTo>
                          <a:lnTo>
                            <a:pt x="215" y="351"/>
                          </a:lnTo>
                          <a:lnTo>
                            <a:pt x="191" y="352"/>
                          </a:lnTo>
                          <a:lnTo>
                            <a:pt x="174" y="354"/>
                          </a:lnTo>
                          <a:lnTo>
                            <a:pt x="169" y="354"/>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34" name="Freeform 186">
                      <a:extLst>
                        <a:ext uri="{FF2B5EF4-FFF2-40B4-BE49-F238E27FC236}">
                          <a16:creationId xmlns="" xmlns:a16="http://schemas.microsoft.com/office/drawing/2014/main" id="{A5EE2FB9-F437-495B-88BC-4D3865EAE049}"/>
                        </a:ext>
                      </a:extLst>
                    </p:cNvPr>
                    <p:cNvSpPr>
                      <a:spLocks/>
                    </p:cNvSpPr>
                    <p:nvPr/>
                  </p:nvSpPr>
                  <p:spPr bwMode="auto">
                    <a:xfrm>
                      <a:off x="836" y="2864"/>
                      <a:ext cx="343" cy="352"/>
                    </a:xfrm>
                    <a:custGeom>
                      <a:avLst/>
                      <a:gdLst>
                        <a:gd name="T0" fmla="*/ 153 w 343"/>
                        <a:gd name="T1" fmla="*/ 352 h 352"/>
                        <a:gd name="T2" fmla="*/ 116 w 343"/>
                        <a:gd name="T3" fmla="*/ 349 h 352"/>
                        <a:gd name="T4" fmla="*/ 87 w 343"/>
                        <a:gd name="T5" fmla="*/ 339 h 352"/>
                        <a:gd name="T6" fmla="*/ 61 w 343"/>
                        <a:gd name="T7" fmla="*/ 328 h 352"/>
                        <a:gd name="T8" fmla="*/ 42 w 343"/>
                        <a:gd name="T9" fmla="*/ 315 h 352"/>
                        <a:gd name="T10" fmla="*/ 27 w 343"/>
                        <a:gd name="T11" fmla="*/ 301 h 352"/>
                        <a:gd name="T12" fmla="*/ 16 w 343"/>
                        <a:gd name="T13" fmla="*/ 288 h 352"/>
                        <a:gd name="T14" fmla="*/ 9 w 343"/>
                        <a:gd name="T15" fmla="*/ 275 h 352"/>
                        <a:gd name="T16" fmla="*/ 3 w 343"/>
                        <a:gd name="T17" fmla="*/ 263 h 352"/>
                        <a:gd name="T18" fmla="*/ 1 w 343"/>
                        <a:gd name="T19" fmla="*/ 256 h 352"/>
                        <a:gd name="T20" fmla="*/ 0 w 343"/>
                        <a:gd name="T21" fmla="*/ 254 h 352"/>
                        <a:gd name="T22" fmla="*/ 0 w 343"/>
                        <a:gd name="T23" fmla="*/ 0 h 352"/>
                        <a:gd name="T24" fmla="*/ 343 w 343"/>
                        <a:gd name="T25" fmla="*/ 2 h 352"/>
                        <a:gd name="T26" fmla="*/ 343 w 343"/>
                        <a:gd name="T27" fmla="*/ 226 h 352"/>
                        <a:gd name="T28" fmla="*/ 335 w 343"/>
                        <a:gd name="T29" fmla="*/ 243 h 352"/>
                        <a:gd name="T30" fmla="*/ 328 w 343"/>
                        <a:gd name="T31" fmla="*/ 260 h 352"/>
                        <a:gd name="T32" fmla="*/ 320 w 343"/>
                        <a:gd name="T33" fmla="*/ 273 h 352"/>
                        <a:gd name="T34" fmla="*/ 315 w 343"/>
                        <a:gd name="T35" fmla="*/ 282 h 352"/>
                        <a:gd name="T36" fmla="*/ 313 w 343"/>
                        <a:gd name="T37" fmla="*/ 286 h 352"/>
                        <a:gd name="T38" fmla="*/ 296 w 343"/>
                        <a:gd name="T39" fmla="*/ 302 h 352"/>
                        <a:gd name="T40" fmla="*/ 272 w 343"/>
                        <a:gd name="T41" fmla="*/ 315 h 352"/>
                        <a:gd name="T42" fmla="*/ 246 w 343"/>
                        <a:gd name="T43" fmla="*/ 326 h 352"/>
                        <a:gd name="T44" fmla="*/ 220 w 343"/>
                        <a:gd name="T45" fmla="*/ 336 h 352"/>
                        <a:gd name="T46" fmla="*/ 194 w 343"/>
                        <a:gd name="T47" fmla="*/ 343 h 352"/>
                        <a:gd name="T48" fmla="*/ 174 w 343"/>
                        <a:gd name="T49" fmla="*/ 349 h 352"/>
                        <a:gd name="T50" fmla="*/ 159 w 343"/>
                        <a:gd name="T51" fmla="*/ 351 h 352"/>
                        <a:gd name="T52" fmla="*/ 153 w 343"/>
                        <a:gd name="T53" fmla="*/ 352 h 3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3"/>
                        <a:gd name="T82" fmla="*/ 0 h 352"/>
                        <a:gd name="T83" fmla="*/ 343 w 343"/>
                        <a:gd name="T84" fmla="*/ 352 h 3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3" h="352">
                          <a:moveTo>
                            <a:pt x="153" y="352"/>
                          </a:moveTo>
                          <a:lnTo>
                            <a:pt x="116" y="349"/>
                          </a:lnTo>
                          <a:lnTo>
                            <a:pt x="87" y="339"/>
                          </a:lnTo>
                          <a:lnTo>
                            <a:pt x="61" y="328"/>
                          </a:lnTo>
                          <a:lnTo>
                            <a:pt x="42" y="315"/>
                          </a:lnTo>
                          <a:lnTo>
                            <a:pt x="27" y="301"/>
                          </a:lnTo>
                          <a:lnTo>
                            <a:pt x="16" y="288"/>
                          </a:lnTo>
                          <a:lnTo>
                            <a:pt x="9" y="275"/>
                          </a:lnTo>
                          <a:lnTo>
                            <a:pt x="3" y="263"/>
                          </a:lnTo>
                          <a:lnTo>
                            <a:pt x="1" y="256"/>
                          </a:lnTo>
                          <a:lnTo>
                            <a:pt x="0" y="254"/>
                          </a:lnTo>
                          <a:lnTo>
                            <a:pt x="0" y="0"/>
                          </a:lnTo>
                          <a:lnTo>
                            <a:pt x="343" y="2"/>
                          </a:lnTo>
                          <a:lnTo>
                            <a:pt x="343" y="226"/>
                          </a:lnTo>
                          <a:lnTo>
                            <a:pt x="335" y="243"/>
                          </a:lnTo>
                          <a:lnTo>
                            <a:pt x="328" y="260"/>
                          </a:lnTo>
                          <a:lnTo>
                            <a:pt x="320" y="273"/>
                          </a:lnTo>
                          <a:lnTo>
                            <a:pt x="315" y="282"/>
                          </a:lnTo>
                          <a:lnTo>
                            <a:pt x="313" y="286"/>
                          </a:lnTo>
                          <a:lnTo>
                            <a:pt x="296" y="302"/>
                          </a:lnTo>
                          <a:lnTo>
                            <a:pt x="272" y="315"/>
                          </a:lnTo>
                          <a:lnTo>
                            <a:pt x="246" y="326"/>
                          </a:lnTo>
                          <a:lnTo>
                            <a:pt x="220" y="336"/>
                          </a:lnTo>
                          <a:lnTo>
                            <a:pt x="194" y="343"/>
                          </a:lnTo>
                          <a:lnTo>
                            <a:pt x="174" y="349"/>
                          </a:lnTo>
                          <a:lnTo>
                            <a:pt x="159" y="351"/>
                          </a:lnTo>
                          <a:lnTo>
                            <a:pt x="153" y="352"/>
                          </a:lnTo>
                          <a:close/>
                        </a:path>
                      </a:pathLst>
                    </a:custGeom>
                    <a:solidFill>
                      <a:srgbClr val="202020"/>
                    </a:solidFill>
                    <a:ln w="0">
                      <a:solidFill>
                        <a:srgbClr val="202020"/>
                      </a:solidFill>
                      <a:round/>
                      <a:headEnd/>
                      <a:tailEnd/>
                    </a:ln>
                  </p:spPr>
                  <p:txBody>
                    <a:bodyPr/>
                    <a:lstStyle/>
                    <a:p>
                      <a:endParaRPr lang="en-US">
                        <a:latin typeface="Arial" pitchFamily="34" charset="0"/>
                        <a:cs typeface="Arial" pitchFamily="34" charset="0"/>
                      </a:endParaRPr>
                    </a:p>
                  </p:txBody>
                </p:sp>
                <p:sp>
                  <p:nvSpPr>
                    <p:cNvPr id="35" name="Freeform 187">
                      <a:extLst>
                        <a:ext uri="{FF2B5EF4-FFF2-40B4-BE49-F238E27FC236}">
                          <a16:creationId xmlns="" xmlns:a16="http://schemas.microsoft.com/office/drawing/2014/main" id="{BE66DBB7-F6E7-49B8-8BAE-B8B277E802F4}"/>
                        </a:ext>
                      </a:extLst>
                    </p:cNvPr>
                    <p:cNvSpPr>
                      <a:spLocks/>
                    </p:cNvSpPr>
                    <p:nvPr/>
                  </p:nvSpPr>
                  <p:spPr bwMode="auto">
                    <a:xfrm>
                      <a:off x="858" y="2866"/>
                      <a:ext cx="300" cy="349"/>
                    </a:xfrm>
                    <a:custGeom>
                      <a:avLst/>
                      <a:gdLst>
                        <a:gd name="T0" fmla="*/ 139 w 300"/>
                        <a:gd name="T1" fmla="*/ 349 h 349"/>
                        <a:gd name="T2" fmla="*/ 102 w 300"/>
                        <a:gd name="T3" fmla="*/ 345 h 349"/>
                        <a:gd name="T4" fmla="*/ 74 w 300"/>
                        <a:gd name="T5" fmla="*/ 337 h 349"/>
                        <a:gd name="T6" fmla="*/ 50 w 300"/>
                        <a:gd name="T7" fmla="*/ 326 h 349"/>
                        <a:gd name="T8" fmla="*/ 31 w 300"/>
                        <a:gd name="T9" fmla="*/ 313 h 349"/>
                        <a:gd name="T10" fmla="*/ 18 w 300"/>
                        <a:gd name="T11" fmla="*/ 299 h 349"/>
                        <a:gd name="T12" fmla="*/ 9 w 300"/>
                        <a:gd name="T13" fmla="*/ 286 h 349"/>
                        <a:gd name="T14" fmla="*/ 4 w 300"/>
                        <a:gd name="T15" fmla="*/ 276 h 349"/>
                        <a:gd name="T16" fmla="*/ 0 w 300"/>
                        <a:gd name="T17" fmla="*/ 269 h 349"/>
                        <a:gd name="T18" fmla="*/ 0 w 300"/>
                        <a:gd name="T19" fmla="*/ 265 h 349"/>
                        <a:gd name="T20" fmla="*/ 0 w 300"/>
                        <a:gd name="T21" fmla="*/ 0 h 349"/>
                        <a:gd name="T22" fmla="*/ 300 w 300"/>
                        <a:gd name="T23" fmla="*/ 0 h 349"/>
                        <a:gd name="T24" fmla="*/ 300 w 300"/>
                        <a:gd name="T25" fmla="*/ 213 h 349"/>
                        <a:gd name="T26" fmla="*/ 295 w 300"/>
                        <a:gd name="T27" fmla="*/ 228 h 349"/>
                        <a:gd name="T28" fmla="*/ 287 w 300"/>
                        <a:gd name="T29" fmla="*/ 245 h 349"/>
                        <a:gd name="T30" fmla="*/ 282 w 300"/>
                        <a:gd name="T31" fmla="*/ 258 h 349"/>
                        <a:gd name="T32" fmla="*/ 276 w 300"/>
                        <a:gd name="T33" fmla="*/ 267 h 349"/>
                        <a:gd name="T34" fmla="*/ 274 w 300"/>
                        <a:gd name="T35" fmla="*/ 271 h 349"/>
                        <a:gd name="T36" fmla="*/ 259 w 300"/>
                        <a:gd name="T37" fmla="*/ 286 h 349"/>
                        <a:gd name="T38" fmla="*/ 241 w 300"/>
                        <a:gd name="T39" fmla="*/ 299 h 349"/>
                        <a:gd name="T40" fmla="*/ 219 w 300"/>
                        <a:gd name="T41" fmla="*/ 312 h 349"/>
                        <a:gd name="T42" fmla="*/ 194 w 300"/>
                        <a:gd name="T43" fmla="*/ 324 h 349"/>
                        <a:gd name="T44" fmla="*/ 174 w 300"/>
                        <a:gd name="T45" fmla="*/ 334 h 349"/>
                        <a:gd name="T46" fmla="*/ 156 w 300"/>
                        <a:gd name="T47" fmla="*/ 341 h 349"/>
                        <a:gd name="T48" fmla="*/ 143 w 300"/>
                        <a:gd name="T49" fmla="*/ 347 h 349"/>
                        <a:gd name="T50" fmla="*/ 139 w 300"/>
                        <a:gd name="T51" fmla="*/ 349 h 3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0"/>
                        <a:gd name="T79" fmla="*/ 0 h 349"/>
                        <a:gd name="T80" fmla="*/ 300 w 300"/>
                        <a:gd name="T81" fmla="*/ 349 h 3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0" h="349">
                          <a:moveTo>
                            <a:pt x="139" y="349"/>
                          </a:moveTo>
                          <a:lnTo>
                            <a:pt x="102" y="345"/>
                          </a:lnTo>
                          <a:lnTo>
                            <a:pt x="74" y="337"/>
                          </a:lnTo>
                          <a:lnTo>
                            <a:pt x="50" y="326"/>
                          </a:lnTo>
                          <a:lnTo>
                            <a:pt x="31" y="313"/>
                          </a:lnTo>
                          <a:lnTo>
                            <a:pt x="18" y="299"/>
                          </a:lnTo>
                          <a:lnTo>
                            <a:pt x="9" y="286"/>
                          </a:lnTo>
                          <a:lnTo>
                            <a:pt x="4" y="276"/>
                          </a:lnTo>
                          <a:lnTo>
                            <a:pt x="0" y="269"/>
                          </a:lnTo>
                          <a:lnTo>
                            <a:pt x="0" y="265"/>
                          </a:lnTo>
                          <a:lnTo>
                            <a:pt x="0" y="0"/>
                          </a:lnTo>
                          <a:lnTo>
                            <a:pt x="300" y="0"/>
                          </a:lnTo>
                          <a:lnTo>
                            <a:pt x="300" y="213"/>
                          </a:lnTo>
                          <a:lnTo>
                            <a:pt x="295" y="228"/>
                          </a:lnTo>
                          <a:lnTo>
                            <a:pt x="287" y="245"/>
                          </a:lnTo>
                          <a:lnTo>
                            <a:pt x="282" y="258"/>
                          </a:lnTo>
                          <a:lnTo>
                            <a:pt x="276" y="267"/>
                          </a:lnTo>
                          <a:lnTo>
                            <a:pt x="274" y="271"/>
                          </a:lnTo>
                          <a:lnTo>
                            <a:pt x="259" y="286"/>
                          </a:lnTo>
                          <a:lnTo>
                            <a:pt x="241" y="299"/>
                          </a:lnTo>
                          <a:lnTo>
                            <a:pt x="219" y="312"/>
                          </a:lnTo>
                          <a:lnTo>
                            <a:pt x="194" y="324"/>
                          </a:lnTo>
                          <a:lnTo>
                            <a:pt x="174" y="334"/>
                          </a:lnTo>
                          <a:lnTo>
                            <a:pt x="156" y="341"/>
                          </a:lnTo>
                          <a:lnTo>
                            <a:pt x="143" y="347"/>
                          </a:lnTo>
                          <a:lnTo>
                            <a:pt x="139" y="349"/>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36" name="Freeform 188">
                      <a:extLst>
                        <a:ext uri="{FF2B5EF4-FFF2-40B4-BE49-F238E27FC236}">
                          <a16:creationId xmlns="" xmlns:a16="http://schemas.microsoft.com/office/drawing/2014/main" id="{76DAB2D7-A273-4E55-B52C-64E754F5B20D}"/>
                        </a:ext>
                      </a:extLst>
                    </p:cNvPr>
                    <p:cNvSpPr>
                      <a:spLocks/>
                    </p:cNvSpPr>
                    <p:nvPr/>
                  </p:nvSpPr>
                  <p:spPr bwMode="auto">
                    <a:xfrm>
                      <a:off x="880" y="2866"/>
                      <a:ext cx="258" cy="347"/>
                    </a:xfrm>
                    <a:custGeom>
                      <a:avLst/>
                      <a:gdLst>
                        <a:gd name="T0" fmla="*/ 122 w 258"/>
                        <a:gd name="T1" fmla="*/ 347 h 347"/>
                        <a:gd name="T2" fmla="*/ 87 w 258"/>
                        <a:gd name="T3" fmla="*/ 343 h 347"/>
                        <a:gd name="T4" fmla="*/ 59 w 258"/>
                        <a:gd name="T5" fmla="*/ 336 h 347"/>
                        <a:gd name="T6" fmla="*/ 39 w 258"/>
                        <a:gd name="T7" fmla="*/ 324 h 347"/>
                        <a:gd name="T8" fmla="*/ 22 w 258"/>
                        <a:gd name="T9" fmla="*/ 313 h 347"/>
                        <a:gd name="T10" fmla="*/ 11 w 258"/>
                        <a:gd name="T11" fmla="*/ 300 h 347"/>
                        <a:gd name="T12" fmla="*/ 4 w 258"/>
                        <a:gd name="T13" fmla="*/ 289 h 347"/>
                        <a:gd name="T14" fmla="*/ 0 w 258"/>
                        <a:gd name="T15" fmla="*/ 282 h 347"/>
                        <a:gd name="T16" fmla="*/ 0 w 258"/>
                        <a:gd name="T17" fmla="*/ 280 h 347"/>
                        <a:gd name="T18" fmla="*/ 0 w 258"/>
                        <a:gd name="T19" fmla="*/ 0 h 347"/>
                        <a:gd name="T20" fmla="*/ 258 w 258"/>
                        <a:gd name="T21" fmla="*/ 0 h 347"/>
                        <a:gd name="T22" fmla="*/ 258 w 258"/>
                        <a:gd name="T23" fmla="*/ 204 h 347"/>
                        <a:gd name="T24" fmla="*/ 252 w 258"/>
                        <a:gd name="T25" fmla="*/ 217 h 347"/>
                        <a:gd name="T26" fmla="*/ 247 w 258"/>
                        <a:gd name="T27" fmla="*/ 232 h 347"/>
                        <a:gd name="T28" fmla="*/ 241 w 258"/>
                        <a:gd name="T29" fmla="*/ 243 h 347"/>
                        <a:gd name="T30" fmla="*/ 237 w 258"/>
                        <a:gd name="T31" fmla="*/ 252 h 347"/>
                        <a:gd name="T32" fmla="*/ 237 w 258"/>
                        <a:gd name="T33" fmla="*/ 256 h 347"/>
                        <a:gd name="T34" fmla="*/ 224 w 258"/>
                        <a:gd name="T35" fmla="*/ 271 h 347"/>
                        <a:gd name="T36" fmla="*/ 208 w 258"/>
                        <a:gd name="T37" fmla="*/ 284 h 347"/>
                        <a:gd name="T38" fmla="*/ 189 w 258"/>
                        <a:gd name="T39" fmla="*/ 300 h 347"/>
                        <a:gd name="T40" fmla="*/ 171 w 258"/>
                        <a:gd name="T41" fmla="*/ 315 h 347"/>
                        <a:gd name="T42" fmla="*/ 152 w 258"/>
                        <a:gd name="T43" fmla="*/ 328 h 347"/>
                        <a:gd name="T44" fmla="*/ 137 w 258"/>
                        <a:gd name="T45" fmla="*/ 337 h 347"/>
                        <a:gd name="T46" fmla="*/ 126 w 258"/>
                        <a:gd name="T47" fmla="*/ 345 h 347"/>
                        <a:gd name="T48" fmla="*/ 122 w 258"/>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8"/>
                        <a:gd name="T76" fmla="*/ 0 h 347"/>
                        <a:gd name="T77" fmla="*/ 258 w 258"/>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8" h="347">
                          <a:moveTo>
                            <a:pt x="122" y="347"/>
                          </a:moveTo>
                          <a:lnTo>
                            <a:pt x="87" y="343"/>
                          </a:lnTo>
                          <a:lnTo>
                            <a:pt x="59" y="336"/>
                          </a:lnTo>
                          <a:lnTo>
                            <a:pt x="39" y="324"/>
                          </a:lnTo>
                          <a:lnTo>
                            <a:pt x="22" y="313"/>
                          </a:lnTo>
                          <a:lnTo>
                            <a:pt x="11" y="300"/>
                          </a:lnTo>
                          <a:lnTo>
                            <a:pt x="4" y="289"/>
                          </a:lnTo>
                          <a:lnTo>
                            <a:pt x="0" y="282"/>
                          </a:lnTo>
                          <a:lnTo>
                            <a:pt x="0" y="280"/>
                          </a:lnTo>
                          <a:lnTo>
                            <a:pt x="0" y="0"/>
                          </a:lnTo>
                          <a:lnTo>
                            <a:pt x="258" y="0"/>
                          </a:lnTo>
                          <a:lnTo>
                            <a:pt x="258" y="204"/>
                          </a:lnTo>
                          <a:lnTo>
                            <a:pt x="252" y="217"/>
                          </a:lnTo>
                          <a:lnTo>
                            <a:pt x="247" y="232"/>
                          </a:lnTo>
                          <a:lnTo>
                            <a:pt x="241" y="243"/>
                          </a:lnTo>
                          <a:lnTo>
                            <a:pt x="237" y="252"/>
                          </a:lnTo>
                          <a:lnTo>
                            <a:pt x="237" y="256"/>
                          </a:lnTo>
                          <a:lnTo>
                            <a:pt x="224" y="271"/>
                          </a:lnTo>
                          <a:lnTo>
                            <a:pt x="208" y="284"/>
                          </a:lnTo>
                          <a:lnTo>
                            <a:pt x="189" y="300"/>
                          </a:lnTo>
                          <a:lnTo>
                            <a:pt x="171" y="315"/>
                          </a:lnTo>
                          <a:lnTo>
                            <a:pt x="152" y="328"/>
                          </a:lnTo>
                          <a:lnTo>
                            <a:pt x="137" y="337"/>
                          </a:lnTo>
                          <a:lnTo>
                            <a:pt x="126" y="345"/>
                          </a:lnTo>
                          <a:lnTo>
                            <a:pt x="122" y="347"/>
                          </a:lnTo>
                          <a:close/>
                        </a:path>
                      </a:pathLst>
                    </a:custGeom>
                    <a:solidFill>
                      <a:srgbClr val="606060"/>
                    </a:solidFill>
                    <a:ln w="0">
                      <a:solidFill>
                        <a:srgbClr val="606060"/>
                      </a:solidFill>
                      <a:round/>
                      <a:headEnd/>
                      <a:tailEnd/>
                    </a:ln>
                  </p:spPr>
                  <p:txBody>
                    <a:bodyPr/>
                    <a:lstStyle/>
                    <a:p>
                      <a:endParaRPr lang="en-US">
                        <a:latin typeface="Arial" pitchFamily="34" charset="0"/>
                        <a:cs typeface="Arial" pitchFamily="34" charset="0"/>
                      </a:endParaRPr>
                    </a:p>
                  </p:txBody>
                </p:sp>
                <p:sp>
                  <p:nvSpPr>
                    <p:cNvPr id="37" name="Freeform 189">
                      <a:extLst>
                        <a:ext uri="{FF2B5EF4-FFF2-40B4-BE49-F238E27FC236}">
                          <a16:creationId xmlns="" xmlns:a16="http://schemas.microsoft.com/office/drawing/2014/main" id="{1491E27F-F697-4DDA-BDE2-FC578E2291E2}"/>
                        </a:ext>
                      </a:extLst>
                    </p:cNvPr>
                    <p:cNvSpPr>
                      <a:spLocks/>
                    </p:cNvSpPr>
                    <p:nvPr/>
                  </p:nvSpPr>
                  <p:spPr bwMode="auto">
                    <a:xfrm>
                      <a:off x="902" y="2866"/>
                      <a:ext cx="215" cy="347"/>
                    </a:xfrm>
                    <a:custGeom>
                      <a:avLst/>
                      <a:gdLst>
                        <a:gd name="T0" fmla="*/ 108 w 215"/>
                        <a:gd name="T1" fmla="*/ 347 h 347"/>
                        <a:gd name="T2" fmla="*/ 78 w 215"/>
                        <a:gd name="T3" fmla="*/ 343 h 347"/>
                        <a:gd name="T4" fmla="*/ 54 w 215"/>
                        <a:gd name="T5" fmla="*/ 337 h 347"/>
                        <a:gd name="T6" fmla="*/ 34 w 215"/>
                        <a:gd name="T7" fmla="*/ 328 h 347"/>
                        <a:gd name="T8" fmla="*/ 21 w 215"/>
                        <a:gd name="T9" fmla="*/ 319 h 347"/>
                        <a:gd name="T10" fmla="*/ 10 w 215"/>
                        <a:gd name="T11" fmla="*/ 310 h 347"/>
                        <a:gd name="T12" fmla="*/ 4 w 215"/>
                        <a:gd name="T13" fmla="*/ 300 h 347"/>
                        <a:gd name="T14" fmla="*/ 0 w 215"/>
                        <a:gd name="T15" fmla="*/ 295 h 347"/>
                        <a:gd name="T16" fmla="*/ 0 w 215"/>
                        <a:gd name="T17" fmla="*/ 293 h 347"/>
                        <a:gd name="T18" fmla="*/ 0 w 215"/>
                        <a:gd name="T19" fmla="*/ 0 h 347"/>
                        <a:gd name="T20" fmla="*/ 215 w 215"/>
                        <a:gd name="T21" fmla="*/ 0 h 347"/>
                        <a:gd name="T22" fmla="*/ 215 w 215"/>
                        <a:gd name="T23" fmla="*/ 193 h 347"/>
                        <a:gd name="T24" fmla="*/ 212 w 215"/>
                        <a:gd name="T25" fmla="*/ 206 h 347"/>
                        <a:gd name="T26" fmla="*/ 206 w 215"/>
                        <a:gd name="T27" fmla="*/ 217 h 347"/>
                        <a:gd name="T28" fmla="*/ 202 w 215"/>
                        <a:gd name="T29" fmla="*/ 230 h 347"/>
                        <a:gd name="T30" fmla="*/ 199 w 215"/>
                        <a:gd name="T31" fmla="*/ 239 h 347"/>
                        <a:gd name="T32" fmla="*/ 199 w 215"/>
                        <a:gd name="T33" fmla="*/ 243 h 347"/>
                        <a:gd name="T34" fmla="*/ 188 w 215"/>
                        <a:gd name="T35" fmla="*/ 254 h 347"/>
                        <a:gd name="T36" fmla="*/ 175 w 215"/>
                        <a:gd name="T37" fmla="*/ 271 h 347"/>
                        <a:gd name="T38" fmla="*/ 160 w 215"/>
                        <a:gd name="T39" fmla="*/ 287 h 347"/>
                        <a:gd name="T40" fmla="*/ 145 w 215"/>
                        <a:gd name="T41" fmla="*/ 304 h 347"/>
                        <a:gd name="T42" fmla="*/ 130 w 215"/>
                        <a:gd name="T43" fmla="*/ 321 h 347"/>
                        <a:gd name="T44" fmla="*/ 119 w 215"/>
                        <a:gd name="T45" fmla="*/ 334 h 347"/>
                        <a:gd name="T46" fmla="*/ 110 w 215"/>
                        <a:gd name="T47" fmla="*/ 343 h 347"/>
                        <a:gd name="T48" fmla="*/ 108 w 215"/>
                        <a:gd name="T49" fmla="*/ 3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5"/>
                        <a:gd name="T76" fmla="*/ 0 h 347"/>
                        <a:gd name="T77" fmla="*/ 215 w 215"/>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5" h="347">
                          <a:moveTo>
                            <a:pt x="108" y="347"/>
                          </a:moveTo>
                          <a:lnTo>
                            <a:pt x="78" y="343"/>
                          </a:lnTo>
                          <a:lnTo>
                            <a:pt x="54" y="337"/>
                          </a:lnTo>
                          <a:lnTo>
                            <a:pt x="34" y="328"/>
                          </a:lnTo>
                          <a:lnTo>
                            <a:pt x="21" y="319"/>
                          </a:lnTo>
                          <a:lnTo>
                            <a:pt x="10" y="310"/>
                          </a:lnTo>
                          <a:lnTo>
                            <a:pt x="4" y="300"/>
                          </a:lnTo>
                          <a:lnTo>
                            <a:pt x="0" y="295"/>
                          </a:lnTo>
                          <a:lnTo>
                            <a:pt x="0" y="293"/>
                          </a:lnTo>
                          <a:lnTo>
                            <a:pt x="0" y="0"/>
                          </a:lnTo>
                          <a:lnTo>
                            <a:pt x="215" y="0"/>
                          </a:lnTo>
                          <a:lnTo>
                            <a:pt x="215" y="193"/>
                          </a:lnTo>
                          <a:lnTo>
                            <a:pt x="212" y="206"/>
                          </a:lnTo>
                          <a:lnTo>
                            <a:pt x="206" y="217"/>
                          </a:lnTo>
                          <a:lnTo>
                            <a:pt x="202" y="230"/>
                          </a:lnTo>
                          <a:lnTo>
                            <a:pt x="199" y="239"/>
                          </a:lnTo>
                          <a:lnTo>
                            <a:pt x="199" y="243"/>
                          </a:lnTo>
                          <a:lnTo>
                            <a:pt x="188" y="254"/>
                          </a:lnTo>
                          <a:lnTo>
                            <a:pt x="175" y="271"/>
                          </a:lnTo>
                          <a:lnTo>
                            <a:pt x="160" y="287"/>
                          </a:lnTo>
                          <a:lnTo>
                            <a:pt x="145" y="304"/>
                          </a:lnTo>
                          <a:lnTo>
                            <a:pt x="130" y="321"/>
                          </a:lnTo>
                          <a:lnTo>
                            <a:pt x="119" y="334"/>
                          </a:lnTo>
                          <a:lnTo>
                            <a:pt x="110" y="343"/>
                          </a:lnTo>
                          <a:lnTo>
                            <a:pt x="108" y="347"/>
                          </a:lnTo>
                          <a:close/>
                        </a:path>
                      </a:pathLst>
                    </a:custGeom>
                    <a:solidFill>
                      <a:srgbClr val="808080"/>
                    </a:solidFill>
                    <a:ln w="0">
                      <a:solidFill>
                        <a:srgbClr val="808080"/>
                      </a:solidFill>
                      <a:round/>
                      <a:headEnd/>
                      <a:tailEnd/>
                    </a:ln>
                  </p:spPr>
                  <p:txBody>
                    <a:bodyPr/>
                    <a:lstStyle/>
                    <a:p>
                      <a:endParaRPr lang="en-US">
                        <a:latin typeface="Arial" pitchFamily="34" charset="0"/>
                        <a:cs typeface="Arial" pitchFamily="34" charset="0"/>
                      </a:endParaRPr>
                    </a:p>
                  </p:txBody>
                </p:sp>
                <p:sp>
                  <p:nvSpPr>
                    <p:cNvPr id="38" name="Freeform 190">
                      <a:extLst>
                        <a:ext uri="{FF2B5EF4-FFF2-40B4-BE49-F238E27FC236}">
                          <a16:creationId xmlns="" xmlns:a16="http://schemas.microsoft.com/office/drawing/2014/main" id="{169A186B-BC7A-44BF-AC77-D1BCBAAB27E2}"/>
                        </a:ext>
                      </a:extLst>
                    </p:cNvPr>
                    <p:cNvSpPr>
                      <a:spLocks/>
                    </p:cNvSpPr>
                    <p:nvPr/>
                  </p:nvSpPr>
                  <p:spPr bwMode="auto">
                    <a:xfrm>
                      <a:off x="923" y="2866"/>
                      <a:ext cx="174" cy="345"/>
                    </a:xfrm>
                    <a:custGeom>
                      <a:avLst/>
                      <a:gdLst>
                        <a:gd name="T0" fmla="*/ 92 w 174"/>
                        <a:gd name="T1" fmla="*/ 345 h 345"/>
                        <a:gd name="T2" fmla="*/ 65 w 174"/>
                        <a:gd name="T3" fmla="*/ 343 h 345"/>
                        <a:gd name="T4" fmla="*/ 42 w 174"/>
                        <a:gd name="T5" fmla="*/ 337 h 345"/>
                        <a:gd name="T6" fmla="*/ 26 w 174"/>
                        <a:gd name="T7" fmla="*/ 330 h 345"/>
                        <a:gd name="T8" fmla="*/ 15 w 174"/>
                        <a:gd name="T9" fmla="*/ 323 h 345"/>
                        <a:gd name="T10" fmla="*/ 5 w 174"/>
                        <a:gd name="T11" fmla="*/ 313 h 345"/>
                        <a:gd name="T12" fmla="*/ 2 w 174"/>
                        <a:gd name="T13" fmla="*/ 308 h 345"/>
                        <a:gd name="T14" fmla="*/ 0 w 174"/>
                        <a:gd name="T15" fmla="*/ 306 h 345"/>
                        <a:gd name="T16" fmla="*/ 0 w 174"/>
                        <a:gd name="T17" fmla="*/ 2 h 345"/>
                        <a:gd name="T18" fmla="*/ 174 w 174"/>
                        <a:gd name="T19" fmla="*/ 0 h 345"/>
                        <a:gd name="T20" fmla="*/ 174 w 174"/>
                        <a:gd name="T21" fmla="*/ 184 h 345"/>
                        <a:gd name="T22" fmla="*/ 170 w 174"/>
                        <a:gd name="T23" fmla="*/ 193 h 345"/>
                        <a:gd name="T24" fmla="*/ 167 w 174"/>
                        <a:gd name="T25" fmla="*/ 204 h 345"/>
                        <a:gd name="T26" fmla="*/ 165 w 174"/>
                        <a:gd name="T27" fmla="*/ 217 h 345"/>
                        <a:gd name="T28" fmla="*/ 163 w 174"/>
                        <a:gd name="T29" fmla="*/ 226 h 345"/>
                        <a:gd name="T30" fmla="*/ 161 w 174"/>
                        <a:gd name="T31" fmla="*/ 228 h 345"/>
                        <a:gd name="T32" fmla="*/ 154 w 174"/>
                        <a:gd name="T33" fmla="*/ 239 h 345"/>
                        <a:gd name="T34" fmla="*/ 144 w 174"/>
                        <a:gd name="T35" fmla="*/ 256 h 345"/>
                        <a:gd name="T36" fmla="*/ 133 w 174"/>
                        <a:gd name="T37" fmla="*/ 274 h 345"/>
                        <a:gd name="T38" fmla="*/ 120 w 174"/>
                        <a:gd name="T39" fmla="*/ 295 h 345"/>
                        <a:gd name="T40" fmla="*/ 111 w 174"/>
                        <a:gd name="T41" fmla="*/ 313 h 345"/>
                        <a:gd name="T42" fmla="*/ 102 w 174"/>
                        <a:gd name="T43" fmla="*/ 330 h 345"/>
                        <a:gd name="T44" fmla="*/ 96 w 174"/>
                        <a:gd name="T45" fmla="*/ 341 h 345"/>
                        <a:gd name="T46" fmla="*/ 92 w 174"/>
                        <a:gd name="T47" fmla="*/ 345 h 3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345"/>
                        <a:gd name="T74" fmla="*/ 174 w 174"/>
                        <a:gd name="T75" fmla="*/ 345 h 3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345">
                          <a:moveTo>
                            <a:pt x="92" y="345"/>
                          </a:moveTo>
                          <a:lnTo>
                            <a:pt x="65" y="343"/>
                          </a:lnTo>
                          <a:lnTo>
                            <a:pt x="42" y="337"/>
                          </a:lnTo>
                          <a:lnTo>
                            <a:pt x="26" y="330"/>
                          </a:lnTo>
                          <a:lnTo>
                            <a:pt x="15" y="323"/>
                          </a:lnTo>
                          <a:lnTo>
                            <a:pt x="5" y="313"/>
                          </a:lnTo>
                          <a:lnTo>
                            <a:pt x="2" y="308"/>
                          </a:lnTo>
                          <a:lnTo>
                            <a:pt x="0" y="306"/>
                          </a:lnTo>
                          <a:lnTo>
                            <a:pt x="0" y="2"/>
                          </a:lnTo>
                          <a:lnTo>
                            <a:pt x="174" y="0"/>
                          </a:lnTo>
                          <a:lnTo>
                            <a:pt x="174" y="184"/>
                          </a:lnTo>
                          <a:lnTo>
                            <a:pt x="170" y="193"/>
                          </a:lnTo>
                          <a:lnTo>
                            <a:pt x="167" y="204"/>
                          </a:lnTo>
                          <a:lnTo>
                            <a:pt x="165" y="217"/>
                          </a:lnTo>
                          <a:lnTo>
                            <a:pt x="163" y="226"/>
                          </a:lnTo>
                          <a:lnTo>
                            <a:pt x="161" y="228"/>
                          </a:lnTo>
                          <a:lnTo>
                            <a:pt x="154" y="239"/>
                          </a:lnTo>
                          <a:lnTo>
                            <a:pt x="144" y="256"/>
                          </a:lnTo>
                          <a:lnTo>
                            <a:pt x="133" y="274"/>
                          </a:lnTo>
                          <a:lnTo>
                            <a:pt x="120" y="295"/>
                          </a:lnTo>
                          <a:lnTo>
                            <a:pt x="111" y="313"/>
                          </a:lnTo>
                          <a:lnTo>
                            <a:pt x="102" y="330"/>
                          </a:lnTo>
                          <a:lnTo>
                            <a:pt x="96" y="341"/>
                          </a:lnTo>
                          <a:lnTo>
                            <a:pt x="92" y="345"/>
                          </a:lnTo>
                          <a:close/>
                        </a:path>
                      </a:pathLst>
                    </a:custGeom>
                    <a:solidFill>
                      <a:srgbClr val="9F9F9F"/>
                    </a:solidFill>
                    <a:ln w="0">
                      <a:solidFill>
                        <a:srgbClr val="9F9F9F"/>
                      </a:solidFill>
                      <a:round/>
                      <a:headEnd/>
                      <a:tailEnd/>
                    </a:ln>
                  </p:spPr>
                  <p:txBody>
                    <a:bodyPr/>
                    <a:lstStyle/>
                    <a:p>
                      <a:endParaRPr lang="en-US">
                        <a:latin typeface="Arial" pitchFamily="34" charset="0"/>
                        <a:cs typeface="Arial" pitchFamily="34" charset="0"/>
                      </a:endParaRPr>
                    </a:p>
                  </p:txBody>
                </p:sp>
                <p:sp>
                  <p:nvSpPr>
                    <p:cNvPr id="39" name="Freeform 191">
                      <a:extLst>
                        <a:ext uri="{FF2B5EF4-FFF2-40B4-BE49-F238E27FC236}">
                          <a16:creationId xmlns="" xmlns:a16="http://schemas.microsoft.com/office/drawing/2014/main" id="{77CD9733-25DD-4A6C-B70F-03A99132B941}"/>
                        </a:ext>
                      </a:extLst>
                    </p:cNvPr>
                    <p:cNvSpPr>
                      <a:spLocks/>
                    </p:cNvSpPr>
                    <p:nvPr/>
                  </p:nvSpPr>
                  <p:spPr bwMode="auto">
                    <a:xfrm>
                      <a:off x="945" y="2866"/>
                      <a:ext cx="132" cy="343"/>
                    </a:xfrm>
                    <a:custGeom>
                      <a:avLst/>
                      <a:gdLst>
                        <a:gd name="T0" fmla="*/ 78 w 132"/>
                        <a:gd name="T1" fmla="*/ 343 h 343"/>
                        <a:gd name="T2" fmla="*/ 52 w 132"/>
                        <a:gd name="T3" fmla="*/ 343 h 343"/>
                        <a:gd name="T4" fmla="*/ 31 w 132"/>
                        <a:gd name="T5" fmla="*/ 339 h 343"/>
                        <a:gd name="T6" fmla="*/ 17 w 132"/>
                        <a:gd name="T7" fmla="*/ 332 h 343"/>
                        <a:gd name="T8" fmla="*/ 7 w 132"/>
                        <a:gd name="T9" fmla="*/ 326 h 343"/>
                        <a:gd name="T10" fmla="*/ 2 w 132"/>
                        <a:gd name="T11" fmla="*/ 321 h 343"/>
                        <a:gd name="T12" fmla="*/ 0 w 132"/>
                        <a:gd name="T13" fmla="*/ 319 h 343"/>
                        <a:gd name="T14" fmla="*/ 0 w 132"/>
                        <a:gd name="T15" fmla="*/ 2 h 343"/>
                        <a:gd name="T16" fmla="*/ 132 w 132"/>
                        <a:gd name="T17" fmla="*/ 0 h 343"/>
                        <a:gd name="T18" fmla="*/ 132 w 132"/>
                        <a:gd name="T19" fmla="*/ 174 h 343"/>
                        <a:gd name="T20" fmla="*/ 128 w 132"/>
                        <a:gd name="T21" fmla="*/ 184 h 343"/>
                        <a:gd name="T22" fmla="*/ 126 w 132"/>
                        <a:gd name="T23" fmla="*/ 198 h 343"/>
                        <a:gd name="T24" fmla="*/ 124 w 132"/>
                        <a:gd name="T25" fmla="*/ 210 h 343"/>
                        <a:gd name="T26" fmla="*/ 122 w 132"/>
                        <a:gd name="T27" fmla="*/ 215 h 343"/>
                        <a:gd name="T28" fmla="*/ 119 w 132"/>
                        <a:gd name="T29" fmla="*/ 224 h 343"/>
                        <a:gd name="T30" fmla="*/ 111 w 132"/>
                        <a:gd name="T31" fmla="*/ 241 h 343"/>
                        <a:gd name="T32" fmla="*/ 104 w 132"/>
                        <a:gd name="T33" fmla="*/ 261 h 343"/>
                        <a:gd name="T34" fmla="*/ 96 w 132"/>
                        <a:gd name="T35" fmla="*/ 284 h 343"/>
                        <a:gd name="T36" fmla="*/ 89 w 132"/>
                        <a:gd name="T37" fmla="*/ 306 h 343"/>
                        <a:gd name="T38" fmla="*/ 83 w 132"/>
                        <a:gd name="T39" fmla="*/ 324 h 343"/>
                        <a:gd name="T40" fmla="*/ 80 w 132"/>
                        <a:gd name="T41" fmla="*/ 337 h 343"/>
                        <a:gd name="T42" fmla="*/ 78 w 132"/>
                        <a:gd name="T43" fmla="*/ 343 h 3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
                        <a:gd name="T67" fmla="*/ 0 h 343"/>
                        <a:gd name="T68" fmla="*/ 132 w 132"/>
                        <a:gd name="T69" fmla="*/ 343 h 3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 h="343">
                          <a:moveTo>
                            <a:pt x="78" y="343"/>
                          </a:moveTo>
                          <a:lnTo>
                            <a:pt x="52" y="343"/>
                          </a:lnTo>
                          <a:lnTo>
                            <a:pt x="31" y="339"/>
                          </a:lnTo>
                          <a:lnTo>
                            <a:pt x="17" y="332"/>
                          </a:lnTo>
                          <a:lnTo>
                            <a:pt x="7" y="326"/>
                          </a:lnTo>
                          <a:lnTo>
                            <a:pt x="2" y="321"/>
                          </a:lnTo>
                          <a:lnTo>
                            <a:pt x="0" y="319"/>
                          </a:lnTo>
                          <a:lnTo>
                            <a:pt x="0" y="2"/>
                          </a:lnTo>
                          <a:lnTo>
                            <a:pt x="132" y="0"/>
                          </a:lnTo>
                          <a:lnTo>
                            <a:pt x="132" y="174"/>
                          </a:lnTo>
                          <a:lnTo>
                            <a:pt x="128" y="184"/>
                          </a:lnTo>
                          <a:lnTo>
                            <a:pt x="126" y="198"/>
                          </a:lnTo>
                          <a:lnTo>
                            <a:pt x="124" y="210"/>
                          </a:lnTo>
                          <a:lnTo>
                            <a:pt x="122" y="215"/>
                          </a:lnTo>
                          <a:lnTo>
                            <a:pt x="119" y="224"/>
                          </a:lnTo>
                          <a:lnTo>
                            <a:pt x="111" y="241"/>
                          </a:lnTo>
                          <a:lnTo>
                            <a:pt x="104" y="261"/>
                          </a:lnTo>
                          <a:lnTo>
                            <a:pt x="96" y="284"/>
                          </a:lnTo>
                          <a:lnTo>
                            <a:pt x="89" y="306"/>
                          </a:lnTo>
                          <a:lnTo>
                            <a:pt x="83" y="324"/>
                          </a:lnTo>
                          <a:lnTo>
                            <a:pt x="80" y="337"/>
                          </a:lnTo>
                          <a:lnTo>
                            <a:pt x="78" y="343"/>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40" name="Freeform 192">
                      <a:extLst>
                        <a:ext uri="{FF2B5EF4-FFF2-40B4-BE49-F238E27FC236}">
                          <a16:creationId xmlns="" xmlns:a16="http://schemas.microsoft.com/office/drawing/2014/main" id="{026D15A0-DD92-4CC6-87AF-441393F1C1F5}"/>
                        </a:ext>
                      </a:extLst>
                    </p:cNvPr>
                    <p:cNvSpPr>
                      <a:spLocks/>
                    </p:cNvSpPr>
                    <p:nvPr/>
                  </p:nvSpPr>
                  <p:spPr bwMode="auto">
                    <a:xfrm>
                      <a:off x="967" y="2866"/>
                      <a:ext cx="89" cy="343"/>
                    </a:xfrm>
                    <a:custGeom>
                      <a:avLst/>
                      <a:gdLst>
                        <a:gd name="T0" fmla="*/ 61 w 89"/>
                        <a:gd name="T1" fmla="*/ 341 h 343"/>
                        <a:gd name="T2" fmla="*/ 39 w 89"/>
                        <a:gd name="T3" fmla="*/ 343 h 343"/>
                        <a:gd name="T4" fmla="*/ 22 w 89"/>
                        <a:gd name="T5" fmla="*/ 341 h 343"/>
                        <a:gd name="T6" fmla="*/ 9 w 89"/>
                        <a:gd name="T7" fmla="*/ 337 h 343"/>
                        <a:gd name="T8" fmla="*/ 2 w 89"/>
                        <a:gd name="T9" fmla="*/ 334 h 343"/>
                        <a:gd name="T10" fmla="*/ 0 w 89"/>
                        <a:gd name="T11" fmla="*/ 334 h 343"/>
                        <a:gd name="T12" fmla="*/ 0 w 89"/>
                        <a:gd name="T13" fmla="*/ 2 h 343"/>
                        <a:gd name="T14" fmla="*/ 89 w 89"/>
                        <a:gd name="T15" fmla="*/ 0 h 343"/>
                        <a:gd name="T16" fmla="*/ 89 w 89"/>
                        <a:gd name="T17" fmla="*/ 163 h 343"/>
                        <a:gd name="T18" fmla="*/ 87 w 89"/>
                        <a:gd name="T19" fmla="*/ 171 h 343"/>
                        <a:gd name="T20" fmla="*/ 85 w 89"/>
                        <a:gd name="T21" fmla="*/ 184 h 343"/>
                        <a:gd name="T22" fmla="*/ 85 w 89"/>
                        <a:gd name="T23" fmla="*/ 197 h 343"/>
                        <a:gd name="T24" fmla="*/ 84 w 89"/>
                        <a:gd name="T25" fmla="*/ 202 h 343"/>
                        <a:gd name="T26" fmla="*/ 82 w 89"/>
                        <a:gd name="T27" fmla="*/ 210 h 343"/>
                        <a:gd name="T28" fmla="*/ 78 w 89"/>
                        <a:gd name="T29" fmla="*/ 226 h 343"/>
                        <a:gd name="T30" fmla="*/ 74 w 89"/>
                        <a:gd name="T31" fmla="*/ 248 h 343"/>
                        <a:gd name="T32" fmla="*/ 71 w 89"/>
                        <a:gd name="T33" fmla="*/ 274 h 343"/>
                        <a:gd name="T34" fmla="*/ 67 w 89"/>
                        <a:gd name="T35" fmla="*/ 299 h 343"/>
                        <a:gd name="T36" fmla="*/ 65 w 89"/>
                        <a:gd name="T37" fmla="*/ 321 h 343"/>
                        <a:gd name="T38" fmla="*/ 63 w 89"/>
                        <a:gd name="T39" fmla="*/ 336 h 343"/>
                        <a:gd name="T40" fmla="*/ 61 w 89"/>
                        <a:gd name="T41" fmla="*/ 341 h 3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343"/>
                        <a:gd name="T65" fmla="*/ 89 w 89"/>
                        <a:gd name="T66" fmla="*/ 343 h 3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343">
                          <a:moveTo>
                            <a:pt x="61" y="341"/>
                          </a:moveTo>
                          <a:lnTo>
                            <a:pt x="39" y="343"/>
                          </a:lnTo>
                          <a:lnTo>
                            <a:pt x="22" y="341"/>
                          </a:lnTo>
                          <a:lnTo>
                            <a:pt x="9" y="337"/>
                          </a:lnTo>
                          <a:lnTo>
                            <a:pt x="2" y="334"/>
                          </a:lnTo>
                          <a:lnTo>
                            <a:pt x="0" y="334"/>
                          </a:lnTo>
                          <a:lnTo>
                            <a:pt x="0" y="2"/>
                          </a:lnTo>
                          <a:lnTo>
                            <a:pt x="89" y="0"/>
                          </a:lnTo>
                          <a:lnTo>
                            <a:pt x="89" y="163"/>
                          </a:lnTo>
                          <a:lnTo>
                            <a:pt x="87" y="171"/>
                          </a:lnTo>
                          <a:lnTo>
                            <a:pt x="85" y="184"/>
                          </a:lnTo>
                          <a:lnTo>
                            <a:pt x="85" y="197"/>
                          </a:lnTo>
                          <a:lnTo>
                            <a:pt x="84" y="202"/>
                          </a:lnTo>
                          <a:lnTo>
                            <a:pt x="82" y="210"/>
                          </a:lnTo>
                          <a:lnTo>
                            <a:pt x="78" y="226"/>
                          </a:lnTo>
                          <a:lnTo>
                            <a:pt x="74" y="248"/>
                          </a:lnTo>
                          <a:lnTo>
                            <a:pt x="71" y="274"/>
                          </a:lnTo>
                          <a:lnTo>
                            <a:pt x="67" y="299"/>
                          </a:lnTo>
                          <a:lnTo>
                            <a:pt x="65" y="321"/>
                          </a:lnTo>
                          <a:lnTo>
                            <a:pt x="63" y="336"/>
                          </a:lnTo>
                          <a:lnTo>
                            <a:pt x="61" y="341"/>
                          </a:lnTo>
                          <a:close/>
                        </a:path>
                      </a:pathLst>
                    </a:custGeom>
                    <a:solidFill>
                      <a:srgbClr val="DFDFDF"/>
                    </a:solidFill>
                    <a:ln w="0">
                      <a:solidFill>
                        <a:srgbClr val="DFDFDF"/>
                      </a:solidFill>
                      <a:round/>
                      <a:headEnd/>
                      <a:tailEnd/>
                    </a:ln>
                  </p:spPr>
                  <p:txBody>
                    <a:bodyPr/>
                    <a:lstStyle/>
                    <a:p>
                      <a:endParaRPr lang="en-US">
                        <a:latin typeface="Arial" pitchFamily="34" charset="0"/>
                        <a:cs typeface="Arial" pitchFamily="34" charset="0"/>
                      </a:endParaRPr>
                    </a:p>
                  </p:txBody>
                </p:sp>
                <p:sp>
                  <p:nvSpPr>
                    <p:cNvPr id="41" name="Freeform 193">
                      <a:extLst>
                        <a:ext uri="{FF2B5EF4-FFF2-40B4-BE49-F238E27FC236}">
                          <a16:creationId xmlns="" xmlns:a16="http://schemas.microsoft.com/office/drawing/2014/main" id="{A1C55F5C-FE41-44DC-A76D-21E9E072A39E}"/>
                        </a:ext>
                      </a:extLst>
                    </p:cNvPr>
                    <p:cNvSpPr>
                      <a:spLocks/>
                    </p:cNvSpPr>
                    <p:nvPr/>
                  </p:nvSpPr>
                  <p:spPr bwMode="auto">
                    <a:xfrm>
                      <a:off x="989" y="2866"/>
                      <a:ext cx="47" cy="347"/>
                    </a:xfrm>
                    <a:custGeom>
                      <a:avLst/>
                      <a:gdLst>
                        <a:gd name="T0" fmla="*/ 47 w 47"/>
                        <a:gd name="T1" fmla="*/ 0 h 347"/>
                        <a:gd name="T2" fmla="*/ 47 w 47"/>
                        <a:gd name="T3" fmla="*/ 341 h 347"/>
                        <a:gd name="T4" fmla="*/ 23 w 47"/>
                        <a:gd name="T5" fmla="*/ 345 h 347"/>
                        <a:gd name="T6" fmla="*/ 6 w 47"/>
                        <a:gd name="T7" fmla="*/ 347 h 347"/>
                        <a:gd name="T8" fmla="*/ 0 w 47"/>
                        <a:gd name="T9" fmla="*/ 347 h 347"/>
                        <a:gd name="T10" fmla="*/ 0 w 47"/>
                        <a:gd name="T11" fmla="*/ 4 h 347"/>
                        <a:gd name="T12" fmla="*/ 47 w 47"/>
                        <a:gd name="T13" fmla="*/ 0 h 347"/>
                        <a:gd name="T14" fmla="*/ 0 60000 65536"/>
                        <a:gd name="T15" fmla="*/ 0 60000 65536"/>
                        <a:gd name="T16" fmla="*/ 0 60000 65536"/>
                        <a:gd name="T17" fmla="*/ 0 60000 65536"/>
                        <a:gd name="T18" fmla="*/ 0 60000 65536"/>
                        <a:gd name="T19" fmla="*/ 0 60000 65536"/>
                        <a:gd name="T20" fmla="*/ 0 60000 65536"/>
                        <a:gd name="T21" fmla="*/ 0 w 47"/>
                        <a:gd name="T22" fmla="*/ 0 h 347"/>
                        <a:gd name="T23" fmla="*/ 47 w 47"/>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47">
                          <a:moveTo>
                            <a:pt x="47" y="0"/>
                          </a:moveTo>
                          <a:lnTo>
                            <a:pt x="47" y="341"/>
                          </a:lnTo>
                          <a:lnTo>
                            <a:pt x="23" y="345"/>
                          </a:lnTo>
                          <a:lnTo>
                            <a:pt x="6" y="347"/>
                          </a:lnTo>
                          <a:lnTo>
                            <a:pt x="0" y="347"/>
                          </a:lnTo>
                          <a:lnTo>
                            <a:pt x="0" y="4"/>
                          </a:lnTo>
                          <a:lnTo>
                            <a:pt x="47"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42" name="Freeform 194">
                      <a:extLst>
                        <a:ext uri="{FF2B5EF4-FFF2-40B4-BE49-F238E27FC236}">
                          <a16:creationId xmlns="" xmlns:a16="http://schemas.microsoft.com/office/drawing/2014/main" id="{911A3085-0E60-4F1D-9D66-67E805BC465D}"/>
                        </a:ext>
                      </a:extLst>
                    </p:cNvPr>
                    <p:cNvSpPr>
                      <a:spLocks noEditPoints="1"/>
                    </p:cNvSpPr>
                    <p:nvPr/>
                  </p:nvSpPr>
                  <p:spPr bwMode="auto">
                    <a:xfrm>
                      <a:off x="826" y="2998"/>
                      <a:ext cx="102" cy="107"/>
                    </a:xfrm>
                    <a:custGeom>
                      <a:avLst/>
                      <a:gdLst>
                        <a:gd name="T0" fmla="*/ 52 w 102"/>
                        <a:gd name="T1" fmla="*/ 24 h 107"/>
                        <a:gd name="T2" fmla="*/ 65 w 102"/>
                        <a:gd name="T3" fmla="*/ 66 h 107"/>
                        <a:gd name="T4" fmla="*/ 37 w 102"/>
                        <a:gd name="T5" fmla="*/ 66 h 107"/>
                        <a:gd name="T6" fmla="*/ 52 w 102"/>
                        <a:gd name="T7" fmla="*/ 24 h 107"/>
                        <a:gd name="T8" fmla="*/ 0 w 102"/>
                        <a:gd name="T9" fmla="*/ 107 h 107"/>
                        <a:gd name="T10" fmla="*/ 24 w 102"/>
                        <a:gd name="T11" fmla="*/ 107 h 107"/>
                        <a:gd name="T12" fmla="*/ 32 w 102"/>
                        <a:gd name="T13" fmla="*/ 85 h 107"/>
                        <a:gd name="T14" fmla="*/ 71 w 102"/>
                        <a:gd name="T15" fmla="*/ 85 h 107"/>
                        <a:gd name="T16" fmla="*/ 78 w 102"/>
                        <a:gd name="T17" fmla="*/ 107 h 107"/>
                        <a:gd name="T18" fmla="*/ 102 w 102"/>
                        <a:gd name="T19" fmla="*/ 107 h 107"/>
                        <a:gd name="T20" fmla="*/ 65 w 102"/>
                        <a:gd name="T21" fmla="*/ 0 h 107"/>
                        <a:gd name="T22" fmla="*/ 39 w 102"/>
                        <a:gd name="T23" fmla="*/ 0 h 107"/>
                        <a:gd name="T24" fmla="*/ 0 w 102"/>
                        <a:gd name="T25" fmla="*/ 107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07"/>
                        <a:gd name="T41" fmla="*/ 102 w 102"/>
                        <a:gd name="T42" fmla="*/ 107 h 1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07">
                          <a:moveTo>
                            <a:pt x="52" y="24"/>
                          </a:moveTo>
                          <a:lnTo>
                            <a:pt x="65" y="66"/>
                          </a:lnTo>
                          <a:lnTo>
                            <a:pt x="37" y="66"/>
                          </a:lnTo>
                          <a:lnTo>
                            <a:pt x="52" y="24"/>
                          </a:lnTo>
                          <a:close/>
                          <a:moveTo>
                            <a:pt x="0" y="107"/>
                          </a:moveTo>
                          <a:lnTo>
                            <a:pt x="24" y="107"/>
                          </a:lnTo>
                          <a:lnTo>
                            <a:pt x="32" y="85"/>
                          </a:lnTo>
                          <a:lnTo>
                            <a:pt x="71" y="85"/>
                          </a:lnTo>
                          <a:lnTo>
                            <a:pt x="78" y="107"/>
                          </a:lnTo>
                          <a:lnTo>
                            <a:pt x="102" y="107"/>
                          </a:lnTo>
                          <a:lnTo>
                            <a:pt x="65" y="0"/>
                          </a:lnTo>
                          <a:lnTo>
                            <a:pt x="39" y="0"/>
                          </a:lnTo>
                          <a:lnTo>
                            <a:pt x="0" y="107"/>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43" name="Freeform 195">
                      <a:extLst>
                        <a:ext uri="{FF2B5EF4-FFF2-40B4-BE49-F238E27FC236}">
                          <a16:creationId xmlns="" xmlns:a16="http://schemas.microsoft.com/office/drawing/2014/main" id="{7CC3DC75-1ADA-4552-B349-AD7FD3FA70A9}"/>
                        </a:ext>
                      </a:extLst>
                    </p:cNvPr>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44" name="Freeform 196">
                      <a:extLst>
                        <a:ext uri="{FF2B5EF4-FFF2-40B4-BE49-F238E27FC236}">
                          <a16:creationId xmlns="" xmlns:a16="http://schemas.microsoft.com/office/drawing/2014/main" id="{BD7D8E2D-20E2-46A7-9E49-9E33A00DFCA5}"/>
                        </a:ext>
                      </a:extLst>
                    </p:cNvPr>
                    <p:cNvSpPr>
                      <a:spLocks/>
                    </p:cNvSpPr>
                    <p:nvPr/>
                  </p:nvSpPr>
                  <p:spPr bwMode="auto">
                    <a:xfrm>
                      <a:off x="813" y="2762"/>
                      <a:ext cx="386" cy="200"/>
                    </a:xfrm>
                    <a:custGeom>
                      <a:avLst/>
                      <a:gdLst>
                        <a:gd name="T0" fmla="*/ 193 w 386"/>
                        <a:gd name="T1" fmla="*/ 200 h 200"/>
                        <a:gd name="T2" fmla="*/ 238 w 386"/>
                        <a:gd name="T3" fmla="*/ 199 h 200"/>
                        <a:gd name="T4" fmla="*/ 278 w 386"/>
                        <a:gd name="T5" fmla="*/ 191 h 200"/>
                        <a:gd name="T6" fmla="*/ 314 w 386"/>
                        <a:gd name="T7" fmla="*/ 178 h 200"/>
                        <a:gd name="T8" fmla="*/ 343 w 386"/>
                        <a:gd name="T9" fmla="*/ 163 h 200"/>
                        <a:gd name="T10" fmla="*/ 366 w 386"/>
                        <a:gd name="T11" fmla="*/ 145 h 200"/>
                        <a:gd name="T12" fmla="*/ 380 w 386"/>
                        <a:gd name="T13" fmla="*/ 124 h 200"/>
                        <a:gd name="T14" fmla="*/ 386 w 386"/>
                        <a:gd name="T15" fmla="*/ 100 h 200"/>
                        <a:gd name="T16" fmla="*/ 380 w 386"/>
                        <a:gd name="T17" fmla="*/ 78 h 200"/>
                        <a:gd name="T18" fmla="*/ 366 w 386"/>
                        <a:gd name="T19" fmla="*/ 56 h 200"/>
                        <a:gd name="T20" fmla="*/ 343 w 386"/>
                        <a:gd name="T21" fmla="*/ 37 h 200"/>
                        <a:gd name="T22" fmla="*/ 314 w 386"/>
                        <a:gd name="T23" fmla="*/ 22 h 200"/>
                        <a:gd name="T24" fmla="*/ 278 w 386"/>
                        <a:gd name="T25" fmla="*/ 11 h 200"/>
                        <a:gd name="T26" fmla="*/ 238 w 386"/>
                        <a:gd name="T27" fmla="*/ 2 h 200"/>
                        <a:gd name="T28" fmla="*/ 193 w 386"/>
                        <a:gd name="T29" fmla="*/ 0 h 200"/>
                        <a:gd name="T30" fmla="*/ 149 w 386"/>
                        <a:gd name="T31" fmla="*/ 2 h 200"/>
                        <a:gd name="T32" fmla="*/ 110 w 386"/>
                        <a:gd name="T33" fmla="*/ 11 h 200"/>
                        <a:gd name="T34" fmla="*/ 73 w 386"/>
                        <a:gd name="T35" fmla="*/ 22 h 200"/>
                        <a:gd name="T36" fmla="*/ 43 w 386"/>
                        <a:gd name="T37" fmla="*/ 37 h 200"/>
                        <a:gd name="T38" fmla="*/ 21 w 386"/>
                        <a:gd name="T39" fmla="*/ 56 h 200"/>
                        <a:gd name="T40" fmla="*/ 6 w 386"/>
                        <a:gd name="T41" fmla="*/ 78 h 200"/>
                        <a:gd name="T42" fmla="*/ 0 w 386"/>
                        <a:gd name="T43" fmla="*/ 100 h 200"/>
                        <a:gd name="T44" fmla="*/ 6 w 386"/>
                        <a:gd name="T45" fmla="*/ 124 h 200"/>
                        <a:gd name="T46" fmla="*/ 21 w 386"/>
                        <a:gd name="T47" fmla="*/ 145 h 200"/>
                        <a:gd name="T48" fmla="*/ 43 w 386"/>
                        <a:gd name="T49" fmla="*/ 163 h 200"/>
                        <a:gd name="T50" fmla="*/ 73 w 386"/>
                        <a:gd name="T51" fmla="*/ 178 h 200"/>
                        <a:gd name="T52" fmla="*/ 110 w 386"/>
                        <a:gd name="T53" fmla="*/ 191 h 200"/>
                        <a:gd name="T54" fmla="*/ 149 w 386"/>
                        <a:gd name="T55" fmla="*/ 199 h 200"/>
                        <a:gd name="T56" fmla="*/ 193 w 386"/>
                        <a:gd name="T57" fmla="*/ 20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6"/>
                        <a:gd name="T88" fmla="*/ 0 h 200"/>
                        <a:gd name="T89" fmla="*/ 386 w 386"/>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6" h="200">
                          <a:moveTo>
                            <a:pt x="193" y="200"/>
                          </a:moveTo>
                          <a:lnTo>
                            <a:pt x="238" y="199"/>
                          </a:lnTo>
                          <a:lnTo>
                            <a:pt x="278" y="191"/>
                          </a:lnTo>
                          <a:lnTo>
                            <a:pt x="314" y="178"/>
                          </a:lnTo>
                          <a:lnTo>
                            <a:pt x="343" y="163"/>
                          </a:lnTo>
                          <a:lnTo>
                            <a:pt x="366" y="145"/>
                          </a:lnTo>
                          <a:lnTo>
                            <a:pt x="380" y="124"/>
                          </a:lnTo>
                          <a:lnTo>
                            <a:pt x="386" y="100"/>
                          </a:lnTo>
                          <a:lnTo>
                            <a:pt x="380" y="78"/>
                          </a:lnTo>
                          <a:lnTo>
                            <a:pt x="366" y="56"/>
                          </a:lnTo>
                          <a:lnTo>
                            <a:pt x="343" y="37"/>
                          </a:lnTo>
                          <a:lnTo>
                            <a:pt x="314" y="22"/>
                          </a:lnTo>
                          <a:lnTo>
                            <a:pt x="278" y="11"/>
                          </a:lnTo>
                          <a:lnTo>
                            <a:pt x="238" y="2"/>
                          </a:lnTo>
                          <a:lnTo>
                            <a:pt x="193" y="0"/>
                          </a:lnTo>
                          <a:lnTo>
                            <a:pt x="149" y="2"/>
                          </a:lnTo>
                          <a:lnTo>
                            <a:pt x="110" y="11"/>
                          </a:lnTo>
                          <a:lnTo>
                            <a:pt x="73" y="22"/>
                          </a:lnTo>
                          <a:lnTo>
                            <a:pt x="43" y="37"/>
                          </a:lnTo>
                          <a:lnTo>
                            <a:pt x="21" y="56"/>
                          </a:lnTo>
                          <a:lnTo>
                            <a:pt x="6" y="78"/>
                          </a:lnTo>
                          <a:lnTo>
                            <a:pt x="0" y="100"/>
                          </a:lnTo>
                          <a:lnTo>
                            <a:pt x="6" y="124"/>
                          </a:lnTo>
                          <a:lnTo>
                            <a:pt x="21" y="145"/>
                          </a:lnTo>
                          <a:lnTo>
                            <a:pt x="43" y="163"/>
                          </a:lnTo>
                          <a:lnTo>
                            <a:pt x="73" y="178"/>
                          </a:lnTo>
                          <a:lnTo>
                            <a:pt x="110" y="191"/>
                          </a:lnTo>
                          <a:lnTo>
                            <a:pt x="149" y="199"/>
                          </a:lnTo>
                          <a:lnTo>
                            <a:pt x="193" y="20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45" name="Freeform 197">
                      <a:extLst>
                        <a:ext uri="{FF2B5EF4-FFF2-40B4-BE49-F238E27FC236}">
                          <a16:creationId xmlns="" xmlns:a16="http://schemas.microsoft.com/office/drawing/2014/main" id="{5BE6536B-3276-46B1-9D1D-083A5AE7B671}"/>
                        </a:ext>
                      </a:extLst>
                    </p:cNvPr>
                    <p:cNvSpPr>
                      <a:spLocks/>
                    </p:cNvSpPr>
                    <p:nvPr/>
                  </p:nvSpPr>
                  <p:spPr bwMode="auto">
                    <a:xfrm>
                      <a:off x="849" y="2742"/>
                      <a:ext cx="313" cy="191"/>
                    </a:xfrm>
                    <a:custGeom>
                      <a:avLst/>
                      <a:gdLst>
                        <a:gd name="T0" fmla="*/ 157 w 313"/>
                        <a:gd name="T1" fmla="*/ 191 h 191"/>
                        <a:gd name="T2" fmla="*/ 198 w 313"/>
                        <a:gd name="T3" fmla="*/ 187 h 191"/>
                        <a:gd name="T4" fmla="*/ 235 w 313"/>
                        <a:gd name="T5" fmla="*/ 180 h 191"/>
                        <a:gd name="T6" fmla="*/ 268 w 313"/>
                        <a:gd name="T7" fmla="*/ 167 h 191"/>
                        <a:gd name="T8" fmla="*/ 293 w 313"/>
                        <a:gd name="T9" fmla="*/ 150 h 191"/>
                        <a:gd name="T10" fmla="*/ 307 w 313"/>
                        <a:gd name="T11" fmla="*/ 130 h 191"/>
                        <a:gd name="T12" fmla="*/ 313 w 313"/>
                        <a:gd name="T13" fmla="*/ 107 h 191"/>
                        <a:gd name="T14" fmla="*/ 307 w 313"/>
                        <a:gd name="T15" fmla="*/ 85 h 191"/>
                        <a:gd name="T16" fmla="*/ 293 w 313"/>
                        <a:gd name="T17" fmla="*/ 59 h 191"/>
                        <a:gd name="T18" fmla="*/ 268 w 313"/>
                        <a:gd name="T19" fmla="*/ 37 h 191"/>
                        <a:gd name="T20" fmla="*/ 235 w 313"/>
                        <a:gd name="T21" fmla="*/ 18 h 191"/>
                        <a:gd name="T22" fmla="*/ 198 w 313"/>
                        <a:gd name="T23" fmla="*/ 5 h 191"/>
                        <a:gd name="T24" fmla="*/ 157 w 313"/>
                        <a:gd name="T25" fmla="*/ 0 h 191"/>
                        <a:gd name="T26" fmla="*/ 114 w 313"/>
                        <a:gd name="T27" fmla="*/ 5 h 191"/>
                        <a:gd name="T28" fmla="*/ 77 w 313"/>
                        <a:gd name="T29" fmla="*/ 18 h 191"/>
                        <a:gd name="T30" fmla="*/ 46 w 313"/>
                        <a:gd name="T31" fmla="*/ 37 h 191"/>
                        <a:gd name="T32" fmla="*/ 22 w 313"/>
                        <a:gd name="T33" fmla="*/ 59 h 191"/>
                        <a:gd name="T34" fmla="*/ 5 w 313"/>
                        <a:gd name="T35" fmla="*/ 85 h 191"/>
                        <a:gd name="T36" fmla="*/ 0 w 313"/>
                        <a:gd name="T37" fmla="*/ 107 h 191"/>
                        <a:gd name="T38" fmla="*/ 5 w 313"/>
                        <a:gd name="T39" fmla="*/ 130 h 191"/>
                        <a:gd name="T40" fmla="*/ 22 w 313"/>
                        <a:gd name="T41" fmla="*/ 150 h 191"/>
                        <a:gd name="T42" fmla="*/ 46 w 313"/>
                        <a:gd name="T43" fmla="*/ 167 h 191"/>
                        <a:gd name="T44" fmla="*/ 77 w 313"/>
                        <a:gd name="T45" fmla="*/ 180 h 191"/>
                        <a:gd name="T46" fmla="*/ 114 w 313"/>
                        <a:gd name="T47" fmla="*/ 187 h 191"/>
                        <a:gd name="T48" fmla="*/ 157 w 313"/>
                        <a:gd name="T49" fmla="*/ 191 h 1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3"/>
                        <a:gd name="T76" fmla="*/ 0 h 191"/>
                        <a:gd name="T77" fmla="*/ 313 w 313"/>
                        <a:gd name="T78" fmla="*/ 191 h 19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3" h="191">
                          <a:moveTo>
                            <a:pt x="157" y="191"/>
                          </a:moveTo>
                          <a:lnTo>
                            <a:pt x="198" y="187"/>
                          </a:lnTo>
                          <a:lnTo>
                            <a:pt x="235" y="180"/>
                          </a:lnTo>
                          <a:lnTo>
                            <a:pt x="268" y="167"/>
                          </a:lnTo>
                          <a:lnTo>
                            <a:pt x="293" y="150"/>
                          </a:lnTo>
                          <a:lnTo>
                            <a:pt x="307" y="130"/>
                          </a:lnTo>
                          <a:lnTo>
                            <a:pt x="313" y="107"/>
                          </a:lnTo>
                          <a:lnTo>
                            <a:pt x="307" y="85"/>
                          </a:lnTo>
                          <a:lnTo>
                            <a:pt x="293" y="59"/>
                          </a:lnTo>
                          <a:lnTo>
                            <a:pt x="268" y="37"/>
                          </a:lnTo>
                          <a:lnTo>
                            <a:pt x="235" y="18"/>
                          </a:lnTo>
                          <a:lnTo>
                            <a:pt x="198" y="5"/>
                          </a:lnTo>
                          <a:lnTo>
                            <a:pt x="157" y="0"/>
                          </a:lnTo>
                          <a:lnTo>
                            <a:pt x="114" y="5"/>
                          </a:lnTo>
                          <a:lnTo>
                            <a:pt x="77" y="18"/>
                          </a:lnTo>
                          <a:lnTo>
                            <a:pt x="46" y="37"/>
                          </a:lnTo>
                          <a:lnTo>
                            <a:pt x="22" y="59"/>
                          </a:lnTo>
                          <a:lnTo>
                            <a:pt x="5" y="85"/>
                          </a:lnTo>
                          <a:lnTo>
                            <a:pt x="0" y="107"/>
                          </a:lnTo>
                          <a:lnTo>
                            <a:pt x="5" y="130"/>
                          </a:lnTo>
                          <a:lnTo>
                            <a:pt x="22" y="150"/>
                          </a:lnTo>
                          <a:lnTo>
                            <a:pt x="46" y="167"/>
                          </a:lnTo>
                          <a:lnTo>
                            <a:pt x="77" y="180"/>
                          </a:lnTo>
                          <a:lnTo>
                            <a:pt x="114" y="187"/>
                          </a:lnTo>
                          <a:lnTo>
                            <a:pt x="157" y="191"/>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46" name="Freeform 198">
                      <a:extLst>
                        <a:ext uri="{FF2B5EF4-FFF2-40B4-BE49-F238E27FC236}">
                          <a16:creationId xmlns="" xmlns:a16="http://schemas.microsoft.com/office/drawing/2014/main" id="{AFB21EFE-8007-42BD-A0CD-2CB1F449B684}"/>
                        </a:ext>
                      </a:extLst>
                    </p:cNvPr>
                    <p:cNvSpPr>
                      <a:spLocks/>
                    </p:cNvSpPr>
                    <p:nvPr/>
                  </p:nvSpPr>
                  <p:spPr bwMode="auto">
                    <a:xfrm>
                      <a:off x="863" y="2744"/>
                      <a:ext cx="284" cy="170"/>
                    </a:xfrm>
                    <a:custGeom>
                      <a:avLst/>
                      <a:gdLst>
                        <a:gd name="T0" fmla="*/ 143 w 284"/>
                        <a:gd name="T1" fmla="*/ 170 h 170"/>
                        <a:gd name="T2" fmla="*/ 180 w 284"/>
                        <a:gd name="T3" fmla="*/ 168 h 170"/>
                        <a:gd name="T4" fmla="*/ 214 w 284"/>
                        <a:gd name="T5" fmla="*/ 161 h 170"/>
                        <a:gd name="T6" fmla="*/ 243 w 284"/>
                        <a:gd name="T7" fmla="*/ 150 h 170"/>
                        <a:gd name="T8" fmla="*/ 266 w 284"/>
                        <a:gd name="T9" fmla="*/ 135 h 170"/>
                        <a:gd name="T10" fmla="*/ 280 w 284"/>
                        <a:gd name="T11" fmla="*/ 116 h 170"/>
                        <a:gd name="T12" fmla="*/ 284 w 284"/>
                        <a:gd name="T13" fmla="*/ 96 h 170"/>
                        <a:gd name="T14" fmla="*/ 280 w 284"/>
                        <a:gd name="T15" fmla="*/ 76 h 170"/>
                        <a:gd name="T16" fmla="*/ 266 w 284"/>
                        <a:gd name="T17" fmla="*/ 53 h 170"/>
                        <a:gd name="T18" fmla="*/ 243 w 284"/>
                        <a:gd name="T19" fmla="*/ 33 h 170"/>
                        <a:gd name="T20" fmla="*/ 214 w 284"/>
                        <a:gd name="T21" fmla="*/ 16 h 170"/>
                        <a:gd name="T22" fmla="*/ 180 w 284"/>
                        <a:gd name="T23" fmla="*/ 3 h 170"/>
                        <a:gd name="T24" fmla="*/ 143 w 284"/>
                        <a:gd name="T25" fmla="*/ 0 h 170"/>
                        <a:gd name="T26" fmla="*/ 106 w 284"/>
                        <a:gd name="T27" fmla="*/ 3 h 170"/>
                        <a:gd name="T28" fmla="*/ 71 w 284"/>
                        <a:gd name="T29" fmla="*/ 16 h 170"/>
                        <a:gd name="T30" fmla="*/ 43 w 284"/>
                        <a:gd name="T31" fmla="*/ 33 h 170"/>
                        <a:gd name="T32" fmla="*/ 21 w 284"/>
                        <a:gd name="T33" fmla="*/ 53 h 170"/>
                        <a:gd name="T34" fmla="*/ 6 w 284"/>
                        <a:gd name="T35" fmla="*/ 76 h 170"/>
                        <a:gd name="T36" fmla="*/ 0 w 284"/>
                        <a:gd name="T37" fmla="*/ 96 h 170"/>
                        <a:gd name="T38" fmla="*/ 6 w 284"/>
                        <a:gd name="T39" fmla="*/ 116 h 170"/>
                        <a:gd name="T40" fmla="*/ 21 w 284"/>
                        <a:gd name="T41" fmla="*/ 135 h 170"/>
                        <a:gd name="T42" fmla="*/ 43 w 284"/>
                        <a:gd name="T43" fmla="*/ 150 h 170"/>
                        <a:gd name="T44" fmla="*/ 71 w 284"/>
                        <a:gd name="T45" fmla="*/ 161 h 170"/>
                        <a:gd name="T46" fmla="*/ 106 w 284"/>
                        <a:gd name="T47" fmla="*/ 168 h 170"/>
                        <a:gd name="T48" fmla="*/ 143 w 284"/>
                        <a:gd name="T49" fmla="*/ 170 h 1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4"/>
                        <a:gd name="T76" fmla="*/ 0 h 170"/>
                        <a:gd name="T77" fmla="*/ 284 w 284"/>
                        <a:gd name="T78" fmla="*/ 170 h 1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4" h="170">
                          <a:moveTo>
                            <a:pt x="143" y="170"/>
                          </a:moveTo>
                          <a:lnTo>
                            <a:pt x="180" y="168"/>
                          </a:lnTo>
                          <a:lnTo>
                            <a:pt x="214" y="161"/>
                          </a:lnTo>
                          <a:lnTo>
                            <a:pt x="243" y="150"/>
                          </a:lnTo>
                          <a:lnTo>
                            <a:pt x="266" y="135"/>
                          </a:lnTo>
                          <a:lnTo>
                            <a:pt x="280" y="116"/>
                          </a:lnTo>
                          <a:lnTo>
                            <a:pt x="284" y="96"/>
                          </a:lnTo>
                          <a:lnTo>
                            <a:pt x="280" y="76"/>
                          </a:lnTo>
                          <a:lnTo>
                            <a:pt x="266" y="53"/>
                          </a:lnTo>
                          <a:lnTo>
                            <a:pt x="243" y="33"/>
                          </a:lnTo>
                          <a:lnTo>
                            <a:pt x="214" y="16"/>
                          </a:lnTo>
                          <a:lnTo>
                            <a:pt x="180" y="3"/>
                          </a:lnTo>
                          <a:lnTo>
                            <a:pt x="143" y="0"/>
                          </a:lnTo>
                          <a:lnTo>
                            <a:pt x="106" y="3"/>
                          </a:lnTo>
                          <a:lnTo>
                            <a:pt x="71" y="16"/>
                          </a:lnTo>
                          <a:lnTo>
                            <a:pt x="43" y="33"/>
                          </a:lnTo>
                          <a:lnTo>
                            <a:pt x="21" y="53"/>
                          </a:lnTo>
                          <a:lnTo>
                            <a:pt x="6" y="76"/>
                          </a:lnTo>
                          <a:lnTo>
                            <a:pt x="0" y="96"/>
                          </a:lnTo>
                          <a:lnTo>
                            <a:pt x="6" y="116"/>
                          </a:lnTo>
                          <a:lnTo>
                            <a:pt x="21" y="135"/>
                          </a:lnTo>
                          <a:lnTo>
                            <a:pt x="43" y="150"/>
                          </a:lnTo>
                          <a:lnTo>
                            <a:pt x="71" y="161"/>
                          </a:lnTo>
                          <a:lnTo>
                            <a:pt x="106" y="168"/>
                          </a:lnTo>
                          <a:lnTo>
                            <a:pt x="143" y="170"/>
                          </a:lnTo>
                          <a:close/>
                        </a:path>
                      </a:pathLst>
                    </a:custGeom>
                    <a:solidFill>
                      <a:srgbClr val="585858"/>
                    </a:solidFill>
                    <a:ln w="0">
                      <a:solidFill>
                        <a:srgbClr val="585858"/>
                      </a:solidFill>
                      <a:round/>
                      <a:headEnd/>
                      <a:tailEnd/>
                    </a:ln>
                  </p:spPr>
                  <p:txBody>
                    <a:bodyPr/>
                    <a:lstStyle/>
                    <a:p>
                      <a:endParaRPr lang="en-US">
                        <a:latin typeface="Arial" pitchFamily="34" charset="0"/>
                        <a:cs typeface="Arial" pitchFamily="34" charset="0"/>
                      </a:endParaRPr>
                    </a:p>
                  </p:txBody>
                </p:sp>
                <p:sp>
                  <p:nvSpPr>
                    <p:cNvPr id="47" name="Freeform 199">
                      <a:extLst>
                        <a:ext uri="{FF2B5EF4-FFF2-40B4-BE49-F238E27FC236}">
                          <a16:creationId xmlns="" xmlns:a16="http://schemas.microsoft.com/office/drawing/2014/main" id="{532409E2-0054-4CC6-A85F-3B41399A299C}"/>
                        </a:ext>
                      </a:extLst>
                    </p:cNvPr>
                    <p:cNvSpPr>
                      <a:spLocks/>
                    </p:cNvSpPr>
                    <p:nvPr/>
                  </p:nvSpPr>
                  <p:spPr bwMode="auto">
                    <a:xfrm>
                      <a:off x="880" y="2745"/>
                      <a:ext cx="252" cy="153"/>
                    </a:xfrm>
                    <a:custGeom>
                      <a:avLst/>
                      <a:gdLst>
                        <a:gd name="T0" fmla="*/ 126 w 252"/>
                        <a:gd name="T1" fmla="*/ 153 h 153"/>
                        <a:gd name="T2" fmla="*/ 160 w 252"/>
                        <a:gd name="T3" fmla="*/ 151 h 153"/>
                        <a:gd name="T4" fmla="*/ 189 w 252"/>
                        <a:gd name="T5" fmla="*/ 143 h 153"/>
                        <a:gd name="T6" fmla="*/ 215 w 252"/>
                        <a:gd name="T7" fmla="*/ 134 h 153"/>
                        <a:gd name="T8" fmla="*/ 236 w 252"/>
                        <a:gd name="T9" fmla="*/ 119 h 153"/>
                        <a:gd name="T10" fmla="*/ 249 w 252"/>
                        <a:gd name="T11" fmla="*/ 104 h 153"/>
                        <a:gd name="T12" fmla="*/ 252 w 252"/>
                        <a:gd name="T13" fmla="*/ 86 h 153"/>
                        <a:gd name="T14" fmla="*/ 249 w 252"/>
                        <a:gd name="T15" fmla="*/ 67 h 153"/>
                        <a:gd name="T16" fmla="*/ 236 w 252"/>
                        <a:gd name="T17" fmla="*/ 49 h 153"/>
                        <a:gd name="T18" fmla="*/ 215 w 252"/>
                        <a:gd name="T19" fmla="*/ 30 h 153"/>
                        <a:gd name="T20" fmla="*/ 189 w 252"/>
                        <a:gd name="T21" fmla="*/ 13 h 153"/>
                        <a:gd name="T22" fmla="*/ 160 w 252"/>
                        <a:gd name="T23" fmla="*/ 4 h 153"/>
                        <a:gd name="T24" fmla="*/ 126 w 252"/>
                        <a:gd name="T25" fmla="*/ 0 h 153"/>
                        <a:gd name="T26" fmla="*/ 93 w 252"/>
                        <a:gd name="T27" fmla="*/ 4 h 153"/>
                        <a:gd name="T28" fmla="*/ 63 w 252"/>
                        <a:gd name="T29" fmla="*/ 13 h 153"/>
                        <a:gd name="T30" fmla="*/ 37 w 252"/>
                        <a:gd name="T31" fmla="*/ 30 h 153"/>
                        <a:gd name="T32" fmla="*/ 17 w 252"/>
                        <a:gd name="T33" fmla="*/ 49 h 153"/>
                        <a:gd name="T34" fmla="*/ 4 w 252"/>
                        <a:gd name="T35" fmla="*/ 67 h 153"/>
                        <a:gd name="T36" fmla="*/ 0 w 252"/>
                        <a:gd name="T37" fmla="*/ 86 h 153"/>
                        <a:gd name="T38" fmla="*/ 4 w 252"/>
                        <a:gd name="T39" fmla="*/ 104 h 153"/>
                        <a:gd name="T40" fmla="*/ 17 w 252"/>
                        <a:gd name="T41" fmla="*/ 119 h 153"/>
                        <a:gd name="T42" fmla="*/ 37 w 252"/>
                        <a:gd name="T43" fmla="*/ 134 h 153"/>
                        <a:gd name="T44" fmla="*/ 63 w 252"/>
                        <a:gd name="T45" fmla="*/ 143 h 153"/>
                        <a:gd name="T46" fmla="*/ 93 w 252"/>
                        <a:gd name="T47" fmla="*/ 151 h 153"/>
                        <a:gd name="T48" fmla="*/ 126 w 252"/>
                        <a:gd name="T49" fmla="*/ 153 h 1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2"/>
                        <a:gd name="T76" fmla="*/ 0 h 153"/>
                        <a:gd name="T77" fmla="*/ 252 w 252"/>
                        <a:gd name="T78" fmla="*/ 153 h 1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2" h="153">
                          <a:moveTo>
                            <a:pt x="126" y="153"/>
                          </a:moveTo>
                          <a:lnTo>
                            <a:pt x="160" y="151"/>
                          </a:lnTo>
                          <a:lnTo>
                            <a:pt x="189" y="143"/>
                          </a:lnTo>
                          <a:lnTo>
                            <a:pt x="215" y="134"/>
                          </a:lnTo>
                          <a:lnTo>
                            <a:pt x="236" y="119"/>
                          </a:lnTo>
                          <a:lnTo>
                            <a:pt x="249" y="104"/>
                          </a:lnTo>
                          <a:lnTo>
                            <a:pt x="252" y="86"/>
                          </a:lnTo>
                          <a:lnTo>
                            <a:pt x="249" y="67"/>
                          </a:lnTo>
                          <a:lnTo>
                            <a:pt x="236" y="49"/>
                          </a:lnTo>
                          <a:lnTo>
                            <a:pt x="215" y="30"/>
                          </a:lnTo>
                          <a:lnTo>
                            <a:pt x="189" y="13"/>
                          </a:lnTo>
                          <a:lnTo>
                            <a:pt x="160" y="4"/>
                          </a:lnTo>
                          <a:lnTo>
                            <a:pt x="126" y="0"/>
                          </a:lnTo>
                          <a:lnTo>
                            <a:pt x="93" y="4"/>
                          </a:lnTo>
                          <a:lnTo>
                            <a:pt x="63" y="13"/>
                          </a:lnTo>
                          <a:lnTo>
                            <a:pt x="37" y="30"/>
                          </a:lnTo>
                          <a:lnTo>
                            <a:pt x="17" y="49"/>
                          </a:lnTo>
                          <a:lnTo>
                            <a:pt x="4" y="67"/>
                          </a:lnTo>
                          <a:lnTo>
                            <a:pt x="0" y="86"/>
                          </a:lnTo>
                          <a:lnTo>
                            <a:pt x="4" y="104"/>
                          </a:lnTo>
                          <a:lnTo>
                            <a:pt x="17" y="119"/>
                          </a:lnTo>
                          <a:lnTo>
                            <a:pt x="37" y="134"/>
                          </a:lnTo>
                          <a:lnTo>
                            <a:pt x="63" y="143"/>
                          </a:lnTo>
                          <a:lnTo>
                            <a:pt x="93" y="151"/>
                          </a:lnTo>
                          <a:lnTo>
                            <a:pt x="126" y="153"/>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48" name="Freeform 200">
                      <a:extLst>
                        <a:ext uri="{FF2B5EF4-FFF2-40B4-BE49-F238E27FC236}">
                          <a16:creationId xmlns="" xmlns:a16="http://schemas.microsoft.com/office/drawing/2014/main" id="{83397A84-8347-4994-AD1E-6D49B85576B5}"/>
                        </a:ext>
                      </a:extLst>
                    </p:cNvPr>
                    <p:cNvSpPr>
                      <a:spLocks/>
                    </p:cNvSpPr>
                    <p:nvPr/>
                  </p:nvSpPr>
                  <p:spPr bwMode="auto">
                    <a:xfrm>
                      <a:off x="895" y="2745"/>
                      <a:ext cx="222" cy="136"/>
                    </a:xfrm>
                    <a:custGeom>
                      <a:avLst/>
                      <a:gdLst>
                        <a:gd name="T0" fmla="*/ 111 w 222"/>
                        <a:gd name="T1" fmla="*/ 136 h 136"/>
                        <a:gd name="T2" fmla="*/ 146 w 222"/>
                        <a:gd name="T3" fmla="*/ 132 h 136"/>
                        <a:gd name="T4" fmla="*/ 176 w 222"/>
                        <a:gd name="T5" fmla="*/ 125 h 136"/>
                        <a:gd name="T6" fmla="*/ 200 w 222"/>
                        <a:gd name="T7" fmla="*/ 112 h 136"/>
                        <a:gd name="T8" fmla="*/ 217 w 222"/>
                        <a:gd name="T9" fmla="*/ 95 h 136"/>
                        <a:gd name="T10" fmla="*/ 222 w 222"/>
                        <a:gd name="T11" fmla="*/ 78 h 136"/>
                        <a:gd name="T12" fmla="*/ 219 w 222"/>
                        <a:gd name="T13" fmla="*/ 62 h 136"/>
                        <a:gd name="T14" fmla="*/ 208 w 222"/>
                        <a:gd name="T15" fmla="*/ 43 h 136"/>
                        <a:gd name="T16" fmla="*/ 189 w 222"/>
                        <a:gd name="T17" fmla="*/ 26 h 136"/>
                        <a:gd name="T18" fmla="*/ 167 w 222"/>
                        <a:gd name="T19" fmla="*/ 13 h 136"/>
                        <a:gd name="T20" fmla="*/ 141 w 222"/>
                        <a:gd name="T21" fmla="*/ 4 h 136"/>
                        <a:gd name="T22" fmla="*/ 111 w 222"/>
                        <a:gd name="T23" fmla="*/ 0 h 136"/>
                        <a:gd name="T24" fmla="*/ 81 w 222"/>
                        <a:gd name="T25" fmla="*/ 4 h 136"/>
                        <a:gd name="T26" fmla="*/ 56 w 222"/>
                        <a:gd name="T27" fmla="*/ 13 h 136"/>
                        <a:gd name="T28" fmla="*/ 33 w 222"/>
                        <a:gd name="T29" fmla="*/ 26 h 136"/>
                        <a:gd name="T30" fmla="*/ 15 w 222"/>
                        <a:gd name="T31" fmla="*/ 43 h 136"/>
                        <a:gd name="T32" fmla="*/ 4 w 222"/>
                        <a:gd name="T33" fmla="*/ 62 h 136"/>
                        <a:gd name="T34" fmla="*/ 0 w 222"/>
                        <a:gd name="T35" fmla="*/ 78 h 136"/>
                        <a:gd name="T36" fmla="*/ 5 w 222"/>
                        <a:gd name="T37" fmla="*/ 95 h 136"/>
                        <a:gd name="T38" fmla="*/ 22 w 222"/>
                        <a:gd name="T39" fmla="*/ 112 h 136"/>
                        <a:gd name="T40" fmla="*/ 46 w 222"/>
                        <a:gd name="T41" fmla="*/ 125 h 136"/>
                        <a:gd name="T42" fmla="*/ 76 w 222"/>
                        <a:gd name="T43" fmla="*/ 132 h 136"/>
                        <a:gd name="T44" fmla="*/ 111 w 222"/>
                        <a:gd name="T45" fmla="*/ 136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2"/>
                        <a:gd name="T70" fmla="*/ 0 h 136"/>
                        <a:gd name="T71" fmla="*/ 222 w 222"/>
                        <a:gd name="T72" fmla="*/ 136 h 1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2" h="136">
                          <a:moveTo>
                            <a:pt x="111" y="136"/>
                          </a:moveTo>
                          <a:lnTo>
                            <a:pt x="146" y="132"/>
                          </a:lnTo>
                          <a:lnTo>
                            <a:pt x="176" y="125"/>
                          </a:lnTo>
                          <a:lnTo>
                            <a:pt x="200" y="112"/>
                          </a:lnTo>
                          <a:lnTo>
                            <a:pt x="217" y="95"/>
                          </a:lnTo>
                          <a:lnTo>
                            <a:pt x="222" y="78"/>
                          </a:lnTo>
                          <a:lnTo>
                            <a:pt x="219" y="62"/>
                          </a:lnTo>
                          <a:lnTo>
                            <a:pt x="208" y="43"/>
                          </a:lnTo>
                          <a:lnTo>
                            <a:pt x="189" y="26"/>
                          </a:lnTo>
                          <a:lnTo>
                            <a:pt x="167" y="13"/>
                          </a:lnTo>
                          <a:lnTo>
                            <a:pt x="141" y="4"/>
                          </a:lnTo>
                          <a:lnTo>
                            <a:pt x="111" y="0"/>
                          </a:lnTo>
                          <a:lnTo>
                            <a:pt x="81" y="4"/>
                          </a:lnTo>
                          <a:lnTo>
                            <a:pt x="56" y="13"/>
                          </a:lnTo>
                          <a:lnTo>
                            <a:pt x="33" y="26"/>
                          </a:lnTo>
                          <a:lnTo>
                            <a:pt x="15" y="43"/>
                          </a:lnTo>
                          <a:lnTo>
                            <a:pt x="4" y="62"/>
                          </a:lnTo>
                          <a:lnTo>
                            <a:pt x="0" y="78"/>
                          </a:lnTo>
                          <a:lnTo>
                            <a:pt x="5" y="95"/>
                          </a:lnTo>
                          <a:lnTo>
                            <a:pt x="22" y="112"/>
                          </a:lnTo>
                          <a:lnTo>
                            <a:pt x="46" y="125"/>
                          </a:lnTo>
                          <a:lnTo>
                            <a:pt x="76" y="132"/>
                          </a:lnTo>
                          <a:lnTo>
                            <a:pt x="111" y="136"/>
                          </a:lnTo>
                          <a:close/>
                        </a:path>
                      </a:pathLst>
                    </a:custGeom>
                    <a:solidFill>
                      <a:srgbClr val="878787"/>
                    </a:solidFill>
                    <a:ln w="0">
                      <a:solidFill>
                        <a:srgbClr val="878787"/>
                      </a:solidFill>
                      <a:round/>
                      <a:headEnd/>
                      <a:tailEnd/>
                    </a:ln>
                  </p:spPr>
                  <p:txBody>
                    <a:bodyPr/>
                    <a:lstStyle/>
                    <a:p>
                      <a:endParaRPr lang="en-US">
                        <a:latin typeface="Arial" pitchFamily="34" charset="0"/>
                        <a:cs typeface="Arial" pitchFamily="34" charset="0"/>
                      </a:endParaRPr>
                    </a:p>
                  </p:txBody>
                </p:sp>
                <p:sp>
                  <p:nvSpPr>
                    <p:cNvPr id="49" name="Freeform 201">
                      <a:extLst>
                        <a:ext uri="{FF2B5EF4-FFF2-40B4-BE49-F238E27FC236}">
                          <a16:creationId xmlns="" xmlns:a16="http://schemas.microsoft.com/office/drawing/2014/main" id="{CB84E3E4-EEB1-4FF8-A7DB-B90375B5F30D}"/>
                        </a:ext>
                      </a:extLst>
                    </p:cNvPr>
                    <p:cNvSpPr>
                      <a:spLocks/>
                    </p:cNvSpPr>
                    <p:nvPr/>
                  </p:nvSpPr>
                  <p:spPr bwMode="auto">
                    <a:xfrm>
                      <a:off x="910" y="2747"/>
                      <a:ext cx="193" cy="117"/>
                    </a:xfrm>
                    <a:custGeom>
                      <a:avLst/>
                      <a:gdLst>
                        <a:gd name="T0" fmla="*/ 96 w 193"/>
                        <a:gd name="T1" fmla="*/ 117 h 117"/>
                        <a:gd name="T2" fmla="*/ 126 w 193"/>
                        <a:gd name="T3" fmla="*/ 113 h 117"/>
                        <a:gd name="T4" fmla="*/ 154 w 193"/>
                        <a:gd name="T5" fmla="*/ 106 h 117"/>
                        <a:gd name="T6" fmla="*/ 174 w 193"/>
                        <a:gd name="T7" fmla="*/ 97 h 117"/>
                        <a:gd name="T8" fmla="*/ 187 w 193"/>
                        <a:gd name="T9" fmla="*/ 82 h 117"/>
                        <a:gd name="T10" fmla="*/ 193 w 193"/>
                        <a:gd name="T11" fmla="*/ 67 h 117"/>
                        <a:gd name="T12" fmla="*/ 187 w 193"/>
                        <a:gd name="T13" fmla="*/ 49 h 117"/>
                        <a:gd name="T14" fmla="*/ 174 w 193"/>
                        <a:gd name="T15" fmla="*/ 32 h 117"/>
                        <a:gd name="T16" fmla="*/ 154 w 193"/>
                        <a:gd name="T17" fmla="*/ 15 h 117"/>
                        <a:gd name="T18" fmla="*/ 126 w 193"/>
                        <a:gd name="T19" fmla="*/ 4 h 117"/>
                        <a:gd name="T20" fmla="*/ 96 w 193"/>
                        <a:gd name="T21" fmla="*/ 0 h 117"/>
                        <a:gd name="T22" fmla="*/ 66 w 193"/>
                        <a:gd name="T23" fmla="*/ 4 h 117"/>
                        <a:gd name="T24" fmla="*/ 41 w 193"/>
                        <a:gd name="T25" fmla="*/ 15 h 117"/>
                        <a:gd name="T26" fmla="*/ 18 w 193"/>
                        <a:gd name="T27" fmla="*/ 32 h 117"/>
                        <a:gd name="T28" fmla="*/ 5 w 193"/>
                        <a:gd name="T29" fmla="*/ 49 h 117"/>
                        <a:gd name="T30" fmla="*/ 0 w 193"/>
                        <a:gd name="T31" fmla="*/ 67 h 117"/>
                        <a:gd name="T32" fmla="*/ 5 w 193"/>
                        <a:gd name="T33" fmla="*/ 82 h 117"/>
                        <a:gd name="T34" fmla="*/ 18 w 193"/>
                        <a:gd name="T35" fmla="*/ 97 h 117"/>
                        <a:gd name="T36" fmla="*/ 41 w 193"/>
                        <a:gd name="T37" fmla="*/ 106 h 117"/>
                        <a:gd name="T38" fmla="*/ 66 w 193"/>
                        <a:gd name="T39" fmla="*/ 113 h 117"/>
                        <a:gd name="T40" fmla="*/ 96 w 193"/>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3"/>
                        <a:gd name="T64" fmla="*/ 0 h 117"/>
                        <a:gd name="T65" fmla="*/ 193 w 193"/>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3" h="117">
                          <a:moveTo>
                            <a:pt x="96" y="117"/>
                          </a:moveTo>
                          <a:lnTo>
                            <a:pt x="126" y="113"/>
                          </a:lnTo>
                          <a:lnTo>
                            <a:pt x="154" y="106"/>
                          </a:lnTo>
                          <a:lnTo>
                            <a:pt x="174" y="97"/>
                          </a:lnTo>
                          <a:lnTo>
                            <a:pt x="187" y="82"/>
                          </a:lnTo>
                          <a:lnTo>
                            <a:pt x="193" y="67"/>
                          </a:lnTo>
                          <a:lnTo>
                            <a:pt x="187" y="49"/>
                          </a:lnTo>
                          <a:lnTo>
                            <a:pt x="174" y="32"/>
                          </a:lnTo>
                          <a:lnTo>
                            <a:pt x="154" y="15"/>
                          </a:lnTo>
                          <a:lnTo>
                            <a:pt x="126" y="4"/>
                          </a:lnTo>
                          <a:lnTo>
                            <a:pt x="96" y="0"/>
                          </a:lnTo>
                          <a:lnTo>
                            <a:pt x="66" y="4"/>
                          </a:lnTo>
                          <a:lnTo>
                            <a:pt x="41" y="15"/>
                          </a:lnTo>
                          <a:lnTo>
                            <a:pt x="18" y="32"/>
                          </a:lnTo>
                          <a:lnTo>
                            <a:pt x="5" y="49"/>
                          </a:lnTo>
                          <a:lnTo>
                            <a:pt x="0" y="67"/>
                          </a:lnTo>
                          <a:lnTo>
                            <a:pt x="5" y="82"/>
                          </a:lnTo>
                          <a:lnTo>
                            <a:pt x="18" y="97"/>
                          </a:lnTo>
                          <a:lnTo>
                            <a:pt x="41" y="106"/>
                          </a:lnTo>
                          <a:lnTo>
                            <a:pt x="66" y="113"/>
                          </a:lnTo>
                          <a:lnTo>
                            <a:pt x="96" y="117"/>
                          </a:lnTo>
                          <a:close/>
                        </a:path>
                      </a:pathLst>
                    </a:custGeom>
                    <a:solidFill>
                      <a:srgbClr val="9F9F9F"/>
                    </a:solidFill>
                    <a:ln w="0">
                      <a:solidFill>
                        <a:srgbClr val="9F9F9F"/>
                      </a:solidFill>
                      <a:round/>
                      <a:headEnd/>
                      <a:tailEnd/>
                    </a:ln>
                  </p:spPr>
                  <p:txBody>
                    <a:bodyPr/>
                    <a:lstStyle/>
                    <a:p>
                      <a:endParaRPr lang="en-US">
                        <a:latin typeface="Arial" pitchFamily="34" charset="0"/>
                        <a:cs typeface="Arial" pitchFamily="34" charset="0"/>
                      </a:endParaRPr>
                    </a:p>
                  </p:txBody>
                </p:sp>
                <p:sp>
                  <p:nvSpPr>
                    <p:cNvPr id="50" name="Freeform 202">
                      <a:extLst>
                        <a:ext uri="{FF2B5EF4-FFF2-40B4-BE49-F238E27FC236}">
                          <a16:creationId xmlns="" xmlns:a16="http://schemas.microsoft.com/office/drawing/2014/main" id="{0F2A77F7-B2EA-4D34-A1F7-4110B302FF72}"/>
                        </a:ext>
                      </a:extLst>
                    </p:cNvPr>
                    <p:cNvSpPr>
                      <a:spLocks/>
                    </p:cNvSpPr>
                    <p:nvPr/>
                  </p:nvSpPr>
                  <p:spPr bwMode="auto">
                    <a:xfrm>
                      <a:off x="926" y="2749"/>
                      <a:ext cx="162" cy="97"/>
                    </a:xfrm>
                    <a:custGeom>
                      <a:avLst/>
                      <a:gdLst>
                        <a:gd name="T0" fmla="*/ 80 w 162"/>
                        <a:gd name="T1" fmla="*/ 97 h 97"/>
                        <a:gd name="T2" fmla="*/ 106 w 162"/>
                        <a:gd name="T3" fmla="*/ 95 h 97"/>
                        <a:gd name="T4" fmla="*/ 128 w 162"/>
                        <a:gd name="T5" fmla="*/ 89 h 97"/>
                        <a:gd name="T6" fmla="*/ 145 w 162"/>
                        <a:gd name="T7" fmla="*/ 80 h 97"/>
                        <a:gd name="T8" fmla="*/ 158 w 162"/>
                        <a:gd name="T9" fmla="*/ 69 h 97"/>
                        <a:gd name="T10" fmla="*/ 162 w 162"/>
                        <a:gd name="T11" fmla="*/ 56 h 97"/>
                        <a:gd name="T12" fmla="*/ 158 w 162"/>
                        <a:gd name="T13" fmla="*/ 41 h 97"/>
                        <a:gd name="T14" fmla="*/ 145 w 162"/>
                        <a:gd name="T15" fmla="*/ 26 h 97"/>
                        <a:gd name="T16" fmla="*/ 128 w 162"/>
                        <a:gd name="T17" fmla="*/ 13 h 97"/>
                        <a:gd name="T18" fmla="*/ 106 w 162"/>
                        <a:gd name="T19" fmla="*/ 4 h 97"/>
                        <a:gd name="T20" fmla="*/ 80 w 162"/>
                        <a:gd name="T21" fmla="*/ 0 h 97"/>
                        <a:gd name="T22" fmla="*/ 54 w 162"/>
                        <a:gd name="T23" fmla="*/ 4 h 97"/>
                        <a:gd name="T24" fmla="*/ 34 w 162"/>
                        <a:gd name="T25" fmla="*/ 13 h 97"/>
                        <a:gd name="T26" fmla="*/ 15 w 162"/>
                        <a:gd name="T27" fmla="*/ 26 h 97"/>
                        <a:gd name="T28" fmla="*/ 4 w 162"/>
                        <a:gd name="T29" fmla="*/ 41 h 97"/>
                        <a:gd name="T30" fmla="*/ 0 w 162"/>
                        <a:gd name="T31" fmla="*/ 56 h 97"/>
                        <a:gd name="T32" fmla="*/ 4 w 162"/>
                        <a:gd name="T33" fmla="*/ 69 h 97"/>
                        <a:gd name="T34" fmla="*/ 15 w 162"/>
                        <a:gd name="T35" fmla="*/ 80 h 97"/>
                        <a:gd name="T36" fmla="*/ 34 w 162"/>
                        <a:gd name="T37" fmla="*/ 89 h 97"/>
                        <a:gd name="T38" fmla="*/ 54 w 162"/>
                        <a:gd name="T39" fmla="*/ 95 h 97"/>
                        <a:gd name="T40" fmla="*/ 80 w 162"/>
                        <a:gd name="T41" fmla="*/ 97 h 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97"/>
                        <a:gd name="T65" fmla="*/ 162 w 162"/>
                        <a:gd name="T66" fmla="*/ 97 h 9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97">
                          <a:moveTo>
                            <a:pt x="80" y="97"/>
                          </a:moveTo>
                          <a:lnTo>
                            <a:pt x="106" y="95"/>
                          </a:lnTo>
                          <a:lnTo>
                            <a:pt x="128" y="89"/>
                          </a:lnTo>
                          <a:lnTo>
                            <a:pt x="145" y="80"/>
                          </a:lnTo>
                          <a:lnTo>
                            <a:pt x="158" y="69"/>
                          </a:lnTo>
                          <a:lnTo>
                            <a:pt x="162" y="56"/>
                          </a:lnTo>
                          <a:lnTo>
                            <a:pt x="158" y="41"/>
                          </a:lnTo>
                          <a:lnTo>
                            <a:pt x="145" y="26"/>
                          </a:lnTo>
                          <a:lnTo>
                            <a:pt x="128" y="13"/>
                          </a:lnTo>
                          <a:lnTo>
                            <a:pt x="106" y="4"/>
                          </a:lnTo>
                          <a:lnTo>
                            <a:pt x="80" y="0"/>
                          </a:lnTo>
                          <a:lnTo>
                            <a:pt x="54" y="4"/>
                          </a:lnTo>
                          <a:lnTo>
                            <a:pt x="34" y="13"/>
                          </a:lnTo>
                          <a:lnTo>
                            <a:pt x="15" y="26"/>
                          </a:lnTo>
                          <a:lnTo>
                            <a:pt x="4" y="41"/>
                          </a:lnTo>
                          <a:lnTo>
                            <a:pt x="0" y="56"/>
                          </a:lnTo>
                          <a:lnTo>
                            <a:pt x="4" y="69"/>
                          </a:lnTo>
                          <a:lnTo>
                            <a:pt x="15" y="80"/>
                          </a:lnTo>
                          <a:lnTo>
                            <a:pt x="34" y="89"/>
                          </a:lnTo>
                          <a:lnTo>
                            <a:pt x="54" y="95"/>
                          </a:lnTo>
                          <a:lnTo>
                            <a:pt x="80" y="97"/>
                          </a:lnTo>
                          <a:close/>
                        </a:path>
                      </a:pathLst>
                    </a:custGeom>
                    <a:solidFill>
                      <a:srgbClr val="B7B7B7"/>
                    </a:solidFill>
                    <a:ln w="0">
                      <a:solidFill>
                        <a:srgbClr val="B7B7B7"/>
                      </a:solidFill>
                      <a:round/>
                      <a:headEnd/>
                      <a:tailEnd/>
                    </a:ln>
                  </p:spPr>
                  <p:txBody>
                    <a:bodyPr/>
                    <a:lstStyle/>
                    <a:p>
                      <a:endParaRPr lang="en-US">
                        <a:latin typeface="Arial" pitchFamily="34" charset="0"/>
                        <a:cs typeface="Arial" pitchFamily="34" charset="0"/>
                      </a:endParaRPr>
                    </a:p>
                  </p:txBody>
                </p:sp>
                <p:sp>
                  <p:nvSpPr>
                    <p:cNvPr id="51" name="Freeform 203">
                      <a:extLst>
                        <a:ext uri="{FF2B5EF4-FFF2-40B4-BE49-F238E27FC236}">
                          <a16:creationId xmlns="" xmlns:a16="http://schemas.microsoft.com/office/drawing/2014/main" id="{148A5168-1165-4831-9DFD-BC2829600A63}"/>
                        </a:ext>
                      </a:extLst>
                    </p:cNvPr>
                    <p:cNvSpPr>
                      <a:spLocks/>
                    </p:cNvSpPr>
                    <p:nvPr/>
                  </p:nvSpPr>
                  <p:spPr bwMode="auto">
                    <a:xfrm>
                      <a:off x="941" y="2751"/>
                      <a:ext cx="132" cy="78"/>
                    </a:xfrm>
                    <a:custGeom>
                      <a:avLst/>
                      <a:gdLst>
                        <a:gd name="T0" fmla="*/ 65 w 132"/>
                        <a:gd name="T1" fmla="*/ 78 h 78"/>
                        <a:gd name="T2" fmla="*/ 91 w 132"/>
                        <a:gd name="T3" fmla="*/ 76 h 78"/>
                        <a:gd name="T4" fmla="*/ 111 w 132"/>
                        <a:gd name="T5" fmla="*/ 69 h 78"/>
                        <a:gd name="T6" fmla="*/ 126 w 132"/>
                        <a:gd name="T7" fmla="*/ 58 h 78"/>
                        <a:gd name="T8" fmla="*/ 132 w 132"/>
                        <a:gd name="T9" fmla="*/ 45 h 78"/>
                        <a:gd name="T10" fmla="*/ 126 w 132"/>
                        <a:gd name="T11" fmla="*/ 30 h 78"/>
                        <a:gd name="T12" fmla="*/ 111 w 132"/>
                        <a:gd name="T13" fmla="*/ 15 h 78"/>
                        <a:gd name="T14" fmla="*/ 91 w 132"/>
                        <a:gd name="T15" fmla="*/ 4 h 78"/>
                        <a:gd name="T16" fmla="*/ 65 w 132"/>
                        <a:gd name="T17" fmla="*/ 0 h 78"/>
                        <a:gd name="T18" fmla="*/ 41 w 132"/>
                        <a:gd name="T19" fmla="*/ 4 h 78"/>
                        <a:gd name="T20" fmla="*/ 19 w 132"/>
                        <a:gd name="T21" fmla="*/ 15 h 78"/>
                        <a:gd name="T22" fmla="*/ 6 w 132"/>
                        <a:gd name="T23" fmla="*/ 30 h 78"/>
                        <a:gd name="T24" fmla="*/ 0 w 132"/>
                        <a:gd name="T25" fmla="*/ 45 h 78"/>
                        <a:gd name="T26" fmla="*/ 6 w 132"/>
                        <a:gd name="T27" fmla="*/ 58 h 78"/>
                        <a:gd name="T28" fmla="*/ 19 w 132"/>
                        <a:gd name="T29" fmla="*/ 69 h 78"/>
                        <a:gd name="T30" fmla="*/ 41 w 132"/>
                        <a:gd name="T31" fmla="*/ 76 h 78"/>
                        <a:gd name="T32" fmla="*/ 65 w 132"/>
                        <a:gd name="T33" fmla="*/ 78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2"/>
                        <a:gd name="T52" fmla="*/ 0 h 78"/>
                        <a:gd name="T53" fmla="*/ 132 w 132"/>
                        <a:gd name="T54" fmla="*/ 78 h 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2" h="78">
                          <a:moveTo>
                            <a:pt x="65" y="78"/>
                          </a:moveTo>
                          <a:lnTo>
                            <a:pt x="91" y="76"/>
                          </a:lnTo>
                          <a:lnTo>
                            <a:pt x="111" y="69"/>
                          </a:lnTo>
                          <a:lnTo>
                            <a:pt x="126" y="58"/>
                          </a:lnTo>
                          <a:lnTo>
                            <a:pt x="132" y="45"/>
                          </a:lnTo>
                          <a:lnTo>
                            <a:pt x="126" y="30"/>
                          </a:lnTo>
                          <a:lnTo>
                            <a:pt x="111" y="15"/>
                          </a:lnTo>
                          <a:lnTo>
                            <a:pt x="91" y="4"/>
                          </a:lnTo>
                          <a:lnTo>
                            <a:pt x="65" y="0"/>
                          </a:lnTo>
                          <a:lnTo>
                            <a:pt x="41" y="4"/>
                          </a:lnTo>
                          <a:lnTo>
                            <a:pt x="19" y="15"/>
                          </a:lnTo>
                          <a:lnTo>
                            <a:pt x="6" y="30"/>
                          </a:lnTo>
                          <a:lnTo>
                            <a:pt x="0" y="45"/>
                          </a:lnTo>
                          <a:lnTo>
                            <a:pt x="6" y="58"/>
                          </a:lnTo>
                          <a:lnTo>
                            <a:pt x="19" y="69"/>
                          </a:lnTo>
                          <a:lnTo>
                            <a:pt x="41" y="76"/>
                          </a:lnTo>
                          <a:lnTo>
                            <a:pt x="65" y="78"/>
                          </a:lnTo>
                          <a:close/>
                        </a:path>
                      </a:pathLst>
                    </a:custGeom>
                    <a:solidFill>
                      <a:srgbClr val="CFCFCF"/>
                    </a:solidFill>
                    <a:ln w="0">
                      <a:solidFill>
                        <a:srgbClr val="CFCFCF"/>
                      </a:solidFill>
                      <a:round/>
                      <a:headEnd/>
                      <a:tailEnd/>
                    </a:ln>
                  </p:spPr>
                  <p:txBody>
                    <a:bodyPr/>
                    <a:lstStyle/>
                    <a:p>
                      <a:endParaRPr lang="en-US">
                        <a:latin typeface="Arial" pitchFamily="34" charset="0"/>
                        <a:cs typeface="Arial" pitchFamily="34" charset="0"/>
                      </a:endParaRPr>
                    </a:p>
                  </p:txBody>
                </p:sp>
                <p:sp>
                  <p:nvSpPr>
                    <p:cNvPr id="52" name="Freeform 204">
                      <a:extLst>
                        <a:ext uri="{FF2B5EF4-FFF2-40B4-BE49-F238E27FC236}">
                          <a16:creationId xmlns="" xmlns:a16="http://schemas.microsoft.com/office/drawing/2014/main" id="{24161254-C413-4D20-9212-8AB93DBD7372}"/>
                        </a:ext>
                      </a:extLst>
                    </p:cNvPr>
                    <p:cNvSpPr>
                      <a:spLocks/>
                    </p:cNvSpPr>
                    <p:nvPr/>
                  </p:nvSpPr>
                  <p:spPr bwMode="auto">
                    <a:xfrm>
                      <a:off x="956" y="2751"/>
                      <a:ext cx="100" cy="61"/>
                    </a:xfrm>
                    <a:custGeom>
                      <a:avLst/>
                      <a:gdLst>
                        <a:gd name="T0" fmla="*/ 50 w 100"/>
                        <a:gd name="T1" fmla="*/ 61 h 61"/>
                        <a:gd name="T2" fmla="*/ 71 w 100"/>
                        <a:gd name="T3" fmla="*/ 59 h 61"/>
                        <a:gd name="T4" fmla="*/ 87 w 100"/>
                        <a:gd name="T5" fmla="*/ 54 h 61"/>
                        <a:gd name="T6" fmla="*/ 96 w 100"/>
                        <a:gd name="T7" fmla="*/ 45 h 61"/>
                        <a:gd name="T8" fmla="*/ 100 w 100"/>
                        <a:gd name="T9" fmla="*/ 35 h 61"/>
                        <a:gd name="T10" fmla="*/ 96 w 100"/>
                        <a:gd name="T11" fmla="*/ 24 h 61"/>
                        <a:gd name="T12" fmla="*/ 87 w 100"/>
                        <a:gd name="T13" fmla="*/ 13 h 61"/>
                        <a:gd name="T14" fmla="*/ 71 w 100"/>
                        <a:gd name="T15" fmla="*/ 4 h 61"/>
                        <a:gd name="T16" fmla="*/ 50 w 100"/>
                        <a:gd name="T17" fmla="*/ 0 h 61"/>
                        <a:gd name="T18" fmla="*/ 32 w 100"/>
                        <a:gd name="T19" fmla="*/ 4 h 61"/>
                        <a:gd name="T20" fmla="*/ 15 w 100"/>
                        <a:gd name="T21" fmla="*/ 13 h 61"/>
                        <a:gd name="T22" fmla="*/ 6 w 100"/>
                        <a:gd name="T23" fmla="*/ 24 h 61"/>
                        <a:gd name="T24" fmla="*/ 0 w 100"/>
                        <a:gd name="T25" fmla="*/ 35 h 61"/>
                        <a:gd name="T26" fmla="*/ 6 w 100"/>
                        <a:gd name="T27" fmla="*/ 45 h 61"/>
                        <a:gd name="T28" fmla="*/ 15 w 100"/>
                        <a:gd name="T29" fmla="*/ 54 h 61"/>
                        <a:gd name="T30" fmla="*/ 32 w 100"/>
                        <a:gd name="T31" fmla="*/ 59 h 61"/>
                        <a:gd name="T32" fmla="*/ 50 w 100"/>
                        <a:gd name="T33" fmla="*/ 6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61"/>
                        <a:gd name="T53" fmla="*/ 100 w 100"/>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61">
                          <a:moveTo>
                            <a:pt x="50" y="61"/>
                          </a:moveTo>
                          <a:lnTo>
                            <a:pt x="71" y="59"/>
                          </a:lnTo>
                          <a:lnTo>
                            <a:pt x="87" y="54"/>
                          </a:lnTo>
                          <a:lnTo>
                            <a:pt x="96" y="45"/>
                          </a:lnTo>
                          <a:lnTo>
                            <a:pt x="100" y="35"/>
                          </a:lnTo>
                          <a:lnTo>
                            <a:pt x="96" y="24"/>
                          </a:lnTo>
                          <a:lnTo>
                            <a:pt x="87" y="13"/>
                          </a:lnTo>
                          <a:lnTo>
                            <a:pt x="71" y="4"/>
                          </a:lnTo>
                          <a:lnTo>
                            <a:pt x="50" y="0"/>
                          </a:lnTo>
                          <a:lnTo>
                            <a:pt x="32" y="4"/>
                          </a:lnTo>
                          <a:lnTo>
                            <a:pt x="15" y="13"/>
                          </a:lnTo>
                          <a:lnTo>
                            <a:pt x="6" y="24"/>
                          </a:lnTo>
                          <a:lnTo>
                            <a:pt x="0" y="35"/>
                          </a:lnTo>
                          <a:lnTo>
                            <a:pt x="6" y="45"/>
                          </a:lnTo>
                          <a:lnTo>
                            <a:pt x="15" y="54"/>
                          </a:lnTo>
                          <a:lnTo>
                            <a:pt x="32" y="59"/>
                          </a:lnTo>
                          <a:lnTo>
                            <a:pt x="50" y="61"/>
                          </a:lnTo>
                          <a:close/>
                        </a:path>
                      </a:pathLst>
                    </a:custGeom>
                    <a:solidFill>
                      <a:srgbClr val="E7E7E7"/>
                    </a:solidFill>
                    <a:ln w="0">
                      <a:solidFill>
                        <a:srgbClr val="E7E7E7"/>
                      </a:solidFill>
                      <a:round/>
                      <a:headEnd/>
                      <a:tailEnd/>
                    </a:ln>
                  </p:spPr>
                  <p:txBody>
                    <a:bodyPr/>
                    <a:lstStyle/>
                    <a:p>
                      <a:endParaRPr lang="en-US">
                        <a:latin typeface="Arial" pitchFamily="34" charset="0"/>
                        <a:cs typeface="Arial" pitchFamily="34" charset="0"/>
                      </a:endParaRPr>
                    </a:p>
                  </p:txBody>
                </p:sp>
                <p:sp>
                  <p:nvSpPr>
                    <p:cNvPr id="53" name="Freeform 205">
                      <a:extLst>
                        <a:ext uri="{FF2B5EF4-FFF2-40B4-BE49-F238E27FC236}">
                          <a16:creationId xmlns="" xmlns:a16="http://schemas.microsoft.com/office/drawing/2014/main" id="{97ECE619-99E2-4D78-B62A-55F4EC5A7F7A}"/>
                        </a:ext>
                      </a:extLst>
                    </p:cNvPr>
                    <p:cNvSpPr>
                      <a:spLocks/>
                    </p:cNvSpPr>
                    <p:nvPr/>
                  </p:nvSpPr>
                  <p:spPr bwMode="auto">
                    <a:xfrm>
                      <a:off x="1167" y="3025"/>
                      <a:ext cx="219" cy="134"/>
                    </a:xfrm>
                    <a:custGeom>
                      <a:avLst/>
                      <a:gdLst>
                        <a:gd name="T0" fmla="*/ 110 w 219"/>
                        <a:gd name="T1" fmla="*/ 134 h 134"/>
                        <a:gd name="T2" fmla="*/ 145 w 219"/>
                        <a:gd name="T3" fmla="*/ 130 h 134"/>
                        <a:gd name="T4" fmla="*/ 175 w 219"/>
                        <a:gd name="T5" fmla="*/ 123 h 134"/>
                        <a:gd name="T6" fmla="*/ 199 w 219"/>
                        <a:gd name="T7" fmla="*/ 110 h 134"/>
                        <a:gd name="T8" fmla="*/ 214 w 219"/>
                        <a:gd name="T9" fmla="*/ 95 h 134"/>
                        <a:gd name="T10" fmla="*/ 219 w 219"/>
                        <a:gd name="T11" fmla="*/ 76 h 134"/>
                        <a:gd name="T12" fmla="*/ 214 w 219"/>
                        <a:gd name="T13" fmla="*/ 56 h 134"/>
                        <a:gd name="T14" fmla="*/ 199 w 219"/>
                        <a:gd name="T15" fmla="*/ 36 h 134"/>
                        <a:gd name="T16" fmla="*/ 175 w 219"/>
                        <a:gd name="T17" fmla="*/ 19 h 134"/>
                        <a:gd name="T18" fmla="*/ 145 w 219"/>
                        <a:gd name="T19" fmla="*/ 6 h 134"/>
                        <a:gd name="T20" fmla="*/ 110 w 219"/>
                        <a:gd name="T21" fmla="*/ 0 h 134"/>
                        <a:gd name="T22" fmla="*/ 75 w 219"/>
                        <a:gd name="T23" fmla="*/ 6 h 134"/>
                        <a:gd name="T24" fmla="*/ 45 w 219"/>
                        <a:gd name="T25" fmla="*/ 19 h 134"/>
                        <a:gd name="T26" fmla="*/ 21 w 219"/>
                        <a:gd name="T27" fmla="*/ 36 h 134"/>
                        <a:gd name="T28" fmla="*/ 6 w 219"/>
                        <a:gd name="T29" fmla="*/ 56 h 134"/>
                        <a:gd name="T30" fmla="*/ 0 w 219"/>
                        <a:gd name="T31" fmla="*/ 76 h 134"/>
                        <a:gd name="T32" fmla="*/ 6 w 219"/>
                        <a:gd name="T33" fmla="*/ 95 h 134"/>
                        <a:gd name="T34" fmla="*/ 21 w 219"/>
                        <a:gd name="T35" fmla="*/ 110 h 134"/>
                        <a:gd name="T36" fmla="*/ 45 w 219"/>
                        <a:gd name="T37" fmla="*/ 123 h 134"/>
                        <a:gd name="T38" fmla="*/ 75 w 219"/>
                        <a:gd name="T39" fmla="*/ 130 h 134"/>
                        <a:gd name="T40" fmla="*/ 110 w 219"/>
                        <a:gd name="T41" fmla="*/ 1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4"/>
                        <a:gd name="T65" fmla="*/ 219 w 219"/>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4">
                          <a:moveTo>
                            <a:pt x="110" y="134"/>
                          </a:moveTo>
                          <a:lnTo>
                            <a:pt x="145" y="130"/>
                          </a:lnTo>
                          <a:lnTo>
                            <a:pt x="175" y="123"/>
                          </a:lnTo>
                          <a:lnTo>
                            <a:pt x="199" y="110"/>
                          </a:lnTo>
                          <a:lnTo>
                            <a:pt x="214" y="95"/>
                          </a:lnTo>
                          <a:lnTo>
                            <a:pt x="219" y="76"/>
                          </a:lnTo>
                          <a:lnTo>
                            <a:pt x="214" y="56"/>
                          </a:lnTo>
                          <a:lnTo>
                            <a:pt x="199" y="36"/>
                          </a:lnTo>
                          <a:lnTo>
                            <a:pt x="175" y="19"/>
                          </a:lnTo>
                          <a:lnTo>
                            <a:pt x="145" y="6"/>
                          </a:lnTo>
                          <a:lnTo>
                            <a:pt x="110" y="0"/>
                          </a:lnTo>
                          <a:lnTo>
                            <a:pt x="75" y="6"/>
                          </a:lnTo>
                          <a:lnTo>
                            <a:pt x="45" y="19"/>
                          </a:lnTo>
                          <a:lnTo>
                            <a:pt x="21" y="36"/>
                          </a:lnTo>
                          <a:lnTo>
                            <a:pt x="6" y="56"/>
                          </a:lnTo>
                          <a:lnTo>
                            <a:pt x="0" y="76"/>
                          </a:lnTo>
                          <a:lnTo>
                            <a:pt x="6" y="95"/>
                          </a:lnTo>
                          <a:lnTo>
                            <a:pt x="21" y="110"/>
                          </a:lnTo>
                          <a:lnTo>
                            <a:pt x="45" y="123"/>
                          </a:lnTo>
                          <a:lnTo>
                            <a:pt x="75" y="130"/>
                          </a:lnTo>
                          <a:lnTo>
                            <a:pt x="110" y="134"/>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54" name="Freeform 206">
                      <a:extLst>
                        <a:ext uri="{FF2B5EF4-FFF2-40B4-BE49-F238E27FC236}">
                          <a16:creationId xmlns="" xmlns:a16="http://schemas.microsoft.com/office/drawing/2014/main" id="{E21DC16A-E04F-4347-B60E-B5E6AA2DCD6C}"/>
                        </a:ext>
                      </a:extLst>
                    </p:cNvPr>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55" name="Freeform 207">
                      <a:extLst>
                        <a:ext uri="{FF2B5EF4-FFF2-40B4-BE49-F238E27FC236}">
                          <a16:creationId xmlns="" xmlns:a16="http://schemas.microsoft.com/office/drawing/2014/main" id="{7BCBCC54-C270-4E94-B827-896DC7EBB8C4}"/>
                        </a:ext>
                      </a:extLst>
                    </p:cNvPr>
                    <p:cNvSpPr>
                      <a:spLocks/>
                    </p:cNvSpPr>
                    <p:nvPr/>
                  </p:nvSpPr>
                  <p:spPr bwMode="auto">
                    <a:xfrm>
                      <a:off x="1117" y="3114"/>
                      <a:ext cx="269" cy="247"/>
                    </a:xfrm>
                    <a:custGeom>
                      <a:avLst/>
                      <a:gdLst>
                        <a:gd name="T0" fmla="*/ 119 w 269"/>
                        <a:gd name="T1" fmla="*/ 247 h 247"/>
                        <a:gd name="T2" fmla="*/ 88 w 269"/>
                        <a:gd name="T3" fmla="*/ 243 h 247"/>
                        <a:gd name="T4" fmla="*/ 62 w 269"/>
                        <a:gd name="T5" fmla="*/ 236 h 247"/>
                        <a:gd name="T6" fmla="*/ 41 w 269"/>
                        <a:gd name="T7" fmla="*/ 225 h 247"/>
                        <a:gd name="T8" fmla="*/ 26 w 269"/>
                        <a:gd name="T9" fmla="*/ 212 h 247"/>
                        <a:gd name="T10" fmla="*/ 15 w 269"/>
                        <a:gd name="T11" fmla="*/ 199 h 247"/>
                        <a:gd name="T12" fmla="*/ 8 w 269"/>
                        <a:gd name="T13" fmla="*/ 188 h 247"/>
                        <a:gd name="T14" fmla="*/ 2 w 269"/>
                        <a:gd name="T15" fmla="*/ 178 h 247"/>
                        <a:gd name="T16" fmla="*/ 0 w 269"/>
                        <a:gd name="T17" fmla="*/ 171 h 247"/>
                        <a:gd name="T18" fmla="*/ 0 w 269"/>
                        <a:gd name="T19" fmla="*/ 167 h 247"/>
                        <a:gd name="T20" fmla="*/ 0 w 269"/>
                        <a:gd name="T21" fmla="*/ 0 h 247"/>
                        <a:gd name="T22" fmla="*/ 269 w 269"/>
                        <a:gd name="T23" fmla="*/ 2 h 247"/>
                        <a:gd name="T24" fmla="*/ 269 w 269"/>
                        <a:gd name="T25" fmla="*/ 165 h 247"/>
                        <a:gd name="T26" fmla="*/ 262 w 269"/>
                        <a:gd name="T27" fmla="*/ 180 h 247"/>
                        <a:gd name="T28" fmla="*/ 254 w 269"/>
                        <a:gd name="T29" fmla="*/ 195 h 247"/>
                        <a:gd name="T30" fmla="*/ 249 w 269"/>
                        <a:gd name="T31" fmla="*/ 206 h 247"/>
                        <a:gd name="T32" fmla="*/ 245 w 269"/>
                        <a:gd name="T33" fmla="*/ 210 h 247"/>
                        <a:gd name="T34" fmla="*/ 230 w 269"/>
                        <a:gd name="T35" fmla="*/ 223 h 247"/>
                        <a:gd name="T36" fmla="*/ 208 w 269"/>
                        <a:gd name="T37" fmla="*/ 232 h 247"/>
                        <a:gd name="T38" fmla="*/ 184 w 269"/>
                        <a:gd name="T39" fmla="*/ 240 h 247"/>
                        <a:gd name="T40" fmla="*/ 160 w 269"/>
                        <a:gd name="T41" fmla="*/ 243 h 247"/>
                        <a:gd name="T42" fmla="*/ 139 w 269"/>
                        <a:gd name="T43" fmla="*/ 247 h 247"/>
                        <a:gd name="T44" fmla="*/ 125 w 269"/>
                        <a:gd name="T45" fmla="*/ 247 h 247"/>
                        <a:gd name="T46" fmla="*/ 119 w 269"/>
                        <a:gd name="T47" fmla="*/ 247 h 2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47"/>
                        <a:gd name="T74" fmla="*/ 269 w 269"/>
                        <a:gd name="T75" fmla="*/ 247 h 2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47">
                          <a:moveTo>
                            <a:pt x="119" y="247"/>
                          </a:moveTo>
                          <a:lnTo>
                            <a:pt x="88" y="243"/>
                          </a:lnTo>
                          <a:lnTo>
                            <a:pt x="62" y="236"/>
                          </a:lnTo>
                          <a:lnTo>
                            <a:pt x="41" y="225"/>
                          </a:lnTo>
                          <a:lnTo>
                            <a:pt x="26" y="212"/>
                          </a:lnTo>
                          <a:lnTo>
                            <a:pt x="15" y="199"/>
                          </a:lnTo>
                          <a:lnTo>
                            <a:pt x="8" y="188"/>
                          </a:lnTo>
                          <a:lnTo>
                            <a:pt x="2" y="178"/>
                          </a:lnTo>
                          <a:lnTo>
                            <a:pt x="0" y="171"/>
                          </a:lnTo>
                          <a:lnTo>
                            <a:pt x="0" y="167"/>
                          </a:lnTo>
                          <a:lnTo>
                            <a:pt x="0" y="0"/>
                          </a:lnTo>
                          <a:lnTo>
                            <a:pt x="269" y="2"/>
                          </a:lnTo>
                          <a:lnTo>
                            <a:pt x="269" y="165"/>
                          </a:lnTo>
                          <a:lnTo>
                            <a:pt x="262" y="180"/>
                          </a:lnTo>
                          <a:lnTo>
                            <a:pt x="254" y="195"/>
                          </a:lnTo>
                          <a:lnTo>
                            <a:pt x="249" y="206"/>
                          </a:lnTo>
                          <a:lnTo>
                            <a:pt x="245" y="210"/>
                          </a:lnTo>
                          <a:lnTo>
                            <a:pt x="230" y="223"/>
                          </a:lnTo>
                          <a:lnTo>
                            <a:pt x="208" y="232"/>
                          </a:lnTo>
                          <a:lnTo>
                            <a:pt x="184" y="240"/>
                          </a:lnTo>
                          <a:lnTo>
                            <a:pt x="160" y="243"/>
                          </a:lnTo>
                          <a:lnTo>
                            <a:pt x="139" y="247"/>
                          </a:lnTo>
                          <a:lnTo>
                            <a:pt x="125" y="247"/>
                          </a:lnTo>
                          <a:lnTo>
                            <a:pt x="119" y="247"/>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56" name="Freeform 208">
                      <a:extLst>
                        <a:ext uri="{FF2B5EF4-FFF2-40B4-BE49-F238E27FC236}">
                          <a16:creationId xmlns="" xmlns:a16="http://schemas.microsoft.com/office/drawing/2014/main" id="{A1A4554A-6A08-4F4B-9110-12B62E992F71}"/>
                        </a:ext>
                      </a:extLst>
                    </p:cNvPr>
                    <p:cNvSpPr>
                      <a:spLocks/>
                    </p:cNvSpPr>
                    <p:nvPr/>
                  </p:nvSpPr>
                  <p:spPr bwMode="auto">
                    <a:xfrm>
                      <a:off x="1132" y="3114"/>
                      <a:ext cx="243" cy="247"/>
                    </a:xfrm>
                    <a:custGeom>
                      <a:avLst/>
                      <a:gdLst>
                        <a:gd name="T0" fmla="*/ 110 w 243"/>
                        <a:gd name="T1" fmla="*/ 247 h 247"/>
                        <a:gd name="T2" fmla="*/ 78 w 243"/>
                        <a:gd name="T3" fmla="*/ 242 h 247"/>
                        <a:gd name="T4" fmla="*/ 52 w 243"/>
                        <a:gd name="T5" fmla="*/ 234 h 247"/>
                        <a:gd name="T6" fmla="*/ 34 w 243"/>
                        <a:gd name="T7" fmla="*/ 223 h 247"/>
                        <a:gd name="T8" fmla="*/ 19 w 243"/>
                        <a:gd name="T9" fmla="*/ 210 h 247"/>
                        <a:gd name="T10" fmla="*/ 10 w 243"/>
                        <a:gd name="T11" fmla="*/ 197 h 247"/>
                        <a:gd name="T12" fmla="*/ 4 w 243"/>
                        <a:gd name="T13" fmla="*/ 188 h 247"/>
                        <a:gd name="T14" fmla="*/ 2 w 243"/>
                        <a:gd name="T15" fmla="*/ 180 h 247"/>
                        <a:gd name="T16" fmla="*/ 0 w 243"/>
                        <a:gd name="T17" fmla="*/ 177 h 247"/>
                        <a:gd name="T18" fmla="*/ 0 w 243"/>
                        <a:gd name="T19" fmla="*/ 0 h 247"/>
                        <a:gd name="T20" fmla="*/ 243 w 243"/>
                        <a:gd name="T21" fmla="*/ 2 h 247"/>
                        <a:gd name="T22" fmla="*/ 243 w 243"/>
                        <a:gd name="T23" fmla="*/ 158 h 247"/>
                        <a:gd name="T24" fmla="*/ 238 w 243"/>
                        <a:gd name="T25" fmla="*/ 173 h 247"/>
                        <a:gd name="T26" fmla="*/ 230 w 243"/>
                        <a:gd name="T27" fmla="*/ 188 h 247"/>
                        <a:gd name="T28" fmla="*/ 225 w 243"/>
                        <a:gd name="T29" fmla="*/ 197 h 247"/>
                        <a:gd name="T30" fmla="*/ 223 w 243"/>
                        <a:gd name="T31" fmla="*/ 201 h 247"/>
                        <a:gd name="T32" fmla="*/ 208 w 243"/>
                        <a:gd name="T33" fmla="*/ 214 h 247"/>
                        <a:gd name="T34" fmla="*/ 189 w 243"/>
                        <a:gd name="T35" fmla="*/ 225 h 247"/>
                        <a:gd name="T36" fmla="*/ 167 w 243"/>
                        <a:gd name="T37" fmla="*/ 232 h 247"/>
                        <a:gd name="T38" fmla="*/ 147 w 243"/>
                        <a:gd name="T39" fmla="*/ 240 h 247"/>
                        <a:gd name="T40" fmla="*/ 128 w 243"/>
                        <a:gd name="T41" fmla="*/ 243 h 247"/>
                        <a:gd name="T42" fmla="*/ 115 w 243"/>
                        <a:gd name="T43" fmla="*/ 245 h 247"/>
                        <a:gd name="T44" fmla="*/ 110 w 243"/>
                        <a:gd name="T45" fmla="*/ 247 h 2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47"/>
                        <a:gd name="T71" fmla="*/ 243 w 243"/>
                        <a:gd name="T72" fmla="*/ 247 h 24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47">
                          <a:moveTo>
                            <a:pt x="110" y="247"/>
                          </a:moveTo>
                          <a:lnTo>
                            <a:pt x="78" y="242"/>
                          </a:lnTo>
                          <a:lnTo>
                            <a:pt x="52" y="234"/>
                          </a:lnTo>
                          <a:lnTo>
                            <a:pt x="34" y="223"/>
                          </a:lnTo>
                          <a:lnTo>
                            <a:pt x="19" y="210"/>
                          </a:lnTo>
                          <a:lnTo>
                            <a:pt x="10" y="197"/>
                          </a:lnTo>
                          <a:lnTo>
                            <a:pt x="4" y="188"/>
                          </a:lnTo>
                          <a:lnTo>
                            <a:pt x="2" y="180"/>
                          </a:lnTo>
                          <a:lnTo>
                            <a:pt x="0" y="177"/>
                          </a:lnTo>
                          <a:lnTo>
                            <a:pt x="0" y="0"/>
                          </a:lnTo>
                          <a:lnTo>
                            <a:pt x="243" y="2"/>
                          </a:lnTo>
                          <a:lnTo>
                            <a:pt x="243" y="158"/>
                          </a:lnTo>
                          <a:lnTo>
                            <a:pt x="238" y="173"/>
                          </a:lnTo>
                          <a:lnTo>
                            <a:pt x="230" y="188"/>
                          </a:lnTo>
                          <a:lnTo>
                            <a:pt x="225" y="197"/>
                          </a:lnTo>
                          <a:lnTo>
                            <a:pt x="223" y="201"/>
                          </a:lnTo>
                          <a:lnTo>
                            <a:pt x="208" y="214"/>
                          </a:lnTo>
                          <a:lnTo>
                            <a:pt x="189" y="225"/>
                          </a:lnTo>
                          <a:lnTo>
                            <a:pt x="167" y="232"/>
                          </a:lnTo>
                          <a:lnTo>
                            <a:pt x="147" y="240"/>
                          </a:lnTo>
                          <a:lnTo>
                            <a:pt x="128" y="243"/>
                          </a:lnTo>
                          <a:lnTo>
                            <a:pt x="115" y="245"/>
                          </a:lnTo>
                          <a:lnTo>
                            <a:pt x="110" y="247"/>
                          </a:lnTo>
                          <a:close/>
                        </a:path>
                      </a:pathLst>
                    </a:custGeom>
                    <a:solidFill>
                      <a:srgbClr val="1C1C1C"/>
                    </a:solidFill>
                    <a:ln w="0">
                      <a:solidFill>
                        <a:srgbClr val="1C1C1C"/>
                      </a:solidFill>
                      <a:round/>
                      <a:headEnd/>
                      <a:tailEnd/>
                    </a:ln>
                  </p:spPr>
                  <p:txBody>
                    <a:bodyPr/>
                    <a:lstStyle/>
                    <a:p>
                      <a:endParaRPr lang="en-US">
                        <a:latin typeface="Arial" pitchFamily="34" charset="0"/>
                        <a:cs typeface="Arial" pitchFamily="34" charset="0"/>
                      </a:endParaRPr>
                    </a:p>
                  </p:txBody>
                </p:sp>
                <p:sp>
                  <p:nvSpPr>
                    <p:cNvPr id="57" name="Freeform 209">
                      <a:extLst>
                        <a:ext uri="{FF2B5EF4-FFF2-40B4-BE49-F238E27FC236}">
                          <a16:creationId xmlns="" xmlns:a16="http://schemas.microsoft.com/office/drawing/2014/main" id="{7B2F8134-02B0-4545-B2B6-866EE6D3E390}"/>
                        </a:ext>
                      </a:extLst>
                    </p:cNvPr>
                    <p:cNvSpPr>
                      <a:spLocks/>
                    </p:cNvSpPr>
                    <p:nvPr/>
                  </p:nvSpPr>
                  <p:spPr bwMode="auto">
                    <a:xfrm>
                      <a:off x="1147" y="3114"/>
                      <a:ext cx="219" cy="245"/>
                    </a:xfrm>
                    <a:custGeom>
                      <a:avLst/>
                      <a:gdLst>
                        <a:gd name="T0" fmla="*/ 100 w 219"/>
                        <a:gd name="T1" fmla="*/ 245 h 245"/>
                        <a:gd name="T2" fmla="*/ 72 w 219"/>
                        <a:gd name="T3" fmla="*/ 242 h 245"/>
                        <a:gd name="T4" fmla="*/ 48 w 219"/>
                        <a:gd name="T5" fmla="*/ 234 h 245"/>
                        <a:gd name="T6" fmla="*/ 32 w 219"/>
                        <a:gd name="T7" fmla="*/ 225 h 245"/>
                        <a:gd name="T8" fmla="*/ 19 w 219"/>
                        <a:gd name="T9" fmla="*/ 214 h 245"/>
                        <a:gd name="T10" fmla="*/ 9 w 219"/>
                        <a:gd name="T11" fmla="*/ 203 h 245"/>
                        <a:gd name="T12" fmla="*/ 4 w 219"/>
                        <a:gd name="T13" fmla="*/ 193 h 245"/>
                        <a:gd name="T14" fmla="*/ 2 w 219"/>
                        <a:gd name="T15" fmla="*/ 188 h 245"/>
                        <a:gd name="T16" fmla="*/ 0 w 219"/>
                        <a:gd name="T17" fmla="*/ 186 h 245"/>
                        <a:gd name="T18" fmla="*/ 0 w 219"/>
                        <a:gd name="T19" fmla="*/ 0 h 245"/>
                        <a:gd name="T20" fmla="*/ 219 w 219"/>
                        <a:gd name="T21" fmla="*/ 2 h 245"/>
                        <a:gd name="T22" fmla="*/ 219 w 219"/>
                        <a:gd name="T23" fmla="*/ 153 h 245"/>
                        <a:gd name="T24" fmla="*/ 211 w 219"/>
                        <a:gd name="T25" fmla="*/ 165 h 245"/>
                        <a:gd name="T26" fmla="*/ 206 w 219"/>
                        <a:gd name="T27" fmla="*/ 178 h 245"/>
                        <a:gd name="T28" fmla="*/ 202 w 219"/>
                        <a:gd name="T29" fmla="*/ 188 h 245"/>
                        <a:gd name="T30" fmla="*/ 198 w 219"/>
                        <a:gd name="T31" fmla="*/ 193 h 245"/>
                        <a:gd name="T32" fmla="*/ 187 w 219"/>
                        <a:gd name="T33" fmla="*/ 204 h 245"/>
                        <a:gd name="T34" fmla="*/ 171 w 219"/>
                        <a:gd name="T35" fmla="*/ 216 h 245"/>
                        <a:gd name="T36" fmla="*/ 150 w 219"/>
                        <a:gd name="T37" fmla="*/ 225 h 245"/>
                        <a:gd name="T38" fmla="*/ 132 w 219"/>
                        <a:gd name="T39" fmla="*/ 234 h 245"/>
                        <a:gd name="T40" fmla="*/ 117 w 219"/>
                        <a:gd name="T41" fmla="*/ 240 h 245"/>
                        <a:gd name="T42" fmla="*/ 104 w 219"/>
                        <a:gd name="T43" fmla="*/ 243 h 245"/>
                        <a:gd name="T44" fmla="*/ 100 w 219"/>
                        <a:gd name="T45" fmla="*/ 245 h 2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245"/>
                        <a:gd name="T71" fmla="*/ 219 w 219"/>
                        <a:gd name="T72" fmla="*/ 245 h 2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245">
                          <a:moveTo>
                            <a:pt x="100" y="245"/>
                          </a:moveTo>
                          <a:lnTo>
                            <a:pt x="72" y="242"/>
                          </a:lnTo>
                          <a:lnTo>
                            <a:pt x="48" y="234"/>
                          </a:lnTo>
                          <a:lnTo>
                            <a:pt x="32" y="225"/>
                          </a:lnTo>
                          <a:lnTo>
                            <a:pt x="19" y="214"/>
                          </a:lnTo>
                          <a:lnTo>
                            <a:pt x="9" y="203"/>
                          </a:lnTo>
                          <a:lnTo>
                            <a:pt x="4" y="193"/>
                          </a:lnTo>
                          <a:lnTo>
                            <a:pt x="2" y="188"/>
                          </a:lnTo>
                          <a:lnTo>
                            <a:pt x="0" y="186"/>
                          </a:lnTo>
                          <a:lnTo>
                            <a:pt x="0" y="0"/>
                          </a:lnTo>
                          <a:lnTo>
                            <a:pt x="219" y="2"/>
                          </a:lnTo>
                          <a:lnTo>
                            <a:pt x="219" y="153"/>
                          </a:lnTo>
                          <a:lnTo>
                            <a:pt x="211" y="165"/>
                          </a:lnTo>
                          <a:lnTo>
                            <a:pt x="206" y="178"/>
                          </a:lnTo>
                          <a:lnTo>
                            <a:pt x="202" y="188"/>
                          </a:lnTo>
                          <a:lnTo>
                            <a:pt x="198" y="193"/>
                          </a:lnTo>
                          <a:lnTo>
                            <a:pt x="187" y="204"/>
                          </a:lnTo>
                          <a:lnTo>
                            <a:pt x="171" y="216"/>
                          </a:lnTo>
                          <a:lnTo>
                            <a:pt x="150" y="225"/>
                          </a:lnTo>
                          <a:lnTo>
                            <a:pt x="132" y="234"/>
                          </a:lnTo>
                          <a:lnTo>
                            <a:pt x="117" y="240"/>
                          </a:lnTo>
                          <a:lnTo>
                            <a:pt x="104" y="243"/>
                          </a:lnTo>
                          <a:lnTo>
                            <a:pt x="100" y="245"/>
                          </a:lnTo>
                          <a:close/>
                        </a:path>
                      </a:pathLst>
                    </a:custGeom>
                    <a:solidFill>
                      <a:srgbClr val="393939"/>
                    </a:solidFill>
                    <a:ln w="0">
                      <a:solidFill>
                        <a:srgbClr val="393939"/>
                      </a:solidFill>
                      <a:round/>
                      <a:headEnd/>
                      <a:tailEnd/>
                    </a:ln>
                  </p:spPr>
                  <p:txBody>
                    <a:bodyPr/>
                    <a:lstStyle/>
                    <a:p>
                      <a:endParaRPr lang="en-US">
                        <a:latin typeface="Arial" pitchFamily="34" charset="0"/>
                        <a:cs typeface="Arial" pitchFamily="34" charset="0"/>
                      </a:endParaRPr>
                    </a:p>
                  </p:txBody>
                </p:sp>
                <p:sp>
                  <p:nvSpPr>
                    <p:cNvPr id="58" name="Freeform 211">
                      <a:extLst>
                        <a:ext uri="{FF2B5EF4-FFF2-40B4-BE49-F238E27FC236}">
                          <a16:creationId xmlns="" xmlns:a16="http://schemas.microsoft.com/office/drawing/2014/main" id="{67C8AE8E-3AFF-49B7-B26F-1DBC6DC9A1BF}"/>
                        </a:ext>
                      </a:extLst>
                    </p:cNvPr>
                    <p:cNvSpPr>
                      <a:spLocks/>
                    </p:cNvSpPr>
                    <p:nvPr/>
                  </p:nvSpPr>
                  <p:spPr bwMode="auto">
                    <a:xfrm>
                      <a:off x="1164" y="3114"/>
                      <a:ext cx="191" cy="245"/>
                    </a:xfrm>
                    <a:custGeom>
                      <a:avLst/>
                      <a:gdLst>
                        <a:gd name="T0" fmla="*/ 89 w 191"/>
                        <a:gd name="T1" fmla="*/ 245 h 245"/>
                        <a:gd name="T2" fmla="*/ 61 w 191"/>
                        <a:gd name="T3" fmla="*/ 242 h 245"/>
                        <a:gd name="T4" fmla="*/ 39 w 191"/>
                        <a:gd name="T5" fmla="*/ 234 h 245"/>
                        <a:gd name="T6" fmla="*/ 22 w 191"/>
                        <a:gd name="T7" fmla="*/ 223 h 245"/>
                        <a:gd name="T8" fmla="*/ 11 w 191"/>
                        <a:gd name="T9" fmla="*/ 214 h 245"/>
                        <a:gd name="T10" fmla="*/ 3 w 191"/>
                        <a:gd name="T11" fmla="*/ 203 h 245"/>
                        <a:gd name="T12" fmla="*/ 0 w 191"/>
                        <a:gd name="T13" fmla="*/ 197 h 245"/>
                        <a:gd name="T14" fmla="*/ 0 w 191"/>
                        <a:gd name="T15" fmla="*/ 193 h 245"/>
                        <a:gd name="T16" fmla="*/ 0 w 191"/>
                        <a:gd name="T17" fmla="*/ 0 h 245"/>
                        <a:gd name="T18" fmla="*/ 191 w 191"/>
                        <a:gd name="T19" fmla="*/ 2 h 245"/>
                        <a:gd name="T20" fmla="*/ 191 w 191"/>
                        <a:gd name="T21" fmla="*/ 147 h 245"/>
                        <a:gd name="T22" fmla="*/ 185 w 191"/>
                        <a:gd name="T23" fmla="*/ 158 h 245"/>
                        <a:gd name="T24" fmla="*/ 180 w 191"/>
                        <a:gd name="T25" fmla="*/ 171 h 245"/>
                        <a:gd name="T26" fmla="*/ 176 w 191"/>
                        <a:gd name="T27" fmla="*/ 180 h 245"/>
                        <a:gd name="T28" fmla="*/ 174 w 191"/>
                        <a:gd name="T29" fmla="*/ 184 h 245"/>
                        <a:gd name="T30" fmla="*/ 163 w 191"/>
                        <a:gd name="T31" fmla="*/ 195 h 245"/>
                        <a:gd name="T32" fmla="*/ 148 w 191"/>
                        <a:gd name="T33" fmla="*/ 206 h 245"/>
                        <a:gd name="T34" fmla="*/ 133 w 191"/>
                        <a:gd name="T35" fmla="*/ 217 h 245"/>
                        <a:gd name="T36" fmla="*/ 117 w 191"/>
                        <a:gd name="T37" fmla="*/ 229 h 245"/>
                        <a:gd name="T38" fmla="*/ 104 w 191"/>
                        <a:gd name="T39" fmla="*/ 238 h 245"/>
                        <a:gd name="T40" fmla="*/ 92 w 191"/>
                        <a:gd name="T41" fmla="*/ 243 h 245"/>
                        <a:gd name="T42" fmla="*/ 89 w 191"/>
                        <a:gd name="T43" fmla="*/ 245 h 2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245"/>
                        <a:gd name="T68" fmla="*/ 191 w 191"/>
                        <a:gd name="T69" fmla="*/ 245 h 2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245">
                          <a:moveTo>
                            <a:pt x="89" y="245"/>
                          </a:moveTo>
                          <a:lnTo>
                            <a:pt x="61" y="242"/>
                          </a:lnTo>
                          <a:lnTo>
                            <a:pt x="39" y="234"/>
                          </a:lnTo>
                          <a:lnTo>
                            <a:pt x="22" y="223"/>
                          </a:lnTo>
                          <a:lnTo>
                            <a:pt x="11" y="214"/>
                          </a:lnTo>
                          <a:lnTo>
                            <a:pt x="3" y="203"/>
                          </a:lnTo>
                          <a:lnTo>
                            <a:pt x="0" y="197"/>
                          </a:lnTo>
                          <a:lnTo>
                            <a:pt x="0" y="193"/>
                          </a:lnTo>
                          <a:lnTo>
                            <a:pt x="0" y="0"/>
                          </a:lnTo>
                          <a:lnTo>
                            <a:pt x="191" y="2"/>
                          </a:lnTo>
                          <a:lnTo>
                            <a:pt x="191" y="147"/>
                          </a:lnTo>
                          <a:lnTo>
                            <a:pt x="185" y="158"/>
                          </a:lnTo>
                          <a:lnTo>
                            <a:pt x="180" y="171"/>
                          </a:lnTo>
                          <a:lnTo>
                            <a:pt x="176" y="180"/>
                          </a:lnTo>
                          <a:lnTo>
                            <a:pt x="174" y="184"/>
                          </a:lnTo>
                          <a:lnTo>
                            <a:pt x="163" y="195"/>
                          </a:lnTo>
                          <a:lnTo>
                            <a:pt x="148" y="206"/>
                          </a:lnTo>
                          <a:lnTo>
                            <a:pt x="133" y="217"/>
                          </a:lnTo>
                          <a:lnTo>
                            <a:pt x="117" y="229"/>
                          </a:lnTo>
                          <a:lnTo>
                            <a:pt x="104" y="238"/>
                          </a:lnTo>
                          <a:lnTo>
                            <a:pt x="92" y="243"/>
                          </a:lnTo>
                          <a:lnTo>
                            <a:pt x="89" y="245"/>
                          </a:lnTo>
                          <a:close/>
                        </a:path>
                      </a:pathLst>
                    </a:custGeom>
                    <a:solidFill>
                      <a:srgbClr val="555555"/>
                    </a:solidFill>
                    <a:ln w="0">
                      <a:solidFill>
                        <a:srgbClr val="555555"/>
                      </a:solidFill>
                      <a:round/>
                      <a:headEnd/>
                      <a:tailEnd/>
                    </a:ln>
                  </p:spPr>
                  <p:txBody>
                    <a:bodyPr/>
                    <a:lstStyle/>
                    <a:p>
                      <a:endParaRPr lang="en-US">
                        <a:latin typeface="Arial" pitchFamily="34" charset="0"/>
                        <a:cs typeface="Arial" pitchFamily="34" charset="0"/>
                      </a:endParaRPr>
                    </a:p>
                  </p:txBody>
                </p:sp>
                <p:sp>
                  <p:nvSpPr>
                    <p:cNvPr id="59" name="Freeform 212">
                      <a:extLst>
                        <a:ext uri="{FF2B5EF4-FFF2-40B4-BE49-F238E27FC236}">
                          <a16:creationId xmlns="" xmlns:a16="http://schemas.microsoft.com/office/drawing/2014/main" id="{9B7DD4A7-89F4-43A3-8103-5BD23648EB69}"/>
                        </a:ext>
                      </a:extLst>
                    </p:cNvPr>
                    <p:cNvSpPr>
                      <a:spLocks/>
                    </p:cNvSpPr>
                    <p:nvPr/>
                  </p:nvSpPr>
                  <p:spPr bwMode="auto">
                    <a:xfrm>
                      <a:off x="1179" y="3114"/>
                      <a:ext cx="165" cy="243"/>
                    </a:xfrm>
                    <a:custGeom>
                      <a:avLst/>
                      <a:gdLst>
                        <a:gd name="T0" fmla="*/ 79 w 165"/>
                        <a:gd name="T1" fmla="*/ 243 h 243"/>
                        <a:gd name="T2" fmla="*/ 55 w 165"/>
                        <a:gd name="T3" fmla="*/ 242 h 243"/>
                        <a:gd name="T4" fmla="*/ 35 w 165"/>
                        <a:gd name="T5" fmla="*/ 236 h 243"/>
                        <a:gd name="T6" fmla="*/ 20 w 165"/>
                        <a:gd name="T7" fmla="*/ 227 h 243"/>
                        <a:gd name="T8" fmla="*/ 11 w 165"/>
                        <a:gd name="T9" fmla="*/ 217 h 243"/>
                        <a:gd name="T10" fmla="*/ 3 w 165"/>
                        <a:gd name="T11" fmla="*/ 210 h 243"/>
                        <a:gd name="T12" fmla="*/ 1 w 165"/>
                        <a:gd name="T13" fmla="*/ 204 h 243"/>
                        <a:gd name="T14" fmla="*/ 0 w 165"/>
                        <a:gd name="T15" fmla="*/ 203 h 243"/>
                        <a:gd name="T16" fmla="*/ 0 w 165"/>
                        <a:gd name="T17" fmla="*/ 0 h 243"/>
                        <a:gd name="T18" fmla="*/ 165 w 165"/>
                        <a:gd name="T19" fmla="*/ 2 h 243"/>
                        <a:gd name="T20" fmla="*/ 165 w 165"/>
                        <a:gd name="T21" fmla="*/ 140 h 243"/>
                        <a:gd name="T22" fmla="*/ 161 w 165"/>
                        <a:gd name="T23" fmla="*/ 151 h 243"/>
                        <a:gd name="T24" fmla="*/ 155 w 165"/>
                        <a:gd name="T25" fmla="*/ 162 h 243"/>
                        <a:gd name="T26" fmla="*/ 152 w 165"/>
                        <a:gd name="T27" fmla="*/ 171 h 243"/>
                        <a:gd name="T28" fmla="*/ 152 w 165"/>
                        <a:gd name="T29" fmla="*/ 175 h 243"/>
                        <a:gd name="T30" fmla="*/ 142 w 165"/>
                        <a:gd name="T31" fmla="*/ 186 h 243"/>
                        <a:gd name="T32" fmla="*/ 129 w 165"/>
                        <a:gd name="T33" fmla="*/ 197 h 243"/>
                        <a:gd name="T34" fmla="*/ 116 w 165"/>
                        <a:gd name="T35" fmla="*/ 210 h 243"/>
                        <a:gd name="T36" fmla="*/ 103 w 165"/>
                        <a:gd name="T37" fmla="*/ 223 h 243"/>
                        <a:gd name="T38" fmla="*/ 92 w 165"/>
                        <a:gd name="T39" fmla="*/ 234 h 243"/>
                        <a:gd name="T40" fmla="*/ 83 w 165"/>
                        <a:gd name="T41" fmla="*/ 242 h 243"/>
                        <a:gd name="T42" fmla="*/ 79 w 165"/>
                        <a:gd name="T43" fmla="*/ 243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243"/>
                        <a:gd name="T68" fmla="*/ 165 w 165"/>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243">
                          <a:moveTo>
                            <a:pt x="79" y="243"/>
                          </a:moveTo>
                          <a:lnTo>
                            <a:pt x="55" y="242"/>
                          </a:lnTo>
                          <a:lnTo>
                            <a:pt x="35" y="236"/>
                          </a:lnTo>
                          <a:lnTo>
                            <a:pt x="20" y="227"/>
                          </a:lnTo>
                          <a:lnTo>
                            <a:pt x="11" y="217"/>
                          </a:lnTo>
                          <a:lnTo>
                            <a:pt x="3" y="210"/>
                          </a:lnTo>
                          <a:lnTo>
                            <a:pt x="1" y="204"/>
                          </a:lnTo>
                          <a:lnTo>
                            <a:pt x="0" y="203"/>
                          </a:lnTo>
                          <a:lnTo>
                            <a:pt x="0" y="0"/>
                          </a:lnTo>
                          <a:lnTo>
                            <a:pt x="165" y="2"/>
                          </a:lnTo>
                          <a:lnTo>
                            <a:pt x="165" y="140"/>
                          </a:lnTo>
                          <a:lnTo>
                            <a:pt x="161" y="151"/>
                          </a:lnTo>
                          <a:lnTo>
                            <a:pt x="155" y="162"/>
                          </a:lnTo>
                          <a:lnTo>
                            <a:pt x="152" y="171"/>
                          </a:lnTo>
                          <a:lnTo>
                            <a:pt x="152" y="175"/>
                          </a:lnTo>
                          <a:lnTo>
                            <a:pt x="142" y="186"/>
                          </a:lnTo>
                          <a:lnTo>
                            <a:pt x="129" y="197"/>
                          </a:lnTo>
                          <a:lnTo>
                            <a:pt x="116" y="210"/>
                          </a:lnTo>
                          <a:lnTo>
                            <a:pt x="103" y="223"/>
                          </a:lnTo>
                          <a:lnTo>
                            <a:pt x="92" y="234"/>
                          </a:lnTo>
                          <a:lnTo>
                            <a:pt x="83" y="242"/>
                          </a:lnTo>
                          <a:lnTo>
                            <a:pt x="79" y="243"/>
                          </a:lnTo>
                          <a:close/>
                        </a:path>
                      </a:pathLst>
                    </a:custGeom>
                    <a:solidFill>
                      <a:srgbClr val="717171"/>
                    </a:solidFill>
                    <a:ln w="0">
                      <a:solidFill>
                        <a:srgbClr val="717171"/>
                      </a:solidFill>
                      <a:round/>
                      <a:headEnd/>
                      <a:tailEnd/>
                    </a:ln>
                  </p:spPr>
                  <p:txBody>
                    <a:bodyPr/>
                    <a:lstStyle/>
                    <a:p>
                      <a:endParaRPr lang="en-US">
                        <a:latin typeface="Arial" pitchFamily="34" charset="0"/>
                        <a:cs typeface="Arial" pitchFamily="34" charset="0"/>
                      </a:endParaRPr>
                    </a:p>
                  </p:txBody>
                </p:sp>
                <p:sp>
                  <p:nvSpPr>
                    <p:cNvPr id="60" name="Freeform 213">
                      <a:extLst>
                        <a:ext uri="{FF2B5EF4-FFF2-40B4-BE49-F238E27FC236}">
                          <a16:creationId xmlns="" xmlns:a16="http://schemas.microsoft.com/office/drawing/2014/main" id="{1B544F47-CC6F-4A33-98A0-A2BA0EF207D3}"/>
                        </a:ext>
                      </a:extLst>
                    </p:cNvPr>
                    <p:cNvSpPr>
                      <a:spLocks/>
                    </p:cNvSpPr>
                    <p:nvPr/>
                  </p:nvSpPr>
                  <p:spPr bwMode="auto">
                    <a:xfrm>
                      <a:off x="1193" y="3116"/>
                      <a:ext cx="139" cy="241"/>
                    </a:xfrm>
                    <a:custGeom>
                      <a:avLst/>
                      <a:gdLst>
                        <a:gd name="T0" fmla="*/ 73 w 139"/>
                        <a:gd name="T1" fmla="*/ 241 h 241"/>
                        <a:gd name="T2" fmla="*/ 47 w 139"/>
                        <a:gd name="T3" fmla="*/ 240 h 241"/>
                        <a:gd name="T4" fmla="*/ 28 w 139"/>
                        <a:gd name="T5" fmla="*/ 232 h 241"/>
                        <a:gd name="T6" fmla="*/ 15 w 139"/>
                        <a:gd name="T7" fmla="*/ 225 h 241"/>
                        <a:gd name="T8" fmla="*/ 8 w 139"/>
                        <a:gd name="T9" fmla="*/ 217 h 241"/>
                        <a:gd name="T10" fmla="*/ 2 w 139"/>
                        <a:gd name="T11" fmla="*/ 210 h 241"/>
                        <a:gd name="T12" fmla="*/ 0 w 139"/>
                        <a:gd name="T13" fmla="*/ 208 h 241"/>
                        <a:gd name="T14" fmla="*/ 0 w 139"/>
                        <a:gd name="T15" fmla="*/ 0 h 241"/>
                        <a:gd name="T16" fmla="*/ 139 w 139"/>
                        <a:gd name="T17" fmla="*/ 0 h 241"/>
                        <a:gd name="T18" fmla="*/ 139 w 139"/>
                        <a:gd name="T19" fmla="*/ 132 h 241"/>
                        <a:gd name="T20" fmla="*/ 136 w 139"/>
                        <a:gd name="T21" fmla="*/ 141 h 241"/>
                        <a:gd name="T22" fmla="*/ 132 w 139"/>
                        <a:gd name="T23" fmla="*/ 152 h 241"/>
                        <a:gd name="T24" fmla="*/ 130 w 139"/>
                        <a:gd name="T25" fmla="*/ 162 h 241"/>
                        <a:gd name="T26" fmla="*/ 128 w 139"/>
                        <a:gd name="T27" fmla="*/ 165 h 241"/>
                        <a:gd name="T28" fmla="*/ 121 w 139"/>
                        <a:gd name="T29" fmla="*/ 175 h 241"/>
                        <a:gd name="T30" fmla="*/ 112 w 139"/>
                        <a:gd name="T31" fmla="*/ 188 h 241"/>
                        <a:gd name="T32" fmla="*/ 101 w 139"/>
                        <a:gd name="T33" fmla="*/ 202 h 241"/>
                        <a:gd name="T34" fmla="*/ 89 w 139"/>
                        <a:gd name="T35" fmla="*/ 215 h 241"/>
                        <a:gd name="T36" fmla="*/ 82 w 139"/>
                        <a:gd name="T37" fmla="*/ 228 h 241"/>
                        <a:gd name="T38" fmla="*/ 75 w 139"/>
                        <a:gd name="T39" fmla="*/ 238 h 241"/>
                        <a:gd name="T40" fmla="*/ 73 w 139"/>
                        <a:gd name="T41" fmla="*/ 241 h 2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241"/>
                        <a:gd name="T65" fmla="*/ 139 w 139"/>
                        <a:gd name="T66" fmla="*/ 241 h 2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241">
                          <a:moveTo>
                            <a:pt x="73" y="241"/>
                          </a:moveTo>
                          <a:lnTo>
                            <a:pt x="47" y="240"/>
                          </a:lnTo>
                          <a:lnTo>
                            <a:pt x="28" y="232"/>
                          </a:lnTo>
                          <a:lnTo>
                            <a:pt x="15" y="225"/>
                          </a:lnTo>
                          <a:lnTo>
                            <a:pt x="8" y="217"/>
                          </a:lnTo>
                          <a:lnTo>
                            <a:pt x="2" y="210"/>
                          </a:lnTo>
                          <a:lnTo>
                            <a:pt x="0" y="208"/>
                          </a:lnTo>
                          <a:lnTo>
                            <a:pt x="0" y="0"/>
                          </a:lnTo>
                          <a:lnTo>
                            <a:pt x="139" y="0"/>
                          </a:lnTo>
                          <a:lnTo>
                            <a:pt x="139" y="132"/>
                          </a:lnTo>
                          <a:lnTo>
                            <a:pt x="136" y="141"/>
                          </a:lnTo>
                          <a:lnTo>
                            <a:pt x="132" y="152"/>
                          </a:lnTo>
                          <a:lnTo>
                            <a:pt x="130" y="162"/>
                          </a:lnTo>
                          <a:lnTo>
                            <a:pt x="128" y="165"/>
                          </a:lnTo>
                          <a:lnTo>
                            <a:pt x="121" y="175"/>
                          </a:lnTo>
                          <a:lnTo>
                            <a:pt x="112" y="188"/>
                          </a:lnTo>
                          <a:lnTo>
                            <a:pt x="101" y="202"/>
                          </a:lnTo>
                          <a:lnTo>
                            <a:pt x="89" y="215"/>
                          </a:lnTo>
                          <a:lnTo>
                            <a:pt x="82" y="228"/>
                          </a:lnTo>
                          <a:lnTo>
                            <a:pt x="75" y="238"/>
                          </a:lnTo>
                          <a:lnTo>
                            <a:pt x="73" y="241"/>
                          </a:lnTo>
                          <a:close/>
                        </a:path>
                      </a:pathLst>
                    </a:custGeom>
                    <a:solidFill>
                      <a:srgbClr val="8E8E8E"/>
                    </a:solidFill>
                    <a:ln w="0">
                      <a:solidFill>
                        <a:srgbClr val="8E8E8E"/>
                      </a:solidFill>
                      <a:round/>
                      <a:headEnd/>
                      <a:tailEnd/>
                    </a:ln>
                  </p:spPr>
                  <p:txBody>
                    <a:bodyPr/>
                    <a:lstStyle/>
                    <a:p>
                      <a:endParaRPr lang="en-US">
                        <a:latin typeface="Arial" pitchFamily="34" charset="0"/>
                        <a:cs typeface="Arial" pitchFamily="34" charset="0"/>
                      </a:endParaRPr>
                    </a:p>
                  </p:txBody>
                </p:sp>
                <p:sp>
                  <p:nvSpPr>
                    <p:cNvPr id="61" name="Freeform 214">
                      <a:extLst>
                        <a:ext uri="{FF2B5EF4-FFF2-40B4-BE49-F238E27FC236}">
                          <a16:creationId xmlns="" xmlns:a16="http://schemas.microsoft.com/office/drawing/2014/main" id="{0363C571-D652-4D8E-B991-842DB4B0E99E}"/>
                        </a:ext>
                      </a:extLst>
                    </p:cNvPr>
                    <p:cNvSpPr>
                      <a:spLocks/>
                    </p:cNvSpPr>
                    <p:nvPr/>
                  </p:nvSpPr>
                  <p:spPr bwMode="auto">
                    <a:xfrm>
                      <a:off x="1210" y="3116"/>
                      <a:ext cx="111" cy="240"/>
                    </a:xfrm>
                    <a:custGeom>
                      <a:avLst/>
                      <a:gdLst>
                        <a:gd name="T0" fmla="*/ 61 w 111"/>
                        <a:gd name="T1" fmla="*/ 240 h 240"/>
                        <a:gd name="T2" fmla="*/ 37 w 111"/>
                        <a:gd name="T3" fmla="*/ 238 h 240"/>
                        <a:gd name="T4" fmla="*/ 19 w 111"/>
                        <a:gd name="T5" fmla="*/ 232 h 240"/>
                        <a:gd name="T6" fmla="*/ 8 w 111"/>
                        <a:gd name="T7" fmla="*/ 225 h 240"/>
                        <a:gd name="T8" fmla="*/ 2 w 111"/>
                        <a:gd name="T9" fmla="*/ 219 h 240"/>
                        <a:gd name="T10" fmla="*/ 0 w 111"/>
                        <a:gd name="T11" fmla="*/ 217 h 240"/>
                        <a:gd name="T12" fmla="*/ 0 w 111"/>
                        <a:gd name="T13" fmla="*/ 0 h 240"/>
                        <a:gd name="T14" fmla="*/ 111 w 111"/>
                        <a:gd name="T15" fmla="*/ 0 h 240"/>
                        <a:gd name="T16" fmla="*/ 111 w 111"/>
                        <a:gd name="T17" fmla="*/ 125 h 240"/>
                        <a:gd name="T18" fmla="*/ 110 w 111"/>
                        <a:gd name="T19" fmla="*/ 134 h 240"/>
                        <a:gd name="T20" fmla="*/ 106 w 111"/>
                        <a:gd name="T21" fmla="*/ 143 h 240"/>
                        <a:gd name="T22" fmla="*/ 104 w 111"/>
                        <a:gd name="T23" fmla="*/ 152 h 240"/>
                        <a:gd name="T24" fmla="*/ 104 w 111"/>
                        <a:gd name="T25" fmla="*/ 156 h 240"/>
                        <a:gd name="T26" fmla="*/ 98 w 111"/>
                        <a:gd name="T27" fmla="*/ 165 h 240"/>
                        <a:gd name="T28" fmla="*/ 91 w 111"/>
                        <a:gd name="T29" fmla="*/ 178 h 240"/>
                        <a:gd name="T30" fmla="*/ 84 w 111"/>
                        <a:gd name="T31" fmla="*/ 195 h 240"/>
                        <a:gd name="T32" fmla="*/ 74 w 111"/>
                        <a:gd name="T33" fmla="*/ 212 h 240"/>
                        <a:gd name="T34" fmla="*/ 67 w 111"/>
                        <a:gd name="T35" fmla="*/ 227 h 240"/>
                        <a:gd name="T36" fmla="*/ 63 w 111"/>
                        <a:gd name="T37" fmla="*/ 236 h 240"/>
                        <a:gd name="T38" fmla="*/ 61 w 111"/>
                        <a:gd name="T39" fmla="*/ 240 h 2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
                        <a:gd name="T61" fmla="*/ 0 h 240"/>
                        <a:gd name="T62" fmla="*/ 111 w 111"/>
                        <a:gd name="T63" fmla="*/ 240 h 2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 h="240">
                          <a:moveTo>
                            <a:pt x="61" y="240"/>
                          </a:moveTo>
                          <a:lnTo>
                            <a:pt x="37" y="238"/>
                          </a:lnTo>
                          <a:lnTo>
                            <a:pt x="19" y="232"/>
                          </a:lnTo>
                          <a:lnTo>
                            <a:pt x="8" y="225"/>
                          </a:lnTo>
                          <a:lnTo>
                            <a:pt x="2" y="219"/>
                          </a:lnTo>
                          <a:lnTo>
                            <a:pt x="0" y="217"/>
                          </a:lnTo>
                          <a:lnTo>
                            <a:pt x="0" y="0"/>
                          </a:lnTo>
                          <a:lnTo>
                            <a:pt x="111" y="0"/>
                          </a:lnTo>
                          <a:lnTo>
                            <a:pt x="111" y="125"/>
                          </a:lnTo>
                          <a:lnTo>
                            <a:pt x="110" y="134"/>
                          </a:lnTo>
                          <a:lnTo>
                            <a:pt x="106" y="143"/>
                          </a:lnTo>
                          <a:lnTo>
                            <a:pt x="104" y="152"/>
                          </a:lnTo>
                          <a:lnTo>
                            <a:pt x="104" y="156"/>
                          </a:lnTo>
                          <a:lnTo>
                            <a:pt x="98" y="165"/>
                          </a:lnTo>
                          <a:lnTo>
                            <a:pt x="91" y="178"/>
                          </a:lnTo>
                          <a:lnTo>
                            <a:pt x="84" y="195"/>
                          </a:lnTo>
                          <a:lnTo>
                            <a:pt x="74" y="212"/>
                          </a:lnTo>
                          <a:lnTo>
                            <a:pt x="67" y="227"/>
                          </a:lnTo>
                          <a:lnTo>
                            <a:pt x="63" y="236"/>
                          </a:lnTo>
                          <a:lnTo>
                            <a:pt x="61" y="240"/>
                          </a:lnTo>
                          <a:close/>
                        </a:path>
                      </a:pathLst>
                    </a:custGeom>
                    <a:solidFill>
                      <a:srgbClr val="AAAAAA"/>
                    </a:solidFill>
                    <a:ln w="0">
                      <a:solidFill>
                        <a:srgbClr val="AAAAAA"/>
                      </a:solidFill>
                      <a:round/>
                      <a:headEnd/>
                      <a:tailEnd/>
                    </a:ln>
                  </p:spPr>
                  <p:txBody>
                    <a:bodyPr/>
                    <a:lstStyle/>
                    <a:p>
                      <a:endParaRPr lang="en-US">
                        <a:latin typeface="Arial" pitchFamily="34" charset="0"/>
                        <a:cs typeface="Arial" pitchFamily="34" charset="0"/>
                      </a:endParaRPr>
                    </a:p>
                  </p:txBody>
                </p:sp>
                <p:sp>
                  <p:nvSpPr>
                    <p:cNvPr id="62" name="Freeform 215">
                      <a:extLst>
                        <a:ext uri="{FF2B5EF4-FFF2-40B4-BE49-F238E27FC236}">
                          <a16:creationId xmlns="" xmlns:a16="http://schemas.microsoft.com/office/drawing/2014/main" id="{110A4748-5FEF-403B-9E86-51D816B02C31}"/>
                        </a:ext>
                      </a:extLst>
                    </p:cNvPr>
                    <p:cNvSpPr>
                      <a:spLocks/>
                    </p:cNvSpPr>
                    <p:nvPr/>
                  </p:nvSpPr>
                  <p:spPr bwMode="auto">
                    <a:xfrm>
                      <a:off x="1225" y="3116"/>
                      <a:ext cx="85" cy="240"/>
                    </a:xfrm>
                    <a:custGeom>
                      <a:avLst/>
                      <a:gdLst>
                        <a:gd name="T0" fmla="*/ 52 w 85"/>
                        <a:gd name="T1" fmla="*/ 240 h 240"/>
                        <a:gd name="T2" fmla="*/ 31 w 85"/>
                        <a:gd name="T3" fmla="*/ 240 h 240"/>
                        <a:gd name="T4" fmla="*/ 17 w 85"/>
                        <a:gd name="T5" fmla="*/ 236 h 240"/>
                        <a:gd name="T6" fmla="*/ 7 w 85"/>
                        <a:gd name="T7" fmla="*/ 230 h 240"/>
                        <a:gd name="T8" fmla="*/ 2 w 85"/>
                        <a:gd name="T9" fmla="*/ 227 h 240"/>
                        <a:gd name="T10" fmla="*/ 0 w 85"/>
                        <a:gd name="T11" fmla="*/ 225 h 240"/>
                        <a:gd name="T12" fmla="*/ 0 w 85"/>
                        <a:gd name="T13" fmla="*/ 0 h 240"/>
                        <a:gd name="T14" fmla="*/ 85 w 85"/>
                        <a:gd name="T15" fmla="*/ 0 h 240"/>
                        <a:gd name="T16" fmla="*/ 85 w 85"/>
                        <a:gd name="T17" fmla="*/ 119 h 240"/>
                        <a:gd name="T18" fmla="*/ 85 w 85"/>
                        <a:gd name="T19" fmla="*/ 123 h 240"/>
                        <a:gd name="T20" fmla="*/ 83 w 85"/>
                        <a:gd name="T21" fmla="*/ 126 h 240"/>
                        <a:gd name="T22" fmla="*/ 83 w 85"/>
                        <a:gd name="T23" fmla="*/ 132 h 240"/>
                        <a:gd name="T24" fmla="*/ 82 w 85"/>
                        <a:gd name="T25" fmla="*/ 138 h 240"/>
                        <a:gd name="T26" fmla="*/ 82 w 85"/>
                        <a:gd name="T27" fmla="*/ 143 h 240"/>
                        <a:gd name="T28" fmla="*/ 80 w 85"/>
                        <a:gd name="T29" fmla="*/ 147 h 240"/>
                        <a:gd name="T30" fmla="*/ 80 w 85"/>
                        <a:gd name="T31" fmla="*/ 147 h 240"/>
                        <a:gd name="T32" fmla="*/ 76 w 85"/>
                        <a:gd name="T33" fmla="*/ 156 h 240"/>
                        <a:gd name="T34" fmla="*/ 72 w 85"/>
                        <a:gd name="T35" fmla="*/ 169 h 240"/>
                        <a:gd name="T36" fmla="*/ 67 w 85"/>
                        <a:gd name="T37" fmla="*/ 188 h 240"/>
                        <a:gd name="T38" fmla="*/ 61 w 85"/>
                        <a:gd name="T39" fmla="*/ 206 h 240"/>
                        <a:gd name="T40" fmla="*/ 56 w 85"/>
                        <a:gd name="T41" fmla="*/ 223 h 240"/>
                        <a:gd name="T42" fmla="*/ 54 w 85"/>
                        <a:gd name="T43" fmla="*/ 234 h 240"/>
                        <a:gd name="T44" fmla="*/ 52 w 85"/>
                        <a:gd name="T45" fmla="*/ 240 h 2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5"/>
                        <a:gd name="T70" fmla="*/ 0 h 240"/>
                        <a:gd name="T71" fmla="*/ 85 w 85"/>
                        <a:gd name="T72" fmla="*/ 240 h 2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5" h="240">
                          <a:moveTo>
                            <a:pt x="52" y="240"/>
                          </a:moveTo>
                          <a:lnTo>
                            <a:pt x="31" y="240"/>
                          </a:lnTo>
                          <a:lnTo>
                            <a:pt x="17" y="236"/>
                          </a:lnTo>
                          <a:lnTo>
                            <a:pt x="7" y="230"/>
                          </a:lnTo>
                          <a:lnTo>
                            <a:pt x="2" y="227"/>
                          </a:lnTo>
                          <a:lnTo>
                            <a:pt x="0" y="225"/>
                          </a:lnTo>
                          <a:lnTo>
                            <a:pt x="0" y="0"/>
                          </a:lnTo>
                          <a:lnTo>
                            <a:pt x="85" y="0"/>
                          </a:lnTo>
                          <a:lnTo>
                            <a:pt x="85" y="119"/>
                          </a:lnTo>
                          <a:lnTo>
                            <a:pt x="85" y="123"/>
                          </a:lnTo>
                          <a:lnTo>
                            <a:pt x="83" y="126"/>
                          </a:lnTo>
                          <a:lnTo>
                            <a:pt x="83" y="132"/>
                          </a:lnTo>
                          <a:lnTo>
                            <a:pt x="82" y="138"/>
                          </a:lnTo>
                          <a:lnTo>
                            <a:pt x="82" y="143"/>
                          </a:lnTo>
                          <a:lnTo>
                            <a:pt x="80" y="147"/>
                          </a:lnTo>
                          <a:lnTo>
                            <a:pt x="76" y="156"/>
                          </a:lnTo>
                          <a:lnTo>
                            <a:pt x="72" y="169"/>
                          </a:lnTo>
                          <a:lnTo>
                            <a:pt x="67" y="188"/>
                          </a:lnTo>
                          <a:lnTo>
                            <a:pt x="61" y="206"/>
                          </a:lnTo>
                          <a:lnTo>
                            <a:pt x="56" y="223"/>
                          </a:lnTo>
                          <a:lnTo>
                            <a:pt x="54" y="234"/>
                          </a:lnTo>
                          <a:lnTo>
                            <a:pt x="52" y="240"/>
                          </a:lnTo>
                          <a:close/>
                        </a:path>
                      </a:pathLst>
                    </a:custGeom>
                    <a:solidFill>
                      <a:srgbClr val="C6C6C6"/>
                    </a:solidFill>
                    <a:ln w="0">
                      <a:solidFill>
                        <a:srgbClr val="C6C6C6"/>
                      </a:solidFill>
                      <a:round/>
                      <a:headEnd/>
                      <a:tailEnd/>
                    </a:ln>
                  </p:spPr>
                  <p:txBody>
                    <a:bodyPr/>
                    <a:lstStyle/>
                    <a:p>
                      <a:endParaRPr lang="en-US">
                        <a:latin typeface="Arial" pitchFamily="34" charset="0"/>
                        <a:cs typeface="Arial" pitchFamily="34" charset="0"/>
                      </a:endParaRPr>
                    </a:p>
                  </p:txBody>
                </p:sp>
                <p:sp>
                  <p:nvSpPr>
                    <p:cNvPr id="63" name="Freeform 216">
                      <a:extLst>
                        <a:ext uri="{FF2B5EF4-FFF2-40B4-BE49-F238E27FC236}">
                          <a16:creationId xmlns="" xmlns:a16="http://schemas.microsoft.com/office/drawing/2014/main" id="{40C41579-824E-43DD-AEF0-3794F3B53D33}"/>
                        </a:ext>
                      </a:extLst>
                    </p:cNvPr>
                    <p:cNvSpPr>
                      <a:spLocks/>
                    </p:cNvSpPr>
                    <p:nvPr/>
                  </p:nvSpPr>
                  <p:spPr bwMode="auto">
                    <a:xfrm>
                      <a:off x="1240" y="3116"/>
                      <a:ext cx="59" cy="240"/>
                    </a:xfrm>
                    <a:custGeom>
                      <a:avLst/>
                      <a:gdLst>
                        <a:gd name="T0" fmla="*/ 42 w 59"/>
                        <a:gd name="T1" fmla="*/ 238 h 240"/>
                        <a:gd name="T2" fmla="*/ 24 w 59"/>
                        <a:gd name="T3" fmla="*/ 240 h 240"/>
                        <a:gd name="T4" fmla="*/ 11 w 59"/>
                        <a:gd name="T5" fmla="*/ 238 h 240"/>
                        <a:gd name="T6" fmla="*/ 3 w 59"/>
                        <a:gd name="T7" fmla="*/ 234 h 240"/>
                        <a:gd name="T8" fmla="*/ 0 w 59"/>
                        <a:gd name="T9" fmla="*/ 234 h 240"/>
                        <a:gd name="T10" fmla="*/ 0 w 59"/>
                        <a:gd name="T11" fmla="*/ 0 h 240"/>
                        <a:gd name="T12" fmla="*/ 59 w 59"/>
                        <a:gd name="T13" fmla="*/ 0 h 240"/>
                        <a:gd name="T14" fmla="*/ 59 w 59"/>
                        <a:gd name="T15" fmla="*/ 113 h 240"/>
                        <a:gd name="T16" fmla="*/ 59 w 59"/>
                        <a:gd name="T17" fmla="*/ 115 h 240"/>
                        <a:gd name="T18" fmla="*/ 59 w 59"/>
                        <a:gd name="T19" fmla="*/ 119 h 240"/>
                        <a:gd name="T20" fmla="*/ 59 w 59"/>
                        <a:gd name="T21" fmla="*/ 125 h 240"/>
                        <a:gd name="T22" fmla="*/ 57 w 59"/>
                        <a:gd name="T23" fmla="*/ 130 h 240"/>
                        <a:gd name="T24" fmla="*/ 57 w 59"/>
                        <a:gd name="T25" fmla="*/ 134 h 240"/>
                        <a:gd name="T26" fmla="*/ 57 w 59"/>
                        <a:gd name="T27" fmla="*/ 138 h 240"/>
                        <a:gd name="T28" fmla="*/ 57 w 59"/>
                        <a:gd name="T29" fmla="*/ 139 h 240"/>
                        <a:gd name="T30" fmla="*/ 55 w 59"/>
                        <a:gd name="T31" fmla="*/ 147 h 240"/>
                        <a:gd name="T32" fmla="*/ 54 w 59"/>
                        <a:gd name="T33" fmla="*/ 160 h 240"/>
                        <a:gd name="T34" fmla="*/ 50 w 59"/>
                        <a:gd name="T35" fmla="*/ 180 h 240"/>
                        <a:gd name="T36" fmla="*/ 48 w 59"/>
                        <a:gd name="T37" fmla="*/ 201 h 240"/>
                        <a:gd name="T38" fmla="*/ 44 w 59"/>
                        <a:gd name="T39" fmla="*/ 219 h 240"/>
                        <a:gd name="T40" fmla="*/ 44 w 59"/>
                        <a:gd name="T41" fmla="*/ 234 h 240"/>
                        <a:gd name="T42" fmla="*/ 42 w 59"/>
                        <a:gd name="T43" fmla="*/ 238 h 2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240"/>
                        <a:gd name="T68" fmla="*/ 59 w 59"/>
                        <a:gd name="T69" fmla="*/ 240 h 2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240">
                          <a:moveTo>
                            <a:pt x="42" y="238"/>
                          </a:moveTo>
                          <a:lnTo>
                            <a:pt x="24" y="240"/>
                          </a:lnTo>
                          <a:lnTo>
                            <a:pt x="11" y="238"/>
                          </a:lnTo>
                          <a:lnTo>
                            <a:pt x="3" y="234"/>
                          </a:lnTo>
                          <a:lnTo>
                            <a:pt x="0" y="234"/>
                          </a:lnTo>
                          <a:lnTo>
                            <a:pt x="0" y="0"/>
                          </a:lnTo>
                          <a:lnTo>
                            <a:pt x="59" y="0"/>
                          </a:lnTo>
                          <a:lnTo>
                            <a:pt x="59" y="113"/>
                          </a:lnTo>
                          <a:lnTo>
                            <a:pt x="59" y="115"/>
                          </a:lnTo>
                          <a:lnTo>
                            <a:pt x="59" y="119"/>
                          </a:lnTo>
                          <a:lnTo>
                            <a:pt x="59" y="125"/>
                          </a:lnTo>
                          <a:lnTo>
                            <a:pt x="57" y="130"/>
                          </a:lnTo>
                          <a:lnTo>
                            <a:pt x="57" y="134"/>
                          </a:lnTo>
                          <a:lnTo>
                            <a:pt x="57" y="138"/>
                          </a:lnTo>
                          <a:lnTo>
                            <a:pt x="57" y="139"/>
                          </a:lnTo>
                          <a:lnTo>
                            <a:pt x="55" y="147"/>
                          </a:lnTo>
                          <a:lnTo>
                            <a:pt x="54" y="160"/>
                          </a:lnTo>
                          <a:lnTo>
                            <a:pt x="50" y="180"/>
                          </a:lnTo>
                          <a:lnTo>
                            <a:pt x="48" y="201"/>
                          </a:lnTo>
                          <a:lnTo>
                            <a:pt x="44" y="219"/>
                          </a:lnTo>
                          <a:lnTo>
                            <a:pt x="44" y="234"/>
                          </a:lnTo>
                          <a:lnTo>
                            <a:pt x="42" y="238"/>
                          </a:lnTo>
                          <a:close/>
                        </a:path>
                      </a:pathLst>
                    </a:custGeom>
                    <a:solidFill>
                      <a:srgbClr val="E3E3E3"/>
                    </a:solidFill>
                    <a:ln w="0">
                      <a:solidFill>
                        <a:srgbClr val="E3E3E3"/>
                      </a:solidFill>
                      <a:round/>
                      <a:headEnd/>
                      <a:tailEnd/>
                    </a:ln>
                  </p:spPr>
                  <p:txBody>
                    <a:bodyPr/>
                    <a:lstStyle/>
                    <a:p>
                      <a:endParaRPr lang="en-US">
                        <a:latin typeface="Arial" pitchFamily="34" charset="0"/>
                        <a:cs typeface="Arial" pitchFamily="34" charset="0"/>
                      </a:endParaRPr>
                    </a:p>
                  </p:txBody>
                </p:sp>
                <p:sp>
                  <p:nvSpPr>
                    <p:cNvPr id="64" name="Freeform 217">
                      <a:extLst>
                        <a:ext uri="{FF2B5EF4-FFF2-40B4-BE49-F238E27FC236}">
                          <a16:creationId xmlns="" xmlns:a16="http://schemas.microsoft.com/office/drawing/2014/main" id="{62FCCCD1-1C2B-4705-AC32-034E1B378803}"/>
                        </a:ext>
                      </a:extLst>
                    </p:cNvPr>
                    <p:cNvSpPr>
                      <a:spLocks/>
                    </p:cNvSpPr>
                    <p:nvPr/>
                  </p:nvSpPr>
                  <p:spPr bwMode="auto">
                    <a:xfrm>
                      <a:off x="1256" y="3116"/>
                      <a:ext cx="32" cy="241"/>
                    </a:xfrm>
                    <a:custGeom>
                      <a:avLst/>
                      <a:gdLst>
                        <a:gd name="T0" fmla="*/ 32 w 32"/>
                        <a:gd name="T1" fmla="*/ 0 h 241"/>
                        <a:gd name="T2" fmla="*/ 32 w 32"/>
                        <a:gd name="T3" fmla="*/ 238 h 241"/>
                        <a:gd name="T4" fmla="*/ 15 w 32"/>
                        <a:gd name="T5" fmla="*/ 241 h 241"/>
                        <a:gd name="T6" fmla="*/ 4 w 32"/>
                        <a:gd name="T7" fmla="*/ 241 h 241"/>
                        <a:gd name="T8" fmla="*/ 0 w 32"/>
                        <a:gd name="T9" fmla="*/ 241 h 241"/>
                        <a:gd name="T10" fmla="*/ 0 w 32"/>
                        <a:gd name="T11" fmla="*/ 0 h 241"/>
                        <a:gd name="T12" fmla="*/ 32 w 32"/>
                        <a:gd name="T13" fmla="*/ 0 h 241"/>
                        <a:gd name="T14" fmla="*/ 0 60000 65536"/>
                        <a:gd name="T15" fmla="*/ 0 60000 65536"/>
                        <a:gd name="T16" fmla="*/ 0 60000 65536"/>
                        <a:gd name="T17" fmla="*/ 0 60000 65536"/>
                        <a:gd name="T18" fmla="*/ 0 60000 65536"/>
                        <a:gd name="T19" fmla="*/ 0 60000 65536"/>
                        <a:gd name="T20" fmla="*/ 0 60000 65536"/>
                        <a:gd name="T21" fmla="*/ 0 w 32"/>
                        <a:gd name="T22" fmla="*/ 0 h 241"/>
                        <a:gd name="T23" fmla="*/ 32 w 32"/>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1">
                          <a:moveTo>
                            <a:pt x="32" y="0"/>
                          </a:moveTo>
                          <a:lnTo>
                            <a:pt x="32" y="238"/>
                          </a:lnTo>
                          <a:lnTo>
                            <a:pt x="15" y="241"/>
                          </a:lnTo>
                          <a:lnTo>
                            <a:pt x="4" y="241"/>
                          </a:lnTo>
                          <a:lnTo>
                            <a:pt x="0" y="241"/>
                          </a:lnTo>
                          <a:lnTo>
                            <a:pt x="0" y="0"/>
                          </a:lnTo>
                          <a:lnTo>
                            <a:pt x="32"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65" name="Freeform 218">
                      <a:extLst>
                        <a:ext uri="{FF2B5EF4-FFF2-40B4-BE49-F238E27FC236}">
                          <a16:creationId xmlns="" xmlns:a16="http://schemas.microsoft.com/office/drawing/2014/main" id="{7B8AC802-49E4-4880-A911-FFC0F2B947FF}"/>
                        </a:ext>
                      </a:extLst>
                    </p:cNvPr>
                    <p:cNvSpPr>
                      <a:spLocks noEditPoints="1"/>
                    </p:cNvSpPr>
                    <p:nvPr/>
                  </p:nvSpPr>
                  <p:spPr bwMode="auto">
                    <a:xfrm>
                      <a:off x="1142" y="3200"/>
                      <a:ext cx="70" cy="83"/>
                    </a:xfrm>
                    <a:custGeom>
                      <a:avLst/>
                      <a:gdLst>
                        <a:gd name="T0" fmla="*/ 35 w 70"/>
                        <a:gd name="T1" fmla="*/ 15 h 83"/>
                        <a:gd name="T2" fmla="*/ 40 w 70"/>
                        <a:gd name="T3" fmla="*/ 15 h 83"/>
                        <a:gd name="T4" fmla="*/ 46 w 70"/>
                        <a:gd name="T5" fmla="*/ 15 h 83"/>
                        <a:gd name="T6" fmla="*/ 48 w 70"/>
                        <a:gd name="T7" fmla="*/ 16 h 83"/>
                        <a:gd name="T8" fmla="*/ 50 w 70"/>
                        <a:gd name="T9" fmla="*/ 20 h 83"/>
                        <a:gd name="T10" fmla="*/ 50 w 70"/>
                        <a:gd name="T11" fmla="*/ 24 h 83"/>
                        <a:gd name="T12" fmla="*/ 50 w 70"/>
                        <a:gd name="T13" fmla="*/ 28 h 83"/>
                        <a:gd name="T14" fmla="*/ 46 w 70"/>
                        <a:gd name="T15" fmla="*/ 31 h 83"/>
                        <a:gd name="T16" fmla="*/ 42 w 70"/>
                        <a:gd name="T17" fmla="*/ 33 h 83"/>
                        <a:gd name="T18" fmla="*/ 38 w 70"/>
                        <a:gd name="T19" fmla="*/ 33 h 83"/>
                        <a:gd name="T20" fmla="*/ 18 w 70"/>
                        <a:gd name="T21" fmla="*/ 33 h 83"/>
                        <a:gd name="T22" fmla="*/ 18 w 70"/>
                        <a:gd name="T23" fmla="*/ 15 h 83"/>
                        <a:gd name="T24" fmla="*/ 35 w 70"/>
                        <a:gd name="T25" fmla="*/ 15 h 83"/>
                        <a:gd name="T26" fmla="*/ 38 w 70"/>
                        <a:gd name="T27" fmla="*/ 46 h 83"/>
                        <a:gd name="T28" fmla="*/ 42 w 70"/>
                        <a:gd name="T29" fmla="*/ 48 h 83"/>
                        <a:gd name="T30" fmla="*/ 46 w 70"/>
                        <a:gd name="T31" fmla="*/ 48 h 83"/>
                        <a:gd name="T32" fmla="*/ 50 w 70"/>
                        <a:gd name="T33" fmla="*/ 50 h 83"/>
                        <a:gd name="T34" fmla="*/ 51 w 70"/>
                        <a:gd name="T35" fmla="*/ 54 h 83"/>
                        <a:gd name="T36" fmla="*/ 51 w 70"/>
                        <a:gd name="T37" fmla="*/ 57 h 83"/>
                        <a:gd name="T38" fmla="*/ 51 w 70"/>
                        <a:gd name="T39" fmla="*/ 63 h 83"/>
                        <a:gd name="T40" fmla="*/ 50 w 70"/>
                        <a:gd name="T41" fmla="*/ 67 h 83"/>
                        <a:gd name="T42" fmla="*/ 46 w 70"/>
                        <a:gd name="T43" fmla="*/ 68 h 83"/>
                        <a:gd name="T44" fmla="*/ 42 w 70"/>
                        <a:gd name="T45" fmla="*/ 68 h 83"/>
                        <a:gd name="T46" fmla="*/ 38 w 70"/>
                        <a:gd name="T47" fmla="*/ 70 h 83"/>
                        <a:gd name="T48" fmla="*/ 18 w 70"/>
                        <a:gd name="T49" fmla="*/ 70 h 83"/>
                        <a:gd name="T50" fmla="*/ 18 w 70"/>
                        <a:gd name="T51" fmla="*/ 46 h 83"/>
                        <a:gd name="T52" fmla="*/ 38 w 70"/>
                        <a:gd name="T53" fmla="*/ 46 h 83"/>
                        <a:gd name="T54" fmla="*/ 40 w 70"/>
                        <a:gd name="T55" fmla="*/ 0 h 83"/>
                        <a:gd name="T56" fmla="*/ 0 w 70"/>
                        <a:gd name="T57" fmla="*/ 0 h 83"/>
                        <a:gd name="T58" fmla="*/ 0 w 70"/>
                        <a:gd name="T59" fmla="*/ 83 h 83"/>
                        <a:gd name="T60" fmla="*/ 38 w 70"/>
                        <a:gd name="T61" fmla="*/ 83 h 83"/>
                        <a:gd name="T62" fmla="*/ 44 w 70"/>
                        <a:gd name="T63" fmla="*/ 83 h 83"/>
                        <a:gd name="T64" fmla="*/ 50 w 70"/>
                        <a:gd name="T65" fmla="*/ 83 h 83"/>
                        <a:gd name="T66" fmla="*/ 55 w 70"/>
                        <a:gd name="T67" fmla="*/ 81 h 83"/>
                        <a:gd name="T68" fmla="*/ 59 w 70"/>
                        <a:gd name="T69" fmla="*/ 79 h 83"/>
                        <a:gd name="T70" fmla="*/ 63 w 70"/>
                        <a:gd name="T71" fmla="*/ 76 h 83"/>
                        <a:gd name="T72" fmla="*/ 66 w 70"/>
                        <a:gd name="T73" fmla="*/ 72 h 83"/>
                        <a:gd name="T74" fmla="*/ 68 w 70"/>
                        <a:gd name="T75" fmla="*/ 67 h 83"/>
                        <a:gd name="T76" fmla="*/ 70 w 70"/>
                        <a:gd name="T77" fmla="*/ 59 h 83"/>
                        <a:gd name="T78" fmla="*/ 68 w 70"/>
                        <a:gd name="T79" fmla="*/ 52 h 83"/>
                        <a:gd name="T80" fmla="*/ 66 w 70"/>
                        <a:gd name="T81" fmla="*/ 46 h 83"/>
                        <a:gd name="T82" fmla="*/ 63 w 70"/>
                        <a:gd name="T83" fmla="*/ 42 h 83"/>
                        <a:gd name="T84" fmla="*/ 57 w 70"/>
                        <a:gd name="T85" fmla="*/ 39 h 83"/>
                        <a:gd name="T86" fmla="*/ 61 w 70"/>
                        <a:gd name="T87" fmla="*/ 37 h 83"/>
                        <a:gd name="T88" fmla="*/ 63 w 70"/>
                        <a:gd name="T89" fmla="*/ 33 h 83"/>
                        <a:gd name="T90" fmla="*/ 66 w 70"/>
                        <a:gd name="T91" fmla="*/ 28 h 83"/>
                        <a:gd name="T92" fmla="*/ 66 w 70"/>
                        <a:gd name="T93" fmla="*/ 22 h 83"/>
                        <a:gd name="T94" fmla="*/ 66 w 70"/>
                        <a:gd name="T95" fmla="*/ 15 h 83"/>
                        <a:gd name="T96" fmla="*/ 63 w 70"/>
                        <a:gd name="T97" fmla="*/ 9 h 83"/>
                        <a:gd name="T98" fmla="*/ 59 w 70"/>
                        <a:gd name="T99" fmla="*/ 5 h 83"/>
                        <a:gd name="T100" fmla="*/ 53 w 70"/>
                        <a:gd name="T101" fmla="*/ 2 h 83"/>
                        <a:gd name="T102" fmla="*/ 48 w 70"/>
                        <a:gd name="T103" fmla="*/ 0 h 83"/>
                        <a:gd name="T104" fmla="*/ 40 w 70"/>
                        <a:gd name="T105" fmla="*/ 0 h 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
                        <a:gd name="T160" fmla="*/ 0 h 83"/>
                        <a:gd name="T161" fmla="*/ 70 w 70"/>
                        <a:gd name="T162" fmla="*/ 83 h 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 h="83">
                          <a:moveTo>
                            <a:pt x="35" y="15"/>
                          </a:moveTo>
                          <a:lnTo>
                            <a:pt x="40" y="15"/>
                          </a:lnTo>
                          <a:lnTo>
                            <a:pt x="46" y="15"/>
                          </a:lnTo>
                          <a:lnTo>
                            <a:pt x="48" y="16"/>
                          </a:lnTo>
                          <a:lnTo>
                            <a:pt x="50" y="20"/>
                          </a:lnTo>
                          <a:lnTo>
                            <a:pt x="50" y="24"/>
                          </a:lnTo>
                          <a:lnTo>
                            <a:pt x="50" y="28"/>
                          </a:lnTo>
                          <a:lnTo>
                            <a:pt x="46" y="31"/>
                          </a:lnTo>
                          <a:lnTo>
                            <a:pt x="42" y="33"/>
                          </a:lnTo>
                          <a:lnTo>
                            <a:pt x="38" y="33"/>
                          </a:lnTo>
                          <a:lnTo>
                            <a:pt x="18" y="33"/>
                          </a:lnTo>
                          <a:lnTo>
                            <a:pt x="18" y="15"/>
                          </a:lnTo>
                          <a:lnTo>
                            <a:pt x="35" y="15"/>
                          </a:lnTo>
                          <a:close/>
                          <a:moveTo>
                            <a:pt x="38" y="46"/>
                          </a:moveTo>
                          <a:lnTo>
                            <a:pt x="42" y="48"/>
                          </a:lnTo>
                          <a:lnTo>
                            <a:pt x="46" y="48"/>
                          </a:lnTo>
                          <a:lnTo>
                            <a:pt x="50" y="50"/>
                          </a:lnTo>
                          <a:lnTo>
                            <a:pt x="51" y="54"/>
                          </a:lnTo>
                          <a:lnTo>
                            <a:pt x="51" y="57"/>
                          </a:lnTo>
                          <a:lnTo>
                            <a:pt x="51" y="63"/>
                          </a:lnTo>
                          <a:lnTo>
                            <a:pt x="50" y="67"/>
                          </a:lnTo>
                          <a:lnTo>
                            <a:pt x="46" y="68"/>
                          </a:lnTo>
                          <a:lnTo>
                            <a:pt x="42" y="68"/>
                          </a:lnTo>
                          <a:lnTo>
                            <a:pt x="38" y="70"/>
                          </a:lnTo>
                          <a:lnTo>
                            <a:pt x="18" y="70"/>
                          </a:lnTo>
                          <a:lnTo>
                            <a:pt x="18" y="46"/>
                          </a:lnTo>
                          <a:lnTo>
                            <a:pt x="38" y="46"/>
                          </a:lnTo>
                          <a:close/>
                          <a:moveTo>
                            <a:pt x="40" y="0"/>
                          </a:moveTo>
                          <a:lnTo>
                            <a:pt x="0" y="0"/>
                          </a:lnTo>
                          <a:lnTo>
                            <a:pt x="0" y="83"/>
                          </a:lnTo>
                          <a:lnTo>
                            <a:pt x="38" y="83"/>
                          </a:lnTo>
                          <a:lnTo>
                            <a:pt x="44" y="83"/>
                          </a:lnTo>
                          <a:lnTo>
                            <a:pt x="50" y="83"/>
                          </a:lnTo>
                          <a:lnTo>
                            <a:pt x="55" y="81"/>
                          </a:lnTo>
                          <a:lnTo>
                            <a:pt x="59" y="79"/>
                          </a:lnTo>
                          <a:lnTo>
                            <a:pt x="63" y="76"/>
                          </a:lnTo>
                          <a:lnTo>
                            <a:pt x="66" y="72"/>
                          </a:lnTo>
                          <a:lnTo>
                            <a:pt x="68" y="67"/>
                          </a:lnTo>
                          <a:lnTo>
                            <a:pt x="70" y="59"/>
                          </a:lnTo>
                          <a:lnTo>
                            <a:pt x="68" y="52"/>
                          </a:lnTo>
                          <a:lnTo>
                            <a:pt x="66" y="46"/>
                          </a:lnTo>
                          <a:lnTo>
                            <a:pt x="63" y="42"/>
                          </a:lnTo>
                          <a:lnTo>
                            <a:pt x="57" y="39"/>
                          </a:lnTo>
                          <a:lnTo>
                            <a:pt x="61" y="37"/>
                          </a:lnTo>
                          <a:lnTo>
                            <a:pt x="63" y="33"/>
                          </a:lnTo>
                          <a:lnTo>
                            <a:pt x="66" y="28"/>
                          </a:lnTo>
                          <a:lnTo>
                            <a:pt x="66" y="22"/>
                          </a:lnTo>
                          <a:lnTo>
                            <a:pt x="66" y="15"/>
                          </a:lnTo>
                          <a:lnTo>
                            <a:pt x="63" y="9"/>
                          </a:lnTo>
                          <a:lnTo>
                            <a:pt x="59" y="5"/>
                          </a:lnTo>
                          <a:lnTo>
                            <a:pt x="53" y="2"/>
                          </a:lnTo>
                          <a:lnTo>
                            <a:pt x="48" y="0"/>
                          </a:lnTo>
                          <a:lnTo>
                            <a:pt x="40" y="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66" name="Freeform 219">
                      <a:extLst>
                        <a:ext uri="{FF2B5EF4-FFF2-40B4-BE49-F238E27FC236}">
                          <a16:creationId xmlns="" xmlns:a16="http://schemas.microsoft.com/office/drawing/2014/main" id="{53DCB571-67C7-4C8D-B6EB-2F778E9BA41F}"/>
                        </a:ext>
                      </a:extLst>
                    </p:cNvPr>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67" name="Freeform 220">
                      <a:extLst>
                        <a:ext uri="{FF2B5EF4-FFF2-40B4-BE49-F238E27FC236}">
                          <a16:creationId xmlns="" xmlns:a16="http://schemas.microsoft.com/office/drawing/2014/main" id="{4F9CD96A-CE78-4F63-9EB8-9C4052628758}"/>
                        </a:ext>
                      </a:extLst>
                    </p:cNvPr>
                    <p:cNvSpPr>
                      <a:spLocks/>
                    </p:cNvSpPr>
                    <p:nvPr/>
                  </p:nvSpPr>
                  <p:spPr bwMode="auto">
                    <a:xfrm>
                      <a:off x="1116" y="3040"/>
                      <a:ext cx="270" cy="141"/>
                    </a:xfrm>
                    <a:custGeom>
                      <a:avLst/>
                      <a:gdLst>
                        <a:gd name="T0" fmla="*/ 135 w 270"/>
                        <a:gd name="T1" fmla="*/ 141 h 141"/>
                        <a:gd name="T2" fmla="*/ 172 w 270"/>
                        <a:gd name="T3" fmla="*/ 139 h 141"/>
                        <a:gd name="T4" fmla="*/ 204 w 270"/>
                        <a:gd name="T5" fmla="*/ 132 h 141"/>
                        <a:gd name="T6" fmla="*/ 231 w 270"/>
                        <a:gd name="T7" fmla="*/ 121 h 141"/>
                        <a:gd name="T8" fmla="*/ 252 w 270"/>
                        <a:gd name="T9" fmla="*/ 106 h 141"/>
                        <a:gd name="T10" fmla="*/ 267 w 270"/>
                        <a:gd name="T11" fmla="*/ 89 h 141"/>
                        <a:gd name="T12" fmla="*/ 270 w 270"/>
                        <a:gd name="T13" fmla="*/ 71 h 141"/>
                        <a:gd name="T14" fmla="*/ 267 w 270"/>
                        <a:gd name="T15" fmla="*/ 52 h 141"/>
                        <a:gd name="T16" fmla="*/ 252 w 270"/>
                        <a:gd name="T17" fmla="*/ 36 h 141"/>
                        <a:gd name="T18" fmla="*/ 231 w 270"/>
                        <a:gd name="T19" fmla="*/ 21 h 141"/>
                        <a:gd name="T20" fmla="*/ 204 w 270"/>
                        <a:gd name="T21" fmla="*/ 10 h 141"/>
                        <a:gd name="T22" fmla="*/ 172 w 270"/>
                        <a:gd name="T23" fmla="*/ 2 h 141"/>
                        <a:gd name="T24" fmla="*/ 135 w 270"/>
                        <a:gd name="T25" fmla="*/ 0 h 141"/>
                        <a:gd name="T26" fmla="*/ 100 w 270"/>
                        <a:gd name="T27" fmla="*/ 2 h 141"/>
                        <a:gd name="T28" fmla="*/ 66 w 270"/>
                        <a:gd name="T29" fmla="*/ 10 h 141"/>
                        <a:gd name="T30" fmla="*/ 40 w 270"/>
                        <a:gd name="T31" fmla="*/ 21 h 141"/>
                        <a:gd name="T32" fmla="*/ 18 w 270"/>
                        <a:gd name="T33" fmla="*/ 36 h 141"/>
                        <a:gd name="T34" fmla="*/ 5 w 270"/>
                        <a:gd name="T35" fmla="*/ 52 h 141"/>
                        <a:gd name="T36" fmla="*/ 0 w 270"/>
                        <a:gd name="T37" fmla="*/ 71 h 141"/>
                        <a:gd name="T38" fmla="*/ 5 w 270"/>
                        <a:gd name="T39" fmla="*/ 89 h 141"/>
                        <a:gd name="T40" fmla="*/ 18 w 270"/>
                        <a:gd name="T41" fmla="*/ 106 h 141"/>
                        <a:gd name="T42" fmla="*/ 40 w 270"/>
                        <a:gd name="T43" fmla="*/ 121 h 141"/>
                        <a:gd name="T44" fmla="*/ 66 w 270"/>
                        <a:gd name="T45" fmla="*/ 132 h 141"/>
                        <a:gd name="T46" fmla="*/ 100 w 270"/>
                        <a:gd name="T47" fmla="*/ 139 h 141"/>
                        <a:gd name="T48" fmla="*/ 135 w 270"/>
                        <a:gd name="T49" fmla="*/ 141 h 1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0"/>
                        <a:gd name="T76" fmla="*/ 0 h 141"/>
                        <a:gd name="T77" fmla="*/ 270 w 270"/>
                        <a:gd name="T78" fmla="*/ 141 h 1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0" h="141">
                          <a:moveTo>
                            <a:pt x="135" y="141"/>
                          </a:moveTo>
                          <a:lnTo>
                            <a:pt x="172" y="139"/>
                          </a:lnTo>
                          <a:lnTo>
                            <a:pt x="204" y="132"/>
                          </a:lnTo>
                          <a:lnTo>
                            <a:pt x="231" y="121"/>
                          </a:lnTo>
                          <a:lnTo>
                            <a:pt x="252" y="106"/>
                          </a:lnTo>
                          <a:lnTo>
                            <a:pt x="267" y="89"/>
                          </a:lnTo>
                          <a:lnTo>
                            <a:pt x="270" y="71"/>
                          </a:lnTo>
                          <a:lnTo>
                            <a:pt x="267" y="52"/>
                          </a:lnTo>
                          <a:lnTo>
                            <a:pt x="252" y="36"/>
                          </a:lnTo>
                          <a:lnTo>
                            <a:pt x="231" y="21"/>
                          </a:lnTo>
                          <a:lnTo>
                            <a:pt x="204" y="10"/>
                          </a:lnTo>
                          <a:lnTo>
                            <a:pt x="172" y="2"/>
                          </a:lnTo>
                          <a:lnTo>
                            <a:pt x="135" y="0"/>
                          </a:lnTo>
                          <a:lnTo>
                            <a:pt x="100" y="2"/>
                          </a:lnTo>
                          <a:lnTo>
                            <a:pt x="66" y="10"/>
                          </a:lnTo>
                          <a:lnTo>
                            <a:pt x="40" y="21"/>
                          </a:lnTo>
                          <a:lnTo>
                            <a:pt x="18" y="36"/>
                          </a:lnTo>
                          <a:lnTo>
                            <a:pt x="5" y="52"/>
                          </a:lnTo>
                          <a:lnTo>
                            <a:pt x="0" y="71"/>
                          </a:lnTo>
                          <a:lnTo>
                            <a:pt x="5" y="89"/>
                          </a:lnTo>
                          <a:lnTo>
                            <a:pt x="18" y="106"/>
                          </a:lnTo>
                          <a:lnTo>
                            <a:pt x="40" y="121"/>
                          </a:lnTo>
                          <a:lnTo>
                            <a:pt x="66" y="132"/>
                          </a:lnTo>
                          <a:lnTo>
                            <a:pt x="100" y="139"/>
                          </a:lnTo>
                          <a:lnTo>
                            <a:pt x="135" y="141"/>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68" name="Freeform 221">
                      <a:extLst>
                        <a:ext uri="{FF2B5EF4-FFF2-40B4-BE49-F238E27FC236}">
                          <a16:creationId xmlns="" xmlns:a16="http://schemas.microsoft.com/office/drawing/2014/main" id="{984CCA7B-EE65-4F03-B8BC-94EC77E50A99}"/>
                        </a:ext>
                      </a:extLst>
                    </p:cNvPr>
                    <p:cNvSpPr>
                      <a:spLocks/>
                    </p:cNvSpPr>
                    <p:nvPr/>
                  </p:nvSpPr>
                  <p:spPr bwMode="auto">
                    <a:xfrm>
                      <a:off x="1154" y="3018"/>
                      <a:ext cx="195" cy="119"/>
                    </a:xfrm>
                    <a:custGeom>
                      <a:avLst/>
                      <a:gdLst>
                        <a:gd name="T0" fmla="*/ 99 w 195"/>
                        <a:gd name="T1" fmla="*/ 119 h 119"/>
                        <a:gd name="T2" fmla="*/ 128 w 195"/>
                        <a:gd name="T3" fmla="*/ 117 h 119"/>
                        <a:gd name="T4" fmla="*/ 156 w 195"/>
                        <a:gd name="T5" fmla="*/ 109 h 119"/>
                        <a:gd name="T6" fmla="*/ 177 w 195"/>
                        <a:gd name="T7" fmla="*/ 98 h 119"/>
                        <a:gd name="T8" fmla="*/ 191 w 195"/>
                        <a:gd name="T9" fmla="*/ 83 h 119"/>
                        <a:gd name="T10" fmla="*/ 195 w 195"/>
                        <a:gd name="T11" fmla="*/ 69 h 119"/>
                        <a:gd name="T12" fmla="*/ 191 w 195"/>
                        <a:gd name="T13" fmla="*/ 50 h 119"/>
                        <a:gd name="T14" fmla="*/ 177 w 195"/>
                        <a:gd name="T15" fmla="*/ 32 h 119"/>
                        <a:gd name="T16" fmla="*/ 156 w 195"/>
                        <a:gd name="T17" fmla="*/ 17 h 119"/>
                        <a:gd name="T18" fmla="*/ 128 w 195"/>
                        <a:gd name="T19" fmla="*/ 6 h 119"/>
                        <a:gd name="T20" fmla="*/ 99 w 195"/>
                        <a:gd name="T21" fmla="*/ 0 h 119"/>
                        <a:gd name="T22" fmla="*/ 67 w 195"/>
                        <a:gd name="T23" fmla="*/ 6 h 119"/>
                        <a:gd name="T24" fmla="*/ 41 w 195"/>
                        <a:gd name="T25" fmla="*/ 17 h 119"/>
                        <a:gd name="T26" fmla="*/ 19 w 195"/>
                        <a:gd name="T27" fmla="*/ 32 h 119"/>
                        <a:gd name="T28" fmla="*/ 6 w 195"/>
                        <a:gd name="T29" fmla="*/ 50 h 119"/>
                        <a:gd name="T30" fmla="*/ 0 w 195"/>
                        <a:gd name="T31" fmla="*/ 69 h 119"/>
                        <a:gd name="T32" fmla="*/ 6 w 195"/>
                        <a:gd name="T33" fmla="*/ 83 h 119"/>
                        <a:gd name="T34" fmla="*/ 19 w 195"/>
                        <a:gd name="T35" fmla="*/ 98 h 119"/>
                        <a:gd name="T36" fmla="*/ 41 w 195"/>
                        <a:gd name="T37" fmla="*/ 109 h 119"/>
                        <a:gd name="T38" fmla="*/ 67 w 195"/>
                        <a:gd name="T39" fmla="*/ 117 h 119"/>
                        <a:gd name="T40" fmla="*/ 99 w 195"/>
                        <a:gd name="T41" fmla="*/ 119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5"/>
                        <a:gd name="T64" fmla="*/ 0 h 119"/>
                        <a:gd name="T65" fmla="*/ 195 w 195"/>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5" h="119">
                          <a:moveTo>
                            <a:pt x="99" y="119"/>
                          </a:moveTo>
                          <a:lnTo>
                            <a:pt x="128" y="117"/>
                          </a:lnTo>
                          <a:lnTo>
                            <a:pt x="156" y="109"/>
                          </a:lnTo>
                          <a:lnTo>
                            <a:pt x="177" y="98"/>
                          </a:lnTo>
                          <a:lnTo>
                            <a:pt x="191" y="83"/>
                          </a:lnTo>
                          <a:lnTo>
                            <a:pt x="195" y="69"/>
                          </a:lnTo>
                          <a:lnTo>
                            <a:pt x="191" y="50"/>
                          </a:lnTo>
                          <a:lnTo>
                            <a:pt x="177" y="32"/>
                          </a:lnTo>
                          <a:lnTo>
                            <a:pt x="156" y="17"/>
                          </a:lnTo>
                          <a:lnTo>
                            <a:pt x="128" y="6"/>
                          </a:lnTo>
                          <a:lnTo>
                            <a:pt x="99" y="0"/>
                          </a:lnTo>
                          <a:lnTo>
                            <a:pt x="67" y="6"/>
                          </a:lnTo>
                          <a:lnTo>
                            <a:pt x="41" y="17"/>
                          </a:lnTo>
                          <a:lnTo>
                            <a:pt x="19" y="32"/>
                          </a:lnTo>
                          <a:lnTo>
                            <a:pt x="6" y="50"/>
                          </a:lnTo>
                          <a:lnTo>
                            <a:pt x="0" y="69"/>
                          </a:lnTo>
                          <a:lnTo>
                            <a:pt x="6" y="83"/>
                          </a:lnTo>
                          <a:lnTo>
                            <a:pt x="19" y="98"/>
                          </a:lnTo>
                          <a:lnTo>
                            <a:pt x="41" y="109"/>
                          </a:lnTo>
                          <a:lnTo>
                            <a:pt x="67" y="117"/>
                          </a:lnTo>
                          <a:lnTo>
                            <a:pt x="99" y="119"/>
                          </a:lnTo>
                          <a:close/>
                        </a:path>
                      </a:pathLst>
                    </a:custGeom>
                    <a:solidFill>
                      <a:srgbClr val="5B5B5B"/>
                    </a:solidFill>
                    <a:ln w="0">
                      <a:solidFill>
                        <a:srgbClr val="5B5B5B"/>
                      </a:solidFill>
                      <a:round/>
                      <a:headEnd/>
                      <a:tailEnd/>
                    </a:ln>
                  </p:spPr>
                  <p:txBody>
                    <a:bodyPr/>
                    <a:lstStyle/>
                    <a:p>
                      <a:endParaRPr lang="en-US">
                        <a:latin typeface="Arial" pitchFamily="34" charset="0"/>
                        <a:cs typeface="Arial" pitchFamily="34" charset="0"/>
                      </a:endParaRPr>
                    </a:p>
                  </p:txBody>
                </p:sp>
                <p:sp>
                  <p:nvSpPr>
                    <p:cNvPr id="69" name="Freeform 222">
                      <a:extLst>
                        <a:ext uri="{FF2B5EF4-FFF2-40B4-BE49-F238E27FC236}">
                          <a16:creationId xmlns="" xmlns:a16="http://schemas.microsoft.com/office/drawing/2014/main" id="{FAEEF4FC-325C-47C7-A5E7-0BBD8AB5E1FC}"/>
                        </a:ext>
                      </a:extLst>
                    </p:cNvPr>
                    <p:cNvSpPr>
                      <a:spLocks/>
                    </p:cNvSpPr>
                    <p:nvPr/>
                  </p:nvSpPr>
                  <p:spPr bwMode="auto">
                    <a:xfrm>
                      <a:off x="1167" y="3020"/>
                      <a:ext cx="171" cy="104"/>
                    </a:xfrm>
                    <a:custGeom>
                      <a:avLst/>
                      <a:gdLst>
                        <a:gd name="T0" fmla="*/ 86 w 171"/>
                        <a:gd name="T1" fmla="*/ 104 h 104"/>
                        <a:gd name="T2" fmla="*/ 112 w 171"/>
                        <a:gd name="T3" fmla="*/ 100 h 104"/>
                        <a:gd name="T4" fmla="*/ 136 w 171"/>
                        <a:gd name="T5" fmla="*/ 94 h 104"/>
                        <a:gd name="T6" fmla="*/ 154 w 171"/>
                        <a:gd name="T7" fmla="*/ 85 h 104"/>
                        <a:gd name="T8" fmla="*/ 165 w 171"/>
                        <a:gd name="T9" fmla="*/ 72 h 104"/>
                        <a:gd name="T10" fmla="*/ 171 w 171"/>
                        <a:gd name="T11" fmla="*/ 59 h 104"/>
                        <a:gd name="T12" fmla="*/ 165 w 171"/>
                        <a:gd name="T13" fmla="*/ 43 h 104"/>
                        <a:gd name="T14" fmla="*/ 154 w 171"/>
                        <a:gd name="T15" fmla="*/ 28 h 104"/>
                        <a:gd name="T16" fmla="*/ 136 w 171"/>
                        <a:gd name="T17" fmla="*/ 13 h 104"/>
                        <a:gd name="T18" fmla="*/ 112 w 171"/>
                        <a:gd name="T19" fmla="*/ 4 h 104"/>
                        <a:gd name="T20" fmla="*/ 86 w 171"/>
                        <a:gd name="T21" fmla="*/ 0 h 104"/>
                        <a:gd name="T22" fmla="*/ 58 w 171"/>
                        <a:gd name="T23" fmla="*/ 4 h 104"/>
                        <a:gd name="T24" fmla="*/ 34 w 171"/>
                        <a:gd name="T25" fmla="*/ 13 h 104"/>
                        <a:gd name="T26" fmla="*/ 17 w 171"/>
                        <a:gd name="T27" fmla="*/ 28 h 104"/>
                        <a:gd name="T28" fmla="*/ 4 w 171"/>
                        <a:gd name="T29" fmla="*/ 43 h 104"/>
                        <a:gd name="T30" fmla="*/ 0 w 171"/>
                        <a:gd name="T31" fmla="*/ 59 h 104"/>
                        <a:gd name="T32" fmla="*/ 4 w 171"/>
                        <a:gd name="T33" fmla="*/ 72 h 104"/>
                        <a:gd name="T34" fmla="*/ 17 w 171"/>
                        <a:gd name="T35" fmla="*/ 85 h 104"/>
                        <a:gd name="T36" fmla="*/ 34 w 171"/>
                        <a:gd name="T37" fmla="*/ 94 h 104"/>
                        <a:gd name="T38" fmla="*/ 58 w 171"/>
                        <a:gd name="T39" fmla="*/ 100 h 104"/>
                        <a:gd name="T40" fmla="*/ 86 w 171"/>
                        <a:gd name="T41" fmla="*/ 104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104"/>
                        <a:gd name="T65" fmla="*/ 171 w 171"/>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104">
                          <a:moveTo>
                            <a:pt x="86" y="104"/>
                          </a:moveTo>
                          <a:lnTo>
                            <a:pt x="112" y="100"/>
                          </a:lnTo>
                          <a:lnTo>
                            <a:pt x="136" y="94"/>
                          </a:lnTo>
                          <a:lnTo>
                            <a:pt x="154" y="85"/>
                          </a:lnTo>
                          <a:lnTo>
                            <a:pt x="165" y="72"/>
                          </a:lnTo>
                          <a:lnTo>
                            <a:pt x="171" y="59"/>
                          </a:lnTo>
                          <a:lnTo>
                            <a:pt x="165" y="43"/>
                          </a:lnTo>
                          <a:lnTo>
                            <a:pt x="154" y="28"/>
                          </a:lnTo>
                          <a:lnTo>
                            <a:pt x="136" y="13"/>
                          </a:lnTo>
                          <a:lnTo>
                            <a:pt x="112" y="4"/>
                          </a:lnTo>
                          <a:lnTo>
                            <a:pt x="86" y="0"/>
                          </a:lnTo>
                          <a:lnTo>
                            <a:pt x="58" y="4"/>
                          </a:lnTo>
                          <a:lnTo>
                            <a:pt x="34" y="13"/>
                          </a:lnTo>
                          <a:lnTo>
                            <a:pt x="17" y="28"/>
                          </a:lnTo>
                          <a:lnTo>
                            <a:pt x="4" y="43"/>
                          </a:lnTo>
                          <a:lnTo>
                            <a:pt x="0" y="59"/>
                          </a:lnTo>
                          <a:lnTo>
                            <a:pt x="4" y="72"/>
                          </a:lnTo>
                          <a:lnTo>
                            <a:pt x="17" y="85"/>
                          </a:lnTo>
                          <a:lnTo>
                            <a:pt x="34" y="94"/>
                          </a:lnTo>
                          <a:lnTo>
                            <a:pt x="58" y="100"/>
                          </a:lnTo>
                          <a:lnTo>
                            <a:pt x="86" y="104"/>
                          </a:lnTo>
                          <a:close/>
                        </a:path>
                      </a:pathLst>
                    </a:custGeom>
                    <a:solidFill>
                      <a:srgbClr val="767676"/>
                    </a:solidFill>
                    <a:ln w="0">
                      <a:solidFill>
                        <a:srgbClr val="767676"/>
                      </a:solidFill>
                      <a:round/>
                      <a:headEnd/>
                      <a:tailEnd/>
                    </a:ln>
                  </p:spPr>
                  <p:txBody>
                    <a:bodyPr/>
                    <a:lstStyle/>
                    <a:p>
                      <a:endParaRPr lang="en-US">
                        <a:latin typeface="Arial" pitchFamily="34" charset="0"/>
                        <a:cs typeface="Arial" pitchFamily="34" charset="0"/>
                      </a:endParaRPr>
                    </a:p>
                  </p:txBody>
                </p:sp>
                <p:sp>
                  <p:nvSpPr>
                    <p:cNvPr id="70" name="Freeform 223">
                      <a:extLst>
                        <a:ext uri="{FF2B5EF4-FFF2-40B4-BE49-F238E27FC236}">
                          <a16:creationId xmlns="" xmlns:a16="http://schemas.microsoft.com/office/drawing/2014/main" id="{3B4FCC53-A869-4E75-A227-99BCACDACB62}"/>
                        </a:ext>
                      </a:extLst>
                    </p:cNvPr>
                    <p:cNvSpPr>
                      <a:spLocks/>
                    </p:cNvSpPr>
                    <p:nvPr/>
                  </p:nvSpPr>
                  <p:spPr bwMode="auto">
                    <a:xfrm>
                      <a:off x="1179" y="3022"/>
                      <a:ext cx="146" cy="87"/>
                    </a:xfrm>
                    <a:custGeom>
                      <a:avLst/>
                      <a:gdLst>
                        <a:gd name="T0" fmla="*/ 74 w 146"/>
                        <a:gd name="T1" fmla="*/ 87 h 87"/>
                        <a:gd name="T2" fmla="*/ 102 w 146"/>
                        <a:gd name="T3" fmla="*/ 85 h 87"/>
                        <a:gd name="T4" fmla="*/ 126 w 146"/>
                        <a:gd name="T5" fmla="*/ 76 h 87"/>
                        <a:gd name="T6" fmla="*/ 141 w 146"/>
                        <a:gd name="T7" fmla="*/ 65 h 87"/>
                        <a:gd name="T8" fmla="*/ 146 w 146"/>
                        <a:gd name="T9" fmla="*/ 50 h 87"/>
                        <a:gd name="T10" fmla="*/ 142 w 146"/>
                        <a:gd name="T11" fmla="*/ 35 h 87"/>
                        <a:gd name="T12" fmla="*/ 133 w 146"/>
                        <a:gd name="T13" fmla="*/ 22 h 87"/>
                        <a:gd name="T14" fmla="*/ 116 w 146"/>
                        <a:gd name="T15" fmla="*/ 11 h 87"/>
                        <a:gd name="T16" fmla="*/ 96 w 146"/>
                        <a:gd name="T17" fmla="*/ 2 h 87"/>
                        <a:gd name="T18" fmla="*/ 74 w 146"/>
                        <a:gd name="T19" fmla="*/ 0 h 87"/>
                        <a:gd name="T20" fmla="*/ 50 w 146"/>
                        <a:gd name="T21" fmla="*/ 2 h 87"/>
                        <a:gd name="T22" fmla="*/ 29 w 146"/>
                        <a:gd name="T23" fmla="*/ 11 h 87"/>
                        <a:gd name="T24" fmla="*/ 14 w 146"/>
                        <a:gd name="T25" fmla="*/ 22 h 87"/>
                        <a:gd name="T26" fmla="*/ 3 w 146"/>
                        <a:gd name="T27" fmla="*/ 35 h 87"/>
                        <a:gd name="T28" fmla="*/ 0 w 146"/>
                        <a:gd name="T29" fmla="*/ 50 h 87"/>
                        <a:gd name="T30" fmla="*/ 5 w 146"/>
                        <a:gd name="T31" fmla="*/ 65 h 87"/>
                        <a:gd name="T32" fmla="*/ 22 w 146"/>
                        <a:gd name="T33" fmla="*/ 76 h 87"/>
                        <a:gd name="T34" fmla="*/ 44 w 146"/>
                        <a:gd name="T35" fmla="*/ 85 h 87"/>
                        <a:gd name="T36" fmla="*/ 74 w 146"/>
                        <a:gd name="T37" fmla="*/ 87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6"/>
                        <a:gd name="T58" fmla="*/ 0 h 87"/>
                        <a:gd name="T59" fmla="*/ 146 w 14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6" h="87">
                          <a:moveTo>
                            <a:pt x="74" y="87"/>
                          </a:moveTo>
                          <a:lnTo>
                            <a:pt x="102" y="85"/>
                          </a:lnTo>
                          <a:lnTo>
                            <a:pt x="126" y="76"/>
                          </a:lnTo>
                          <a:lnTo>
                            <a:pt x="141" y="65"/>
                          </a:lnTo>
                          <a:lnTo>
                            <a:pt x="146" y="50"/>
                          </a:lnTo>
                          <a:lnTo>
                            <a:pt x="142" y="35"/>
                          </a:lnTo>
                          <a:lnTo>
                            <a:pt x="133" y="22"/>
                          </a:lnTo>
                          <a:lnTo>
                            <a:pt x="116" y="11"/>
                          </a:lnTo>
                          <a:lnTo>
                            <a:pt x="96" y="2"/>
                          </a:lnTo>
                          <a:lnTo>
                            <a:pt x="74" y="0"/>
                          </a:lnTo>
                          <a:lnTo>
                            <a:pt x="50" y="2"/>
                          </a:lnTo>
                          <a:lnTo>
                            <a:pt x="29" y="11"/>
                          </a:lnTo>
                          <a:lnTo>
                            <a:pt x="14" y="22"/>
                          </a:lnTo>
                          <a:lnTo>
                            <a:pt x="3" y="35"/>
                          </a:lnTo>
                          <a:lnTo>
                            <a:pt x="0" y="50"/>
                          </a:lnTo>
                          <a:lnTo>
                            <a:pt x="5" y="65"/>
                          </a:lnTo>
                          <a:lnTo>
                            <a:pt x="22" y="76"/>
                          </a:lnTo>
                          <a:lnTo>
                            <a:pt x="44" y="85"/>
                          </a:lnTo>
                          <a:lnTo>
                            <a:pt x="74" y="87"/>
                          </a:lnTo>
                          <a:close/>
                        </a:path>
                      </a:pathLst>
                    </a:custGeom>
                    <a:solidFill>
                      <a:srgbClr val="929292"/>
                    </a:solidFill>
                    <a:ln w="0">
                      <a:solidFill>
                        <a:srgbClr val="929292"/>
                      </a:solidFill>
                      <a:round/>
                      <a:headEnd/>
                      <a:tailEnd/>
                    </a:ln>
                  </p:spPr>
                  <p:txBody>
                    <a:bodyPr/>
                    <a:lstStyle/>
                    <a:p>
                      <a:endParaRPr lang="en-US">
                        <a:latin typeface="Arial" pitchFamily="34" charset="0"/>
                        <a:cs typeface="Arial" pitchFamily="34" charset="0"/>
                      </a:endParaRPr>
                    </a:p>
                  </p:txBody>
                </p:sp>
                <p:sp>
                  <p:nvSpPr>
                    <p:cNvPr id="71" name="Freeform 224">
                      <a:extLst>
                        <a:ext uri="{FF2B5EF4-FFF2-40B4-BE49-F238E27FC236}">
                          <a16:creationId xmlns="" xmlns:a16="http://schemas.microsoft.com/office/drawing/2014/main" id="{6A955826-1DF2-49F2-B308-858BA70DDFBD}"/>
                        </a:ext>
                      </a:extLst>
                    </p:cNvPr>
                    <p:cNvSpPr>
                      <a:spLocks/>
                    </p:cNvSpPr>
                    <p:nvPr/>
                  </p:nvSpPr>
                  <p:spPr bwMode="auto">
                    <a:xfrm>
                      <a:off x="1192" y="3022"/>
                      <a:ext cx="122" cy="74"/>
                    </a:xfrm>
                    <a:custGeom>
                      <a:avLst/>
                      <a:gdLst>
                        <a:gd name="T0" fmla="*/ 61 w 122"/>
                        <a:gd name="T1" fmla="*/ 74 h 74"/>
                        <a:gd name="T2" fmla="*/ 85 w 122"/>
                        <a:gd name="T3" fmla="*/ 72 h 74"/>
                        <a:gd name="T4" fmla="*/ 103 w 122"/>
                        <a:gd name="T5" fmla="*/ 65 h 74"/>
                        <a:gd name="T6" fmla="*/ 116 w 122"/>
                        <a:gd name="T7" fmla="*/ 54 h 74"/>
                        <a:gd name="T8" fmla="*/ 122 w 122"/>
                        <a:gd name="T9" fmla="*/ 42 h 74"/>
                        <a:gd name="T10" fmla="*/ 116 w 122"/>
                        <a:gd name="T11" fmla="*/ 28 h 74"/>
                        <a:gd name="T12" fmla="*/ 103 w 122"/>
                        <a:gd name="T13" fmla="*/ 15 h 74"/>
                        <a:gd name="T14" fmla="*/ 85 w 122"/>
                        <a:gd name="T15" fmla="*/ 3 h 74"/>
                        <a:gd name="T16" fmla="*/ 61 w 122"/>
                        <a:gd name="T17" fmla="*/ 0 h 74"/>
                        <a:gd name="T18" fmla="*/ 37 w 122"/>
                        <a:gd name="T19" fmla="*/ 3 h 74"/>
                        <a:gd name="T20" fmla="*/ 18 w 122"/>
                        <a:gd name="T21" fmla="*/ 15 h 74"/>
                        <a:gd name="T22" fmla="*/ 5 w 122"/>
                        <a:gd name="T23" fmla="*/ 28 h 74"/>
                        <a:gd name="T24" fmla="*/ 0 w 122"/>
                        <a:gd name="T25" fmla="*/ 42 h 74"/>
                        <a:gd name="T26" fmla="*/ 5 w 122"/>
                        <a:gd name="T27" fmla="*/ 54 h 74"/>
                        <a:gd name="T28" fmla="*/ 18 w 122"/>
                        <a:gd name="T29" fmla="*/ 65 h 74"/>
                        <a:gd name="T30" fmla="*/ 37 w 122"/>
                        <a:gd name="T31" fmla="*/ 72 h 74"/>
                        <a:gd name="T32" fmla="*/ 61 w 122"/>
                        <a:gd name="T33" fmla="*/ 74 h 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4"/>
                        <a:gd name="T53" fmla="*/ 122 w 122"/>
                        <a:gd name="T54" fmla="*/ 74 h 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4">
                          <a:moveTo>
                            <a:pt x="61" y="74"/>
                          </a:moveTo>
                          <a:lnTo>
                            <a:pt x="85" y="72"/>
                          </a:lnTo>
                          <a:lnTo>
                            <a:pt x="103" y="65"/>
                          </a:lnTo>
                          <a:lnTo>
                            <a:pt x="116" y="54"/>
                          </a:lnTo>
                          <a:lnTo>
                            <a:pt x="122" y="42"/>
                          </a:lnTo>
                          <a:lnTo>
                            <a:pt x="116" y="28"/>
                          </a:lnTo>
                          <a:lnTo>
                            <a:pt x="103" y="15"/>
                          </a:lnTo>
                          <a:lnTo>
                            <a:pt x="85" y="3"/>
                          </a:lnTo>
                          <a:lnTo>
                            <a:pt x="61" y="0"/>
                          </a:lnTo>
                          <a:lnTo>
                            <a:pt x="37" y="3"/>
                          </a:lnTo>
                          <a:lnTo>
                            <a:pt x="18" y="15"/>
                          </a:lnTo>
                          <a:lnTo>
                            <a:pt x="5" y="28"/>
                          </a:lnTo>
                          <a:lnTo>
                            <a:pt x="0" y="42"/>
                          </a:lnTo>
                          <a:lnTo>
                            <a:pt x="5" y="54"/>
                          </a:lnTo>
                          <a:lnTo>
                            <a:pt x="18" y="65"/>
                          </a:lnTo>
                          <a:lnTo>
                            <a:pt x="37" y="72"/>
                          </a:lnTo>
                          <a:lnTo>
                            <a:pt x="61" y="74"/>
                          </a:lnTo>
                          <a:close/>
                        </a:path>
                      </a:pathLst>
                    </a:custGeom>
                    <a:solidFill>
                      <a:srgbClr val="ADADAD"/>
                    </a:solidFill>
                    <a:ln w="0">
                      <a:solidFill>
                        <a:srgbClr val="ADADAD"/>
                      </a:solidFill>
                      <a:round/>
                      <a:headEnd/>
                      <a:tailEnd/>
                    </a:ln>
                  </p:spPr>
                  <p:txBody>
                    <a:bodyPr/>
                    <a:lstStyle/>
                    <a:p>
                      <a:endParaRPr lang="en-US">
                        <a:latin typeface="Arial" pitchFamily="34" charset="0"/>
                        <a:cs typeface="Arial" pitchFamily="34" charset="0"/>
                      </a:endParaRPr>
                    </a:p>
                  </p:txBody>
                </p:sp>
                <p:sp>
                  <p:nvSpPr>
                    <p:cNvPr id="72" name="Freeform 225">
                      <a:extLst>
                        <a:ext uri="{FF2B5EF4-FFF2-40B4-BE49-F238E27FC236}">
                          <a16:creationId xmlns="" xmlns:a16="http://schemas.microsoft.com/office/drawing/2014/main" id="{0148C207-5E2E-49B8-83C6-ABA51145B026}"/>
                        </a:ext>
                      </a:extLst>
                    </p:cNvPr>
                    <p:cNvSpPr>
                      <a:spLocks/>
                    </p:cNvSpPr>
                    <p:nvPr/>
                  </p:nvSpPr>
                  <p:spPr bwMode="auto">
                    <a:xfrm>
                      <a:off x="1205" y="3024"/>
                      <a:ext cx="96" cy="59"/>
                    </a:xfrm>
                    <a:custGeom>
                      <a:avLst/>
                      <a:gdLst>
                        <a:gd name="T0" fmla="*/ 48 w 96"/>
                        <a:gd name="T1" fmla="*/ 59 h 59"/>
                        <a:gd name="T2" fmla="*/ 66 w 96"/>
                        <a:gd name="T3" fmla="*/ 55 h 59"/>
                        <a:gd name="T4" fmla="*/ 83 w 96"/>
                        <a:gd name="T5" fmla="*/ 50 h 59"/>
                        <a:gd name="T6" fmla="*/ 92 w 96"/>
                        <a:gd name="T7" fmla="*/ 42 h 59"/>
                        <a:gd name="T8" fmla="*/ 96 w 96"/>
                        <a:gd name="T9" fmla="*/ 33 h 59"/>
                        <a:gd name="T10" fmla="*/ 92 w 96"/>
                        <a:gd name="T11" fmla="*/ 22 h 59"/>
                        <a:gd name="T12" fmla="*/ 83 w 96"/>
                        <a:gd name="T13" fmla="*/ 11 h 59"/>
                        <a:gd name="T14" fmla="*/ 66 w 96"/>
                        <a:gd name="T15" fmla="*/ 1 h 59"/>
                        <a:gd name="T16" fmla="*/ 48 w 96"/>
                        <a:gd name="T17" fmla="*/ 0 h 59"/>
                        <a:gd name="T18" fmla="*/ 29 w 96"/>
                        <a:gd name="T19" fmla="*/ 1 h 59"/>
                        <a:gd name="T20" fmla="*/ 13 w 96"/>
                        <a:gd name="T21" fmla="*/ 11 h 59"/>
                        <a:gd name="T22" fmla="*/ 3 w 96"/>
                        <a:gd name="T23" fmla="*/ 22 h 59"/>
                        <a:gd name="T24" fmla="*/ 0 w 96"/>
                        <a:gd name="T25" fmla="*/ 33 h 59"/>
                        <a:gd name="T26" fmla="*/ 3 w 96"/>
                        <a:gd name="T27" fmla="*/ 42 h 59"/>
                        <a:gd name="T28" fmla="*/ 13 w 96"/>
                        <a:gd name="T29" fmla="*/ 50 h 59"/>
                        <a:gd name="T30" fmla="*/ 29 w 96"/>
                        <a:gd name="T31" fmla="*/ 55 h 59"/>
                        <a:gd name="T32" fmla="*/ 48 w 96"/>
                        <a:gd name="T33" fmla="*/ 59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59"/>
                        <a:gd name="T53" fmla="*/ 96 w 96"/>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59">
                          <a:moveTo>
                            <a:pt x="48" y="59"/>
                          </a:moveTo>
                          <a:lnTo>
                            <a:pt x="66" y="55"/>
                          </a:lnTo>
                          <a:lnTo>
                            <a:pt x="83" y="50"/>
                          </a:lnTo>
                          <a:lnTo>
                            <a:pt x="92" y="42"/>
                          </a:lnTo>
                          <a:lnTo>
                            <a:pt x="96" y="33"/>
                          </a:lnTo>
                          <a:lnTo>
                            <a:pt x="92" y="22"/>
                          </a:lnTo>
                          <a:lnTo>
                            <a:pt x="83" y="11"/>
                          </a:lnTo>
                          <a:lnTo>
                            <a:pt x="66" y="1"/>
                          </a:lnTo>
                          <a:lnTo>
                            <a:pt x="48" y="0"/>
                          </a:lnTo>
                          <a:lnTo>
                            <a:pt x="29" y="1"/>
                          </a:lnTo>
                          <a:lnTo>
                            <a:pt x="13" y="11"/>
                          </a:lnTo>
                          <a:lnTo>
                            <a:pt x="3" y="22"/>
                          </a:lnTo>
                          <a:lnTo>
                            <a:pt x="0" y="33"/>
                          </a:lnTo>
                          <a:lnTo>
                            <a:pt x="3" y="42"/>
                          </a:lnTo>
                          <a:lnTo>
                            <a:pt x="13" y="50"/>
                          </a:lnTo>
                          <a:lnTo>
                            <a:pt x="29" y="55"/>
                          </a:lnTo>
                          <a:lnTo>
                            <a:pt x="48" y="59"/>
                          </a:lnTo>
                          <a:close/>
                        </a:path>
                      </a:pathLst>
                    </a:custGeom>
                    <a:solidFill>
                      <a:srgbClr val="C8C8C8"/>
                    </a:solidFill>
                    <a:ln w="0">
                      <a:solidFill>
                        <a:srgbClr val="C8C8C8"/>
                      </a:solidFill>
                      <a:round/>
                      <a:headEnd/>
                      <a:tailEnd/>
                    </a:ln>
                  </p:spPr>
                  <p:txBody>
                    <a:bodyPr/>
                    <a:lstStyle/>
                    <a:p>
                      <a:endParaRPr lang="en-US">
                        <a:latin typeface="Arial" pitchFamily="34" charset="0"/>
                        <a:cs typeface="Arial" pitchFamily="34" charset="0"/>
                      </a:endParaRPr>
                    </a:p>
                  </p:txBody>
                </p:sp>
                <p:sp>
                  <p:nvSpPr>
                    <p:cNvPr id="73" name="Freeform 226">
                      <a:extLst>
                        <a:ext uri="{FF2B5EF4-FFF2-40B4-BE49-F238E27FC236}">
                          <a16:creationId xmlns="" xmlns:a16="http://schemas.microsoft.com/office/drawing/2014/main" id="{DBC5AE3A-C535-4FE3-9E9B-96FC722D9500}"/>
                        </a:ext>
                      </a:extLst>
                    </p:cNvPr>
                    <p:cNvSpPr>
                      <a:spLocks/>
                    </p:cNvSpPr>
                    <p:nvPr/>
                  </p:nvSpPr>
                  <p:spPr bwMode="auto">
                    <a:xfrm>
                      <a:off x="1216" y="3024"/>
                      <a:ext cx="74" cy="44"/>
                    </a:xfrm>
                    <a:custGeom>
                      <a:avLst/>
                      <a:gdLst>
                        <a:gd name="T0" fmla="*/ 37 w 74"/>
                        <a:gd name="T1" fmla="*/ 44 h 44"/>
                        <a:gd name="T2" fmla="*/ 55 w 74"/>
                        <a:gd name="T3" fmla="*/ 42 h 44"/>
                        <a:gd name="T4" fmla="*/ 68 w 74"/>
                        <a:gd name="T5" fmla="*/ 35 h 44"/>
                        <a:gd name="T6" fmla="*/ 74 w 74"/>
                        <a:gd name="T7" fmla="*/ 26 h 44"/>
                        <a:gd name="T8" fmla="*/ 68 w 74"/>
                        <a:gd name="T9" fmla="*/ 14 h 44"/>
                        <a:gd name="T10" fmla="*/ 55 w 74"/>
                        <a:gd name="T11" fmla="*/ 5 h 44"/>
                        <a:gd name="T12" fmla="*/ 37 w 74"/>
                        <a:gd name="T13" fmla="*/ 0 h 44"/>
                        <a:gd name="T14" fmla="*/ 18 w 74"/>
                        <a:gd name="T15" fmla="*/ 5 h 44"/>
                        <a:gd name="T16" fmla="*/ 5 w 74"/>
                        <a:gd name="T17" fmla="*/ 14 h 44"/>
                        <a:gd name="T18" fmla="*/ 0 w 74"/>
                        <a:gd name="T19" fmla="*/ 26 h 44"/>
                        <a:gd name="T20" fmla="*/ 5 w 74"/>
                        <a:gd name="T21" fmla="*/ 35 h 44"/>
                        <a:gd name="T22" fmla="*/ 18 w 74"/>
                        <a:gd name="T23" fmla="*/ 42 h 44"/>
                        <a:gd name="T24" fmla="*/ 37 w 74"/>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44"/>
                        <a:gd name="T41" fmla="*/ 74 w 74"/>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44">
                          <a:moveTo>
                            <a:pt x="37" y="44"/>
                          </a:moveTo>
                          <a:lnTo>
                            <a:pt x="55" y="42"/>
                          </a:lnTo>
                          <a:lnTo>
                            <a:pt x="68" y="35"/>
                          </a:lnTo>
                          <a:lnTo>
                            <a:pt x="74" y="26"/>
                          </a:lnTo>
                          <a:lnTo>
                            <a:pt x="68" y="14"/>
                          </a:lnTo>
                          <a:lnTo>
                            <a:pt x="55" y="5"/>
                          </a:lnTo>
                          <a:lnTo>
                            <a:pt x="37" y="0"/>
                          </a:lnTo>
                          <a:lnTo>
                            <a:pt x="18" y="5"/>
                          </a:lnTo>
                          <a:lnTo>
                            <a:pt x="5" y="14"/>
                          </a:lnTo>
                          <a:lnTo>
                            <a:pt x="0" y="26"/>
                          </a:lnTo>
                          <a:lnTo>
                            <a:pt x="5" y="35"/>
                          </a:lnTo>
                          <a:lnTo>
                            <a:pt x="18" y="42"/>
                          </a:lnTo>
                          <a:lnTo>
                            <a:pt x="37" y="44"/>
                          </a:lnTo>
                          <a:close/>
                        </a:path>
                      </a:pathLst>
                    </a:custGeom>
                    <a:solidFill>
                      <a:srgbClr val="E4E4E4"/>
                    </a:solidFill>
                    <a:ln w="0">
                      <a:solidFill>
                        <a:srgbClr val="E4E4E4"/>
                      </a:solidFill>
                      <a:round/>
                      <a:headEnd/>
                      <a:tailEnd/>
                    </a:ln>
                  </p:spPr>
                  <p:txBody>
                    <a:bodyPr/>
                    <a:lstStyle/>
                    <a:p>
                      <a:endParaRPr lang="en-US">
                        <a:latin typeface="Arial" pitchFamily="34" charset="0"/>
                        <a:cs typeface="Arial" pitchFamily="34" charset="0"/>
                      </a:endParaRPr>
                    </a:p>
                  </p:txBody>
                </p:sp>
                <p:sp>
                  <p:nvSpPr>
                    <p:cNvPr id="74" name="Freeform 227">
                      <a:extLst>
                        <a:ext uri="{FF2B5EF4-FFF2-40B4-BE49-F238E27FC236}">
                          <a16:creationId xmlns="" xmlns:a16="http://schemas.microsoft.com/office/drawing/2014/main" id="{79934150-20EA-4968-8448-120C73487B78}"/>
                        </a:ext>
                      </a:extLst>
                    </p:cNvPr>
                    <p:cNvSpPr>
                      <a:spLocks/>
                    </p:cNvSpPr>
                    <p:nvPr/>
                  </p:nvSpPr>
                  <p:spPr bwMode="auto">
                    <a:xfrm>
                      <a:off x="1236" y="3033"/>
                      <a:ext cx="50" cy="30"/>
                    </a:xfrm>
                    <a:custGeom>
                      <a:avLst/>
                      <a:gdLst>
                        <a:gd name="T0" fmla="*/ 26 w 50"/>
                        <a:gd name="T1" fmla="*/ 30 h 30"/>
                        <a:gd name="T2" fmla="*/ 33 w 50"/>
                        <a:gd name="T3" fmla="*/ 30 h 30"/>
                        <a:gd name="T4" fmla="*/ 39 w 50"/>
                        <a:gd name="T5" fmla="*/ 28 h 30"/>
                        <a:gd name="T6" fmla="*/ 45 w 50"/>
                        <a:gd name="T7" fmla="*/ 24 h 30"/>
                        <a:gd name="T8" fmla="*/ 48 w 50"/>
                        <a:gd name="T9" fmla="*/ 22 h 30"/>
                        <a:gd name="T10" fmla="*/ 50 w 50"/>
                        <a:gd name="T11" fmla="*/ 17 h 30"/>
                        <a:gd name="T12" fmla="*/ 48 w 50"/>
                        <a:gd name="T13" fmla="*/ 13 h 30"/>
                        <a:gd name="T14" fmla="*/ 45 w 50"/>
                        <a:gd name="T15" fmla="*/ 9 h 30"/>
                        <a:gd name="T16" fmla="*/ 39 w 50"/>
                        <a:gd name="T17" fmla="*/ 4 h 30"/>
                        <a:gd name="T18" fmla="*/ 33 w 50"/>
                        <a:gd name="T19" fmla="*/ 2 h 30"/>
                        <a:gd name="T20" fmla="*/ 26 w 50"/>
                        <a:gd name="T21" fmla="*/ 0 h 30"/>
                        <a:gd name="T22" fmla="*/ 17 w 50"/>
                        <a:gd name="T23" fmla="*/ 2 h 30"/>
                        <a:gd name="T24" fmla="*/ 11 w 50"/>
                        <a:gd name="T25" fmla="*/ 4 h 30"/>
                        <a:gd name="T26" fmla="*/ 6 w 50"/>
                        <a:gd name="T27" fmla="*/ 9 h 30"/>
                        <a:gd name="T28" fmla="*/ 2 w 50"/>
                        <a:gd name="T29" fmla="*/ 13 h 30"/>
                        <a:gd name="T30" fmla="*/ 0 w 50"/>
                        <a:gd name="T31" fmla="*/ 17 h 30"/>
                        <a:gd name="T32" fmla="*/ 2 w 50"/>
                        <a:gd name="T33" fmla="*/ 22 h 30"/>
                        <a:gd name="T34" fmla="*/ 6 w 50"/>
                        <a:gd name="T35" fmla="*/ 24 h 30"/>
                        <a:gd name="T36" fmla="*/ 11 w 50"/>
                        <a:gd name="T37" fmla="*/ 28 h 30"/>
                        <a:gd name="T38" fmla="*/ 17 w 50"/>
                        <a:gd name="T39" fmla="*/ 30 h 30"/>
                        <a:gd name="T40" fmla="*/ 26 w 50"/>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30"/>
                        <a:gd name="T65" fmla="*/ 50 w 50"/>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30">
                          <a:moveTo>
                            <a:pt x="26" y="30"/>
                          </a:moveTo>
                          <a:lnTo>
                            <a:pt x="33" y="30"/>
                          </a:lnTo>
                          <a:lnTo>
                            <a:pt x="39" y="28"/>
                          </a:lnTo>
                          <a:lnTo>
                            <a:pt x="45" y="24"/>
                          </a:lnTo>
                          <a:lnTo>
                            <a:pt x="48" y="22"/>
                          </a:lnTo>
                          <a:lnTo>
                            <a:pt x="50" y="17"/>
                          </a:lnTo>
                          <a:lnTo>
                            <a:pt x="48" y="13"/>
                          </a:lnTo>
                          <a:lnTo>
                            <a:pt x="45" y="9"/>
                          </a:lnTo>
                          <a:lnTo>
                            <a:pt x="39" y="4"/>
                          </a:lnTo>
                          <a:lnTo>
                            <a:pt x="33" y="2"/>
                          </a:lnTo>
                          <a:lnTo>
                            <a:pt x="26" y="0"/>
                          </a:lnTo>
                          <a:lnTo>
                            <a:pt x="17" y="2"/>
                          </a:lnTo>
                          <a:lnTo>
                            <a:pt x="11" y="4"/>
                          </a:lnTo>
                          <a:lnTo>
                            <a:pt x="6" y="9"/>
                          </a:lnTo>
                          <a:lnTo>
                            <a:pt x="2" y="13"/>
                          </a:lnTo>
                          <a:lnTo>
                            <a:pt x="0" y="17"/>
                          </a:lnTo>
                          <a:lnTo>
                            <a:pt x="2" y="22"/>
                          </a:lnTo>
                          <a:lnTo>
                            <a:pt x="6" y="24"/>
                          </a:lnTo>
                          <a:lnTo>
                            <a:pt x="11" y="28"/>
                          </a:lnTo>
                          <a:lnTo>
                            <a:pt x="17" y="30"/>
                          </a:lnTo>
                          <a:lnTo>
                            <a:pt x="26" y="30"/>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75" name="Freeform 228">
                      <a:extLst>
                        <a:ext uri="{FF2B5EF4-FFF2-40B4-BE49-F238E27FC236}">
                          <a16:creationId xmlns="" xmlns:a16="http://schemas.microsoft.com/office/drawing/2014/main" id="{11D65A4E-C321-4724-A021-7C0B70D628EC}"/>
                        </a:ext>
                      </a:extLst>
                    </p:cNvPr>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76" name="Freeform 229">
                      <a:extLst>
                        <a:ext uri="{FF2B5EF4-FFF2-40B4-BE49-F238E27FC236}">
                          <a16:creationId xmlns="" xmlns:a16="http://schemas.microsoft.com/office/drawing/2014/main" id="{0CA8593B-0013-4597-92DC-30D75F7BB6B5}"/>
                        </a:ext>
                      </a:extLst>
                    </p:cNvPr>
                    <p:cNvSpPr>
                      <a:spLocks/>
                    </p:cNvSpPr>
                    <p:nvPr/>
                  </p:nvSpPr>
                  <p:spPr bwMode="auto">
                    <a:xfrm>
                      <a:off x="1286" y="3331"/>
                      <a:ext cx="338" cy="310"/>
                    </a:xfrm>
                    <a:custGeom>
                      <a:avLst/>
                      <a:gdLst>
                        <a:gd name="T0" fmla="*/ 148 w 338"/>
                        <a:gd name="T1" fmla="*/ 310 h 310"/>
                        <a:gd name="T2" fmla="*/ 108 w 338"/>
                        <a:gd name="T3" fmla="*/ 305 h 310"/>
                        <a:gd name="T4" fmla="*/ 76 w 338"/>
                        <a:gd name="T5" fmla="*/ 293 h 310"/>
                        <a:gd name="T6" fmla="*/ 50 w 338"/>
                        <a:gd name="T7" fmla="*/ 280 h 310"/>
                        <a:gd name="T8" fmla="*/ 32 w 338"/>
                        <a:gd name="T9" fmla="*/ 266 h 310"/>
                        <a:gd name="T10" fmla="*/ 19 w 338"/>
                        <a:gd name="T11" fmla="*/ 249 h 310"/>
                        <a:gd name="T12" fmla="*/ 9 w 338"/>
                        <a:gd name="T13" fmla="*/ 234 h 310"/>
                        <a:gd name="T14" fmla="*/ 4 w 338"/>
                        <a:gd name="T15" fmla="*/ 223 h 310"/>
                        <a:gd name="T16" fmla="*/ 0 w 338"/>
                        <a:gd name="T17" fmla="*/ 214 h 310"/>
                        <a:gd name="T18" fmla="*/ 0 w 338"/>
                        <a:gd name="T19" fmla="*/ 210 h 310"/>
                        <a:gd name="T20" fmla="*/ 0 w 338"/>
                        <a:gd name="T21" fmla="*/ 0 h 310"/>
                        <a:gd name="T22" fmla="*/ 338 w 338"/>
                        <a:gd name="T23" fmla="*/ 2 h 310"/>
                        <a:gd name="T24" fmla="*/ 338 w 338"/>
                        <a:gd name="T25" fmla="*/ 206 h 310"/>
                        <a:gd name="T26" fmla="*/ 330 w 338"/>
                        <a:gd name="T27" fmla="*/ 223 h 310"/>
                        <a:gd name="T28" fmla="*/ 321 w 338"/>
                        <a:gd name="T29" fmla="*/ 238 h 310"/>
                        <a:gd name="T30" fmla="*/ 314 w 338"/>
                        <a:gd name="T31" fmla="*/ 251 h 310"/>
                        <a:gd name="T32" fmla="*/ 308 w 338"/>
                        <a:gd name="T33" fmla="*/ 258 h 310"/>
                        <a:gd name="T34" fmla="*/ 306 w 338"/>
                        <a:gd name="T35" fmla="*/ 262 h 310"/>
                        <a:gd name="T36" fmla="*/ 289 w 338"/>
                        <a:gd name="T37" fmla="*/ 277 h 310"/>
                        <a:gd name="T38" fmla="*/ 267 w 338"/>
                        <a:gd name="T39" fmla="*/ 290 h 310"/>
                        <a:gd name="T40" fmla="*/ 241 w 338"/>
                        <a:gd name="T41" fmla="*/ 297 h 310"/>
                        <a:gd name="T42" fmla="*/ 213 w 338"/>
                        <a:gd name="T43" fmla="*/ 303 h 310"/>
                        <a:gd name="T44" fmla="*/ 189 w 338"/>
                        <a:gd name="T45" fmla="*/ 306 h 310"/>
                        <a:gd name="T46" fmla="*/ 167 w 338"/>
                        <a:gd name="T47" fmla="*/ 308 h 310"/>
                        <a:gd name="T48" fmla="*/ 152 w 338"/>
                        <a:gd name="T49" fmla="*/ 308 h 310"/>
                        <a:gd name="T50" fmla="*/ 148 w 338"/>
                        <a:gd name="T51" fmla="*/ 310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8"/>
                        <a:gd name="T79" fmla="*/ 0 h 310"/>
                        <a:gd name="T80" fmla="*/ 338 w 338"/>
                        <a:gd name="T81" fmla="*/ 310 h 3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8" h="310">
                          <a:moveTo>
                            <a:pt x="148" y="310"/>
                          </a:moveTo>
                          <a:lnTo>
                            <a:pt x="108" y="305"/>
                          </a:lnTo>
                          <a:lnTo>
                            <a:pt x="76" y="293"/>
                          </a:lnTo>
                          <a:lnTo>
                            <a:pt x="50" y="280"/>
                          </a:lnTo>
                          <a:lnTo>
                            <a:pt x="32" y="266"/>
                          </a:lnTo>
                          <a:lnTo>
                            <a:pt x="19" y="249"/>
                          </a:lnTo>
                          <a:lnTo>
                            <a:pt x="9" y="234"/>
                          </a:lnTo>
                          <a:lnTo>
                            <a:pt x="4" y="223"/>
                          </a:lnTo>
                          <a:lnTo>
                            <a:pt x="0" y="214"/>
                          </a:lnTo>
                          <a:lnTo>
                            <a:pt x="0" y="210"/>
                          </a:lnTo>
                          <a:lnTo>
                            <a:pt x="0" y="0"/>
                          </a:lnTo>
                          <a:lnTo>
                            <a:pt x="338" y="2"/>
                          </a:lnTo>
                          <a:lnTo>
                            <a:pt x="338" y="206"/>
                          </a:lnTo>
                          <a:lnTo>
                            <a:pt x="330" y="223"/>
                          </a:lnTo>
                          <a:lnTo>
                            <a:pt x="321" y="238"/>
                          </a:lnTo>
                          <a:lnTo>
                            <a:pt x="314" y="251"/>
                          </a:lnTo>
                          <a:lnTo>
                            <a:pt x="308" y="258"/>
                          </a:lnTo>
                          <a:lnTo>
                            <a:pt x="306" y="262"/>
                          </a:lnTo>
                          <a:lnTo>
                            <a:pt x="289" y="277"/>
                          </a:lnTo>
                          <a:lnTo>
                            <a:pt x="267" y="290"/>
                          </a:lnTo>
                          <a:lnTo>
                            <a:pt x="241" y="297"/>
                          </a:lnTo>
                          <a:lnTo>
                            <a:pt x="213" y="303"/>
                          </a:lnTo>
                          <a:lnTo>
                            <a:pt x="189" y="306"/>
                          </a:lnTo>
                          <a:lnTo>
                            <a:pt x="167" y="308"/>
                          </a:lnTo>
                          <a:lnTo>
                            <a:pt x="152" y="308"/>
                          </a:lnTo>
                          <a:lnTo>
                            <a:pt x="148" y="31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77" name="Freeform 230">
                      <a:extLst>
                        <a:ext uri="{FF2B5EF4-FFF2-40B4-BE49-F238E27FC236}">
                          <a16:creationId xmlns="" xmlns:a16="http://schemas.microsoft.com/office/drawing/2014/main" id="{965BB7F4-D1F1-429B-B90B-19276D9CCC20}"/>
                        </a:ext>
                      </a:extLst>
                    </p:cNvPr>
                    <p:cNvSpPr>
                      <a:spLocks/>
                    </p:cNvSpPr>
                    <p:nvPr/>
                  </p:nvSpPr>
                  <p:spPr bwMode="auto">
                    <a:xfrm>
                      <a:off x="1303" y="3331"/>
                      <a:ext cx="308" cy="308"/>
                    </a:xfrm>
                    <a:custGeom>
                      <a:avLst/>
                      <a:gdLst>
                        <a:gd name="T0" fmla="*/ 137 w 308"/>
                        <a:gd name="T1" fmla="*/ 308 h 308"/>
                        <a:gd name="T2" fmla="*/ 102 w 308"/>
                        <a:gd name="T3" fmla="*/ 305 h 308"/>
                        <a:gd name="T4" fmla="*/ 72 w 308"/>
                        <a:gd name="T5" fmla="*/ 295 h 308"/>
                        <a:gd name="T6" fmla="*/ 48 w 308"/>
                        <a:gd name="T7" fmla="*/ 282 h 308"/>
                        <a:gd name="T8" fmla="*/ 31 w 308"/>
                        <a:gd name="T9" fmla="*/ 269 h 308"/>
                        <a:gd name="T10" fmla="*/ 18 w 308"/>
                        <a:gd name="T11" fmla="*/ 254 h 308"/>
                        <a:gd name="T12" fmla="*/ 9 w 308"/>
                        <a:gd name="T13" fmla="*/ 241 h 308"/>
                        <a:gd name="T14" fmla="*/ 4 w 308"/>
                        <a:gd name="T15" fmla="*/ 230 h 308"/>
                        <a:gd name="T16" fmla="*/ 0 w 308"/>
                        <a:gd name="T17" fmla="*/ 223 h 308"/>
                        <a:gd name="T18" fmla="*/ 0 w 308"/>
                        <a:gd name="T19" fmla="*/ 219 h 308"/>
                        <a:gd name="T20" fmla="*/ 0 w 308"/>
                        <a:gd name="T21" fmla="*/ 0 h 308"/>
                        <a:gd name="T22" fmla="*/ 308 w 308"/>
                        <a:gd name="T23" fmla="*/ 2 h 308"/>
                        <a:gd name="T24" fmla="*/ 308 w 308"/>
                        <a:gd name="T25" fmla="*/ 199 h 308"/>
                        <a:gd name="T26" fmla="*/ 300 w 308"/>
                        <a:gd name="T27" fmla="*/ 214 h 308"/>
                        <a:gd name="T28" fmla="*/ 295 w 308"/>
                        <a:gd name="T29" fmla="*/ 228 h 308"/>
                        <a:gd name="T30" fmla="*/ 287 w 308"/>
                        <a:gd name="T31" fmla="*/ 241 h 308"/>
                        <a:gd name="T32" fmla="*/ 282 w 308"/>
                        <a:gd name="T33" fmla="*/ 249 h 308"/>
                        <a:gd name="T34" fmla="*/ 280 w 308"/>
                        <a:gd name="T35" fmla="*/ 253 h 308"/>
                        <a:gd name="T36" fmla="*/ 265 w 308"/>
                        <a:gd name="T37" fmla="*/ 267 h 308"/>
                        <a:gd name="T38" fmla="*/ 245 w 308"/>
                        <a:gd name="T39" fmla="*/ 279 h 308"/>
                        <a:gd name="T40" fmla="*/ 220 w 308"/>
                        <a:gd name="T41" fmla="*/ 288 h 308"/>
                        <a:gd name="T42" fmla="*/ 196 w 308"/>
                        <a:gd name="T43" fmla="*/ 295 h 308"/>
                        <a:gd name="T44" fmla="*/ 174 w 308"/>
                        <a:gd name="T45" fmla="*/ 301 h 308"/>
                        <a:gd name="T46" fmla="*/ 156 w 308"/>
                        <a:gd name="T47" fmla="*/ 305 h 308"/>
                        <a:gd name="T48" fmla="*/ 143 w 308"/>
                        <a:gd name="T49" fmla="*/ 308 h 308"/>
                        <a:gd name="T50" fmla="*/ 137 w 308"/>
                        <a:gd name="T51" fmla="*/ 308 h 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8"/>
                        <a:gd name="T79" fmla="*/ 0 h 308"/>
                        <a:gd name="T80" fmla="*/ 308 w 308"/>
                        <a:gd name="T81" fmla="*/ 308 h 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8" h="308">
                          <a:moveTo>
                            <a:pt x="137" y="308"/>
                          </a:moveTo>
                          <a:lnTo>
                            <a:pt x="102" y="305"/>
                          </a:lnTo>
                          <a:lnTo>
                            <a:pt x="72" y="295"/>
                          </a:lnTo>
                          <a:lnTo>
                            <a:pt x="48" y="282"/>
                          </a:lnTo>
                          <a:lnTo>
                            <a:pt x="31" y="269"/>
                          </a:lnTo>
                          <a:lnTo>
                            <a:pt x="18" y="254"/>
                          </a:lnTo>
                          <a:lnTo>
                            <a:pt x="9" y="241"/>
                          </a:lnTo>
                          <a:lnTo>
                            <a:pt x="4" y="230"/>
                          </a:lnTo>
                          <a:lnTo>
                            <a:pt x="0" y="223"/>
                          </a:lnTo>
                          <a:lnTo>
                            <a:pt x="0" y="219"/>
                          </a:lnTo>
                          <a:lnTo>
                            <a:pt x="0" y="0"/>
                          </a:lnTo>
                          <a:lnTo>
                            <a:pt x="308" y="2"/>
                          </a:lnTo>
                          <a:lnTo>
                            <a:pt x="308" y="199"/>
                          </a:lnTo>
                          <a:lnTo>
                            <a:pt x="300" y="214"/>
                          </a:lnTo>
                          <a:lnTo>
                            <a:pt x="295" y="228"/>
                          </a:lnTo>
                          <a:lnTo>
                            <a:pt x="287" y="241"/>
                          </a:lnTo>
                          <a:lnTo>
                            <a:pt x="282" y="249"/>
                          </a:lnTo>
                          <a:lnTo>
                            <a:pt x="280" y="253"/>
                          </a:lnTo>
                          <a:lnTo>
                            <a:pt x="265" y="267"/>
                          </a:lnTo>
                          <a:lnTo>
                            <a:pt x="245" y="279"/>
                          </a:lnTo>
                          <a:lnTo>
                            <a:pt x="220" y="288"/>
                          </a:lnTo>
                          <a:lnTo>
                            <a:pt x="196" y="295"/>
                          </a:lnTo>
                          <a:lnTo>
                            <a:pt x="174" y="301"/>
                          </a:lnTo>
                          <a:lnTo>
                            <a:pt x="156" y="305"/>
                          </a:lnTo>
                          <a:lnTo>
                            <a:pt x="143" y="308"/>
                          </a:lnTo>
                          <a:lnTo>
                            <a:pt x="137" y="308"/>
                          </a:lnTo>
                          <a:close/>
                        </a:path>
                      </a:pathLst>
                    </a:custGeom>
                    <a:solidFill>
                      <a:srgbClr val="1A1A1A"/>
                    </a:solidFill>
                    <a:ln w="0">
                      <a:solidFill>
                        <a:srgbClr val="1A1A1A"/>
                      </a:solidFill>
                      <a:round/>
                      <a:headEnd/>
                      <a:tailEnd/>
                    </a:ln>
                  </p:spPr>
                  <p:txBody>
                    <a:bodyPr/>
                    <a:lstStyle/>
                    <a:p>
                      <a:endParaRPr lang="en-US">
                        <a:latin typeface="Arial" pitchFamily="34" charset="0"/>
                        <a:cs typeface="Arial" pitchFamily="34" charset="0"/>
                      </a:endParaRPr>
                    </a:p>
                  </p:txBody>
                </p:sp>
                <p:sp>
                  <p:nvSpPr>
                    <p:cNvPr id="78" name="Freeform 231">
                      <a:extLst>
                        <a:ext uri="{FF2B5EF4-FFF2-40B4-BE49-F238E27FC236}">
                          <a16:creationId xmlns="" xmlns:a16="http://schemas.microsoft.com/office/drawing/2014/main" id="{6EA3D3AC-BC7C-436E-88EA-97B89601941E}"/>
                        </a:ext>
                      </a:extLst>
                    </p:cNvPr>
                    <p:cNvSpPr>
                      <a:spLocks/>
                    </p:cNvSpPr>
                    <p:nvPr/>
                  </p:nvSpPr>
                  <p:spPr bwMode="auto">
                    <a:xfrm>
                      <a:off x="1320" y="3331"/>
                      <a:ext cx="278" cy="306"/>
                    </a:xfrm>
                    <a:custGeom>
                      <a:avLst/>
                      <a:gdLst>
                        <a:gd name="T0" fmla="*/ 127 w 278"/>
                        <a:gd name="T1" fmla="*/ 306 h 306"/>
                        <a:gd name="T2" fmla="*/ 94 w 278"/>
                        <a:gd name="T3" fmla="*/ 303 h 306"/>
                        <a:gd name="T4" fmla="*/ 66 w 278"/>
                        <a:gd name="T5" fmla="*/ 295 h 306"/>
                        <a:gd name="T6" fmla="*/ 46 w 278"/>
                        <a:gd name="T7" fmla="*/ 286 h 306"/>
                        <a:gd name="T8" fmla="*/ 29 w 278"/>
                        <a:gd name="T9" fmla="*/ 273 h 306"/>
                        <a:gd name="T10" fmla="*/ 16 w 278"/>
                        <a:gd name="T11" fmla="*/ 260 h 306"/>
                        <a:gd name="T12" fmla="*/ 9 w 278"/>
                        <a:gd name="T13" fmla="*/ 249 h 306"/>
                        <a:gd name="T14" fmla="*/ 3 w 278"/>
                        <a:gd name="T15" fmla="*/ 238 h 306"/>
                        <a:gd name="T16" fmla="*/ 1 w 278"/>
                        <a:gd name="T17" fmla="*/ 232 h 306"/>
                        <a:gd name="T18" fmla="*/ 0 w 278"/>
                        <a:gd name="T19" fmla="*/ 228 h 306"/>
                        <a:gd name="T20" fmla="*/ 0 w 278"/>
                        <a:gd name="T21" fmla="*/ 0 h 306"/>
                        <a:gd name="T22" fmla="*/ 278 w 278"/>
                        <a:gd name="T23" fmla="*/ 2 h 306"/>
                        <a:gd name="T24" fmla="*/ 278 w 278"/>
                        <a:gd name="T25" fmla="*/ 191 h 306"/>
                        <a:gd name="T26" fmla="*/ 272 w 278"/>
                        <a:gd name="T27" fmla="*/ 206 h 306"/>
                        <a:gd name="T28" fmla="*/ 267 w 278"/>
                        <a:gd name="T29" fmla="*/ 219 h 306"/>
                        <a:gd name="T30" fmla="*/ 261 w 278"/>
                        <a:gd name="T31" fmla="*/ 232 h 306"/>
                        <a:gd name="T32" fmla="*/ 255 w 278"/>
                        <a:gd name="T33" fmla="*/ 240 h 306"/>
                        <a:gd name="T34" fmla="*/ 254 w 278"/>
                        <a:gd name="T35" fmla="*/ 243 h 306"/>
                        <a:gd name="T36" fmla="*/ 241 w 278"/>
                        <a:gd name="T37" fmla="*/ 256 h 306"/>
                        <a:gd name="T38" fmla="*/ 222 w 278"/>
                        <a:gd name="T39" fmla="*/ 269 h 306"/>
                        <a:gd name="T40" fmla="*/ 202 w 278"/>
                        <a:gd name="T41" fmla="*/ 280 h 306"/>
                        <a:gd name="T42" fmla="*/ 179 w 278"/>
                        <a:gd name="T43" fmla="*/ 290 h 306"/>
                        <a:gd name="T44" fmla="*/ 159 w 278"/>
                        <a:gd name="T45" fmla="*/ 297 h 306"/>
                        <a:gd name="T46" fmla="*/ 142 w 278"/>
                        <a:gd name="T47" fmla="*/ 303 h 306"/>
                        <a:gd name="T48" fmla="*/ 131 w 278"/>
                        <a:gd name="T49" fmla="*/ 306 h 306"/>
                        <a:gd name="T50" fmla="*/ 127 w 278"/>
                        <a:gd name="T51" fmla="*/ 306 h 3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8"/>
                        <a:gd name="T79" fmla="*/ 0 h 306"/>
                        <a:gd name="T80" fmla="*/ 278 w 278"/>
                        <a:gd name="T81" fmla="*/ 306 h 3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8" h="306">
                          <a:moveTo>
                            <a:pt x="127" y="306"/>
                          </a:moveTo>
                          <a:lnTo>
                            <a:pt x="94" y="303"/>
                          </a:lnTo>
                          <a:lnTo>
                            <a:pt x="66" y="295"/>
                          </a:lnTo>
                          <a:lnTo>
                            <a:pt x="46" y="286"/>
                          </a:lnTo>
                          <a:lnTo>
                            <a:pt x="29" y="273"/>
                          </a:lnTo>
                          <a:lnTo>
                            <a:pt x="16" y="260"/>
                          </a:lnTo>
                          <a:lnTo>
                            <a:pt x="9" y="249"/>
                          </a:lnTo>
                          <a:lnTo>
                            <a:pt x="3" y="238"/>
                          </a:lnTo>
                          <a:lnTo>
                            <a:pt x="1" y="232"/>
                          </a:lnTo>
                          <a:lnTo>
                            <a:pt x="0" y="228"/>
                          </a:lnTo>
                          <a:lnTo>
                            <a:pt x="0" y="0"/>
                          </a:lnTo>
                          <a:lnTo>
                            <a:pt x="278" y="2"/>
                          </a:lnTo>
                          <a:lnTo>
                            <a:pt x="278" y="191"/>
                          </a:lnTo>
                          <a:lnTo>
                            <a:pt x="272" y="206"/>
                          </a:lnTo>
                          <a:lnTo>
                            <a:pt x="267" y="219"/>
                          </a:lnTo>
                          <a:lnTo>
                            <a:pt x="261" y="232"/>
                          </a:lnTo>
                          <a:lnTo>
                            <a:pt x="255" y="240"/>
                          </a:lnTo>
                          <a:lnTo>
                            <a:pt x="254" y="243"/>
                          </a:lnTo>
                          <a:lnTo>
                            <a:pt x="241" y="256"/>
                          </a:lnTo>
                          <a:lnTo>
                            <a:pt x="222" y="269"/>
                          </a:lnTo>
                          <a:lnTo>
                            <a:pt x="202" y="280"/>
                          </a:lnTo>
                          <a:lnTo>
                            <a:pt x="179" y="290"/>
                          </a:lnTo>
                          <a:lnTo>
                            <a:pt x="159" y="297"/>
                          </a:lnTo>
                          <a:lnTo>
                            <a:pt x="142" y="303"/>
                          </a:lnTo>
                          <a:lnTo>
                            <a:pt x="131" y="306"/>
                          </a:lnTo>
                          <a:lnTo>
                            <a:pt x="127" y="306"/>
                          </a:lnTo>
                          <a:close/>
                        </a:path>
                      </a:pathLst>
                    </a:custGeom>
                    <a:solidFill>
                      <a:srgbClr val="333333"/>
                    </a:solidFill>
                    <a:ln w="0">
                      <a:solidFill>
                        <a:srgbClr val="333333"/>
                      </a:solidFill>
                      <a:round/>
                      <a:headEnd/>
                      <a:tailEnd/>
                    </a:ln>
                  </p:spPr>
                  <p:txBody>
                    <a:bodyPr/>
                    <a:lstStyle/>
                    <a:p>
                      <a:endParaRPr lang="en-US">
                        <a:latin typeface="Arial" pitchFamily="34" charset="0"/>
                        <a:cs typeface="Arial" pitchFamily="34" charset="0"/>
                      </a:endParaRPr>
                    </a:p>
                  </p:txBody>
                </p:sp>
                <p:sp>
                  <p:nvSpPr>
                    <p:cNvPr id="79" name="Freeform 232">
                      <a:extLst>
                        <a:ext uri="{FF2B5EF4-FFF2-40B4-BE49-F238E27FC236}">
                          <a16:creationId xmlns="" xmlns:a16="http://schemas.microsoft.com/office/drawing/2014/main" id="{E281EC52-D0EB-4085-8539-014CCED02CF3}"/>
                        </a:ext>
                      </a:extLst>
                    </p:cNvPr>
                    <p:cNvSpPr>
                      <a:spLocks/>
                    </p:cNvSpPr>
                    <p:nvPr/>
                  </p:nvSpPr>
                  <p:spPr bwMode="auto">
                    <a:xfrm>
                      <a:off x="1338" y="3331"/>
                      <a:ext cx="249" cy="306"/>
                    </a:xfrm>
                    <a:custGeom>
                      <a:avLst/>
                      <a:gdLst>
                        <a:gd name="T0" fmla="*/ 115 w 249"/>
                        <a:gd name="T1" fmla="*/ 306 h 306"/>
                        <a:gd name="T2" fmla="*/ 82 w 249"/>
                        <a:gd name="T3" fmla="*/ 303 h 306"/>
                        <a:gd name="T4" fmla="*/ 56 w 249"/>
                        <a:gd name="T5" fmla="*/ 295 h 306"/>
                        <a:gd name="T6" fmla="*/ 35 w 249"/>
                        <a:gd name="T7" fmla="*/ 284 h 306"/>
                        <a:gd name="T8" fmla="*/ 20 w 249"/>
                        <a:gd name="T9" fmla="*/ 271 h 306"/>
                        <a:gd name="T10" fmla="*/ 11 w 249"/>
                        <a:gd name="T11" fmla="*/ 260 h 306"/>
                        <a:gd name="T12" fmla="*/ 4 w 249"/>
                        <a:gd name="T13" fmla="*/ 249 h 306"/>
                        <a:gd name="T14" fmla="*/ 0 w 249"/>
                        <a:gd name="T15" fmla="*/ 241 h 306"/>
                        <a:gd name="T16" fmla="*/ 0 w 249"/>
                        <a:gd name="T17" fmla="*/ 240 h 306"/>
                        <a:gd name="T18" fmla="*/ 0 w 249"/>
                        <a:gd name="T19" fmla="*/ 0 h 306"/>
                        <a:gd name="T20" fmla="*/ 249 w 249"/>
                        <a:gd name="T21" fmla="*/ 2 h 306"/>
                        <a:gd name="T22" fmla="*/ 249 w 249"/>
                        <a:gd name="T23" fmla="*/ 186 h 306"/>
                        <a:gd name="T24" fmla="*/ 243 w 249"/>
                        <a:gd name="T25" fmla="*/ 197 h 306"/>
                        <a:gd name="T26" fmla="*/ 237 w 249"/>
                        <a:gd name="T27" fmla="*/ 210 h 306"/>
                        <a:gd name="T28" fmla="*/ 232 w 249"/>
                        <a:gd name="T29" fmla="*/ 223 h 306"/>
                        <a:gd name="T30" fmla="*/ 228 w 249"/>
                        <a:gd name="T31" fmla="*/ 230 h 306"/>
                        <a:gd name="T32" fmla="*/ 226 w 249"/>
                        <a:gd name="T33" fmla="*/ 234 h 306"/>
                        <a:gd name="T34" fmla="*/ 215 w 249"/>
                        <a:gd name="T35" fmla="*/ 245 h 306"/>
                        <a:gd name="T36" fmla="*/ 198 w 249"/>
                        <a:gd name="T37" fmla="*/ 258 h 306"/>
                        <a:gd name="T38" fmla="*/ 180 w 249"/>
                        <a:gd name="T39" fmla="*/ 271 h 306"/>
                        <a:gd name="T40" fmla="*/ 161 w 249"/>
                        <a:gd name="T41" fmla="*/ 282 h 306"/>
                        <a:gd name="T42" fmla="*/ 145 w 249"/>
                        <a:gd name="T43" fmla="*/ 292 h 306"/>
                        <a:gd name="T44" fmla="*/ 130 w 249"/>
                        <a:gd name="T45" fmla="*/ 299 h 306"/>
                        <a:gd name="T46" fmla="*/ 119 w 249"/>
                        <a:gd name="T47" fmla="*/ 305 h 306"/>
                        <a:gd name="T48" fmla="*/ 115 w 249"/>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9"/>
                        <a:gd name="T76" fmla="*/ 0 h 306"/>
                        <a:gd name="T77" fmla="*/ 249 w 249"/>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9" h="306">
                          <a:moveTo>
                            <a:pt x="115" y="306"/>
                          </a:moveTo>
                          <a:lnTo>
                            <a:pt x="82" y="303"/>
                          </a:lnTo>
                          <a:lnTo>
                            <a:pt x="56" y="295"/>
                          </a:lnTo>
                          <a:lnTo>
                            <a:pt x="35" y="284"/>
                          </a:lnTo>
                          <a:lnTo>
                            <a:pt x="20" y="271"/>
                          </a:lnTo>
                          <a:lnTo>
                            <a:pt x="11" y="260"/>
                          </a:lnTo>
                          <a:lnTo>
                            <a:pt x="4" y="249"/>
                          </a:lnTo>
                          <a:lnTo>
                            <a:pt x="0" y="241"/>
                          </a:lnTo>
                          <a:lnTo>
                            <a:pt x="0" y="240"/>
                          </a:lnTo>
                          <a:lnTo>
                            <a:pt x="0" y="0"/>
                          </a:lnTo>
                          <a:lnTo>
                            <a:pt x="249" y="2"/>
                          </a:lnTo>
                          <a:lnTo>
                            <a:pt x="249" y="186"/>
                          </a:lnTo>
                          <a:lnTo>
                            <a:pt x="243" y="197"/>
                          </a:lnTo>
                          <a:lnTo>
                            <a:pt x="237" y="210"/>
                          </a:lnTo>
                          <a:lnTo>
                            <a:pt x="232" y="223"/>
                          </a:lnTo>
                          <a:lnTo>
                            <a:pt x="228" y="230"/>
                          </a:lnTo>
                          <a:lnTo>
                            <a:pt x="226" y="234"/>
                          </a:lnTo>
                          <a:lnTo>
                            <a:pt x="215" y="245"/>
                          </a:lnTo>
                          <a:lnTo>
                            <a:pt x="198" y="258"/>
                          </a:lnTo>
                          <a:lnTo>
                            <a:pt x="180" y="271"/>
                          </a:lnTo>
                          <a:lnTo>
                            <a:pt x="161" y="282"/>
                          </a:lnTo>
                          <a:lnTo>
                            <a:pt x="145" y="292"/>
                          </a:lnTo>
                          <a:lnTo>
                            <a:pt x="130" y="299"/>
                          </a:lnTo>
                          <a:lnTo>
                            <a:pt x="119" y="305"/>
                          </a:lnTo>
                          <a:lnTo>
                            <a:pt x="115" y="306"/>
                          </a:lnTo>
                          <a:close/>
                        </a:path>
                      </a:pathLst>
                    </a:custGeom>
                    <a:solidFill>
                      <a:srgbClr val="4D4D4D"/>
                    </a:solidFill>
                    <a:ln w="0">
                      <a:solidFill>
                        <a:srgbClr val="4D4D4D"/>
                      </a:solidFill>
                      <a:round/>
                      <a:headEnd/>
                      <a:tailEnd/>
                    </a:ln>
                  </p:spPr>
                  <p:txBody>
                    <a:bodyPr/>
                    <a:lstStyle/>
                    <a:p>
                      <a:endParaRPr lang="en-US">
                        <a:latin typeface="Arial" pitchFamily="34" charset="0"/>
                        <a:cs typeface="Arial" pitchFamily="34" charset="0"/>
                      </a:endParaRPr>
                    </a:p>
                  </p:txBody>
                </p:sp>
                <p:sp>
                  <p:nvSpPr>
                    <p:cNvPr id="80" name="Freeform 233">
                      <a:extLst>
                        <a:ext uri="{FF2B5EF4-FFF2-40B4-BE49-F238E27FC236}">
                          <a16:creationId xmlns="" xmlns:a16="http://schemas.microsoft.com/office/drawing/2014/main" id="{B261E23A-2265-4D35-93DE-E8AE99AD2978}"/>
                        </a:ext>
                      </a:extLst>
                    </p:cNvPr>
                    <p:cNvSpPr>
                      <a:spLocks/>
                    </p:cNvSpPr>
                    <p:nvPr/>
                  </p:nvSpPr>
                  <p:spPr bwMode="auto">
                    <a:xfrm>
                      <a:off x="1355" y="3333"/>
                      <a:ext cx="219" cy="303"/>
                    </a:xfrm>
                    <a:custGeom>
                      <a:avLst/>
                      <a:gdLst>
                        <a:gd name="T0" fmla="*/ 105 w 219"/>
                        <a:gd name="T1" fmla="*/ 303 h 303"/>
                        <a:gd name="T2" fmla="*/ 76 w 219"/>
                        <a:gd name="T3" fmla="*/ 301 h 303"/>
                        <a:gd name="T4" fmla="*/ 52 w 219"/>
                        <a:gd name="T5" fmla="*/ 293 h 303"/>
                        <a:gd name="T6" fmla="*/ 33 w 219"/>
                        <a:gd name="T7" fmla="*/ 284 h 303"/>
                        <a:gd name="T8" fmla="*/ 20 w 219"/>
                        <a:gd name="T9" fmla="*/ 275 h 303"/>
                        <a:gd name="T10" fmla="*/ 11 w 219"/>
                        <a:gd name="T11" fmla="*/ 264 h 303"/>
                        <a:gd name="T12" fmla="*/ 3 w 219"/>
                        <a:gd name="T13" fmla="*/ 254 h 303"/>
                        <a:gd name="T14" fmla="*/ 2 w 219"/>
                        <a:gd name="T15" fmla="*/ 249 h 303"/>
                        <a:gd name="T16" fmla="*/ 0 w 219"/>
                        <a:gd name="T17" fmla="*/ 247 h 303"/>
                        <a:gd name="T18" fmla="*/ 0 w 219"/>
                        <a:gd name="T19" fmla="*/ 0 h 303"/>
                        <a:gd name="T20" fmla="*/ 219 w 219"/>
                        <a:gd name="T21" fmla="*/ 0 h 303"/>
                        <a:gd name="T22" fmla="*/ 219 w 219"/>
                        <a:gd name="T23" fmla="*/ 176 h 303"/>
                        <a:gd name="T24" fmla="*/ 215 w 219"/>
                        <a:gd name="T25" fmla="*/ 188 h 303"/>
                        <a:gd name="T26" fmla="*/ 209 w 219"/>
                        <a:gd name="T27" fmla="*/ 201 h 303"/>
                        <a:gd name="T28" fmla="*/ 206 w 219"/>
                        <a:gd name="T29" fmla="*/ 210 h 303"/>
                        <a:gd name="T30" fmla="*/ 202 w 219"/>
                        <a:gd name="T31" fmla="*/ 219 h 303"/>
                        <a:gd name="T32" fmla="*/ 200 w 219"/>
                        <a:gd name="T33" fmla="*/ 223 h 303"/>
                        <a:gd name="T34" fmla="*/ 191 w 219"/>
                        <a:gd name="T35" fmla="*/ 234 h 303"/>
                        <a:gd name="T36" fmla="*/ 176 w 219"/>
                        <a:gd name="T37" fmla="*/ 247 h 303"/>
                        <a:gd name="T38" fmla="*/ 161 w 219"/>
                        <a:gd name="T39" fmla="*/ 260 h 303"/>
                        <a:gd name="T40" fmla="*/ 144 w 219"/>
                        <a:gd name="T41" fmla="*/ 273 h 303"/>
                        <a:gd name="T42" fmla="*/ 130 w 219"/>
                        <a:gd name="T43" fmla="*/ 284 h 303"/>
                        <a:gd name="T44" fmla="*/ 117 w 219"/>
                        <a:gd name="T45" fmla="*/ 295 h 303"/>
                        <a:gd name="T46" fmla="*/ 109 w 219"/>
                        <a:gd name="T47" fmla="*/ 301 h 303"/>
                        <a:gd name="T48" fmla="*/ 105 w 219"/>
                        <a:gd name="T49" fmla="*/ 303 h 3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
                        <a:gd name="T76" fmla="*/ 0 h 303"/>
                        <a:gd name="T77" fmla="*/ 219 w 219"/>
                        <a:gd name="T78" fmla="*/ 303 h 3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 h="303">
                          <a:moveTo>
                            <a:pt x="105" y="303"/>
                          </a:moveTo>
                          <a:lnTo>
                            <a:pt x="76" y="301"/>
                          </a:lnTo>
                          <a:lnTo>
                            <a:pt x="52" y="293"/>
                          </a:lnTo>
                          <a:lnTo>
                            <a:pt x="33" y="284"/>
                          </a:lnTo>
                          <a:lnTo>
                            <a:pt x="20" y="275"/>
                          </a:lnTo>
                          <a:lnTo>
                            <a:pt x="11" y="264"/>
                          </a:lnTo>
                          <a:lnTo>
                            <a:pt x="3" y="254"/>
                          </a:lnTo>
                          <a:lnTo>
                            <a:pt x="2" y="249"/>
                          </a:lnTo>
                          <a:lnTo>
                            <a:pt x="0" y="247"/>
                          </a:lnTo>
                          <a:lnTo>
                            <a:pt x="0" y="0"/>
                          </a:lnTo>
                          <a:lnTo>
                            <a:pt x="219" y="0"/>
                          </a:lnTo>
                          <a:lnTo>
                            <a:pt x="219" y="176"/>
                          </a:lnTo>
                          <a:lnTo>
                            <a:pt x="215" y="188"/>
                          </a:lnTo>
                          <a:lnTo>
                            <a:pt x="209" y="201"/>
                          </a:lnTo>
                          <a:lnTo>
                            <a:pt x="206" y="210"/>
                          </a:lnTo>
                          <a:lnTo>
                            <a:pt x="202" y="219"/>
                          </a:lnTo>
                          <a:lnTo>
                            <a:pt x="200" y="223"/>
                          </a:lnTo>
                          <a:lnTo>
                            <a:pt x="191" y="234"/>
                          </a:lnTo>
                          <a:lnTo>
                            <a:pt x="176" y="247"/>
                          </a:lnTo>
                          <a:lnTo>
                            <a:pt x="161" y="260"/>
                          </a:lnTo>
                          <a:lnTo>
                            <a:pt x="144" y="273"/>
                          </a:lnTo>
                          <a:lnTo>
                            <a:pt x="130" y="284"/>
                          </a:lnTo>
                          <a:lnTo>
                            <a:pt x="117" y="295"/>
                          </a:lnTo>
                          <a:lnTo>
                            <a:pt x="109" y="301"/>
                          </a:lnTo>
                          <a:lnTo>
                            <a:pt x="105" y="303"/>
                          </a:lnTo>
                          <a:close/>
                        </a:path>
                      </a:pathLst>
                    </a:custGeom>
                    <a:solidFill>
                      <a:srgbClr val="666666"/>
                    </a:solidFill>
                    <a:ln w="0">
                      <a:solidFill>
                        <a:srgbClr val="666666"/>
                      </a:solidFill>
                      <a:round/>
                      <a:headEnd/>
                      <a:tailEnd/>
                    </a:ln>
                  </p:spPr>
                  <p:txBody>
                    <a:bodyPr/>
                    <a:lstStyle/>
                    <a:p>
                      <a:endParaRPr lang="en-US">
                        <a:latin typeface="Arial" pitchFamily="34" charset="0"/>
                        <a:cs typeface="Arial" pitchFamily="34" charset="0"/>
                      </a:endParaRPr>
                    </a:p>
                  </p:txBody>
                </p:sp>
                <p:sp>
                  <p:nvSpPr>
                    <p:cNvPr id="81" name="Freeform 234">
                      <a:extLst>
                        <a:ext uri="{FF2B5EF4-FFF2-40B4-BE49-F238E27FC236}">
                          <a16:creationId xmlns="" xmlns:a16="http://schemas.microsoft.com/office/drawing/2014/main" id="{5D3AD00C-8525-434D-8C1A-584986A7AD84}"/>
                        </a:ext>
                      </a:extLst>
                    </p:cNvPr>
                    <p:cNvSpPr>
                      <a:spLocks/>
                    </p:cNvSpPr>
                    <p:nvPr/>
                  </p:nvSpPr>
                  <p:spPr bwMode="auto">
                    <a:xfrm>
                      <a:off x="1373" y="3333"/>
                      <a:ext cx="189" cy="303"/>
                    </a:xfrm>
                    <a:custGeom>
                      <a:avLst/>
                      <a:gdLst>
                        <a:gd name="T0" fmla="*/ 95 w 189"/>
                        <a:gd name="T1" fmla="*/ 303 h 303"/>
                        <a:gd name="T2" fmla="*/ 65 w 189"/>
                        <a:gd name="T3" fmla="*/ 299 h 303"/>
                        <a:gd name="T4" fmla="*/ 41 w 189"/>
                        <a:gd name="T5" fmla="*/ 293 h 303"/>
                        <a:gd name="T6" fmla="*/ 24 w 189"/>
                        <a:gd name="T7" fmla="*/ 284 h 303"/>
                        <a:gd name="T8" fmla="*/ 11 w 189"/>
                        <a:gd name="T9" fmla="*/ 275 h 303"/>
                        <a:gd name="T10" fmla="*/ 4 w 189"/>
                        <a:gd name="T11" fmla="*/ 265 h 303"/>
                        <a:gd name="T12" fmla="*/ 0 w 189"/>
                        <a:gd name="T13" fmla="*/ 258 h 303"/>
                        <a:gd name="T14" fmla="*/ 0 w 189"/>
                        <a:gd name="T15" fmla="*/ 256 h 303"/>
                        <a:gd name="T16" fmla="*/ 0 w 189"/>
                        <a:gd name="T17" fmla="*/ 0 h 303"/>
                        <a:gd name="T18" fmla="*/ 189 w 189"/>
                        <a:gd name="T19" fmla="*/ 0 h 303"/>
                        <a:gd name="T20" fmla="*/ 189 w 189"/>
                        <a:gd name="T21" fmla="*/ 169 h 303"/>
                        <a:gd name="T22" fmla="*/ 184 w 189"/>
                        <a:gd name="T23" fmla="*/ 182 h 303"/>
                        <a:gd name="T24" fmla="*/ 178 w 189"/>
                        <a:gd name="T25" fmla="*/ 197 h 303"/>
                        <a:gd name="T26" fmla="*/ 175 w 189"/>
                        <a:gd name="T27" fmla="*/ 208 h 303"/>
                        <a:gd name="T28" fmla="*/ 173 w 189"/>
                        <a:gd name="T29" fmla="*/ 212 h 303"/>
                        <a:gd name="T30" fmla="*/ 165 w 189"/>
                        <a:gd name="T31" fmla="*/ 223 h 303"/>
                        <a:gd name="T32" fmla="*/ 154 w 189"/>
                        <a:gd name="T33" fmla="*/ 236 h 303"/>
                        <a:gd name="T34" fmla="*/ 141 w 189"/>
                        <a:gd name="T35" fmla="*/ 251 h 303"/>
                        <a:gd name="T36" fmla="*/ 126 w 189"/>
                        <a:gd name="T37" fmla="*/ 265 h 303"/>
                        <a:gd name="T38" fmla="*/ 115 w 189"/>
                        <a:gd name="T39" fmla="*/ 280 h 303"/>
                        <a:gd name="T40" fmla="*/ 104 w 189"/>
                        <a:gd name="T41" fmla="*/ 291 h 303"/>
                        <a:gd name="T42" fmla="*/ 97 w 189"/>
                        <a:gd name="T43" fmla="*/ 299 h 303"/>
                        <a:gd name="T44" fmla="*/ 95 w 189"/>
                        <a:gd name="T45" fmla="*/ 303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9"/>
                        <a:gd name="T70" fmla="*/ 0 h 303"/>
                        <a:gd name="T71" fmla="*/ 189 w 18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9" h="303">
                          <a:moveTo>
                            <a:pt x="95" y="303"/>
                          </a:moveTo>
                          <a:lnTo>
                            <a:pt x="65" y="299"/>
                          </a:lnTo>
                          <a:lnTo>
                            <a:pt x="41" y="293"/>
                          </a:lnTo>
                          <a:lnTo>
                            <a:pt x="24" y="284"/>
                          </a:lnTo>
                          <a:lnTo>
                            <a:pt x="11" y="275"/>
                          </a:lnTo>
                          <a:lnTo>
                            <a:pt x="4" y="265"/>
                          </a:lnTo>
                          <a:lnTo>
                            <a:pt x="0" y="258"/>
                          </a:lnTo>
                          <a:lnTo>
                            <a:pt x="0" y="256"/>
                          </a:lnTo>
                          <a:lnTo>
                            <a:pt x="0" y="0"/>
                          </a:lnTo>
                          <a:lnTo>
                            <a:pt x="189" y="0"/>
                          </a:lnTo>
                          <a:lnTo>
                            <a:pt x="189" y="169"/>
                          </a:lnTo>
                          <a:lnTo>
                            <a:pt x="184" y="182"/>
                          </a:lnTo>
                          <a:lnTo>
                            <a:pt x="178" y="197"/>
                          </a:lnTo>
                          <a:lnTo>
                            <a:pt x="175" y="208"/>
                          </a:lnTo>
                          <a:lnTo>
                            <a:pt x="173" y="212"/>
                          </a:lnTo>
                          <a:lnTo>
                            <a:pt x="165" y="223"/>
                          </a:lnTo>
                          <a:lnTo>
                            <a:pt x="154" y="236"/>
                          </a:lnTo>
                          <a:lnTo>
                            <a:pt x="141" y="251"/>
                          </a:lnTo>
                          <a:lnTo>
                            <a:pt x="126" y="265"/>
                          </a:lnTo>
                          <a:lnTo>
                            <a:pt x="115" y="280"/>
                          </a:lnTo>
                          <a:lnTo>
                            <a:pt x="104" y="291"/>
                          </a:lnTo>
                          <a:lnTo>
                            <a:pt x="97" y="299"/>
                          </a:lnTo>
                          <a:lnTo>
                            <a:pt x="95" y="303"/>
                          </a:lnTo>
                          <a:close/>
                        </a:path>
                      </a:pathLst>
                    </a:custGeom>
                    <a:solidFill>
                      <a:srgbClr val="808080"/>
                    </a:solidFill>
                    <a:ln w="0">
                      <a:solidFill>
                        <a:srgbClr val="808080"/>
                      </a:solidFill>
                      <a:round/>
                      <a:headEnd/>
                      <a:tailEnd/>
                    </a:ln>
                  </p:spPr>
                  <p:txBody>
                    <a:bodyPr/>
                    <a:lstStyle/>
                    <a:p>
                      <a:endParaRPr lang="en-US">
                        <a:latin typeface="Arial" pitchFamily="34" charset="0"/>
                        <a:cs typeface="Arial" pitchFamily="34" charset="0"/>
                      </a:endParaRPr>
                    </a:p>
                  </p:txBody>
                </p:sp>
                <p:sp>
                  <p:nvSpPr>
                    <p:cNvPr id="82" name="Freeform 235">
                      <a:extLst>
                        <a:ext uri="{FF2B5EF4-FFF2-40B4-BE49-F238E27FC236}">
                          <a16:creationId xmlns="" xmlns:a16="http://schemas.microsoft.com/office/drawing/2014/main" id="{8E3DA739-CA50-4D98-82A7-C8FDF7900464}"/>
                        </a:ext>
                      </a:extLst>
                    </p:cNvPr>
                    <p:cNvSpPr>
                      <a:spLocks/>
                    </p:cNvSpPr>
                    <p:nvPr/>
                  </p:nvSpPr>
                  <p:spPr bwMode="auto">
                    <a:xfrm>
                      <a:off x="1390" y="3333"/>
                      <a:ext cx="159" cy="301"/>
                    </a:xfrm>
                    <a:custGeom>
                      <a:avLst/>
                      <a:gdLst>
                        <a:gd name="T0" fmla="*/ 83 w 159"/>
                        <a:gd name="T1" fmla="*/ 301 h 301"/>
                        <a:gd name="T2" fmla="*/ 54 w 159"/>
                        <a:gd name="T3" fmla="*/ 299 h 301"/>
                        <a:gd name="T4" fmla="*/ 32 w 159"/>
                        <a:gd name="T5" fmla="*/ 293 h 301"/>
                        <a:gd name="T6" fmla="*/ 17 w 159"/>
                        <a:gd name="T7" fmla="*/ 284 h 301"/>
                        <a:gd name="T8" fmla="*/ 7 w 159"/>
                        <a:gd name="T9" fmla="*/ 275 h 301"/>
                        <a:gd name="T10" fmla="*/ 2 w 159"/>
                        <a:gd name="T11" fmla="*/ 267 h 301"/>
                        <a:gd name="T12" fmla="*/ 0 w 159"/>
                        <a:gd name="T13" fmla="*/ 265 h 301"/>
                        <a:gd name="T14" fmla="*/ 0 w 159"/>
                        <a:gd name="T15" fmla="*/ 0 h 301"/>
                        <a:gd name="T16" fmla="*/ 159 w 159"/>
                        <a:gd name="T17" fmla="*/ 0 h 301"/>
                        <a:gd name="T18" fmla="*/ 159 w 159"/>
                        <a:gd name="T19" fmla="*/ 162 h 301"/>
                        <a:gd name="T20" fmla="*/ 156 w 159"/>
                        <a:gd name="T21" fmla="*/ 173 h 301"/>
                        <a:gd name="T22" fmla="*/ 152 w 159"/>
                        <a:gd name="T23" fmla="*/ 188 h 301"/>
                        <a:gd name="T24" fmla="*/ 148 w 159"/>
                        <a:gd name="T25" fmla="*/ 199 h 301"/>
                        <a:gd name="T26" fmla="*/ 146 w 159"/>
                        <a:gd name="T27" fmla="*/ 202 h 301"/>
                        <a:gd name="T28" fmla="*/ 141 w 159"/>
                        <a:gd name="T29" fmla="*/ 212 h 301"/>
                        <a:gd name="T30" fmla="*/ 132 w 159"/>
                        <a:gd name="T31" fmla="*/ 226 h 301"/>
                        <a:gd name="T32" fmla="*/ 121 w 159"/>
                        <a:gd name="T33" fmla="*/ 241 h 301"/>
                        <a:gd name="T34" fmla="*/ 109 w 159"/>
                        <a:gd name="T35" fmla="*/ 260 h 301"/>
                        <a:gd name="T36" fmla="*/ 100 w 159"/>
                        <a:gd name="T37" fmla="*/ 275 h 301"/>
                        <a:gd name="T38" fmla="*/ 91 w 159"/>
                        <a:gd name="T39" fmla="*/ 290 h 301"/>
                        <a:gd name="T40" fmla="*/ 85 w 159"/>
                        <a:gd name="T41" fmla="*/ 299 h 301"/>
                        <a:gd name="T42" fmla="*/ 83 w 15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9"/>
                        <a:gd name="T67" fmla="*/ 0 h 301"/>
                        <a:gd name="T68" fmla="*/ 159 w 15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9" h="301">
                          <a:moveTo>
                            <a:pt x="83" y="301"/>
                          </a:moveTo>
                          <a:lnTo>
                            <a:pt x="54" y="299"/>
                          </a:lnTo>
                          <a:lnTo>
                            <a:pt x="32" y="293"/>
                          </a:lnTo>
                          <a:lnTo>
                            <a:pt x="17" y="284"/>
                          </a:lnTo>
                          <a:lnTo>
                            <a:pt x="7" y="275"/>
                          </a:lnTo>
                          <a:lnTo>
                            <a:pt x="2" y="267"/>
                          </a:lnTo>
                          <a:lnTo>
                            <a:pt x="0" y="265"/>
                          </a:lnTo>
                          <a:lnTo>
                            <a:pt x="0" y="0"/>
                          </a:lnTo>
                          <a:lnTo>
                            <a:pt x="159" y="0"/>
                          </a:lnTo>
                          <a:lnTo>
                            <a:pt x="159" y="162"/>
                          </a:lnTo>
                          <a:lnTo>
                            <a:pt x="156" y="173"/>
                          </a:lnTo>
                          <a:lnTo>
                            <a:pt x="152" y="188"/>
                          </a:lnTo>
                          <a:lnTo>
                            <a:pt x="148" y="199"/>
                          </a:lnTo>
                          <a:lnTo>
                            <a:pt x="146" y="202"/>
                          </a:lnTo>
                          <a:lnTo>
                            <a:pt x="141" y="212"/>
                          </a:lnTo>
                          <a:lnTo>
                            <a:pt x="132" y="226"/>
                          </a:lnTo>
                          <a:lnTo>
                            <a:pt x="121" y="241"/>
                          </a:lnTo>
                          <a:lnTo>
                            <a:pt x="109" y="260"/>
                          </a:lnTo>
                          <a:lnTo>
                            <a:pt x="100" y="275"/>
                          </a:lnTo>
                          <a:lnTo>
                            <a:pt x="91" y="290"/>
                          </a:lnTo>
                          <a:lnTo>
                            <a:pt x="85" y="299"/>
                          </a:lnTo>
                          <a:lnTo>
                            <a:pt x="83" y="301"/>
                          </a:lnTo>
                          <a:close/>
                        </a:path>
                      </a:pathLst>
                    </a:custGeom>
                    <a:solidFill>
                      <a:srgbClr val="999999"/>
                    </a:solidFill>
                    <a:ln w="0">
                      <a:solidFill>
                        <a:srgbClr val="999999"/>
                      </a:solidFill>
                      <a:round/>
                      <a:headEnd/>
                      <a:tailEnd/>
                    </a:ln>
                  </p:spPr>
                  <p:txBody>
                    <a:bodyPr/>
                    <a:lstStyle/>
                    <a:p>
                      <a:endParaRPr lang="en-US">
                        <a:latin typeface="Arial" pitchFamily="34" charset="0"/>
                        <a:cs typeface="Arial" pitchFamily="34" charset="0"/>
                      </a:endParaRPr>
                    </a:p>
                  </p:txBody>
                </p:sp>
                <p:sp>
                  <p:nvSpPr>
                    <p:cNvPr id="83" name="Freeform 236">
                      <a:extLst>
                        <a:ext uri="{FF2B5EF4-FFF2-40B4-BE49-F238E27FC236}">
                          <a16:creationId xmlns="" xmlns:a16="http://schemas.microsoft.com/office/drawing/2014/main" id="{DD1FD53E-9C63-4948-8D13-FB034001FE8D}"/>
                        </a:ext>
                      </a:extLst>
                    </p:cNvPr>
                    <p:cNvSpPr>
                      <a:spLocks/>
                    </p:cNvSpPr>
                    <p:nvPr/>
                  </p:nvSpPr>
                  <p:spPr bwMode="auto">
                    <a:xfrm>
                      <a:off x="1407" y="3333"/>
                      <a:ext cx="129" cy="301"/>
                    </a:xfrm>
                    <a:custGeom>
                      <a:avLst/>
                      <a:gdLst>
                        <a:gd name="T0" fmla="*/ 74 w 129"/>
                        <a:gd name="T1" fmla="*/ 301 h 301"/>
                        <a:gd name="T2" fmla="*/ 48 w 129"/>
                        <a:gd name="T3" fmla="*/ 299 h 301"/>
                        <a:gd name="T4" fmla="*/ 29 w 129"/>
                        <a:gd name="T5" fmla="*/ 295 h 301"/>
                        <a:gd name="T6" fmla="*/ 16 w 129"/>
                        <a:gd name="T7" fmla="*/ 288 h 301"/>
                        <a:gd name="T8" fmla="*/ 7 w 129"/>
                        <a:gd name="T9" fmla="*/ 282 h 301"/>
                        <a:gd name="T10" fmla="*/ 2 w 129"/>
                        <a:gd name="T11" fmla="*/ 277 h 301"/>
                        <a:gd name="T12" fmla="*/ 0 w 129"/>
                        <a:gd name="T13" fmla="*/ 275 h 301"/>
                        <a:gd name="T14" fmla="*/ 0 w 129"/>
                        <a:gd name="T15" fmla="*/ 0 h 301"/>
                        <a:gd name="T16" fmla="*/ 129 w 129"/>
                        <a:gd name="T17" fmla="*/ 0 h 301"/>
                        <a:gd name="T18" fmla="*/ 129 w 129"/>
                        <a:gd name="T19" fmla="*/ 156 h 301"/>
                        <a:gd name="T20" fmla="*/ 128 w 129"/>
                        <a:gd name="T21" fmla="*/ 165 h 301"/>
                        <a:gd name="T22" fmla="*/ 124 w 129"/>
                        <a:gd name="T23" fmla="*/ 178 h 301"/>
                        <a:gd name="T24" fmla="*/ 122 w 129"/>
                        <a:gd name="T25" fmla="*/ 189 h 301"/>
                        <a:gd name="T26" fmla="*/ 120 w 129"/>
                        <a:gd name="T27" fmla="*/ 193 h 301"/>
                        <a:gd name="T28" fmla="*/ 116 w 129"/>
                        <a:gd name="T29" fmla="*/ 202 h 301"/>
                        <a:gd name="T30" fmla="*/ 109 w 129"/>
                        <a:gd name="T31" fmla="*/ 215 h 301"/>
                        <a:gd name="T32" fmla="*/ 102 w 129"/>
                        <a:gd name="T33" fmla="*/ 234 h 301"/>
                        <a:gd name="T34" fmla="*/ 92 w 129"/>
                        <a:gd name="T35" fmla="*/ 252 h 301"/>
                        <a:gd name="T36" fmla="*/ 85 w 129"/>
                        <a:gd name="T37" fmla="*/ 271 h 301"/>
                        <a:gd name="T38" fmla="*/ 79 w 129"/>
                        <a:gd name="T39" fmla="*/ 286 h 301"/>
                        <a:gd name="T40" fmla="*/ 76 w 129"/>
                        <a:gd name="T41" fmla="*/ 297 h 301"/>
                        <a:gd name="T42" fmla="*/ 74 w 129"/>
                        <a:gd name="T43" fmla="*/ 301 h 3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301"/>
                        <a:gd name="T68" fmla="*/ 129 w 129"/>
                        <a:gd name="T69" fmla="*/ 301 h 3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301">
                          <a:moveTo>
                            <a:pt x="74" y="301"/>
                          </a:moveTo>
                          <a:lnTo>
                            <a:pt x="48" y="299"/>
                          </a:lnTo>
                          <a:lnTo>
                            <a:pt x="29" y="295"/>
                          </a:lnTo>
                          <a:lnTo>
                            <a:pt x="16" y="288"/>
                          </a:lnTo>
                          <a:lnTo>
                            <a:pt x="7" y="282"/>
                          </a:lnTo>
                          <a:lnTo>
                            <a:pt x="2" y="277"/>
                          </a:lnTo>
                          <a:lnTo>
                            <a:pt x="0" y="275"/>
                          </a:lnTo>
                          <a:lnTo>
                            <a:pt x="0" y="0"/>
                          </a:lnTo>
                          <a:lnTo>
                            <a:pt x="129" y="0"/>
                          </a:lnTo>
                          <a:lnTo>
                            <a:pt x="129" y="156"/>
                          </a:lnTo>
                          <a:lnTo>
                            <a:pt x="128" y="165"/>
                          </a:lnTo>
                          <a:lnTo>
                            <a:pt x="124" y="178"/>
                          </a:lnTo>
                          <a:lnTo>
                            <a:pt x="122" y="189"/>
                          </a:lnTo>
                          <a:lnTo>
                            <a:pt x="120" y="193"/>
                          </a:lnTo>
                          <a:lnTo>
                            <a:pt x="116" y="202"/>
                          </a:lnTo>
                          <a:lnTo>
                            <a:pt x="109" y="215"/>
                          </a:lnTo>
                          <a:lnTo>
                            <a:pt x="102" y="234"/>
                          </a:lnTo>
                          <a:lnTo>
                            <a:pt x="92" y="252"/>
                          </a:lnTo>
                          <a:lnTo>
                            <a:pt x="85" y="271"/>
                          </a:lnTo>
                          <a:lnTo>
                            <a:pt x="79" y="286"/>
                          </a:lnTo>
                          <a:lnTo>
                            <a:pt x="76" y="297"/>
                          </a:lnTo>
                          <a:lnTo>
                            <a:pt x="74" y="301"/>
                          </a:lnTo>
                          <a:close/>
                        </a:path>
                      </a:pathLst>
                    </a:custGeom>
                    <a:solidFill>
                      <a:srgbClr val="B2B2B2"/>
                    </a:solidFill>
                    <a:ln w="0">
                      <a:solidFill>
                        <a:srgbClr val="B2B2B2"/>
                      </a:solidFill>
                      <a:round/>
                      <a:headEnd/>
                      <a:tailEnd/>
                    </a:ln>
                  </p:spPr>
                  <p:txBody>
                    <a:bodyPr/>
                    <a:lstStyle/>
                    <a:p>
                      <a:endParaRPr lang="en-US">
                        <a:latin typeface="Arial" pitchFamily="34" charset="0"/>
                        <a:cs typeface="Arial" pitchFamily="34" charset="0"/>
                      </a:endParaRPr>
                    </a:p>
                  </p:txBody>
                </p:sp>
                <p:sp>
                  <p:nvSpPr>
                    <p:cNvPr id="84" name="Freeform 237">
                      <a:extLst>
                        <a:ext uri="{FF2B5EF4-FFF2-40B4-BE49-F238E27FC236}">
                          <a16:creationId xmlns="" xmlns:a16="http://schemas.microsoft.com/office/drawing/2014/main" id="{1B227CC3-1F9F-4983-893C-C4E4E867B98F}"/>
                        </a:ext>
                      </a:extLst>
                    </p:cNvPr>
                    <p:cNvSpPr>
                      <a:spLocks/>
                    </p:cNvSpPr>
                    <p:nvPr/>
                  </p:nvSpPr>
                  <p:spPr bwMode="auto">
                    <a:xfrm>
                      <a:off x="1425" y="3333"/>
                      <a:ext cx="100" cy="299"/>
                    </a:xfrm>
                    <a:custGeom>
                      <a:avLst/>
                      <a:gdLst>
                        <a:gd name="T0" fmla="*/ 61 w 100"/>
                        <a:gd name="T1" fmla="*/ 299 h 299"/>
                        <a:gd name="T2" fmla="*/ 37 w 100"/>
                        <a:gd name="T3" fmla="*/ 299 h 299"/>
                        <a:gd name="T4" fmla="*/ 21 w 100"/>
                        <a:gd name="T5" fmla="*/ 295 h 299"/>
                        <a:gd name="T6" fmla="*/ 9 w 100"/>
                        <a:gd name="T7" fmla="*/ 290 h 299"/>
                        <a:gd name="T8" fmla="*/ 2 w 100"/>
                        <a:gd name="T9" fmla="*/ 286 h 299"/>
                        <a:gd name="T10" fmla="*/ 0 w 100"/>
                        <a:gd name="T11" fmla="*/ 284 h 299"/>
                        <a:gd name="T12" fmla="*/ 0 w 100"/>
                        <a:gd name="T13" fmla="*/ 2 h 299"/>
                        <a:gd name="T14" fmla="*/ 100 w 100"/>
                        <a:gd name="T15" fmla="*/ 0 h 299"/>
                        <a:gd name="T16" fmla="*/ 100 w 100"/>
                        <a:gd name="T17" fmla="*/ 149 h 299"/>
                        <a:gd name="T18" fmla="*/ 98 w 100"/>
                        <a:gd name="T19" fmla="*/ 156 h 299"/>
                        <a:gd name="T20" fmla="*/ 97 w 100"/>
                        <a:gd name="T21" fmla="*/ 169 h 299"/>
                        <a:gd name="T22" fmla="*/ 95 w 100"/>
                        <a:gd name="T23" fmla="*/ 178 h 299"/>
                        <a:gd name="T24" fmla="*/ 93 w 100"/>
                        <a:gd name="T25" fmla="*/ 184 h 299"/>
                        <a:gd name="T26" fmla="*/ 91 w 100"/>
                        <a:gd name="T27" fmla="*/ 191 h 299"/>
                        <a:gd name="T28" fmla="*/ 86 w 100"/>
                        <a:gd name="T29" fmla="*/ 206 h 299"/>
                        <a:gd name="T30" fmla="*/ 80 w 100"/>
                        <a:gd name="T31" fmla="*/ 225 h 299"/>
                        <a:gd name="T32" fmla="*/ 74 w 100"/>
                        <a:gd name="T33" fmla="*/ 245 h 299"/>
                        <a:gd name="T34" fmla="*/ 71 w 100"/>
                        <a:gd name="T35" fmla="*/ 265 h 299"/>
                        <a:gd name="T36" fmla="*/ 65 w 100"/>
                        <a:gd name="T37" fmla="*/ 282 h 299"/>
                        <a:gd name="T38" fmla="*/ 63 w 100"/>
                        <a:gd name="T39" fmla="*/ 295 h 299"/>
                        <a:gd name="T40" fmla="*/ 61 w 100"/>
                        <a:gd name="T41" fmla="*/ 299 h 2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99"/>
                        <a:gd name="T65" fmla="*/ 100 w 100"/>
                        <a:gd name="T66" fmla="*/ 299 h 2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99">
                          <a:moveTo>
                            <a:pt x="61" y="299"/>
                          </a:moveTo>
                          <a:lnTo>
                            <a:pt x="37" y="299"/>
                          </a:lnTo>
                          <a:lnTo>
                            <a:pt x="21" y="295"/>
                          </a:lnTo>
                          <a:lnTo>
                            <a:pt x="9" y="290"/>
                          </a:lnTo>
                          <a:lnTo>
                            <a:pt x="2" y="286"/>
                          </a:lnTo>
                          <a:lnTo>
                            <a:pt x="0" y="284"/>
                          </a:lnTo>
                          <a:lnTo>
                            <a:pt x="0" y="2"/>
                          </a:lnTo>
                          <a:lnTo>
                            <a:pt x="100" y="0"/>
                          </a:lnTo>
                          <a:lnTo>
                            <a:pt x="100" y="149"/>
                          </a:lnTo>
                          <a:lnTo>
                            <a:pt x="98" y="156"/>
                          </a:lnTo>
                          <a:lnTo>
                            <a:pt x="97" y="169"/>
                          </a:lnTo>
                          <a:lnTo>
                            <a:pt x="95" y="178"/>
                          </a:lnTo>
                          <a:lnTo>
                            <a:pt x="93" y="184"/>
                          </a:lnTo>
                          <a:lnTo>
                            <a:pt x="91" y="191"/>
                          </a:lnTo>
                          <a:lnTo>
                            <a:pt x="86" y="206"/>
                          </a:lnTo>
                          <a:lnTo>
                            <a:pt x="80" y="225"/>
                          </a:lnTo>
                          <a:lnTo>
                            <a:pt x="74" y="245"/>
                          </a:lnTo>
                          <a:lnTo>
                            <a:pt x="71" y="265"/>
                          </a:lnTo>
                          <a:lnTo>
                            <a:pt x="65" y="282"/>
                          </a:lnTo>
                          <a:lnTo>
                            <a:pt x="63" y="295"/>
                          </a:lnTo>
                          <a:lnTo>
                            <a:pt x="61" y="299"/>
                          </a:lnTo>
                          <a:close/>
                        </a:path>
                      </a:pathLst>
                    </a:custGeom>
                    <a:solidFill>
                      <a:srgbClr val="CCCCCC"/>
                    </a:solidFill>
                    <a:ln w="0">
                      <a:solidFill>
                        <a:srgbClr val="CCCCCC"/>
                      </a:solidFill>
                      <a:round/>
                      <a:headEnd/>
                      <a:tailEnd/>
                    </a:ln>
                  </p:spPr>
                  <p:txBody>
                    <a:bodyPr/>
                    <a:lstStyle/>
                    <a:p>
                      <a:endParaRPr lang="en-US">
                        <a:latin typeface="Arial" pitchFamily="34" charset="0"/>
                        <a:cs typeface="Arial" pitchFamily="34" charset="0"/>
                      </a:endParaRPr>
                    </a:p>
                  </p:txBody>
                </p:sp>
                <p:sp>
                  <p:nvSpPr>
                    <p:cNvPr id="85" name="Freeform 238">
                      <a:extLst>
                        <a:ext uri="{FF2B5EF4-FFF2-40B4-BE49-F238E27FC236}">
                          <a16:creationId xmlns="" xmlns:a16="http://schemas.microsoft.com/office/drawing/2014/main" id="{06006A98-3102-4437-84E3-DB678F669855}"/>
                        </a:ext>
                      </a:extLst>
                    </p:cNvPr>
                    <p:cNvSpPr>
                      <a:spLocks/>
                    </p:cNvSpPr>
                    <p:nvPr/>
                  </p:nvSpPr>
                  <p:spPr bwMode="auto">
                    <a:xfrm>
                      <a:off x="1442" y="3333"/>
                      <a:ext cx="70" cy="299"/>
                    </a:xfrm>
                    <a:custGeom>
                      <a:avLst/>
                      <a:gdLst>
                        <a:gd name="T0" fmla="*/ 52 w 70"/>
                        <a:gd name="T1" fmla="*/ 299 h 299"/>
                        <a:gd name="T2" fmla="*/ 30 w 70"/>
                        <a:gd name="T3" fmla="*/ 299 h 299"/>
                        <a:gd name="T4" fmla="*/ 13 w 70"/>
                        <a:gd name="T5" fmla="*/ 297 h 299"/>
                        <a:gd name="T6" fmla="*/ 4 w 70"/>
                        <a:gd name="T7" fmla="*/ 295 h 299"/>
                        <a:gd name="T8" fmla="*/ 0 w 70"/>
                        <a:gd name="T9" fmla="*/ 293 h 299"/>
                        <a:gd name="T10" fmla="*/ 0 w 70"/>
                        <a:gd name="T11" fmla="*/ 2 h 299"/>
                        <a:gd name="T12" fmla="*/ 70 w 70"/>
                        <a:gd name="T13" fmla="*/ 0 h 299"/>
                        <a:gd name="T14" fmla="*/ 70 w 70"/>
                        <a:gd name="T15" fmla="*/ 141 h 299"/>
                        <a:gd name="T16" fmla="*/ 70 w 70"/>
                        <a:gd name="T17" fmla="*/ 149 h 299"/>
                        <a:gd name="T18" fmla="*/ 69 w 70"/>
                        <a:gd name="T19" fmla="*/ 160 h 299"/>
                        <a:gd name="T20" fmla="*/ 69 w 70"/>
                        <a:gd name="T21" fmla="*/ 169 h 299"/>
                        <a:gd name="T22" fmla="*/ 67 w 70"/>
                        <a:gd name="T23" fmla="*/ 175 h 299"/>
                        <a:gd name="T24" fmla="*/ 67 w 70"/>
                        <a:gd name="T25" fmla="*/ 180 h 299"/>
                        <a:gd name="T26" fmla="*/ 63 w 70"/>
                        <a:gd name="T27" fmla="*/ 195 h 299"/>
                        <a:gd name="T28" fmla="*/ 61 w 70"/>
                        <a:gd name="T29" fmla="*/ 215 h 299"/>
                        <a:gd name="T30" fmla="*/ 57 w 70"/>
                        <a:gd name="T31" fmla="*/ 238 h 299"/>
                        <a:gd name="T32" fmla="*/ 56 w 70"/>
                        <a:gd name="T33" fmla="*/ 260 h 299"/>
                        <a:gd name="T34" fmla="*/ 54 w 70"/>
                        <a:gd name="T35" fmla="*/ 280 h 299"/>
                        <a:gd name="T36" fmla="*/ 52 w 70"/>
                        <a:gd name="T37" fmla="*/ 293 h 299"/>
                        <a:gd name="T38" fmla="*/ 52 w 70"/>
                        <a:gd name="T39" fmla="*/ 299 h 2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99"/>
                        <a:gd name="T62" fmla="*/ 70 w 70"/>
                        <a:gd name="T63" fmla="*/ 299 h 2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99">
                          <a:moveTo>
                            <a:pt x="52" y="299"/>
                          </a:moveTo>
                          <a:lnTo>
                            <a:pt x="30" y="299"/>
                          </a:lnTo>
                          <a:lnTo>
                            <a:pt x="13" y="297"/>
                          </a:lnTo>
                          <a:lnTo>
                            <a:pt x="4" y="295"/>
                          </a:lnTo>
                          <a:lnTo>
                            <a:pt x="0" y="293"/>
                          </a:lnTo>
                          <a:lnTo>
                            <a:pt x="0" y="2"/>
                          </a:lnTo>
                          <a:lnTo>
                            <a:pt x="70" y="0"/>
                          </a:lnTo>
                          <a:lnTo>
                            <a:pt x="70" y="141"/>
                          </a:lnTo>
                          <a:lnTo>
                            <a:pt x="70" y="149"/>
                          </a:lnTo>
                          <a:lnTo>
                            <a:pt x="69" y="160"/>
                          </a:lnTo>
                          <a:lnTo>
                            <a:pt x="69" y="169"/>
                          </a:lnTo>
                          <a:lnTo>
                            <a:pt x="67" y="175"/>
                          </a:lnTo>
                          <a:lnTo>
                            <a:pt x="67" y="180"/>
                          </a:lnTo>
                          <a:lnTo>
                            <a:pt x="63" y="195"/>
                          </a:lnTo>
                          <a:lnTo>
                            <a:pt x="61" y="215"/>
                          </a:lnTo>
                          <a:lnTo>
                            <a:pt x="57" y="238"/>
                          </a:lnTo>
                          <a:lnTo>
                            <a:pt x="56" y="260"/>
                          </a:lnTo>
                          <a:lnTo>
                            <a:pt x="54" y="280"/>
                          </a:lnTo>
                          <a:lnTo>
                            <a:pt x="52" y="293"/>
                          </a:lnTo>
                          <a:lnTo>
                            <a:pt x="52" y="299"/>
                          </a:lnTo>
                          <a:close/>
                        </a:path>
                      </a:pathLst>
                    </a:custGeom>
                    <a:solidFill>
                      <a:srgbClr val="E5E5E5"/>
                    </a:solidFill>
                    <a:ln w="0">
                      <a:solidFill>
                        <a:srgbClr val="E5E5E5"/>
                      </a:solidFill>
                      <a:round/>
                      <a:headEnd/>
                      <a:tailEnd/>
                    </a:ln>
                  </p:spPr>
                  <p:txBody>
                    <a:bodyPr/>
                    <a:lstStyle/>
                    <a:p>
                      <a:endParaRPr lang="en-US">
                        <a:latin typeface="Arial" pitchFamily="34" charset="0"/>
                        <a:cs typeface="Arial" pitchFamily="34" charset="0"/>
                      </a:endParaRPr>
                    </a:p>
                  </p:txBody>
                </p:sp>
                <p:sp>
                  <p:nvSpPr>
                    <p:cNvPr id="86" name="Freeform 239">
                      <a:extLst>
                        <a:ext uri="{FF2B5EF4-FFF2-40B4-BE49-F238E27FC236}">
                          <a16:creationId xmlns="" xmlns:a16="http://schemas.microsoft.com/office/drawing/2014/main" id="{FEA87B3B-89AA-420C-8BB8-43BFFBEBD8E6}"/>
                        </a:ext>
                      </a:extLst>
                    </p:cNvPr>
                    <p:cNvSpPr>
                      <a:spLocks/>
                    </p:cNvSpPr>
                    <p:nvPr/>
                  </p:nvSpPr>
                  <p:spPr bwMode="auto">
                    <a:xfrm>
                      <a:off x="1299" y="3452"/>
                      <a:ext cx="93" cy="113"/>
                    </a:xfrm>
                    <a:custGeom>
                      <a:avLst/>
                      <a:gdLst>
                        <a:gd name="T0" fmla="*/ 0 w 93"/>
                        <a:gd name="T1" fmla="*/ 57 h 113"/>
                        <a:gd name="T2" fmla="*/ 2 w 93"/>
                        <a:gd name="T3" fmla="*/ 80 h 113"/>
                        <a:gd name="T4" fmla="*/ 13 w 93"/>
                        <a:gd name="T5" fmla="*/ 98 h 113"/>
                        <a:gd name="T6" fmla="*/ 28 w 93"/>
                        <a:gd name="T7" fmla="*/ 109 h 113"/>
                        <a:gd name="T8" fmla="*/ 48 w 93"/>
                        <a:gd name="T9" fmla="*/ 113 h 113"/>
                        <a:gd name="T10" fmla="*/ 65 w 93"/>
                        <a:gd name="T11" fmla="*/ 109 h 113"/>
                        <a:gd name="T12" fmla="*/ 78 w 93"/>
                        <a:gd name="T13" fmla="*/ 102 h 113"/>
                        <a:gd name="T14" fmla="*/ 85 w 93"/>
                        <a:gd name="T15" fmla="*/ 95 h 113"/>
                        <a:gd name="T16" fmla="*/ 91 w 93"/>
                        <a:gd name="T17" fmla="*/ 83 h 113"/>
                        <a:gd name="T18" fmla="*/ 93 w 93"/>
                        <a:gd name="T19" fmla="*/ 74 h 113"/>
                        <a:gd name="T20" fmla="*/ 71 w 93"/>
                        <a:gd name="T21" fmla="*/ 74 h 113"/>
                        <a:gd name="T22" fmla="*/ 69 w 93"/>
                        <a:gd name="T23" fmla="*/ 80 h 113"/>
                        <a:gd name="T24" fmla="*/ 65 w 93"/>
                        <a:gd name="T25" fmla="*/ 85 h 113"/>
                        <a:gd name="T26" fmla="*/ 61 w 93"/>
                        <a:gd name="T27" fmla="*/ 91 h 113"/>
                        <a:gd name="T28" fmla="*/ 56 w 93"/>
                        <a:gd name="T29" fmla="*/ 93 h 113"/>
                        <a:gd name="T30" fmla="*/ 48 w 93"/>
                        <a:gd name="T31" fmla="*/ 93 h 113"/>
                        <a:gd name="T32" fmla="*/ 41 w 93"/>
                        <a:gd name="T33" fmla="*/ 93 h 113"/>
                        <a:gd name="T34" fmla="*/ 35 w 93"/>
                        <a:gd name="T35" fmla="*/ 89 h 113"/>
                        <a:gd name="T36" fmla="*/ 30 w 93"/>
                        <a:gd name="T37" fmla="*/ 85 h 113"/>
                        <a:gd name="T38" fmla="*/ 26 w 93"/>
                        <a:gd name="T39" fmla="*/ 80 h 113"/>
                        <a:gd name="T40" fmla="*/ 24 w 93"/>
                        <a:gd name="T41" fmla="*/ 72 h 113"/>
                        <a:gd name="T42" fmla="*/ 22 w 93"/>
                        <a:gd name="T43" fmla="*/ 67 h 113"/>
                        <a:gd name="T44" fmla="*/ 22 w 93"/>
                        <a:gd name="T45" fmla="*/ 57 h 113"/>
                        <a:gd name="T46" fmla="*/ 22 w 93"/>
                        <a:gd name="T47" fmla="*/ 46 h 113"/>
                        <a:gd name="T48" fmla="*/ 26 w 93"/>
                        <a:gd name="T49" fmla="*/ 37 h 113"/>
                        <a:gd name="T50" fmla="*/ 30 w 93"/>
                        <a:gd name="T51" fmla="*/ 30 h 113"/>
                        <a:gd name="T52" fmla="*/ 33 w 93"/>
                        <a:gd name="T53" fmla="*/ 24 h 113"/>
                        <a:gd name="T54" fmla="*/ 41 w 93"/>
                        <a:gd name="T55" fmla="*/ 20 h 113"/>
                        <a:gd name="T56" fmla="*/ 48 w 93"/>
                        <a:gd name="T57" fmla="*/ 20 h 113"/>
                        <a:gd name="T58" fmla="*/ 56 w 93"/>
                        <a:gd name="T59" fmla="*/ 20 h 113"/>
                        <a:gd name="T60" fmla="*/ 61 w 93"/>
                        <a:gd name="T61" fmla="*/ 22 h 113"/>
                        <a:gd name="T62" fmla="*/ 65 w 93"/>
                        <a:gd name="T63" fmla="*/ 26 h 113"/>
                        <a:gd name="T64" fmla="*/ 69 w 93"/>
                        <a:gd name="T65" fmla="*/ 31 h 113"/>
                        <a:gd name="T66" fmla="*/ 71 w 93"/>
                        <a:gd name="T67" fmla="*/ 39 h 113"/>
                        <a:gd name="T68" fmla="*/ 93 w 93"/>
                        <a:gd name="T69" fmla="*/ 39 h 113"/>
                        <a:gd name="T70" fmla="*/ 91 w 93"/>
                        <a:gd name="T71" fmla="*/ 28 h 113"/>
                        <a:gd name="T72" fmla="*/ 85 w 93"/>
                        <a:gd name="T73" fmla="*/ 18 h 113"/>
                        <a:gd name="T74" fmla="*/ 76 w 93"/>
                        <a:gd name="T75" fmla="*/ 9 h 113"/>
                        <a:gd name="T76" fmla="*/ 63 w 93"/>
                        <a:gd name="T77" fmla="*/ 2 h 113"/>
                        <a:gd name="T78" fmla="*/ 46 w 93"/>
                        <a:gd name="T79" fmla="*/ 0 h 113"/>
                        <a:gd name="T80" fmla="*/ 30 w 93"/>
                        <a:gd name="T81" fmla="*/ 4 h 113"/>
                        <a:gd name="T82" fmla="*/ 15 w 93"/>
                        <a:gd name="T83" fmla="*/ 13 h 113"/>
                        <a:gd name="T84" fmla="*/ 4 w 93"/>
                        <a:gd name="T85" fmla="*/ 31 h 113"/>
                        <a:gd name="T86" fmla="*/ 0 w 93"/>
                        <a:gd name="T87" fmla="*/ 57 h 1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13"/>
                        <a:gd name="T134" fmla="*/ 93 w 93"/>
                        <a:gd name="T135" fmla="*/ 113 h 1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13">
                          <a:moveTo>
                            <a:pt x="0" y="57"/>
                          </a:moveTo>
                          <a:lnTo>
                            <a:pt x="2" y="80"/>
                          </a:lnTo>
                          <a:lnTo>
                            <a:pt x="13" y="98"/>
                          </a:lnTo>
                          <a:lnTo>
                            <a:pt x="28" y="109"/>
                          </a:lnTo>
                          <a:lnTo>
                            <a:pt x="48" y="113"/>
                          </a:lnTo>
                          <a:lnTo>
                            <a:pt x="65" y="109"/>
                          </a:lnTo>
                          <a:lnTo>
                            <a:pt x="78" y="102"/>
                          </a:lnTo>
                          <a:lnTo>
                            <a:pt x="85" y="95"/>
                          </a:lnTo>
                          <a:lnTo>
                            <a:pt x="91" y="83"/>
                          </a:lnTo>
                          <a:lnTo>
                            <a:pt x="93" y="74"/>
                          </a:lnTo>
                          <a:lnTo>
                            <a:pt x="71" y="74"/>
                          </a:lnTo>
                          <a:lnTo>
                            <a:pt x="69" y="80"/>
                          </a:lnTo>
                          <a:lnTo>
                            <a:pt x="65" y="85"/>
                          </a:lnTo>
                          <a:lnTo>
                            <a:pt x="61" y="91"/>
                          </a:lnTo>
                          <a:lnTo>
                            <a:pt x="56" y="93"/>
                          </a:lnTo>
                          <a:lnTo>
                            <a:pt x="48" y="93"/>
                          </a:lnTo>
                          <a:lnTo>
                            <a:pt x="41" y="93"/>
                          </a:lnTo>
                          <a:lnTo>
                            <a:pt x="35" y="89"/>
                          </a:lnTo>
                          <a:lnTo>
                            <a:pt x="30" y="85"/>
                          </a:lnTo>
                          <a:lnTo>
                            <a:pt x="26" y="80"/>
                          </a:lnTo>
                          <a:lnTo>
                            <a:pt x="24" y="72"/>
                          </a:lnTo>
                          <a:lnTo>
                            <a:pt x="22" y="67"/>
                          </a:lnTo>
                          <a:lnTo>
                            <a:pt x="22" y="57"/>
                          </a:lnTo>
                          <a:lnTo>
                            <a:pt x="22" y="46"/>
                          </a:lnTo>
                          <a:lnTo>
                            <a:pt x="26" y="37"/>
                          </a:lnTo>
                          <a:lnTo>
                            <a:pt x="30" y="30"/>
                          </a:lnTo>
                          <a:lnTo>
                            <a:pt x="33" y="24"/>
                          </a:lnTo>
                          <a:lnTo>
                            <a:pt x="41" y="20"/>
                          </a:lnTo>
                          <a:lnTo>
                            <a:pt x="48" y="20"/>
                          </a:lnTo>
                          <a:lnTo>
                            <a:pt x="56" y="20"/>
                          </a:lnTo>
                          <a:lnTo>
                            <a:pt x="61" y="22"/>
                          </a:lnTo>
                          <a:lnTo>
                            <a:pt x="65" y="26"/>
                          </a:lnTo>
                          <a:lnTo>
                            <a:pt x="69" y="31"/>
                          </a:lnTo>
                          <a:lnTo>
                            <a:pt x="71" y="39"/>
                          </a:lnTo>
                          <a:lnTo>
                            <a:pt x="93" y="39"/>
                          </a:lnTo>
                          <a:lnTo>
                            <a:pt x="91" y="28"/>
                          </a:lnTo>
                          <a:lnTo>
                            <a:pt x="85" y="18"/>
                          </a:lnTo>
                          <a:lnTo>
                            <a:pt x="76" y="9"/>
                          </a:lnTo>
                          <a:lnTo>
                            <a:pt x="63" y="2"/>
                          </a:lnTo>
                          <a:lnTo>
                            <a:pt x="46" y="0"/>
                          </a:lnTo>
                          <a:lnTo>
                            <a:pt x="30" y="4"/>
                          </a:lnTo>
                          <a:lnTo>
                            <a:pt x="15" y="13"/>
                          </a:lnTo>
                          <a:lnTo>
                            <a:pt x="4" y="31"/>
                          </a:lnTo>
                          <a:lnTo>
                            <a:pt x="0" y="57"/>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sp>
                  <p:nvSpPr>
                    <p:cNvPr id="87" name="Freeform 240">
                      <a:extLst>
                        <a:ext uri="{FF2B5EF4-FFF2-40B4-BE49-F238E27FC236}">
                          <a16:creationId xmlns="" xmlns:a16="http://schemas.microsoft.com/office/drawing/2014/main" id="{E1AC84B9-8804-48E9-8AB9-9929B07225A0}"/>
                        </a:ext>
                      </a:extLst>
                    </p:cNvPr>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88" name="Freeform 241">
                      <a:extLst>
                        <a:ext uri="{FF2B5EF4-FFF2-40B4-BE49-F238E27FC236}">
                          <a16:creationId xmlns="" xmlns:a16="http://schemas.microsoft.com/office/drawing/2014/main" id="{5B029655-87ED-4049-9551-E564F0B55D49}"/>
                        </a:ext>
                      </a:extLst>
                    </p:cNvPr>
                    <p:cNvSpPr>
                      <a:spLocks/>
                    </p:cNvSpPr>
                    <p:nvPr/>
                  </p:nvSpPr>
                  <p:spPr bwMode="auto">
                    <a:xfrm>
                      <a:off x="1295" y="3235"/>
                      <a:ext cx="334" cy="174"/>
                    </a:xfrm>
                    <a:custGeom>
                      <a:avLst/>
                      <a:gdLst>
                        <a:gd name="T0" fmla="*/ 167 w 334"/>
                        <a:gd name="T1" fmla="*/ 174 h 174"/>
                        <a:gd name="T2" fmla="*/ 212 w 334"/>
                        <a:gd name="T3" fmla="*/ 172 h 174"/>
                        <a:gd name="T4" fmla="*/ 253 w 334"/>
                        <a:gd name="T5" fmla="*/ 163 h 174"/>
                        <a:gd name="T6" fmla="*/ 286 w 334"/>
                        <a:gd name="T7" fmla="*/ 150 h 174"/>
                        <a:gd name="T8" fmla="*/ 312 w 334"/>
                        <a:gd name="T9" fmla="*/ 132 h 174"/>
                        <a:gd name="T10" fmla="*/ 329 w 334"/>
                        <a:gd name="T11" fmla="*/ 111 h 174"/>
                        <a:gd name="T12" fmla="*/ 334 w 334"/>
                        <a:gd name="T13" fmla="*/ 87 h 174"/>
                        <a:gd name="T14" fmla="*/ 329 w 334"/>
                        <a:gd name="T15" fmla="*/ 65 h 174"/>
                        <a:gd name="T16" fmla="*/ 312 w 334"/>
                        <a:gd name="T17" fmla="*/ 43 h 174"/>
                        <a:gd name="T18" fmla="*/ 286 w 334"/>
                        <a:gd name="T19" fmla="*/ 26 h 174"/>
                        <a:gd name="T20" fmla="*/ 253 w 334"/>
                        <a:gd name="T21" fmla="*/ 11 h 174"/>
                        <a:gd name="T22" fmla="*/ 212 w 334"/>
                        <a:gd name="T23" fmla="*/ 4 h 174"/>
                        <a:gd name="T24" fmla="*/ 167 w 334"/>
                        <a:gd name="T25" fmla="*/ 0 h 174"/>
                        <a:gd name="T26" fmla="*/ 123 w 334"/>
                        <a:gd name="T27" fmla="*/ 4 h 174"/>
                        <a:gd name="T28" fmla="*/ 82 w 334"/>
                        <a:gd name="T29" fmla="*/ 11 h 174"/>
                        <a:gd name="T30" fmla="*/ 49 w 334"/>
                        <a:gd name="T31" fmla="*/ 26 h 174"/>
                        <a:gd name="T32" fmla="*/ 23 w 334"/>
                        <a:gd name="T33" fmla="*/ 43 h 174"/>
                        <a:gd name="T34" fmla="*/ 6 w 334"/>
                        <a:gd name="T35" fmla="*/ 65 h 174"/>
                        <a:gd name="T36" fmla="*/ 0 w 334"/>
                        <a:gd name="T37" fmla="*/ 87 h 174"/>
                        <a:gd name="T38" fmla="*/ 6 w 334"/>
                        <a:gd name="T39" fmla="*/ 111 h 174"/>
                        <a:gd name="T40" fmla="*/ 23 w 334"/>
                        <a:gd name="T41" fmla="*/ 132 h 174"/>
                        <a:gd name="T42" fmla="*/ 49 w 334"/>
                        <a:gd name="T43" fmla="*/ 150 h 174"/>
                        <a:gd name="T44" fmla="*/ 82 w 334"/>
                        <a:gd name="T45" fmla="*/ 163 h 174"/>
                        <a:gd name="T46" fmla="*/ 123 w 334"/>
                        <a:gd name="T47" fmla="*/ 172 h 174"/>
                        <a:gd name="T48" fmla="*/ 167 w 334"/>
                        <a:gd name="T49" fmla="*/ 174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4"/>
                        <a:gd name="T76" fmla="*/ 0 h 174"/>
                        <a:gd name="T77" fmla="*/ 334 w 334"/>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4" h="174">
                          <a:moveTo>
                            <a:pt x="167" y="174"/>
                          </a:moveTo>
                          <a:lnTo>
                            <a:pt x="212" y="172"/>
                          </a:lnTo>
                          <a:lnTo>
                            <a:pt x="253" y="163"/>
                          </a:lnTo>
                          <a:lnTo>
                            <a:pt x="286" y="150"/>
                          </a:lnTo>
                          <a:lnTo>
                            <a:pt x="312" y="132"/>
                          </a:lnTo>
                          <a:lnTo>
                            <a:pt x="329" y="111"/>
                          </a:lnTo>
                          <a:lnTo>
                            <a:pt x="334" y="87"/>
                          </a:lnTo>
                          <a:lnTo>
                            <a:pt x="329" y="65"/>
                          </a:lnTo>
                          <a:lnTo>
                            <a:pt x="312" y="43"/>
                          </a:lnTo>
                          <a:lnTo>
                            <a:pt x="286" y="26"/>
                          </a:lnTo>
                          <a:lnTo>
                            <a:pt x="253" y="11"/>
                          </a:lnTo>
                          <a:lnTo>
                            <a:pt x="212" y="4"/>
                          </a:lnTo>
                          <a:lnTo>
                            <a:pt x="167" y="0"/>
                          </a:lnTo>
                          <a:lnTo>
                            <a:pt x="123" y="4"/>
                          </a:lnTo>
                          <a:lnTo>
                            <a:pt x="82" y="11"/>
                          </a:lnTo>
                          <a:lnTo>
                            <a:pt x="49" y="26"/>
                          </a:lnTo>
                          <a:lnTo>
                            <a:pt x="23" y="43"/>
                          </a:lnTo>
                          <a:lnTo>
                            <a:pt x="6" y="65"/>
                          </a:lnTo>
                          <a:lnTo>
                            <a:pt x="0" y="87"/>
                          </a:lnTo>
                          <a:lnTo>
                            <a:pt x="6" y="111"/>
                          </a:lnTo>
                          <a:lnTo>
                            <a:pt x="23" y="132"/>
                          </a:lnTo>
                          <a:lnTo>
                            <a:pt x="49" y="150"/>
                          </a:lnTo>
                          <a:lnTo>
                            <a:pt x="82" y="163"/>
                          </a:lnTo>
                          <a:lnTo>
                            <a:pt x="123" y="172"/>
                          </a:lnTo>
                          <a:lnTo>
                            <a:pt x="167" y="174"/>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89" name="Freeform 242">
                      <a:extLst>
                        <a:ext uri="{FF2B5EF4-FFF2-40B4-BE49-F238E27FC236}">
                          <a16:creationId xmlns="" xmlns:a16="http://schemas.microsoft.com/office/drawing/2014/main" id="{41ED0A94-3BF5-4CF6-9CA8-A534162867FA}"/>
                        </a:ext>
                      </a:extLst>
                    </p:cNvPr>
                    <p:cNvSpPr>
                      <a:spLocks/>
                    </p:cNvSpPr>
                    <p:nvPr/>
                  </p:nvSpPr>
                  <p:spPr bwMode="auto">
                    <a:xfrm>
                      <a:off x="1327" y="3218"/>
                      <a:ext cx="273" cy="163"/>
                    </a:xfrm>
                    <a:custGeom>
                      <a:avLst/>
                      <a:gdLst>
                        <a:gd name="T0" fmla="*/ 135 w 273"/>
                        <a:gd name="T1" fmla="*/ 163 h 163"/>
                        <a:gd name="T2" fmla="*/ 172 w 273"/>
                        <a:gd name="T3" fmla="*/ 162 h 163"/>
                        <a:gd name="T4" fmla="*/ 204 w 273"/>
                        <a:gd name="T5" fmla="*/ 154 h 163"/>
                        <a:gd name="T6" fmla="*/ 232 w 273"/>
                        <a:gd name="T7" fmla="*/ 143 h 163"/>
                        <a:gd name="T8" fmla="*/ 254 w 273"/>
                        <a:gd name="T9" fmla="*/ 128 h 163"/>
                        <a:gd name="T10" fmla="*/ 267 w 273"/>
                        <a:gd name="T11" fmla="*/ 112 h 163"/>
                        <a:gd name="T12" fmla="*/ 273 w 273"/>
                        <a:gd name="T13" fmla="*/ 93 h 163"/>
                        <a:gd name="T14" fmla="*/ 267 w 273"/>
                        <a:gd name="T15" fmla="*/ 73 h 163"/>
                        <a:gd name="T16" fmla="*/ 254 w 273"/>
                        <a:gd name="T17" fmla="*/ 50 h 163"/>
                        <a:gd name="T18" fmla="*/ 232 w 273"/>
                        <a:gd name="T19" fmla="*/ 32 h 163"/>
                        <a:gd name="T20" fmla="*/ 204 w 273"/>
                        <a:gd name="T21" fmla="*/ 15 h 163"/>
                        <a:gd name="T22" fmla="*/ 172 w 273"/>
                        <a:gd name="T23" fmla="*/ 4 h 163"/>
                        <a:gd name="T24" fmla="*/ 135 w 273"/>
                        <a:gd name="T25" fmla="*/ 0 h 163"/>
                        <a:gd name="T26" fmla="*/ 100 w 273"/>
                        <a:gd name="T27" fmla="*/ 4 h 163"/>
                        <a:gd name="T28" fmla="*/ 67 w 273"/>
                        <a:gd name="T29" fmla="*/ 15 h 163"/>
                        <a:gd name="T30" fmla="*/ 41 w 273"/>
                        <a:gd name="T31" fmla="*/ 32 h 163"/>
                        <a:gd name="T32" fmla="*/ 18 w 273"/>
                        <a:gd name="T33" fmla="*/ 50 h 163"/>
                        <a:gd name="T34" fmla="*/ 5 w 273"/>
                        <a:gd name="T35" fmla="*/ 73 h 163"/>
                        <a:gd name="T36" fmla="*/ 0 w 273"/>
                        <a:gd name="T37" fmla="*/ 93 h 163"/>
                        <a:gd name="T38" fmla="*/ 5 w 273"/>
                        <a:gd name="T39" fmla="*/ 112 h 163"/>
                        <a:gd name="T40" fmla="*/ 18 w 273"/>
                        <a:gd name="T41" fmla="*/ 128 h 163"/>
                        <a:gd name="T42" fmla="*/ 41 w 273"/>
                        <a:gd name="T43" fmla="*/ 143 h 163"/>
                        <a:gd name="T44" fmla="*/ 67 w 273"/>
                        <a:gd name="T45" fmla="*/ 154 h 163"/>
                        <a:gd name="T46" fmla="*/ 100 w 273"/>
                        <a:gd name="T47" fmla="*/ 162 h 163"/>
                        <a:gd name="T48" fmla="*/ 135 w 273"/>
                        <a:gd name="T49" fmla="*/ 163 h 1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3"/>
                        <a:gd name="T76" fmla="*/ 0 h 163"/>
                        <a:gd name="T77" fmla="*/ 273 w 273"/>
                        <a:gd name="T78" fmla="*/ 163 h 1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3" h="163">
                          <a:moveTo>
                            <a:pt x="135" y="163"/>
                          </a:moveTo>
                          <a:lnTo>
                            <a:pt x="172" y="162"/>
                          </a:lnTo>
                          <a:lnTo>
                            <a:pt x="204" y="154"/>
                          </a:lnTo>
                          <a:lnTo>
                            <a:pt x="232" y="143"/>
                          </a:lnTo>
                          <a:lnTo>
                            <a:pt x="254" y="128"/>
                          </a:lnTo>
                          <a:lnTo>
                            <a:pt x="267" y="112"/>
                          </a:lnTo>
                          <a:lnTo>
                            <a:pt x="273" y="93"/>
                          </a:lnTo>
                          <a:lnTo>
                            <a:pt x="267" y="73"/>
                          </a:lnTo>
                          <a:lnTo>
                            <a:pt x="254" y="50"/>
                          </a:lnTo>
                          <a:lnTo>
                            <a:pt x="232" y="32"/>
                          </a:lnTo>
                          <a:lnTo>
                            <a:pt x="204" y="15"/>
                          </a:lnTo>
                          <a:lnTo>
                            <a:pt x="172" y="4"/>
                          </a:lnTo>
                          <a:lnTo>
                            <a:pt x="135" y="0"/>
                          </a:lnTo>
                          <a:lnTo>
                            <a:pt x="100" y="4"/>
                          </a:lnTo>
                          <a:lnTo>
                            <a:pt x="67" y="15"/>
                          </a:lnTo>
                          <a:lnTo>
                            <a:pt x="41" y="32"/>
                          </a:lnTo>
                          <a:lnTo>
                            <a:pt x="18" y="50"/>
                          </a:lnTo>
                          <a:lnTo>
                            <a:pt x="5" y="73"/>
                          </a:lnTo>
                          <a:lnTo>
                            <a:pt x="0" y="93"/>
                          </a:lnTo>
                          <a:lnTo>
                            <a:pt x="5" y="112"/>
                          </a:lnTo>
                          <a:lnTo>
                            <a:pt x="18" y="128"/>
                          </a:lnTo>
                          <a:lnTo>
                            <a:pt x="41" y="143"/>
                          </a:lnTo>
                          <a:lnTo>
                            <a:pt x="67" y="154"/>
                          </a:lnTo>
                          <a:lnTo>
                            <a:pt x="100" y="162"/>
                          </a:lnTo>
                          <a:lnTo>
                            <a:pt x="135" y="163"/>
                          </a:lnTo>
                          <a:close/>
                        </a:path>
                      </a:pathLst>
                    </a:custGeom>
                    <a:solidFill>
                      <a:srgbClr val="404040"/>
                    </a:solidFill>
                    <a:ln w="0">
                      <a:solidFill>
                        <a:srgbClr val="404040"/>
                      </a:solidFill>
                      <a:round/>
                      <a:headEnd/>
                      <a:tailEnd/>
                    </a:ln>
                  </p:spPr>
                  <p:txBody>
                    <a:bodyPr/>
                    <a:lstStyle/>
                    <a:p>
                      <a:endParaRPr lang="en-US">
                        <a:latin typeface="Arial" pitchFamily="34" charset="0"/>
                        <a:cs typeface="Arial" pitchFamily="34" charset="0"/>
                      </a:endParaRPr>
                    </a:p>
                  </p:txBody>
                </p:sp>
                <p:sp>
                  <p:nvSpPr>
                    <p:cNvPr id="90" name="Freeform 243">
                      <a:extLst>
                        <a:ext uri="{FF2B5EF4-FFF2-40B4-BE49-F238E27FC236}">
                          <a16:creationId xmlns="" xmlns:a16="http://schemas.microsoft.com/office/drawing/2014/main" id="{A09439AA-4CA3-487B-A38D-81DA7977B08D}"/>
                        </a:ext>
                      </a:extLst>
                    </p:cNvPr>
                    <p:cNvSpPr>
                      <a:spLocks/>
                    </p:cNvSpPr>
                    <p:nvPr/>
                  </p:nvSpPr>
                  <p:spPr bwMode="auto">
                    <a:xfrm>
                      <a:off x="1340" y="3218"/>
                      <a:ext cx="247" cy="149"/>
                    </a:xfrm>
                    <a:custGeom>
                      <a:avLst/>
                      <a:gdLst>
                        <a:gd name="T0" fmla="*/ 122 w 247"/>
                        <a:gd name="T1" fmla="*/ 149 h 149"/>
                        <a:gd name="T2" fmla="*/ 161 w 247"/>
                        <a:gd name="T3" fmla="*/ 145 h 149"/>
                        <a:gd name="T4" fmla="*/ 195 w 247"/>
                        <a:gd name="T5" fmla="*/ 136 h 149"/>
                        <a:gd name="T6" fmla="*/ 222 w 247"/>
                        <a:gd name="T7" fmla="*/ 123 h 149"/>
                        <a:gd name="T8" fmla="*/ 239 w 247"/>
                        <a:gd name="T9" fmla="*/ 104 h 149"/>
                        <a:gd name="T10" fmla="*/ 247 w 247"/>
                        <a:gd name="T11" fmla="*/ 86 h 149"/>
                        <a:gd name="T12" fmla="*/ 241 w 247"/>
                        <a:gd name="T13" fmla="*/ 67 h 149"/>
                        <a:gd name="T14" fmla="*/ 228 w 247"/>
                        <a:gd name="T15" fmla="*/ 47 h 149"/>
                        <a:gd name="T16" fmla="*/ 209 w 247"/>
                        <a:gd name="T17" fmla="*/ 30 h 149"/>
                        <a:gd name="T18" fmla="*/ 185 w 247"/>
                        <a:gd name="T19" fmla="*/ 15 h 149"/>
                        <a:gd name="T20" fmla="*/ 156 w 247"/>
                        <a:gd name="T21" fmla="*/ 4 h 149"/>
                        <a:gd name="T22" fmla="*/ 122 w 247"/>
                        <a:gd name="T23" fmla="*/ 0 h 149"/>
                        <a:gd name="T24" fmla="*/ 91 w 247"/>
                        <a:gd name="T25" fmla="*/ 4 h 149"/>
                        <a:gd name="T26" fmla="*/ 61 w 247"/>
                        <a:gd name="T27" fmla="*/ 15 h 149"/>
                        <a:gd name="T28" fmla="*/ 37 w 247"/>
                        <a:gd name="T29" fmla="*/ 30 h 149"/>
                        <a:gd name="T30" fmla="*/ 17 w 247"/>
                        <a:gd name="T31" fmla="*/ 47 h 149"/>
                        <a:gd name="T32" fmla="*/ 5 w 247"/>
                        <a:gd name="T33" fmla="*/ 67 h 149"/>
                        <a:gd name="T34" fmla="*/ 0 w 247"/>
                        <a:gd name="T35" fmla="*/ 86 h 149"/>
                        <a:gd name="T36" fmla="*/ 7 w 247"/>
                        <a:gd name="T37" fmla="*/ 104 h 149"/>
                        <a:gd name="T38" fmla="*/ 24 w 247"/>
                        <a:gd name="T39" fmla="*/ 123 h 149"/>
                        <a:gd name="T40" fmla="*/ 50 w 247"/>
                        <a:gd name="T41" fmla="*/ 136 h 149"/>
                        <a:gd name="T42" fmla="*/ 85 w 247"/>
                        <a:gd name="T43" fmla="*/ 145 h 149"/>
                        <a:gd name="T44" fmla="*/ 122 w 247"/>
                        <a:gd name="T45" fmla="*/ 149 h 1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149"/>
                        <a:gd name="T71" fmla="*/ 247 w 247"/>
                        <a:gd name="T72" fmla="*/ 149 h 1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149">
                          <a:moveTo>
                            <a:pt x="122" y="149"/>
                          </a:moveTo>
                          <a:lnTo>
                            <a:pt x="161" y="145"/>
                          </a:lnTo>
                          <a:lnTo>
                            <a:pt x="195" y="136"/>
                          </a:lnTo>
                          <a:lnTo>
                            <a:pt x="222" y="123"/>
                          </a:lnTo>
                          <a:lnTo>
                            <a:pt x="239" y="104"/>
                          </a:lnTo>
                          <a:lnTo>
                            <a:pt x="247" y="86"/>
                          </a:lnTo>
                          <a:lnTo>
                            <a:pt x="241" y="67"/>
                          </a:lnTo>
                          <a:lnTo>
                            <a:pt x="228" y="47"/>
                          </a:lnTo>
                          <a:lnTo>
                            <a:pt x="209" y="30"/>
                          </a:lnTo>
                          <a:lnTo>
                            <a:pt x="185" y="15"/>
                          </a:lnTo>
                          <a:lnTo>
                            <a:pt x="156" y="4"/>
                          </a:lnTo>
                          <a:lnTo>
                            <a:pt x="122" y="0"/>
                          </a:lnTo>
                          <a:lnTo>
                            <a:pt x="91" y="4"/>
                          </a:lnTo>
                          <a:lnTo>
                            <a:pt x="61" y="15"/>
                          </a:lnTo>
                          <a:lnTo>
                            <a:pt x="37" y="30"/>
                          </a:lnTo>
                          <a:lnTo>
                            <a:pt x="17" y="47"/>
                          </a:lnTo>
                          <a:lnTo>
                            <a:pt x="5" y="67"/>
                          </a:lnTo>
                          <a:lnTo>
                            <a:pt x="0" y="86"/>
                          </a:lnTo>
                          <a:lnTo>
                            <a:pt x="7" y="104"/>
                          </a:lnTo>
                          <a:lnTo>
                            <a:pt x="24" y="123"/>
                          </a:lnTo>
                          <a:lnTo>
                            <a:pt x="50" y="136"/>
                          </a:lnTo>
                          <a:lnTo>
                            <a:pt x="85" y="145"/>
                          </a:lnTo>
                          <a:lnTo>
                            <a:pt x="122" y="149"/>
                          </a:lnTo>
                          <a:close/>
                        </a:path>
                      </a:pathLst>
                    </a:custGeom>
                    <a:solidFill>
                      <a:srgbClr val="585858"/>
                    </a:solidFill>
                    <a:ln w="0">
                      <a:solidFill>
                        <a:srgbClr val="585858"/>
                      </a:solidFill>
                      <a:round/>
                      <a:headEnd/>
                      <a:tailEnd/>
                    </a:ln>
                  </p:spPr>
                  <p:txBody>
                    <a:bodyPr/>
                    <a:lstStyle/>
                    <a:p>
                      <a:endParaRPr lang="en-US">
                        <a:latin typeface="Arial" pitchFamily="34" charset="0"/>
                        <a:cs typeface="Arial" pitchFamily="34" charset="0"/>
                      </a:endParaRPr>
                    </a:p>
                  </p:txBody>
                </p:sp>
                <p:sp>
                  <p:nvSpPr>
                    <p:cNvPr id="91" name="Freeform 244">
                      <a:extLst>
                        <a:ext uri="{FF2B5EF4-FFF2-40B4-BE49-F238E27FC236}">
                          <a16:creationId xmlns="" xmlns:a16="http://schemas.microsoft.com/office/drawing/2014/main" id="{82826ED7-187F-4FAF-BD71-BEDB09137777}"/>
                        </a:ext>
                      </a:extLst>
                    </p:cNvPr>
                    <p:cNvSpPr>
                      <a:spLocks/>
                    </p:cNvSpPr>
                    <p:nvPr/>
                  </p:nvSpPr>
                  <p:spPr bwMode="auto">
                    <a:xfrm>
                      <a:off x="1355" y="3220"/>
                      <a:ext cx="217" cy="132"/>
                    </a:xfrm>
                    <a:custGeom>
                      <a:avLst/>
                      <a:gdLst>
                        <a:gd name="T0" fmla="*/ 109 w 217"/>
                        <a:gd name="T1" fmla="*/ 132 h 132"/>
                        <a:gd name="T2" fmla="*/ 143 w 217"/>
                        <a:gd name="T3" fmla="*/ 128 h 132"/>
                        <a:gd name="T4" fmla="*/ 172 w 217"/>
                        <a:gd name="T5" fmla="*/ 121 h 132"/>
                        <a:gd name="T6" fmla="*/ 196 w 217"/>
                        <a:gd name="T7" fmla="*/ 108 h 132"/>
                        <a:gd name="T8" fmla="*/ 211 w 217"/>
                        <a:gd name="T9" fmla="*/ 93 h 132"/>
                        <a:gd name="T10" fmla="*/ 217 w 217"/>
                        <a:gd name="T11" fmla="*/ 74 h 132"/>
                        <a:gd name="T12" fmla="*/ 211 w 217"/>
                        <a:gd name="T13" fmla="*/ 56 h 132"/>
                        <a:gd name="T14" fmla="*/ 196 w 217"/>
                        <a:gd name="T15" fmla="*/ 35 h 132"/>
                        <a:gd name="T16" fmla="*/ 172 w 217"/>
                        <a:gd name="T17" fmla="*/ 17 h 132"/>
                        <a:gd name="T18" fmla="*/ 143 w 217"/>
                        <a:gd name="T19" fmla="*/ 4 h 132"/>
                        <a:gd name="T20" fmla="*/ 109 w 217"/>
                        <a:gd name="T21" fmla="*/ 0 h 132"/>
                        <a:gd name="T22" fmla="*/ 74 w 217"/>
                        <a:gd name="T23" fmla="*/ 4 h 132"/>
                        <a:gd name="T24" fmla="*/ 44 w 217"/>
                        <a:gd name="T25" fmla="*/ 17 h 132"/>
                        <a:gd name="T26" fmla="*/ 20 w 217"/>
                        <a:gd name="T27" fmla="*/ 35 h 132"/>
                        <a:gd name="T28" fmla="*/ 5 w 217"/>
                        <a:gd name="T29" fmla="*/ 56 h 132"/>
                        <a:gd name="T30" fmla="*/ 0 w 217"/>
                        <a:gd name="T31" fmla="*/ 74 h 132"/>
                        <a:gd name="T32" fmla="*/ 5 w 217"/>
                        <a:gd name="T33" fmla="*/ 93 h 132"/>
                        <a:gd name="T34" fmla="*/ 20 w 217"/>
                        <a:gd name="T35" fmla="*/ 108 h 132"/>
                        <a:gd name="T36" fmla="*/ 44 w 217"/>
                        <a:gd name="T37" fmla="*/ 121 h 132"/>
                        <a:gd name="T38" fmla="*/ 74 w 217"/>
                        <a:gd name="T39" fmla="*/ 128 h 132"/>
                        <a:gd name="T40" fmla="*/ 109 w 217"/>
                        <a:gd name="T41" fmla="*/ 132 h 1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7"/>
                        <a:gd name="T64" fmla="*/ 0 h 132"/>
                        <a:gd name="T65" fmla="*/ 217 w 217"/>
                        <a:gd name="T66" fmla="*/ 132 h 1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7" h="132">
                          <a:moveTo>
                            <a:pt x="109" y="132"/>
                          </a:moveTo>
                          <a:lnTo>
                            <a:pt x="143" y="128"/>
                          </a:lnTo>
                          <a:lnTo>
                            <a:pt x="172" y="121"/>
                          </a:lnTo>
                          <a:lnTo>
                            <a:pt x="196" y="108"/>
                          </a:lnTo>
                          <a:lnTo>
                            <a:pt x="211" y="93"/>
                          </a:lnTo>
                          <a:lnTo>
                            <a:pt x="217" y="74"/>
                          </a:lnTo>
                          <a:lnTo>
                            <a:pt x="211" y="56"/>
                          </a:lnTo>
                          <a:lnTo>
                            <a:pt x="196" y="35"/>
                          </a:lnTo>
                          <a:lnTo>
                            <a:pt x="172" y="17"/>
                          </a:lnTo>
                          <a:lnTo>
                            <a:pt x="143" y="4"/>
                          </a:lnTo>
                          <a:lnTo>
                            <a:pt x="109" y="0"/>
                          </a:lnTo>
                          <a:lnTo>
                            <a:pt x="74" y="4"/>
                          </a:lnTo>
                          <a:lnTo>
                            <a:pt x="44" y="17"/>
                          </a:lnTo>
                          <a:lnTo>
                            <a:pt x="20" y="35"/>
                          </a:lnTo>
                          <a:lnTo>
                            <a:pt x="5" y="56"/>
                          </a:lnTo>
                          <a:lnTo>
                            <a:pt x="0" y="74"/>
                          </a:lnTo>
                          <a:lnTo>
                            <a:pt x="5" y="93"/>
                          </a:lnTo>
                          <a:lnTo>
                            <a:pt x="20" y="108"/>
                          </a:lnTo>
                          <a:lnTo>
                            <a:pt x="44" y="121"/>
                          </a:lnTo>
                          <a:lnTo>
                            <a:pt x="74" y="128"/>
                          </a:lnTo>
                          <a:lnTo>
                            <a:pt x="109" y="132"/>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92" name="Freeform 245">
                      <a:extLst>
                        <a:ext uri="{FF2B5EF4-FFF2-40B4-BE49-F238E27FC236}">
                          <a16:creationId xmlns="" xmlns:a16="http://schemas.microsoft.com/office/drawing/2014/main" id="{DF061B63-E557-4E7E-9B18-A6C2642C7CBA}"/>
                        </a:ext>
                      </a:extLst>
                    </p:cNvPr>
                    <p:cNvSpPr>
                      <a:spLocks/>
                    </p:cNvSpPr>
                    <p:nvPr/>
                  </p:nvSpPr>
                  <p:spPr bwMode="auto">
                    <a:xfrm>
                      <a:off x="1368" y="3220"/>
                      <a:ext cx="191" cy="117"/>
                    </a:xfrm>
                    <a:custGeom>
                      <a:avLst/>
                      <a:gdLst>
                        <a:gd name="T0" fmla="*/ 96 w 191"/>
                        <a:gd name="T1" fmla="*/ 117 h 117"/>
                        <a:gd name="T2" fmla="*/ 126 w 191"/>
                        <a:gd name="T3" fmla="*/ 115 h 117"/>
                        <a:gd name="T4" fmla="*/ 152 w 191"/>
                        <a:gd name="T5" fmla="*/ 108 h 117"/>
                        <a:gd name="T6" fmla="*/ 172 w 191"/>
                        <a:gd name="T7" fmla="*/ 97 h 117"/>
                        <a:gd name="T8" fmla="*/ 187 w 191"/>
                        <a:gd name="T9" fmla="*/ 84 h 117"/>
                        <a:gd name="T10" fmla="*/ 191 w 191"/>
                        <a:gd name="T11" fmla="*/ 67 h 117"/>
                        <a:gd name="T12" fmla="*/ 187 w 191"/>
                        <a:gd name="T13" fmla="*/ 50 h 117"/>
                        <a:gd name="T14" fmla="*/ 172 w 191"/>
                        <a:gd name="T15" fmla="*/ 32 h 117"/>
                        <a:gd name="T16" fmla="*/ 152 w 191"/>
                        <a:gd name="T17" fmla="*/ 17 h 117"/>
                        <a:gd name="T18" fmla="*/ 126 w 191"/>
                        <a:gd name="T19" fmla="*/ 6 h 117"/>
                        <a:gd name="T20" fmla="*/ 96 w 191"/>
                        <a:gd name="T21" fmla="*/ 0 h 117"/>
                        <a:gd name="T22" fmla="*/ 65 w 191"/>
                        <a:gd name="T23" fmla="*/ 6 h 117"/>
                        <a:gd name="T24" fmla="*/ 39 w 191"/>
                        <a:gd name="T25" fmla="*/ 17 h 117"/>
                        <a:gd name="T26" fmla="*/ 18 w 191"/>
                        <a:gd name="T27" fmla="*/ 32 h 117"/>
                        <a:gd name="T28" fmla="*/ 3 w 191"/>
                        <a:gd name="T29" fmla="*/ 50 h 117"/>
                        <a:gd name="T30" fmla="*/ 0 w 191"/>
                        <a:gd name="T31" fmla="*/ 67 h 117"/>
                        <a:gd name="T32" fmla="*/ 3 w 191"/>
                        <a:gd name="T33" fmla="*/ 84 h 117"/>
                        <a:gd name="T34" fmla="*/ 18 w 191"/>
                        <a:gd name="T35" fmla="*/ 97 h 117"/>
                        <a:gd name="T36" fmla="*/ 39 w 191"/>
                        <a:gd name="T37" fmla="*/ 108 h 117"/>
                        <a:gd name="T38" fmla="*/ 65 w 191"/>
                        <a:gd name="T39" fmla="*/ 115 h 117"/>
                        <a:gd name="T40" fmla="*/ 96 w 191"/>
                        <a:gd name="T41" fmla="*/ 11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117"/>
                        <a:gd name="T65" fmla="*/ 191 w 191"/>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117">
                          <a:moveTo>
                            <a:pt x="96" y="117"/>
                          </a:moveTo>
                          <a:lnTo>
                            <a:pt x="126" y="115"/>
                          </a:lnTo>
                          <a:lnTo>
                            <a:pt x="152" y="108"/>
                          </a:lnTo>
                          <a:lnTo>
                            <a:pt x="172" y="97"/>
                          </a:lnTo>
                          <a:lnTo>
                            <a:pt x="187" y="84"/>
                          </a:lnTo>
                          <a:lnTo>
                            <a:pt x="191" y="67"/>
                          </a:lnTo>
                          <a:lnTo>
                            <a:pt x="187" y="50"/>
                          </a:lnTo>
                          <a:lnTo>
                            <a:pt x="172" y="32"/>
                          </a:lnTo>
                          <a:lnTo>
                            <a:pt x="152" y="17"/>
                          </a:lnTo>
                          <a:lnTo>
                            <a:pt x="126" y="6"/>
                          </a:lnTo>
                          <a:lnTo>
                            <a:pt x="96" y="0"/>
                          </a:lnTo>
                          <a:lnTo>
                            <a:pt x="65" y="6"/>
                          </a:lnTo>
                          <a:lnTo>
                            <a:pt x="39" y="17"/>
                          </a:lnTo>
                          <a:lnTo>
                            <a:pt x="18" y="32"/>
                          </a:lnTo>
                          <a:lnTo>
                            <a:pt x="3" y="50"/>
                          </a:lnTo>
                          <a:lnTo>
                            <a:pt x="0" y="67"/>
                          </a:lnTo>
                          <a:lnTo>
                            <a:pt x="3" y="84"/>
                          </a:lnTo>
                          <a:lnTo>
                            <a:pt x="18" y="97"/>
                          </a:lnTo>
                          <a:lnTo>
                            <a:pt x="39" y="108"/>
                          </a:lnTo>
                          <a:lnTo>
                            <a:pt x="65" y="115"/>
                          </a:lnTo>
                          <a:lnTo>
                            <a:pt x="96" y="117"/>
                          </a:lnTo>
                          <a:close/>
                        </a:path>
                      </a:pathLst>
                    </a:custGeom>
                    <a:solidFill>
                      <a:srgbClr val="878787"/>
                    </a:solidFill>
                    <a:ln w="0">
                      <a:solidFill>
                        <a:srgbClr val="878787"/>
                      </a:solidFill>
                      <a:round/>
                      <a:headEnd/>
                      <a:tailEnd/>
                    </a:ln>
                  </p:spPr>
                  <p:txBody>
                    <a:bodyPr/>
                    <a:lstStyle/>
                    <a:p>
                      <a:endParaRPr lang="en-US">
                        <a:latin typeface="Arial" pitchFamily="34" charset="0"/>
                        <a:cs typeface="Arial" pitchFamily="34" charset="0"/>
                      </a:endParaRPr>
                    </a:p>
                  </p:txBody>
                </p:sp>
                <p:sp>
                  <p:nvSpPr>
                    <p:cNvPr id="93" name="Freeform 246">
                      <a:extLst>
                        <a:ext uri="{FF2B5EF4-FFF2-40B4-BE49-F238E27FC236}">
                          <a16:creationId xmlns="" xmlns:a16="http://schemas.microsoft.com/office/drawing/2014/main" id="{6BCADD36-9136-4C36-9B60-56B402443864}"/>
                        </a:ext>
                      </a:extLst>
                    </p:cNvPr>
                    <p:cNvSpPr>
                      <a:spLocks/>
                    </p:cNvSpPr>
                    <p:nvPr/>
                  </p:nvSpPr>
                  <p:spPr bwMode="auto">
                    <a:xfrm>
                      <a:off x="1381" y="3222"/>
                      <a:ext cx="165" cy="100"/>
                    </a:xfrm>
                    <a:custGeom>
                      <a:avLst/>
                      <a:gdLst>
                        <a:gd name="T0" fmla="*/ 83 w 165"/>
                        <a:gd name="T1" fmla="*/ 100 h 100"/>
                        <a:gd name="T2" fmla="*/ 109 w 165"/>
                        <a:gd name="T3" fmla="*/ 98 h 100"/>
                        <a:gd name="T4" fmla="*/ 131 w 165"/>
                        <a:gd name="T5" fmla="*/ 93 h 100"/>
                        <a:gd name="T6" fmla="*/ 150 w 165"/>
                        <a:gd name="T7" fmla="*/ 83 h 100"/>
                        <a:gd name="T8" fmla="*/ 161 w 165"/>
                        <a:gd name="T9" fmla="*/ 70 h 100"/>
                        <a:gd name="T10" fmla="*/ 165 w 165"/>
                        <a:gd name="T11" fmla="*/ 57 h 100"/>
                        <a:gd name="T12" fmla="*/ 161 w 165"/>
                        <a:gd name="T13" fmla="*/ 43 h 100"/>
                        <a:gd name="T14" fmla="*/ 150 w 165"/>
                        <a:gd name="T15" fmla="*/ 26 h 100"/>
                        <a:gd name="T16" fmla="*/ 131 w 165"/>
                        <a:gd name="T17" fmla="*/ 13 h 100"/>
                        <a:gd name="T18" fmla="*/ 109 w 165"/>
                        <a:gd name="T19" fmla="*/ 4 h 100"/>
                        <a:gd name="T20" fmla="*/ 83 w 165"/>
                        <a:gd name="T21" fmla="*/ 0 h 100"/>
                        <a:gd name="T22" fmla="*/ 57 w 165"/>
                        <a:gd name="T23" fmla="*/ 4 h 100"/>
                        <a:gd name="T24" fmla="*/ 33 w 165"/>
                        <a:gd name="T25" fmla="*/ 13 h 100"/>
                        <a:gd name="T26" fmla="*/ 16 w 165"/>
                        <a:gd name="T27" fmla="*/ 26 h 100"/>
                        <a:gd name="T28" fmla="*/ 3 w 165"/>
                        <a:gd name="T29" fmla="*/ 43 h 100"/>
                        <a:gd name="T30" fmla="*/ 0 w 165"/>
                        <a:gd name="T31" fmla="*/ 57 h 100"/>
                        <a:gd name="T32" fmla="*/ 3 w 165"/>
                        <a:gd name="T33" fmla="*/ 70 h 100"/>
                        <a:gd name="T34" fmla="*/ 16 w 165"/>
                        <a:gd name="T35" fmla="*/ 83 h 100"/>
                        <a:gd name="T36" fmla="*/ 33 w 165"/>
                        <a:gd name="T37" fmla="*/ 93 h 100"/>
                        <a:gd name="T38" fmla="*/ 57 w 165"/>
                        <a:gd name="T39" fmla="*/ 98 h 100"/>
                        <a:gd name="T40" fmla="*/ 83 w 165"/>
                        <a:gd name="T41" fmla="*/ 10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00"/>
                        <a:gd name="T65" fmla="*/ 165 w 165"/>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00">
                          <a:moveTo>
                            <a:pt x="83" y="100"/>
                          </a:moveTo>
                          <a:lnTo>
                            <a:pt x="109" y="98"/>
                          </a:lnTo>
                          <a:lnTo>
                            <a:pt x="131" y="93"/>
                          </a:lnTo>
                          <a:lnTo>
                            <a:pt x="150" y="83"/>
                          </a:lnTo>
                          <a:lnTo>
                            <a:pt x="161" y="70"/>
                          </a:lnTo>
                          <a:lnTo>
                            <a:pt x="165" y="57"/>
                          </a:lnTo>
                          <a:lnTo>
                            <a:pt x="161" y="43"/>
                          </a:lnTo>
                          <a:lnTo>
                            <a:pt x="150" y="26"/>
                          </a:lnTo>
                          <a:lnTo>
                            <a:pt x="131" y="13"/>
                          </a:lnTo>
                          <a:lnTo>
                            <a:pt x="109" y="4"/>
                          </a:lnTo>
                          <a:lnTo>
                            <a:pt x="83" y="0"/>
                          </a:lnTo>
                          <a:lnTo>
                            <a:pt x="57" y="4"/>
                          </a:lnTo>
                          <a:lnTo>
                            <a:pt x="33" y="13"/>
                          </a:lnTo>
                          <a:lnTo>
                            <a:pt x="16" y="26"/>
                          </a:lnTo>
                          <a:lnTo>
                            <a:pt x="3" y="43"/>
                          </a:lnTo>
                          <a:lnTo>
                            <a:pt x="0" y="57"/>
                          </a:lnTo>
                          <a:lnTo>
                            <a:pt x="3" y="70"/>
                          </a:lnTo>
                          <a:lnTo>
                            <a:pt x="16" y="83"/>
                          </a:lnTo>
                          <a:lnTo>
                            <a:pt x="33" y="93"/>
                          </a:lnTo>
                          <a:lnTo>
                            <a:pt x="57" y="98"/>
                          </a:lnTo>
                          <a:lnTo>
                            <a:pt x="83" y="100"/>
                          </a:lnTo>
                          <a:close/>
                        </a:path>
                      </a:pathLst>
                    </a:custGeom>
                    <a:solidFill>
                      <a:srgbClr val="9F9F9F"/>
                    </a:solidFill>
                    <a:ln w="0">
                      <a:solidFill>
                        <a:srgbClr val="9F9F9F"/>
                      </a:solidFill>
                      <a:round/>
                      <a:headEnd/>
                      <a:tailEnd/>
                    </a:ln>
                  </p:spPr>
                  <p:txBody>
                    <a:bodyPr/>
                    <a:lstStyle/>
                    <a:p>
                      <a:endParaRPr lang="en-US">
                        <a:latin typeface="Arial" pitchFamily="34" charset="0"/>
                        <a:cs typeface="Arial" pitchFamily="34" charset="0"/>
                      </a:endParaRPr>
                    </a:p>
                  </p:txBody>
                </p:sp>
                <p:sp>
                  <p:nvSpPr>
                    <p:cNvPr id="94" name="Freeform 247">
                      <a:extLst>
                        <a:ext uri="{FF2B5EF4-FFF2-40B4-BE49-F238E27FC236}">
                          <a16:creationId xmlns="" xmlns:a16="http://schemas.microsoft.com/office/drawing/2014/main" id="{A61DF3CE-6AC9-4698-864B-CB94ADDE2382}"/>
                        </a:ext>
                      </a:extLst>
                    </p:cNvPr>
                    <p:cNvSpPr>
                      <a:spLocks/>
                    </p:cNvSpPr>
                    <p:nvPr/>
                  </p:nvSpPr>
                  <p:spPr bwMode="auto">
                    <a:xfrm>
                      <a:off x="1394" y="3224"/>
                      <a:ext cx="139" cy="83"/>
                    </a:xfrm>
                    <a:custGeom>
                      <a:avLst/>
                      <a:gdLst>
                        <a:gd name="T0" fmla="*/ 70 w 139"/>
                        <a:gd name="T1" fmla="*/ 83 h 83"/>
                        <a:gd name="T2" fmla="*/ 96 w 139"/>
                        <a:gd name="T3" fmla="*/ 81 h 83"/>
                        <a:gd name="T4" fmla="*/ 118 w 139"/>
                        <a:gd name="T5" fmla="*/ 72 h 83"/>
                        <a:gd name="T6" fmla="*/ 133 w 139"/>
                        <a:gd name="T7" fmla="*/ 61 h 83"/>
                        <a:gd name="T8" fmla="*/ 139 w 139"/>
                        <a:gd name="T9" fmla="*/ 46 h 83"/>
                        <a:gd name="T10" fmla="*/ 133 w 139"/>
                        <a:gd name="T11" fmla="*/ 31 h 83"/>
                        <a:gd name="T12" fmla="*/ 118 w 139"/>
                        <a:gd name="T13" fmla="*/ 17 h 83"/>
                        <a:gd name="T14" fmla="*/ 96 w 139"/>
                        <a:gd name="T15" fmla="*/ 4 h 83"/>
                        <a:gd name="T16" fmla="*/ 70 w 139"/>
                        <a:gd name="T17" fmla="*/ 0 h 83"/>
                        <a:gd name="T18" fmla="*/ 42 w 139"/>
                        <a:gd name="T19" fmla="*/ 4 h 83"/>
                        <a:gd name="T20" fmla="*/ 20 w 139"/>
                        <a:gd name="T21" fmla="*/ 17 h 83"/>
                        <a:gd name="T22" fmla="*/ 5 w 139"/>
                        <a:gd name="T23" fmla="*/ 31 h 83"/>
                        <a:gd name="T24" fmla="*/ 0 w 139"/>
                        <a:gd name="T25" fmla="*/ 46 h 83"/>
                        <a:gd name="T26" fmla="*/ 5 w 139"/>
                        <a:gd name="T27" fmla="*/ 61 h 83"/>
                        <a:gd name="T28" fmla="*/ 20 w 139"/>
                        <a:gd name="T29" fmla="*/ 72 h 83"/>
                        <a:gd name="T30" fmla="*/ 42 w 139"/>
                        <a:gd name="T31" fmla="*/ 81 h 83"/>
                        <a:gd name="T32" fmla="*/ 70 w 139"/>
                        <a:gd name="T33" fmla="*/ 83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3"/>
                        <a:gd name="T53" fmla="*/ 139 w 139"/>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3">
                          <a:moveTo>
                            <a:pt x="70" y="83"/>
                          </a:moveTo>
                          <a:lnTo>
                            <a:pt x="96" y="81"/>
                          </a:lnTo>
                          <a:lnTo>
                            <a:pt x="118" y="72"/>
                          </a:lnTo>
                          <a:lnTo>
                            <a:pt x="133" y="61"/>
                          </a:lnTo>
                          <a:lnTo>
                            <a:pt x="139" y="46"/>
                          </a:lnTo>
                          <a:lnTo>
                            <a:pt x="133" y="31"/>
                          </a:lnTo>
                          <a:lnTo>
                            <a:pt x="118" y="17"/>
                          </a:lnTo>
                          <a:lnTo>
                            <a:pt x="96" y="4"/>
                          </a:lnTo>
                          <a:lnTo>
                            <a:pt x="70" y="0"/>
                          </a:lnTo>
                          <a:lnTo>
                            <a:pt x="42" y="4"/>
                          </a:lnTo>
                          <a:lnTo>
                            <a:pt x="20" y="17"/>
                          </a:lnTo>
                          <a:lnTo>
                            <a:pt x="5" y="31"/>
                          </a:lnTo>
                          <a:lnTo>
                            <a:pt x="0" y="46"/>
                          </a:lnTo>
                          <a:lnTo>
                            <a:pt x="5" y="61"/>
                          </a:lnTo>
                          <a:lnTo>
                            <a:pt x="20" y="72"/>
                          </a:lnTo>
                          <a:lnTo>
                            <a:pt x="42" y="81"/>
                          </a:lnTo>
                          <a:lnTo>
                            <a:pt x="70" y="83"/>
                          </a:lnTo>
                          <a:close/>
                        </a:path>
                      </a:pathLst>
                    </a:custGeom>
                    <a:solidFill>
                      <a:srgbClr val="B7B7B7"/>
                    </a:solidFill>
                    <a:ln w="0">
                      <a:solidFill>
                        <a:srgbClr val="B7B7B7"/>
                      </a:solidFill>
                      <a:round/>
                      <a:headEnd/>
                      <a:tailEnd/>
                    </a:ln>
                  </p:spPr>
                  <p:txBody>
                    <a:bodyPr/>
                    <a:lstStyle/>
                    <a:p>
                      <a:endParaRPr lang="en-US">
                        <a:latin typeface="Arial" pitchFamily="34" charset="0"/>
                        <a:cs typeface="Arial" pitchFamily="34" charset="0"/>
                      </a:endParaRPr>
                    </a:p>
                  </p:txBody>
                </p:sp>
                <p:sp>
                  <p:nvSpPr>
                    <p:cNvPr id="95" name="Freeform 248">
                      <a:extLst>
                        <a:ext uri="{FF2B5EF4-FFF2-40B4-BE49-F238E27FC236}">
                          <a16:creationId xmlns="" xmlns:a16="http://schemas.microsoft.com/office/drawing/2014/main" id="{F9012FC1-85DD-4287-88A7-EC37E9F642CF}"/>
                        </a:ext>
                      </a:extLst>
                    </p:cNvPr>
                    <p:cNvSpPr>
                      <a:spLocks/>
                    </p:cNvSpPr>
                    <p:nvPr/>
                  </p:nvSpPr>
                  <p:spPr bwMode="auto">
                    <a:xfrm>
                      <a:off x="1407" y="3224"/>
                      <a:ext cx="113" cy="68"/>
                    </a:xfrm>
                    <a:custGeom>
                      <a:avLst/>
                      <a:gdLst>
                        <a:gd name="T0" fmla="*/ 57 w 113"/>
                        <a:gd name="T1" fmla="*/ 68 h 68"/>
                        <a:gd name="T2" fmla="*/ 79 w 113"/>
                        <a:gd name="T3" fmla="*/ 67 h 68"/>
                        <a:gd name="T4" fmla="*/ 96 w 113"/>
                        <a:gd name="T5" fmla="*/ 61 h 68"/>
                        <a:gd name="T6" fmla="*/ 109 w 113"/>
                        <a:gd name="T7" fmla="*/ 50 h 68"/>
                        <a:gd name="T8" fmla="*/ 113 w 113"/>
                        <a:gd name="T9" fmla="*/ 39 h 68"/>
                        <a:gd name="T10" fmla="*/ 109 w 113"/>
                        <a:gd name="T11" fmla="*/ 26 h 68"/>
                        <a:gd name="T12" fmla="*/ 96 w 113"/>
                        <a:gd name="T13" fmla="*/ 13 h 68"/>
                        <a:gd name="T14" fmla="*/ 79 w 113"/>
                        <a:gd name="T15" fmla="*/ 4 h 68"/>
                        <a:gd name="T16" fmla="*/ 57 w 113"/>
                        <a:gd name="T17" fmla="*/ 0 h 68"/>
                        <a:gd name="T18" fmla="*/ 35 w 113"/>
                        <a:gd name="T19" fmla="*/ 4 h 68"/>
                        <a:gd name="T20" fmla="*/ 16 w 113"/>
                        <a:gd name="T21" fmla="*/ 13 h 68"/>
                        <a:gd name="T22" fmla="*/ 5 w 113"/>
                        <a:gd name="T23" fmla="*/ 26 h 68"/>
                        <a:gd name="T24" fmla="*/ 0 w 113"/>
                        <a:gd name="T25" fmla="*/ 39 h 68"/>
                        <a:gd name="T26" fmla="*/ 5 w 113"/>
                        <a:gd name="T27" fmla="*/ 50 h 68"/>
                        <a:gd name="T28" fmla="*/ 16 w 113"/>
                        <a:gd name="T29" fmla="*/ 61 h 68"/>
                        <a:gd name="T30" fmla="*/ 35 w 113"/>
                        <a:gd name="T31" fmla="*/ 67 h 68"/>
                        <a:gd name="T32" fmla="*/ 57 w 113"/>
                        <a:gd name="T33" fmla="*/ 68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68"/>
                        <a:gd name="T53" fmla="*/ 113 w 113"/>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68">
                          <a:moveTo>
                            <a:pt x="57" y="68"/>
                          </a:moveTo>
                          <a:lnTo>
                            <a:pt x="79" y="67"/>
                          </a:lnTo>
                          <a:lnTo>
                            <a:pt x="96" y="61"/>
                          </a:lnTo>
                          <a:lnTo>
                            <a:pt x="109" y="50"/>
                          </a:lnTo>
                          <a:lnTo>
                            <a:pt x="113" y="39"/>
                          </a:lnTo>
                          <a:lnTo>
                            <a:pt x="109" y="26"/>
                          </a:lnTo>
                          <a:lnTo>
                            <a:pt x="96" y="13"/>
                          </a:lnTo>
                          <a:lnTo>
                            <a:pt x="79" y="4"/>
                          </a:lnTo>
                          <a:lnTo>
                            <a:pt x="57" y="0"/>
                          </a:lnTo>
                          <a:lnTo>
                            <a:pt x="35" y="4"/>
                          </a:lnTo>
                          <a:lnTo>
                            <a:pt x="16" y="13"/>
                          </a:lnTo>
                          <a:lnTo>
                            <a:pt x="5" y="26"/>
                          </a:lnTo>
                          <a:lnTo>
                            <a:pt x="0" y="39"/>
                          </a:lnTo>
                          <a:lnTo>
                            <a:pt x="5" y="50"/>
                          </a:lnTo>
                          <a:lnTo>
                            <a:pt x="16" y="61"/>
                          </a:lnTo>
                          <a:lnTo>
                            <a:pt x="35" y="67"/>
                          </a:lnTo>
                          <a:lnTo>
                            <a:pt x="57" y="68"/>
                          </a:lnTo>
                          <a:close/>
                        </a:path>
                      </a:pathLst>
                    </a:custGeom>
                    <a:solidFill>
                      <a:srgbClr val="CFCFCF"/>
                    </a:solidFill>
                    <a:ln w="0">
                      <a:solidFill>
                        <a:srgbClr val="CFCFCF"/>
                      </a:solidFill>
                      <a:round/>
                      <a:headEnd/>
                      <a:tailEnd/>
                    </a:ln>
                  </p:spPr>
                  <p:txBody>
                    <a:bodyPr/>
                    <a:lstStyle/>
                    <a:p>
                      <a:endParaRPr lang="en-US">
                        <a:latin typeface="Arial" pitchFamily="34" charset="0"/>
                        <a:cs typeface="Arial" pitchFamily="34" charset="0"/>
                      </a:endParaRPr>
                    </a:p>
                  </p:txBody>
                </p:sp>
                <p:sp>
                  <p:nvSpPr>
                    <p:cNvPr id="96" name="Freeform 249">
                      <a:extLst>
                        <a:ext uri="{FF2B5EF4-FFF2-40B4-BE49-F238E27FC236}">
                          <a16:creationId xmlns="" xmlns:a16="http://schemas.microsoft.com/office/drawing/2014/main" id="{95EB555C-E831-44CF-942C-EE3E3C78936D}"/>
                        </a:ext>
                      </a:extLst>
                    </p:cNvPr>
                    <p:cNvSpPr>
                      <a:spLocks/>
                    </p:cNvSpPr>
                    <p:nvPr/>
                  </p:nvSpPr>
                  <p:spPr bwMode="auto">
                    <a:xfrm>
                      <a:off x="1422" y="3226"/>
                      <a:ext cx="85" cy="52"/>
                    </a:xfrm>
                    <a:custGeom>
                      <a:avLst/>
                      <a:gdLst>
                        <a:gd name="T0" fmla="*/ 42 w 85"/>
                        <a:gd name="T1" fmla="*/ 52 h 52"/>
                        <a:gd name="T2" fmla="*/ 64 w 85"/>
                        <a:gd name="T3" fmla="*/ 50 h 52"/>
                        <a:gd name="T4" fmla="*/ 79 w 85"/>
                        <a:gd name="T5" fmla="*/ 41 h 52"/>
                        <a:gd name="T6" fmla="*/ 85 w 85"/>
                        <a:gd name="T7" fmla="*/ 29 h 52"/>
                        <a:gd name="T8" fmla="*/ 83 w 85"/>
                        <a:gd name="T9" fmla="*/ 20 h 52"/>
                        <a:gd name="T10" fmla="*/ 72 w 85"/>
                        <a:gd name="T11" fmla="*/ 9 h 52"/>
                        <a:gd name="T12" fmla="*/ 59 w 85"/>
                        <a:gd name="T13" fmla="*/ 3 h 52"/>
                        <a:gd name="T14" fmla="*/ 42 w 85"/>
                        <a:gd name="T15" fmla="*/ 0 h 52"/>
                        <a:gd name="T16" fmla="*/ 25 w 85"/>
                        <a:gd name="T17" fmla="*/ 3 h 52"/>
                        <a:gd name="T18" fmla="*/ 11 w 85"/>
                        <a:gd name="T19" fmla="*/ 9 h 52"/>
                        <a:gd name="T20" fmla="*/ 1 w 85"/>
                        <a:gd name="T21" fmla="*/ 20 h 52"/>
                        <a:gd name="T22" fmla="*/ 0 w 85"/>
                        <a:gd name="T23" fmla="*/ 29 h 52"/>
                        <a:gd name="T24" fmla="*/ 5 w 85"/>
                        <a:gd name="T25" fmla="*/ 41 h 52"/>
                        <a:gd name="T26" fmla="*/ 20 w 85"/>
                        <a:gd name="T27" fmla="*/ 50 h 52"/>
                        <a:gd name="T28" fmla="*/ 42 w 85"/>
                        <a:gd name="T29" fmla="*/ 5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
                        <a:gd name="T46" fmla="*/ 0 h 52"/>
                        <a:gd name="T47" fmla="*/ 85 w 85"/>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 h="52">
                          <a:moveTo>
                            <a:pt x="42" y="52"/>
                          </a:moveTo>
                          <a:lnTo>
                            <a:pt x="64" y="50"/>
                          </a:lnTo>
                          <a:lnTo>
                            <a:pt x="79" y="41"/>
                          </a:lnTo>
                          <a:lnTo>
                            <a:pt x="85" y="29"/>
                          </a:lnTo>
                          <a:lnTo>
                            <a:pt x="83" y="20"/>
                          </a:lnTo>
                          <a:lnTo>
                            <a:pt x="72" y="9"/>
                          </a:lnTo>
                          <a:lnTo>
                            <a:pt x="59" y="3"/>
                          </a:lnTo>
                          <a:lnTo>
                            <a:pt x="42" y="0"/>
                          </a:lnTo>
                          <a:lnTo>
                            <a:pt x="25" y="3"/>
                          </a:lnTo>
                          <a:lnTo>
                            <a:pt x="11" y="9"/>
                          </a:lnTo>
                          <a:lnTo>
                            <a:pt x="1" y="20"/>
                          </a:lnTo>
                          <a:lnTo>
                            <a:pt x="0" y="29"/>
                          </a:lnTo>
                          <a:lnTo>
                            <a:pt x="5" y="41"/>
                          </a:lnTo>
                          <a:lnTo>
                            <a:pt x="20" y="50"/>
                          </a:lnTo>
                          <a:lnTo>
                            <a:pt x="42" y="52"/>
                          </a:lnTo>
                          <a:close/>
                        </a:path>
                      </a:pathLst>
                    </a:custGeom>
                    <a:solidFill>
                      <a:srgbClr val="E7E7E7"/>
                    </a:solidFill>
                    <a:ln w="0">
                      <a:solidFill>
                        <a:srgbClr val="E7E7E7"/>
                      </a:solidFill>
                      <a:round/>
                      <a:headEnd/>
                      <a:tailEnd/>
                    </a:ln>
                  </p:spPr>
                  <p:txBody>
                    <a:bodyPr/>
                    <a:lstStyle/>
                    <a:p>
                      <a:endParaRPr lang="en-US">
                        <a:latin typeface="Arial" pitchFamily="34" charset="0"/>
                        <a:cs typeface="Arial" pitchFamily="34" charset="0"/>
                      </a:endParaRPr>
                    </a:p>
                  </p:txBody>
                </p:sp>
                <p:sp>
                  <p:nvSpPr>
                    <p:cNvPr id="97" name="Freeform 250">
                      <a:extLst>
                        <a:ext uri="{FF2B5EF4-FFF2-40B4-BE49-F238E27FC236}">
                          <a16:creationId xmlns="" xmlns:a16="http://schemas.microsoft.com/office/drawing/2014/main" id="{B8B711BC-BD31-4723-8427-E24D70656F4D}"/>
                        </a:ext>
                      </a:extLst>
                    </p:cNvPr>
                    <p:cNvSpPr>
                      <a:spLocks/>
                    </p:cNvSpPr>
                    <p:nvPr/>
                  </p:nvSpPr>
                  <p:spPr bwMode="auto">
                    <a:xfrm>
                      <a:off x="1434" y="3228"/>
                      <a:ext cx="60" cy="35"/>
                    </a:xfrm>
                    <a:custGeom>
                      <a:avLst/>
                      <a:gdLst>
                        <a:gd name="T0" fmla="*/ 30 w 60"/>
                        <a:gd name="T1" fmla="*/ 35 h 35"/>
                        <a:gd name="T2" fmla="*/ 45 w 60"/>
                        <a:gd name="T3" fmla="*/ 33 h 35"/>
                        <a:gd name="T4" fmla="*/ 56 w 60"/>
                        <a:gd name="T5" fmla="*/ 27 h 35"/>
                        <a:gd name="T6" fmla="*/ 60 w 60"/>
                        <a:gd name="T7" fmla="*/ 20 h 35"/>
                        <a:gd name="T8" fmla="*/ 56 w 60"/>
                        <a:gd name="T9" fmla="*/ 11 h 35"/>
                        <a:gd name="T10" fmla="*/ 45 w 60"/>
                        <a:gd name="T11" fmla="*/ 1 h 35"/>
                        <a:gd name="T12" fmla="*/ 30 w 60"/>
                        <a:gd name="T13" fmla="*/ 0 h 35"/>
                        <a:gd name="T14" fmla="*/ 15 w 60"/>
                        <a:gd name="T15" fmla="*/ 1 h 35"/>
                        <a:gd name="T16" fmla="*/ 4 w 60"/>
                        <a:gd name="T17" fmla="*/ 11 h 35"/>
                        <a:gd name="T18" fmla="*/ 0 w 60"/>
                        <a:gd name="T19" fmla="*/ 20 h 35"/>
                        <a:gd name="T20" fmla="*/ 4 w 60"/>
                        <a:gd name="T21" fmla="*/ 27 h 35"/>
                        <a:gd name="T22" fmla="*/ 15 w 60"/>
                        <a:gd name="T23" fmla="*/ 33 h 35"/>
                        <a:gd name="T24" fmla="*/ 30 w 60"/>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35"/>
                        <a:gd name="T41" fmla="*/ 60 w 60"/>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35">
                          <a:moveTo>
                            <a:pt x="30" y="35"/>
                          </a:moveTo>
                          <a:lnTo>
                            <a:pt x="45" y="33"/>
                          </a:lnTo>
                          <a:lnTo>
                            <a:pt x="56" y="27"/>
                          </a:lnTo>
                          <a:lnTo>
                            <a:pt x="60" y="20"/>
                          </a:lnTo>
                          <a:lnTo>
                            <a:pt x="56" y="11"/>
                          </a:lnTo>
                          <a:lnTo>
                            <a:pt x="45" y="1"/>
                          </a:lnTo>
                          <a:lnTo>
                            <a:pt x="30" y="0"/>
                          </a:lnTo>
                          <a:lnTo>
                            <a:pt x="15" y="1"/>
                          </a:lnTo>
                          <a:lnTo>
                            <a:pt x="4" y="11"/>
                          </a:lnTo>
                          <a:lnTo>
                            <a:pt x="0" y="20"/>
                          </a:lnTo>
                          <a:lnTo>
                            <a:pt x="4" y="27"/>
                          </a:lnTo>
                          <a:lnTo>
                            <a:pt x="15" y="33"/>
                          </a:lnTo>
                          <a:lnTo>
                            <a:pt x="30" y="35"/>
                          </a:lnTo>
                          <a:close/>
                        </a:path>
                      </a:pathLst>
                    </a:custGeom>
                    <a:solidFill>
                      <a:srgbClr val="FFFFFF"/>
                    </a:solidFill>
                    <a:ln w="0">
                      <a:solidFill>
                        <a:srgbClr val="FFFFFF"/>
                      </a:solidFill>
                      <a:round/>
                      <a:headEnd/>
                      <a:tailEnd/>
                    </a:ln>
                  </p:spPr>
                  <p:txBody>
                    <a:bodyPr/>
                    <a:lstStyle/>
                    <a:p>
                      <a:endParaRPr lang="en-US">
                        <a:latin typeface="Arial" pitchFamily="34" charset="0"/>
                        <a:cs typeface="Arial" pitchFamily="34" charset="0"/>
                      </a:endParaRPr>
                    </a:p>
                  </p:txBody>
                </p:sp>
              </p:grpSp>
            </p:grpSp>
          </p:grpSp>
          <p:grpSp>
            <p:nvGrpSpPr>
              <p:cNvPr id="8" name="Group 343">
                <a:extLst>
                  <a:ext uri="{FF2B5EF4-FFF2-40B4-BE49-F238E27FC236}">
                    <a16:creationId xmlns="" xmlns:a16="http://schemas.microsoft.com/office/drawing/2014/main" id="{34251A03-E812-4297-B847-B86C1A8022B1}"/>
                  </a:ext>
                </a:extLst>
              </p:cNvPr>
              <p:cNvGrpSpPr/>
              <p:nvPr/>
            </p:nvGrpSpPr>
            <p:grpSpPr>
              <a:xfrm>
                <a:off x="1862778" y="3550629"/>
                <a:ext cx="844708" cy="257028"/>
                <a:chOff x="5563489" y="3481924"/>
                <a:chExt cx="844708" cy="257028"/>
              </a:xfrm>
            </p:grpSpPr>
            <p:sp>
              <p:nvSpPr>
                <p:cNvPr id="11" name="Freeform 281">
                  <a:extLst>
                    <a:ext uri="{FF2B5EF4-FFF2-40B4-BE49-F238E27FC236}">
                      <a16:creationId xmlns="" xmlns:a16="http://schemas.microsoft.com/office/drawing/2014/main" id="{A608AD6C-C6A4-4915-A308-7F40035271F1}"/>
                    </a:ext>
                  </a:extLst>
                </p:cNvPr>
                <p:cNvSpPr>
                  <a:spLocks/>
                </p:cNvSpPr>
                <p:nvPr/>
              </p:nvSpPr>
              <p:spPr bwMode="auto">
                <a:xfrm>
                  <a:off x="5563489" y="3581185"/>
                  <a:ext cx="571965" cy="157767"/>
                </a:xfrm>
                <a:custGeom>
                  <a:avLst/>
                  <a:gdLst>
                    <a:gd name="T0" fmla="*/ 0 w 432"/>
                    <a:gd name="T1" fmla="*/ 124 h 124"/>
                    <a:gd name="T2" fmla="*/ 432 w 432"/>
                    <a:gd name="T3" fmla="*/ 80 h 124"/>
                    <a:gd name="T4" fmla="*/ 352 w 432"/>
                    <a:gd name="T5" fmla="*/ 0 h 124"/>
                    <a:gd name="T6" fmla="*/ 0 w 432"/>
                    <a:gd name="T7" fmla="*/ 124 h 124"/>
                    <a:gd name="T8" fmla="*/ 0 60000 65536"/>
                    <a:gd name="T9" fmla="*/ 0 60000 65536"/>
                    <a:gd name="T10" fmla="*/ 0 60000 65536"/>
                    <a:gd name="T11" fmla="*/ 0 60000 65536"/>
                    <a:gd name="T12" fmla="*/ 0 w 432"/>
                    <a:gd name="T13" fmla="*/ 0 h 124"/>
                    <a:gd name="T14" fmla="*/ 432 w 432"/>
                    <a:gd name="T15" fmla="*/ 124 h 124"/>
                  </a:gdLst>
                  <a:ahLst/>
                  <a:cxnLst>
                    <a:cxn ang="T8">
                      <a:pos x="T0" y="T1"/>
                    </a:cxn>
                    <a:cxn ang="T9">
                      <a:pos x="T2" y="T3"/>
                    </a:cxn>
                    <a:cxn ang="T10">
                      <a:pos x="T4" y="T5"/>
                    </a:cxn>
                    <a:cxn ang="T11">
                      <a:pos x="T6" y="T7"/>
                    </a:cxn>
                  </a:cxnLst>
                  <a:rect l="T12" t="T13" r="T14" b="T15"/>
                  <a:pathLst>
                    <a:path w="432" h="124">
                      <a:moveTo>
                        <a:pt x="0" y="124"/>
                      </a:moveTo>
                      <a:lnTo>
                        <a:pt x="432" y="80"/>
                      </a:lnTo>
                      <a:lnTo>
                        <a:pt x="352" y="0"/>
                      </a:lnTo>
                      <a:lnTo>
                        <a:pt x="0" y="124"/>
                      </a:lnTo>
                      <a:close/>
                    </a:path>
                  </a:pathLst>
                </a:custGeom>
                <a:solidFill>
                  <a:srgbClr val="BFBFBF"/>
                </a:solidFill>
                <a:ln w="0">
                  <a:solidFill>
                    <a:srgbClr val="BFBFBF"/>
                  </a:solidFill>
                  <a:round/>
                  <a:headEnd/>
                  <a:tailEnd/>
                </a:ln>
              </p:spPr>
              <p:txBody>
                <a:bodyPr/>
                <a:lstStyle/>
                <a:p>
                  <a:endParaRPr lang="en-US">
                    <a:latin typeface="Arial" pitchFamily="34" charset="0"/>
                    <a:cs typeface="Arial" pitchFamily="34" charset="0"/>
                  </a:endParaRPr>
                </a:p>
              </p:txBody>
            </p:sp>
            <p:sp>
              <p:nvSpPr>
                <p:cNvPr id="12" name="Freeform 283">
                  <a:extLst>
                    <a:ext uri="{FF2B5EF4-FFF2-40B4-BE49-F238E27FC236}">
                      <a16:creationId xmlns="" xmlns:a16="http://schemas.microsoft.com/office/drawing/2014/main" id="{697050EE-4A01-4B97-8524-EADEF72E6080}"/>
                    </a:ext>
                  </a:extLst>
                </p:cNvPr>
                <p:cNvSpPr>
                  <a:spLocks/>
                </p:cNvSpPr>
                <p:nvPr/>
              </p:nvSpPr>
              <p:spPr bwMode="auto">
                <a:xfrm>
                  <a:off x="6245345" y="3539199"/>
                  <a:ext cx="67524" cy="143771"/>
                </a:xfrm>
                <a:custGeom>
                  <a:avLst/>
                  <a:gdLst>
                    <a:gd name="T0" fmla="*/ 51 w 51"/>
                    <a:gd name="T1" fmla="*/ 113 h 113"/>
                    <a:gd name="T2" fmla="*/ 51 w 51"/>
                    <a:gd name="T3" fmla="*/ 31 h 113"/>
                    <a:gd name="T4" fmla="*/ 0 w 51"/>
                    <a:gd name="T5" fmla="*/ 0 h 113"/>
                    <a:gd name="T6" fmla="*/ 0 w 51"/>
                    <a:gd name="T7" fmla="*/ 81 h 113"/>
                    <a:gd name="T8" fmla="*/ 51 w 51"/>
                    <a:gd name="T9" fmla="*/ 113 h 113"/>
                    <a:gd name="T10" fmla="*/ 0 60000 65536"/>
                    <a:gd name="T11" fmla="*/ 0 60000 65536"/>
                    <a:gd name="T12" fmla="*/ 0 60000 65536"/>
                    <a:gd name="T13" fmla="*/ 0 60000 65536"/>
                    <a:gd name="T14" fmla="*/ 0 60000 65536"/>
                    <a:gd name="T15" fmla="*/ 0 w 51"/>
                    <a:gd name="T16" fmla="*/ 0 h 113"/>
                    <a:gd name="T17" fmla="*/ 51 w 51"/>
                    <a:gd name="T18" fmla="*/ 113 h 113"/>
                  </a:gdLst>
                  <a:ahLst/>
                  <a:cxnLst>
                    <a:cxn ang="T10">
                      <a:pos x="T0" y="T1"/>
                    </a:cxn>
                    <a:cxn ang="T11">
                      <a:pos x="T2" y="T3"/>
                    </a:cxn>
                    <a:cxn ang="T12">
                      <a:pos x="T4" y="T5"/>
                    </a:cxn>
                    <a:cxn ang="T13">
                      <a:pos x="T6" y="T7"/>
                    </a:cxn>
                    <a:cxn ang="T14">
                      <a:pos x="T8" y="T9"/>
                    </a:cxn>
                  </a:cxnLst>
                  <a:rect l="T15" t="T16" r="T17" b="T18"/>
                  <a:pathLst>
                    <a:path w="51" h="113">
                      <a:moveTo>
                        <a:pt x="51" y="113"/>
                      </a:moveTo>
                      <a:lnTo>
                        <a:pt x="51" y="31"/>
                      </a:lnTo>
                      <a:lnTo>
                        <a:pt x="0" y="0"/>
                      </a:lnTo>
                      <a:lnTo>
                        <a:pt x="0" y="81"/>
                      </a:lnTo>
                      <a:lnTo>
                        <a:pt x="51" y="113"/>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3" name="Freeform 284">
                  <a:extLst>
                    <a:ext uri="{FF2B5EF4-FFF2-40B4-BE49-F238E27FC236}">
                      <a16:creationId xmlns="" xmlns:a16="http://schemas.microsoft.com/office/drawing/2014/main" id="{075F265A-64C8-408F-8204-85F172143AF4}"/>
                    </a:ext>
                  </a:extLst>
                </p:cNvPr>
                <p:cNvSpPr>
                  <a:spLocks/>
                </p:cNvSpPr>
                <p:nvPr/>
              </p:nvSpPr>
              <p:spPr bwMode="auto">
                <a:xfrm>
                  <a:off x="6312869" y="3536654"/>
                  <a:ext cx="95328" cy="148861"/>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14" name="Freeform 286">
                  <a:extLst>
                    <a:ext uri="{FF2B5EF4-FFF2-40B4-BE49-F238E27FC236}">
                      <a16:creationId xmlns="" xmlns:a16="http://schemas.microsoft.com/office/drawing/2014/main" id="{309C4480-C3D0-4695-929E-F28A315F1C3C}"/>
                    </a:ext>
                  </a:extLst>
                </p:cNvPr>
                <p:cNvSpPr>
                  <a:spLocks/>
                </p:cNvSpPr>
                <p:nvPr/>
              </p:nvSpPr>
              <p:spPr bwMode="auto">
                <a:xfrm>
                  <a:off x="6059986" y="3484489"/>
                  <a:ext cx="348210" cy="94151"/>
                </a:xfrm>
                <a:custGeom>
                  <a:avLst/>
                  <a:gdLst>
                    <a:gd name="T0" fmla="*/ 72 w 263"/>
                    <a:gd name="T1" fmla="*/ 6 h 74"/>
                    <a:gd name="T2" fmla="*/ 0 w 263"/>
                    <a:gd name="T3" fmla="*/ 39 h 74"/>
                    <a:gd name="T4" fmla="*/ 68 w 263"/>
                    <a:gd name="T5" fmla="*/ 72 h 74"/>
                    <a:gd name="T6" fmla="*/ 139 w 263"/>
                    <a:gd name="T7" fmla="*/ 39 h 74"/>
                    <a:gd name="T8" fmla="*/ 191 w 263"/>
                    <a:gd name="T9" fmla="*/ 74 h 74"/>
                    <a:gd name="T10" fmla="*/ 263 w 263"/>
                    <a:gd name="T11" fmla="*/ 39 h 74"/>
                    <a:gd name="T12" fmla="*/ 194 w 263"/>
                    <a:gd name="T13" fmla="*/ 0 h 74"/>
                    <a:gd name="T14" fmla="*/ 126 w 263"/>
                    <a:gd name="T15" fmla="*/ 32 h 74"/>
                    <a:gd name="T16" fmla="*/ 72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2" y="6"/>
                      </a:moveTo>
                      <a:lnTo>
                        <a:pt x="0" y="39"/>
                      </a:lnTo>
                      <a:lnTo>
                        <a:pt x="68" y="72"/>
                      </a:lnTo>
                      <a:lnTo>
                        <a:pt x="139" y="39"/>
                      </a:lnTo>
                      <a:lnTo>
                        <a:pt x="191" y="74"/>
                      </a:lnTo>
                      <a:lnTo>
                        <a:pt x="263" y="39"/>
                      </a:lnTo>
                      <a:lnTo>
                        <a:pt x="194" y="0"/>
                      </a:lnTo>
                      <a:lnTo>
                        <a:pt x="126" y="32"/>
                      </a:lnTo>
                      <a:lnTo>
                        <a:pt x="72" y="6"/>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15" name="Freeform 287">
                  <a:extLst>
                    <a:ext uri="{FF2B5EF4-FFF2-40B4-BE49-F238E27FC236}">
                      <a16:creationId xmlns="" xmlns:a16="http://schemas.microsoft.com/office/drawing/2014/main" id="{4295B563-B943-465F-87CB-FA347FD511B6}"/>
                    </a:ext>
                  </a:extLst>
                </p:cNvPr>
                <p:cNvSpPr>
                  <a:spLocks/>
                </p:cNvSpPr>
                <p:nvPr/>
              </p:nvSpPr>
              <p:spPr bwMode="auto">
                <a:xfrm>
                  <a:off x="5885219" y="3536654"/>
                  <a:ext cx="95328" cy="148861"/>
                </a:xfrm>
                <a:custGeom>
                  <a:avLst/>
                  <a:gdLst>
                    <a:gd name="T0" fmla="*/ 72 w 72"/>
                    <a:gd name="T1" fmla="*/ 117 h 117"/>
                    <a:gd name="T2" fmla="*/ 72 w 72"/>
                    <a:gd name="T3" fmla="*/ 33 h 117"/>
                    <a:gd name="T4" fmla="*/ 0 w 72"/>
                    <a:gd name="T5" fmla="*/ 0 h 117"/>
                    <a:gd name="T6" fmla="*/ 0 w 72"/>
                    <a:gd name="T7" fmla="*/ 83 h 117"/>
                    <a:gd name="T8" fmla="*/ 72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72" y="117"/>
                      </a:moveTo>
                      <a:lnTo>
                        <a:pt x="72" y="33"/>
                      </a:lnTo>
                      <a:lnTo>
                        <a:pt x="0" y="0"/>
                      </a:lnTo>
                      <a:lnTo>
                        <a:pt x="0" y="83"/>
                      </a:lnTo>
                      <a:lnTo>
                        <a:pt x="72" y="11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6" name="Freeform 291">
                  <a:extLst>
                    <a:ext uri="{FF2B5EF4-FFF2-40B4-BE49-F238E27FC236}">
                      <a16:creationId xmlns="" xmlns:a16="http://schemas.microsoft.com/office/drawing/2014/main" id="{D52ED1A1-ACC1-41BA-A0F0-3952BBC241D8}"/>
                    </a:ext>
                  </a:extLst>
                </p:cNvPr>
                <p:cNvSpPr>
                  <a:spLocks/>
                </p:cNvSpPr>
                <p:nvPr/>
              </p:nvSpPr>
              <p:spPr bwMode="auto">
                <a:xfrm>
                  <a:off x="6063958" y="3543016"/>
                  <a:ext cx="96652" cy="148861"/>
                </a:xfrm>
                <a:custGeom>
                  <a:avLst/>
                  <a:gdLst>
                    <a:gd name="T0" fmla="*/ 73 w 73"/>
                    <a:gd name="T1" fmla="*/ 117 h 117"/>
                    <a:gd name="T2" fmla="*/ 73 w 73"/>
                    <a:gd name="T3" fmla="*/ 36 h 117"/>
                    <a:gd name="T4" fmla="*/ 0 w 73"/>
                    <a:gd name="T5" fmla="*/ 0 h 117"/>
                    <a:gd name="T6" fmla="*/ 0 w 73"/>
                    <a:gd name="T7" fmla="*/ 84 h 117"/>
                    <a:gd name="T8" fmla="*/ 73 w 73"/>
                    <a:gd name="T9" fmla="*/ 117 h 117"/>
                    <a:gd name="T10" fmla="*/ 0 60000 65536"/>
                    <a:gd name="T11" fmla="*/ 0 60000 65536"/>
                    <a:gd name="T12" fmla="*/ 0 60000 65536"/>
                    <a:gd name="T13" fmla="*/ 0 60000 65536"/>
                    <a:gd name="T14" fmla="*/ 0 60000 65536"/>
                    <a:gd name="T15" fmla="*/ 0 w 73"/>
                    <a:gd name="T16" fmla="*/ 0 h 117"/>
                    <a:gd name="T17" fmla="*/ 73 w 73"/>
                    <a:gd name="T18" fmla="*/ 117 h 117"/>
                  </a:gdLst>
                  <a:ahLst/>
                  <a:cxnLst>
                    <a:cxn ang="T10">
                      <a:pos x="T0" y="T1"/>
                    </a:cxn>
                    <a:cxn ang="T11">
                      <a:pos x="T2" y="T3"/>
                    </a:cxn>
                    <a:cxn ang="T12">
                      <a:pos x="T4" y="T5"/>
                    </a:cxn>
                    <a:cxn ang="T13">
                      <a:pos x="T6" y="T7"/>
                    </a:cxn>
                    <a:cxn ang="T14">
                      <a:pos x="T8" y="T9"/>
                    </a:cxn>
                  </a:cxnLst>
                  <a:rect l="T15" t="T16" r="T17" b="T18"/>
                  <a:pathLst>
                    <a:path w="73" h="117">
                      <a:moveTo>
                        <a:pt x="73" y="117"/>
                      </a:moveTo>
                      <a:lnTo>
                        <a:pt x="73" y="36"/>
                      </a:lnTo>
                      <a:lnTo>
                        <a:pt x="0" y="0"/>
                      </a:lnTo>
                      <a:lnTo>
                        <a:pt x="0" y="84"/>
                      </a:lnTo>
                      <a:lnTo>
                        <a:pt x="73" y="117"/>
                      </a:lnTo>
                      <a:close/>
                    </a:path>
                  </a:pathLst>
                </a:custGeom>
                <a:solidFill>
                  <a:srgbClr val="000000"/>
                </a:solidFill>
                <a:ln w="0">
                  <a:solidFill>
                    <a:srgbClr val="000000"/>
                  </a:solidFill>
                  <a:round/>
                  <a:headEnd/>
                  <a:tailEnd/>
                </a:ln>
              </p:spPr>
              <p:txBody>
                <a:bodyPr/>
                <a:lstStyle/>
                <a:p>
                  <a:endParaRPr lang="en-US">
                    <a:latin typeface="Arial" pitchFamily="34" charset="0"/>
                    <a:cs typeface="Arial" pitchFamily="34" charset="0"/>
                  </a:endParaRPr>
                </a:p>
              </p:txBody>
            </p:sp>
            <p:sp>
              <p:nvSpPr>
                <p:cNvPr id="17" name="Freeform 290">
                  <a:extLst>
                    <a:ext uri="{FF2B5EF4-FFF2-40B4-BE49-F238E27FC236}">
                      <a16:creationId xmlns="" xmlns:a16="http://schemas.microsoft.com/office/drawing/2014/main" id="{DE2E710A-1A3F-4648-8FE0-8E6DC87BC03A}"/>
                    </a:ext>
                  </a:extLst>
                </p:cNvPr>
                <p:cNvSpPr>
                  <a:spLocks/>
                </p:cNvSpPr>
                <p:nvPr/>
              </p:nvSpPr>
              <p:spPr bwMode="auto">
                <a:xfrm>
                  <a:off x="5885219" y="3481924"/>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18" name="Freeform 282">
                  <a:extLst>
                    <a:ext uri="{FF2B5EF4-FFF2-40B4-BE49-F238E27FC236}">
                      <a16:creationId xmlns="" xmlns:a16="http://schemas.microsoft.com/office/drawing/2014/main" id="{498BF7E4-3A50-467D-BF85-A729850FCFAB}"/>
                    </a:ext>
                  </a:extLst>
                </p:cNvPr>
                <p:cNvSpPr>
                  <a:spLocks/>
                </p:cNvSpPr>
                <p:nvPr/>
              </p:nvSpPr>
              <p:spPr bwMode="auto">
                <a:xfrm>
                  <a:off x="6159285" y="3535383"/>
                  <a:ext cx="95327" cy="148861"/>
                </a:xfrm>
                <a:custGeom>
                  <a:avLst/>
                  <a:gdLst>
                    <a:gd name="T0" fmla="*/ 0 w 72"/>
                    <a:gd name="T1" fmla="*/ 117 h 117"/>
                    <a:gd name="T2" fmla="*/ 0 w 72"/>
                    <a:gd name="T3" fmla="*/ 33 h 117"/>
                    <a:gd name="T4" fmla="*/ 72 w 72"/>
                    <a:gd name="T5" fmla="*/ 0 h 117"/>
                    <a:gd name="T6" fmla="*/ 72 w 72"/>
                    <a:gd name="T7" fmla="*/ 83 h 117"/>
                    <a:gd name="T8" fmla="*/ 0 w 72"/>
                    <a:gd name="T9" fmla="*/ 117 h 117"/>
                    <a:gd name="T10" fmla="*/ 0 60000 65536"/>
                    <a:gd name="T11" fmla="*/ 0 60000 65536"/>
                    <a:gd name="T12" fmla="*/ 0 60000 65536"/>
                    <a:gd name="T13" fmla="*/ 0 60000 65536"/>
                    <a:gd name="T14" fmla="*/ 0 60000 65536"/>
                    <a:gd name="T15" fmla="*/ 0 w 72"/>
                    <a:gd name="T16" fmla="*/ 0 h 117"/>
                    <a:gd name="T17" fmla="*/ 72 w 72"/>
                    <a:gd name="T18" fmla="*/ 117 h 117"/>
                  </a:gdLst>
                  <a:ahLst/>
                  <a:cxnLst>
                    <a:cxn ang="T10">
                      <a:pos x="T0" y="T1"/>
                    </a:cxn>
                    <a:cxn ang="T11">
                      <a:pos x="T2" y="T3"/>
                    </a:cxn>
                    <a:cxn ang="T12">
                      <a:pos x="T4" y="T5"/>
                    </a:cxn>
                    <a:cxn ang="T13">
                      <a:pos x="T6" y="T7"/>
                    </a:cxn>
                    <a:cxn ang="T14">
                      <a:pos x="T8" y="T9"/>
                    </a:cxn>
                  </a:cxnLst>
                  <a:rect l="T15" t="T16" r="T17" b="T18"/>
                  <a:pathLst>
                    <a:path w="72" h="117">
                      <a:moveTo>
                        <a:pt x="0" y="117"/>
                      </a:moveTo>
                      <a:lnTo>
                        <a:pt x="0" y="33"/>
                      </a:lnTo>
                      <a:lnTo>
                        <a:pt x="72" y="0"/>
                      </a:lnTo>
                      <a:lnTo>
                        <a:pt x="72" y="83"/>
                      </a:lnTo>
                      <a:lnTo>
                        <a:pt x="0" y="117"/>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sp>
              <p:nvSpPr>
                <p:cNvPr id="19" name="Freeform 290">
                  <a:extLst>
                    <a:ext uri="{FF2B5EF4-FFF2-40B4-BE49-F238E27FC236}">
                      <a16:creationId xmlns="" xmlns:a16="http://schemas.microsoft.com/office/drawing/2014/main" id="{74F04033-0751-4166-B33D-3CF3AB2EFD77}"/>
                    </a:ext>
                  </a:extLst>
                </p:cNvPr>
                <p:cNvSpPr>
                  <a:spLocks/>
                </p:cNvSpPr>
                <p:nvPr/>
              </p:nvSpPr>
              <p:spPr bwMode="auto">
                <a:xfrm>
                  <a:off x="5897135" y="3483218"/>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path>
                  </a:pathLst>
                </a:custGeom>
                <a:noFill/>
                <a:ln w="3175">
                  <a:solidFill>
                    <a:srgbClr val="000000"/>
                  </a:solidFill>
                  <a:round/>
                  <a:headEnd/>
                  <a:tailEnd/>
                </a:ln>
              </p:spPr>
              <p:txBody>
                <a:bodyPr/>
                <a:lstStyle/>
                <a:p>
                  <a:endParaRPr lang="en-US">
                    <a:latin typeface="Arial" pitchFamily="34" charset="0"/>
                    <a:cs typeface="Arial" pitchFamily="34" charset="0"/>
                  </a:endParaRPr>
                </a:p>
              </p:txBody>
            </p:sp>
            <p:sp>
              <p:nvSpPr>
                <p:cNvPr id="20" name="Freeform 288">
                  <a:extLst>
                    <a:ext uri="{FF2B5EF4-FFF2-40B4-BE49-F238E27FC236}">
                      <a16:creationId xmlns="" xmlns:a16="http://schemas.microsoft.com/office/drawing/2014/main" id="{060B2674-5ECA-44EA-800F-84369297ACF2}"/>
                    </a:ext>
                  </a:extLst>
                </p:cNvPr>
                <p:cNvSpPr>
                  <a:spLocks/>
                </p:cNvSpPr>
                <p:nvPr/>
              </p:nvSpPr>
              <p:spPr bwMode="auto">
                <a:xfrm>
                  <a:off x="5981384" y="3547469"/>
                  <a:ext cx="94004" cy="148861"/>
                </a:xfrm>
                <a:custGeom>
                  <a:avLst/>
                  <a:gdLst>
                    <a:gd name="T0" fmla="*/ 0 w 71"/>
                    <a:gd name="T1" fmla="*/ 117 h 117"/>
                    <a:gd name="T2" fmla="*/ 0 w 71"/>
                    <a:gd name="T3" fmla="*/ 33 h 117"/>
                    <a:gd name="T4" fmla="*/ 71 w 71"/>
                    <a:gd name="T5" fmla="*/ 0 h 117"/>
                    <a:gd name="T6" fmla="*/ 71 w 71"/>
                    <a:gd name="T7" fmla="*/ 83 h 117"/>
                    <a:gd name="T8" fmla="*/ 0 w 71"/>
                    <a:gd name="T9" fmla="*/ 117 h 117"/>
                    <a:gd name="T10" fmla="*/ 0 60000 65536"/>
                    <a:gd name="T11" fmla="*/ 0 60000 65536"/>
                    <a:gd name="T12" fmla="*/ 0 60000 65536"/>
                    <a:gd name="T13" fmla="*/ 0 60000 65536"/>
                    <a:gd name="T14" fmla="*/ 0 60000 65536"/>
                    <a:gd name="T15" fmla="*/ 0 w 71"/>
                    <a:gd name="T16" fmla="*/ 0 h 117"/>
                    <a:gd name="T17" fmla="*/ 71 w 71"/>
                    <a:gd name="T18" fmla="*/ 117 h 117"/>
                  </a:gdLst>
                  <a:ahLst/>
                  <a:cxnLst>
                    <a:cxn ang="T10">
                      <a:pos x="T0" y="T1"/>
                    </a:cxn>
                    <a:cxn ang="T11">
                      <a:pos x="T2" y="T3"/>
                    </a:cxn>
                    <a:cxn ang="T12">
                      <a:pos x="T4" y="T5"/>
                    </a:cxn>
                    <a:cxn ang="T13">
                      <a:pos x="T6" y="T7"/>
                    </a:cxn>
                    <a:cxn ang="T14">
                      <a:pos x="T8" y="T9"/>
                    </a:cxn>
                  </a:cxnLst>
                  <a:rect l="T15" t="T16" r="T17" b="T18"/>
                  <a:pathLst>
                    <a:path w="71" h="117">
                      <a:moveTo>
                        <a:pt x="0" y="117"/>
                      </a:moveTo>
                      <a:lnTo>
                        <a:pt x="0" y="33"/>
                      </a:lnTo>
                      <a:lnTo>
                        <a:pt x="71" y="0"/>
                      </a:lnTo>
                      <a:lnTo>
                        <a:pt x="71" y="83"/>
                      </a:lnTo>
                      <a:lnTo>
                        <a:pt x="0" y="117"/>
                      </a:lnTo>
                      <a:close/>
                    </a:path>
                  </a:pathLst>
                </a:custGeom>
                <a:solidFill>
                  <a:srgbClr val="707070"/>
                </a:solidFill>
                <a:ln w="0">
                  <a:solidFill>
                    <a:srgbClr val="707070"/>
                  </a:solidFill>
                  <a:round/>
                  <a:headEnd/>
                  <a:tailEnd/>
                </a:ln>
              </p:spPr>
              <p:txBody>
                <a:bodyPr/>
                <a:lstStyle/>
                <a:p>
                  <a:endParaRPr lang="en-US">
                    <a:latin typeface="Arial" pitchFamily="34" charset="0"/>
                    <a:cs typeface="Arial" pitchFamily="34" charset="0"/>
                  </a:endParaRPr>
                </a:p>
              </p:txBody>
            </p:sp>
          </p:grpSp>
          <p:sp>
            <p:nvSpPr>
              <p:cNvPr id="9" name="Freeform 289">
                <a:extLst>
                  <a:ext uri="{FF2B5EF4-FFF2-40B4-BE49-F238E27FC236}">
                    <a16:creationId xmlns="" xmlns:a16="http://schemas.microsoft.com/office/drawing/2014/main" id="{A7D88FFA-372E-4BC7-A9BB-33F358FBD8C4}"/>
                  </a:ext>
                </a:extLst>
              </p:cNvPr>
              <p:cNvSpPr>
                <a:spLocks/>
              </p:cNvSpPr>
              <p:nvPr/>
            </p:nvSpPr>
            <p:spPr bwMode="auto">
              <a:xfrm>
                <a:off x="2184508" y="3550629"/>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latin typeface="Arial" pitchFamily="34" charset="0"/>
                  <a:cs typeface="Arial" pitchFamily="34" charset="0"/>
                </a:endParaRPr>
              </a:p>
            </p:txBody>
          </p:sp>
          <p:sp>
            <p:nvSpPr>
              <p:cNvPr id="10" name="Freeform 289">
                <a:extLst>
                  <a:ext uri="{FF2B5EF4-FFF2-40B4-BE49-F238E27FC236}">
                    <a16:creationId xmlns="" xmlns:a16="http://schemas.microsoft.com/office/drawing/2014/main" id="{C1B737DE-5884-4467-92DF-D097E46C2C61}"/>
                  </a:ext>
                </a:extLst>
              </p:cNvPr>
              <p:cNvSpPr>
                <a:spLocks/>
              </p:cNvSpPr>
              <p:nvPr/>
            </p:nvSpPr>
            <p:spPr bwMode="auto">
              <a:xfrm>
                <a:off x="2359276" y="3562100"/>
                <a:ext cx="348210" cy="94151"/>
              </a:xfrm>
              <a:custGeom>
                <a:avLst/>
                <a:gdLst>
                  <a:gd name="T0" fmla="*/ 74 w 263"/>
                  <a:gd name="T1" fmla="*/ 6 h 74"/>
                  <a:gd name="T2" fmla="*/ 0 w 263"/>
                  <a:gd name="T3" fmla="*/ 39 h 74"/>
                  <a:gd name="T4" fmla="*/ 68 w 263"/>
                  <a:gd name="T5" fmla="*/ 72 h 74"/>
                  <a:gd name="T6" fmla="*/ 139 w 263"/>
                  <a:gd name="T7" fmla="*/ 39 h 74"/>
                  <a:gd name="T8" fmla="*/ 193 w 263"/>
                  <a:gd name="T9" fmla="*/ 74 h 74"/>
                  <a:gd name="T10" fmla="*/ 263 w 263"/>
                  <a:gd name="T11" fmla="*/ 39 h 74"/>
                  <a:gd name="T12" fmla="*/ 194 w 263"/>
                  <a:gd name="T13" fmla="*/ 0 h 74"/>
                  <a:gd name="T14" fmla="*/ 128 w 263"/>
                  <a:gd name="T15" fmla="*/ 32 h 74"/>
                  <a:gd name="T16" fmla="*/ 74 w 263"/>
                  <a:gd name="T17" fmla="*/ 6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3"/>
                  <a:gd name="T28" fmla="*/ 0 h 74"/>
                  <a:gd name="T29" fmla="*/ 263 w 263"/>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3" h="74">
                    <a:moveTo>
                      <a:pt x="74" y="6"/>
                    </a:moveTo>
                    <a:lnTo>
                      <a:pt x="0" y="39"/>
                    </a:lnTo>
                    <a:lnTo>
                      <a:pt x="68" y="72"/>
                    </a:lnTo>
                    <a:lnTo>
                      <a:pt x="139" y="39"/>
                    </a:lnTo>
                    <a:lnTo>
                      <a:pt x="193" y="74"/>
                    </a:lnTo>
                    <a:lnTo>
                      <a:pt x="263" y="39"/>
                    </a:lnTo>
                    <a:lnTo>
                      <a:pt x="194" y="0"/>
                    </a:lnTo>
                    <a:lnTo>
                      <a:pt x="128" y="32"/>
                    </a:lnTo>
                    <a:lnTo>
                      <a:pt x="74" y="6"/>
                    </a:lnTo>
                    <a:close/>
                  </a:path>
                </a:pathLst>
              </a:custGeom>
              <a:solidFill>
                <a:srgbClr val="ABABAB"/>
              </a:solidFill>
              <a:ln w="0">
                <a:solidFill>
                  <a:srgbClr val="ABABAB"/>
                </a:solidFill>
                <a:round/>
                <a:headEnd/>
                <a:tailEnd/>
              </a:ln>
            </p:spPr>
            <p:txBody>
              <a:bodyPr/>
              <a:lstStyle/>
              <a:p>
                <a:endParaRPr lang="en-US">
                  <a:latin typeface="Arial" pitchFamily="34" charset="0"/>
                  <a:cs typeface="Arial" pitchFamily="34" charset="0"/>
                </a:endParaRPr>
              </a:p>
            </p:txBody>
          </p:sp>
        </p:grpSp>
        <p:sp>
          <p:nvSpPr>
            <p:cNvPr id="5" name="Freeform 174">
              <a:extLst>
                <a:ext uri="{FF2B5EF4-FFF2-40B4-BE49-F238E27FC236}">
                  <a16:creationId xmlns="" xmlns:a16="http://schemas.microsoft.com/office/drawing/2014/main" id="{4A5F7BCE-D2E7-4287-B5EE-4F3D061CB16E}"/>
                </a:ext>
              </a:extLst>
            </p:cNvPr>
            <p:cNvSpPr>
              <a:spLocks/>
            </p:cNvSpPr>
            <p:nvPr/>
          </p:nvSpPr>
          <p:spPr bwMode="auto">
            <a:xfrm>
              <a:off x="6710710" y="4694399"/>
              <a:ext cx="84057" cy="10653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a:latin typeface="Arial" pitchFamily="34" charset="0"/>
                <a:cs typeface="Arial" pitchFamily="34" charset="0"/>
              </a:endParaRPr>
            </a:p>
          </p:txBody>
        </p:sp>
        <p:sp>
          <p:nvSpPr>
            <p:cNvPr id="6" name="Freeform 173">
              <a:extLst>
                <a:ext uri="{FF2B5EF4-FFF2-40B4-BE49-F238E27FC236}">
                  <a16:creationId xmlns="" xmlns:a16="http://schemas.microsoft.com/office/drawing/2014/main" id="{51A8F7AC-00C7-4E76-B87F-2F4694AA9C10}"/>
                </a:ext>
              </a:extLst>
            </p:cNvPr>
            <p:cNvSpPr>
              <a:spLocks/>
            </p:cNvSpPr>
            <p:nvPr/>
          </p:nvSpPr>
          <p:spPr bwMode="auto">
            <a:xfrm>
              <a:off x="6712445" y="4699438"/>
              <a:ext cx="84057" cy="106531"/>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latin typeface="Arial" pitchFamily="34" charset="0"/>
                <a:cs typeface="Arial" pitchFamily="34" charset="0"/>
              </a:endParaRPr>
            </a:p>
          </p:txBody>
        </p:sp>
      </p:grpSp>
      <p:sp>
        <p:nvSpPr>
          <p:cNvPr id="303" name="TextBox 302">
            <a:extLst>
              <a:ext uri="{FF2B5EF4-FFF2-40B4-BE49-F238E27FC236}">
                <a16:creationId xmlns="" xmlns:a16="http://schemas.microsoft.com/office/drawing/2014/main" id="{1B826411-E0A5-4114-ADFF-D7B3913E8C6C}"/>
              </a:ext>
            </a:extLst>
          </p:cNvPr>
          <p:cNvSpPr txBox="1"/>
          <p:nvPr/>
        </p:nvSpPr>
        <p:spPr>
          <a:xfrm>
            <a:off x="312420" y="6153448"/>
            <a:ext cx="4998804" cy="646331"/>
          </a:xfrm>
          <a:prstGeom prst="rect">
            <a:avLst/>
          </a:prstGeom>
          <a:noFill/>
        </p:spPr>
        <p:txBody>
          <a:bodyPr wrap="square" rtlCol="0">
            <a:spAutoFit/>
          </a:bodyPr>
          <a:lstStyle/>
          <a:p>
            <a:pPr defTabSz="914400"/>
            <a:r>
              <a:rPr lang="en-US" dirty="0">
                <a:solidFill>
                  <a:srgbClr val="FFFFFF"/>
                </a:solidFill>
                <a:latin typeface="Arial" pitchFamily="34" charset="0"/>
                <a:cs typeface="Arial" pitchFamily="34" charset="0"/>
              </a:rPr>
              <a:t>Halls A &amp; C Collaboration Meetings</a:t>
            </a:r>
          </a:p>
          <a:p>
            <a:pPr defTabSz="914400"/>
            <a:r>
              <a:rPr lang="en-US" dirty="0">
                <a:solidFill>
                  <a:srgbClr val="FFFFFF"/>
                </a:solidFill>
                <a:latin typeface="Arial" pitchFamily="34" charset="0"/>
                <a:cs typeface="Arial" pitchFamily="34" charset="0"/>
              </a:rPr>
              <a:t>Student Luncheon, January 25, 2018</a:t>
            </a:r>
          </a:p>
        </p:txBody>
      </p:sp>
      <p:sp>
        <p:nvSpPr>
          <p:cNvPr id="304" name="Rectangle 303">
            <a:extLst>
              <a:ext uri="{FF2B5EF4-FFF2-40B4-BE49-F238E27FC236}">
                <a16:creationId xmlns="" xmlns:a16="http://schemas.microsoft.com/office/drawing/2014/main" id="{6217D88A-993D-4003-9A96-B8716C56E7C2}"/>
              </a:ext>
            </a:extLst>
          </p:cNvPr>
          <p:cNvSpPr/>
          <p:nvPr/>
        </p:nvSpPr>
        <p:spPr>
          <a:xfrm>
            <a:off x="312420" y="5474702"/>
            <a:ext cx="4572000" cy="523220"/>
          </a:xfrm>
          <a:prstGeom prst="rect">
            <a:avLst/>
          </a:prstGeom>
        </p:spPr>
        <p:txBody>
          <a:bodyPr>
            <a:spAutoFit/>
          </a:bodyPr>
          <a:lstStyle/>
          <a:p>
            <a:r>
              <a:rPr lang="en-US" sz="2800" b="1" dirty="0">
                <a:latin typeface="Arial" pitchFamily="34" charset="0"/>
                <a:cs typeface="Arial" pitchFamily="34" charset="0"/>
              </a:rPr>
              <a:t>Rolf </a:t>
            </a:r>
            <a:r>
              <a:rPr lang="en-US" sz="2800" b="1" dirty="0" err="1">
                <a:latin typeface="Arial" pitchFamily="34" charset="0"/>
                <a:cs typeface="Arial" pitchFamily="34" charset="0"/>
              </a:rPr>
              <a:t>Ent</a:t>
            </a:r>
            <a:endParaRPr lang="en-US" sz="2800" b="1" dirty="0">
              <a:latin typeface="Arial" pitchFamily="34" charset="0"/>
              <a:cs typeface="Arial" pitchFamily="34" charset="0"/>
            </a:endParaRPr>
          </a:p>
        </p:txBody>
      </p:sp>
      <p:sp>
        <p:nvSpPr>
          <p:cNvPr id="305" name="Text Box 5">
            <a:extLst>
              <a:ext uri="{FF2B5EF4-FFF2-40B4-BE49-F238E27FC236}">
                <a16:creationId xmlns="" xmlns:a16="http://schemas.microsoft.com/office/drawing/2014/main" id="{24CDEF18-60CD-4B07-BEC5-F780BD4EF1CB}"/>
              </a:ext>
            </a:extLst>
          </p:cNvPr>
          <p:cNvSpPr txBox="1">
            <a:spLocks noChangeArrowheads="1"/>
          </p:cNvSpPr>
          <p:nvPr/>
        </p:nvSpPr>
        <p:spPr bwMode="auto">
          <a:xfrm>
            <a:off x="312419" y="1211781"/>
            <a:ext cx="8102259" cy="1754326"/>
          </a:xfrm>
          <a:prstGeom prst="rect">
            <a:avLst/>
          </a:prstGeom>
          <a:noFill/>
          <a:ln w="9525">
            <a:noFill/>
            <a:miter lim="800000"/>
            <a:headEnd/>
            <a:tailEnd/>
          </a:ln>
        </p:spPr>
        <p:txBody>
          <a:bodyPr wrap="square">
            <a:spAutoFit/>
          </a:bodyPr>
          <a:lstStyle/>
          <a:p>
            <a:pPr fontAlgn="base">
              <a:spcBef>
                <a:spcPct val="50000"/>
              </a:spcBef>
              <a:spcAft>
                <a:spcPct val="0"/>
              </a:spcAft>
            </a:pPr>
            <a:r>
              <a:rPr lang="en-US" sz="3600" b="1" dirty="0">
                <a:latin typeface="Arial" panose="020B0604020202020204" pitchFamily="34" charset="0"/>
                <a:cs typeface="Arial" panose="020B0604020202020204" pitchFamily="34" charset="0"/>
              </a:rPr>
              <a:t>Perspective on Nuclear Physics at Jefferson Lab – Why Should We Be Excited?</a:t>
            </a:r>
          </a:p>
        </p:txBody>
      </p:sp>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7B51200F-57CA-42AB-ABDB-DE9A8A129EFC}"/>
              </a:ext>
            </a:extLst>
          </p:cNvPr>
          <p:cNvSpPr>
            <a:spLocks noGrp="1"/>
          </p:cNvSpPr>
          <p:nvPr>
            <p:ph type="title"/>
          </p:nvPr>
        </p:nvSpPr>
        <p:spPr>
          <a:xfrm>
            <a:off x="0" y="76200"/>
            <a:ext cx="9144000" cy="605814"/>
          </a:xfrm>
        </p:spPr>
        <p:txBody>
          <a:bodyPr/>
          <a:lstStyle/>
          <a:p>
            <a:r>
              <a:rPr lang="en-US" dirty="0"/>
              <a:t>Hadron Spectroscopy in the 21</a:t>
            </a:r>
            <a:r>
              <a:rPr lang="en-US" baseline="30000" dirty="0"/>
              <a:t>st</a:t>
            </a:r>
            <a:r>
              <a:rPr lang="en-US" dirty="0"/>
              <a:t> Century</a:t>
            </a:r>
          </a:p>
        </p:txBody>
      </p:sp>
      <p:grpSp>
        <p:nvGrpSpPr>
          <p:cNvPr id="9" name="Group 8">
            <a:extLst>
              <a:ext uri="{FF2B5EF4-FFF2-40B4-BE49-F238E27FC236}">
                <a16:creationId xmlns="" xmlns:a16="http://schemas.microsoft.com/office/drawing/2014/main" id="{B1653BB4-6108-433B-AB13-309B270DB0E2}"/>
              </a:ext>
            </a:extLst>
          </p:cNvPr>
          <p:cNvGrpSpPr>
            <a:grpSpLocks noChangeAspect="1"/>
          </p:cNvGrpSpPr>
          <p:nvPr/>
        </p:nvGrpSpPr>
        <p:grpSpPr>
          <a:xfrm>
            <a:off x="3581328" y="3559761"/>
            <a:ext cx="5347690" cy="2716069"/>
            <a:chOff x="4458993" y="990600"/>
            <a:chExt cx="4456407" cy="2263391"/>
          </a:xfrm>
        </p:grpSpPr>
        <p:pic>
          <p:nvPicPr>
            <p:cNvPr id="10" name="Picture 2">
              <a:extLst>
                <a:ext uri="{FF2B5EF4-FFF2-40B4-BE49-F238E27FC236}">
                  <a16:creationId xmlns="" xmlns:a16="http://schemas.microsoft.com/office/drawing/2014/main" id="{78A0048F-311C-4BC2-931B-ADD509B4AA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993" y="1120391"/>
              <a:ext cx="4456407" cy="2133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1" name="Oval 10">
              <a:extLst>
                <a:ext uri="{FF2B5EF4-FFF2-40B4-BE49-F238E27FC236}">
                  <a16:creationId xmlns="" xmlns:a16="http://schemas.microsoft.com/office/drawing/2014/main" id="{F941E01D-6ED8-436B-A8FA-BF2243977DC5}"/>
                </a:ext>
              </a:extLst>
            </p:cNvPr>
            <p:cNvSpPr/>
            <p:nvPr/>
          </p:nvSpPr>
          <p:spPr bwMode="auto">
            <a:xfrm>
              <a:off x="7964193" y="990600"/>
              <a:ext cx="951207" cy="106680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grpSp>
        <p:nvGrpSpPr>
          <p:cNvPr id="22" name="Group 21">
            <a:extLst>
              <a:ext uri="{FF2B5EF4-FFF2-40B4-BE49-F238E27FC236}">
                <a16:creationId xmlns="" xmlns:a16="http://schemas.microsoft.com/office/drawing/2014/main" id="{F37F72D2-E520-4EB4-98E6-74A9429D2360}"/>
              </a:ext>
            </a:extLst>
          </p:cNvPr>
          <p:cNvGrpSpPr/>
          <p:nvPr/>
        </p:nvGrpSpPr>
        <p:grpSpPr>
          <a:xfrm>
            <a:off x="6046575" y="902019"/>
            <a:ext cx="2970931" cy="2051844"/>
            <a:chOff x="5302747" y="940089"/>
            <a:chExt cx="3626271" cy="2051844"/>
          </a:xfrm>
        </p:grpSpPr>
        <p:sp>
          <p:nvSpPr>
            <p:cNvPr id="15" name="TextBox 14">
              <a:extLst>
                <a:ext uri="{FF2B5EF4-FFF2-40B4-BE49-F238E27FC236}">
                  <a16:creationId xmlns="" xmlns:a16="http://schemas.microsoft.com/office/drawing/2014/main" id="{AED7471A-E17F-4426-B3D1-965AC57AAF0A}"/>
                </a:ext>
              </a:extLst>
            </p:cNvPr>
            <p:cNvSpPr txBox="1"/>
            <p:nvPr/>
          </p:nvSpPr>
          <p:spPr>
            <a:xfrm>
              <a:off x="5302747" y="940089"/>
              <a:ext cx="3626271" cy="2051844"/>
            </a:xfrm>
            <a:prstGeom prst="rect">
              <a:avLst/>
            </a:prstGeom>
            <a:noFill/>
            <a:ln>
              <a:solidFill>
                <a:schemeClr val="tx1"/>
              </a:solidFill>
            </a:ln>
          </p:spPr>
          <p:txBody>
            <a:bodyPr wrap="square" rtlCol="0">
              <a:spAutoFit/>
            </a:bodyPr>
            <a:lstStyle/>
            <a:p>
              <a:pPr>
                <a:spcAft>
                  <a:spcPts val="230"/>
                </a:spcAft>
                <a:buClr>
                  <a:srgbClr val="002060"/>
                </a:buClr>
              </a:pPr>
              <a:endParaRPr lang="en-US" sz="1600" b="1" i="1" dirty="0">
                <a:solidFill>
                  <a:srgbClr val="C00000"/>
                </a:solidFill>
                <a:latin typeface="Arial" pitchFamily="34" charset="0"/>
                <a:cs typeface="Arial" pitchFamily="34" charset="0"/>
              </a:endParaRPr>
            </a:p>
            <a:p>
              <a:pPr>
                <a:spcAft>
                  <a:spcPts val="230"/>
                </a:spcAft>
                <a:buClr>
                  <a:srgbClr val="002060"/>
                </a:buClr>
              </a:pPr>
              <a:endParaRPr lang="en-US" sz="1600" b="1" dirty="0">
                <a:latin typeface="Arial" pitchFamily="34" charset="0"/>
                <a:cs typeface="Arial" pitchFamily="34" charset="0"/>
              </a:endParaRPr>
            </a:p>
            <a:p>
              <a:pPr>
                <a:spcAft>
                  <a:spcPts val="230"/>
                </a:spcAft>
                <a:buClr>
                  <a:srgbClr val="002060"/>
                </a:buClr>
              </a:pPr>
              <a:endParaRPr lang="en-US" sz="1600" b="1" dirty="0">
                <a:latin typeface="Arial" pitchFamily="34" charset="0"/>
                <a:cs typeface="Arial" pitchFamily="34" charset="0"/>
              </a:endParaRPr>
            </a:p>
            <a:p>
              <a:pPr>
                <a:spcAft>
                  <a:spcPts val="230"/>
                </a:spcAft>
                <a:buClr>
                  <a:srgbClr val="002060"/>
                </a:buClr>
              </a:pPr>
              <a:r>
                <a:rPr lang="en-US" sz="1600" b="1" dirty="0">
                  <a:latin typeface="Arial" pitchFamily="34" charset="0"/>
                  <a:cs typeface="Arial" pitchFamily="34" charset="0"/>
                </a:rPr>
                <a:t>Searching for the rules that govern hadron construction</a:t>
              </a:r>
            </a:p>
            <a:p>
              <a:pPr>
                <a:spcAft>
                  <a:spcPts val="230"/>
                </a:spcAft>
                <a:buClr>
                  <a:srgbClr val="002060"/>
                </a:buClr>
              </a:pPr>
              <a:r>
                <a:rPr lang="en-US" sz="1300" b="1" dirty="0">
                  <a:latin typeface="Arial" pitchFamily="34" charset="0"/>
                  <a:cs typeface="Arial" pitchFamily="34" charset="0"/>
                </a:rPr>
                <a:t>M. R. Shepherd, J. J. </a:t>
              </a:r>
              <a:r>
                <a:rPr lang="en-US" sz="1300" b="1" dirty="0" err="1">
                  <a:latin typeface="Arial" pitchFamily="34" charset="0"/>
                  <a:cs typeface="Arial" pitchFamily="34" charset="0"/>
                </a:rPr>
                <a:t>Dudek</a:t>
              </a:r>
              <a:r>
                <a:rPr lang="en-US" sz="1300" b="1" dirty="0">
                  <a:latin typeface="Arial" pitchFamily="34" charset="0"/>
                  <a:cs typeface="Arial" pitchFamily="34" charset="0"/>
                </a:rPr>
                <a:t>, R. E. Mitchell</a:t>
              </a:r>
            </a:p>
            <a:p>
              <a:pPr>
                <a:spcAft>
                  <a:spcPts val="230"/>
                </a:spcAft>
                <a:buClr>
                  <a:srgbClr val="002060"/>
                </a:buClr>
              </a:pPr>
              <a:endParaRPr lang="en-US" sz="1300" b="1" dirty="0">
                <a:latin typeface="Arial" pitchFamily="34" charset="0"/>
                <a:cs typeface="Arial" pitchFamily="34" charset="0"/>
              </a:endParaRPr>
            </a:p>
          </p:txBody>
        </p:sp>
        <p:pic>
          <p:nvPicPr>
            <p:cNvPr id="16" name="Picture 15">
              <a:extLst>
                <a:ext uri="{FF2B5EF4-FFF2-40B4-BE49-F238E27FC236}">
                  <a16:creationId xmlns="" xmlns:a16="http://schemas.microsoft.com/office/drawing/2014/main" id="{78B1EC91-5D30-4CB9-9F74-9B0F8BC7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747" y="942948"/>
              <a:ext cx="3626271" cy="598427"/>
            </a:xfrm>
            <a:prstGeom prst="rect">
              <a:avLst/>
            </a:prstGeom>
          </p:spPr>
        </p:pic>
      </p:grpSp>
      <p:sp>
        <p:nvSpPr>
          <p:cNvPr id="17" name="Rectangle 5">
            <a:extLst>
              <a:ext uri="{FF2B5EF4-FFF2-40B4-BE49-F238E27FC236}">
                <a16:creationId xmlns="" xmlns:a16="http://schemas.microsoft.com/office/drawing/2014/main" id="{8C391D46-DBCA-4FFB-8413-5E4D9E40832B}"/>
              </a:ext>
            </a:extLst>
          </p:cNvPr>
          <p:cNvSpPr>
            <a:spLocks/>
          </p:cNvSpPr>
          <p:nvPr/>
        </p:nvSpPr>
        <p:spPr bwMode="auto">
          <a:xfrm>
            <a:off x="5337343" y="3044340"/>
            <a:ext cx="2264337" cy="526148"/>
          </a:xfrm>
          <a:prstGeom prst="rect">
            <a:avLst/>
          </a:prstGeom>
          <a:noFill/>
          <a:ln w="12700">
            <a:noFill/>
            <a:miter lim="800000"/>
            <a:headEnd/>
            <a:tailEnd/>
          </a:ln>
        </p:spPr>
        <p:txBody>
          <a:bodyPr lIns="0" tIns="0" rIns="0" bIns="0"/>
          <a:lstStyle/>
          <a:p>
            <a:r>
              <a:rPr lang="en-US" b="1" i="1" dirty="0">
                <a:solidFill>
                  <a:srgbClr val="00B050"/>
                </a:solidFill>
                <a:latin typeface="Arial" pitchFamily="34" charset="0"/>
                <a:cs typeface="Arial" pitchFamily="34" charset="0"/>
                <a:sym typeface="Arial" pitchFamily="34" charset="0"/>
              </a:rPr>
              <a:t>States with Exotic Quantum Numbers</a:t>
            </a:r>
          </a:p>
        </p:txBody>
      </p:sp>
      <p:cxnSp>
        <p:nvCxnSpPr>
          <p:cNvPr id="18" name="Straight Arrow Connector 17">
            <a:extLst>
              <a:ext uri="{FF2B5EF4-FFF2-40B4-BE49-F238E27FC236}">
                <a16:creationId xmlns="" xmlns:a16="http://schemas.microsoft.com/office/drawing/2014/main" id="{6D9B4344-A630-4B37-BE53-3AC8B2ED7887}"/>
              </a:ext>
            </a:extLst>
          </p:cNvPr>
          <p:cNvCxnSpPr>
            <a:cxnSpLocks/>
          </p:cNvCxnSpPr>
          <p:nvPr/>
        </p:nvCxnSpPr>
        <p:spPr bwMode="auto">
          <a:xfrm>
            <a:off x="7578209" y="3369021"/>
            <a:ext cx="520301" cy="201467"/>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grpSp>
        <p:nvGrpSpPr>
          <p:cNvPr id="19" name="Group 18">
            <a:extLst>
              <a:ext uri="{FF2B5EF4-FFF2-40B4-BE49-F238E27FC236}">
                <a16:creationId xmlns="" xmlns:a16="http://schemas.microsoft.com/office/drawing/2014/main" id="{0134B517-81EB-4370-85F7-7268F20D063C}"/>
              </a:ext>
            </a:extLst>
          </p:cNvPr>
          <p:cNvGrpSpPr/>
          <p:nvPr/>
        </p:nvGrpSpPr>
        <p:grpSpPr>
          <a:xfrm>
            <a:off x="3623186" y="970585"/>
            <a:ext cx="2122715" cy="1917291"/>
            <a:chOff x="2696551" y="840497"/>
            <a:chExt cx="1875449" cy="1693954"/>
          </a:xfrm>
        </p:grpSpPr>
        <p:pic>
          <p:nvPicPr>
            <p:cNvPr id="20" name="Picture 1">
              <a:extLst>
                <a:ext uri="{FF2B5EF4-FFF2-40B4-BE49-F238E27FC236}">
                  <a16:creationId xmlns="" xmlns:a16="http://schemas.microsoft.com/office/drawing/2014/main" id="{6924F613-49B9-4546-99A0-3F44E0588920}"/>
                </a:ext>
              </a:extLst>
            </p:cNvPr>
            <p:cNvPicPr>
              <a:picLocks noChangeAspect="1" noChangeArrowheads="1"/>
            </p:cNvPicPr>
            <p:nvPr/>
          </p:nvPicPr>
          <p:blipFill>
            <a:blip r:embed="rId5" cstate="print"/>
            <a:srcRect l="9353" t="9973" r="61652" b="50015"/>
            <a:stretch>
              <a:fillRect/>
            </a:stretch>
          </p:blipFill>
          <p:spPr bwMode="auto">
            <a:xfrm>
              <a:off x="2696551" y="840497"/>
              <a:ext cx="1875449" cy="1693954"/>
            </a:xfrm>
            <a:prstGeom prst="rect">
              <a:avLst/>
            </a:prstGeom>
            <a:noFill/>
            <a:ln w="25400">
              <a:solidFill>
                <a:srgbClr val="FF0000"/>
              </a:solidFill>
              <a:miter lim="800000"/>
              <a:headEnd/>
              <a:tailEnd/>
            </a:ln>
            <a:effectLst>
              <a:outerShdw blurRad="114300" dist="127000" dir="2700000" algn="tl" rotWithShape="0">
                <a:prstClr val="black">
                  <a:alpha val="40000"/>
                </a:prstClr>
              </a:outerShdw>
            </a:effectLst>
            <a:scene3d>
              <a:camera prst="orthographicFront"/>
              <a:lightRig rig="threePt" dir="t"/>
            </a:scene3d>
            <a:sp3d>
              <a:bevelT/>
            </a:sp3d>
          </p:spPr>
        </p:pic>
        <p:sp>
          <p:nvSpPr>
            <p:cNvPr id="21" name="Rectangle 20">
              <a:extLst>
                <a:ext uri="{FF2B5EF4-FFF2-40B4-BE49-F238E27FC236}">
                  <a16:creationId xmlns="" xmlns:a16="http://schemas.microsoft.com/office/drawing/2014/main" id="{FD9CAC67-69D4-417D-AFBC-DCDF7762B1F1}"/>
                </a:ext>
              </a:extLst>
            </p:cNvPr>
            <p:cNvSpPr/>
            <p:nvPr/>
          </p:nvSpPr>
          <p:spPr bwMode="auto">
            <a:xfrm>
              <a:off x="2991833" y="985838"/>
              <a:ext cx="12192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4" charset="0"/>
                  <a:cs typeface="Arial" pitchFamily="34" charset="0"/>
                </a:rPr>
                <a:t>Excited</a:t>
              </a:r>
              <a:r>
                <a:rPr kumimoji="0" lang="en-US" sz="1400" b="0" i="0" u="none" strike="noStrike" cap="none" normalizeH="0" dirty="0">
                  <a:ln>
                    <a:noFill/>
                  </a:ln>
                  <a:solidFill>
                    <a:schemeClr val="tx1"/>
                  </a:solidFill>
                  <a:effectLst/>
                  <a:latin typeface="Arial" pitchFamily="34" charset="0"/>
                  <a:cs typeface="Arial" pitchFamily="34" charset="0"/>
                </a:rPr>
                <a:t> Glue</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grpSp>
      <p:sp>
        <p:nvSpPr>
          <p:cNvPr id="23" name="TextBox 22">
            <a:extLst>
              <a:ext uri="{FF2B5EF4-FFF2-40B4-BE49-F238E27FC236}">
                <a16:creationId xmlns="" xmlns:a16="http://schemas.microsoft.com/office/drawing/2014/main" id="{8B67CA70-CE8B-47EA-880B-5D7A7612D16C}"/>
              </a:ext>
            </a:extLst>
          </p:cNvPr>
          <p:cNvSpPr txBox="1"/>
          <p:nvPr/>
        </p:nvSpPr>
        <p:spPr>
          <a:xfrm>
            <a:off x="584226" y="1110543"/>
            <a:ext cx="2426032" cy="923330"/>
          </a:xfrm>
          <a:prstGeom prst="rect">
            <a:avLst/>
          </a:prstGeom>
          <a:noFill/>
        </p:spPr>
        <p:txBody>
          <a:bodyPr wrap="square" rtlCol="0">
            <a:spAutoFit/>
          </a:bodyPr>
          <a:lstStyle/>
          <a:p>
            <a:r>
              <a:rPr lang="en-US" b="1" dirty="0"/>
              <a:t>Heavy quarks: </a:t>
            </a:r>
          </a:p>
          <a:p>
            <a:r>
              <a:rPr lang="en-US" b="1" dirty="0"/>
              <a:t>XYZ states in the </a:t>
            </a:r>
            <a:r>
              <a:rPr lang="en-US" b="1" dirty="0" err="1"/>
              <a:t>charmonium</a:t>
            </a:r>
            <a:r>
              <a:rPr lang="en-US" b="1" dirty="0"/>
              <a:t> sector</a:t>
            </a:r>
          </a:p>
        </p:txBody>
      </p:sp>
      <p:grpSp>
        <p:nvGrpSpPr>
          <p:cNvPr id="3" name="Group 2">
            <a:extLst>
              <a:ext uri="{FF2B5EF4-FFF2-40B4-BE49-F238E27FC236}">
                <a16:creationId xmlns="" xmlns:a16="http://schemas.microsoft.com/office/drawing/2014/main" id="{20F70763-7087-48BE-A184-5F4D2813BD13}"/>
              </a:ext>
            </a:extLst>
          </p:cNvPr>
          <p:cNvGrpSpPr/>
          <p:nvPr/>
        </p:nvGrpSpPr>
        <p:grpSpPr>
          <a:xfrm>
            <a:off x="67723" y="2006717"/>
            <a:ext cx="3478088" cy="4305301"/>
            <a:chOff x="67723" y="2006717"/>
            <a:chExt cx="3478088" cy="4305301"/>
          </a:xfrm>
        </p:grpSpPr>
        <p:pic>
          <p:nvPicPr>
            <p:cNvPr id="5" name="Picture 4">
              <a:extLst>
                <a:ext uri="{FF2B5EF4-FFF2-40B4-BE49-F238E27FC236}">
                  <a16:creationId xmlns="" xmlns:a16="http://schemas.microsoft.com/office/drawing/2014/main" id="{DA06BF85-DB63-4BD2-BF01-6524F4E2EB77}"/>
                </a:ext>
              </a:extLst>
            </p:cNvPr>
            <p:cNvPicPr>
              <a:picLocks noChangeAspect="1"/>
            </p:cNvPicPr>
            <p:nvPr/>
          </p:nvPicPr>
          <p:blipFill>
            <a:blip r:embed="rId6"/>
            <a:stretch>
              <a:fillRect/>
            </a:stretch>
          </p:blipFill>
          <p:spPr>
            <a:xfrm>
              <a:off x="67723" y="2006717"/>
              <a:ext cx="3478088" cy="4305301"/>
            </a:xfrm>
            <a:prstGeom prst="rect">
              <a:avLst/>
            </a:prstGeom>
          </p:spPr>
        </p:pic>
        <p:sp>
          <p:nvSpPr>
            <p:cNvPr id="2" name="Rectangle 1">
              <a:extLst>
                <a:ext uri="{FF2B5EF4-FFF2-40B4-BE49-F238E27FC236}">
                  <a16:creationId xmlns="" xmlns:a16="http://schemas.microsoft.com/office/drawing/2014/main" id="{0D8BD8E2-F739-4BC8-82D4-1B2EE2099551}"/>
                </a:ext>
              </a:extLst>
            </p:cNvPr>
            <p:cNvSpPr/>
            <p:nvPr/>
          </p:nvSpPr>
          <p:spPr>
            <a:xfrm>
              <a:off x="1552575" y="3924300"/>
              <a:ext cx="419100"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26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989"/>
            <a:ext cx="9144000" cy="365040"/>
          </a:xfrm>
        </p:spPr>
        <p:txBody>
          <a:bodyPr>
            <a:noAutofit/>
          </a:bodyPr>
          <a:lstStyle/>
          <a:p>
            <a:r>
              <a:rPr lang="en-US" sz="2800" dirty="0"/>
              <a:t>FY19 Halls C &amp; B – nature of charmed pentaquark</a:t>
            </a:r>
          </a:p>
        </p:txBody>
      </p:sp>
      <p:sp>
        <p:nvSpPr>
          <p:cNvPr id="7" name="Slide Number Placeholder 2"/>
          <p:cNvSpPr>
            <a:spLocks noGrp="1"/>
          </p:cNvSpPr>
          <p:nvPr>
            <p:ph type="sldNum" sz="quarter" idx="4"/>
          </p:nvPr>
        </p:nvSpPr>
        <p:spPr>
          <a:xfrm>
            <a:off x="5853479" y="6453278"/>
            <a:ext cx="2133600" cy="365125"/>
          </a:xfrm>
        </p:spPr>
        <p:txBody>
          <a:bodyPr/>
          <a:lstStyle/>
          <a:p>
            <a:fld id="{B9A5DFB4-3D23-4866-8D46-AE36D04BFD7D}" type="slidenum">
              <a:rPr lang="en-US" smtClean="0"/>
              <a:pPr/>
              <a:t>11</a:t>
            </a:fld>
            <a:endParaRPr lang="en-US" dirty="0"/>
          </a:p>
        </p:txBody>
      </p:sp>
      <p:pic>
        <p:nvPicPr>
          <p:cNvPr id="9" name="Picture 8" descr="penta_model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515" y="1311341"/>
            <a:ext cx="2958671" cy="1371600"/>
          </a:xfrm>
          <a:prstGeom prst="rect">
            <a:avLst/>
          </a:prstGeom>
        </p:spPr>
      </p:pic>
      <p:sp>
        <p:nvSpPr>
          <p:cNvPr id="10" name="Rectangle 9"/>
          <p:cNvSpPr/>
          <p:nvPr/>
        </p:nvSpPr>
        <p:spPr>
          <a:xfrm>
            <a:off x="5826902" y="899578"/>
            <a:ext cx="1339093" cy="523220"/>
          </a:xfrm>
          <a:prstGeom prst="rect">
            <a:avLst/>
          </a:prstGeom>
        </p:spPr>
        <p:txBody>
          <a:bodyPr wrap="square">
            <a:spAutoFit/>
          </a:bodyPr>
          <a:lstStyle/>
          <a:p>
            <a:pPr defTabSz="457200"/>
            <a:r>
              <a:rPr lang="en-US" sz="1400" b="1" dirty="0">
                <a:solidFill>
                  <a:srgbClr val="000090"/>
                </a:solidFill>
                <a:latin typeface="Arial" panose="020B0604020202020204" pitchFamily="34" charset="0"/>
                <a:cs typeface="Arial" panose="020B0604020202020204" pitchFamily="34" charset="0"/>
              </a:rPr>
              <a:t>5-quark bound state</a:t>
            </a:r>
          </a:p>
        </p:txBody>
      </p:sp>
      <p:sp>
        <p:nvSpPr>
          <p:cNvPr id="11" name="Rectangle 10"/>
          <p:cNvSpPr/>
          <p:nvPr/>
        </p:nvSpPr>
        <p:spPr>
          <a:xfrm>
            <a:off x="484415" y="945371"/>
            <a:ext cx="4617521" cy="923330"/>
          </a:xfrm>
          <a:prstGeom prst="rect">
            <a:avLst/>
          </a:prstGeom>
        </p:spPr>
        <p:txBody>
          <a:bodyPr wrap="square">
            <a:spAutoFit/>
          </a:bodyPr>
          <a:lstStyle/>
          <a:p>
            <a:pPr defTabSz="457200">
              <a:spcBef>
                <a:spcPts val="600"/>
              </a:spcBef>
            </a:pPr>
            <a:r>
              <a:rPr lang="en-US" dirty="0">
                <a:solidFill>
                  <a:srgbClr val="000000"/>
                </a:solidFill>
                <a:latin typeface="Arial" panose="020B0604020202020204" pitchFamily="34" charset="0"/>
                <a:cs typeface="Arial" panose="020B0604020202020204" pitchFamily="34" charset="0"/>
              </a:rPr>
              <a:t>What is the exact nature of the </a:t>
            </a:r>
            <a:r>
              <a:rPr lang="en-US" i="1" dirty="0">
                <a:solidFill>
                  <a:srgbClr val="000090"/>
                </a:solidFill>
                <a:latin typeface="Arial" panose="020B0604020202020204" pitchFamily="34" charset="0"/>
                <a:cs typeface="Arial" panose="020B0604020202020204" pitchFamily="34" charset="0"/>
              </a:rPr>
              <a:t>charmed </a:t>
            </a:r>
            <a:r>
              <a:rPr lang="en-US" i="1" dirty="0" err="1">
                <a:solidFill>
                  <a:srgbClr val="000090"/>
                </a:solidFill>
                <a:latin typeface="Arial" panose="020B0604020202020204" pitchFamily="34" charset="0"/>
                <a:cs typeface="Arial" panose="020B0604020202020204" pitchFamily="34" charset="0"/>
              </a:rPr>
              <a:t>pentaquark</a:t>
            </a:r>
            <a:r>
              <a:rPr lang="en-US" i="1" dirty="0">
                <a:solidFill>
                  <a:srgbClr val="00009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states discovered by the </a:t>
            </a:r>
            <a:r>
              <a:rPr lang="en-US" dirty="0" err="1">
                <a:solidFill>
                  <a:srgbClr val="000000"/>
                </a:solidFill>
                <a:latin typeface="Arial" panose="020B0604020202020204" pitchFamily="34" charset="0"/>
                <a:cs typeface="Arial" panose="020B0604020202020204" pitchFamily="34" charset="0"/>
              </a:rPr>
              <a:t>LHCb</a:t>
            </a:r>
            <a:r>
              <a:rPr lang="en-US" dirty="0">
                <a:solidFill>
                  <a:srgbClr val="000000"/>
                </a:solidFill>
                <a:latin typeface="Arial" panose="020B0604020202020204" pitchFamily="34" charset="0"/>
                <a:cs typeface="Arial" panose="020B0604020202020204" pitchFamily="34" charset="0"/>
              </a:rPr>
              <a:t> collaboration at CERN?</a:t>
            </a:r>
          </a:p>
        </p:txBody>
      </p:sp>
      <p:graphicFrame>
        <p:nvGraphicFramePr>
          <p:cNvPr id="12" name="Object 11"/>
          <p:cNvGraphicFramePr>
            <a:graphicFrameLocks noChangeAspect="1"/>
          </p:cNvGraphicFramePr>
          <p:nvPr>
            <p:extLst/>
          </p:nvPr>
        </p:nvGraphicFramePr>
        <p:xfrm>
          <a:off x="3360878" y="1725281"/>
          <a:ext cx="1402361" cy="451605"/>
        </p:xfrm>
        <a:graphic>
          <a:graphicData uri="http://schemas.openxmlformats.org/presentationml/2006/ole">
            <mc:AlternateContent xmlns:mc="http://schemas.openxmlformats.org/markup-compatibility/2006">
              <mc:Choice xmlns:v="urn:schemas-microsoft-com:vml" Requires="v">
                <p:oleObj spid="_x0000_s3092" name="Equation" r:id="rId4" imgW="749300" imgH="241300" progId="Equation.3">
                  <p:embed/>
                </p:oleObj>
              </mc:Choice>
              <mc:Fallback>
                <p:oleObj name="Equation" r:id="rId4" imgW="749300" imgH="241300" progId="Equation.3">
                  <p:embed/>
                  <p:pic>
                    <p:nvPicPr>
                      <p:cNvPr id="12"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878" y="1725281"/>
                        <a:ext cx="1402361" cy="4516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6"/>
          <a:stretch>
            <a:fillRect/>
          </a:stretch>
        </p:blipFill>
        <p:spPr>
          <a:xfrm>
            <a:off x="368512" y="2754188"/>
            <a:ext cx="5118121" cy="3540760"/>
          </a:xfrm>
          <a:prstGeom prst="rect">
            <a:avLst/>
          </a:prstGeom>
        </p:spPr>
      </p:pic>
      <p:sp>
        <p:nvSpPr>
          <p:cNvPr id="13" name="Rectangle 12"/>
          <p:cNvSpPr/>
          <p:nvPr/>
        </p:nvSpPr>
        <p:spPr>
          <a:xfrm>
            <a:off x="7987079" y="970863"/>
            <a:ext cx="952412" cy="523220"/>
          </a:xfrm>
          <a:prstGeom prst="rect">
            <a:avLst/>
          </a:prstGeom>
        </p:spPr>
        <p:txBody>
          <a:bodyPr wrap="square">
            <a:spAutoFit/>
          </a:bodyPr>
          <a:lstStyle/>
          <a:p>
            <a:pPr defTabSz="457200"/>
            <a:r>
              <a:rPr lang="en-US" sz="1400" b="1" dirty="0">
                <a:solidFill>
                  <a:srgbClr val="000090"/>
                </a:solidFill>
                <a:latin typeface="Arial" panose="020B0604020202020204" pitchFamily="34" charset="0"/>
                <a:cs typeface="Arial" panose="020B0604020202020204" pitchFamily="34" charset="0"/>
              </a:rPr>
              <a:t>Hadronic molecule</a:t>
            </a:r>
          </a:p>
        </p:txBody>
      </p:sp>
      <p:pic>
        <p:nvPicPr>
          <p:cNvPr id="14" name="Picture 13" descr="jpsi_clas12.pdf"/>
          <p:cNvPicPr>
            <a:picLocks noChangeAspect="1"/>
          </p:cNvPicPr>
          <p:nvPr/>
        </p:nvPicPr>
        <p:blipFill rotWithShape="1">
          <a:blip r:embed="rId7">
            <a:extLst>
              <a:ext uri="{28A0092B-C50C-407E-A947-70E740481C1C}">
                <a14:useLocalDpi xmlns:a14="http://schemas.microsoft.com/office/drawing/2010/main" val="0"/>
              </a:ext>
            </a:extLst>
          </a:blip>
          <a:srcRect l="844" t="10283" r="10007" b="777"/>
          <a:stretch/>
        </p:blipFill>
        <p:spPr>
          <a:xfrm>
            <a:off x="5577454" y="2947381"/>
            <a:ext cx="3204791" cy="3198852"/>
          </a:xfrm>
          <a:prstGeom prst="rect">
            <a:avLst/>
          </a:prstGeom>
        </p:spPr>
      </p:pic>
      <p:graphicFrame>
        <p:nvGraphicFramePr>
          <p:cNvPr id="15" name="Object 14"/>
          <p:cNvGraphicFramePr>
            <a:graphicFrameLocks noChangeAspect="1"/>
          </p:cNvGraphicFramePr>
          <p:nvPr>
            <p:extLst/>
          </p:nvPr>
        </p:nvGraphicFramePr>
        <p:xfrm>
          <a:off x="3755625" y="3943065"/>
          <a:ext cx="1440180" cy="411480"/>
        </p:xfrm>
        <a:graphic>
          <a:graphicData uri="http://schemas.openxmlformats.org/presentationml/2006/ole">
            <mc:AlternateContent xmlns:mc="http://schemas.openxmlformats.org/markup-compatibility/2006">
              <mc:Choice xmlns:v="urn:schemas-microsoft-com:vml" Requires="v">
                <p:oleObj spid="_x0000_s3093" name="Equation" r:id="rId8" imgW="698500" imgH="203200" progId="Equation.3">
                  <p:embed/>
                </p:oleObj>
              </mc:Choice>
              <mc:Fallback>
                <p:oleObj name="Equation" r:id="rId8" imgW="698500" imgH="203200" progId="Equation.3">
                  <p:embed/>
                  <p:pic>
                    <p:nvPicPr>
                      <p:cNvPr id="15"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5625" y="3943065"/>
                        <a:ext cx="1440180" cy="411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660318" y="2498999"/>
            <a:ext cx="74090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Hall C</a:t>
            </a:r>
          </a:p>
        </p:txBody>
      </p:sp>
      <p:sp>
        <p:nvSpPr>
          <p:cNvPr id="16" name="TextBox 15"/>
          <p:cNvSpPr txBox="1"/>
          <p:nvPr/>
        </p:nvSpPr>
        <p:spPr>
          <a:xfrm>
            <a:off x="8041337" y="2651399"/>
            <a:ext cx="729687"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Hall B</a:t>
            </a:r>
          </a:p>
        </p:txBody>
      </p:sp>
      <p:sp>
        <p:nvSpPr>
          <p:cNvPr id="18" name="Explosion 1 17"/>
          <p:cNvSpPr>
            <a:spLocks noChangeAspect="1"/>
          </p:cNvSpPr>
          <p:nvPr/>
        </p:nvSpPr>
        <p:spPr bwMode="auto">
          <a:xfrm>
            <a:off x="559251" y="1848787"/>
            <a:ext cx="1068609" cy="1051561"/>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b="1" dirty="0">
                <a:solidFill>
                  <a:srgbClr val="0033CC"/>
                </a:solidFill>
                <a:latin typeface="Arial" panose="020B0604020202020204" pitchFamily="34" charset="0"/>
                <a:cs typeface="Arial" panose="020B0604020202020204" pitchFamily="34" charset="0"/>
              </a:rPr>
              <a:t>high impact</a:t>
            </a:r>
            <a:endParaRPr kumimoji="0" lang="en-US" sz="1000" b="1" i="0" u="none" strike="noStrike" cap="none" normalizeH="0" baseline="0" dirty="0">
              <a:ln>
                <a:noFill/>
              </a:ln>
              <a:solidFill>
                <a:srgbClr val="0033C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291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1913"/>
            <a:ext cx="9144000" cy="8382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err="1"/>
              <a:t>Gluonic</a:t>
            </a:r>
            <a:r>
              <a:rPr lang="en-US" sz="2400" dirty="0"/>
              <a:t> Excitations and the mechanism for confinement</a:t>
            </a:r>
          </a:p>
        </p:txBody>
      </p:sp>
      <p:sp>
        <p:nvSpPr>
          <p:cNvPr id="3" name="Rectangle 4"/>
          <p:cNvSpPr>
            <a:spLocks noChangeArrowheads="1"/>
          </p:cNvSpPr>
          <p:nvPr/>
        </p:nvSpPr>
        <p:spPr bwMode="auto">
          <a:xfrm>
            <a:off x="308925" y="876299"/>
            <a:ext cx="8458200" cy="1028701"/>
          </a:xfrm>
          <a:prstGeom prst="rect">
            <a:avLst/>
          </a:prstGeom>
          <a:noFill/>
          <a:ln w="9525">
            <a:noFill/>
            <a:miter lim="800000"/>
            <a:headEnd/>
            <a:tailEnd/>
          </a:ln>
        </p:spPr>
        <p:txBody>
          <a:bodyPr lIns="0" tIns="0" rIns="0" bIns="0" anchor="ctr"/>
          <a:lstStyle/>
          <a:p>
            <a:pPr>
              <a:lnSpc>
                <a:spcPct val="105000"/>
              </a:lnSpc>
              <a:spcBef>
                <a:spcPct val="20000"/>
              </a:spcBef>
              <a:defRPr/>
            </a:pPr>
            <a:r>
              <a:rPr lang="en-US" sz="2000" dirty="0">
                <a:solidFill>
                  <a:srgbClr val="FF0000"/>
                </a:solidFill>
                <a:latin typeface="Arial" pitchFamily="34" charset="0"/>
                <a:ea typeface="MS PGothic" pitchFamily="34" charset="-128"/>
                <a:cs typeface="Arial" pitchFamily="34" charset="0"/>
                <a:sym typeface="Myriad Roman"/>
              </a:rPr>
              <a:t>QCD predicts a rich spectrum of as yet to be discovered </a:t>
            </a:r>
            <a:r>
              <a:rPr lang="en-US" sz="2000" dirty="0" err="1">
                <a:solidFill>
                  <a:srgbClr val="FF0000"/>
                </a:solidFill>
                <a:latin typeface="Arial" pitchFamily="34" charset="0"/>
                <a:ea typeface="MS PGothic" pitchFamily="34" charset="-128"/>
                <a:cs typeface="Arial" pitchFamily="34" charset="0"/>
                <a:sym typeface="Myriad Roman"/>
              </a:rPr>
              <a:t>gluonic</a:t>
            </a:r>
            <a:r>
              <a:rPr lang="en-US" sz="2000" dirty="0">
                <a:solidFill>
                  <a:srgbClr val="FF0000"/>
                </a:solidFill>
                <a:latin typeface="Arial" pitchFamily="34" charset="0"/>
                <a:ea typeface="MS PGothic" pitchFamily="34" charset="-128"/>
                <a:cs typeface="Arial" pitchFamily="34" charset="0"/>
                <a:sym typeface="Myriad Roman"/>
              </a:rPr>
              <a:t> excitations - whose experimental verification is crucial for our understanding of QCD in the confinement regime.</a:t>
            </a:r>
          </a:p>
        </p:txBody>
      </p:sp>
      <p:sp>
        <p:nvSpPr>
          <p:cNvPr id="4" name="Rectangle 3"/>
          <p:cNvSpPr>
            <a:spLocks noChangeArrowheads="1"/>
          </p:cNvSpPr>
          <p:nvPr/>
        </p:nvSpPr>
        <p:spPr bwMode="auto">
          <a:xfrm>
            <a:off x="296558" y="1989436"/>
            <a:ext cx="7157952" cy="1828801"/>
          </a:xfrm>
          <a:prstGeom prst="rect">
            <a:avLst/>
          </a:prstGeom>
          <a:noFill/>
          <a:ln w="9525">
            <a:noFill/>
            <a:miter lim="800000"/>
            <a:headEnd/>
            <a:tailEnd/>
          </a:ln>
        </p:spPr>
        <p:txBody>
          <a:bodyPr lIns="0" tIns="0" rIns="0" bIns="0" anchor="ctr"/>
          <a:lstStyle/>
          <a:p>
            <a:pPr>
              <a:lnSpc>
                <a:spcPct val="105000"/>
              </a:lnSpc>
              <a:defRPr/>
            </a:pPr>
            <a:r>
              <a:rPr lang="en-US" sz="2000" dirty="0">
                <a:latin typeface="Arial" pitchFamily="34" charset="0"/>
                <a:ea typeface="MS PGothic" pitchFamily="34" charset="-128"/>
                <a:cs typeface="Arial" pitchFamily="34" charset="0"/>
                <a:sym typeface="Myriad Roman"/>
              </a:rPr>
              <a:t>With the upgraded CEBAF, a linearly polarized photon beam, and the </a:t>
            </a:r>
            <a:r>
              <a:rPr lang="en-US" sz="2000" dirty="0" err="1">
                <a:latin typeface="Arial" pitchFamily="34" charset="0"/>
                <a:ea typeface="MS PGothic" pitchFamily="34" charset="-128"/>
                <a:cs typeface="Arial" pitchFamily="34" charset="0"/>
                <a:sym typeface="Myriad Roman"/>
              </a:rPr>
              <a:t>GlueX</a:t>
            </a:r>
            <a:r>
              <a:rPr lang="en-US" sz="2000" dirty="0">
                <a:latin typeface="Arial" pitchFamily="34" charset="0"/>
                <a:ea typeface="MS PGothic" pitchFamily="34" charset="-128"/>
                <a:cs typeface="Arial" pitchFamily="34" charset="0"/>
                <a:sym typeface="Myriad Roman"/>
              </a:rPr>
              <a:t> detector, Jefferson Lab will be </a:t>
            </a:r>
            <a:r>
              <a:rPr lang="en-US" sz="2000" u="sng" dirty="0">
                <a:latin typeface="Arial" pitchFamily="34" charset="0"/>
                <a:ea typeface="MS PGothic" pitchFamily="34" charset="-128"/>
                <a:cs typeface="Arial" pitchFamily="34" charset="0"/>
                <a:sym typeface="Myriad Roman"/>
              </a:rPr>
              <a:t>uniquely poised</a:t>
            </a:r>
            <a:r>
              <a:rPr lang="en-US" sz="2000" dirty="0">
                <a:latin typeface="Arial" pitchFamily="34" charset="0"/>
                <a:ea typeface="MS PGothic" pitchFamily="34" charset="-128"/>
                <a:cs typeface="Arial" pitchFamily="34" charset="0"/>
                <a:sym typeface="Myriad Roman"/>
              </a:rPr>
              <a:t> to: </a:t>
            </a:r>
            <a:r>
              <a:rPr lang="en-US" sz="2000" dirty="0">
                <a:solidFill>
                  <a:srgbClr val="2A0ED2"/>
                </a:solidFill>
                <a:latin typeface="Arial" pitchFamily="34" charset="0"/>
                <a:ea typeface="MS PGothic" pitchFamily="34" charset="-128"/>
                <a:cs typeface="Arial" pitchFamily="34" charset="0"/>
                <a:sym typeface="Myriad Roman"/>
              </a:rPr>
              <a:t>- </a:t>
            </a:r>
            <a:r>
              <a:rPr lang="en-US" sz="2000" dirty="0">
                <a:solidFill>
                  <a:srgbClr val="270DC3"/>
                </a:solidFill>
                <a:latin typeface="Arial" pitchFamily="34" charset="0"/>
                <a:ea typeface="MS PGothic" pitchFamily="34" charset="-128"/>
                <a:cs typeface="Arial" pitchFamily="34" charset="0"/>
                <a:sym typeface="Myriad Roman"/>
              </a:rPr>
              <a:t>discover these states, </a:t>
            </a:r>
          </a:p>
          <a:p>
            <a:pPr eaLnBrk="0" hangingPunct="0">
              <a:lnSpc>
                <a:spcPct val="105000"/>
              </a:lnSpc>
              <a:spcBef>
                <a:spcPct val="20000"/>
              </a:spcBef>
              <a:buFont typeface="Times" pitchFamily="18" charset="0"/>
              <a:buNone/>
              <a:defRPr/>
            </a:pPr>
            <a:r>
              <a:rPr lang="en-US" sz="2000" dirty="0">
                <a:solidFill>
                  <a:srgbClr val="270DC3"/>
                </a:solidFill>
                <a:latin typeface="Arial" pitchFamily="34" charset="0"/>
                <a:ea typeface="MS PGothic" pitchFamily="34" charset="-128"/>
                <a:cs typeface="Arial" pitchFamily="34" charset="0"/>
                <a:sym typeface="Myriad Roman"/>
              </a:rPr>
              <a:t>     - map out their spectrum, and </a:t>
            </a:r>
          </a:p>
          <a:p>
            <a:pPr eaLnBrk="0" hangingPunct="0">
              <a:lnSpc>
                <a:spcPct val="105000"/>
              </a:lnSpc>
              <a:spcBef>
                <a:spcPct val="20000"/>
              </a:spcBef>
              <a:buFont typeface="Times" pitchFamily="18" charset="0"/>
              <a:buNone/>
              <a:defRPr/>
            </a:pPr>
            <a:r>
              <a:rPr lang="en-US" sz="2000" dirty="0">
                <a:solidFill>
                  <a:srgbClr val="270DC3"/>
                </a:solidFill>
                <a:latin typeface="Arial" pitchFamily="34" charset="0"/>
                <a:ea typeface="MS PGothic" pitchFamily="34" charset="-128"/>
                <a:cs typeface="Arial" pitchFamily="34" charset="0"/>
                <a:sym typeface="Myriad Roman"/>
              </a:rPr>
              <a:t>     - measure their properties</a:t>
            </a:r>
            <a:endParaRPr lang="en-US" sz="2000" dirty="0">
              <a:solidFill>
                <a:srgbClr val="2A0ED2"/>
              </a:solidFill>
              <a:latin typeface="Arial" pitchFamily="34" charset="0"/>
              <a:ea typeface="MS PGothic" pitchFamily="34" charset="-128"/>
              <a:cs typeface="Arial" pitchFamily="34" charset="0"/>
              <a:sym typeface="Myriad Roman"/>
            </a:endParaRPr>
          </a:p>
        </p:txBody>
      </p:sp>
      <p:grpSp>
        <p:nvGrpSpPr>
          <p:cNvPr id="5" name="Group 37"/>
          <p:cNvGrpSpPr>
            <a:grpSpLocks/>
          </p:cNvGrpSpPr>
          <p:nvPr/>
        </p:nvGrpSpPr>
        <p:grpSpPr bwMode="auto">
          <a:xfrm>
            <a:off x="2136892" y="4124796"/>
            <a:ext cx="1295400" cy="2062162"/>
            <a:chOff x="1488" y="2385"/>
            <a:chExt cx="816" cy="1584"/>
          </a:xfrm>
        </p:grpSpPr>
        <p:grpSp>
          <p:nvGrpSpPr>
            <p:cNvPr id="6" name="Group 38"/>
            <p:cNvGrpSpPr>
              <a:grpSpLocks/>
            </p:cNvGrpSpPr>
            <p:nvPr/>
          </p:nvGrpSpPr>
          <p:grpSpPr bwMode="auto">
            <a:xfrm>
              <a:off x="1488" y="2385"/>
              <a:ext cx="816" cy="1584"/>
              <a:chOff x="4224" y="1440"/>
              <a:chExt cx="816" cy="1584"/>
            </a:xfrm>
          </p:grpSpPr>
          <p:sp>
            <p:nvSpPr>
              <p:cNvPr id="8" name="AutoShape 39"/>
              <p:cNvSpPr>
                <a:spLocks noChangeArrowheads="1"/>
              </p:cNvSpPr>
              <p:nvPr/>
            </p:nvSpPr>
            <p:spPr bwMode="auto">
              <a:xfrm>
                <a:off x="4608" y="2832"/>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9" name="AutoShape 40"/>
              <p:cNvSpPr>
                <a:spLocks noChangeArrowheads="1"/>
              </p:cNvSpPr>
              <p:nvPr/>
            </p:nvSpPr>
            <p:spPr bwMode="auto">
              <a:xfrm>
                <a:off x="4608" y="1488"/>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10" name="Oval 41"/>
              <p:cNvSpPr>
                <a:spLocks noChangeArrowheads="1"/>
              </p:cNvSpPr>
              <p:nvPr/>
            </p:nvSpPr>
            <p:spPr bwMode="auto">
              <a:xfrm rot="-5400000">
                <a:off x="4080" y="2064"/>
                <a:ext cx="1344" cy="384"/>
              </a:xfrm>
              <a:prstGeom prst="ellipse">
                <a:avLst/>
              </a:prstGeom>
              <a:gradFill rotWithShape="0">
                <a:gsLst>
                  <a:gs pos="0">
                    <a:schemeClr val="bg1"/>
                  </a:gs>
                  <a:gs pos="100000">
                    <a:srgbClr val="18605A"/>
                  </a:gs>
                </a:gsLst>
                <a:path path="shape">
                  <a:fillToRect l="50000" t="50000" r="50000" b="50000"/>
                </a:path>
              </a:gradFill>
              <a:ln w="9525">
                <a:solidFill>
                  <a:schemeClr val="bg1"/>
                </a:solidFill>
                <a:round/>
                <a:headEnd/>
                <a:tailEnd/>
              </a:ln>
            </p:spPr>
            <p:txBody>
              <a:bodyPr wrap="none" anchor="ctr"/>
              <a:lstStyle/>
              <a:p>
                <a:endParaRPr lang="en-US">
                  <a:latin typeface="Arial" pitchFamily="34" charset="0"/>
                  <a:cs typeface="Arial" pitchFamily="34" charset="0"/>
                </a:endParaRPr>
              </a:p>
            </p:txBody>
          </p:sp>
          <p:sp>
            <p:nvSpPr>
              <p:cNvPr id="11" name="Oval 42"/>
              <p:cNvSpPr>
                <a:spLocks noChangeArrowheads="1"/>
              </p:cNvSpPr>
              <p:nvPr/>
            </p:nvSpPr>
            <p:spPr bwMode="auto">
              <a:xfrm>
                <a:off x="4632" y="2784"/>
                <a:ext cx="240" cy="240"/>
              </a:xfrm>
              <a:prstGeom prst="ellipse">
                <a:avLst/>
              </a:prstGeom>
              <a:solidFill>
                <a:schemeClr val="accent2"/>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12" name="Oval 43"/>
              <p:cNvSpPr>
                <a:spLocks noChangeArrowheads="1"/>
              </p:cNvSpPr>
              <p:nvPr/>
            </p:nvSpPr>
            <p:spPr bwMode="auto">
              <a:xfrm>
                <a:off x="4632" y="1440"/>
                <a:ext cx="240" cy="240"/>
              </a:xfrm>
              <a:prstGeom prst="ellipse">
                <a:avLst/>
              </a:prstGeom>
              <a:solidFill>
                <a:srgbClr val="ED181E"/>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13" name="Rectangle 44"/>
              <p:cNvSpPr>
                <a:spLocks noChangeArrowheads="1"/>
              </p:cNvSpPr>
              <p:nvPr/>
            </p:nvSpPr>
            <p:spPr bwMode="auto">
              <a:xfrm>
                <a:off x="4272" y="1536"/>
                <a:ext cx="205" cy="284"/>
              </a:xfrm>
              <a:prstGeom prst="rect">
                <a:avLst/>
              </a:prstGeom>
              <a:noFill/>
              <a:ln w="9525">
                <a:noFill/>
                <a:miter lim="800000"/>
                <a:headEnd/>
                <a:tailEnd/>
              </a:ln>
            </p:spPr>
            <p:txBody>
              <a:bodyPr wrap="none">
                <a:spAutoFit/>
              </a:bodyPr>
              <a:lstStyle/>
              <a:p>
                <a:pPr eaLnBrk="0" hangingPunct="0"/>
                <a:r>
                  <a:rPr lang="en-US" b="1">
                    <a:solidFill>
                      <a:srgbClr val="ED181E"/>
                    </a:solidFill>
                    <a:latin typeface="Arial" pitchFamily="34" charset="0"/>
                    <a:cs typeface="Arial" pitchFamily="34" charset="0"/>
                  </a:rPr>
                  <a:t>q</a:t>
                </a:r>
                <a:endParaRPr lang="en-US" sz="1800" b="1">
                  <a:solidFill>
                    <a:schemeClr val="accent2"/>
                  </a:solidFill>
                  <a:latin typeface="Arial" pitchFamily="34" charset="0"/>
                  <a:cs typeface="Arial" pitchFamily="34" charset="0"/>
                </a:endParaRPr>
              </a:p>
            </p:txBody>
          </p:sp>
          <p:grpSp>
            <p:nvGrpSpPr>
              <p:cNvPr id="14" name="Group 45"/>
              <p:cNvGrpSpPr>
                <a:grpSpLocks/>
              </p:cNvGrpSpPr>
              <p:nvPr/>
            </p:nvGrpSpPr>
            <p:grpSpPr bwMode="auto">
              <a:xfrm>
                <a:off x="4224" y="2640"/>
                <a:ext cx="205" cy="284"/>
                <a:chOff x="1728" y="2832"/>
                <a:chExt cx="205" cy="284"/>
              </a:xfrm>
            </p:grpSpPr>
            <p:sp>
              <p:nvSpPr>
                <p:cNvPr id="15" name="Rectangle 46"/>
                <p:cNvSpPr>
                  <a:spLocks noChangeArrowheads="1"/>
                </p:cNvSpPr>
                <p:nvPr/>
              </p:nvSpPr>
              <p:spPr bwMode="auto">
                <a:xfrm>
                  <a:off x="1728" y="2832"/>
                  <a:ext cx="205" cy="284"/>
                </a:xfrm>
                <a:prstGeom prst="rect">
                  <a:avLst/>
                </a:prstGeom>
                <a:noFill/>
                <a:ln w="9525">
                  <a:noFill/>
                  <a:miter lim="800000"/>
                  <a:headEnd/>
                  <a:tailEnd/>
                </a:ln>
              </p:spPr>
              <p:txBody>
                <a:bodyPr wrap="none">
                  <a:spAutoFit/>
                </a:bodyPr>
                <a:lstStyle/>
                <a:p>
                  <a:pPr eaLnBrk="0" hangingPunct="0"/>
                  <a:r>
                    <a:rPr lang="en-US" b="1">
                      <a:solidFill>
                        <a:schemeClr val="accent2"/>
                      </a:solidFill>
                      <a:latin typeface="Arial" pitchFamily="34" charset="0"/>
                      <a:cs typeface="Arial" pitchFamily="34" charset="0"/>
                    </a:rPr>
                    <a:t>q</a:t>
                  </a:r>
                  <a:endParaRPr lang="en-US" b="1">
                    <a:solidFill>
                      <a:srgbClr val="ED181E"/>
                    </a:solidFill>
                    <a:latin typeface="Arial" pitchFamily="34" charset="0"/>
                    <a:cs typeface="Arial" pitchFamily="34" charset="0"/>
                  </a:endParaRPr>
                </a:p>
              </p:txBody>
            </p:sp>
            <p:sp>
              <p:nvSpPr>
                <p:cNvPr id="16" name="Line 47"/>
                <p:cNvSpPr>
                  <a:spLocks noChangeShapeType="1"/>
                </p:cNvSpPr>
                <p:nvPr/>
              </p:nvSpPr>
              <p:spPr bwMode="auto">
                <a:xfrm>
                  <a:off x="1764" y="2909"/>
                  <a:ext cx="144" cy="0"/>
                </a:xfrm>
                <a:prstGeom prst="line">
                  <a:avLst/>
                </a:prstGeom>
                <a:noFill/>
                <a:ln w="28575">
                  <a:solidFill>
                    <a:schemeClr val="accent2"/>
                  </a:solidFill>
                  <a:round/>
                  <a:headEnd/>
                  <a:tailEnd/>
                </a:ln>
              </p:spPr>
              <p:txBody>
                <a:bodyPr wrap="none" anchor="ctr"/>
                <a:lstStyle/>
                <a:p>
                  <a:endParaRPr lang="en-US">
                    <a:latin typeface="Arial" pitchFamily="34" charset="0"/>
                    <a:cs typeface="Arial" pitchFamily="34" charset="0"/>
                  </a:endParaRPr>
                </a:p>
              </p:txBody>
            </p:sp>
          </p:grpSp>
        </p:grpSp>
        <p:sp>
          <p:nvSpPr>
            <p:cNvPr id="7" name="Rectangle 48"/>
            <p:cNvSpPr>
              <a:spLocks noChangeArrowheads="1"/>
            </p:cNvSpPr>
            <p:nvPr/>
          </p:nvSpPr>
          <p:spPr bwMode="auto">
            <a:xfrm rot="16200000">
              <a:off x="1738" y="3088"/>
              <a:ext cx="526" cy="233"/>
            </a:xfrm>
            <a:prstGeom prst="rect">
              <a:avLst/>
            </a:prstGeom>
            <a:noFill/>
            <a:ln w="9525">
              <a:noFill/>
              <a:miter lim="800000"/>
              <a:headEnd/>
              <a:tailEnd/>
            </a:ln>
          </p:spPr>
          <p:txBody>
            <a:bodyPr wrap="none">
              <a:spAutoFit/>
            </a:bodyPr>
            <a:lstStyle/>
            <a:p>
              <a:pPr eaLnBrk="0" hangingPunct="0"/>
              <a:r>
                <a:rPr lang="en-US" sz="1800" b="1">
                  <a:solidFill>
                    <a:srgbClr val="991A42"/>
                  </a:solidFill>
                  <a:latin typeface="Arial" pitchFamily="34" charset="0"/>
                  <a:cs typeface="Arial" pitchFamily="34" charset="0"/>
                </a:rPr>
                <a:t>after</a:t>
              </a:r>
              <a:endParaRPr lang="en-US" sz="1800" b="1">
                <a:solidFill>
                  <a:schemeClr val="accent2"/>
                </a:solidFill>
                <a:latin typeface="Arial" pitchFamily="34" charset="0"/>
                <a:cs typeface="Arial" pitchFamily="34" charset="0"/>
              </a:endParaRPr>
            </a:p>
          </p:txBody>
        </p:sp>
      </p:grpSp>
      <p:grpSp>
        <p:nvGrpSpPr>
          <p:cNvPr id="17" name="Group 49"/>
          <p:cNvGrpSpPr>
            <a:grpSpLocks/>
          </p:cNvGrpSpPr>
          <p:nvPr/>
        </p:nvGrpSpPr>
        <p:grpSpPr bwMode="auto">
          <a:xfrm>
            <a:off x="612892" y="4124796"/>
            <a:ext cx="1066800" cy="2062162"/>
            <a:chOff x="528" y="2385"/>
            <a:chExt cx="672" cy="1584"/>
          </a:xfrm>
        </p:grpSpPr>
        <p:grpSp>
          <p:nvGrpSpPr>
            <p:cNvPr id="18" name="Group 50"/>
            <p:cNvGrpSpPr>
              <a:grpSpLocks/>
            </p:cNvGrpSpPr>
            <p:nvPr/>
          </p:nvGrpSpPr>
          <p:grpSpPr bwMode="auto">
            <a:xfrm>
              <a:off x="528" y="2385"/>
              <a:ext cx="672" cy="1584"/>
              <a:chOff x="960" y="1296"/>
              <a:chExt cx="672" cy="1584"/>
            </a:xfrm>
          </p:grpSpPr>
          <p:sp>
            <p:nvSpPr>
              <p:cNvPr id="20" name="AutoShape 51"/>
              <p:cNvSpPr>
                <a:spLocks noChangeArrowheads="1"/>
              </p:cNvSpPr>
              <p:nvPr/>
            </p:nvSpPr>
            <p:spPr bwMode="auto">
              <a:xfrm>
                <a:off x="1200" y="2688"/>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1" name="AutoShape 52"/>
              <p:cNvSpPr>
                <a:spLocks noChangeArrowheads="1"/>
              </p:cNvSpPr>
              <p:nvPr/>
            </p:nvSpPr>
            <p:spPr bwMode="auto">
              <a:xfrm>
                <a:off x="1200" y="1344"/>
                <a:ext cx="432" cy="144"/>
              </a:xfrm>
              <a:prstGeom prst="rightArrow">
                <a:avLst>
                  <a:gd name="adj1" fmla="val 50000"/>
                  <a:gd name="adj2" fmla="val 75000"/>
                </a:avLst>
              </a:prstGeom>
              <a:solidFill>
                <a:srgbClr val="FFE957"/>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2" name="Line 53"/>
              <p:cNvSpPr>
                <a:spLocks noChangeShapeType="1"/>
              </p:cNvSpPr>
              <p:nvPr/>
            </p:nvSpPr>
            <p:spPr bwMode="auto">
              <a:xfrm rot="-5400000">
                <a:off x="720" y="2088"/>
                <a:ext cx="1296" cy="0"/>
              </a:xfrm>
              <a:prstGeom prst="line">
                <a:avLst/>
              </a:prstGeom>
              <a:noFill/>
              <a:ln w="57150">
                <a:solidFill>
                  <a:srgbClr val="18605A"/>
                </a:solidFill>
                <a:round/>
                <a:headEnd/>
                <a:tailEnd/>
              </a:ln>
            </p:spPr>
            <p:txBody>
              <a:bodyPr wrap="none" anchor="ctr"/>
              <a:lstStyle/>
              <a:p>
                <a:endParaRPr lang="en-US">
                  <a:latin typeface="Arial" pitchFamily="34" charset="0"/>
                  <a:cs typeface="Arial" pitchFamily="34" charset="0"/>
                </a:endParaRPr>
              </a:p>
            </p:txBody>
          </p:sp>
          <p:sp>
            <p:nvSpPr>
              <p:cNvPr id="23" name="Oval 54"/>
              <p:cNvSpPr>
                <a:spLocks noChangeArrowheads="1"/>
              </p:cNvSpPr>
              <p:nvPr/>
            </p:nvSpPr>
            <p:spPr bwMode="auto">
              <a:xfrm>
                <a:off x="1248" y="2640"/>
                <a:ext cx="240" cy="240"/>
              </a:xfrm>
              <a:prstGeom prst="ellipse">
                <a:avLst/>
              </a:prstGeom>
              <a:solidFill>
                <a:schemeClr val="accent2"/>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4" name="Oval 55"/>
              <p:cNvSpPr>
                <a:spLocks noChangeArrowheads="1"/>
              </p:cNvSpPr>
              <p:nvPr/>
            </p:nvSpPr>
            <p:spPr bwMode="auto">
              <a:xfrm>
                <a:off x="1248" y="1296"/>
                <a:ext cx="240" cy="240"/>
              </a:xfrm>
              <a:prstGeom prst="ellipse">
                <a:avLst/>
              </a:prstGeom>
              <a:solidFill>
                <a:srgbClr val="ED181E"/>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 name="Rectangle 56"/>
              <p:cNvSpPr>
                <a:spLocks noChangeArrowheads="1"/>
              </p:cNvSpPr>
              <p:nvPr/>
            </p:nvSpPr>
            <p:spPr bwMode="auto">
              <a:xfrm>
                <a:off x="960" y="1392"/>
                <a:ext cx="205" cy="284"/>
              </a:xfrm>
              <a:prstGeom prst="rect">
                <a:avLst/>
              </a:prstGeom>
              <a:noFill/>
              <a:ln w="9525">
                <a:noFill/>
                <a:miter lim="800000"/>
                <a:headEnd/>
                <a:tailEnd/>
              </a:ln>
            </p:spPr>
            <p:txBody>
              <a:bodyPr wrap="none">
                <a:spAutoFit/>
              </a:bodyPr>
              <a:lstStyle/>
              <a:p>
                <a:pPr eaLnBrk="0" hangingPunct="0"/>
                <a:r>
                  <a:rPr lang="en-US" b="1">
                    <a:solidFill>
                      <a:srgbClr val="ED181E"/>
                    </a:solidFill>
                    <a:latin typeface="Arial" pitchFamily="34" charset="0"/>
                    <a:cs typeface="Arial" pitchFamily="34" charset="0"/>
                  </a:rPr>
                  <a:t>q</a:t>
                </a:r>
                <a:endParaRPr lang="en-US" sz="1800" b="1">
                  <a:solidFill>
                    <a:schemeClr val="accent2"/>
                  </a:solidFill>
                  <a:latin typeface="Arial" pitchFamily="34" charset="0"/>
                  <a:cs typeface="Arial" pitchFamily="34" charset="0"/>
                </a:endParaRPr>
              </a:p>
            </p:txBody>
          </p:sp>
          <p:grpSp>
            <p:nvGrpSpPr>
              <p:cNvPr id="26" name="Group 57"/>
              <p:cNvGrpSpPr>
                <a:grpSpLocks/>
              </p:cNvGrpSpPr>
              <p:nvPr/>
            </p:nvGrpSpPr>
            <p:grpSpPr bwMode="auto">
              <a:xfrm>
                <a:off x="960" y="2448"/>
                <a:ext cx="205" cy="284"/>
                <a:chOff x="1728" y="2832"/>
                <a:chExt cx="205" cy="284"/>
              </a:xfrm>
            </p:grpSpPr>
            <p:sp>
              <p:nvSpPr>
                <p:cNvPr id="27" name="Rectangle 58"/>
                <p:cNvSpPr>
                  <a:spLocks noChangeArrowheads="1"/>
                </p:cNvSpPr>
                <p:nvPr/>
              </p:nvSpPr>
              <p:spPr bwMode="auto">
                <a:xfrm>
                  <a:off x="1728" y="2832"/>
                  <a:ext cx="205" cy="284"/>
                </a:xfrm>
                <a:prstGeom prst="rect">
                  <a:avLst/>
                </a:prstGeom>
                <a:noFill/>
                <a:ln w="9525">
                  <a:noFill/>
                  <a:miter lim="800000"/>
                  <a:headEnd/>
                  <a:tailEnd/>
                </a:ln>
              </p:spPr>
              <p:txBody>
                <a:bodyPr wrap="none">
                  <a:spAutoFit/>
                </a:bodyPr>
                <a:lstStyle/>
                <a:p>
                  <a:pPr eaLnBrk="0" hangingPunct="0"/>
                  <a:r>
                    <a:rPr lang="en-US" b="1">
                      <a:solidFill>
                        <a:schemeClr val="accent2"/>
                      </a:solidFill>
                      <a:latin typeface="Arial" pitchFamily="34" charset="0"/>
                      <a:cs typeface="Arial" pitchFamily="34" charset="0"/>
                    </a:rPr>
                    <a:t>q</a:t>
                  </a:r>
                  <a:endParaRPr lang="en-US" b="1">
                    <a:solidFill>
                      <a:srgbClr val="ED181E"/>
                    </a:solidFill>
                    <a:latin typeface="Arial" pitchFamily="34" charset="0"/>
                    <a:cs typeface="Arial" pitchFamily="34" charset="0"/>
                  </a:endParaRPr>
                </a:p>
              </p:txBody>
            </p:sp>
            <p:sp>
              <p:nvSpPr>
                <p:cNvPr id="28" name="Line 59"/>
                <p:cNvSpPr>
                  <a:spLocks noChangeShapeType="1"/>
                </p:cNvSpPr>
                <p:nvPr/>
              </p:nvSpPr>
              <p:spPr bwMode="auto">
                <a:xfrm>
                  <a:off x="1764" y="2909"/>
                  <a:ext cx="144" cy="0"/>
                </a:xfrm>
                <a:prstGeom prst="line">
                  <a:avLst/>
                </a:prstGeom>
                <a:noFill/>
                <a:ln w="28575">
                  <a:solidFill>
                    <a:schemeClr val="accent2"/>
                  </a:solidFill>
                  <a:round/>
                  <a:headEnd/>
                  <a:tailEnd/>
                </a:ln>
              </p:spPr>
              <p:txBody>
                <a:bodyPr wrap="none" anchor="ctr"/>
                <a:lstStyle/>
                <a:p>
                  <a:endParaRPr lang="en-US">
                    <a:latin typeface="Arial" pitchFamily="34" charset="0"/>
                    <a:cs typeface="Arial" pitchFamily="34" charset="0"/>
                  </a:endParaRPr>
                </a:p>
              </p:txBody>
            </p:sp>
          </p:grpSp>
        </p:grpSp>
        <p:sp>
          <p:nvSpPr>
            <p:cNvPr id="19" name="Rectangle 60"/>
            <p:cNvSpPr>
              <a:spLocks noChangeArrowheads="1"/>
            </p:cNvSpPr>
            <p:nvPr/>
          </p:nvSpPr>
          <p:spPr bwMode="auto">
            <a:xfrm rot="16200000">
              <a:off x="686" y="3095"/>
              <a:ext cx="684" cy="233"/>
            </a:xfrm>
            <a:prstGeom prst="rect">
              <a:avLst/>
            </a:prstGeom>
            <a:noFill/>
            <a:ln w="9525">
              <a:noFill/>
              <a:miter lim="800000"/>
              <a:headEnd/>
              <a:tailEnd/>
            </a:ln>
          </p:spPr>
          <p:txBody>
            <a:bodyPr wrap="none">
              <a:spAutoFit/>
            </a:bodyPr>
            <a:lstStyle/>
            <a:p>
              <a:pPr eaLnBrk="0" hangingPunct="0"/>
              <a:r>
                <a:rPr lang="en-US" sz="1800" b="1">
                  <a:solidFill>
                    <a:srgbClr val="991A42"/>
                  </a:solidFill>
                  <a:latin typeface="Arial" pitchFamily="34" charset="0"/>
                  <a:cs typeface="Arial" pitchFamily="34" charset="0"/>
                </a:rPr>
                <a:t>before</a:t>
              </a:r>
              <a:endParaRPr lang="en-US" sz="1800" b="1">
                <a:solidFill>
                  <a:schemeClr val="accent2"/>
                </a:solidFill>
                <a:latin typeface="Arial" pitchFamily="34" charset="0"/>
                <a:cs typeface="Arial" pitchFamily="34" charset="0"/>
              </a:endParaRPr>
            </a:p>
          </p:txBody>
        </p:sp>
      </p:grpSp>
      <p:grpSp>
        <p:nvGrpSpPr>
          <p:cNvPr id="29" name="Group 61"/>
          <p:cNvGrpSpPr>
            <a:grpSpLocks/>
          </p:cNvGrpSpPr>
          <p:nvPr/>
        </p:nvGrpSpPr>
        <p:grpSpPr bwMode="auto">
          <a:xfrm>
            <a:off x="141405" y="4755033"/>
            <a:ext cx="787400" cy="762000"/>
            <a:chOff x="231" y="2961"/>
            <a:chExt cx="496" cy="480"/>
          </a:xfrm>
        </p:grpSpPr>
        <p:sp>
          <p:nvSpPr>
            <p:cNvPr id="30" name="Rectangle 64"/>
            <p:cNvSpPr>
              <a:spLocks noChangeArrowheads="1"/>
            </p:cNvSpPr>
            <p:nvPr/>
          </p:nvSpPr>
          <p:spPr bwMode="auto">
            <a:xfrm>
              <a:off x="231" y="2976"/>
              <a:ext cx="496" cy="407"/>
            </a:xfrm>
            <a:prstGeom prst="rect">
              <a:avLst/>
            </a:prstGeom>
            <a:noFill/>
            <a:ln w="9525">
              <a:noFill/>
              <a:miter lim="800000"/>
              <a:headEnd/>
              <a:tailEnd/>
            </a:ln>
          </p:spPr>
          <p:txBody>
            <a:bodyPr wrap="none">
              <a:spAutoFit/>
            </a:bodyPr>
            <a:lstStyle/>
            <a:p>
              <a:pPr algn="ctr" eaLnBrk="0" hangingPunct="0"/>
              <a:r>
                <a:rPr lang="en-US" sz="1800" b="1" dirty="0">
                  <a:latin typeface="Symbol" pitchFamily="18" charset="2"/>
                  <a:cs typeface="Arial" pitchFamily="34" charset="0"/>
                </a:rPr>
                <a:t>g</a:t>
              </a:r>
            </a:p>
            <a:p>
              <a:pPr algn="ctr" eaLnBrk="0" hangingPunct="0"/>
              <a:r>
                <a:rPr lang="en-US" sz="1800" b="1" dirty="0">
                  <a:latin typeface="Arial" pitchFamily="34" charset="0"/>
                  <a:cs typeface="Arial" pitchFamily="34" charset="0"/>
                </a:rPr>
                <a:t>beam</a:t>
              </a:r>
            </a:p>
          </p:txBody>
        </p:sp>
        <p:sp>
          <p:nvSpPr>
            <p:cNvPr id="31" name="Rectangle 66"/>
            <p:cNvSpPr>
              <a:spLocks noChangeArrowheads="1"/>
            </p:cNvSpPr>
            <p:nvPr/>
          </p:nvSpPr>
          <p:spPr bwMode="auto">
            <a:xfrm>
              <a:off x="240" y="2961"/>
              <a:ext cx="480" cy="480"/>
            </a:xfrm>
            <a:prstGeom prst="rect">
              <a:avLst/>
            </a:prstGeom>
            <a:no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grpSp>
      <p:sp>
        <p:nvSpPr>
          <p:cNvPr id="32" name="Rectangle 5"/>
          <p:cNvSpPr>
            <a:spLocks/>
          </p:cNvSpPr>
          <p:nvPr/>
        </p:nvSpPr>
        <p:spPr bwMode="auto">
          <a:xfrm>
            <a:off x="6242354" y="3773397"/>
            <a:ext cx="2787220" cy="330200"/>
          </a:xfrm>
          <a:prstGeom prst="rect">
            <a:avLst/>
          </a:prstGeom>
          <a:noFill/>
          <a:ln w="12700">
            <a:noFill/>
            <a:miter lim="800000"/>
            <a:headEnd/>
            <a:tailEnd/>
          </a:ln>
        </p:spPr>
        <p:txBody>
          <a:bodyPr lIns="0" tIns="0" rIns="0" bIns="0"/>
          <a:lstStyle/>
          <a:p>
            <a:r>
              <a:rPr lang="en-US" sz="1200" b="1" i="1" dirty="0">
                <a:solidFill>
                  <a:srgbClr val="002D99"/>
                </a:solidFill>
                <a:latin typeface="Arial" pitchFamily="34" charset="0"/>
                <a:cs typeface="Arial" pitchFamily="34" charset="0"/>
                <a:sym typeface="Arial" pitchFamily="34" charset="0"/>
              </a:rPr>
              <a:t>States with Exotic Quantum Numbers</a:t>
            </a:r>
          </a:p>
        </p:txBody>
      </p:sp>
      <p:grpSp>
        <p:nvGrpSpPr>
          <p:cNvPr id="33" name="Group 125"/>
          <p:cNvGrpSpPr>
            <a:grpSpLocks/>
          </p:cNvGrpSpPr>
          <p:nvPr/>
        </p:nvGrpSpPr>
        <p:grpSpPr bwMode="auto">
          <a:xfrm>
            <a:off x="7569847" y="2494789"/>
            <a:ext cx="1311275" cy="1063625"/>
            <a:chOff x="4157" y="948"/>
            <a:chExt cx="826" cy="670"/>
          </a:xfrm>
        </p:grpSpPr>
        <p:sp>
          <p:nvSpPr>
            <p:cNvPr id="34" name="Line 126"/>
            <p:cNvSpPr>
              <a:spLocks noChangeShapeType="1"/>
            </p:cNvSpPr>
            <p:nvPr/>
          </p:nvSpPr>
          <p:spPr bwMode="auto">
            <a:xfrm>
              <a:off x="4506" y="1180"/>
              <a:ext cx="0" cy="0"/>
            </a:xfrm>
            <a:prstGeom prst="line">
              <a:avLst/>
            </a:prstGeom>
            <a:noFill/>
            <a:ln w="9525">
              <a:solidFill>
                <a:schemeClr val="tx1"/>
              </a:solidFill>
              <a:round/>
              <a:headEnd/>
              <a:tailEnd/>
            </a:ln>
          </p:spPr>
          <p:txBody>
            <a:bodyPr/>
            <a:lstStyle/>
            <a:p>
              <a:endParaRPr lang="en-US"/>
            </a:p>
          </p:txBody>
        </p:sp>
        <p:pic>
          <p:nvPicPr>
            <p:cNvPr id="35" name="Picture 127" descr="eggs2"/>
            <p:cNvPicPr>
              <a:picLocks noChangeAspect="1" noChangeArrowheads="1"/>
            </p:cNvPicPr>
            <p:nvPr/>
          </p:nvPicPr>
          <p:blipFill>
            <a:blip r:embed="rId3" cstate="print"/>
            <a:srcRect/>
            <a:stretch>
              <a:fillRect/>
            </a:stretch>
          </p:blipFill>
          <p:spPr bwMode="auto">
            <a:xfrm rot="2501486">
              <a:off x="4157" y="1018"/>
              <a:ext cx="826" cy="561"/>
            </a:xfrm>
            <a:prstGeom prst="rect">
              <a:avLst/>
            </a:prstGeom>
            <a:noFill/>
            <a:ln w="9525">
              <a:noFill/>
              <a:miter lim="800000"/>
              <a:headEnd/>
              <a:tailEnd/>
            </a:ln>
          </p:spPr>
        </p:pic>
        <p:sp>
          <p:nvSpPr>
            <p:cNvPr id="36" name="Text Box 128"/>
            <p:cNvSpPr txBox="1">
              <a:spLocks noChangeArrowheads="1"/>
            </p:cNvSpPr>
            <p:nvPr/>
          </p:nvSpPr>
          <p:spPr bwMode="auto">
            <a:xfrm>
              <a:off x="4222" y="948"/>
              <a:ext cx="214" cy="250"/>
            </a:xfrm>
            <a:prstGeom prst="rect">
              <a:avLst/>
            </a:prstGeom>
            <a:noFill/>
            <a:ln w="9525">
              <a:noFill/>
              <a:miter lim="800000"/>
              <a:headEnd/>
              <a:tailEnd/>
            </a:ln>
          </p:spPr>
          <p:txBody>
            <a:bodyPr wrap="none">
              <a:spAutoFit/>
            </a:bodyPr>
            <a:lstStyle/>
            <a:p>
              <a:pPr eaLnBrk="1" hangingPunct="1"/>
              <a:r>
                <a:rPr lang="en-GB" sz="2000" b="1">
                  <a:latin typeface="Arial" pitchFamily="34" charset="0"/>
                </a:rPr>
                <a:t>q</a:t>
              </a:r>
            </a:p>
          </p:txBody>
        </p:sp>
        <p:grpSp>
          <p:nvGrpSpPr>
            <p:cNvPr id="37" name="Group 129"/>
            <p:cNvGrpSpPr>
              <a:grpSpLocks/>
            </p:cNvGrpSpPr>
            <p:nvPr/>
          </p:nvGrpSpPr>
          <p:grpSpPr bwMode="auto">
            <a:xfrm>
              <a:off x="4718" y="1221"/>
              <a:ext cx="215" cy="397"/>
              <a:chOff x="4697" y="1214"/>
              <a:chExt cx="215" cy="397"/>
            </a:xfrm>
          </p:grpSpPr>
          <p:sp>
            <p:nvSpPr>
              <p:cNvPr id="38" name="Text Box 130"/>
              <p:cNvSpPr txBox="1">
                <a:spLocks noChangeArrowheads="1"/>
              </p:cNvSpPr>
              <p:nvPr/>
            </p:nvSpPr>
            <p:spPr bwMode="auto">
              <a:xfrm>
                <a:off x="4697" y="1361"/>
                <a:ext cx="214" cy="250"/>
              </a:xfrm>
              <a:prstGeom prst="rect">
                <a:avLst/>
              </a:prstGeom>
              <a:noFill/>
              <a:ln w="9525">
                <a:noFill/>
                <a:miter lim="800000"/>
                <a:headEnd/>
                <a:tailEnd/>
              </a:ln>
            </p:spPr>
            <p:txBody>
              <a:bodyPr wrap="none">
                <a:spAutoFit/>
              </a:bodyPr>
              <a:lstStyle/>
              <a:p>
                <a:pPr eaLnBrk="1" hangingPunct="1"/>
                <a:r>
                  <a:rPr lang="en-GB" sz="2000" b="1">
                    <a:latin typeface="Arial" pitchFamily="34" charset="0"/>
                  </a:rPr>
                  <a:t>q</a:t>
                </a:r>
              </a:p>
            </p:txBody>
          </p:sp>
          <p:sp>
            <p:nvSpPr>
              <p:cNvPr id="39" name="Text Box 131"/>
              <p:cNvSpPr txBox="1">
                <a:spLocks noChangeArrowheads="1"/>
              </p:cNvSpPr>
              <p:nvPr/>
            </p:nvSpPr>
            <p:spPr bwMode="auto">
              <a:xfrm>
                <a:off x="4707" y="1214"/>
                <a:ext cx="205" cy="250"/>
              </a:xfrm>
              <a:prstGeom prst="rect">
                <a:avLst/>
              </a:prstGeom>
              <a:noFill/>
              <a:ln w="9525">
                <a:noFill/>
                <a:miter lim="800000"/>
                <a:headEnd/>
                <a:tailEnd/>
              </a:ln>
            </p:spPr>
            <p:txBody>
              <a:bodyPr wrap="none">
                <a:spAutoFit/>
              </a:bodyPr>
              <a:lstStyle/>
              <a:p>
                <a:pPr eaLnBrk="1" hangingPunct="1"/>
                <a:r>
                  <a:rPr lang="en-GB" sz="2000" b="1">
                    <a:latin typeface="Arial" pitchFamily="34" charset="0"/>
                  </a:rPr>
                  <a:t>_</a:t>
                </a:r>
              </a:p>
            </p:txBody>
          </p:sp>
        </p:grpSp>
      </p:grpSp>
      <p:pic>
        <p:nvPicPr>
          <p:cNvPr id="40" name="Picture 39" descr="840_meson_spectrum.jpg"/>
          <p:cNvPicPr>
            <a:picLocks noChangeAspect="1"/>
          </p:cNvPicPr>
          <p:nvPr/>
        </p:nvPicPr>
        <p:blipFill>
          <a:blip r:embed="rId4" cstate="print"/>
          <a:srcRect l="61808" t="63033"/>
          <a:stretch>
            <a:fillRect/>
          </a:stretch>
        </p:blipFill>
        <p:spPr>
          <a:xfrm>
            <a:off x="3772460" y="4004741"/>
            <a:ext cx="5280322" cy="2248999"/>
          </a:xfrm>
          <a:prstGeom prst="rect">
            <a:avLst/>
          </a:prstGeom>
        </p:spPr>
      </p:pic>
      <p:sp>
        <p:nvSpPr>
          <p:cNvPr id="41" name="TextBox 40"/>
          <p:cNvSpPr txBox="1"/>
          <p:nvPr/>
        </p:nvSpPr>
        <p:spPr>
          <a:xfrm>
            <a:off x="4324864" y="3671519"/>
            <a:ext cx="1415772" cy="369332"/>
          </a:xfrm>
          <a:prstGeom prst="rect">
            <a:avLst/>
          </a:prstGeom>
          <a:noFill/>
        </p:spPr>
        <p:txBody>
          <a:bodyPr wrap="none" rtlCol="0">
            <a:spAutoFit/>
          </a:bodyPr>
          <a:lstStyle/>
          <a:p>
            <a:r>
              <a:rPr lang="en-US" dirty="0" err="1">
                <a:latin typeface="Arial" pitchFamily="34" charset="0"/>
                <a:cs typeface="Arial" pitchFamily="34" charset="0"/>
              </a:rPr>
              <a:t>Dudek</a:t>
            </a:r>
            <a:r>
              <a:rPr lang="en-US" dirty="0">
                <a:latin typeface="Arial" pitchFamily="34" charset="0"/>
                <a:cs typeface="Arial" pitchFamily="34" charset="0"/>
              </a:rPr>
              <a:t> et al.</a:t>
            </a:r>
          </a:p>
        </p:txBody>
      </p:sp>
    </p:spTree>
    <p:extLst>
      <p:ext uri="{BB962C8B-B14F-4D97-AF65-F5344CB8AC3E}">
        <p14:creationId xmlns:p14="http://schemas.microsoft.com/office/powerpoint/2010/main" val="1650499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06363"/>
            <a:ext cx="91440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noProof="0" dirty="0">
                <a:ln>
                  <a:noFill/>
                </a:ln>
                <a:effectLst/>
                <a:uLnTx/>
                <a:uFillTx/>
                <a:latin typeface="Arial" panose="020B0604020202020204" pitchFamily="34" charset="0"/>
                <a:ea typeface="+mj-ea"/>
                <a:cs typeface="Arial" panose="020B0604020202020204" pitchFamily="34" charset="0"/>
              </a:rPr>
              <a:t>Nucleon </a:t>
            </a:r>
            <a:r>
              <a:rPr kumimoji="0" lang="en-US" sz="32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rPr>
              <a:t>Form</a:t>
            </a:r>
            <a:r>
              <a:rPr kumimoji="0" lang="en-US" sz="3200" b="1" i="0" u="none" strike="noStrike" kern="0" cap="none" spc="0" normalizeH="0" noProof="0" dirty="0">
                <a:ln>
                  <a:noFill/>
                </a:ln>
                <a:effectLst/>
                <a:uLnTx/>
                <a:uFillTx/>
                <a:latin typeface="Arial" panose="020B0604020202020204" pitchFamily="34" charset="0"/>
                <a:ea typeface="+mj-ea"/>
                <a:cs typeface="Arial" panose="020B0604020202020204" pitchFamily="34" charset="0"/>
              </a:rPr>
              <a:t> Factors</a:t>
            </a:r>
            <a:endParaRPr kumimoji="0" lang="en-US" sz="32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 xmlns:a16="http://schemas.microsoft.com/office/drawing/2014/main" id="{0128806C-FBFB-451A-AEAD-F489D359A73F}"/>
              </a:ext>
            </a:extLst>
          </p:cNvPr>
          <p:cNvSpPr txBox="1"/>
          <p:nvPr/>
        </p:nvSpPr>
        <p:spPr>
          <a:xfrm>
            <a:off x="268508" y="811164"/>
            <a:ext cx="4288743" cy="1200329"/>
          </a:xfrm>
          <a:prstGeom prst="rect">
            <a:avLst/>
          </a:prstGeom>
          <a:noFill/>
        </p:spPr>
        <p:txBody>
          <a:bodyPr wrap="square" rtlCol="0">
            <a:spAutoFit/>
          </a:bodyPr>
          <a:lstStyle/>
          <a:p>
            <a:r>
              <a:rPr lang="en-US" dirty="0"/>
              <a:t>The discrepancy between the proton form factor ratio as determined by the </a:t>
            </a:r>
            <a:r>
              <a:rPr lang="en-US" dirty="0" err="1"/>
              <a:t>Rosenbluth</a:t>
            </a:r>
            <a:r>
              <a:rPr lang="en-US" dirty="0"/>
              <a:t> and the Polarization Transfer technique is well established.</a:t>
            </a:r>
          </a:p>
        </p:txBody>
      </p:sp>
      <p:pic>
        <p:nvPicPr>
          <p:cNvPr id="3" name="Picture 2">
            <a:extLst>
              <a:ext uri="{FF2B5EF4-FFF2-40B4-BE49-F238E27FC236}">
                <a16:creationId xmlns="" xmlns:a16="http://schemas.microsoft.com/office/drawing/2014/main" id="{03BED1B1-419C-480A-AD4C-79980BDCBA77}"/>
              </a:ext>
            </a:extLst>
          </p:cNvPr>
          <p:cNvPicPr>
            <a:picLocks noChangeAspect="1"/>
          </p:cNvPicPr>
          <p:nvPr/>
        </p:nvPicPr>
        <p:blipFill>
          <a:blip r:embed="rId2"/>
          <a:stretch>
            <a:fillRect/>
          </a:stretch>
        </p:blipFill>
        <p:spPr>
          <a:xfrm>
            <a:off x="268509" y="1979372"/>
            <a:ext cx="3980761" cy="3867151"/>
          </a:xfrm>
          <a:prstGeom prst="rect">
            <a:avLst/>
          </a:prstGeom>
        </p:spPr>
      </p:pic>
      <p:pic>
        <p:nvPicPr>
          <p:cNvPr id="5" name="Picture 4">
            <a:extLst>
              <a:ext uri="{FF2B5EF4-FFF2-40B4-BE49-F238E27FC236}">
                <a16:creationId xmlns="" xmlns:a16="http://schemas.microsoft.com/office/drawing/2014/main" id="{D0308439-4567-4C3E-826D-D7A0BE7AD90E}"/>
              </a:ext>
            </a:extLst>
          </p:cNvPr>
          <p:cNvPicPr>
            <a:picLocks noChangeAspect="1"/>
          </p:cNvPicPr>
          <p:nvPr/>
        </p:nvPicPr>
        <p:blipFill>
          <a:blip r:embed="rId3"/>
          <a:stretch>
            <a:fillRect/>
          </a:stretch>
        </p:blipFill>
        <p:spPr>
          <a:xfrm>
            <a:off x="4807979" y="840564"/>
            <a:ext cx="3631428" cy="2859024"/>
          </a:xfrm>
          <a:prstGeom prst="rect">
            <a:avLst/>
          </a:prstGeom>
        </p:spPr>
      </p:pic>
      <p:cxnSp>
        <p:nvCxnSpPr>
          <p:cNvPr id="8" name="Straight Arrow Connector 7">
            <a:extLst>
              <a:ext uri="{FF2B5EF4-FFF2-40B4-BE49-F238E27FC236}">
                <a16:creationId xmlns="" xmlns:a16="http://schemas.microsoft.com/office/drawing/2014/main" id="{181D53E8-B56B-43C0-B062-629F754483E4}"/>
              </a:ext>
            </a:extLst>
          </p:cNvPr>
          <p:cNvCxnSpPr/>
          <p:nvPr/>
        </p:nvCxnSpPr>
        <p:spPr>
          <a:xfrm>
            <a:off x="4249270" y="3126662"/>
            <a:ext cx="0" cy="165181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C6C7DA6B-FDCB-4F85-960A-6EADB8346220}"/>
              </a:ext>
            </a:extLst>
          </p:cNvPr>
          <p:cNvSpPr txBox="1"/>
          <p:nvPr/>
        </p:nvSpPr>
        <p:spPr>
          <a:xfrm>
            <a:off x="4275253" y="3715574"/>
            <a:ext cx="635962" cy="461665"/>
          </a:xfrm>
          <a:prstGeom prst="rect">
            <a:avLst/>
          </a:prstGeom>
          <a:noFill/>
        </p:spPr>
        <p:txBody>
          <a:bodyPr wrap="square" rtlCol="0">
            <a:spAutoFit/>
          </a:bodyPr>
          <a:lstStyle/>
          <a:p>
            <a:r>
              <a:rPr lang="en-US" sz="2400" b="1" dirty="0">
                <a:solidFill>
                  <a:srgbClr val="FF0000"/>
                </a:solidFill>
              </a:rPr>
              <a:t>P</a:t>
            </a:r>
            <a:r>
              <a:rPr lang="en-US" sz="2400" b="1" baseline="-25000" dirty="0">
                <a:solidFill>
                  <a:srgbClr val="FF0000"/>
                </a:solidFill>
              </a:rPr>
              <a:t>2</a:t>
            </a:r>
            <a:r>
              <a:rPr lang="en-US" sz="2400" b="1" baseline="-25000" dirty="0">
                <a:solidFill>
                  <a:srgbClr val="FF0000"/>
                </a:solidFill>
                <a:latin typeface="Symbol" panose="05050102010706020507" pitchFamily="18" charset="2"/>
              </a:rPr>
              <a:t>g</a:t>
            </a:r>
          </a:p>
        </p:txBody>
      </p:sp>
      <p:sp>
        <p:nvSpPr>
          <p:cNvPr id="10" name="TextBox 9">
            <a:extLst>
              <a:ext uri="{FF2B5EF4-FFF2-40B4-BE49-F238E27FC236}">
                <a16:creationId xmlns="" xmlns:a16="http://schemas.microsoft.com/office/drawing/2014/main" id="{7C1BAE17-F182-4B42-8BEF-BCB9189E588D}"/>
              </a:ext>
            </a:extLst>
          </p:cNvPr>
          <p:cNvSpPr txBox="1"/>
          <p:nvPr/>
        </p:nvSpPr>
        <p:spPr>
          <a:xfrm>
            <a:off x="389629" y="5828808"/>
            <a:ext cx="8857610" cy="646331"/>
          </a:xfrm>
          <a:prstGeom prst="rect">
            <a:avLst/>
          </a:prstGeom>
          <a:noFill/>
        </p:spPr>
        <p:txBody>
          <a:bodyPr wrap="square" rtlCol="0">
            <a:spAutoFit/>
          </a:bodyPr>
          <a:lstStyle/>
          <a:p>
            <a:r>
              <a:rPr lang="en-US" dirty="0"/>
              <a:t>We believe </a:t>
            </a:r>
            <a:r>
              <a:rPr lang="en-US" b="1" dirty="0">
                <a:solidFill>
                  <a:srgbClr val="FF0000"/>
                </a:solidFill>
              </a:rPr>
              <a:t>two-photon exchange </a:t>
            </a:r>
            <a:r>
              <a:rPr lang="en-US" dirty="0"/>
              <a:t>causes the difference. Problem remains that positron-electron comparisons undershoot the </a:t>
            </a:r>
            <a:r>
              <a:rPr lang="en-US" dirty="0">
                <a:solidFill>
                  <a:srgbClr val="0000FF"/>
                </a:solidFill>
              </a:rPr>
              <a:t>required effect</a:t>
            </a:r>
            <a:r>
              <a:rPr lang="en-US" dirty="0"/>
              <a:t>, and are at lower Q</a:t>
            </a:r>
            <a:r>
              <a:rPr lang="en-US" baseline="30000" dirty="0"/>
              <a:t>2</a:t>
            </a:r>
            <a:r>
              <a:rPr lang="en-US" dirty="0"/>
              <a:t>.</a:t>
            </a:r>
          </a:p>
        </p:txBody>
      </p:sp>
      <p:pic>
        <p:nvPicPr>
          <p:cNvPr id="4" name="Picture 3">
            <a:extLst>
              <a:ext uri="{FF2B5EF4-FFF2-40B4-BE49-F238E27FC236}">
                <a16:creationId xmlns="" xmlns:a16="http://schemas.microsoft.com/office/drawing/2014/main" id="{7EEF5147-5A87-404F-BFFD-16AD9D93D88D}"/>
              </a:ext>
            </a:extLst>
          </p:cNvPr>
          <p:cNvPicPr>
            <a:picLocks noChangeAspect="1"/>
          </p:cNvPicPr>
          <p:nvPr/>
        </p:nvPicPr>
        <p:blipFill>
          <a:blip r:embed="rId4"/>
          <a:stretch>
            <a:fillRect/>
          </a:stretch>
        </p:blipFill>
        <p:spPr>
          <a:xfrm>
            <a:off x="5539646" y="3715574"/>
            <a:ext cx="2168093" cy="2146935"/>
          </a:xfrm>
          <a:prstGeom prst="rect">
            <a:avLst/>
          </a:prstGeom>
        </p:spPr>
      </p:pic>
      <p:sp>
        <p:nvSpPr>
          <p:cNvPr id="11" name="TextBox 10">
            <a:extLst>
              <a:ext uri="{FF2B5EF4-FFF2-40B4-BE49-F238E27FC236}">
                <a16:creationId xmlns="" xmlns:a16="http://schemas.microsoft.com/office/drawing/2014/main" id="{60893C33-34FD-496E-8142-A038D7965D44}"/>
              </a:ext>
            </a:extLst>
          </p:cNvPr>
          <p:cNvSpPr txBox="1"/>
          <p:nvPr/>
        </p:nvSpPr>
        <p:spPr>
          <a:xfrm>
            <a:off x="8362338" y="870060"/>
            <a:ext cx="678426" cy="646331"/>
          </a:xfrm>
          <a:prstGeom prst="rect">
            <a:avLst/>
          </a:prstGeom>
          <a:noFill/>
        </p:spPr>
        <p:txBody>
          <a:bodyPr wrap="square" rtlCol="0">
            <a:spAutoFit/>
          </a:bodyPr>
          <a:lstStyle/>
          <a:p>
            <a:r>
              <a:rPr lang="en-US" dirty="0"/>
              <a:t>e</a:t>
            </a:r>
            <a:r>
              <a:rPr lang="en-US" baseline="30000" dirty="0"/>
              <a:t>+</a:t>
            </a:r>
            <a:r>
              <a:rPr lang="en-US" dirty="0"/>
              <a:t>/e</a:t>
            </a:r>
            <a:r>
              <a:rPr lang="en-US" baseline="30000" dirty="0"/>
              <a:t>-</a:t>
            </a:r>
            <a:r>
              <a:rPr lang="en-US" dirty="0"/>
              <a:t> ratio</a:t>
            </a:r>
          </a:p>
        </p:txBody>
      </p:sp>
      <p:sp>
        <p:nvSpPr>
          <p:cNvPr id="12" name="TextBox 11">
            <a:extLst>
              <a:ext uri="{FF2B5EF4-FFF2-40B4-BE49-F238E27FC236}">
                <a16:creationId xmlns="" xmlns:a16="http://schemas.microsoft.com/office/drawing/2014/main" id="{14953A41-D8CC-4C8A-87F8-62D348DD8ABE}"/>
              </a:ext>
            </a:extLst>
          </p:cNvPr>
          <p:cNvSpPr txBox="1"/>
          <p:nvPr/>
        </p:nvSpPr>
        <p:spPr>
          <a:xfrm>
            <a:off x="7647153" y="3729084"/>
            <a:ext cx="1393611" cy="646331"/>
          </a:xfrm>
          <a:prstGeom prst="rect">
            <a:avLst/>
          </a:prstGeom>
          <a:noFill/>
        </p:spPr>
        <p:txBody>
          <a:bodyPr wrap="square" rtlCol="0">
            <a:spAutoFit/>
          </a:bodyPr>
          <a:lstStyle/>
          <a:p>
            <a:r>
              <a:rPr lang="en-US" dirty="0"/>
              <a:t>Polarization transfer</a:t>
            </a:r>
          </a:p>
        </p:txBody>
      </p:sp>
    </p:spTree>
    <p:extLst>
      <p:ext uri="{BB962C8B-B14F-4D97-AF65-F5344CB8AC3E}">
        <p14:creationId xmlns:p14="http://schemas.microsoft.com/office/powerpoint/2010/main" val="1358042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06363"/>
            <a:ext cx="91440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a:latin typeface="Arial" panose="020B0604020202020204" pitchFamily="34" charset="0"/>
                <a:ea typeface="+mj-ea"/>
                <a:cs typeface="Arial" panose="020B0604020202020204" pitchFamily="34" charset="0"/>
              </a:rPr>
              <a:t>Extending Q</a:t>
            </a:r>
            <a:r>
              <a:rPr lang="en-US" sz="3200" b="1" kern="0" baseline="30000" dirty="0">
                <a:latin typeface="Arial" panose="020B0604020202020204" pitchFamily="34" charset="0"/>
                <a:ea typeface="+mj-ea"/>
                <a:cs typeface="Arial" panose="020B0604020202020204" pitchFamily="34" charset="0"/>
              </a:rPr>
              <a:t>2</a:t>
            </a:r>
            <a:r>
              <a:rPr lang="en-US" sz="3200" b="1" kern="0" dirty="0">
                <a:latin typeface="Arial" panose="020B0604020202020204" pitchFamily="34" charset="0"/>
                <a:ea typeface="+mj-ea"/>
                <a:cs typeface="Arial" panose="020B0604020202020204" pitchFamily="34" charset="0"/>
              </a:rPr>
              <a:t> Range of</a:t>
            </a:r>
            <a:r>
              <a:rPr kumimoji="0" lang="en-US" sz="3200" b="1" i="0" u="none" strike="noStrike" kern="0" cap="none" spc="0" normalizeH="0" noProof="0" dirty="0">
                <a:ln>
                  <a:noFill/>
                </a:ln>
                <a:effectLst/>
                <a:uLnTx/>
                <a:uFillTx/>
                <a:latin typeface="Arial" panose="020B0604020202020204" pitchFamily="34" charset="0"/>
                <a:ea typeface="+mj-ea"/>
                <a:cs typeface="Arial" panose="020B0604020202020204" pitchFamily="34" charset="0"/>
              </a:rPr>
              <a:t> Nucleon </a:t>
            </a:r>
            <a:r>
              <a:rPr kumimoji="0" lang="en-US" sz="32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rPr>
              <a:t>Form</a:t>
            </a:r>
            <a:r>
              <a:rPr kumimoji="0" lang="en-US" sz="3200" b="1" i="0" u="none" strike="noStrike" kern="0" cap="none" spc="0" normalizeH="0" noProof="0" dirty="0">
                <a:ln>
                  <a:noFill/>
                </a:ln>
                <a:effectLst/>
                <a:uLnTx/>
                <a:uFillTx/>
                <a:latin typeface="Arial" panose="020B0604020202020204" pitchFamily="34" charset="0"/>
                <a:ea typeface="+mj-ea"/>
                <a:cs typeface="Arial" panose="020B0604020202020204" pitchFamily="34" charset="0"/>
              </a:rPr>
              <a:t> Factors</a:t>
            </a:r>
            <a:endParaRPr kumimoji="0" lang="en-US" sz="32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22" name="Picture 2">
            <a:extLst>
              <a:ext uri="{FF2B5EF4-FFF2-40B4-BE49-F238E27FC236}">
                <a16:creationId xmlns="" xmlns:a16="http://schemas.microsoft.com/office/drawing/2014/main" id="{81429747-16A8-48EF-AED1-53BCF6C52B49}"/>
              </a:ext>
            </a:extLst>
          </p:cNvPr>
          <p:cNvPicPr>
            <a:picLocks noChangeAspect="1" noChangeArrowheads="1"/>
          </p:cNvPicPr>
          <p:nvPr/>
        </p:nvPicPr>
        <p:blipFill>
          <a:blip r:embed="rId2"/>
          <a:srcRect/>
          <a:stretch>
            <a:fillRect/>
          </a:stretch>
        </p:blipFill>
        <p:spPr bwMode="auto">
          <a:xfrm>
            <a:off x="1063624" y="1482724"/>
            <a:ext cx="7307885" cy="4534510"/>
          </a:xfrm>
          <a:prstGeom prst="rect">
            <a:avLst/>
          </a:prstGeom>
          <a:noFill/>
          <a:ln w="9525">
            <a:noFill/>
            <a:miter lim="800000"/>
            <a:headEnd/>
            <a:tailEnd/>
          </a:ln>
          <a:effectLst/>
        </p:spPr>
      </p:pic>
      <p:sp>
        <p:nvSpPr>
          <p:cNvPr id="23" name="TextBox 22">
            <a:extLst>
              <a:ext uri="{FF2B5EF4-FFF2-40B4-BE49-F238E27FC236}">
                <a16:creationId xmlns="" xmlns:a16="http://schemas.microsoft.com/office/drawing/2014/main" id="{CAF57E52-C543-4EFF-A6B1-CACE1CBBF595}"/>
              </a:ext>
            </a:extLst>
          </p:cNvPr>
          <p:cNvSpPr txBox="1"/>
          <p:nvPr/>
        </p:nvSpPr>
        <p:spPr>
          <a:xfrm>
            <a:off x="205484" y="724794"/>
            <a:ext cx="8791422"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Physics Reach extended by Super </a:t>
            </a:r>
            <a:r>
              <a:rPr kumimoji="0" lang="en-US"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BigBite</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Spectrometer (SBS) in </a:t>
            </a:r>
            <a:r>
              <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Hall A</a:t>
            </a: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Use high luminosity + open geometry + GEM detectors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690563" marR="0" lvl="1" indent="-233363"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Pushes </a:t>
            </a:r>
            <a:r>
              <a:rPr kumimoji="0" lang="en-US" sz="1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G</a:t>
            </a:r>
            <a:r>
              <a:rPr kumimoji="0" lang="en-US" sz="1800" b="0" i="0" u="none" strike="noStrike" kern="1200" cap="none" spc="0" normalizeH="0" baseline="-25000" noProof="0" dirty="0" err="1">
                <a:ln>
                  <a:noFill/>
                </a:ln>
                <a:solidFill>
                  <a:srgbClr val="FF0000"/>
                </a:solidFill>
                <a:effectLst/>
                <a:uLnTx/>
                <a:uFillTx/>
                <a:latin typeface="Arial" pitchFamily="34" charset="0"/>
                <a:ea typeface="+mn-ea"/>
                <a:cs typeface="Arial" pitchFamily="34" charset="0"/>
              </a:rPr>
              <a:t>E</a:t>
            </a:r>
            <a:r>
              <a:rPr kumimoji="0" lang="en-US" sz="1800" b="0" i="0" u="none" strike="noStrike" kern="1200" cap="none" spc="0" normalizeH="0" baseline="30000" noProof="0" dirty="0" err="1">
                <a:ln>
                  <a:noFill/>
                </a:ln>
                <a:solidFill>
                  <a:srgbClr val="FF0000"/>
                </a:solidFill>
                <a:effectLst/>
                <a:uLnTx/>
                <a:uFillTx/>
                <a:latin typeface="Arial" pitchFamily="34" charset="0"/>
                <a:ea typeface="+mn-ea"/>
                <a:cs typeface="Arial" pitchFamily="34" charset="0"/>
              </a:rPr>
              <a:t>p</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r>
              <a:rPr kumimoji="0" lang="en-US" sz="1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G</a:t>
            </a:r>
            <a:r>
              <a:rPr kumimoji="0" lang="en-US" sz="1800" b="0" i="0" u="none" strike="noStrike" kern="1200" cap="none" spc="0" normalizeH="0" baseline="-25000" noProof="0" dirty="0" err="1">
                <a:ln>
                  <a:noFill/>
                </a:ln>
                <a:solidFill>
                  <a:srgbClr val="FF0000"/>
                </a:solidFill>
                <a:effectLst/>
                <a:uLnTx/>
                <a:uFillTx/>
                <a:latin typeface="Arial" pitchFamily="34" charset="0"/>
                <a:ea typeface="+mn-ea"/>
                <a:cs typeface="Arial" pitchFamily="34" charset="0"/>
              </a:rPr>
              <a:t>M</a:t>
            </a:r>
            <a:r>
              <a:rPr kumimoji="0" lang="en-US" sz="1800" b="0" i="0" u="none" strike="noStrike" kern="1200" cap="none" spc="0" normalizeH="0" baseline="30000" noProof="0" dirty="0" err="1">
                <a:ln>
                  <a:noFill/>
                </a:ln>
                <a:solidFill>
                  <a:srgbClr val="FF0000"/>
                </a:solidFill>
                <a:effectLst/>
                <a:uLnTx/>
                <a:uFillTx/>
                <a:latin typeface="Arial" pitchFamily="34" charset="0"/>
                <a:ea typeface="+mn-ea"/>
                <a:cs typeface="Arial" pitchFamily="34" charset="0"/>
              </a:rPr>
              <a:t>p</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G</a:t>
            </a:r>
            <a:r>
              <a:rPr kumimoji="0" lang="en-US" sz="1800" b="0" i="0" u="none" strike="noStrike" kern="1200" cap="none" spc="0" normalizeH="0" baseline="-25000" noProof="0" dirty="0" err="1">
                <a:ln>
                  <a:noFill/>
                </a:ln>
                <a:solidFill>
                  <a:srgbClr val="FF0000"/>
                </a:solidFill>
                <a:effectLst/>
                <a:uLnTx/>
                <a:uFillTx/>
                <a:latin typeface="Arial" pitchFamily="34" charset="0"/>
                <a:ea typeface="+mn-ea"/>
                <a:cs typeface="Arial" pitchFamily="34" charset="0"/>
              </a:rPr>
              <a:t>E</a:t>
            </a:r>
            <a:r>
              <a:rPr kumimoji="0" lang="en-US" sz="1800" b="0" i="0" u="none" strike="noStrike" kern="1200" cap="none" spc="0" normalizeH="0" baseline="30000" noProof="0" dirty="0" err="1">
                <a:ln>
                  <a:noFill/>
                </a:ln>
                <a:solidFill>
                  <a:srgbClr val="FF0000"/>
                </a:solidFill>
                <a:effectLst/>
                <a:uLnTx/>
                <a:uFillTx/>
                <a:latin typeface="Arial" pitchFamily="34" charset="0"/>
                <a:ea typeface="+mn-ea"/>
                <a:cs typeface="Arial" pitchFamily="34" charset="0"/>
              </a:rPr>
              <a:t>n</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G</a:t>
            </a:r>
            <a:r>
              <a:rPr kumimoji="0" lang="en-US" sz="1800" b="0" i="0" u="none" strike="noStrike" kern="1200" cap="none" spc="0" normalizeH="0" baseline="-25000" noProof="0" dirty="0" err="1">
                <a:ln>
                  <a:noFill/>
                </a:ln>
                <a:solidFill>
                  <a:srgbClr val="FF0000"/>
                </a:solidFill>
                <a:effectLst/>
                <a:uLnTx/>
                <a:uFillTx/>
                <a:latin typeface="Arial" pitchFamily="34" charset="0"/>
                <a:ea typeface="+mn-ea"/>
                <a:cs typeface="Arial" pitchFamily="34" charset="0"/>
              </a:rPr>
              <a:t>M</a:t>
            </a:r>
            <a:r>
              <a:rPr kumimoji="0" lang="en-US" sz="1800" b="0" i="0" u="none" strike="noStrike" kern="1200" cap="none" spc="0" normalizeH="0" baseline="30000" noProof="0" dirty="0" err="1">
                <a:ln>
                  <a:noFill/>
                </a:ln>
                <a:solidFill>
                  <a:srgbClr val="FF0000"/>
                </a:solidFill>
                <a:effectLst/>
                <a:uLnTx/>
                <a:uFillTx/>
                <a:latin typeface="Arial" pitchFamily="34" charset="0"/>
                <a:ea typeface="+mn-ea"/>
                <a:cs typeface="Arial" pitchFamily="34" charset="0"/>
              </a:rPr>
              <a:t>n</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to high Q</a:t>
            </a:r>
            <a:r>
              <a:rPr kumimoji="0" lang="en-US" sz="1800" b="0" i="0" u="none" strike="noStrike" kern="1200" cap="none" spc="0" normalizeH="0" baseline="30000" noProof="0" dirty="0">
                <a:ln>
                  <a:noFill/>
                </a:ln>
                <a:solidFill>
                  <a:srgbClr val="FF0000"/>
                </a:solidFill>
                <a:effectLst/>
                <a:uLnTx/>
                <a:uFillTx/>
                <a:latin typeface="Arial" pitchFamily="34" charset="0"/>
                <a:ea typeface="+mn-ea"/>
                <a:cs typeface="Arial" pitchFamily="34" charset="0"/>
              </a:rPr>
              <a:t>2</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(&gt;10 GeV</a:t>
            </a:r>
            <a:r>
              <a:rPr kumimoji="0" lang="en-US" sz="1800" b="0" i="0" u="none" strike="noStrike" kern="1200" cap="none" spc="0" normalizeH="0" baseline="30000" noProof="0" dirty="0">
                <a:ln>
                  <a:noFill/>
                </a:ln>
                <a:solidFill>
                  <a:srgbClr val="FF0000"/>
                </a:solidFill>
                <a:effectLst/>
                <a:uLnTx/>
                <a:uFillTx/>
                <a:latin typeface="Arial" pitchFamily="34" charset="0"/>
                <a:ea typeface="+mn-ea"/>
                <a:cs typeface="Arial" pitchFamily="34" charset="0"/>
              </a:rPr>
              <a:t>2</a:t>
            </a: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p>
          <a:p>
            <a:pPr marL="690563" marR="0" lvl="1" indent="-233363"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90099"/>
                </a:solidFill>
                <a:effectLst/>
                <a:uLnTx/>
                <a:uFillTx/>
                <a:latin typeface="Arial" pitchFamily="34" charset="0"/>
                <a:ea typeface="+mn-ea"/>
                <a:cs typeface="Arial" pitchFamily="34" charset="0"/>
              </a:rPr>
              <a:t>- Allows for flavor decomposition to distance scales deep inside the nucleon</a:t>
            </a:r>
            <a:endParaRPr kumimoji="0" lang="en-US" sz="1800" b="0" i="0" u="none" strike="noStrike" kern="1200" cap="none" spc="0" normalizeH="0" baseline="0" noProof="0" dirty="0">
              <a:ln>
                <a:noFill/>
              </a:ln>
              <a:solidFill>
                <a:srgbClr val="0033CC"/>
              </a:solidFill>
              <a:effectLst/>
              <a:uLnTx/>
              <a:uFillTx/>
              <a:latin typeface="Arial" pitchFamily="34" charset="0"/>
              <a:ea typeface="+mn-ea"/>
              <a:cs typeface="Arial" pitchFamily="34" charset="0"/>
            </a:endParaRPr>
          </a:p>
        </p:txBody>
      </p:sp>
      <p:pic>
        <p:nvPicPr>
          <p:cNvPr id="4" name="Picture 3">
            <a:extLst>
              <a:ext uri="{FF2B5EF4-FFF2-40B4-BE49-F238E27FC236}">
                <a16:creationId xmlns="" xmlns:a16="http://schemas.microsoft.com/office/drawing/2014/main" id="{CF199032-D116-409D-B248-19DC53EEBEEA}"/>
              </a:ext>
            </a:extLst>
          </p:cNvPr>
          <p:cNvPicPr>
            <a:picLocks noChangeAspect="1"/>
          </p:cNvPicPr>
          <p:nvPr/>
        </p:nvPicPr>
        <p:blipFill>
          <a:blip r:embed="rId3"/>
          <a:stretch>
            <a:fillRect/>
          </a:stretch>
        </p:blipFill>
        <p:spPr>
          <a:xfrm>
            <a:off x="2526275" y="3840140"/>
            <a:ext cx="1848210" cy="478790"/>
          </a:xfrm>
          <a:prstGeom prst="rect">
            <a:avLst/>
          </a:prstGeom>
        </p:spPr>
      </p:pic>
    </p:spTree>
    <p:extLst>
      <p:ext uri="{BB962C8B-B14F-4D97-AF65-F5344CB8AC3E}">
        <p14:creationId xmlns:p14="http://schemas.microsoft.com/office/powerpoint/2010/main" val="3171219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06363"/>
            <a:ext cx="91440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latin typeface="Arial" panose="020B0604020202020204" pitchFamily="34" charset="0"/>
                <a:ea typeface="+mj-ea"/>
                <a:cs typeface="Arial" panose="020B0604020202020204" pitchFamily="34" charset="0"/>
              </a:rPr>
              <a:t>Pion Form Factor and Structure Function</a:t>
            </a:r>
            <a:endParaRPr kumimoji="0" lang="en-US" sz="28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3" name="Picture 5" descr="fig1-pg19">
            <a:extLst>
              <a:ext uri="{FF2B5EF4-FFF2-40B4-BE49-F238E27FC236}">
                <a16:creationId xmlns="" xmlns:a16="http://schemas.microsoft.com/office/drawing/2014/main" id="{271DB736-264E-41AE-84DB-C8E44E389C11}"/>
              </a:ext>
            </a:extLst>
          </p:cNvPr>
          <p:cNvPicPr>
            <a:picLocks noChangeAspect="1" noChangeArrowheads="1"/>
          </p:cNvPicPr>
          <p:nvPr/>
        </p:nvPicPr>
        <p:blipFill>
          <a:blip r:embed="rId2" cstate="print"/>
          <a:srcRect l="3509" t="6774" r="8772" b="2274"/>
          <a:stretch>
            <a:fillRect/>
          </a:stretch>
        </p:blipFill>
        <p:spPr bwMode="auto">
          <a:xfrm>
            <a:off x="220184" y="865860"/>
            <a:ext cx="3047990" cy="2437534"/>
          </a:xfrm>
          <a:prstGeom prst="rect">
            <a:avLst/>
          </a:prstGeom>
          <a:noFill/>
          <a:ln w="9525">
            <a:noFill/>
            <a:miter lim="800000"/>
            <a:headEnd/>
            <a:tailEnd/>
          </a:ln>
        </p:spPr>
      </p:pic>
      <p:grpSp>
        <p:nvGrpSpPr>
          <p:cNvPr id="2" name="Group 1">
            <a:extLst>
              <a:ext uri="{FF2B5EF4-FFF2-40B4-BE49-F238E27FC236}">
                <a16:creationId xmlns="" xmlns:a16="http://schemas.microsoft.com/office/drawing/2014/main" id="{613B0FBB-FA0C-4EE6-BF41-939098ACA0F9}"/>
              </a:ext>
            </a:extLst>
          </p:cNvPr>
          <p:cNvGrpSpPr/>
          <p:nvPr/>
        </p:nvGrpSpPr>
        <p:grpSpPr>
          <a:xfrm>
            <a:off x="95492" y="3441419"/>
            <a:ext cx="3672376" cy="2373899"/>
            <a:chOff x="220184" y="3742758"/>
            <a:chExt cx="3672376" cy="2373899"/>
          </a:xfrm>
        </p:grpSpPr>
        <p:sp>
          <p:nvSpPr>
            <p:cNvPr id="5" name="Rectangle 1">
              <a:extLst>
                <a:ext uri="{FF2B5EF4-FFF2-40B4-BE49-F238E27FC236}">
                  <a16:creationId xmlns="" xmlns:a16="http://schemas.microsoft.com/office/drawing/2014/main" id="{16623268-2372-4087-97C6-28EFBC2F656A}"/>
                </a:ext>
              </a:extLst>
            </p:cNvPr>
            <p:cNvSpPr>
              <a:spLocks noChangeArrowheads="1"/>
            </p:cNvSpPr>
            <p:nvPr/>
          </p:nvSpPr>
          <p:spPr bwMode="auto">
            <a:xfrm>
              <a:off x="2734784" y="5074753"/>
              <a:ext cx="628650" cy="228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spcBef>
                  <a:spcPts val="563"/>
                </a:spcBef>
                <a:buClr>
                  <a:srgbClr val="000000"/>
                </a:buClr>
                <a:buSzPct val="100000"/>
              </a:pPr>
              <a:endParaRPr lang="en-US" altLang="en-US" sz="900"/>
            </a:p>
          </p:txBody>
        </p:sp>
        <p:pic>
          <p:nvPicPr>
            <p:cNvPr id="6" name="Picture 5">
              <a:extLst>
                <a:ext uri="{FF2B5EF4-FFF2-40B4-BE49-F238E27FC236}">
                  <a16:creationId xmlns="" xmlns:a16="http://schemas.microsoft.com/office/drawing/2014/main" id="{472FA6E4-D88E-4B59-A5C7-B64230491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84" y="3742758"/>
              <a:ext cx="3627407" cy="2373899"/>
            </a:xfrm>
            <a:prstGeom prst="rect">
              <a:avLst/>
            </a:prstGeom>
          </p:spPr>
        </p:pic>
        <p:sp>
          <p:nvSpPr>
            <p:cNvPr id="8" name="Rectangle 42">
              <a:extLst>
                <a:ext uri="{FF2B5EF4-FFF2-40B4-BE49-F238E27FC236}">
                  <a16:creationId xmlns="" xmlns:a16="http://schemas.microsoft.com/office/drawing/2014/main" id="{8EC2DE74-7FD6-43C6-9772-516C381E402F}"/>
                </a:ext>
              </a:extLst>
            </p:cNvPr>
            <p:cNvSpPr>
              <a:spLocks noChangeArrowheads="1"/>
            </p:cNvSpPr>
            <p:nvPr/>
          </p:nvSpPr>
          <p:spPr bwMode="auto">
            <a:xfrm>
              <a:off x="393144" y="4703489"/>
              <a:ext cx="132159" cy="6905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spcBef>
                  <a:spcPts val="563"/>
                </a:spcBef>
                <a:buClr>
                  <a:srgbClr val="000000"/>
                </a:buClr>
                <a:buSzPct val="100000"/>
              </a:pPr>
              <a:endParaRPr lang="en-US" altLang="en-US" sz="900"/>
            </a:p>
          </p:txBody>
        </p:sp>
        <p:sp>
          <p:nvSpPr>
            <p:cNvPr id="10" name="Rectangle 9">
              <a:extLst>
                <a:ext uri="{FF2B5EF4-FFF2-40B4-BE49-F238E27FC236}">
                  <a16:creationId xmlns="" xmlns:a16="http://schemas.microsoft.com/office/drawing/2014/main" id="{106493F9-AC80-44C1-9AE5-C5AC1D0E7EA0}"/>
                </a:ext>
              </a:extLst>
            </p:cNvPr>
            <p:cNvSpPr/>
            <p:nvPr/>
          </p:nvSpPr>
          <p:spPr bwMode="auto">
            <a:xfrm>
              <a:off x="3361592" y="4173271"/>
              <a:ext cx="114299" cy="1418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a:spcBef>
                  <a:spcPts val="563"/>
                </a:spcBef>
                <a:buClr>
                  <a:srgbClr val="000000"/>
                </a:buClr>
                <a:buSzPct val="100000"/>
              </a:pPr>
              <a:endParaRPr lang="en-US" sz="900">
                <a:latin typeface="Arial" charset="0"/>
                <a:cs typeface="Lucida Sans Unicode" charset="0"/>
              </a:endParaRPr>
            </a:p>
          </p:txBody>
        </p:sp>
        <p:sp>
          <p:nvSpPr>
            <p:cNvPr id="11" name="Rectangle 10">
              <a:extLst>
                <a:ext uri="{FF2B5EF4-FFF2-40B4-BE49-F238E27FC236}">
                  <a16:creationId xmlns="" xmlns:a16="http://schemas.microsoft.com/office/drawing/2014/main" id="{F08A6633-5A1C-437C-A1FD-A51EDC852102}"/>
                </a:ext>
              </a:extLst>
            </p:cNvPr>
            <p:cNvSpPr/>
            <p:nvPr/>
          </p:nvSpPr>
          <p:spPr bwMode="auto">
            <a:xfrm>
              <a:off x="2951336" y="4488741"/>
              <a:ext cx="114299" cy="1418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a:spcBef>
                  <a:spcPts val="563"/>
                </a:spcBef>
                <a:buClr>
                  <a:srgbClr val="000000"/>
                </a:buClr>
                <a:buSzPct val="100000"/>
              </a:pPr>
              <a:endParaRPr lang="en-US" sz="900">
                <a:latin typeface="Arial" charset="0"/>
                <a:cs typeface="Lucida Sans Unicode" charset="0"/>
              </a:endParaRPr>
            </a:p>
          </p:txBody>
        </p:sp>
        <p:sp>
          <p:nvSpPr>
            <p:cNvPr id="12" name="Rectangle 11">
              <a:extLst>
                <a:ext uri="{FF2B5EF4-FFF2-40B4-BE49-F238E27FC236}">
                  <a16:creationId xmlns="" xmlns:a16="http://schemas.microsoft.com/office/drawing/2014/main" id="{CB730CA8-C54C-42E1-A0F6-AB6B5C538BA3}"/>
                </a:ext>
              </a:extLst>
            </p:cNvPr>
            <p:cNvSpPr/>
            <p:nvPr/>
          </p:nvSpPr>
          <p:spPr bwMode="auto">
            <a:xfrm>
              <a:off x="2930927" y="5198368"/>
              <a:ext cx="175805" cy="1418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a:spcBef>
                  <a:spcPts val="563"/>
                </a:spcBef>
                <a:buClr>
                  <a:srgbClr val="000000"/>
                </a:buClr>
                <a:buSzPct val="100000"/>
              </a:pPr>
              <a:endParaRPr lang="en-US" sz="900">
                <a:latin typeface="Arial" charset="0"/>
                <a:cs typeface="Lucida Sans Unicode" charset="0"/>
              </a:endParaRPr>
            </a:p>
          </p:txBody>
        </p:sp>
        <p:sp>
          <p:nvSpPr>
            <p:cNvPr id="13" name="Rectangle 12">
              <a:extLst>
                <a:ext uri="{FF2B5EF4-FFF2-40B4-BE49-F238E27FC236}">
                  <a16:creationId xmlns="" xmlns:a16="http://schemas.microsoft.com/office/drawing/2014/main" id="{B7E1F2C8-0FE3-4C85-AFDC-DA8F8446AF25}"/>
                </a:ext>
              </a:extLst>
            </p:cNvPr>
            <p:cNvSpPr/>
            <p:nvPr/>
          </p:nvSpPr>
          <p:spPr bwMode="auto">
            <a:xfrm>
              <a:off x="2942373" y="4031410"/>
              <a:ext cx="114299" cy="14186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42900">
                <a:spcBef>
                  <a:spcPts val="563"/>
                </a:spcBef>
                <a:buClr>
                  <a:srgbClr val="000000"/>
                </a:buClr>
                <a:buSzPct val="100000"/>
              </a:pPr>
              <a:endParaRPr lang="en-US" sz="900">
                <a:latin typeface="Arial" charset="0"/>
                <a:cs typeface="Lucida Sans Unicode" charset="0"/>
              </a:endParaRPr>
            </a:p>
          </p:txBody>
        </p:sp>
        <p:sp>
          <p:nvSpPr>
            <p:cNvPr id="14" name="Rectangle 19">
              <a:extLst>
                <a:ext uri="{FF2B5EF4-FFF2-40B4-BE49-F238E27FC236}">
                  <a16:creationId xmlns="" xmlns:a16="http://schemas.microsoft.com/office/drawing/2014/main" id="{8B7EDB2F-3DF0-4002-AC7E-6388A7869F11}"/>
                </a:ext>
              </a:extLst>
            </p:cNvPr>
            <p:cNvSpPr>
              <a:spLocks noChangeArrowheads="1"/>
            </p:cNvSpPr>
            <p:nvPr/>
          </p:nvSpPr>
          <p:spPr bwMode="auto">
            <a:xfrm>
              <a:off x="2798062" y="3981557"/>
              <a:ext cx="747227" cy="1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685800" eaLnBrk="1" hangingPunct="1"/>
              <a:r>
                <a:rPr lang="en-US" altLang="en-US" sz="900" dirty="0">
                  <a:solidFill>
                    <a:srgbClr val="C00000"/>
                  </a:solidFill>
                  <a:latin typeface="Calibri" panose="020F0502020204030204" pitchFamily="34" charset="0"/>
                </a:rPr>
                <a:t>monopole</a:t>
              </a:r>
            </a:p>
          </p:txBody>
        </p:sp>
        <p:sp>
          <p:nvSpPr>
            <p:cNvPr id="16" name="Rectangle 15">
              <a:extLst>
                <a:ext uri="{FF2B5EF4-FFF2-40B4-BE49-F238E27FC236}">
                  <a16:creationId xmlns="" xmlns:a16="http://schemas.microsoft.com/office/drawing/2014/main" id="{46E713B0-41F1-4370-ABBE-C6227BAE3E9B}"/>
                </a:ext>
              </a:extLst>
            </p:cNvPr>
            <p:cNvSpPr>
              <a:spLocks noChangeArrowheads="1"/>
            </p:cNvSpPr>
            <p:nvPr/>
          </p:nvSpPr>
          <p:spPr bwMode="auto">
            <a:xfrm>
              <a:off x="2120876" y="5223315"/>
              <a:ext cx="1748145" cy="23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685800" eaLnBrk="1" hangingPunct="1"/>
              <a:r>
                <a:rPr lang="en-US" altLang="en-US" sz="900" dirty="0">
                  <a:solidFill>
                    <a:schemeClr val="tx1"/>
                  </a:solidFill>
                  <a:latin typeface="Calibri" panose="020F0502020204030204" pitchFamily="34" charset="0"/>
                </a:rPr>
                <a:t>Hard QCD obtained with</a:t>
              </a:r>
              <a:r>
                <a:rPr lang="en-US" altLang="en-US" sz="900" i="1" dirty="0">
                  <a:solidFill>
                    <a:schemeClr val="tx1"/>
                  </a:solidFill>
                  <a:latin typeface="Calibri" panose="020F0502020204030204" pitchFamily="34" charset="0"/>
                </a:rPr>
                <a:t> </a:t>
              </a:r>
              <a:r>
                <a:rPr lang="el-GR" altLang="en-US" sz="900" i="1" dirty="0">
                  <a:solidFill>
                    <a:schemeClr val="tx1"/>
                  </a:solidFill>
                  <a:latin typeface="Calibri" panose="020F0502020204030204" pitchFamily="34" charset="0"/>
                </a:rPr>
                <a:t>φ</a:t>
              </a:r>
              <a:r>
                <a:rPr lang="el-GR" altLang="en-US" sz="900" i="1" baseline="-25000" dirty="0">
                  <a:solidFill>
                    <a:schemeClr val="tx1"/>
                  </a:solidFill>
                  <a:latin typeface="Calibri" panose="020F0502020204030204" pitchFamily="34" charset="0"/>
                </a:rPr>
                <a:t>π</a:t>
              </a:r>
              <a:r>
                <a:rPr lang="en-US" altLang="en-US" sz="900" baseline="30000" dirty="0" err="1">
                  <a:solidFill>
                    <a:schemeClr val="tx1"/>
                  </a:solidFill>
                  <a:latin typeface="Calibri" panose="020F0502020204030204" pitchFamily="34" charset="0"/>
                </a:rPr>
                <a:t>asy</a:t>
              </a:r>
              <a:r>
                <a:rPr lang="en-US" altLang="en-US" sz="900" i="1" dirty="0">
                  <a:solidFill>
                    <a:schemeClr val="tx1"/>
                  </a:solidFill>
                  <a:latin typeface="Calibri" panose="020F0502020204030204" pitchFamily="34" charset="0"/>
                </a:rPr>
                <a:t>(x)</a:t>
              </a:r>
              <a:endParaRPr lang="en-US" altLang="en-US" sz="900" dirty="0">
                <a:solidFill>
                  <a:schemeClr val="tx1"/>
                </a:solidFill>
                <a:latin typeface="Calibri" panose="020F0502020204030204" pitchFamily="34" charset="0"/>
              </a:endParaRPr>
            </a:p>
          </p:txBody>
        </p:sp>
        <p:sp>
          <p:nvSpPr>
            <p:cNvPr id="17" name="Rectangle 19">
              <a:extLst>
                <a:ext uri="{FF2B5EF4-FFF2-40B4-BE49-F238E27FC236}">
                  <a16:creationId xmlns="" xmlns:a16="http://schemas.microsoft.com/office/drawing/2014/main" id="{363A0A0A-0DC9-4B7A-A9E5-25CB9AB0D409}"/>
                </a:ext>
              </a:extLst>
            </p:cNvPr>
            <p:cNvSpPr>
              <a:spLocks noChangeArrowheads="1"/>
            </p:cNvSpPr>
            <p:nvPr/>
          </p:nvSpPr>
          <p:spPr bwMode="auto">
            <a:xfrm>
              <a:off x="2415065" y="4492006"/>
              <a:ext cx="1477495" cy="35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eaLnBrk="0" fontAlgn="base" hangingPunct="0">
                <a:spcBef>
                  <a:spcPct val="0"/>
                </a:spcBef>
                <a:spcAft>
                  <a:spcPct val="0"/>
                </a:spcAft>
                <a:defRPr sz="1200">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685800" eaLnBrk="1" hangingPunct="1"/>
              <a:r>
                <a:rPr lang="en-US" altLang="en-US" sz="900" dirty="0">
                  <a:solidFill>
                    <a:srgbClr val="0000D2"/>
                  </a:solidFill>
                  <a:latin typeface="Calibri" panose="020F0502020204030204" pitchFamily="34" charset="0"/>
                </a:rPr>
                <a:t>Hard QCD obtained with</a:t>
              </a:r>
              <a:r>
                <a:rPr lang="en-US" altLang="en-US" sz="900" i="1" dirty="0">
                  <a:solidFill>
                    <a:srgbClr val="0000D2"/>
                  </a:solidFill>
                  <a:latin typeface="Calibri" panose="020F0502020204030204" pitchFamily="34" charset="0"/>
                </a:rPr>
                <a:t> the PDA appropriate to the scale of the experiment</a:t>
              </a:r>
              <a:endParaRPr lang="en-US" altLang="en-US" sz="900" dirty="0">
                <a:solidFill>
                  <a:srgbClr val="0000D2"/>
                </a:solidFill>
                <a:latin typeface="Calibri" panose="020F0502020204030204" pitchFamily="34" charset="0"/>
              </a:endParaRPr>
            </a:p>
          </p:txBody>
        </p:sp>
      </p:grpSp>
      <p:sp>
        <p:nvSpPr>
          <p:cNvPr id="19" name="TextBox 18">
            <a:extLst>
              <a:ext uri="{FF2B5EF4-FFF2-40B4-BE49-F238E27FC236}">
                <a16:creationId xmlns="" xmlns:a16="http://schemas.microsoft.com/office/drawing/2014/main" id="{69785A25-89A7-4942-9FAE-E77EF6F436F2}"/>
              </a:ext>
            </a:extLst>
          </p:cNvPr>
          <p:cNvSpPr txBox="1"/>
          <p:nvPr/>
        </p:nvSpPr>
        <p:spPr>
          <a:xfrm>
            <a:off x="6239888" y="5793491"/>
            <a:ext cx="282098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Pion SF – (1-x)</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or (1-x)</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dependence at large x?</a:t>
            </a:r>
          </a:p>
        </p:txBody>
      </p:sp>
      <p:sp>
        <p:nvSpPr>
          <p:cNvPr id="20" name="TextBox 19">
            <a:extLst>
              <a:ext uri="{FF2B5EF4-FFF2-40B4-BE49-F238E27FC236}">
                <a16:creationId xmlns="" xmlns:a16="http://schemas.microsoft.com/office/drawing/2014/main" id="{C4DDD1E1-92C5-4DF7-B633-84C3E7B1696F}"/>
              </a:ext>
            </a:extLst>
          </p:cNvPr>
          <p:cNvSpPr txBox="1"/>
          <p:nvPr/>
        </p:nvSpPr>
        <p:spPr>
          <a:xfrm>
            <a:off x="216152" y="5810823"/>
            <a:ext cx="385305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Pion FF – first quantitative access to hard scattering scaling regime?</a:t>
            </a:r>
          </a:p>
        </p:txBody>
      </p:sp>
      <p:grpSp>
        <p:nvGrpSpPr>
          <p:cNvPr id="22" name="Group 21">
            <a:extLst>
              <a:ext uri="{FF2B5EF4-FFF2-40B4-BE49-F238E27FC236}">
                <a16:creationId xmlns="" xmlns:a16="http://schemas.microsoft.com/office/drawing/2014/main" id="{0249CD80-D6CA-4D1A-8728-F1A23B484D10}"/>
              </a:ext>
            </a:extLst>
          </p:cNvPr>
          <p:cNvGrpSpPr/>
          <p:nvPr/>
        </p:nvGrpSpPr>
        <p:grpSpPr>
          <a:xfrm>
            <a:off x="3831628" y="824296"/>
            <a:ext cx="4709016" cy="2734453"/>
            <a:chOff x="3166602" y="2289141"/>
            <a:chExt cx="6387252" cy="4096094"/>
          </a:xfrm>
        </p:grpSpPr>
        <p:pic>
          <p:nvPicPr>
            <p:cNvPr id="23" name="Picture 2" descr="http://inspirehep.net/record/1209281/files/F2.png">
              <a:extLst>
                <a:ext uri="{FF2B5EF4-FFF2-40B4-BE49-F238E27FC236}">
                  <a16:creationId xmlns="" xmlns:a16="http://schemas.microsoft.com/office/drawing/2014/main" id="{B84ABE91-6515-4B65-97ED-36D9BB277EF0}"/>
                </a:ext>
              </a:extLst>
            </p:cNvPr>
            <p:cNvPicPr>
              <a:picLocks noChangeAspect="1" noChangeArrowheads="1"/>
            </p:cNvPicPr>
            <p:nvPr/>
          </p:nvPicPr>
          <p:blipFill rotWithShape="1">
            <a:blip r:embed="rId4" cstate="print"/>
            <a:srcRect t="4010"/>
            <a:stretch/>
          </p:blipFill>
          <p:spPr bwMode="auto">
            <a:xfrm>
              <a:off x="3166602" y="2289141"/>
              <a:ext cx="5977399" cy="4096094"/>
            </a:xfrm>
            <a:prstGeom prst="rect">
              <a:avLst/>
            </a:prstGeom>
            <a:noFill/>
          </p:spPr>
        </p:pic>
        <p:sp>
          <p:nvSpPr>
            <p:cNvPr id="24" name="Rectangle 23">
              <a:extLst>
                <a:ext uri="{FF2B5EF4-FFF2-40B4-BE49-F238E27FC236}">
                  <a16:creationId xmlns="" xmlns:a16="http://schemas.microsoft.com/office/drawing/2014/main" id="{D8D40309-34D2-483A-90DC-336C388F82A5}"/>
                </a:ext>
              </a:extLst>
            </p:cNvPr>
            <p:cNvSpPr/>
            <p:nvPr/>
          </p:nvSpPr>
          <p:spPr bwMode="auto">
            <a:xfrm>
              <a:off x="7769225" y="2514599"/>
              <a:ext cx="1784629" cy="533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8000"/>
                  </a:solidFill>
                  <a:effectLst/>
                  <a:latin typeface="Arial" panose="020B0604020202020204" pitchFamily="34" charset="0"/>
                  <a:cs typeface="Arial" panose="020B0604020202020204" pitchFamily="34" charset="0"/>
                </a:rPr>
                <a:t>Conformal QCD</a:t>
              </a:r>
            </a:p>
          </p:txBody>
        </p:sp>
        <p:cxnSp>
          <p:nvCxnSpPr>
            <p:cNvPr id="25" name="Straight Arrow Connector 24">
              <a:extLst>
                <a:ext uri="{FF2B5EF4-FFF2-40B4-BE49-F238E27FC236}">
                  <a16:creationId xmlns="" xmlns:a16="http://schemas.microsoft.com/office/drawing/2014/main" id="{2794A951-B0A1-4B81-A554-BD78CDD7A8B5}"/>
                </a:ext>
              </a:extLst>
            </p:cNvPr>
            <p:cNvCxnSpPr>
              <a:cxnSpLocks/>
              <a:stCxn id="24" idx="1"/>
            </p:cNvCxnSpPr>
            <p:nvPr/>
          </p:nvCxnSpPr>
          <p:spPr bwMode="auto">
            <a:xfrm flipH="1" flipV="1">
              <a:off x="7130773" y="2708924"/>
              <a:ext cx="638452" cy="72375"/>
            </a:xfrm>
            <a:prstGeom prst="straightConnector1">
              <a:avLst/>
            </a:prstGeom>
            <a:noFill/>
            <a:ln w="19050" cap="flat" cmpd="sng" algn="ctr">
              <a:solidFill>
                <a:srgbClr val="008000"/>
              </a:solidFill>
              <a:prstDash val="solid"/>
              <a:round/>
              <a:headEnd type="none" w="med" len="med"/>
              <a:tailEnd type="arrow"/>
            </a:ln>
            <a:effectLst/>
          </p:spPr>
        </p:cxnSp>
        <p:sp>
          <p:nvSpPr>
            <p:cNvPr id="26" name="Rectangle 25">
              <a:extLst>
                <a:ext uri="{FF2B5EF4-FFF2-40B4-BE49-F238E27FC236}">
                  <a16:creationId xmlns="" xmlns:a16="http://schemas.microsoft.com/office/drawing/2014/main" id="{BE444906-53AD-4A1B-AF9B-548C25C6A05F}"/>
                </a:ext>
              </a:extLst>
            </p:cNvPr>
            <p:cNvSpPr/>
            <p:nvPr/>
          </p:nvSpPr>
          <p:spPr bwMode="auto">
            <a:xfrm>
              <a:off x="6554746" y="3823264"/>
              <a:ext cx="914399" cy="3809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RL</a:t>
              </a:r>
            </a:p>
          </p:txBody>
        </p:sp>
        <p:sp>
          <p:nvSpPr>
            <p:cNvPr id="27" name="Rectangle 26">
              <a:extLst>
                <a:ext uri="{FF2B5EF4-FFF2-40B4-BE49-F238E27FC236}">
                  <a16:creationId xmlns="" xmlns:a16="http://schemas.microsoft.com/office/drawing/2014/main" id="{592343DB-21EF-4D03-8020-374C8AC06B9B}"/>
                </a:ext>
              </a:extLst>
            </p:cNvPr>
            <p:cNvSpPr/>
            <p:nvPr/>
          </p:nvSpPr>
          <p:spPr bwMode="auto">
            <a:xfrm>
              <a:off x="4120985" y="2773673"/>
              <a:ext cx="914399" cy="3809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DSE</a:t>
              </a:r>
            </a:p>
          </p:txBody>
        </p:sp>
        <p:cxnSp>
          <p:nvCxnSpPr>
            <p:cNvPr id="28" name="Straight Arrow Connector 27">
              <a:extLst>
                <a:ext uri="{FF2B5EF4-FFF2-40B4-BE49-F238E27FC236}">
                  <a16:creationId xmlns="" xmlns:a16="http://schemas.microsoft.com/office/drawing/2014/main" id="{21D08A65-945B-4890-8BB7-3EA1A920173A}"/>
                </a:ext>
              </a:extLst>
            </p:cNvPr>
            <p:cNvCxnSpPr/>
            <p:nvPr/>
          </p:nvCxnSpPr>
          <p:spPr bwMode="auto">
            <a:xfrm flipH="1" flipV="1">
              <a:off x="6553200" y="3295650"/>
              <a:ext cx="228600" cy="571500"/>
            </a:xfrm>
            <a:prstGeom prst="straightConnector1">
              <a:avLst/>
            </a:prstGeom>
            <a:noFill/>
            <a:ln w="19050" cap="flat" cmpd="sng" algn="ctr">
              <a:solidFill>
                <a:srgbClr val="6600CC"/>
              </a:solidFill>
              <a:prstDash val="solid"/>
              <a:round/>
              <a:headEnd type="none" w="med" len="med"/>
              <a:tailEnd type="arrow"/>
            </a:ln>
            <a:effectLst/>
          </p:spPr>
        </p:cxnSp>
        <p:cxnSp>
          <p:nvCxnSpPr>
            <p:cNvPr id="29" name="Straight Arrow Connector 28">
              <a:extLst>
                <a:ext uri="{FF2B5EF4-FFF2-40B4-BE49-F238E27FC236}">
                  <a16:creationId xmlns="" xmlns:a16="http://schemas.microsoft.com/office/drawing/2014/main" id="{F148B6BE-A4FE-48D0-862F-D1311C9D7280}"/>
                </a:ext>
              </a:extLst>
            </p:cNvPr>
            <p:cNvCxnSpPr/>
            <p:nvPr/>
          </p:nvCxnSpPr>
          <p:spPr bwMode="auto">
            <a:xfrm>
              <a:off x="4981853" y="3048000"/>
              <a:ext cx="1143000" cy="0"/>
            </a:xfrm>
            <a:prstGeom prst="straightConnector1">
              <a:avLst/>
            </a:prstGeom>
            <a:noFill/>
            <a:ln w="19050" cap="flat" cmpd="sng" algn="ctr">
              <a:solidFill>
                <a:srgbClr val="7030A0"/>
              </a:solidFill>
              <a:prstDash val="solid"/>
              <a:round/>
              <a:headEnd type="none" w="med" len="med"/>
              <a:tailEnd type="arrow"/>
            </a:ln>
            <a:effectLst/>
          </p:spPr>
        </p:cxnSp>
        <p:sp>
          <p:nvSpPr>
            <p:cNvPr id="30" name="Rectangle 29">
              <a:extLst>
                <a:ext uri="{FF2B5EF4-FFF2-40B4-BE49-F238E27FC236}">
                  <a16:creationId xmlns="" xmlns:a16="http://schemas.microsoft.com/office/drawing/2014/main" id="{AAFFCA36-2CDF-4CB2-8BB1-835E3285404E}"/>
                </a:ext>
              </a:extLst>
            </p:cNvPr>
            <p:cNvSpPr/>
            <p:nvPr/>
          </p:nvSpPr>
          <p:spPr bwMode="auto">
            <a:xfrm>
              <a:off x="4774251" y="4630174"/>
              <a:ext cx="3651334" cy="8534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DeflateInflat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0000FF"/>
                  </a:solidFill>
                  <a:effectLst/>
                  <a:latin typeface="Arial" panose="020B0604020202020204" pitchFamily="34" charset="0"/>
                  <a:cs typeface="Arial" panose="020B0604020202020204" pitchFamily="34" charset="0"/>
                </a:rPr>
                <a:t>Real-world PDAs are squat and fat</a:t>
              </a:r>
            </a:p>
          </p:txBody>
        </p:sp>
      </p:grpSp>
      <p:pic>
        <p:nvPicPr>
          <p:cNvPr id="18" name="Picture 17">
            <a:extLst>
              <a:ext uri="{FF2B5EF4-FFF2-40B4-BE49-F238E27FC236}">
                <a16:creationId xmlns="" xmlns:a16="http://schemas.microsoft.com/office/drawing/2014/main" id="{743E5E8E-34F3-4394-8B09-6D659ECC0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8261" y="3371339"/>
            <a:ext cx="2212830" cy="2495934"/>
          </a:xfrm>
          <a:prstGeom prst="rect">
            <a:avLst/>
          </a:prstGeom>
        </p:spPr>
      </p:pic>
      <p:cxnSp>
        <p:nvCxnSpPr>
          <p:cNvPr id="32" name="Elbow Connector 7">
            <a:extLst>
              <a:ext uri="{FF2B5EF4-FFF2-40B4-BE49-F238E27FC236}">
                <a16:creationId xmlns="" xmlns:a16="http://schemas.microsoft.com/office/drawing/2014/main" id="{12DD22BF-1832-462E-AEDD-0D722AACC942}"/>
              </a:ext>
            </a:extLst>
          </p:cNvPr>
          <p:cNvCxnSpPr>
            <a:cxnSpLocks/>
          </p:cNvCxnSpPr>
          <p:nvPr/>
        </p:nvCxnSpPr>
        <p:spPr bwMode="auto">
          <a:xfrm>
            <a:off x="1059873" y="2501936"/>
            <a:ext cx="3900051" cy="8731"/>
          </a:xfrm>
          <a:prstGeom prst="bentConnector3">
            <a:avLst/>
          </a:prstGeom>
          <a:noFill/>
          <a:ln w="28575" cap="flat" cmpd="sng" algn="ctr">
            <a:solidFill>
              <a:srgbClr val="008000"/>
            </a:solidFill>
            <a:prstDash val="solid"/>
            <a:round/>
            <a:headEnd type="none" w="med" len="med"/>
            <a:tailEnd type="triangle"/>
          </a:ln>
          <a:effectLst/>
        </p:spPr>
      </p:cxnSp>
      <p:sp>
        <p:nvSpPr>
          <p:cNvPr id="34" name="TextBox 33">
            <a:extLst>
              <a:ext uri="{FF2B5EF4-FFF2-40B4-BE49-F238E27FC236}">
                <a16:creationId xmlns="" xmlns:a16="http://schemas.microsoft.com/office/drawing/2014/main" id="{63CB1B8C-A579-4057-A48C-CD7AA377CBBE}"/>
              </a:ext>
            </a:extLst>
          </p:cNvPr>
          <p:cNvSpPr txBox="1"/>
          <p:nvPr/>
        </p:nvSpPr>
        <p:spPr>
          <a:xfrm>
            <a:off x="3901885" y="3537967"/>
            <a:ext cx="2189129" cy="2539157"/>
          </a:xfrm>
          <a:prstGeom prst="rect">
            <a:avLst/>
          </a:prstGeom>
          <a:noFill/>
          <a:ln w="38100">
            <a:solidFill>
              <a:srgbClr val="0000FF"/>
            </a:solidFill>
          </a:ln>
        </p:spPr>
        <p:txBody>
          <a:bodyPr wrap="square" rtlCol="0">
            <a:spAutoFit/>
          </a:bodyPr>
          <a:lstStyle/>
          <a:p>
            <a:r>
              <a:rPr lang="en-US" sz="1400" dirty="0">
                <a:latin typeface="Arial" panose="020B0604020202020204" pitchFamily="34" charset="0"/>
                <a:cs typeface="Arial" panose="020B0604020202020204" pitchFamily="34" charset="0"/>
              </a:rPr>
              <a:t>Implications if so: two longstanding puzzles could be solved</a:t>
            </a:r>
          </a:p>
          <a:p>
            <a:pPr marL="342900" indent="-342900">
              <a:buAutoNum type="arabicPeriod"/>
            </a:pPr>
            <a:r>
              <a:rPr lang="en-US" sz="1400" dirty="0">
                <a:latin typeface="Arial" panose="020B0604020202020204" pitchFamily="34" charset="0"/>
                <a:cs typeface="Arial" panose="020B0604020202020204" pitchFamily="34" charset="0"/>
              </a:rPr>
              <a:t>Magnitude of pion form factor in hard scaling regime</a:t>
            </a:r>
          </a:p>
          <a:p>
            <a:pPr marL="342900" indent="-342900">
              <a:buAutoNum type="arabicPeriod"/>
            </a:pPr>
            <a:r>
              <a:rPr lang="en-US" sz="1400" dirty="0">
                <a:latin typeface="Arial" panose="020B0604020202020204" pitchFamily="34" charset="0"/>
                <a:cs typeface="Arial" panose="020B0604020202020204" pitchFamily="34" charset="0"/>
              </a:rPr>
              <a:t>Power of pion </a:t>
            </a:r>
            <a:r>
              <a:rPr lang="en-US" sz="1400" dirty="0" err="1">
                <a:latin typeface="Arial" panose="020B0604020202020204" pitchFamily="34" charset="0"/>
                <a:cs typeface="Arial" panose="020B0604020202020204" pitchFamily="34" charset="0"/>
              </a:rPr>
              <a:t>parton</a:t>
            </a:r>
            <a:r>
              <a:rPr lang="en-US" sz="1400" dirty="0">
                <a:latin typeface="Arial" panose="020B0604020202020204" pitchFamily="34" charset="0"/>
                <a:cs typeface="Arial" panose="020B0604020202020204" pitchFamily="34" charset="0"/>
              </a:rPr>
              <a:t> behavior  at large x</a:t>
            </a:r>
          </a:p>
          <a:p>
            <a:pPr marL="342900" indent="-342900">
              <a:buAutoNum type="arabicPeriod"/>
            </a:pPr>
            <a:endParaRPr lang="en-US" sz="1400"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Also implications for nucleon and N* form factor interpretation    (not shown here).</a:t>
            </a:r>
          </a:p>
        </p:txBody>
      </p:sp>
    </p:spTree>
    <p:extLst>
      <p:ext uri="{BB962C8B-B14F-4D97-AF65-F5344CB8AC3E}">
        <p14:creationId xmlns:p14="http://schemas.microsoft.com/office/powerpoint/2010/main" val="2269233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106363"/>
            <a:ext cx="9144000" cy="533400"/>
          </a:xfrm>
        </p:spPr>
        <p:txBody>
          <a:bodyPr>
            <a:normAutofit fontScale="90000"/>
          </a:bodyPr>
          <a:lstStyle/>
          <a:p>
            <a:pPr eaLnBrk="1" hangingPunct="1"/>
            <a:r>
              <a:rPr lang="en-US" sz="3600" b="1" dirty="0">
                <a:solidFill>
                  <a:schemeClr val="tx1"/>
                </a:solidFill>
              </a:rPr>
              <a:t>Measuring High-x Structure Functions</a:t>
            </a:r>
          </a:p>
        </p:txBody>
      </p:sp>
      <p:sp>
        <p:nvSpPr>
          <p:cNvPr id="30723" name="Rectangle 3"/>
          <p:cNvSpPr>
            <a:spLocks noGrp="1" noChangeArrowheads="1"/>
          </p:cNvSpPr>
          <p:nvPr>
            <p:ph type="body" idx="1"/>
          </p:nvPr>
        </p:nvSpPr>
        <p:spPr>
          <a:xfrm>
            <a:off x="152400" y="838200"/>
            <a:ext cx="5173663" cy="2339975"/>
          </a:xfrm>
        </p:spPr>
        <p:txBody>
          <a:bodyPr/>
          <a:lstStyle/>
          <a:p>
            <a:pPr eaLnBrk="1" hangingPunct="1">
              <a:buFontTx/>
              <a:buNone/>
            </a:pPr>
            <a:r>
              <a:rPr lang="en-US" sz="1800" dirty="0"/>
              <a:t>REQUIRES:</a:t>
            </a:r>
          </a:p>
          <a:p>
            <a:pPr eaLnBrk="1" hangingPunct="1"/>
            <a:r>
              <a:rPr lang="en-US" sz="1800" dirty="0"/>
              <a:t>High beam polarization</a:t>
            </a:r>
          </a:p>
          <a:p>
            <a:pPr eaLnBrk="1" hangingPunct="1"/>
            <a:r>
              <a:rPr lang="en-US" sz="1800" dirty="0"/>
              <a:t>High electron current</a:t>
            </a:r>
          </a:p>
          <a:p>
            <a:pPr eaLnBrk="1" hangingPunct="1"/>
            <a:r>
              <a:rPr lang="en-US" sz="1800" dirty="0"/>
              <a:t>High target polarization</a:t>
            </a:r>
          </a:p>
          <a:p>
            <a:pPr eaLnBrk="1" hangingPunct="1"/>
            <a:r>
              <a:rPr lang="en-US" sz="1800" dirty="0"/>
              <a:t>Large solid angle spectrometers</a:t>
            </a:r>
          </a:p>
        </p:txBody>
      </p:sp>
      <p:pic>
        <p:nvPicPr>
          <p:cNvPr id="30724" name="Picture 5"/>
          <p:cNvPicPr>
            <a:picLocks noChangeArrowheads="1"/>
          </p:cNvPicPr>
          <p:nvPr/>
        </p:nvPicPr>
        <p:blipFill>
          <a:blip r:embed="rId3" cstate="print"/>
          <a:srcRect/>
          <a:stretch>
            <a:fillRect/>
          </a:stretch>
        </p:blipFill>
        <p:spPr bwMode="auto">
          <a:xfrm>
            <a:off x="990600" y="2716771"/>
            <a:ext cx="2719388" cy="3052688"/>
          </a:xfrm>
          <a:prstGeom prst="rect">
            <a:avLst/>
          </a:prstGeom>
          <a:noFill/>
          <a:ln w="12700" algn="ctr">
            <a:noFill/>
            <a:miter lim="800000"/>
            <a:headEnd/>
            <a:tailEnd/>
          </a:ln>
        </p:spPr>
      </p:pic>
      <p:sp>
        <p:nvSpPr>
          <p:cNvPr id="30726" name="Rectangle 6"/>
          <p:cNvSpPr>
            <a:spLocks noChangeArrowheads="1"/>
          </p:cNvSpPr>
          <p:nvPr/>
        </p:nvSpPr>
        <p:spPr bwMode="auto">
          <a:xfrm>
            <a:off x="57150" y="5808663"/>
            <a:ext cx="4371975" cy="555625"/>
          </a:xfrm>
          <a:prstGeom prst="rect">
            <a:avLst/>
          </a:prstGeom>
          <a:noFill/>
          <a:ln w="9525">
            <a:noFill/>
            <a:miter lim="800000"/>
            <a:headEnd/>
            <a:tailEnd/>
          </a:ln>
        </p:spPr>
        <p:txBody>
          <a:bodyPr wrap="square">
            <a:spAutoFit/>
          </a:bodyPr>
          <a:lstStyle/>
          <a:p>
            <a:pPr marL="0" marR="0" lvl="0" indent="0" algn="ctr" defTabSz="457200" rtl="0" eaLnBrk="0" fontAlgn="auto" latinLnBrk="0" hangingPunct="0">
              <a:lnSpc>
                <a:spcPct val="95000"/>
              </a:lnSpc>
              <a:spcBef>
                <a:spcPct val="20000"/>
              </a:spcBef>
              <a:spcAft>
                <a:spcPts val="0"/>
              </a:spcAft>
              <a:buClrTx/>
              <a:buSzTx/>
              <a:buFont typeface="Times"/>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12 </a:t>
            </a:r>
            <a:r>
              <a:rPr kumimoji="0" lang="en-US" sz="16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GeV</a:t>
            </a: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will access the regime (x &gt; 0.3), where valence quarks dominate</a:t>
            </a:r>
          </a:p>
        </p:txBody>
      </p:sp>
      <p:sp>
        <p:nvSpPr>
          <p:cNvPr id="9" name="TextBox 8"/>
          <p:cNvSpPr txBox="1"/>
          <p:nvPr/>
        </p:nvSpPr>
        <p:spPr>
          <a:xfrm>
            <a:off x="8001000" y="933450"/>
            <a:ext cx="1005403" cy="923330"/>
          </a:xfrm>
          <a:prstGeom prst="rect">
            <a:avLst/>
          </a:prstGeom>
          <a:solidFill>
            <a:srgbClr val="FFFF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BONUS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3H/3He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PVDIS</a:t>
            </a:r>
          </a:p>
        </p:txBody>
      </p:sp>
      <p:graphicFrame>
        <p:nvGraphicFramePr>
          <p:cNvPr id="10" name="Table 9"/>
          <p:cNvGraphicFramePr>
            <a:graphicFrameLocks noGrp="1"/>
          </p:cNvGraphicFramePr>
          <p:nvPr>
            <p:extLst/>
          </p:nvPr>
        </p:nvGraphicFramePr>
        <p:xfrm>
          <a:off x="4648200" y="4074732"/>
          <a:ext cx="4061346" cy="1881014"/>
        </p:xfrm>
        <a:graphic>
          <a:graphicData uri="http://schemas.openxmlformats.org/drawingml/2006/table">
            <a:tbl>
              <a:tblPr firstRow="1" bandRow="1">
                <a:tableStyleId>{08FB837D-C827-4EFA-A057-4D05807E0F7C}</a:tableStyleId>
              </a:tblPr>
              <a:tblGrid>
                <a:gridCol w="1952971">
                  <a:extLst>
                    <a:ext uri="{9D8B030D-6E8A-4147-A177-3AD203B41FA5}">
                      <a16:colId xmlns="" xmlns:a16="http://schemas.microsoft.com/office/drawing/2014/main" val="20000"/>
                    </a:ext>
                  </a:extLst>
                </a:gridCol>
                <a:gridCol w="678132">
                  <a:extLst>
                    <a:ext uri="{9D8B030D-6E8A-4147-A177-3AD203B41FA5}">
                      <a16:colId xmlns="" xmlns:a16="http://schemas.microsoft.com/office/drawing/2014/main" val="20001"/>
                    </a:ext>
                  </a:extLst>
                </a:gridCol>
                <a:gridCol w="579495">
                  <a:extLst>
                    <a:ext uri="{9D8B030D-6E8A-4147-A177-3AD203B41FA5}">
                      <a16:colId xmlns="" xmlns:a16="http://schemas.microsoft.com/office/drawing/2014/main" val="20002"/>
                    </a:ext>
                  </a:extLst>
                </a:gridCol>
                <a:gridCol w="431539">
                  <a:extLst>
                    <a:ext uri="{9D8B030D-6E8A-4147-A177-3AD203B41FA5}">
                      <a16:colId xmlns="" xmlns:a16="http://schemas.microsoft.com/office/drawing/2014/main" val="20003"/>
                    </a:ext>
                  </a:extLst>
                </a:gridCol>
                <a:gridCol w="419209">
                  <a:extLst>
                    <a:ext uri="{9D8B030D-6E8A-4147-A177-3AD203B41FA5}">
                      <a16:colId xmlns="" xmlns:a16="http://schemas.microsoft.com/office/drawing/2014/main" val="20004"/>
                    </a:ext>
                  </a:extLst>
                </a:gridCol>
              </a:tblGrid>
              <a:tr h="370840">
                <a:tc>
                  <a:txBody>
                    <a:bodyPr/>
                    <a:lstStyle/>
                    <a:p>
                      <a:r>
                        <a:rPr lang="en-US" sz="1600" dirty="0">
                          <a:solidFill>
                            <a:schemeClr val="tx1"/>
                          </a:solidFill>
                          <a:latin typeface="Arial" pitchFamily="34" charset="0"/>
                          <a:cs typeface="Arial" pitchFamily="34" charset="0"/>
                        </a:rPr>
                        <a:t>x →1 predictions</a:t>
                      </a:r>
                    </a:p>
                  </a:txBody>
                  <a:tcPr/>
                </a:tc>
                <a:tc>
                  <a:txBody>
                    <a:bodyPr/>
                    <a:lstStyle/>
                    <a:p>
                      <a:r>
                        <a:rPr lang="en-US" sz="1200" b="1" dirty="0">
                          <a:solidFill>
                            <a:srgbClr val="000000"/>
                          </a:solidFill>
                          <a:latin typeface="Arial" pitchFamily="34" charset="0"/>
                          <a:cs typeface="Arial" pitchFamily="34" charset="0"/>
                        </a:rPr>
                        <a:t>F</a:t>
                      </a:r>
                      <a:r>
                        <a:rPr lang="en-US" sz="1200" b="1" baseline="-25000" dirty="0">
                          <a:solidFill>
                            <a:srgbClr val="000000"/>
                          </a:solidFill>
                          <a:latin typeface="Arial" pitchFamily="34" charset="0"/>
                          <a:cs typeface="Arial" pitchFamily="34" charset="0"/>
                        </a:rPr>
                        <a:t>2</a:t>
                      </a:r>
                      <a:r>
                        <a:rPr lang="en-US" sz="1200" b="1" baseline="30000" dirty="0">
                          <a:solidFill>
                            <a:srgbClr val="000000"/>
                          </a:solidFill>
                          <a:latin typeface="Arial" pitchFamily="34" charset="0"/>
                          <a:cs typeface="Arial" pitchFamily="34" charset="0"/>
                        </a:rPr>
                        <a:t>n</a:t>
                      </a:r>
                      <a:r>
                        <a:rPr lang="en-US" sz="1200" b="1" dirty="0">
                          <a:solidFill>
                            <a:srgbClr val="000000"/>
                          </a:solidFill>
                          <a:latin typeface="Arial" pitchFamily="34" charset="0"/>
                          <a:cs typeface="Arial" pitchFamily="34" charset="0"/>
                        </a:rPr>
                        <a:t>/F</a:t>
                      </a:r>
                      <a:r>
                        <a:rPr lang="en-US" sz="1200" b="1" baseline="-25000" dirty="0">
                          <a:solidFill>
                            <a:srgbClr val="000000"/>
                          </a:solidFill>
                          <a:latin typeface="Arial" pitchFamily="34" charset="0"/>
                          <a:cs typeface="Arial" pitchFamily="34" charset="0"/>
                        </a:rPr>
                        <a:t>2</a:t>
                      </a:r>
                      <a:r>
                        <a:rPr lang="en-US" sz="1200" b="1" baseline="30000" dirty="0">
                          <a:solidFill>
                            <a:srgbClr val="000000"/>
                          </a:solidFill>
                          <a:latin typeface="Arial" pitchFamily="34" charset="0"/>
                          <a:cs typeface="Arial" pitchFamily="34" charset="0"/>
                        </a:rPr>
                        <a:t>p</a:t>
                      </a:r>
                    </a:p>
                  </a:txBody>
                  <a:tcPr/>
                </a:tc>
                <a:tc>
                  <a:txBody>
                    <a:bodyPr/>
                    <a:lstStyle/>
                    <a:p>
                      <a:r>
                        <a:rPr lang="en-US" sz="1200" dirty="0">
                          <a:solidFill>
                            <a:srgbClr val="000000"/>
                          </a:solidFill>
                          <a:latin typeface="Arial" pitchFamily="34" charset="0"/>
                          <a:cs typeface="Arial" pitchFamily="34" charset="0"/>
                        </a:rPr>
                        <a:t>d/u</a:t>
                      </a:r>
                    </a:p>
                  </a:txBody>
                  <a:tcPr/>
                </a:tc>
                <a:tc>
                  <a:txBody>
                    <a:bodyPr/>
                    <a:lstStyle/>
                    <a:p>
                      <a:r>
                        <a:rPr lang="en-US" sz="1200" dirty="0">
                          <a:solidFill>
                            <a:srgbClr val="000000"/>
                          </a:solidFill>
                          <a:latin typeface="Arial" pitchFamily="34" charset="0"/>
                          <a:cs typeface="Arial" pitchFamily="34" charset="0"/>
                        </a:rPr>
                        <a:t>A</a:t>
                      </a:r>
                      <a:r>
                        <a:rPr lang="en-US" sz="1200" baseline="-25000" dirty="0">
                          <a:solidFill>
                            <a:srgbClr val="000000"/>
                          </a:solidFill>
                          <a:latin typeface="Arial" pitchFamily="34" charset="0"/>
                          <a:cs typeface="Arial" pitchFamily="34" charset="0"/>
                        </a:rPr>
                        <a:t>1</a:t>
                      </a:r>
                      <a:r>
                        <a:rPr lang="en-US" sz="1200" baseline="30000" dirty="0">
                          <a:solidFill>
                            <a:srgbClr val="000000"/>
                          </a:solidFill>
                          <a:latin typeface="Arial" pitchFamily="34" charset="0"/>
                          <a:cs typeface="Arial" pitchFamily="34" charset="0"/>
                        </a:rPr>
                        <a:t>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itchFamily="34" charset="0"/>
                          <a:cs typeface="Arial" pitchFamily="34" charset="0"/>
                        </a:rPr>
                        <a:t>A</a:t>
                      </a:r>
                      <a:r>
                        <a:rPr lang="en-US" sz="1200" baseline="-25000" dirty="0">
                          <a:solidFill>
                            <a:srgbClr val="000000"/>
                          </a:solidFill>
                          <a:latin typeface="Arial" pitchFamily="34" charset="0"/>
                          <a:cs typeface="Arial" pitchFamily="34" charset="0"/>
                        </a:rPr>
                        <a:t>1</a:t>
                      </a:r>
                      <a:r>
                        <a:rPr lang="en-US" sz="1200" baseline="30000" dirty="0">
                          <a:solidFill>
                            <a:srgbClr val="000000"/>
                          </a:solidFill>
                          <a:latin typeface="Arial" pitchFamily="34" charset="0"/>
                          <a:cs typeface="Arial" pitchFamily="34" charset="0"/>
                        </a:rPr>
                        <a:t>p</a:t>
                      </a:r>
                    </a:p>
                  </a:txBody>
                  <a:tcPr/>
                </a:tc>
                <a:extLst>
                  <a:ext uri="{0D108BD9-81ED-4DB2-BD59-A6C34878D82A}">
                    <a16:rowId xmlns="" xmlns:a16="http://schemas.microsoft.com/office/drawing/2014/main" val="10000"/>
                  </a:ext>
                </a:extLst>
              </a:tr>
              <a:tr h="316374">
                <a:tc>
                  <a:txBody>
                    <a:bodyPr/>
                    <a:lstStyle/>
                    <a:p>
                      <a:r>
                        <a:rPr lang="en-US" sz="1200" b="1" dirty="0">
                          <a:latin typeface="Arial" pitchFamily="34" charset="0"/>
                          <a:cs typeface="Arial" pitchFamily="34" charset="0"/>
                        </a:rPr>
                        <a:t>SU(6)</a:t>
                      </a:r>
                    </a:p>
                  </a:txBody>
                  <a:tcPr/>
                </a:tc>
                <a:tc>
                  <a:txBody>
                    <a:bodyPr/>
                    <a:lstStyle/>
                    <a:p>
                      <a:r>
                        <a:rPr lang="en-US" sz="1200" b="1" dirty="0">
                          <a:latin typeface="Arial" pitchFamily="34" charset="0"/>
                          <a:cs typeface="Arial" pitchFamily="34" charset="0"/>
                        </a:rPr>
                        <a:t>2/3</a:t>
                      </a:r>
                    </a:p>
                  </a:txBody>
                  <a:tcPr/>
                </a:tc>
                <a:tc>
                  <a:txBody>
                    <a:bodyPr/>
                    <a:lstStyle/>
                    <a:p>
                      <a:r>
                        <a:rPr lang="en-US" sz="1200" b="1" dirty="0">
                          <a:latin typeface="Arial" pitchFamily="34" charset="0"/>
                          <a:cs typeface="Arial" pitchFamily="34" charset="0"/>
                        </a:rPr>
                        <a:t>1/2</a:t>
                      </a:r>
                    </a:p>
                  </a:txBody>
                  <a:tcPr/>
                </a:tc>
                <a:tc>
                  <a:txBody>
                    <a:bodyPr/>
                    <a:lstStyle/>
                    <a:p>
                      <a:r>
                        <a:rPr lang="en-US" sz="1200" b="1" dirty="0">
                          <a:latin typeface="Arial" pitchFamily="34" charset="0"/>
                          <a:cs typeface="Arial" pitchFamily="34" charset="0"/>
                        </a:rPr>
                        <a:t>0</a:t>
                      </a:r>
                    </a:p>
                  </a:txBody>
                  <a:tcPr/>
                </a:tc>
                <a:tc>
                  <a:txBody>
                    <a:bodyPr/>
                    <a:lstStyle/>
                    <a:p>
                      <a:r>
                        <a:rPr lang="en-US" sz="1200" b="1" dirty="0">
                          <a:latin typeface="Arial" pitchFamily="34" charset="0"/>
                          <a:cs typeface="Arial" pitchFamily="34" charset="0"/>
                        </a:rPr>
                        <a:t>5/9</a:t>
                      </a:r>
                    </a:p>
                  </a:txBody>
                  <a:tcPr/>
                </a:tc>
                <a:extLst>
                  <a:ext uri="{0D108BD9-81ED-4DB2-BD59-A6C34878D82A}">
                    <a16:rowId xmlns="" xmlns:a16="http://schemas.microsoft.com/office/drawing/2014/main" val="10001"/>
                  </a:ext>
                </a:extLst>
              </a:tr>
              <a:tr h="258909">
                <a:tc>
                  <a:txBody>
                    <a:bodyPr/>
                    <a:lstStyle/>
                    <a:p>
                      <a:r>
                        <a:rPr lang="en-US" sz="1200" b="1" dirty="0" err="1">
                          <a:latin typeface="Arial" pitchFamily="34" charset="0"/>
                          <a:cs typeface="Arial" pitchFamily="34" charset="0"/>
                        </a:rPr>
                        <a:t>Diquark</a:t>
                      </a:r>
                      <a:r>
                        <a:rPr lang="en-US" sz="1200" b="1" dirty="0">
                          <a:latin typeface="Arial" pitchFamily="34" charset="0"/>
                          <a:cs typeface="Arial" pitchFamily="34" charset="0"/>
                        </a:rPr>
                        <a:t> Model/Feynman</a:t>
                      </a:r>
                    </a:p>
                  </a:txBody>
                  <a:tcPr/>
                </a:tc>
                <a:tc>
                  <a:txBody>
                    <a:bodyPr/>
                    <a:lstStyle/>
                    <a:p>
                      <a:r>
                        <a:rPr lang="en-US" sz="1200" b="1" dirty="0">
                          <a:latin typeface="Arial" pitchFamily="34" charset="0"/>
                          <a:cs typeface="Arial" pitchFamily="34" charset="0"/>
                        </a:rPr>
                        <a:t>1/4</a:t>
                      </a:r>
                    </a:p>
                  </a:txBody>
                  <a:tcPr/>
                </a:tc>
                <a:tc>
                  <a:txBody>
                    <a:bodyPr/>
                    <a:lstStyle/>
                    <a:p>
                      <a:r>
                        <a:rPr lang="en-US" sz="1200" b="1" dirty="0">
                          <a:latin typeface="Arial" pitchFamily="34" charset="0"/>
                          <a:cs typeface="Arial" pitchFamily="34" charset="0"/>
                        </a:rPr>
                        <a:t>0</a:t>
                      </a:r>
                    </a:p>
                  </a:txBody>
                  <a:tcPr/>
                </a:tc>
                <a:tc>
                  <a:txBody>
                    <a:bodyPr/>
                    <a:lstStyle/>
                    <a:p>
                      <a:r>
                        <a:rPr lang="en-US" sz="1200" b="1" dirty="0">
                          <a:latin typeface="Arial" pitchFamily="34" charset="0"/>
                          <a:cs typeface="Arial" pitchFamily="34" charset="0"/>
                        </a:rPr>
                        <a:t>1</a:t>
                      </a:r>
                    </a:p>
                  </a:txBody>
                  <a:tcPr/>
                </a:tc>
                <a:tc>
                  <a:txBody>
                    <a:bodyPr/>
                    <a:lstStyle/>
                    <a:p>
                      <a:r>
                        <a:rPr lang="en-US" sz="1200" b="1" dirty="0">
                          <a:latin typeface="Arial" pitchFamily="34" charset="0"/>
                          <a:cs typeface="Arial" pitchFamily="34" charset="0"/>
                        </a:rPr>
                        <a:t>1</a:t>
                      </a:r>
                    </a:p>
                  </a:txBody>
                  <a:tcPr/>
                </a:tc>
                <a:extLst>
                  <a:ext uri="{0D108BD9-81ED-4DB2-BD59-A6C34878D82A}">
                    <a16:rowId xmlns="" xmlns:a16="http://schemas.microsoft.com/office/drawing/2014/main" val="10002"/>
                  </a:ext>
                </a:extLst>
              </a:tr>
              <a:tr h="240587">
                <a:tc>
                  <a:txBody>
                    <a:bodyPr/>
                    <a:lstStyle/>
                    <a:p>
                      <a:r>
                        <a:rPr lang="en-US" sz="1200" b="1" dirty="0">
                          <a:latin typeface="Arial" pitchFamily="34" charset="0"/>
                          <a:cs typeface="Arial" pitchFamily="34" charset="0"/>
                        </a:rPr>
                        <a:t>Quark Model/</a:t>
                      </a:r>
                      <a:r>
                        <a:rPr lang="en-US" sz="1200" b="1" dirty="0" err="1">
                          <a:latin typeface="Arial" pitchFamily="34" charset="0"/>
                          <a:cs typeface="Arial" pitchFamily="34" charset="0"/>
                        </a:rPr>
                        <a:t>Isgur</a:t>
                      </a:r>
                      <a:endParaRPr lang="en-US" sz="1200" b="1" dirty="0">
                        <a:latin typeface="Arial" pitchFamily="34" charset="0"/>
                        <a:cs typeface="Arial" pitchFamily="34" charset="0"/>
                      </a:endParaRPr>
                    </a:p>
                  </a:txBody>
                  <a:tcPr/>
                </a:tc>
                <a:tc>
                  <a:txBody>
                    <a:bodyPr/>
                    <a:lstStyle/>
                    <a:p>
                      <a:r>
                        <a:rPr lang="en-US" sz="1200" b="1" dirty="0">
                          <a:latin typeface="Arial" pitchFamily="34" charset="0"/>
                          <a:cs typeface="Arial" pitchFamily="34" charset="0"/>
                        </a:rPr>
                        <a:t>1/4</a:t>
                      </a:r>
                    </a:p>
                  </a:txBody>
                  <a:tcPr/>
                </a:tc>
                <a:tc>
                  <a:txBody>
                    <a:bodyPr/>
                    <a:lstStyle/>
                    <a:p>
                      <a:r>
                        <a:rPr lang="en-US" sz="1200" b="1" dirty="0">
                          <a:latin typeface="Arial" pitchFamily="34" charset="0"/>
                          <a:cs typeface="Arial" pitchFamily="34" charset="0"/>
                        </a:rPr>
                        <a:t>0</a:t>
                      </a:r>
                    </a:p>
                  </a:txBody>
                  <a:tcPr/>
                </a:tc>
                <a:tc>
                  <a:txBody>
                    <a:bodyPr/>
                    <a:lstStyle/>
                    <a:p>
                      <a:r>
                        <a:rPr lang="en-US" sz="1200" b="1" dirty="0">
                          <a:latin typeface="Arial" pitchFamily="34" charset="0"/>
                          <a:cs typeface="Arial" pitchFamily="34" charset="0"/>
                        </a:rPr>
                        <a:t>1</a:t>
                      </a:r>
                    </a:p>
                  </a:txBody>
                  <a:tcPr/>
                </a:tc>
                <a:tc>
                  <a:txBody>
                    <a:bodyPr/>
                    <a:lstStyle/>
                    <a:p>
                      <a:r>
                        <a:rPr lang="en-US" sz="1200" b="1" dirty="0">
                          <a:latin typeface="Arial" pitchFamily="34" charset="0"/>
                          <a:cs typeface="Arial" pitchFamily="34" charset="0"/>
                        </a:rPr>
                        <a:t>1</a:t>
                      </a:r>
                    </a:p>
                  </a:txBody>
                  <a:tcPr/>
                </a:tc>
                <a:extLst>
                  <a:ext uri="{0D108BD9-81ED-4DB2-BD59-A6C34878D82A}">
                    <a16:rowId xmlns="" xmlns:a16="http://schemas.microsoft.com/office/drawing/2014/main" val="10003"/>
                  </a:ext>
                </a:extLst>
              </a:tr>
              <a:tr h="271580">
                <a:tc>
                  <a:txBody>
                    <a:bodyPr/>
                    <a:lstStyle/>
                    <a:p>
                      <a:r>
                        <a:rPr lang="en-US" sz="1200" b="1" dirty="0" err="1">
                          <a:latin typeface="Arial" pitchFamily="34" charset="0"/>
                          <a:cs typeface="Arial" pitchFamily="34" charset="0"/>
                        </a:rPr>
                        <a:t>Perturbative</a:t>
                      </a:r>
                      <a:r>
                        <a:rPr lang="en-US" sz="1200" b="1" baseline="0" dirty="0">
                          <a:latin typeface="Arial" pitchFamily="34" charset="0"/>
                          <a:cs typeface="Arial" pitchFamily="34" charset="0"/>
                        </a:rPr>
                        <a:t> QCD</a:t>
                      </a:r>
                      <a:endParaRPr lang="en-US" sz="1200" b="1" dirty="0">
                        <a:latin typeface="Arial" pitchFamily="34" charset="0"/>
                        <a:cs typeface="Arial" pitchFamily="34" charset="0"/>
                      </a:endParaRPr>
                    </a:p>
                  </a:txBody>
                  <a:tcPr/>
                </a:tc>
                <a:tc>
                  <a:txBody>
                    <a:bodyPr/>
                    <a:lstStyle/>
                    <a:p>
                      <a:r>
                        <a:rPr lang="en-US" sz="1200" b="1" dirty="0">
                          <a:latin typeface="Arial" pitchFamily="34" charset="0"/>
                          <a:cs typeface="Arial" pitchFamily="34" charset="0"/>
                        </a:rPr>
                        <a:t>3/7</a:t>
                      </a:r>
                    </a:p>
                  </a:txBody>
                  <a:tcPr/>
                </a:tc>
                <a:tc>
                  <a:txBody>
                    <a:bodyPr/>
                    <a:lstStyle/>
                    <a:p>
                      <a:r>
                        <a:rPr lang="en-US" sz="1200" b="1" dirty="0">
                          <a:latin typeface="Arial" pitchFamily="34" charset="0"/>
                          <a:cs typeface="Arial" pitchFamily="34" charset="0"/>
                        </a:rPr>
                        <a:t>1/5</a:t>
                      </a:r>
                    </a:p>
                  </a:txBody>
                  <a:tcPr/>
                </a:tc>
                <a:tc>
                  <a:txBody>
                    <a:bodyPr/>
                    <a:lstStyle/>
                    <a:p>
                      <a:r>
                        <a:rPr lang="en-US" sz="1200" b="1" dirty="0">
                          <a:latin typeface="Arial" pitchFamily="34" charset="0"/>
                          <a:cs typeface="Arial" pitchFamily="34" charset="0"/>
                        </a:rPr>
                        <a:t>1</a:t>
                      </a:r>
                    </a:p>
                  </a:txBody>
                  <a:tcPr/>
                </a:tc>
                <a:tc>
                  <a:txBody>
                    <a:bodyPr/>
                    <a:lstStyle/>
                    <a:p>
                      <a:r>
                        <a:rPr lang="en-US" sz="1200" b="1" dirty="0">
                          <a:latin typeface="Arial" pitchFamily="34" charset="0"/>
                          <a:cs typeface="Arial" pitchFamily="34" charset="0"/>
                        </a:rPr>
                        <a:t>1</a:t>
                      </a:r>
                    </a:p>
                  </a:txBody>
                  <a:tcPr/>
                </a:tc>
                <a:extLst>
                  <a:ext uri="{0D108BD9-81ED-4DB2-BD59-A6C34878D82A}">
                    <a16:rowId xmlns="" xmlns:a16="http://schemas.microsoft.com/office/drawing/2014/main" val="10004"/>
                  </a:ext>
                </a:extLst>
              </a:tr>
              <a:tr h="370840">
                <a:tc>
                  <a:txBody>
                    <a:bodyPr/>
                    <a:lstStyle/>
                    <a:p>
                      <a:r>
                        <a:rPr lang="en-US" sz="1200" b="1" dirty="0">
                          <a:latin typeface="Arial" pitchFamily="34" charset="0"/>
                          <a:cs typeface="Arial" pitchFamily="34" charset="0"/>
                        </a:rPr>
                        <a:t>QCD Counting Rules</a:t>
                      </a:r>
                    </a:p>
                  </a:txBody>
                  <a:tcPr/>
                </a:tc>
                <a:tc>
                  <a:txBody>
                    <a:bodyPr/>
                    <a:lstStyle/>
                    <a:p>
                      <a:r>
                        <a:rPr lang="en-US" sz="1200" b="1" dirty="0">
                          <a:latin typeface="Arial" pitchFamily="34" charset="0"/>
                          <a:cs typeface="Arial" pitchFamily="34" charset="0"/>
                        </a:rPr>
                        <a:t>3/7</a:t>
                      </a:r>
                    </a:p>
                  </a:txBody>
                  <a:tcPr/>
                </a:tc>
                <a:tc>
                  <a:txBody>
                    <a:bodyPr/>
                    <a:lstStyle/>
                    <a:p>
                      <a:r>
                        <a:rPr lang="en-US" sz="1200" b="1" dirty="0">
                          <a:latin typeface="Arial" pitchFamily="34" charset="0"/>
                          <a:cs typeface="Arial" pitchFamily="34" charset="0"/>
                        </a:rPr>
                        <a:t>1/5</a:t>
                      </a:r>
                    </a:p>
                  </a:txBody>
                  <a:tcPr/>
                </a:tc>
                <a:tc>
                  <a:txBody>
                    <a:bodyPr/>
                    <a:lstStyle/>
                    <a:p>
                      <a:r>
                        <a:rPr lang="en-US" sz="1200" b="1" dirty="0">
                          <a:latin typeface="Arial" pitchFamily="34" charset="0"/>
                          <a:cs typeface="Arial" pitchFamily="34" charset="0"/>
                        </a:rPr>
                        <a:t>1</a:t>
                      </a:r>
                    </a:p>
                  </a:txBody>
                  <a:tcPr/>
                </a:tc>
                <a:tc>
                  <a:txBody>
                    <a:bodyPr/>
                    <a:lstStyle/>
                    <a:p>
                      <a:r>
                        <a:rPr lang="en-US" sz="1200" b="1" dirty="0">
                          <a:latin typeface="Arial" pitchFamily="34" charset="0"/>
                          <a:cs typeface="Arial" pitchFamily="34" charset="0"/>
                        </a:rPr>
                        <a:t>1</a:t>
                      </a:r>
                    </a:p>
                  </a:txBody>
                  <a:tcPr/>
                </a:tc>
                <a:extLst>
                  <a:ext uri="{0D108BD9-81ED-4DB2-BD59-A6C34878D82A}">
                    <a16:rowId xmlns="" xmlns:a16="http://schemas.microsoft.com/office/drawing/2014/main" val="10005"/>
                  </a:ext>
                </a:extLst>
              </a:tr>
            </a:tbl>
          </a:graphicData>
        </a:graphic>
      </p:graphicFrame>
      <p:grpSp>
        <p:nvGrpSpPr>
          <p:cNvPr id="3" name="Group 2">
            <a:extLst>
              <a:ext uri="{FF2B5EF4-FFF2-40B4-BE49-F238E27FC236}">
                <a16:creationId xmlns="" xmlns:a16="http://schemas.microsoft.com/office/drawing/2014/main" id="{E1BB7C13-F173-420C-8B27-BE788A5C1D75}"/>
              </a:ext>
            </a:extLst>
          </p:cNvPr>
          <p:cNvGrpSpPr/>
          <p:nvPr/>
        </p:nvGrpSpPr>
        <p:grpSpPr>
          <a:xfrm>
            <a:off x="4800600" y="933450"/>
            <a:ext cx="3643429" cy="2769807"/>
            <a:chOff x="4800600" y="933450"/>
            <a:chExt cx="3643429" cy="2769807"/>
          </a:xfrm>
        </p:grpSpPr>
        <p:pic>
          <p:nvPicPr>
            <p:cNvPr id="15" name="Picture 14" descr="Macintosh HD:Users:dgr:Documents:12GeV_whitepaper:fig.CJ_Marathon.eps"/>
            <p:cNvPicPr>
              <a:picLocks noChangeAspect="1"/>
            </p:cNvPicPr>
            <p:nvPr/>
          </p:nvPicPr>
          <p:blipFill rotWithShape="1">
            <a:blip r:embed="rId4" cstate="print">
              <a:extLst>
                <a:ext uri="{28A0092B-C50C-407E-A947-70E740481C1C}">
                  <a14:useLocalDpi xmlns:a14="http://schemas.microsoft.com/office/drawing/2010/main" val="0"/>
                </a:ext>
              </a:extLst>
            </a:blip>
            <a:srcRect t="3314" b="20664"/>
            <a:stretch/>
          </p:blipFill>
          <p:spPr bwMode="auto">
            <a:xfrm>
              <a:off x="4800600" y="933450"/>
              <a:ext cx="3643429" cy="2769807"/>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 xmlns:a16="http://schemas.microsoft.com/office/drawing/2014/main" id="{9C6D6F70-228F-4CB4-B9AC-10B0D3977AFA}"/>
                </a:ext>
              </a:extLst>
            </p:cNvPr>
            <p:cNvPicPr>
              <a:picLocks noChangeAspect="1"/>
            </p:cNvPicPr>
            <p:nvPr/>
          </p:nvPicPr>
          <p:blipFill>
            <a:blip r:embed="rId5"/>
            <a:stretch>
              <a:fillRect/>
            </a:stretch>
          </p:blipFill>
          <p:spPr>
            <a:xfrm>
              <a:off x="4966874" y="933450"/>
              <a:ext cx="2701230" cy="2736342"/>
            </a:xfrm>
            <a:prstGeom prst="rect">
              <a:avLst/>
            </a:prstGeom>
          </p:spPr>
        </p:pic>
      </p:grpSp>
    </p:spTree>
    <p:extLst>
      <p:ext uri="{BB962C8B-B14F-4D97-AF65-F5344CB8AC3E}">
        <p14:creationId xmlns:p14="http://schemas.microsoft.com/office/powerpoint/2010/main" val="30890080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 y="4190794"/>
            <a:ext cx="4876800" cy="2133600"/>
          </a:xfrm>
          <a:prstGeom prst="roundRect">
            <a:avLst/>
          </a:prstGeom>
          <a:solidFill>
            <a:srgbClr val="F7FE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itchFamily="34" charset="0"/>
              <a:cs typeface="Arial" pitchFamily="34" charset="0"/>
            </a:endParaRPr>
          </a:p>
        </p:txBody>
      </p:sp>
      <p:sp>
        <p:nvSpPr>
          <p:cNvPr id="12" name="Text Box 4"/>
          <p:cNvSpPr txBox="1">
            <a:spLocks noChangeArrowheads="1"/>
          </p:cNvSpPr>
          <p:nvPr/>
        </p:nvSpPr>
        <p:spPr bwMode="auto">
          <a:xfrm>
            <a:off x="1571625" y="4268582"/>
            <a:ext cx="184731" cy="369332"/>
          </a:xfrm>
          <a:prstGeom prst="rect">
            <a:avLst/>
          </a:prstGeom>
          <a:noFill/>
          <a:ln w="9525">
            <a:noFill/>
            <a:miter lim="800000"/>
            <a:headEnd/>
            <a:tailEnd/>
          </a:ln>
        </p:spPr>
        <p:txBody>
          <a:bodyPr wrap="none">
            <a:spAutoFit/>
          </a:bodyPr>
          <a:lstStyle/>
          <a:p>
            <a:pPr eaLnBrk="0" hangingPunct="0">
              <a:defRPr/>
            </a:pPr>
            <a:endParaRPr lang="en-US" b="1">
              <a:latin typeface="Arial" pitchFamily="34" charset="0"/>
              <a:ea typeface="ＭＳ Ｐゴシック" pitchFamily="34" charset="-128"/>
              <a:cs typeface="Arial" pitchFamily="34" charset="0"/>
            </a:endParaRPr>
          </a:p>
        </p:txBody>
      </p:sp>
      <p:grpSp>
        <p:nvGrpSpPr>
          <p:cNvPr id="2" name="Group 19"/>
          <p:cNvGrpSpPr>
            <a:grpSpLocks/>
          </p:cNvGrpSpPr>
          <p:nvPr/>
        </p:nvGrpSpPr>
        <p:grpSpPr bwMode="auto">
          <a:xfrm>
            <a:off x="685800" y="4266994"/>
            <a:ext cx="4233863" cy="1920875"/>
            <a:chOff x="385763" y="1012825"/>
            <a:chExt cx="4233862" cy="1920875"/>
          </a:xfrm>
        </p:grpSpPr>
        <p:graphicFrame>
          <p:nvGraphicFramePr>
            <p:cNvPr id="1026" name="Object 3"/>
            <p:cNvGraphicFramePr>
              <a:graphicFrameLocks noChangeAspect="1"/>
            </p:cNvGraphicFramePr>
            <p:nvPr/>
          </p:nvGraphicFramePr>
          <p:xfrm>
            <a:off x="514350" y="2540000"/>
            <a:ext cx="1403350" cy="393700"/>
          </p:xfrm>
          <a:graphic>
            <a:graphicData uri="http://schemas.openxmlformats.org/presentationml/2006/ole">
              <mc:AlternateContent xmlns:mc="http://schemas.openxmlformats.org/markup-compatibility/2006">
                <mc:Choice xmlns:v="urn:schemas-microsoft-com:vml" Requires="v">
                  <p:oleObj spid="_x0000_s4116" name="Equation" r:id="rId4" imgW="723900" imgH="203200" progId="Equation.3">
                    <p:embed/>
                  </p:oleObj>
                </mc:Choice>
                <mc:Fallback>
                  <p:oleObj name="Equation" r:id="rId4" imgW="723900" imgH="203200" progId="Equation.3">
                    <p:embed/>
                    <p:pic>
                      <p:nvPicPr>
                        <p:cNvPr id="102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2540000"/>
                          <a:ext cx="140335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3079750" y="2503488"/>
            <a:ext cx="1470025" cy="404812"/>
          </p:xfrm>
          <a:graphic>
            <a:graphicData uri="http://schemas.openxmlformats.org/presentationml/2006/ole">
              <mc:AlternateContent xmlns:mc="http://schemas.openxmlformats.org/markup-compatibility/2006">
                <mc:Choice xmlns:v="urn:schemas-microsoft-com:vml" Requires="v">
                  <p:oleObj spid="_x0000_s4117" name="Equation" r:id="rId6" imgW="736600" imgH="203200" progId="Equation.3">
                    <p:embed/>
                  </p:oleObj>
                </mc:Choice>
                <mc:Fallback>
                  <p:oleObj name="Equation" r:id="rId6" imgW="736600" imgH="203200" progId="Equation.3">
                    <p:embed/>
                    <p:pic>
                      <p:nvPicPr>
                        <p:cNvPr id="1027"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0" y="2503488"/>
                          <a:ext cx="1470025"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2" name="Picture 5" descr="parity_z"/>
            <p:cNvPicPr>
              <a:picLocks noChangeAspect="1" noChangeArrowheads="1"/>
            </p:cNvPicPr>
            <p:nvPr/>
          </p:nvPicPr>
          <p:blipFill>
            <a:blip r:embed="rId8" cstate="print"/>
            <a:srcRect/>
            <a:stretch>
              <a:fillRect/>
            </a:stretch>
          </p:blipFill>
          <p:spPr bwMode="auto">
            <a:xfrm>
              <a:off x="385763" y="1219200"/>
              <a:ext cx="1719262" cy="1141413"/>
            </a:xfrm>
            <a:prstGeom prst="rect">
              <a:avLst/>
            </a:prstGeom>
            <a:noFill/>
            <a:ln w="9525">
              <a:noFill/>
              <a:miter lim="800000"/>
              <a:headEnd/>
              <a:tailEnd/>
            </a:ln>
          </p:spPr>
        </p:pic>
        <p:pic>
          <p:nvPicPr>
            <p:cNvPr id="1043" name="Picture 6" descr="parity_z"/>
            <p:cNvPicPr>
              <a:picLocks noChangeAspect="1" noChangeArrowheads="1"/>
            </p:cNvPicPr>
            <p:nvPr/>
          </p:nvPicPr>
          <p:blipFill>
            <a:blip r:embed="rId8" cstate="print"/>
            <a:srcRect/>
            <a:stretch>
              <a:fillRect/>
            </a:stretch>
          </p:blipFill>
          <p:spPr bwMode="auto">
            <a:xfrm>
              <a:off x="2900363" y="1206500"/>
              <a:ext cx="1719262" cy="1141413"/>
            </a:xfrm>
            <a:prstGeom prst="rect">
              <a:avLst/>
            </a:prstGeom>
            <a:noFill/>
            <a:ln w="9525">
              <a:noFill/>
              <a:miter lim="800000"/>
              <a:headEnd/>
              <a:tailEnd/>
            </a:ln>
          </p:spPr>
        </p:pic>
        <p:sp>
          <p:nvSpPr>
            <p:cNvPr id="18" name="Text Box 12"/>
            <p:cNvSpPr txBox="1">
              <a:spLocks noChangeArrowheads="1"/>
            </p:cNvSpPr>
            <p:nvPr/>
          </p:nvSpPr>
          <p:spPr bwMode="auto">
            <a:xfrm>
              <a:off x="1101726" y="1063625"/>
              <a:ext cx="351378"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A</a:t>
              </a:r>
            </a:p>
          </p:txBody>
        </p:sp>
        <p:sp>
          <p:nvSpPr>
            <p:cNvPr id="19" name="Text Box 13"/>
            <p:cNvSpPr txBox="1">
              <a:spLocks noChangeArrowheads="1"/>
            </p:cNvSpPr>
            <p:nvPr/>
          </p:nvSpPr>
          <p:spPr bwMode="auto">
            <a:xfrm>
              <a:off x="1038226" y="2130425"/>
              <a:ext cx="338554"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V</a:t>
              </a:r>
            </a:p>
          </p:txBody>
        </p:sp>
        <p:sp>
          <p:nvSpPr>
            <p:cNvPr id="20" name="Text Box 14"/>
            <p:cNvSpPr txBox="1">
              <a:spLocks noChangeArrowheads="1"/>
            </p:cNvSpPr>
            <p:nvPr/>
          </p:nvSpPr>
          <p:spPr bwMode="auto">
            <a:xfrm>
              <a:off x="3616325" y="1012825"/>
              <a:ext cx="338554"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V</a:t>
              </a:r>
            </a:p>
          </p:txBody>
        </p:sp>
        <p:sp>
          <p:nvSpPr>
            <p:cNvPr id="21" name="Text Box 15"/>
            <p:cNvSpPr txBox="1">
              <a:spLocks noChangeArrowheads="1"/>
            </p:cNvSpPr>
            <p:nvPr/>
          </p:nvSpPr>
          <p:spPr bwMode="auto">
            <a:xfrm>
              <a:off x="3590925" y="2079625"/>
              <a:ext cx="351378" cy="369332"/>
            </a:xfrm>
            <a:prstGeom prst="rect">
              <a:avLst/>
            </a:prstGeom>
            <a:noFill/>
            <a:ln w="9525">
              <a:noFill/>
              <a:miter lim="800000"/>
              <a:headEnd/>
              <a:tailEnd/>
            </a:ln>
          </p:spPr>
          <p:txBody>
            <a:bodyPr wrap="none">
              <a:spAutoFit/>
            </a:bodyPr>
            <a:lstStyle/>
            <a:p>
              <a:pPr eaLnBrk="0" hangingPunct="0">
                <a:defRPr/>
              </a:pPr>
              <a:r>
                <a:rPr lang="en-US" b="1" i="1">
                  <a:solidFill>
                    <a:srgbClr val="CF2900"/>
                  </a:solidFill>
                  <a:latin typeface="Arial" pitchFamily="34" charset="0"/>
                  <a:ea typeface="ＭＳ Ｐゴシック" pitchFamily="34" charset="-128"/>
                  <a:cs typeface="Arial" pitchFamily="34" charset="0"/>
                </a:rPr>
                <a:t>A</a:t>
              </a:r>
            </a:p>
          </p:txBody>
        </p:sp>
      </p:grpSp>
      <p:pic>
        <p:nvPicPr>
          <p:cNvPr id="1031" name="Picture 7" descr="figure"/>
          <p:cNvPicPr>
            <a:picLocks noChangeAspect="1" noChangeArrowheads="1"/>
          </p:cNvPicPr>
          <p:nvPr>
            <p:custDataLst>
              <p:tags r:id="rId2"/>
            </p:custDataLst>
          </p:nvPr>
        </p:nvPicPr>
        <p:blipFill>
          <a:blip r:embed="rId9" cstate="print"/>
          <a:srcRect/>
          <a:stretch>
            <a:fillRect/>
          </a:stretch>
        </p:blipFill>
        <p:spPr bwMode="auto">
          <a:xfrm>
            <a:off x="5435600" y="4597194"/>
            <a:ext cx="3405188" cy="1249363"/>
          </a:xfrm>
          <a:prstGeom prst="rect">
            <a:avLst/>
          </a:prstGeom>
          <a:noFill/>
          <a:ln w="9525">
            <a:noFill/>
            <a:miter lim="800000"/>
            <a:headEnd/>
            <a:tailEnd/>
          </a:ln>
        </p:spPr>
      </p:pic>
      <p:sp>
        <p:nvSpPr>
          <p:cNvPr id="23" name="Rectangle 22"/>
          <p:cNvSpPr/>
          <p:nvPr/>
        </p:nvSpPr>
        <p:spPr bwMode="auto">
          <a:xfrm>
            <a:off x="0" y="4051094"/>
            <a:ext cx="9144000" cy="2357438"/>
          </a:xfrm>
          <a:prstGeom prst="rect">
            <a:avLst/>
          </a:prstGeom>
          <a:solidFill>
            <a:schemeClr val="bg1"/>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cs typeface="Arial" pitchFamily="34" charset="0"/>
            </a:endParaRPr>
          </a:p>
        </p:txBody>
      </p:sp>
      <p:sp>
        <p:nvSpPr>
          <p:cNvPr id="3074" name="Text Box 2"/>
          <p:cNvSpPr txBox="1">
            <a:spLocks noChangeArrowheads="1"/>
          </p:cNvSpPr>
          <p:nvPr/>
        </p:nvSpPr>
        <p:spPr bwMode="auto">
          <a:xfrm>
            <a:off x="76200" y="4136819"/>
            <a:ext cx="8991600" cy="830263"/>
          </a:xfrm>
          <a:prstGeom prst="rect">
            <a:avLst/>
          </a:prstGeom>
          <a:noFill/>
          <a:ln w="9525">
            <a:noFill/>
            <a:miter lim="800000"/>
            <a:headEnd/>
            <a:tailEnd/>
          </a:ln>
        </p:spPr>
        <p:txBody>
          <a:bodyPr>
            <a:spAutoFit/>
          </a:bodyPr>
          <a:lstStyle/>
          <a:p>
            <a:pPr algn="ctr" eaLnBrk="0" hangingPunct="0">
              <a:defRPr/>
            </a:pPr>
            <a:r>
              <a:rPr lang="en-US" sz="2000" b="1" dirty="0">
                <a:solidFill>
                  <a:srgbClr val="008900"/>
                </a:solidFill>
                <a:latin typeface="Arial" pitchFamily="34" charset="0"/>
                <a:ea typeface="ＭＳ Ｐゴシック" pitchFamily="34" charset="-128"/>
                <a:cs typeface="Arial" pitchFamily="34" charset="0"/>
              </a:rPr>
              <a:t>The couplings </a:t>
            </a:r>
            <a:r>
              <a:rPr lang="en-US" sz="2800" b="1" dirty="0">
                <a:solidFill>
                  <a:srgbClr val="CF2900"/>
                </a:solidFill>
                <a:latin typeface="Arial" pitchFamily="34" charset="0"/>
                <a:ea typeface="ＭＳ Ｐゴシック" pitchFamily="34" charset="-128"/>
                <a:cs typeface="Arial" pitchFamily="34" charset="0"/>
              </a:rPr>
              <a:t>g</a:t>
            </a:r>
            <a:r>
              <a:rPr lang="en-US" sz="2000" b="1" dirty="0">
                <a:solidFill>
                  <a:srgbClr val="008900"/>
                </a:solidFill>
                <a:latin typeface="Arial" pitchFamily="34" charset="0"/>
                <a:ea typeface="ＭＳ Ｐゴシック" pitchFamily="34" charset="-128"/>
                <a:cs typeface="Arial" pitchFamily="34" charset="0"/>
              </a:rPr>
              <a:t> depend on both electroweak physics and the weak vector and axial-vector </a:t>
            </a:r>
            <a:r>
              <a:rPr lang="en-US" sz="2000" b="1" dirty="0" err="1">
                <a:solidFill>
                  <a:srgbClr val="008900"/>
                </a:solidFill>
                <a:latin typeface="Arial" pitchFamily="34" charset="0"/>
                <a:ea typeface="ＭＳ Ｐゴシック" pitchFamily="34" charset="-128"/>
                <a:cs typeface="Arial" pitchFamily="34" charset="0"/>
              </a:rPr>
              <a:t>hadronic</a:t>
            </a:r>
            <a:r>
              <a:rPr lang="en-US" sz="2000" b="1" dirty="0">
                <a:solidFill>
                  <a:srgbClr val="008900"/>
                </a:solidFill>
                <a:latin typeface="Arial" pitchFamily="34" charset="0"/>
                <a:ea typeface="ＭＳ Ｐゴシック" pitchFamily="34" charset="-128"/>
                <a:cs typeface="Arial" pitchFamily="34" charset="0"/>
              </a:rPr>
              <a:t> current, and are functions of sin</a:t>
            </a:r>
            <a:r>
              <a:rPr lang="en-US" sz="2000" b="1" baseline="30000" dirty="0">
                <a:solidFill>
                  <a:srgbClr val="008900"/>
                </a:solidFill>
                <a:latin typeface="Arial" pitchFamily="34" charset="0"/>
                <a:ea typeface="ＭＳ Ｐゴシック" pitchFamily="34" charset="-128"/>
                <a:cs typeface="Arial" pitchFamily="34" charset="0"/>
              </a:rPr>
              <a:t>2</a:t>
            </a:r>
            <a:r>
              <a:rPr lang="en-US" sz="2000" b="1" dirty="0">
                <a:solidFill>
                  <a:srgbClr val="008900"/>
                </a:solidFill>
                <a:latin typeface="Symbol" pitchFamily="18" charset="2"/>
                <a:ea typeface="ＭＳ Ｐゴシック" pitchFamily="34" charset="-128"/>
                <a:cs typeface="Arial" pitchFamily="34" charset="0"/>
              </a:rPr>
              <a:t>Q</a:t>
            </a:r>
            <a:r>
              <a:rPr lang="en-US" sz="2000" b="1" baseline="-25000" dirty="0">
                <a:solidFill>
                  <a:srgbClr val="008900"/>
                </a:solidFill>
                <a:latin typeface="Arial" pitchFamily="34" charset="0"/>
                <a:ea typeface="ＭＳ Ｐゴシック" pitchFamily="34" charset="-128"/>
                <a:cs typeface="Arial" pitchFamily="34" charset="0"/>
              </a:rPr>
              <a:t>w</a:t>
            </a:r>
          </a:p>
        </p:txBody>
      </p:sp>
      <p:sp>
        <p:nvSpPr>
          <p:cNvPr id="3075" name="Text Box 3"/>
          <p:cNvSpPr txBox="1">
            <a:spLocks noChangeArrowheads="1"/>
          </p:cNvSpPr>
          <p:nvPr/>
        </p:nvSpPr>
        <p:spPr bwMode="auto">
          <a:xfrm>
            <a:off x="5638800" y="3295650"/>
            <a:ext cx="3327400" cy="523875"/>
          </a:xfrm>
          <a:prstGeom prst="rect">
            <a:avLst/>
          </a:prstGeom>
          <a:noFill/>
          <a:ln w="9525">
            <a:noFill/>
            <a:miter lim="800000"/>
            <a:headEnd/>
            <a:tailEnd/>
          </a:ln>
        </p:spPr>
        <p:txBody>
          <a:bodyPr>
            <a:spAutoFit/>
          </a:bodyPr>
          <a:lstStyle/>
          <a:p>
            <a:pPr eaLnBrk="0" hangingPunct="0">
              <a:defRPr/>
            </a:pP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A</a:t>
            </a:r>
            <a:r>
              <a:rPr lang="en-US" sz="2800" b="1" i="1" baseline="30000">
                <a:solidFill>
                  <a:srgbClr val="CF2900"/>
                </a:solidFill>
                <a:latin typeface="Arial" pitchFamily="34" charset="0"/>
                <a:ea typeface="ＭＳ Ｐゴシック" pitchFamily="34" charset="-128"/>
                <a:cs typeface="Arial" pitchFamily="34" charset="0"/>
              </a:rPr>
              <a:t>e</a:t>
            </a: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V</a:t>
            </a:r>
            <a:r>
              <a:rPr lang="en-US" sz="2800" b="1" i="1" baseline="30000">
                <a:solidFill>
                  <a:srgbClr val="CF2900"/>
                </a:solidFill>
                <a:latin typeface="Arial" pitchFamily="34" charset="0"/>
                <a:ea typeface="ＭＳ Ｐゴシック" pitchFamily="34" charset="-128"/>
                <a:cs typeface="Arial" pitchFamily="34" charset="0"/>
              </a:rPr>
              <a:t>T</a:t>
            </a:r>
            <a:r>
              <a:rPr lang="en-US" sz="2800" b="1" i="1" baseline="-25000">
                <a:solidFill>
                  <a:srgbClr val="CF2900"/>
                </a:solidFill>
                <a:latin typeface="Arial" pitchFamily="34" charset="0"/>
                <a:ea typeface="ＭＳ Ｐゴシック" pitchFamily="34" charset="-128"/>
                <a:cs typeface="Arial" pitchFamily="34" charset="0"/>
              </a:rPr>
              <a:t> </a:t>
            </a:r>
            <a:r>
              <a:rPr lang="en-US" sz="2800" b="1" i="1">
                <a:solidFill>
                  <a:srgbClr val="CF2900"/>
                </a:solidFill>
                <a:latin typeface="Arial" pitchFamily="34" charset="0"/>
                <a:ea typeface="ＭＳ Ｐゴシック" pitchFamily="34" charset="-128"/>
                <a:cs typeface="Arial" pitchFamily="34" charset="0"/>
              </a:rPr>
              <a:t>+</a:t>
            </a:r>
            <a:r>
              <a:rPr lang="en-US" sz="2800" b="1" i="1">
                <a:latin typeface="Arial" pitchFamily="34" charset="0"/>
                <a:ea typeface="ＭＳ Ｐゴシック" pitchFamily="34" charset="-128"/>
                <a:cs typeface="Arial" pitchFamily="34" charset="0"/>
                <a:sym typeface="Symbol" pitchFamily="18" charset="2"/>
              </a:rPr>
              <a:t></a:t>
            </a:r>
            <a:r>
              <a:rPr lang="en-US" sz="2800" b="1" i="1">
                <a:solidFill>
                  <a:srgbClr val="CF2900"/>
                </a:solidFill>
                <a:latin typeface="Arial" pitchFamily="34" charset="0"/>
                <a:ea typeface="ＭＳ Ｐゴシック" pitchFamily="34" charset="-128"/>
                <a:cs typeface="Arial" pitchFamily="34" charset="0"/>
                <a:sym typeface="Symbol" pitchFamily="18" charset="2"/>
              </a:rPr>
              <a:t> </a:t>
            </a: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V</a:t>
            </a:r>
            <a:r>
              <a:rPr lang="en-US" sz="2800" b="1" i="1" baseline="30000">
                <a:solidFill>
                  <a:srgbClr val="CF2900"/>
                </a:solidFill>
                <a:latin typeface="Arial" pitchFamily="34" charset="0"/>
                <a:ea typeface="ＭＳ Ｐゴシック" pitchFamily="34" charset="-128"/>
                <a:cs typeface="Arial" pitchFamily="34" charset="0"/>
              </a:rPr>
              <a:t>e</a:t>
            </a:r>
            <a:r>
              <a:rPr lang="en-US" sz="2800" b="1" i="1">
                <a:solidFill>
                  <a:srgbClr val="CF2900"/>
                </a:solidFill>
                <a:latin typeface="Arial" pitchFamily="34" charset="0"/>
                <a:ea typeface="ＭＳ Ｐゴシック" pitchFamily="34" charset="-128"/>
                <a:cs typeface="Arial" pitchFamily="34" charset="0"/>
              </a:rPr>
              <a:t>g</a:t>
            </a:r>
            <a:r>
              <a:rPr lang="en-US" sz="2800" b="1" i="1" baseline="-25000">
                <a:solidFill>
                  <a:srgbClr val="CF2900"/>
                </a:solidFill>
                <a:latin typeface="Arial" pitchFamily="34" charset="0"/>
                <a:ea typeface="ＭＳ Ｐゴシック" pitchFamily="34" charset="-128"/>
                <a:cs typeface="Arial" pitchFamily="34" charset="0"/>
              </a:rPr>
              <a:t>A</a:t>
            </a:r>
            <a:r>
              <a:rPr lang="en-US" sz="2800" b="1" i="1" baseline="30000">
                <a:solidFill>
                  <a:srgbClr val="CF2900"/>
                </a:solidFill>
                <a:latin typeface="Arial" pitchFamily="34" charset="0"/>
                <a:ea typeface="ＭＳ Ｐゴシック" pitchFamily="34" charset="-128"/>
                <a:cs typeface="Arial" pitchFamily="34" charset="0"/>
              </a:rPr>
              <a:t>T</a:t>
            </a:r>
            <a:r>
              <a:rPr lang="en-US" sz="2800" b="1" i="1">
                <a:solidFill>
                  <a:srgbClr val="CF2900"/>
                </a:solidFill>
                <a:latin typeface="Arial" pitchFamily="34" charset="0"/>
                <a:ea typeface="ＭＳ Ｐゴシック" pitchFamily="34" charset="-128"/>
                <a:cs typeface="Arial" pitchFamily="34" charset="0"/>
              </a:rPr>
              <a:t>)</a:t>
            </a:r>
          </a:p>
        </p:txBody>
      </p:sp>
      <p:sp>
        <p:nvSpPr>
          <p:cNvPr id="3076" name="Rectangle 4"/>
          <p:cNvSpPr>
            <a:spLocks noGrp="1" noChangeArrowheads="1"/>
          </p:cNvSpPr>
          <p:nvPr>
            <p:ph type="title"/>
          </p:nvPr>
        </p:nvSpPr>
        <p:spPr>
          <a:xfrm>
            <a:off x="0" y="0"/>
            <a:ext cx="9144000" cy="762000"/>
          </a:xfrm>
        </p:spPr>
        <p:txBody>
          <a:bodyPr/>
          <a:lstStyle/>
          <a:p>
            <a:pPr eaLnBrk="1" hangingPunct="1">
              <a:defRPr/>
            </a:pPr>
            <a:r>
              <a:rPr lang="en-US" dirty="0">
                <a:solidFill>
                  <a:schemeClr val="tx1"/>
                </a:solidFill>
                <a:ea typeface="ＭＳ Ｐゴシック" pitchFamily="34" charset="-128"/>
              </a:rPr>
              <a:t>Parity-Violating Asymmetries</a:t>
            </a:r>
          </a:p>
        </p:txBody>
      </p:sp>
      <p:pic>
        <p:nvPicPr>
          <p:cNvPr id="1036" name="Picture 5"/>
          <p:cNvPicPr>
            <a:picLocks noChangeAspect="1" noChangeArrowheads="1"/>
          </p:cNvPicPr>
          <p:nvPr/>
        </p:nvPicPr>
        <p:blipFill>
          <a:blip r:embed="rId10" cstate="print"/>
          <a:srcRect l="-3133" r="-3394"/>
          <a:stretch>
            <a:fillRect/>
          </a:stretch>
        </p:blipFill>
        <p:spPr bwMode="auto">
          <a:xfrm>
            <a:off x="1417638" y="2306638"/>
            <a:ext cx="2590800" cy="649287"/>
          </a:xfrm>
          <a:prstGeom prst="rect">
            <a:avLst/>
          </a:prstGeom>
          <a:noFill/>
          <a:ln w="9525">
            <a:solidFill>
              <a:schemeClr val="tx1"/>
            </a:solidFill>
            <a:miter lim="800000"/>
            <a:headEnd/>
            <a:tailEnd/>
          </a:ln>
        </p:spPr>
      </p:pic>
      <p:pic>
        <p:nvPicPr>
          <p:cNvPr id="1037" name="Picture 6"/>
          <p:cNvPicPr>
            <a:picLocks noChangeAspect="1" noChangeArrowheads="1"/>
          </p:cNvPicPr>
          <p:nvPr/>
        </p:nvPicPr>
        <p:blipFill>
          <a:blip r:embed="rId11" cstate="print"/>
          <a:srcRect l="2557"/>
          <a:stretch>
            <a:fillRect/>
          </a:stretch>
        </p:blipFill>
        <p:spPr bwMode="auto">
          <a:xfrm>
            <a:off x="288925" y="3128963"/>
            <a:ext cx="5224463" cy="939800"/>
          </a:xfrm>
          <a:prstGeom prst="rect">
            <a:avLst/>
          </a:prstGeom>
          <a:noFill/>
          <a:ln w="9525">
            <a:noFill/>
            <a:miter lim="800000"/>
            <a:headEnd/>
            <a:tailEnd/>
          </a:ln>
        </p:spPr>
      </p:pic>
      <p:pic>
        <p:nvPicPr>
          <p:cNvPr id="1038" name="Picture 7"/>
          <p:cNvPicPr>
            <a:picLocks noChangeAspect="1" noChangeArrowheads="1"/>
          </p:cNvPicPr>
          <p:nvPr/>
        </p:nvPicPr>
        <p:blipFill>
          <a:blip r:embed="rId12" cstate="print"/>
          <a:srcRect/>
          <a:stretch>
            <a:fillRect/>
          </a:stretch>
        </p:blipFill>
        <p:spPr bwMode="auto">
          <a:xfrm>
            <a:off x="5410200" y="1204913"/>
            <a:ext cx="2590800" cy="1614487"/>
          </a:xfrm>
          <a:prstGeom prst="rect">
            <a:avLst/>
          </a:prstGeom>
          <a:noFill/>
          <a:ln w="9525">
            <a:noFill/>
            <a:miter lim="800000"/>
            <a:headEnd/>
            <a:tailEnd/>
          </a:ln>
        </p:spPr>
      </p:pic>
      <p:sp>
        <p:nvSpPr>
          <p:cNvPr id="3080" name="Text Box 8"/>
          <p:cNvSpPr txBox="1">
            <a:spLocks noChangeArrowheads="1"/>
          </p:cNvSpPr>
          <p:nvPr/>
        </p:nvSpPr>
        <p:spPr bwMode="auto">
          <a:xfrm>
            <a:off x="731838" y="828675"/>
            <a:ext cx="7663508" cy="461665"/>
          </a:xfrm>
          <a:prstGeom prst="rect">
            <a:avLst/>
          </a:prstGeom>
          <a:noFill/>
          <a:ln w="9525">
            <a:noFill/>
            <a:miter lim="800000"/>
            <a:headEnd/>
            <a:tailEnd/>
          </a:ln>
        </p:spPr>
        <p:txBody>
          <a:bodyPr wrap="none">
            <a:spAutoFit/>
          </a:bodyPr>
          <a:lstStyle/>
          <a:p>
            <a:pPr eaLnBrk="0" hangingPunct="0">
              <a:defRPr/>
            </a:pPr>
            <a:r>
              <a:rPr lang="en-US" sz="2400" dirty="0">
                <a:solidFill>
                  <a:srgbClr val="800080"/>
                </a:solidFill>
                <a:latin typeface="Arial" pitchFamily="34" charset="0"/>
                <a:ea typeface="ＭＳ Ｐゴシック" pitchFamily="34" charset="-128"/>
                <a:cs typeface="Arial" pitchFamily="34" charset="0"/>
              </a:rPr>
              <a:t>Weak Neutral Current (WNC) Interactions at Q</a:t>
            </a:r>
            <a:r>
              <a:rPr lang="en-US" sz="2400" baseline="30000" dirty="0">
                <a:solidFill>
                  <a:srgbClr val="800080"/>
                </a:solidFill>
                <a:latin typeface="Arial" pitchFamily="34" charset="0"/>
                <a:ea typeface="ＭＳ Ｐゴシック" pitchFamily="34" charset="-128"/>
                <a:cs typeface="Arial" pitchFamily="34" charset="0"/>
              </a:rPr>
              <a:t>2</a:t>
            </a:r>
            <a:r>
              <a:rPr lang="en-US" sz="2400" dirty="0">
                <a:solidFill>
                  <a:srgbClr val="800080"/>
                </a:solidFill>
                <a:latin typeface="Arial" pitchFamily="34" charset="0"/>
                <a:ea typeface="ＭＳ Ｐゴシック" pitchFamily="34" charset="-128"/>
                <a:cs typeface="Arial" pitchFamily="34" charset="0"/>
              </a:rPr>
              <a:t> &lt;&lt; M</a:t>
            </a:r>
            <a:r>
              <a:rPr lang="en-US" sz="2400" baseline="-25000" dirty="0">
                <a:solidFill>
                  <a:srgbClr val="800080"/>
                </a:solidFill>
                <a:latin typeface="Arial" pitchFamily="34" charset="0"/>
                <a:ea typeface="ＭＳ Ｐゴシック" pitchFamily="34" charset="-128"/>
                <a:cs typeface="Arial" pitchFamily="34" charset="0"/>
              </a:rPr>
              <a:t>Z</a:t>
            </a:r>
            <a:r>
              <a:rPr lang="en-US" sz="2400" baseline="30000" dirty="0">
                <a:solidFill>
                  <a:srgbClr val="800080"/>
                </a:solidFill>
                <a:latin typeface="Arial" pitchFamily="34" charset="0"/>
                <a:ea typeface="ＭＳ Ｐゴシック" pitchFamily="34" charset="-128"/>
                <a:cs typeface="Arial" pitchFamily="34" charset="0"/>
              </a:rPr>
              <a:t>2</a:t>
            </a:r>
            <a:endParaRPr lang="en-US" sz="2400" dirty="0">
              <a:solidFill>
                <a:srgbClr val="800080"/>
              </a:solidFill>
              <a:latin typeface="Arial" pitchFamily="34" charset="0"/>
              <a:ea typeface="ＭＳ Ｐゴシック" pitchFamily="34" charset="-128"/>
              <a:cs typeface="Arial" pitchFamily="34" charset="0"/>
            </a:endParaRPr>
          </a:p>
        </p:txBody>
      </p:sp>
      <p:sp>
        <p:nvSpPr>
          <p:cNvPr id="3081" name="Text Box 9"/>
          <p:cNvSpPr txBox="1">
            <a:spLocks noChangeArrowheads="1"/>
          </p:cNvSpPr>
          <p:nvPr/>
        </p:nvSpPr>
        <p:spPr bwMode="auto">
          <a:xfrm>
            <a:off x="334963" y="1420813"/>
            <a:ext cx="4837112" cy="708025"/>
          </a:xfrm>
          <a:prstGeom prst="rect">
            <a:avLst/>
          </a:prstGeom>
          <a:noFill/>
          <a:ln w="9525">
            <a:noFill/>
            <a:miter lim="800000"/>
            <a:headEnd/>
            <a:tailEnd/>
          </a:ln>
        </p:spPr>
        <p:txBody>
          <a:bodyPr>
            <a:spAutoFit/>
          </a:bodyPr>
          <a:lstStyle/>
          <a:p>
            <a:pPr eaLnBrk="0" hangingPunct="0">
              <a:defRPr/>
            </a:pPr>
            <a:r>
              <a:rPr lang="en-US" sz="2000" dirty="0">
                <a:solidFill>
                  <a:srgbClr val="996633"/>
                </a:solidFill>
                <a:latin typeface="Arial" pitchFamily="34" charset="0"/>
                <a:ea typeface="ＭＳ Ｐゴシック" pitchFamily="34" charset="-128"/>
                <a:cs typeface="Arial" pitchFamily="34" charset="0"/>
              </a:rPr>
              <a:t>Longitudinally Polarized Electron Scattering off </a:t>
            </a:r>
            <a:r>
              <a:rPr lang="en-US" sz="2000" dirty="0" err="1">
                <a:solidFill>
                  <a:srgbClr val="996633"/>
                </a:solidFill>
                <a:latin typeface="Arial" pitchFamily="34" charset="0"/>
                <a:ea typeface="ＭＳ Ｐゴシック" pitchFamily="34" charset="-128"/>
                <a:cs typeface="Arial" pitchFamily="34" charset="0"/>
              </a:rPr>
              <a:t>Unpolarized</a:t>
            </a:r>
            <a:r>
              <a:rPr lang="en-US" sz="2000" dirty="0">
                <a:solidFill>
                  <a:srgbClr val="996633"/>
                </a:solidFill>
                <a:latin typeface="Arial" pitchFamily="34" charset="0"/>
                <a:ea typeface="ＭＳ Ｐゴシック" pitchFamily="34" charset="-128"/>
                <a:cs typeface="Arial" pitchFamily="34" charset="0"/>
              </a:rPr>
              <a:t> Fixed Targets</a:t>
            </a:r>
          </a:p>
        </p:txBody>
      </p:sp>
      <p:sp>
        <p:nvSpPr>
          <p:cNvPr id="3082" name="Text Box 2"/>
          <p:cNvSpPr txBox="1">
            <a:spLocks noChangeArrowheads="1"/>
          </p:cNvSpPr>
          <p:nvPr/>
        </p:nvSpPr>
        <p:spPr bwMode="auto">
          <a:xfrm>
            <a:off x="136525" y="5044869"/>
            <a:ext cx="8732838" cy="1323439"/>
          </a:xfrm>
          <a:prstGeom prst="rect">
            <a:avLst/>
          </a:prstGeom>
          <a:noFill/>
          <a:ln w="9525">
            <a:noFill/>
            <a:miter lim="800000"/>
            <a:headEnd/>
            <a:tailEnd/>
          </a:ln>
        </p:spPr>
        <p:txBody>
          <a:bodyPr>
            <a:spAutoFit/>
          </a:bodyPr>
          <a:lstStyle/>
          <a:p>
            <a:pPr eaLnBrk="0" hangingPunct="0">
              <a:defRPr/>
            </a:pPr>
            <a:r>
              <a:rPr lang="en-US" sz="2000" dirty="0">
                <a:latin typeface="Arial" pitchFamily="34" charset="0"/>
                <a:ea typeface="ＭＳ Ｐゴシック" pitchFamily="34" charset="-128"/>
                <a:cs typeface="Arial" pitchFamily="34" charset="0"/>
              </a:rPr>
              <a:t>Mid 70s		goal was to show </a:t>
            </a:r>
            <a:r>
              <a:rPr lang="en-US" sz="2000" dirty="0">
                <a:solidFill>
                  <a:srgbClr val="008900"/>
                </a:solidFill>
                <a:latin typeface="Arial" pitchFamily="34" charset="0"/>
                <a:ea typeface="ＭＳ Ｐゴシック" pitchFamily="34" charset="-128"/>
                <a:cs typeface="Arial" pitchFamily="34" charset="0"/>
              </a:rPr>
              <a:t>sin</a:t>
            </a:r>
            <a:r>
              <a:rPr lang="en-US" sz="2000" baseline="30000" dirty="0">
                <a:solidFill>
                  <a:srgbClr val="008900"/>
                </a:solidFill>
                <a:latin typeface="Arial" pitchFamily="34" charset="0"/>
                <a:ea typeface="ＭＳ Ｐゴシック" pitchFamily="34" charset="-128"/>
                <a:cs typeface="Arial" pitchFamily="34" charset="0"/>
              </a:rPr>
              <a:t>2</a:t>
            </a:r>
            <a:r>
              <a:rPr lang="en-US" sz="2000" dirty="0">
                <a:solidFill>
                  <a:srgbClr val="008900"/>
                </a:solidFill>
                <a:latin typeface="Symbol" pitchFamily="18" charset="2"/>
                <a:ea typeface="ＭＳ Ｐゴシック" pitchFamily="34" charset="-128"/>
                <a:cs typeface="Arial" pitchFamily="34" charset="0"/>
              </a:rPr>
              <a:t>Q</a:t>
            </a:r>
            <a:r>
              <a:rPr lang="en-US" sz="2000" baseline="-25000" dirty="0">
                <a:solidFill>
                  <a:srgbClr val="008900"/>
                </a:solidFill>
                <a:latin typeface="Arial" pitchFamily="34" charset="0"/>
                <a:ea typeface="ＭＳ Ｐゴシック" pitchFamily="34" charset="-128"/>
                <a:cs typeface="Arial" pitchFamily="34" charset="0"/>
              </a:rPr>
              <a:t>w</a:t>
            </a:r>
            <a:r>
              <a:rPr lang="en-US" sz="2000" dirty="0">
                <a:solidFill>
                  <a:srgbClr val="008900"/>
                </a:solidFill>
                <a:latin typeface="Arial" pitchFamily="34" charset="0"/>
                <a:ea typeface="ＭＳ Ｐゴシック" pitchFamily="34" charset="-128"/>
                <a:cs typeface="Arial" pitchFamily="34" charset="0"/>
              </a:rPr>
              <a:t> </a:t>
            </a:r>
            <a:r>
              <a:rPr lang="en-US" sz="2000" dirty="0">
                <a:latin typeface="Arial" pitchFamily="34" charset="0"/>
                <a:ea typeface="ＭＳ Ｐゴシック" pitchFamily="34" charset="-128"/>
                <a:cs typeface="Arial" pitchFamily="34" charset="0"/>
              </a:rPr>
              <a:t>was the same as in </a:t>
            </a:r>
            <a:r>
              <a:rPr lang="en-US" sz="2000" dirty="0">
                <a:latin typeface="Symbol" pitchFamily="18" charset="2"/>
                <a:ea typeface="ＭＳ Ｐゴシック" pitchFamily="34" charset="-128"/>
                <a:cs typeface="Arial" pitchFamily="34" charset="0"/>
              </a:rPr>
              <a:t>n</a:t>
            </a:r>
            <a:r>
              <a:rPr lang="en-US" sz="2000" dirty="0">
                <a:latin typeface="Arial" pitchFamily="34" charset="0"/>
                <a:ea typeface="ＭＳ Ｐゴシック" pitchFamily="34" charset="-128"/>
                <a:cs typeface="Arial" pitchFamily="34" charset="0"/>
              </a:rPr>
              <a:t> scattering</a:t>
            </a:r>
          </a:p>
          <a:p>
            <a:pPr eaLnBrk="0" hangingPunct="0">
              <a:defRPr/>
            </a:pPr>
            <a:r>
              <a:rPr lang="en-US" sz="2000" dirty="0">
                <a:solidFill>
                  <a:srgbClr val="800080"/>
                </a:solidFill>
                <a:latin typeface="Arial" pitchFamily="34" charset="0"/>
                <a:ea typeface="ＭＳ Ｐゴシック" pitchFamily="34" charset="-128"/>
                <a:cs typeface="Arial" pitchFamily="34" charset="0"/>
              </a:rPr>
              <a:t>1990-2010	target couplings probe novel aspects of </a:t>
            </a:r>
            <a:r>
              <a:rPr lang="en-US" sz="2000" dirty="0" err="1">
                <a:solidFill>
                  <a:srgbClr val="800080"/>
                </a:solidFill>
                <a:latin typeface="Arial" pitchFamily="34" charset="0"/>
                <a:ea typeface="ＭＳ Ｐゴシック" pitchFamily="34" charset="-128"/>
                <a:cs typeface="Arial" pitchFamily="34" charset="0"/>
              </a:rPr>
              <a:t>hadron</a:t>
            </a:r>
            <a:r>
              <a:rPr lang="en-US" sz="2000" dirty="0">
                <a:solidFill>
                  <a:srgbClr val="800080"/>
                </a:solidFill>
                <a:latin typeface="Arial" pitchFamily="34" charset="0"/>
                <a:ea typeface="ＭＳ Ｐゴシック" pitchFamily="34" charset="-128"/>
                <a:cs typeface="Arial" pitchFamily="34" charset="0"/>
              </a:rPr>
              <a:t> structure</a:t>
            </a:r>
            <a:endParaRPr lang="en-US" sz="2000" dirty="0">
              <a:solidFill>
                <a:srgbClr val="7030A0"/>
              </a:solidFill>
              <a:latin typeface="Arial" pitchFamily="34" charset="0"/>
              <a:ea typeface="ＭＳ Ｐゴシック" pitchFamily="34" charset="-128"/>
              <a:cs typeface="Arial" pitchFamily="34" charset="0"/>
            </a:endParaRPr>
          </a:p>
          <a:p>
            <a:pPr eaLnBrk="0" hangingPunct="0">
              <a:defRPr/>
            </a:pPr>
            <a:r>
              <a:rPr lang="en-US" sz="2000" dirty="0">
                <a:solidFill>
                  <a:schemeClr val="accent2"/>
                </a:solidFill>
                <a:latin typeface="Arial" pitchFamily="34" charset="0"/>
                <a:ea typeface="ＭＳ Ｐゴシック" pitchFamily="34" charset="-128"/>
                <a:cs typeface="Arial" pitchFamily="34" charset="0"/>
              </a:rPr>
              <a:t>Ongoing	precision measurements with carefully chosen kinematics 		to probe new physics at multi-</a:t>
            </a:r>
            <a:r>
              <a:rPr lang="en-US" sz="2000" dirty="0" err="1">
                <a:solidFill>
                  <a:schemeClr val="accent2"/>
                </a:solidFill>
                <a:latin typeface="Arial" pitchFamily="34" charset="0"/>
                <a:ea typeface="ＭＳ Ｐゴシック" pitchFamily="34" charset="-128"/>
                <a:cs typeface="Arial" pitchFamily="34" charset="0"/>
              </a:rPr>
              <a:t>TeV</a:t>
            </a:r>
            <a:r>
              <a:rPr lang="en-US" sz="2000" dirty="0">
                <a:solidFill>
                  <a:schemeClr val="accent2"/>
                </a:solidFill>
                <a:latin typeface="Arial" pitchFamily="34" charset="0"/>
                <a:ea typeface="ＭＳ Ｐゴシック" pitchFamily="34" charset="-128"/>
                <a:cs typeface="Arial" pitchFamily="34" charset="0"/>
              </a:rPr>
              <a:t> high energy scales</a:t>
            </a:r>
          </a:p>
        </p:txBody>
      </p:sp>
    </p:spTree>
    <p:extLst>
      <p:ext uri="{BB962C8B-B14F-4D97-AF65-F5344CB8AC3E}">
        <p14:creationId xmlns:p14="http://schemas.microsoft.com/office/powerpoint/2010/main" val="103666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8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74" grpId="0"/>
      <p:bldP spid="30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5668FEAB-A212-4A5D-AA27-0F78BD9D4538}"/>
              </a:ext>
            </a:extLst>
          </p:cNvPr>
          <p:cNvSpPr txBox="1">
            <a:spLocks/>
          </p:cNvSpPr>
          <p:nvPr/>
        </p:nvSpPr>
        <p:spPr>
          <a:xfrm>
            <a:off x="685800" y="0"/>
            <a:ext cx="7772400" cy="685800"/>
          </a:xfrm>
          <a:prstGeom prst="rect">
            <a:avLst/>
          </a:prstGeom>
        </p:spPr>
        <p:txBody>
          <a:bodyPr vert="horz" lIns="91440" tIns="45720" rIns="91440" bIns="45720" rtlCol="0" anchor="ctr">
            <a:noAutofit/>
          </a:bodyPr>
          <a:lstStyle/>
          <a:p>
            <a:pPr algn="ctr" defTabSz="457200">
              <a:spcBef>
                <a:spcPct val="0"/>
              </a:spcBef>
              <a:defRPr/>
            </a:pPr>
            <a:r>
              <a:rPr lang="en-US" sz="3200" b="1" dirty="0" err="1">
                <a:solidFill>
                  <a:prstClr val="black"/>
                </a:solidFill>
                <a:latin typeface="Arial" panose="020B0604020202020204" pitchFamily="34" charset="0"/>
                <a:cs typeface="Arial" panose="020B0604020202020204" pitchFamily="34" charset="0"/>
              </a:rPr>
              <a:t>Qweak</a:t>
            </a:r>
            <a:r>
              <a:rPr lang="en-US" sz="3200" b="1" dirty="0">
                <a:solidFill>
                  <a:prstClr val="black"/>
                </a:solidFill>
                <a:latin typeface="Arial" panose="020B0604020202020204" pitchFamily="34" charset="0"/>
                <a:cs typeface="Arial" panose="020B0604020202020204" pitchFamily="34" charset="0"/>
              </a:rPr>
              <a:t> Results </a:t>
            </a:r>
            <a:r>
              <a:rPr lang="en-US" sz="32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sz="3200" b="1" dirty="0">
                <a:solidFill>
                  <a:prstClr val="black"/>
                </a:solidFill>
                <a:latin typeface="Arial" panose="020B0604020202020204" pitchFamily="34" charset="0"/>
                <a:cs typeface="Arial" panose="020B0604020202020204" pitchFamily="34" charset="0"/>
              </a:rPr>
              <a:t>Constraints</a:t>
            </a:r>
          </a:p>
        </p:txBody>
      </p:sp>
      <p:pic>
        <p:nvPicPr>
          <p:cNvPr id="3" name="Picture 2">
            <a:extLst>
              <a:ext uri="{FF2B5EF4-FFF2-40B4-BE49-F238E27FC236}">
                <a16:creationId xmlns="" xmlns:a16="http://schemas.microsoft.com/office/drawing/2014/main" id="{5EBE3E91-C168-49AB-ADE0-641B32AC2A19}"/>
              </a:ext>
            </a:extLst>
          </p:cNvPr>
          <p:cNvPicPr>
            <a:picLocks noChangeAspect="1"/>
          </p:cNvPicPr>
          <p:nvPr/>
        </p:nvPicPr>
        <p:blipFill rotWithShape="1">
          <a:blip r:embed="rId2"/>
          <a:srcRect t="51144"/>
          <a:stretch/>
        </p:blipFill>
        <p:spPr>
          <a:xfrm>
            <a:off x="4587292" y="1280474"/>
            <a:ext cx="3713452" cy="3350525"/>
          </a:xfrm>
          <a:prstGeom prst="rect">
            <a:avLst/>
          </a:prstGeom>
        </p:spPr>
      </p:pic>
      <p:pic>
        <p:nvPicPr>
          <p:cNvPr id="8" name="Picture 7">
            <a:extLst>
              <a:ext uri="{FF2B5EF4-FFF2-40B4-BE49-F238E27FC236}">
                <a16:creationId xmlns="" xmlns:a16="http://schemas.microsoft.com/office/drawing/2014/main" id="{ADBB4431-6D8F-4313-BA46-1B701580FFD2}"/>
              </a:ext>
            </a:extLst>
          </p:cNvPr>
          <p:cNvPicPr>
            <a:picLocks noChangeAspect="1"/>
          </p:cNvPicPr>
          <p:nvPr/>
        </p:nvPicPr>
        <p:blipFill rotWithShape="1">
          <a:blip r:embed="rId2"/>
          <a:srcRect b="48657"/>
          <a:stretch/>
        </p:blipFill>
        <p:spPr>
          <a:xfrm>
            <a:off x="575481" y="1198586"/>
            <a:ext cx="3713452" cy="3521122"/>
          </a:xfrm>
          <a:prstGeom prst="rect">
            <a:avLst/>
          </a:prstGeom>
        </p:spPr>
      </p:pic>
      <p:sp>
        <p:nvSpPr>
          <p:cNvPr id="2" name="TextBox 1">
            <a:extLst>
              <a:ext uri="{FF2B5EF4-FFF2-40B4-BE49-F238E27FC236}">
                <a16:creationId xmlns="" xmlns:a16="http://schemas.microsoft.com/office/drawing/2014/main" id="{877D3786-1BB7-4774-83B2-80488FEDF7DE}"/>
              </a:ext>
            </a:extLst>
          </p:cNvPr>
          <p:cNvSpPr txBox="1"/>
          <p:nvPr/>
        </p:nvSpPr>
        <p:spPr>
          <a:xfrm>
            <a:off x="4733925" y="4800600"/>
            <a:ext cx="3962399" cy="1477328"/>
          </a:xfrm>
          <a:prstGeom prst="rect">
            <a:avLst/>
          </a:prstGeom>
          <a:noFill/>
        </p:spPr>
        <p:txBody>
          <a:bodyPr wrap="square" rtlCol="0">
            <a:spAutoFit/>
          </a:bodyPr>
          <a:lstStyle/>
          <a:p>
            <a:r>
              <a:rPr lang="en-US" dirty="0"/>
              <a:t>Combined constraint raises the </a:t>
            </a:r>
            <a:r>
              <a:rPr lang="en-US" dirty="0" err="1">
                <a:latin typeface="Symbol" panose="05050102010706020507" pitchFamily="18" charset="2"/>
              </a:rPr>
              <a:t>Q</a:t>
            </a:r>
            <a:r>
              <a:rPr lang="en-US" baseline="-25000" dirty="0" err="1"/>
              <a:t>h</a:t>
            </a:r>
            <a:r>
              <a:rPr lang="en-US" dirty="0"/>
              <a:t>-independent for generic new semi-leptonic Parity-Violating Beyond the Standard Model physics to 3.6 </a:t>
            </a:r>
            <a:r>
              <a:rPr lang="en-US" dirty="0" err="1"/>
              <a:t>TeV</a:t>
            </a:r>
            <a:r>
              <a:rPr lang="en-US" dirty="0"/>
              <a:t> (mass reach in </a:t>
            </a:r>
            <a:r>
              <a:rPr lang="en-US" dirty="0">
                <a:latin typeface="Symbol" panose="05050102010706020507" pitchFamily="18" charset="2"/>
              </a:rPr>
              <a:t>L</a:t>
            </a:r>
            <a:r>
              <a:rPr lang="en-US" dirty="0"/>
              <a:t>/g). </a:t>
            </a:r>
          </a:p>
        </p:txBody>
      </p:sp>
      <p:sp>
        <p:nvSpPr>
          <p:cNvPr id="6" name="TextBox 5">
            <a:extLst>
              <a:ext uri="{FF2B5EF4-FFF2-40B4-BE49-F238E27FC236}">
                <a16:creationId xmlns="" xmlns:a16="http://schemas.microsoft.com/office/drawing/2014/main" id="{E6059CB5-A806-4258-BA70-B459A4376FE6}"/>
              </a:ext>
            </a:extLst>
          </p:cNvPr>
          <p:cNvSpPr txBox="1"/>
          <p:nvPr/>
        </p:nvSpPr>
        <p:spPr>
          <a:xfrm>
            <a:off x="876301" y="4800600"/>
            <a:ext cx="3524250" cy="1200329"/>
          </a:xfrm>
          <a:prstGeom prst="rect">
            <a:avLst/>
          </a:prstGeom>
          <a:noFill/>
        </p:spPr>
        <p:txBody>
          <a:bodyPr wrap="square" rtlCol="0">
            <a:spAutoFit/>
          </a:bodyPr>
          <a:lstStyle/>
          <a:p>
            <a:r>
              <a:rPr lang="en-US" dirty="0"/>
              <a:t>Constraints on the vector-quark, axial-electron weak coupling constants C</a:t>
            </a:r>
            <a:r>
              <a:rPr lang="en-US" baseline="-25000" dirty="0"/>
              <a:t>1u</a:t>
            </a:r>
            <a:r>
              <a:rPr lang="en-US" dirty="0"/>
              <a:t> and C</a:t>
            </a:r>
            <a:r>
              <a:rPr lang="en-US" baseline="-25000" dirty="0"/>
              <a:t>1d</a:t>
            </a:r>
            <a:r>
              <a:rPr lang="en-US" dirty="0"/>
              <a:t> provided by the </a:t>
            </a:r>
            <a:r>
              <a:rPr lang="en-US" dirty="0" err="1"/>
              <a:t>Qweak</a:t>
            </a:r>
            <a:r>
              <a:rPr lang="en-US" dirty="0"/>
              <a:t> and APV results. </a:t>
            </a:r>
          </a:p>
        </p:txBody>
      </p:sp>
    </p:spTree>
    <p:extLst>
      <p:ext uri="{BB962C8B-B14F-4D97-AF65-F5344CB8AC3E}">
        <p14:creationId xmlns:p14="http://schemas.microsoft.com/office/powerpoint/2010/main" val="2652289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0" y="97973"/>
            <a:ext cx="9144000" cy="461665"/>
          </a:xfrm>
          <a:prstGeom prst="rect">
            <a:avLst/>
          </a:prstGeom>
          <a:noFill/>
          <a:ln w="9525">
            <a:noFill/>
            <a:miter lim="800000"/>
            <a:headEnd/>
            <a:tailEnd/>
          </a:ln>
        </p:spPr>
        <p:txBody>
          <a:bodyPr wrap="square">
            <a:spAutoFit/>
          </a:bodyPr>
          <a:lstStyle/>
          <a:p>
            <a:pPr algn="ctr" defTabSz="914400" fontAlgn="base">
              <a:spcBef>
                <a:spcPct val="50000"/>
              </a:spcBef>
              <a:spcAft>
                <a:spcPct val="0"/>
              </a:spcAft>
            </a:pPr>
            <a:r>
              <a:rPr lang="en-US" sz="2400" b="1" dirty="0">
                <a:latin typeface="Arial" panose="020B0604020202020204" pitchFamily="34" charset="0"/>
                <a:cs typeface="Arial" panose="020B0604020202020204" pitchFamily="34" charset="0"/>
              </a:rPr>
              <a:t>Nuclear Theory Predicts Neutron Skin on Heavy Nuclei</a:t>
            </a:r>
          </a:p>
        </p:txBody>
      </p:sp>
      <p:sp>
        <p:nvSpPr>
          <p:cNvPr id="9" name="Text Box 21"/>
          <p:cNvSpPr txBox="1">
            <a:spLocks noChangeArrowheads="1"/>
          </p:cNvSpPr>
          <p:nvPr/>
        </p:nvSpPr>
        <p:spPr bwMode="auto">
          <a:xfrm>
            <a:off x="133503" y="835676"/>
            <a:ext cx="6161942" cy="400110"/>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sz="2000" dirty="0">
                <a:solidFill>
                  <a:srgbClr val="333399"/>
                </a:solidFill>
                <a:latin typeface="Arial" panose="020B0604020202020204" pitchFamily="34" charset="0"/>
                <a:cs typeface="Arial" panose="020B0604020202020204" pitchFamily="34" charset="0"/>
              </a:rPr>
              <a:t>Elastic  Scattering  Parity-Violating Asymmetry A</a:t>
            </a:r>
            <a:r>
              <a:rPr lang="en-US" sz="2000" baseline="-25000" dirty="0">
                <a:solidFill>
                  <a:srgbClr val="333399"/>
                </a:solidFill>
                <a:latin typeface="Arial" panose="020B0604020202020204" pitchFamily="34" charset="0"/>
                <a:cs typeface="Arial" panose="020B0604020202020204" pitchFamily="34" charset="0"/>
              </a:rPr>
              <a:t>PV</a:t>
            </a:r>
            <a:r>
              <a:rPr lang="en-US" sz="2000" dirty="0">
                <a:solidFill>
                  <a:srgbClr val="333399"/>
                </a:solidFill>
                <a:latin typeface="Arial" panose="020B0604020202020204" pitchFamily="34" charset="0"/>
                <a:cs typeface="Arial" panose="020B0604020202020204" pitchFamily="34" charset="0"/>
              </a:rPr>
              <a:t> </a:t>
            </a:r>
          </a:p>
        </p:txBody>
      </p:sp>
      <p:sp>
        <p:nvSpPr>
          <p:cNvPr id="10" name="Text Box 31"/>
          <p:cNvSpPr txBox="1">
            <a:spLocks noChangeArrowheads="1"/>
          </p:cNvSpPr>
          <p:nvPr/>
        </p:nvSpPr>
        <p:spPr bwMode="auto">
          <a:xfrm>
            <a:off x="167588" y="1244770"/>
            <a:ext cx="5851376" cy="400110"/>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2000" dirty="0">
                <a:solidFill>
                  <a:srgbClr val="669900"/>
                </a:solidFill>
                <a:latin typeface="Arial" panose="020B0604020202020204" pitchFamily="34" charset="0"/>
                <a:cs typeface="Arial" panose="020B0604020202020204" pitchFamily="34" charset="0"/>
              </a:rPr>
              <a:t>Z</a:t>
            </a:r>
            <a:r>
              <a:rPr lang="en-US" sz="2000" baseline="30000" dirty="0">
                <a:solidFill>
                  <a:srgbClr val="669900"/>
                </a:solidFill>
                <a:latin typeface="Arial" panose="020B0604020202020204" pitchFamily="34" charset="0"/>
                <a:cs typeface="Arial" panose="020B0604020202020204" pitchFamily="34" charset="0"/>
              </a:rPr>
              <a:t>0</a:t>
            </a:r>
            <a:r>
              <a:rPr lang="en-US" sz="2000" dirty="0">
                <a:solidFill>
                  <a:srgbClr val="669900"/>
                </a:solidFill>
                <a:latin typeface="Arial" panose="020B0604020202020204" pitchFamily="34" charset="0"/>
                <a:cs typeface="Arial" panose="020B0604020202020204" pitchFamily="34" charset="0"/>
              </a:rPr>
              <a:t> :   Clean  Probe  Couples  Mainly  to </a:t>
            </a:r>
            <a:r>
              <a:rPr lang="en-US" sz="2000" b="1" u="sng" dirty="0">
                <a:solidFill>
                  <a:srgbClr val="669900"/>
                </a:solidFill>
                <a:latin typeface="Arial" panose="020B0604020202020204" pitchFamily="34" charset="0"/>
                <a:cs typeface="Arial" panose="020B0604020202020204" pitchFamily="34" charset="0"/>
              </a:rPr>
              <a:t>Neutrons</a:t>
            </a:r>
          </a:p>
        </p:txBody>
      </p:sp>
      <p:graphicFrame>
        <p:nvGraphicFramePr>
          <p:cNvPr id="11" name="Object 10"/>
          <p:cNvGraphicFramePr>
            <a:graphicFrameLocks noChangeAspect="1"/>
          </p:cNvGraphicFramePr>
          <p:nvPr>
            <p:extLst/>
          </p:nvPr>
        </p:nvGraphicFramePr>
        <p:xfrm>
          <a:off x="473669" y="3717794"/>
          <a:ext cx="2971800" cy="2588342"/>
        </p:xfrm>
        <a:graphic>
          <a:graphicData uri="http://schemas.openxmlformats.org/presentationml/2006/ole">
            <mc:AlternateContent xmlns:mc="http://schemas.openxmlformats.org/markup-compatibility/2006">
              <mc:Choice xmlns:v="urn:schemas-microsoft-com:vml" Requires="v">
                <p:oleObj spid="_x0000_s7173" name="Image" r:id="rId3" imgW="9454289" imgH="8234381" progId="Photoshop.Image.6">
                  <p:embed/>
                </p:oleObj>
              </mc:Choice>
              <mc:Fallback>
                <p:oleObj name="Image" r:id="rId3" imgW="9454289" imgH="823438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69" y="3717794"/>
                        <a:ext cx="2971800" cy="2588342"/>
                      </a:xfrm>
                      <a:prstGeom prst="rect">
                        <a:avLst/>
                      </a:prstGeom>
                      <a:noFill/>
                      <a:ln>
                        <a:noFill/>
                      </a:ln>
                      <a:effectLst/>
                      <a:extLst/>
                    </p:spPr>
                  </p:pic>
                </p:oleObj>
              </mc:Fallback>
            </mc:AlternateContent>
          </a:graphicData>
        </a:graphic>
      </p:graphicFrame>
      <p:pic>
        <p:nvPicPr>
          <p:cNvPr id="12" name="Picture 11" descr="prex_D2.jpg"/>
          <p:cNvPicPr>
            <a:picLocks noChangeAspect="1"/>
          </p:cNvPicPr>
          <p:nvPr/>
        </p:nvPicPr>
        <p:blipFill>
          <a:blip r:embed="rId5" cstate="print"/>
          <a:srcRect t="10992" b="3817"/>
          <a:stretch>
            <a:fillRect/>
          </a:stretch>
        </p:blipFill>
        <p:spPr>
          <a:xfrm>
            <a:off x="935578" y="1668947"/>
            <a:ext cx="4047467" cy="2660947"/>
          </a:xfrm>
          <a:prstGeom prst="rect">
            <a:avLst/>
          </a:prstGeom>
          <a:effectLst>
            <a:outerShdw sx="1000" sy="1000" algn="ctr" rotWithShape="0">
              <a:srgbClr val="000000"/>
            </a:outerShdw>
          </a:effectLst>
        </p:spPr>
      </p:pic>
      <p:sp>
        <p:nvSpPr>
          <p:cNvPr id="13" name="TextBox 12"/>
          <p:cNvSpPr txBox="1"/>
          <p:nvPr/>
        </p:nvSpPr>
        <p:spPr>
          <a:xfrm>
            <a:off x="4329967" y="5828145"/>
            <a:ext cx="4628466" cy="523220"/>
          </a:xfrm>
          <a:prstGeom prst="rect">
            <a:avLst/>
          </a:prstGeom>
          <a:noFill/>
          <a:ln>
            <a:solidFill>
              <a:schemeClr val="tx1"/>
            </a:solidFill>
          </a:ln>
        </p:spPr>
        <p:txBody>
          <a:bodyPr wrap="square" rtlCol="0">
            <a:spAutoFit/>
          </a:bodyPr>
          <a:lstStyle/>
          <a:p>
            <a:pPr defTabSz="914400" fontAlgn="base">
              <a:spcBef>
                <a:spcPct val="0"/>
              </a:spcBef>
              <a:spcAft>
                <a:spcPct val="0"/>
              </a:spcAft>
            </a:pPr>
            <a:r>
              <a:rPr lang="en-US" sz="1400" dirty="0">
                <a:solidFill>
                  <a:srgbClr val="000000"/>
                </a:solidFill>
                <a:latin typeface="Arial" panose="020B0604020202020204" pitchFamily="34" charset="0"/>
                <a:cs typeface="Arial" panose="020B0604020202020204" pitchFamily="34" charset="0"/>
              </a:rPr>
              <a:t>A neutron skin of 0.2 fm or more has implications for our understanding of neutron stars and their ultimate fate</a:t>
            </a:r>
          </a:p>
        </p:txBody>
      </p:sp>
      <p:pic>
        <p:nvPicPr>
          <p:cNvPr id="14" name="Picture 13">
            <a:extLst>
              <a:ext uri="{FF2B5EF4-FFF2-40B4-BE49-F238E27FC236}">
                <a16:creationId xmlns="" xmlns:a16="http://schemas.microsoft.com/office/drawing/2014/main" id="{A9471571-F0DC-498E-931F-708DC63B3A1D}"/>
              </a:ext>
            </a:extLst>
          </p:cNvPr>
          <p:cNvPicPr>
            <a:picLocks noChangeAspect="1"/>
          </p:cNvPicPr>
          <p:nvPr/>
        </p:nvPicPr>
        <p:blipFill>
          <a:blip r:embed="rId6"/>
          <a:stretch>
            <a:fillRect/>
          </a:stretch>
        </p:blipFill>
        <p:spPr>
          <a:xfrm>
            <a:off x="5070881" y="2328127"/>
            <a:ext cx="3676111" cy="2550160"/>
          </a:xfrm>
          <a:prstGeom prst="rect">
            <a:avLst/>
          </a:prstGeom>
        </p:spPr>
      </p:pic>
      <p:sp>
        <p:nvSpPr>
          <p:cNvPr id="15" name="TextBox 14">
            <a:extLst>
              <a:ext uri="{FF2B5EF4-FFF2-40B4-BE49-F238E27FC236}">
                <a16:creationId xmlns="" xmlns:a16="http://schemas.microsoft.com/office/drawing/2014/main" id="{18954AFB-EDC6-45C7-A94B-D27F763B829D}"/>
              </a:ext>
            </a:extLst>
          </p:cNvPr>
          <p:cNvSpPr txBox="1"/>
          <p:nvPr/>
        </p:nvSpPr>
        <p:spPr>
          <a:xfrm>
            <a:off x="4256367" y="4878287"/>
            <a:ext cx="477566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Neutron star is 18 orders of magnitude larger than </a:t>
            </a:r>
            <a:r>
              <a:rPr lang="en-US" dirty="0" err="1">
                <a:latin typeface="Arial" panose="020B0604020202020204" pitchFamily="34" charset="0"/>
                <a:cs typeface="Arial" panose="020B0604020202020204" pitchFamily="34" charset="0"/>
              </a:rPr>
              <a:t>Pb</a:t>
            </a:r>
            <a:r>
              <a:rPr lang="en-US" dirty="0">
                <a:latin typeface="Arial" panose="020B0604020202020204" pitchFamily="34" charset="0"/>
                <a:cs typeface="Arial" panose="020B0604020202020204" pitchFamily="34" charset="0"/>
              </a:rPr>
              <a:t> nucleus but has same neutrons, strong interactions and equation of state.</a:t>
            </a:r>
          </a:p>
        </p:txBody>
      </p:sp>
      <p:pic>
        <p:nvPicPr>
          <p:cNvPr id="16" name="Picture 7">
            <a:extLst>
              <a:ext uri="{FF2B5EF4-FFF2-40B4-BE49-F238E27FC236}">
                <a16:creationId xmlns="" xmlns:a16="http://schemas.microsoft.com/office/drawing/2014/main" id="{936ECEA8-DA04-44FB-88C2-2052FA22EF66}"/>
              </a:ext>
            </a:extLst>
          </p:cNvPr>
          <p:cNvPicPr>
            <a:picLocks noChangeAspect="1" noChangeArrowheads="1"/>
          </p:cNvPicPr>
          <p:nvPr/>
        </p:nvPicPr>
        <p:blipFill>
          <a:blip r:embed="rId7" cstate="print"/>
          <a:srcRect/>
          <a:stretch>
            <a:fillRect/>
          </a:stretch>
        </p:blipFill>
        <p:spPr bwMode="auto">
          <a:xfrm>
            <a:off x="7144869" y="1488526"/>
            <a:ext cx="1813564" cy="1130810"/>
          </a:xfrm>
          <a:prstGeom prst="rect">
            <a:avLst/>
          </a:prstGeom>
          <a:noFill/>
          <a:ln w="9525">
            <a:noFill/>
            <a:miter lim="800000"/>
            <a:headEnd/>
            <a:tailEnd/>
          </a:ln>
        </p:spPr>
      </p:pic>
      <p:sp>
        <p:nvSpPr>
          <p:cNvPr id="17" name="Rectangle 16">
            <a:extLst>
              <a:ext uri="{FF2B5EF4-FFF2-40B4-BE49-F238E27FC236}">
                <a16:creationId xmlns="" xmlns:a16="http://schemas.microsoft.com/office/drawing/2014/main" id="{4A61BA2D-ACF9-4B02-9DF4-1558C0749A54}"/>
              </a:ext>
            </a:extLst>
          </p:cNvPr>
          <p:cNvSpPr/>
          <p:nvPr/>
        </p:nvSpPr>
        <p:spPr>
          <a:xfrm>
            <a:off x="6159910" y="866453"/>
            <a:ext cx="4572000" cy="830997"/>
          </a:xfrm>
          <a:prstGeom prst="rect">
            <a:avLst/>
          </a:prstGeom>
        </p:spPr>
        <p:txBody>
          <a:bodyPr>
            <a:spAutoFit/>
          </a:bodyPr>
          <a:lstStyle/>
          <a:p>
            <a:r>
              <a:rPr lang="en-US" sz="2400" b="1" dirty="0" err="1">
                <a:solidFill>
                  <a:srgbClr val="C00000"/>
                </a:solidFill>
                <a:latin typeface="Arial" pitchFamily="34" charset="0"/>
                <a:cs typeface="Arial" pitchFamily="34" charset="0"/>
              </a:rPr>
              <a:t>Q</a:t>
            </a:r>
            <a:r>
              <a:rPr lang="en-US" sz="2400" b="1" baseline="-25000" dirty="0" err="1">
                <a:solidFill>
                  <a:srgbClr val="C00000"/>
                </a:solidFill>
                <a:latin typeface="Arial" pitchFamily="34" charset="0"/>
                <a:cs typeface="Arial" pitchFamily="34" charset="0"/>
              </a:rPr>
              <a:t>w</a:t>
            </a:r>
            <a:r>
              <a:rPr lang="en-US" sz="2400" b="1" baseline="30000" dirty="0" err="1">
                <a:solidFill>
                  <a:srgbClr val="C00000"/>
                </a:solidFill>
                <a:latin typeface="Arial" pitchFamily="34" charset="0"/>
                <a:cs typeface="Arial" pitchFamily="34" charset="0"/>
              </a:rPr>
              <a:t>p</a:t>
            </a:r>
            <a:r>
              <a:rPr lang="en-US" sz="2400" b="1" baseline="30000" dirty="0">
                <a:solidFill>
                  <a:srgbClr val="C00000"/>
                </a:solidFill>
                <a:latin typeface="Arial" pitchFamily="34" charset="0"/>
                <a:cs typeface="Arial" pitchFamily="34" charset="0"/>
              </a:rPr>
              <a:t> </a:t>
            </a:r>
            <a:r>
              <a:rPr lang="en-US" sz="2400" b="1" dirty="0">
                <a:solidFill>
                  <a:srgbClr val="C00000"/>
                </a:solidFill>
                <a:latin typeface="Arial" pitchFamily="34" charset="0"/>
                <a:cs typeface="Arial" pitchFamily="34" charset="0"/>
              </a:rPr>
              <a:t>=(1 – 4 sin</a:t>
            </a:r>
            <a:r>
              <a:rPr lang="en-US" sz="2400" b="1" baseline="30000" dirty="0">
                <a:solidFill>
                  <a:srgbClr val="C00000"/>
                </a:solidFill>
                <a:latin typeface="Arial" pitchFamily="34" charset="0"/>
                <a:cs typeface="Arial" pitchFamily="34" charset="0"/>
              </a:rPr>
              <a:t>2</a:t>
            </a:r>
            <a:r>
              <a:rPr lang="en-US" sz="2400" b="1" dirty="0">
                <a:solidFill>
                  <a:srgbClr val="C00000"/>
                </a:solidFill>
                <a:latin typeface="Arial" pitchFamily="34" charset="0"/>
                <a:cs typeface="Arial" pitchFamily="34" charset="0"/>
              </a:rPr>
              <a:t> </a:t>
            </a:r>
            <a:r>
              <a:rPr lang="en-US" sz="2400" b="1" dirty="0" err="1">
                <a:solidFill>
                  <a:srgbClr val="C00000"/>
                </a:solidFill>
                <a:latin typeface="Symbol" pitchFamily="18" charset="2"/>
                <a:cs typeface="Arial" pitchFamily="34" charset="0"/>
              </a:rPr>
              <a:t>q</a:t>
            </a:r>
            <a:r>
              <a:rPr lang="en-US" sz="2400" b="1" baseline="-25000" dirty="0" err="1">
                <a:solidFill>
                  <a:srgbClr val="C00000"/>
                </a:solidFill>
                <a:latin typeface="Arial" pitchFamily="34" charset="0"/>
                <a:cs typeface="Arial" pitchFamily="34" charset="0"/>
              </a:rPr>
              <a:t>W</a:t>
            </a:r>
            <a:r>
              <a:rPr lang="en-US" sz="2400" b="1" dirty="0">
                <a:solidFill>
                  <a:srgbClr val="C00000"/>
                </a:solidFill>
                <a:latin typeface="Arial" pitchFamily="34" charset="0"/>
                <a:cs typeface="Arial" pitchFamily="34" charset="0"/>
              </a:rPr>
              <a:t>)</a:t>
            </a:r>
          </a:p>
          <a:p>
            <a:r>
              <a:rPr lang="en-US" sz="2400" b="1" dirty="0" err="1">
                <a:solidFill>
                  <a:srgbClr val="C00000"/>
                </a:solidFill>
                <a:latin typeface="Arial" pitchFamily="34" charset="0"/>
                <a:cs typeface="Arial" pitchFamily="34" charset="0"/>
              </a:rPr>
              <a:t>Q</a:t>
            </a:r>
            <a:r>
              <a:rPr lang="en-US" sz="2400" b="1" baseline="-25000" dirty="0" err="1">
                <a:solidFill>
                  <a:srgbClr val="C00000"/>
                </a:solidFill>
                <a:latin typeface="Arial" pitchFamily="34" charset="0"/>
                <a:cs typeface="Arial" pitchFamily="34" charset="0"/>
              </a:rPr>
              <a:t>W</a:t>
            </a:r>
            <a:r>
              <a:rPr lang="en-US" sz="2400" b="1" baseline="30000" dirty="0" err="1">
                <a:solidFill>
                  <a:srgbClr val="C00000"/>
                </a:solidFill>
                <a:latin typeface="Arial" pitchFamily="34" charset="0"/>
                <a:cs typeface="Arial" pitchFamily="34" charset="0"/>
              </a:rPr>
              <a:t>n</a:t>
            </a:r>
            <a:r>
              <a:rPr lang="en-US" sz="2400" b="1" dirty="0">
                <a:solidFill>
                  <a:srgbClr val="C00000"/>
                </a:solidFill>
                <a:latin typeface="Arial" pitchFamily="34" charset="0"/>
                <a:cs typeface="Arial" pitchFamily="34" charset="0"/>
              </a:rPr>
              <a:t> = -1</a:t>
            </a:r>
          </a:p>
        </p:txBody>
      </p:sp>
    </p:spTree>
    <p:extLst>
      <p:ext uri="{BB962C8B-B14F-4D97-AF65-F5344CB8AC3E}">
        <p14:creationId xmlns:p14="http://schemas.microsoft.com/office/powerpoint/2010/main" val="2012244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CD64A69-86E0-401A-89A5-F10836B9DCCD}"/>
              </a:ext>
            </a:extLst>
          </p:cNvPr>
          <p:cNvSpPr>
            <a:spLocks noGrp="1"/>
          </p:cNvSpPr>
          <p:nvPr>
            <p:ph type="title"/>
          </p:nvPr>
        </p:nvSpPr>
        <p:spPr>
          <a:xfrm>
            <a:off x="0" y="195989"/>
            <a:ext cx="9144000" cy="365040"/>
          </a:xfrm>
        </p:spPr>
        <p:txBody>
          <a:bodyPr>
            <a:noAutofit/>
          </a:bodyPr>
          <a:lstStyle/>
          <a:p>
            <a:r>
              <a:rPr lang="en-US" sz="3200" dirty="0">
                <a:latin typeface="Arial" panose="020B0604020202020204" pitchFamily="34" charset="0"/>
                <a:cs typeface="Arial" panose="020B0604020202020204" pitchFamily="34" charset="0"/>
              </a:rPr>
              <a:t>Outline</a:t>
            </a:r>
          </a:p>
        </p:txBody>
      </p:sp>
      <p:sp>
        <p:nvSpPr>
          <p:cNvPr id="2" name="TextBox 1">
            <a:extLst>
              <a:ext uri="{FF2B5EF4-FFF2-40B4-BE49-F238E27FC236}">
                <a16:creationId xmlns="" xmlns:a16="http://schemas.microsoft.com/office/drawing/2014/main" id="{BDFF559C-46CE-4206-89A2-0BE43ED42461}"/>
              </a:ext>
            </a:extLst>
          </p:cNvPr>
          <p:cNvSpPr txBox="1"/>
          <p:nvPr/>
        </p:nvSpPr>
        <p:spPr>
          <a:xfrm>
            <a:off x="870155" y="1063182"/>
            <a:ext cx="6931742" cy="4247317"/>
          </a:xfrm>
          <a:prstGeom prst="rect">
            <a:avLst/>
          </a:prstGeom>
          <a:noFill/>
        </p:spPr>
        <p:txBody>
          <a:bodyPr wrap="square" rtlCol="0">
            <a:spAutoFit/>
          </a:bodyPr>
          <a:lstStyle/>
          <a:p>
            <a:r>
              <a:rPr lang="en-US" dirty="0">
                <a:sym typeface="Wingdings" panose="05000000000000000000" pitchFamily="2" charset="2"/>
              </a:rPr>
              <a:t>Topics interspersed in this talk:</a:t>
            </a:r>
          </a:p>
          <a:p>
            <a:pPr marL="285750" indent="-285750">
              <a:buFont typeface="Arial" panose="020B0604020202020204" pitchFamily="34" charset="0"/>
              <a:buChar char="•"/>
            </a:pPr>
            <a:r>
              <a:rPr lang="en-US" dirty="0">
                <a:sym typeface="Wingdings" panose="05000000000000000000" pitchFamily="2" charset="2"/>
              </a:rPr>
              <a:t>Baryon and Light-Meson Spectroscopy</a:t>
            </a:r>
          </a:p>
          <a:p>
            <a:pPr marL="285750" indent="-285750">
              <a:buFont typeface="Arial" panose="020B0604020202020204" pitchFamily="34" charset="0"/>
              <a:buChar char="•"/>
            </a:pPr>
            <a:r>
              <a:rPr lang="en-US" dirty="0">
                <a:sym typeface="Wingdings" panose="05000000000000000000" pitchFamily="2" charset="2"/>
              </a:rPr>
              <a:t>Nucleon Form Factors and Low-Energy Hadron Structure</a:t>
            </a:r>
          </a:p>
          <a:p>
            <a:pPr marL="285750" indent="-285750">
              <a:buFont typeface="Arial" panose="020B0604020202020204" pitchFamily="34" charset="0"/>
              <a:buChar char="•"/>
            </a:pPr>
            <a:r>
              <a:rPr lang="en-US" dirty="0">
                <a:sym typeface="Wingdings" panose="05000000000000000000" pitchFamily="2" charset="2"/>
              </a:rPr>
              <a:t>Electroweak Studies – Searches for Physics BSM</a:t>
            </a:r>
          </a:p>
          <a:p>
            <a:pPr marL="285750" indent="-285750">
              <a:buFont typeface="Arial" panose="020B0604020202020204" pitchFamily="34" charset="0"/>
              <a:buChar char="•"/>
            </a:pPr>
            <a:r>
              <a:rPr lang="en-US" dirty="0">
                <a:sym typeface="Wingdings" panose="05000000000000000000" pitchFamily="2" charset="2"/>
              </a:rPr>
              <a:t>Partonic Structure of Nucleons and Nuclei</a:t>
            </a:r>
          </a:p>
          <a:p>
            <a:pPr marL="1200150" lvl="2" indent="-285750">
              <a:buFont typeface="Arial" panose="020B0604020202020204" pitchFamily="34" charset="0"/>
              <a:buChar char="•"/>
            </a:pPr>
            <a:r>
              <a:rPr lang="en-US" dirty="0">
                <a:sym typeface="Wingdings" panose="05000000000000000000" pitchFamily="2" charset="2"/>
              </a:rPr>
              <a:t>Parton Distributions</a:t>
            </a:r>
          </a:p>
          <a:p>
            <a:pPr marL="1200150" lvl="2" indent="-285750">
              <a:buFont typeface="Arial" panose="020B0604020202020204" pitchFamily="34" charset="0"/>
              <a:buChar char="•"/>
            </a:pPr>
            <a:r>
              <a:rPr lang="en-US" dirty="0">
                <a:sym typeface="Wingdings" panose="05000000000000000000" pitchFamily="2" charset="2"/>
              </a:rPr>
              <a:t>3D Imaging</a:t>
            </a:r>
          </a:p>
          <a:p>
            <a:pPr marL="1200150" lvl="2" indent="-285750">
              <a:buFont typeface="Arial" panose="020B0604020202020204" pitchFamily="34" charset="0"/>
              <a:buChar char="•"/>
            </a:pPr>
            <a:r>
              <a:rPr lang="en-US" dirty="0">
                <a:sym typeface="Wingdings" panose="05000000000000000000" pitchFamily="2" charset="2"/>
              </a:rPr>
              <a:t>Nuclear Effects</a:t>
            </a:r>
          </a:p>
          <a:p>
            <a:pPr marL="285750" indent="-285750">
              <a:buFont typeface="Arial" panose="020B0604020202020204" pitchFamily="34" charset="0"/>
              <a:buChar char="•"/>
            </a:pPr>
            <a:r>
              <a:rPr lang="en-US" dirty="0">
                <a:sym typeface="Wingdings" panose="05000000000000000000" pitchFamily="2" charset="2"/>
              </a:rPr>
              <a:t>Meson </a:t>
            </a:r>
            <a:r>
              <a:rPr lang="en-US" dirty="0" smtClean="0">
                <a:sym typeface="Wingdings" panose="05000000000000000000" pitchFamily="2" charset="2"/>
              </a:rPr>
              <a:t>Structure</a:t>
            </a:r>
          </a:p>
          <a:p>
            <a:pPr marL="285750" indent="-285750">
              <a:buFont typeface="Arial" panose="020B0604020202020204" pitchFamily="34" charset="0"/>
              <a:buChar char="•"/>
            </a:pPr>
            <a:r>
              <a:rPr lang="en-US" dirty="0" smtClean="0">
                <a:sym typeface="Wingdings" panose="05000000000000000000" pitchFamily="2" charset="2"/>
              </a:rPr>
              <a:t>The Emergence of Hadrons with Mass and Spin</a:t>
            </a:r>
            <a:endParaRPr lang="en-US" dirty="0">
              <a:sym typeface="Wingdings" panose="05000000000000000000" pitchFamily="2" charset="2"/>
            </a:endParaRPr>
          </a:p>
          <a:p>
            <a:pPr marL="285750" indent="-285750">
              <a:buFont typeface="Arial" panose="020B0604020202020204" pitchFamily="34" charset="0"/>
              <a:buChar char="•"/>
            </a:pPr>
            <a:endParaRPr lang="en-US" dirty="0">
              <a:sym typeface="Wingdings" panose="05000000000000000000" pitchFamily="2" charset="2"/>
            </a:endParaRPr>
          </a:p>
          <a:p>
            <a:r>
              <a:rPr lang="en-US" dirty="0">
                <a:solidFill>
                  <a:srgbClr val="0000FF"/>
                </a:solidFill>
                <a:sym typeface="Wingdings" panose="05000000000000000000" pitchFamily="2" charset="2"/>
              </a:rPr>
              <a:t>The theme of this talk may be that while we may think we know a lot about the quark-gluon structure of nucleons and nuclei, there are many outstanding issues. Progress is good, and prospects are good, and we are in my view on the verge of a true transformation.</a:t>
            </a:r>
          </a:p>
        </p:txBody>
      </p:sp>
    </p:spTree>
    <p:extLst>
      <p:ext uri="{BB962C8B-B14F-4D97-AF65-F5344CB8AC3E}">
        <p14:creationId xmlns:p14="http://schemas.microsoft.com/office/powerpoint/2010/main" val="305734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228600" y="1"/>
            <a:ext cx="8915400" cy="792480"/>
          </a:xfrm>
        </p:spPr>
        <p:txBody>
          <a:bodyPr/>
          <a:lstStyle/>
          <a:p>
            <a:pPr algn="l"/>
            <a:r>
              <a:rPr lang="en-US" dirty="0">
                <a:solidFill>
                  <a:prstClr val="black"/>
                </a:solidFill>
              </a:rPr>
              <a:t>Heavy Photon Search – First Results</a:t>
            </a:r>
            <a:endParaRPr lang="en-US" sz="2000" dirty="0"/>
          </a:p>
        </p:txBody>
      </p:sp>
      <p:pic>
        <p:nvPicPr>
          <p:cNvPr id="14" name="Picture 13" descr="heavy_photon_logo.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7528" y="0"/>
            <a:ext cx="1034072" cy="704088"/>
          </a:xfrm>
          <a:prstGeom prst="rect">
            <a:avLst/>
          </a:prstGeom>
        </p:spPr>
      </p:pic>
      <p:pic>
        <p:nvPicPr>
          <p:cNvPr id="2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402" t="835" r="985" b="-835"/>
          <a:stretch/>
        </p:blipFill>
        <p:spPr bwMode="auto">
          <a:xfrm>
            <a:off x="6690782" y="2730126"/>
            <a:ext cx="2119703" cy="1971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9659" y="960528"/>
            <a:ext cx="2043113"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7450597" y="3394280"/>
            <a:ext cx="76200" cy="15287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369510" y="4932568"/>
            <a:ext cx="2545890" cy="830997"/>
          </a:xfrm>
          <a:prstGeom prst="rect">
            <a:avLst/>
          </a:prstGeom>
          <a:noFill/>
          <a:ln w="25400">
            <a:solidFill>
              <a:srgbClr val="00B0F0"/>
            </a:solidFill>
          </a:ln>
        </p:spPr>
        <p:txBody>
          <a:bodyPr wrap="none" rtlCol="0">
            <a:spAutoFit/>
          </a:bodyPr>
          <a:lstStyle/>
          <a:p>
            <a:r>
              <a:rPr lang="en-US" sz="1600" dirty="0">
                <a:latin typeface="Arial" panose="020B0604020202020204" pitchFamily="34" charset="0"/>
                <a:cs typeface="Arial" panose="020B0604020202020204" pitchFamily="34" charset="0"/>
              </a:rPr>
              <a:t>1 mm gap between Si</a:t>
            </a:r>
          </a:p>
          <a:p>
            <a:r>
              <a:rPr lang="en-US" sz="1600" dirty="0">
                <a:latin typeface="Arial" panose="020B0604020202020204" pitchFamily="34" charset="0"/>
                <a:cs typeface="Arial" panose="020B0604020202020204" pitchFamily="34" charset="0"/>
              </a:rPr>
              <a:t>tracker detectors for </a:t>
            </a:r>
          </a:p>
          <a:p>
            <a:r>
              <a:rPr lang="en-US" sz="1600" dirty="0">
                <a:latin typeface="Arial" panose="020B0604020202020204" pitchFamily="34" charset="0"/>
                <a:cs typeface="Arial" panose="020B0604020202020204" pitchFamily="34" charset="0"/>
              </a:rPr>
              <a:t>passage of electron beam</a:t>
            </a:r>
          </a:p>
        </p:txBody>
      </p:sp>
      <p:sp>
        <p:nvSpPr>
          <p:cNvPr id="2" name="Slide Number Placeholder 1"/>
          <p:cNvSpPr>
            <a:spLocks noGrp="1"/>
          </p:cNvSpPr>
          <p:nvPr>
            <p:ph type="sldNum" sz="quarter" idx="4"/>
          </p:nvPr>
        </p:nvSpPr>
        <p:spPr/>
        <p:txBody>
          <a:bodyPr/>
          <a:lstStyle/>
          <a:p>
            <a:pPr defTabSz="457200"/>
            <a:fld id="{B58F48A6-A3E1-4848-9AC3-B43F560BE4FE}" type="slidenum">
              <a:rPr lang="en-US" smtClean="0">
                <a:solidFill>
                  <a:prstClr val="white"/>
                </a:solidFill>
              </a:rPr>
              <a:pPr defTabSz="457200"/>
              <a:t>20</a:t>
            </a:fld>
            <a:endParaRPr lang="en-US" dirty="0">
              <a:solidFill>
                <a:prstClr val="white"/>
              </a:solidFill>
            </a:endParaRPr>
          </a:p>
        </p:txBody>
      </p:sp>
      <p:pic>
        <p:nvPicPr>
          <p:cNvPr id="23" name="Picture 4">
            <a:extLst>
              <a:ext uri="{FF2B5EF4-FFF2-40B4-BE49-F238E27FC236}">
                <a16:creationId xmlns="" xmlns:a16="http://schemas.microsoft.com/office/drawing/2014/main" id="{F9F48D0F-D76D-4EB5-8B3A-1ACDE9C170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5374" y="2951814"/>
            <a:ext cx="3015057" cy="28208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 xmlns:a16="http://schemas.microsoft.com/office/drawing/2014/main" id="{203B3489-0DDA-424D-9904-2F1E8D04E267}"/>
              </a:ext>
            </a:extLst>
          </p:cNvPr>
          <p:cNvSpPr txBox="1"/>
          <p:nvPr/>
        </p:nvSpPr>
        <p:spPr>
          <a:xfrm>
            <a:off x="220038" y="3716196"/>
            <a:ext cx="3018775" cy="1477328"/>
          </a:xfrm>
          <a:prstGeom prst="rect">
            <a:avLst/>
          </a:prstGeom>
          <a:noFill/>
        </p:spPr>
        <p:txBody>
          <a:bodyPr wrap="none" rtlCol="0">
            <a:spAutoFit/>
          </a:bodyPr>
          <a:lstStyle/>
          <a:p>
            <a:r>
              <a:rPr lang="en-US" b="1" dirty="0">
                <a:solidFill>
                  <a:srgbClr val="E33DC7"/>
                </a:solidFill>
                <a:latin typeface="Arial" panose="020B0604020202020204" pitchFamily="34" charset="0"/>
                <a:cs typeface="Arial" panose="020B0604020202020204" pitchFamily="34" charset="0"/>
              </a:rPr>
              <a:t>2015 Engineering Run</a:t>
            </a:r>
          </a:p>
          <a:p>
            <a:r>
              <a:rPr lang="en-US" b="1" dirty="0">
                <a:solidFill>
                  <a:srgbClr val="E33DC7"/>
                </a:solidFill>
                <a:latin typeface="Arial" panose="020B0604020202020204" pitchFamily="34" charset="0"/>
                <a:cs typeface="Arial" panose="020B0604020202020204" pitchFamily="34" charset="0"/>
              </a:rPr>
              <a:t>1.7 PAC days @ 1.05 GeV</a:t>
            </a:r>
          </a:p>
          <a:p>
            <a:endParaRPr lang="en-US" b="1" dirty="0">
              <a:solidFill>
                <a:srgbClr val="433FE1"/>
              </a:solidFill>
              <a:latin typeface="Arial" panose="020B0604020202020204" pitchFamily="34" charset="0"/>
              <a:cs typeface="Arial" panose="020B0604020202020204" pitchFamily="34" charset="0"/>
            </a:endParaRPr>
          </a:p>
          <a:p>
            <a:r>
              <a:rPr lang="en-US" b="1" dirty="0">
                <a:solidFill>
                  <a:srgbClr val="433FE1"/>
                </a:solidFill>
                <a:latin typeface="Arial" panose="020B0604020202020204" pitchFamily="34" charset="0"/>
                <a:cs typeface="Arial" panose="020B0604020202020204" pitchFamily="34" charset="0"/>
              </a:rPr>
              <a:t>2 GeV data taken in 2016, </a:t>
            </a:r>
          </a:p>
          <a:p>
            <a:r>
              <a:rPr lang="en-US" b="1" dirty="0">
                <a:solidFill>
                  <a:srgbClr val="433FE1"/>
                </a:solidFill>
                <a:latin typeface="Arial" panose="020B0604020202020204" pitchFamily="34" charset="0"/>
                <a:cs typeface="Arial" panose="020B0604020202020204" pitchFamily="34" charset="0"/>
              </a:rPr>
              <a:t>	under analysis</a:t>
            </a:r>
          </a:p>
        </p:txBody>
      </p:sp>
      <p:cxnSp>
        <p:nvCxnSpPr>
          <p:cNvPr id="25" name="Straight Arrow Connector 24">
            <a:extLst>
              <a:ext uri="{FF2B5EF4-FFF2-40B4-BE49-F238E27FC236}">
                <a16:creationId xmlns="" xmlns:a16="http://schemas.microsoft.com/office/drawing/2014/main" id="{CBCBA262-B8E6-4A5B-BB3F-ADC8D427B0CD}"/>
              </a:ext>
            </a:extLst>
          </p:cNvPr>
          <p:cNvCxnSpPr/>
          <p:nvPr/>
        </p:nvCxnSpPr>
        <p:spPr>
          <a:xfrm flipV="1">
            <a:off x="2939389" y="3470208"/>
            <a:ext cx="1673513" cy="460490"/>
          </a:xfrm>
          <a:prstGeom prst="straightConnector1">
            <a:avLst/>
          </a:prstGeom>
          <a:ln w="31750">
            <a:solidFill>
              <a:srgbClr val="E33DC7"/>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1D861C2B-8806-40B3-BD1B-92AB5EDC321C}"/>
              </a:ext>
            </a:extLst>
          </p:cNvPr>
          <p:cNvSpPr txBox="1"/>
          <p:nvPr/>
        </p:nvSpPr>
        <p:spPr>
          <a:xfrm>
            <a:off x="1561784" y="5891807"/>
            <a:ext cx="6248400" cy="400110"/>
          </a:xfrm>
          <a:prstGeom prst="rect">
            <a:avLst/>
          </a:prstGeom>
          <a:noFill/>
        </p:spPr>
        <p:txBody>
          <a:bodyPr wrap="square" rtlCol="0">
            <a:spAutoFit/>
          </a:bodyPr>
          <a:lstStyle/>
          <a:p>
            <a:pPr defTabSz="457200"/>
            <a:r>
              <a:rPr lang="en-US" sz="2000" b="1" dirty="0">
                <a:solidFill>
                  <a:srgbClr val="C00000"/>
                </a:solidFill>
                <a:latin typeface="Arial" pitchFamily="34" charset="0"/>
                <a:cs typeface="Arial" pitchFamily="34" charset="0"/>
              </a:rPr>
              <a:t>Future Program: more HPS, APEX, </a:t>
            </a:r>
            <a:r>
              <a:rPr lang="en-US" sz="2000" b="1" dirty="0" err="1">
                <a:solidFill>
                  <a:srgbClr val="C00000"/>
                </a:solidFill>
                <a:latin typeface="Arial" pitchFamily="34" charset="0"/>
                <a:cs typeface="Arial" pitchFamily="34" charset="0"/>
              </a:rPr>
              <a:t>DarkLIGHT</a:t>
            </a:r>
            <a:endParaRPr lang="en-US" sz="2000" b="1" dirty="0">
              <a:solidFill>
                <a:srgbClr val="C00000"/>
              </a:solidFill>
              <a:latin typeface="Arial" pitchFamily="34" charset="0"/>
              <a:cs typeface="Arial" pitchFamily="34" charset="0"/>
            </a:endParaRPr>
          </a:p>
        </p:txBody>
      </p:sp>
      <p:pic>
        <p:nvPicPr>
          <p:cNvPr id="27" name="Picture 26">
            <a:extLst>
              <a:ext uri="{FF2B5EF4-FFF2-40B4-BE49-F238E27FC236}">
                <a16:creationId xmlns="" xmlns:a16="http://schemas.microsoft.com/office/drawing/2014/main" id="{E016606B-FAE2-4670-BAAE-4DC9E10EEA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4260" y="960528"/>
            <a:ext cx="2655048" cy="1991286"/>
          </a:xfrm>
          <a:prstGeom prst="rect">
            <a:avLst/>
          </a:prstGeom>
          <a:ln>
            <a:noFill/>
          </a:ln>
          <a:effectLst>
            <a:outerShdw blurRad="292100" dist="139700" dir="2700000" algn="tl" rotWithShape="0">
              <a:srgbClr val="333333">
                <a:alpha val="65000"/>
              </a:srgbClr>
            </a:outerShdw>
          </a:effectLst>
        </p:spPr>
      </p:pic>
      <p:sp>
        <p:nvSpPr>
          <p:cNvPr id="28" name="Shape 29">
            <a:extLst>
              <a:ext uri="{FF2B5EF4-FFF2-40B4-BE49-F238E27FC236}">
                <a16:creationId xmlns="" xmlns:a16="http://schemas.microsoft.com/office/drawing/2014/main" id="{2A61ECA8-6397-4854-A235-568EBFF10C32}"/>
              </a:ext>
            </a:extLst>
          </p:cNvPr>
          <p:cNvSpPr/>
          <p:nvPr/>
        </p:nvSpPr>
        <p:spPr>
          <a:xfrm>
            <a:off x="5702710" y="1035746"/>
            <a:ext cx="3288890" cy="1287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t">
            <a:noAutofit/>
          </a:bodyPr>
          <a:lstStyle>
            <a:lvl1pPr algn="ctr">
              <a:spcBef>
                <a:spcPts val="1800"/>
              </a:spcBef>
              <a:buClr>
                <a:srgbClr val="D81E00"/>
              </a:buClr>
              <a:buFont typeface="Comic Sans MS"/>
              <a:defRPr sz="1700" b="1">
                <a:solidFill>
                  <a:srgbClr val="D81E00"/>
                </a:solidFill>
                <a:uFill>
                  <a:solidFill>
                    <a:srgbClr val="D81E00"/>
                  </a:solidFill>
                </a:uFill>
                <a:latin typeface="+mn-lt"/>
                <a:ea typeface="+mn-ea"/>
                <a:cs typeface="+mn-cs"/>
                <a:sym typeface="Calibri"/>
              </a:defRPr>
            </a:lvl1pPr>
          </a:lstStyle>
          <a:p>
            <a:r>
              <a:rPr lang="en-US" dirty="0">
                <a:latin typeface="Arial" panose="020B0604020202020204" pitchFamily="34" charset="0"/>
                <a:cs typeface="Arial" panose="020B0604020202020204" pitchFamily="34" charset="0"/>
              </a:rPr>
              <a:t>Search for a U(1) Heavy Gauge Boson following up on cosmological observations (PAMELA, AMS)</a:t>
            </a:r>
          </a:p>
          <a:p>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869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EDFA8B5-27E7-4A3F-90CF-F7138B155B6D}"/>
              </a:ext>
            </a:extLst>
          </p:cNvPr>
          <p:cNvSpPr/>
          <p:nvPr/>
        </p:nvSpPr>
        <p:spPr bwMode="auto">
          <a:xfrm>
            <a:off x="0" y="0"/>
            <a:ext cx="9144000" cy="685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000" b="1" dirty="0">
                <a:latin typeface="Arial" pitchFamily="34" charset="0"/>
                <a:cs typeface="Arial" pitchFamily="34" charset="0"/>
              </a:rPr>
              <a:t>Exploring the </a:t>
            </a:r>
            <a:r>
              <a:rPr lang="en-US" sz="4000" b="1" dirty="0">
                <a:solidFill>
                  <a:srgbClr val="0000FF"/>
                </a:solidFill>
                <a:latin typeface="Arial" pitchFamily="34" charset="0"/>
                <a:cs typeface="Arial" pitchFamily="34" charset="0"/>
              </a:rPr>
              <a:t>3D</a:t>
            </a:r>
            <a:r>
              <a:rPr lang="en-US" sz="4000" b="1" dirty="0">
                <a:latin typeface="Arial" pitchFamily="34" charset="0"/>
                <a:cs typeface="Arial" pitchFamily="34" charset="0"/>
              </a:rPr>
              <a:t> Nucleon Structure</a:t>
            </a:r>
            <a:endParaRPr kumimoji="0" lang="en-US" sz="4000" b="1" i="0" u="none" strike="noStrike" cap="none" normalizeH="0" baseline="0" dirty="0">
              <a:ln>
                <a:noFill/>
              </a:ln>
              <a:effectLst/>
              <a:latin typeface="Arial" pitchFamily="34" charset="0"/>
              <a:cs typeface="Arial" pitchFamily="34" charset="0"/>
            </a:endParaRPr>
          </a:p>
        </p:txBody>
      </p:sp>
      <p:sp>
        <p:nvSpPr>
          <p:cNvPr id="9" name="TextBox 8">
            <a:extLst>
              <a:ext uri="{FF2B5EF4-FFF2-40B4-BE49-F238E27FC236}">
                <a16:creationId xmlns="" xmlns:a16="http://schemas.microsoft.com/office/drawing/2014/main" id="{D4C06D8B-55C2-4907-A61F-0241885E8B2A}"/>
              </a:ext>
            </a:extLst>
          </p:cNvPr>
          <p:cNvSpPr txBox="1"/>
          <p:nvPr/>
        </p:nvSpPr>
        <p:spPr>
          <a:xfrm>
            <a:off x="371790" y="957051"/>
            <a:ext cx="8058778"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After decades of study of the partonic structure of the nucleon we finally have the experimental and theoretical tools to systematically move beyond a 1D momentum fraction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Bj</a:t>
            </a:r>
            <a:r>
              <a:rPr lang="en-US" dirty="0">
                <a:latin typeface="Arial" panose="020B0604020202020204" pitchFamily="34" charset="0"/>
                <a:cs typeface="Arial" panose="020B0604020202020204" pitchFamily="34" charset="0"/>
              </a:rPr>
              <a:t>) picture of the nucleon.</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luminosity, large acceptance experiments with polarized beams and targets.</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Theoretical description of the nucleon in terms of a 5D Wigner distribution that can be used to encode both 3D momentum and transverse spatial distributions.</a:t>
            </a:r>
          </a:p>
          <a:p>
            <a:pPr marL="1200150" lvl="2"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Deep Exclusive Scattering (DES) </a:t>
            </a:r>
            <a:r>
              <a:rPr lang="en-US" dirty="0">
                <a:latin typeface="Arial" panose="020B0604020202020204" pitchFamily="34" charset="0"/>
                <a:cs typeface="Arial" panose="020B0604020202020204" pitchFamily="34" charset="0"/>
              </a:rPr>
              <a:t>cross sections give sensitivity to electron-quark scattering off quarks with </a:t>
            </a:r>
            <a:r>
              <a:rPr lang="en-US" dirty="0">
                <a:solidFill>
                  <a:srgbClr val="000000"/>
                </a:solidFill>
                <a:latin typeface="Arial"/>
                <a:cs typeface="Arial"/>
              </a:rPr>
              <a:t>longitudinal momentum fraction (</a:t>
            </a:r>
            <a:r>
              <a:rPr lang="en-US" dirty="0" err="1">
                <a:solidFill>
                  <a:srgbClr val="000000"/>
                </a:solidFill>
                <a:latin typeface="Arial"/>
                <a:cs typeface="Arial"/>
              </a:rPr>
              <a:t>Bjorken</a:t>
            </a:r>
            <a:r>
              <a:rPr lang="en-US" dirty="0">
                <a:solidFill>
                  <a:srgbClr val="000000"/>
                </a:solidFill>
                <a:latin typeface="Arial"/>
                <a:cs typeface="Arial"/>
              </a:rPr>
              <a:t>) x at a transverse location b.</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Semi-Inclusive Deep Inelastic Scattering (SIDIS)</a:t>
            </a:r>
            <a:r>
              <a:rPr lang="en-US" dirty="0">
                <a:latin typeface="Arial" panose="020B0604020202020204" pitchFamily="34" charset="0"/>
                <a:cs typeface="Arial" panose="020B0604020202020204" pitchFamily="34" charset="0"/>
              </a:rPr>
              <a:t> cross sections depend on transverse momentum of hadron, P</a:t>
            </a:r>
            <a:r>
              <a:rPr lang="en-US" baseline="-25000" dirty="0">
                <a:latin typeface="Arial" panose="020B0604020202020204" pitchFamily="34" charset="0"/>
                <a:cs typeface="Arial" panose="020B0604020202020204" pitchFamily="34" charset="0"/>
              </a:rPr>
              <a:t>h⊥</a:t>
            </a:r>
            <a:r>
              <a:rPr lang="en-US" dirty="0">
                <a:latin typeface="Arial" panose="020B0604020202020204" pitchFamily="34" charset="0"/>
                <a:cs typeface="Arial" panose="020B0604020202020204" pitchFamily="34" charset="0"/>
              </a:rPr>
              <a:t>, but this arises from both intrinsic transverse momentum (</a:t>
            </a:r>
            <a:r>
              <a:rPr lang="en-US" dirty="0" err="1">
                <a:latin typeface="Arial" panose="020B0604020202020204" pitchFamily="34" charset="0"/>
                <a:cs typeface="Arial" panose="020B0604020202020204" pitchFamily="34" charset="0"/>
              </a:rPr>
              <a:t>k</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of a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and transverse momentum (</a:t>
            </a:r>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created during the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hadron] </a:t>
            </a:r>
            <a:r>
              <a:rPr lang="en-US" dirty="0">
                <a:latin typeface="Arial" panose="020B0604020202020204" pitchFamily="34" charset="0"/>
                <a:cs typeface="Arial" panose="020B0604020202020204" pitchFamily="34" charset="0"/>
              </a:rPr>
              <a:t>fragmentation process.</a:t>
            </a:r>
          </a:p>
        </p:txBody>
      </p:sp>
    </p:spTree>
    <p:extLst>
      <p:ext uri="{BB962C8B-B14F-4D97-AF65-F5344CB8AC3E}">
        <p14:creationId xmlns:p14="http://schemas.microsoft.com/office/powerpoint/2010/main" val="2580580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98202" y="3625053"/>
            <a:ext cx="3495675" cy="878708"/>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5513866" y="1153831"/>
            <a:ext cx="3495675" cy="931340"/>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04800" y="0"/>
            <a:ext cx="8759476" cy="688622"/>
          </a:xfrm>
        </p:spPr>
        <p:txBody>
          <a:bodyPr/>
          <a:lstStyle/>
          <a:p>
            <a:r>
              <a:rPr lang="en-US" sz="3600" dirty="0"/>
              <a:t>New Paradigm for Nucleon Structure</a:t>
            </a:r>
          </a:p>
        </p:txBody>
      </p:sp>
      <p:sp>
        <p:nvSpPr>
          <p:cNvPr id="4" name="TextBox 3"/>
          <p:cNvSpPr txBox="1"/>
          <p:nvPr/>
        </p:nvSpPr>
        <p:spPr>
          <a:xfrm>
            <a:off x="5580364" y="4711005"/>
            <a:ext cx="356363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568325" algn="l"/>
              </a:tabLst>
              <a:defRPr/>
            </a:pPr>
            <a:r>
              <a:rPr kumimoji="0" lang="en-US" sz="2800" b="1" i="0" u="none" strike="noStrike" kern="1200" cap="none" spc="0" normalizeH="0" baseline="0" noProof="0" dirty="0">
                <a:ln>
                  <a:noFill/>
                </a:ln>
                <a:solidFill>
                  <a:srgbClr val="7030A0"/>
                </a:solidFill>
                <a:effectLst/>
                <a:uLnTx/>
                <a:uFillTx/>
                <a:latin typeface="Arial" pitchFamily="34" charset="0"/>
                <a:ea typeface="+mn-ea"/>
                <a:cs typeface="Arial" pitchFamily="34" charset="0"/>
                <a:sym typeface="Wingdings 3"/>
              </a:rPr>
              <a:t>	Major new 	capability 	with JLab12</a:t>
            </a:r>
            <a:endParaRPr kumimoji="0" lang="en-US" sz="2800" b="1"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
        <p:nvSpPr>
          <p:cNvPr id="8" name="Right Arrow 7"/>
          <p:cNvSpPr/>
          <p:nvPr/>
        </p:nvSpPr>
        <p:spPr bwMode="auto">
          <a:xfrm>
            <a:off x="5454538" y="4800600"/>
            <a:ext cx="565262" cy="332680"/>
          </a:xfrm>
          <a:prstGeom prst="rightArrow">
            <a:avLst/>
          </a:prstGeom>
          <a:solidFill>
            <a:srgbClr val="7030A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pitchFamily="18" charset="0"/>
              <a:ea typeface="+mn-ea"/>
              <a:cs typeface="+mn-cs"/>
            </a:endParaRPr>
          </a:p>
        </p:txBody>
      </p:sp>
      <p:sp>
        <p:nvSpPr>
          <p:cNvPr id="14" name="Rectangle 13"/>
          <p:cNvSpPr/>
          <p:nvPr/>
        </p:nvSpPr>
        <p:spPr>
          <a:xfrm>
            <a:off x="5542441" y="2268256"/>
            <a:ext cx="3495675" cy="931340"/>
          </a:xfrm>
          <a:prstGeom prst="rect">
            <a:avLst/>
          </a:prstGeom>
          <a:solidFill>
            <a:srgbClr val="FFFF00"/>
          </a:solidFill>
          <a:ln>
            <a:solidFill>
              <a:schemeClr val="bg1"/>
            </a:solid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5177535" y="1122521"/>
            <a:ext cx="3961341" cy="3970318"/>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TMDs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Confined motion in a nucleon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(semi-inclusive DIS)</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7718" marR="0" lvl="0" indent="-307718"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GPDs </a:t>
            </a: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Spatial imaging </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(exclusive DIS)</a:t>
            </a:r>
          </a:p>
          <a:p>
            <a:pPr marL="514350" marR="0" lvl="0" indent="-17145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7718" marR="0" lvl="0" indent="-307718" algn="l" defTabSz="457200" rtl="0" eaLnBrk="1" fontAlgn="auto" latinLnBrk="0" hangingPunct="1">
              <a:lnSpc>
                <a:spcPct val="100000"/>
              </a:lnSpc>
              <a:spcBef>
                <a:spcPts val="0"/>
              </a:spcBef>
              <a:spcAft>
                <a:spcPts val="0"/>
              </a:spcAft>
              <a:buClr>
                <a:srgbClr val="7030A0"/>
              </a:buClr>
              <a:buSzTx/>
              <a:buFont typeface="Wingdings" charset="2"/>
              <a:buChar char="u"/>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Requires </a:t>
            </a:r>
          </a:p>
          <a:p>
            <a:pPr marL="0" marR="0" lvl="0" indent="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High luminosity</a:t>
            </a:r>
          </a:p>
          <a:p>
            <a:pPr marL="0" marR="0" lvl="0" indent="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Polarized beams and targets </a:t>
            </a:r>
            <a:endParaRPr lang="en-US" dirty="0">
              <a:solidFill>
                <a:prstClr val="black"/>
              </a:solidFill>
              <a:latin typeface="Arial" panose="020B0604020202020204" pitchFamily="34" charset="0"/>
              <a:cs typeface="Arial" panose="020B0604020202020204" pitchFamily="34" charset="0"/>
            </a:endParaRPr>
          </a:p>
          <a:p>
            <a:pPr lvl="0" defTabSz="457200">
              <a:buClr>
                <a:srgbClr val="7030A0"/>
              </a:buClr>
              <a:defRPr/>
            </a:pPr>
            <a:r>
              <a:rPr lang="en-US" dirty="0">
                <a:solidFill>
                  <a:prstClr val="black"/>
                </a:solidFill>
                <a:latin typeface="Arial" panose="020B0604020202020204" pitchFamily="34" charset="0"/>
                <a:cs typeface="Arial" panose="020B0604020202020204" pitchFamily="34" charset="0"/>
              </a:rPr>
              <a:t>      − Sophisticated detector systems</a:t>
            </a: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571500" marR="0" lvl="0" indent="-228600" algn="l" defTabSz="457200" rtl="0" eaLnBrk="1" fontAlgn="auto" latinLnBrk="0" hangingPunct="1">
              <a:lnSpc>
                <a:spcPct val="100000"/>
              </a:lnSpc>
              <a:spcBef>
                <a:spcPts val="0"/>
              </a:spcBef>
              <a:spcAft>
                <a:spcPts val="0"/>
              </a:spcAft>
              <a:buClr>
                <a:srgbClr val="7030A0"/>
              </a:buClr>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pic>
        <p:nvPicPr>
          <p:cNvPr id="15" name="Picture 2">
            <a:extLst>
              <a:ext uri="{FF2B5EF4-FFF2-40B4-BE49-F238E27FC236}">
                <a16:creationId xmlns="" xmlns:a16="http://schemas.microsoft.com/office/drawing/2014/main" id="{C9044678-0B2F-4287-A6D6-869C8460AD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9" r="2873" b="39727"/>
          <a:stretch/>
        </p:blipFill>
        <p:spPr bwMode="auto">
          <a:xfrm>
            <a:off x="228600" y="1018129"/>
            <a:ext cx="4697506" cy="3152775"/>
          </a:xfrm>
          <a:prstGeom prst="rect">
            <a:avLst/>
          </a:prstGeom>
          <a:ln w="63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6" name="TextBox 15">
            <a:extLst>
              <a:ext uri="{FF2B5EF4-FFF2-40B4-BE49-F238E27FC236}">
                <a16:creationId xmlns="" xmlns:a16="http://schemas.microsoft.com/office/drawing/2014/main" id="{1E0170DD-E5FC-4641-BAB6-FFE19EEABD12}"/>
              </a:ext>
            </a:extLst>
          </p:cNvPr>
          <p:cNvSpPr txBox="1"/>
          <p:nvPr/>
        </p:nvSpPr>
        <p:spPr>
          <a:xfrm>
            <a:off x="3429000" y="1149937"/>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5D</a:t>
            </a:r>
          </a:p>
        </p:txBody>
      </p:sp>
      <p:sp>
        <p:nvSpPr>
          <p:cNvPr id="17" name="TextBox 16">
            <a:extLst>
              <a:ext uri="{FF2B5EF4-FFF2-40B4-BE49-F238E27FC236}">
                <a16:creationId xmlns="" xmlns:a16="http://schemas.microsoft.com/office/drawing/2014/main" id="{77AEC432-EAAE-4D61-9017-E28247613C64}"/>
              </a:ext>
            </a:extLst>
          </p:cNvPr>
          <p:cNvSpPr txBox="1"/>
          <p:nvPr/>
        </p:nvSpPr>
        <p:spPr>
          <a:xfrm>
            <a:off x="2350827" y="2337853"/>
            <a:ext cx="513282" cy="400110"/>
          </a:xfrm>
          <a:prstGeom prst="rect">
            <a:avLst/>
          </a:prstGeom>
          <a:noFill/>
        </p:spPr>
        <p:txBody>
          <a:bodyPr wrap="none" rtlCol="0">
            <a:spAutoFit/>
          </a:bodyPr>
          <a:lstStyle/>
          <a:p>
            <a:r>
              <a:rPr lang="en-US" sz="2000" b="1" dirty="0">
                <a:solidFill>
                  <a:srgbClr val="0070C0"/>
                </a:solidFill>
                <a:latin typeface="Arial" pitchFamily="34" charset="0"/>
                <a:cs typeface="Arial" pitchFamily="34" charset="0"/>
              </a:rPr>
              <a:t>3D</a:t>
            </a:r>
          </a:p>
        </p:txBody>
      </p:sp>
      <p:pic>
        <p:nvPicPr>
          <p:cNvPr id="18" name="Picture 17" descr="profile.png">
            <a:extLst>
              <a:ext uri="{FF2B5EF4-FFF2-40B4-BE49-F238E27FC236}">
                <a16:creationId xmlns="" xmlns:a16="http://schemas.microsoft.com/office/drawing/2014/main" id="{0BDDDA57-0F37-4DFE-8F40-9E17C835D272}"/>
              </a:ext>
            </a:extLst>
          </p:cNvPr>
          <p:cNvPicPr/>
          <p:nvPr/>
        </p:nvPicPr>
        <p:blipFill rotWithShape="1">
          <a:blip r:embed="rId3" cstate="print"/>
          <a:srcRect l="7356" t="49129" r="12267"/>
          <a:stretch/>
        </p:blipFill>
        <p:spPr>
          <a:xfrm>
            <a:off x="2819400" y="4346059"/>
            <a:ext cx="2091421" cy="1683625"/>
          </a:xfrm>
          <a:prstGeom prst="rect">
            <a:avLst/>
          </a:prstGeom>
          <a:ln>
            <a:solidFill>
              <a:schemeClr val="tx1"/>
            </a:solidFill>
          </a:ln>
          <a:effectLst>
            <a:outerShdw blurRad="292100" dist="139700" dir="2700000" algn="tl" rotWithShape="0">
              <a:srgbClr val="333333">
                <a:alpha val="65000"/>
              </a:srgbClr>
            </a:outerShdw>
          </a:effectLst>
        </p:spPr>
      </p:pic>
      <p:pic>
        <p:nvPicPr>
          <p:cNvPr id="19" name="Picture 1">
            <a:extLst>
              <a:ext uri="{FF2B5EF4-FFF2-40B4-BE49-F238E27FC236}">
                <a16:creationId xmlns="" xmlns:a16="http://schemas.microsoft.com/office/drawing/2014/main" id="{3408B6FA-1059-44D6-938E-2748A4291563}"/>
              </a:ext>
            </a:extLst>
          </p:cNvPr>
          <p:cNvPicPr>
            <a:picLocks noChangeAspect="1" noChangeArrowheads="1"/>
          </p:cNvPicPr>
          <p:nvPr/>
        </p:nvPicPr>
        <p:blipFill rotWithShape="1">
          <a:blip r:embed="rId4" cstate="print"/>
          <a:srcRect l="-484" t="1407" r="-506" b="-1202"/>
          <a:stretch/>
        </p:blipFill>
        <p:spPr bwMode="auto">
          <a:xfrm>
            <a:off x="228600" y="4436718"/>
            <a:ext cx="2150268" cy="1592966"/>
          </a:xfrm>
          <a:prstGeom prst="rect">
            <a:avLst/>
          </a:prstGeom>
          <a:solidFill>
            <a:schemeClr val="bg1"/>
          </a:solidFill>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1419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573" y="39469"/>
            <a:ext cx="8366394" cy="646331"/>
          </a:xfrm>
          <a:prstGeom prst="rect">
            <a:avLst/>
          </a:prstGeom>
          <a:noFill/>
        </p:spPr>
        <p:txBody>
          <a:bodyPr wrap="none">
            <a:spAutoFit/>
          </a:bodyPr>
          <a:lstStyle/>
          <a:p>
            <a:pPr algn="ctr" fontAlgn="auto">
              <a:spcBef>
                <a:spcPts val="0"/>
              </a:spcBef>
              <a:spcAft>
                <a:spcPts val="0"/>
              </a:spcAft>
              <a:defRPr/>
            </a:pPr>
            <a:r>
              <a:rPr lang="en-US" sz="3600" b="1" kern="0" dirty="0">
                <a:latin typeface="Arial" panose="020B0604020202020204" pitchFamily="34" charset="0"/>
                <a:ea typeface="ＭＳ Ｐゴシック" charset="-128"/>
                <a:cs typeface="Arial" panose="020B0604020202020204" pitchFamily="34" charset="0"/>
              </a:rPr>
              <a:t>The Incomplete Nucleon: Spin Puzzle</a:t>
            </a:r>
            <a:endParaRPr lang="en-US" sz="3600" b="1"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29337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38600" y="1615470"/>
            <a:ext cx="4800600" cy="92333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Proton has spin-1/2</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Proton is a composite system consisting of spin-1/2 quarks and spin-1 gluons</a:t>
            </a:r>
          </a:p>
        </p:txBody>
      </p:sp>
      <p:sp>
        <p:nvSpPr>
          <p:cNvPr id="4" name="TextBox 3"/>
          <p:cNvSpPr txBox="1"/>
          <p:nvPr/>
        </p:nvSpPr>
        <p:spPr>
          <a:xfrm>
            <a:off x="304249" y="3886200"/>
            <a:ext cx="876355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This implies that the sum of angular momentum of quarks and gluons together must amount to 1/2. Can be due to:</a:t>
            </a:r>
          </a:p>
          <a:p>
            <a:r>
              <a:rPr lang="en-US" dirty="0">
                <a:latin typeface="Arial" panose="020B0604020202020204" pitchFamily="34" charset="0"/>
                <a:cs typeface="Arial" panose="020B0604020202020204" pitchFamily="34" charset="0"/>
              </a:rPr>
              <a:t>		Quark spin		Quark orbital momentum</a:t>
            </a:r>
          </a:p>
          <a:p>
            <a:r>
              <a:rPr lang="en-US" dirty="0">
                <a:latin typeface="Arial" panose="020B0604020202020204" pitchFamily="34" charset="0"/>
                <a:cs typeface="Arial" panose="020B0604020202020204" pitchFamily="34" charset="0"/>
              </a:rPr>
              <a:t>		Gluon spin		Gluon orbital momentum </a:t>
            </a:r>
          </a:p>
        </p:txBody>
      </p:sp>
      <p:sp>
        <p:nvSpPr>
          <p:cNvPr id="5" name="TextBox 4"/>
          <p:cNvSpPr txBox="1"/>
          <p:nvPr/>
        </p:nvSpPr>
        <p:spPr>
          <a:xfrm>
            <a:off x="4953000" y="5245925"/>
            <a:ext cx="1909497" cy="369332"/>
          </a:xfrm>
          <a:prstGeom prst="rect">
            <a:avLst/>
          </a:prstGeom>
          <a:noFill/>
          <a:ln>
            <a:solidFill>
              <a:schemeClr val="tx1"/>
            </a:solidFill>
          </a:ln>
        </p:spPr>
        <p:txBody>
          <a:bodyPr wrap="none" rtlCol="0">
            <a:spAutoFit/>
          </a:bodyPr>
          <a:lstStyle/>
          <a:p>
            <a:r>
              <a:rPr lang="en-US" dirty="0">
                <a:latin typeface="Arial" panose="020B0604020202020204" pitchFamily="34" charset="0"/>
                <a:cs typeface="Arial" panose="020B0604020202020204" pitchFamily="34" charset="0"/>
              </a:rPr>
              <a:t>Classical: ~ </a:t>
            </a:r>
            <a:r>
              <a:rPr lang="en-US" b="1"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 x </a:t>
            </a:r>
            <a:r>
              <a:rPr lang="en-US" b="1" dirty="0">
                <a:latin typeface="Arial" panose="020B0604020202020204" pitchFamily="34" charset="0"/>
                <a:cs typeface="Arial" panose="020B0604020202020204" pitchFamily="34" charset="0"/>
              </a:rPr>
              <a:t>p</a:t>
            </a:r>
          </a:p>
        </p:txBody>
      </p:sp>
      <p:sp>
        <p:nvSpPr>
          <p:cNvPr id="6" name="TextBox 5"/>
          <p:cNvSpPr txBox="1"/>
          <p:nvPr/>
        </p:nvSpPr>
        <p:spPr>
          <a:xfrm>
            <a:off x="523001" y="5810461"/>
            <a:ext cx="586570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Needs a cross-product or something three-dimensional!</a:t>
            </a:r>
          </a:p>
        </p:txBody>
      </p:sp>
    </p:spTree>
    <p:extLst>
      <p:ext uri="{BB962C8B-B14F-4D97-AF65-F5344CB8AC3E}">
        <p14:creationId xmlns:p14="http://schemas.microsoft.com/office/powerpoint/2010/main" val="2561229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Tomography with </a:t>
            </a:r>
            <a:r>
              <a:rPr lang="en-US" dirty="0" err="1"/>
              <a:t>TMDs</a:t>
            </a:r>
            <a:endParaRPr lang="en-US" dirty="0"/>
          </a:p>
        </p:txBody>
      </p:sp>
      <p:pic>
        <p:nvPicPr>
          <p:cNvPr id="3" name="Picture 2"/>
          <p:cNvPicPr>
            <a:picLocks noChangeAspect="1"/>
          </p:cNvPicPr>
          <p:nvPr/>
        </p:nvPicPr>
        <p:blipFill>
          <a:blip r:embed="rId2"/>
          <a:srcRect t="14645"/>
          <a:stretch>
            <a:fillRect/>
          </a:stretch>
        </p:blipFill>
        <p:spPr>
          <a:xfrm>
            <a:off x="241300" y="2443568"/>
            <a:ext cx="4864100" cy="2848588"/>
          </a:xfrm>
          <a:prstGeom prst="rect">
            <a:avLst/>
          </a:prstGeom>
        </p:spPr>
      </p:pic>
      <p:sp>
        <p:nvSpPr>
          <p:cNvPr id="4" name="TextBox 3"/>
          <p:cNvSpPr txBox="1"/>
          <p:nvPr/>
        </p:nvSpPr>
        <p:spPr>
          <a:xfrm>
            <a:off x="220980" y="1446728"/>
            <a:ext cx="5397500" cy="646331"/>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Sivers</a:t>
            </a:r>
            <a:r>
              <a:rPr lang="en-US" dirty="0">
                <a:latin typeface="Arial" panose="020B0604020202020204" pitchFamily="34" charset="0"/>
                <a:cs typeface="Arial" panose="020B0604020202020204" pitchFamily="34" charset="0"/>
              </a:rPr>
              <a:t> function for </a:t>
            </a:r>
            <a:r>
              <a:rPr lang="en-US"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-quarks extracted from model simulations with a transverse polarized </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He target.  </a:t>
            </a:r>
          </a:p>
        </p:txBody>
      </p:sp>
      <p:pic>
        <p:nvPicPr>
          <p:cNvPr id="5" name="Picture 4"/>
          <p:cNvPicPr>
            <a:picLocks noChangeAspect="1"/>
          </p:cNvPicPr>
          <p:nvPr/>
        </p:nvPicPr>
        <p:blipFill>
          <a:blip r:embed="rId3"/>
          <a:srcRect r="18701"/>
          <a:stretch>
            <a:fillRect/>
          </a:stretch>
        </p:blipFill>
        <p:spPr>
          <a:xfrm>
            <a:off x="5461000" y="1470429"/>
            <a:ext cx="2724464" cy="3342214"/>
          </a:xfrm>
          <a:prstGeom prst="rect">
            <a:avLst/>
          </a:prstGeom>
        </p:spPr>
      </p:pic>
      <p:sp>
        <p:nvSpPr>
          <p:cNvPr id="7" name="TextBox 6"/>
          <p:cNvSpPr txBox="1"/>
          <p:nvPr/>
        </p:nvSpPr>
        <p:spPr>
          <a:xfrm>
            <a:off x="4511710" y="4788942"/>
            <a:ext cx="4541853" cy="1477328"/>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-quark momentum tomography for </a:t>
            </a:r>
            <a:r>
              <a:rPr lang="en-US" dirty="0" err="1">
                <a:latin typeface="Arial" panose="020B0604020202020204" pitchFamily="34" charset="0"/>
                <a:cs typeface="Arial" panose="020B0604020202020204" pitchFamily="34" charset="0"/>
              </a:rPr>
              <a:t>Sivers</a:t>
            </a:r>
            <a:r>
              <a:rPr lang="en-US" dirty="0">
                <a:latin typeface="Arial" panose="020B0604020202020204" pitchFamily="34" charset="0"/>
                <a:cs typeface="Arial" panose="020B0604020202020204" pitchFamily="34" charset="0"/>
              </a:rPr>
              <a:t> function. The </a:t>
            </a:r>
            <a:r>
              <a:rPr lang="en-US" dirty="0" err="1">
                <a:latin typeface="Arial" panose="020B0604020202020204" pitchFamily="34" charset="0"/>
                <a:cs typeface="Arial" panose="020B0604020202020204" pitchFamily="34" charset="0"/>
              </a:rPr>
              <a:t>d</a:t>
            </a:r>
            <a:r>
              <a:rPr lang="en-US" dirty="0">
                <a:latin typeface="Arial" panose="020B0604020202020204" pitchFamily="34" charset="0"/>
                <a:cs typeface="Arial" panose="020B0604020202020204" pitchFamily="34" charset="0"/>
              </a:rPr>
              <a:t>-quark momentum density shows a  distortion and shift in </a:t>
            </a:r>
            <a:r>
              <a:rPr lang="en-US" b="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x</a:t>
            </a:r>
            <a:r>
              <a:rPr lang="en-US" dirty="0">
                <a:latin typeface="Arial" panose="020B0604020202020204" pitchFamily="34" charset="0"/>
                <a:cs typeface="Arial" panose="020B0604020202020204" pitchFamily="34" charset="0"/>
              </a:rPr>
              <a:t>. A non-zero </a:t>
            </a:r>
            <a:r>
              <a:rPr lang="en-US" dirty="0" err="1">
                <a:latin typeface="Arial" panose="020B0604020202020204" pitchFamily="34" charset="0"/>
                <a:cs typeface="Arial" panose="020B0604020202020204" pitchFamily="34" charset="0"/>
              </a:rPr>
              <a:t>δ</a:t>
            </a:r>
            <a:r>
              <a:rPr lang="en-US" b="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x</a:t>
            </a:r>
            <a:r>
              <a:rPr lang="en-US" dirty="0">
                <a:latin typeface="Arial" panose="020B0604020202020204" pitchFamily="34" charset="0"/>
                <a:cs typeface="Arial" panose="020B0604020202020204" pitchFamily="34" charset="0"/>
              </a:rPr>
              <a:t> value requires a non-zero orbital angular momentum.</a:t>
            </a:r>
          </a:p>
        </p:txBody>
      </p:sp>
      <p:grpSp>
        <p:nvGrpSpPr>
          <p:cNvPr id="23" name="Group 22"/>
          <p:cNvGrpSpPr/>
          <p:nvPr/>
        </p:nvGrpSpPr>
        <p:grpSpPr>
          <a:xfrm>
            <a:off x="6823232" y="1338349"/>
            <a:ext cx="1185443" cy="3116340"/>
            <a:chOff x="6823232" y="660083"/>
            <a:chExt cx="1185443" cy="3116340"/>
          </a:xfrm>
        </p:grpSpPr>
        <p:grpSp>
          <p:nvGrpSpPr>
            <p:cNvPr id="13" name="Group 12"/>
            <p:cNvGrpSpPr/>
            <p:nvPr/>
          </p:nvGrpSpPr>
          <p:grpSpPr>
            <a:xfrm>
              <a:off x="7081520" y="812483"/>
              <a:ext cx="172720" cy="2963940"/>
              <a:chOff x="7081520" y="812483"/>
              <a:chExt cx="172720" cy="2963940"/>
            </a:xfrm>
          </p:grpSpPr>
          <p:cxnSp>
            <p:nvCxnSpPr>
              <p:cNvPr id="10" name="Straight Connector 9"/>
              <p:cNvCxnSpPr/>
              <p:nvPr/>
            </p:nvCxnSpPr>
            <p:spPr bwMode="auto">
              <a:xfrm rot="16200000" flipV="1">
                <a:off x="5767190" y="2279213"/>
                <a:ext cx="2953780" cy="20320"/>
              </a:xfrm>
              <a:prstGeom prst="line">
                <a:avLst/>
              </a:prstGeom>
              <a:noFill/>
              <a:ln w="9525" cap="flat" cmpd="sng" algn="ctr">
                <a:solidFill>
                  <a:srgbClr val="FF0000"/>
                </a:solidFill>
                <a:prstDash val="dash"/>
                <a:round/>
                <a:headEnd type="none" w="med" len="med"/>
                <a:tailEnd type="none" w="med" len="med"/>
              </a:ln>
              <a:effectLst/>
            </p:spPr>
          </p:cxnSp>
          <p:cxnSp>
            <p:nvCxnSpPr>
              <p:cNvPr id="11" name="Straight Connector 10"/>
              <p:cNvCxnSpPr/>
              <p:nvPr/>
            </p:nvCxnSpPr>
            <p:spPr bwMode="auto">
              <a:xfrm rot="16200000" flipV="1">
                <a:off x="5614790" y="2289373"/>
                <a:ext cx="2953780" cy="20320"/>
              </a:xfrm>
              <a:prstGeom prst="line">
                <a:avLst/>
              </a:prstGeom>
              <a:noFill/>
              <a:ln w="9525" cap="flat" cmpd="sng" algn="ctr">
                <a:solidFill>
                  <a:srgbClr val="FF0000"/>
                </a:solidFill>
                <a:prstDash val="solid"/>
                <a:round/>
                <a:headEnd type="none" w="med" len="med"/>
                <a:tailEnd type="none" w="med" len="med"/>
              </a:ln>
              <a:effectLst/>
            </p:spPr>
          </p:cxnSp>
        </p:grpSp>
        <p:sp>
          <p:nvSpPr>
            <p:cNvPr id="14" name="TextBox 13"/>
            <p:cNvSpPr txBox="1"/>
            <p:nvPr/>
          </p:nvSpPr>
          <p:spPr>
            <a:xfrm>
              <a:off x="7477760" y="660083"/>
              <a:ext cx="530915" cy="369332"/>
            </a:xfrm>
            <a:prstGeom prst="rect">
              <a:avLst/>
            </a:prstGeom>
            <a:noFill/>
          </p:spPr>
          <p:txBody>
            <a:bodyPr wrap="none" rtlCol="0">
              <a:spAutoFit/>
            </a:bodyPr>
            <a:lstStyle/>
            <a:p>
              <a:r>
                <a:rPr lang="en-US" dirty="0" err="1"/>
                <a:t>δ</a:t>
              </a:r>
              <a:r>
                <a:rPr lang="en-US" b="1" dirty="0" err="1"/>
                <a:t>k</a:t>
              </a:r>
              <a:r>
                <a:rPr lang="en-US" b="1" baseline="-25000" dirty="0" err="1"/>
                <a:t>x</a:t>
              </a:r>
              <a:endParaRPr lang="en-US" b="1" baseline="-25000" dirty="0"/>
            </a:p>
          </p:txBody>
        </p:sp>
        <p:cxnSp>
          <p:nvCxnSpPr>
            <p:cNvPr id="16" name="Straight Arrow Connector 15"/>
            <p:cNvCxnSpPr/>
            <p:nvPr/>
          </p:nvCxnSpPr>
          <p:spPr bwMode="auto">
            <a:xfrm>
              <a:off x="6823232" y="854711"/>
              <a:ext cx="258288" cy="1588"/>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10800000" flipV="1">
              <a:off x="7233920" y="853123"/>
              <a:ext cx="243840" cy="1588"/>
            </a:xfrm>
            <a:prstGeom prst="straightConnector1">
              <a:avLst/>
            </a:prstGeom>
            <a:noFill/>
            <a:ln w="9525" cap="flat" cmpd="sng" algn="ctr">
              <a:solidFill>
                <a:schemeClr val="tx2"/>
              </a:solidFill>
              <a:prstDash val="solid"/>
              <a:round/>
              <a:headEnd type="none" w="med" len="med"/>
              <a:tailEnd type="arrow"/>
            </a:ln>
            <a:effectLst/>
          </p:spPr>
        </p:cxnSp>
      </p:grpSp>
      <p:sp>
        <p:nvSpPr>
          <p:cNvPr id="17" name="Slide Number Placeholder 2"/>
          <p:cNvSpPr>
            <a:spLocks noGrp="1"/>
          </p:cNvSpPr>
          <p:nvPr>
            <p:ph type="sldNum" sz="quarter" idx="4294967295"/>
          </p:nvPr>
        </p:nvSpPr>
        <p:spPr>
          <a:xfrm>
            <a:off x="5853479" y="6453278"/>
            <a:ext cx="2133600" cy="365125"/>
          </a:xfrm>
          <a:prstGeom prst="rect">
            <a:avLst/>
          </a:prstGeom>
        </p:spPr>
        <p:txBody>
          <a:bodyPr/>
          <a:lstStyle/>
          <a:p>
            <a:fld id="{B9A5DFB4-3D23-4866-8D46-AE36D04BFD7D}" type="slidenum">
              <a:rPr lang="en-US" smtClean="0"/>
              <a:pPr/>
              <a:t>24</a:t>
            </a:fld>
            <a:endParaRPr lang="en-US" dirty="0"/>
          </a:p>
        </p:txBody>
      </p:sp>
      <p:sp>
        <p:nvSpPr>
          <p:cNvPr id="6" name="TextBox 5">
            <a:extLst>
              <a:ext uri="{FF2B5EF4-FFF2-40B4-BE49-F238E27FC236}">
                <a16:creationId xmlns="" xmlns:a16="http://schemas.microsoft.com/office/drawing/2014/main" id="{1A8E1526-FFA4-4524-BE1D-A6C11D3579D4}"/>
              </a:ext>
            </a:extLst>
          </p:cNvPr>
          <p:cNvSpPr txBox="1"/>
          <p:nvPr/>
        </p:nvSpPr>
        <p:spPr>
          <a:xfrm>
            <a:off x="743868" y="900397"/>
            <a:ext cx="7656263" cy="369332"/>
          </a:xfrm>
          <a:prstGeom prst="rect">
            <a:avLst/>
          </a:prstGeom>
          <a:solidFill>
            <a:srgbClr val="0000FF"/>
          </a:solidFill>
        </p:spPr>
        <p:txBody>
          <a:bodyPr wrap="none" rtlCol="0">
            <a:spAutoFit/>
          </a:bodyPr>
          <a:lstStyle/>
          <a:p>
            <a:r>
              <a:rPr lang="en-US" dirty="0" err="1">
                <a:solidFill>
                  <a:schemeClr val="bg1"/>
                </a:solidFill>
                <a:latin typeface="Arial" panose="020B0604020202020204" pitchFamily="34" charset="0"/>
                <a:cs typeface="Arial" panose="020B0604020202020204" pitchFamily="34" charset="0"/>
              </a:rPr>
              <a:t>JLab</a:t>
            </a:r>
            <a:r>
              <a:rPr lang="en-US" dirty="0">
                <a:solidFill>
                  <a:schemeClr val="bg1"/>
                </a:solidFill>
                <a:latin typeface="Arial" panose="020B0604020202020204" pitchFamily="34" charset="0"/>
                <a:cs typeface="Arial" panose="020B0604020202020204" pitchFamily="34" charset="0"/>
              </a:rPr>
              <a:t>/12 GeV Goal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bg1"/>
                </a:solidFill>
                <a:latin typeface="Arial" panose="020B0604020202020204" pitchFamily="34" charset="0"/>
                <a:cs typeface="Arial" panose="020B0604020202020204" pitchFamily="34" charset="0"/>
              </a:rPr>
              <a:t>Precision in 3D Momentum Imaging of the Nucleon!</a:t>
            </a:r>
          </a:p>
        </p:txBody>
      </p:sp>
      <p:sp>
        <p:nvSpPr>
          <p:cNvPr id="8" name="TextBox 7">
            <a:extLst>
              <a:ext uri="{FF2B5EF4-FFF2-40B4-BE49-F238E27FC236}">
                <a16:creationId xmlns="" xmlns:a16="http://schemas.microsoft.com/office/drawing/2014/main" id="{E928574F-DDFE-4C09-BC00-5CE3CCBAB617}"/>
              </a:ext>
            </a:extLst>
          </p:cNvPr>
          <p:cNvSpPr txBox="1"/>
          <p:nvPr/>
        </p:nvSpPr>
        <p:spPr>
          <a:xfrm>
            <a:off x="120869" y="5662554"/>
            <a:ext cx="381694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12 GeV ~ Valence Quark 			  Region (x &gt; 0.1)</a:t>
            </a:r>
          </a:p>
        </p:txBody>
      </p:sp>
    </p:spTree>
    <p:extLst>
      <p:ext uri="{BB962C8B-B14F-4D97-AF65-F5344CB8AC3E}">
        <p14:creationId xmlns:p14="http://schemas.microsoft.com/office/powerpoint/2010/main" val="3465112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 xmlns:a16="http://schemas.microsoft.com/office/drawing/2014/main" id="{67FE9EC4-B49C-4DEB-AA69-C8E28993262C}"/>
              </a:ext>
            </a:extLst>
          </p:cNvPr>
          <p:cNvSpPr txBox="1">
            <a:spLocks noChangeArrowheads="1"/>
          </p:cNvSpPr>
          <p:nvPr/>
        </p:nvSpPr>
        <p:spPr bwMode="auto">
          <a:xfrm>
            <a:off x="116634" y="53729"/>
            <a:ext cx="8915399" cy="584775"/>
          </a:xfrm>
          <a:prstGeom prst="rect">
            <a:avLst/>
          </a:prstGeom>
          <a:noFill/>
          <a:ln w="9525">
            <a:noFill/>
            <a:miter lim="800000"/>
            <a:headEnd/>
            <a:tailEnd/>
          </a:ln>
        </p:spPr>
        <p:txBody>
          <a:bodyPr wrap="square">
            <a:spAutoFit/>
          </a:bodyPr>
          <a:lstStyle/>
          <a:p>
            <a:pPr algn="ctr" defTabSz="914400" fontAlgn="base">
              <a:spcBef>
                <a:spcPct val="50000"/>
              </a:spcBef>
              <a:spcAft>
                <a:spcPct val="0"/>
              </a:spcAft>
            </a:pPr>
            <a:r>
              <a:rPr lang="en-US" sz="3200" b="1" dirty="0">
                <a:latin typeface="Arial" panose="020B0604020202020204" pitchFamily="34" charset="0"/>
                <a:cs typeface="Arial" panose="020B0604020202020204" pitchFamily="34" charset="0"/>
              </a:rPr>
              <a:t>Tomography of </a:t>
            </a:r>
            <a:r>
              <a:rPr lang="en-US" sz="3200" b="1" baseline="30000" dirty="0">
                <a:latin typeface="Arial" panose="020B0604020202020204" pitchFamily="34" charset="0"/>
                <a:cs typeface="Arial" panose="020B0604020202020204" pitchFamily="34" charset="0"/>
              </a:rPr>
              <a:t>4</a:t>
            </a:r>
            <a:r>
              <a:rPr lang="en-US" sz="3200" b="1" dirty="0">
                <a:latin typeface="Arial" panose="020B0604020202020204" pitchFamily="34" charset="0"/>
                <a:cs typeface="Arial" panose="020B0604020202020204" pitchFamily="34" charset="0"/>
              </a:rPr>
              <a:t>He Nucleus</a:t>
            </a:r>
          </a:p>
        </p:txBody>
      </p:sp>
      <p:pic>
        <p:nvPicPr>
          <p:cNvPr id="5" name="Picture 4">
            <a:extLst>
              <a:ext uri="{FF2B5EF4-FFF2-40B4-BE49-F238E27FC236}">
                <a16:creationId xmlns="" xmlns:a16="http://schemas.microsoft.com/office/drawing/2014/main" id="{6E09909E-474B-46D8-8227-1A9B75385186}"/>
              </a:ext>
            </a:extLst>
          </p:cNvPr>
          <p:cNvPicPr>
            <a:picLocks noChangeAspect="1"/>
          </p:cNvPicPr>
          <p:nvPr/>
        </p:nvPicPr>
        <p:blipFill>
          <a:blip r:embed="rId2"/>
          <a:stretch>
            <a:fillRect/>
          </a:stretch>
        </p:blipFill>
        <p:spPr>
          <a:xfrm>
            <a:off x="591147" y="3565721"/>
            <a:ext cx="3579638" cy="2865120"/>
          </a:xfrm>
          <a:prstGeom prst="rect">
            <a:avLst/>
          </a:prstGeom>
        </p:spPr>
      </p:pic>
      <p:pic>
        <p:nvPicPr>
          <p:cNvPr id="7" name="Picture 6">
            <a:extLst>
              <a:ext uri="{FF2B5EF4-FFF2-40B4-BE49-F238E27FC236}">
                <a16:creationId xmlns="" xmlns:a16="http://schemas.microsoft.com/office/drawing/2014/main" id="{99A8CB2E-876A-4B9D-B265-A7841907CEEE}"/>
              </a:ext>
            </a:extLst>
          </p:cNvPr>
          <p:cNvPicPr>
            <a:picLocks noChangeAspect="1"/>
          </p:cNvPicPr>
          <p:nvPr/>
        </p:nvPicPr>
        <p:blipFill rotWithShape="1">
          <a:blip r:embed="rId3"/>
          <a:srcRect l="-1327" r="1"/>
          <a:stretch/>
        </p:blipFill>
        <p:spPr>
          <a:xfrm>
            <a:off x="5421288" y="804904"/>
            <a:ext cx="3109649" cy="2751773"/>
          </a:xfrm>
          <a:prstGeom prst="rect">
            <a:avLst/>
          </a:prstGeom>
        </p:spPr>
      </p:pic>
      <p:cxnSp>
        <p:nvCxnSpPr>
          <p:cNvPr id="10" name="Straight Arrow Connector 9">
            <a:extLst>
              <a:ext uri="{FF2B5EF4-FFF2-40B4-BE49-F238E27FC236}">
                <a16:creationId xmlns="" xmlns:a16="http://schemas.microsoft.com/office/drawing/2014/main" id="{0D872A2A-7B65-43AA-BD21-4D13FC1FBA6F}"/>
              </a:ext>
            </a:extLst>
          </p:cNvPr>
          <p:cNvCxnSpPr>
            <a:cxnSpLocks/>
          </p:cNvCxnSpPr>
          <p:nvPr/>
        </p:nvCxnSpPr>
        <p:spPr>
          <a:xfrm flipH="1">
            <a:off x="3768788" y="5023803"/>
            <a:ext cx="407578" cy="8840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 xmlns:a16="http://schemas.microsoft.com/office/drawing/2014/main" id="{2D809347-3F58-4CFE-8E0F-99653CAFEE42}"/>
              </a:ext>
            </a:extLst>
          </p:cNvPr>
          <p:cNvSpPr txBox="1"/>
          <p:nvPr/>
        </p:nvSpPr>
        <p:spPr>
          <a:xfrm>
            <a:off x="3871956" y="5620081"/>
            <a:ext cx="402674"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a:t>
            </a:r>
            <a:endParaRPr lang="en-US" baseline="-250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 xmlns:a16="http://schemas.microsoft.com/office/drawing/2014/main" id="{2282AF08-2E12-4290-8454-7DE36F7E1262}"/>
              </a:ext>
            </a:extLst>
          </p:cNvPr>
          <p:cNvPicPr>
            <a:picLocks/>
          </p:cNvPicPr>
          <p:nvPr/>
        </p:nvPicPr>
        <p:blipFill>
          <a:blip r:embed="rId4"/>
          <a:stretch>
            <a:fillRect/>
          </a:stretch>
        </p:blipFill>
        <p:spPr>
          <a:xfrm>
            <a:off x="199356" y="829388"/>
            <a:ext cx="4128008" cy="2654300"/>
          </a:xfrm>
          <a:prstGeom prst="rect">
            <a:avLst/>
          </a:prstGeom>
        </p:spPr>
      </p:pic>
      <p:sp>
        <p:nvSpPr>
          <p:cNvPr id="8" name="Arrow: Right 7">
            <a:extLst>
              <a:ext uri="{FF2B5EF4-FFF2-40B4-BE49-F238E27FC236}">
                <a16:creationId xmlns="" xmlns:a16="http://schemas.microsoft.com/office/drawing/2014/main" id="{38F4CC61-36B4-4CD6-AE43-12D017123CB2}"/>
              </a:ext>
            </a:extLst>
          </p:cNvPr>
          <p:cNvSpPr/>
          <p:nvPr/>
        </p:nvSpPr>
        <p:spPr>
          <a:xfrm rot="5400000">
            <a:off x="953382" y="3377877"/>
            <a:ext cx="550718" cy="3756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B279D8E5-AC3C-4C0C-A924-2BBFFEAD9F98}"/>
              </a:ext>
            </a:extLst>
          </p:cNvPr>
          <p:cNvPicPr>
            <a:picLocks noChangeAspect="1"/>
          </p:cNvPicPr>
          <p:nvPr/>
        </p:nvPicPr>
        <p:blipFill>
          <a:blip r:embed="rId5"/>
          <a:stretch>
            <a:fillRect/>
          </a:stretch>
        </p:blipFill>
        <p:spPr>
          <a:xfrm>
            <a:off x="5695008" y="3561483"/>
            <a:ext cx="2985570" cy="2880360"/>
          </a:xfrm>
          <a:prstGeom prst="rect">
            <a:avLst/>
          </a:prstGeom>
        </p:spPr>
      </p:pic>
      <p:sp>
        <p:nvSpPr>
          <p:cNvPr id="16" name="Arrow: Right 15">
            <a:extLst>
              <a:ext uri="{FF2B5EF4-FFF2-40B4-BE49-F238E27FC236}">
                <a16:creationId xmlns="" xmlns:a16="http://schemas.microsoft.com/office/drawing/2014/main" id="{0D49EBEB-EDA3-4E46-A1B7-574F999C6B6E}"/>
              </a:ext>
            </a:extLst>
          </p:cNvPr>
          <p:cNvSpPr/>
          <p:nvPr/>
        </p:nvSpPr>
        <p:spPr>
          <a:xfrm rot="5400000">
            <a:off x="5906510" y="3520887"/>
            <a:ext cx="550718" cy="3756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D30C879D-AB9E-4811-B217-29E1B54E3225}"/>
              </a:ext>
            </a:extLst>
          </p:cNvPr>
          <p:cNvSpPr txBox="1"/>
          <p:nvPr/>
        </p:nvSpPr>
        <p:spPr>
          <a:xfrm>
            <a:off x="3089361" y="3122689"/>
            <a:ext cx="2939743"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Spin-0 </a:t>
            </a:r>
            <a:r>
              <a:rPr lang="en-US" sz="1400" baseline="300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He Nucleus makes for much simpler extraction of GPDs </a:t>
            </a:r>
            <a:r>
              <a:rPr lang="en-US" sz="1400" dirty="0">
                <a:latin typeface="Arial" panose="020B0604020202020204" pitchFamily="34" charset="0"/>
                <a:cs typeface="Arial" panose="020B0604020202020204" pitchFamily="34" charset="0"/>
                <a:sym typeface="Wingdings" panose="05000000000000000000" pitchFamily="2" charset="2"/>
              </a:rPr>
              <a:t> Tomography in terms of q and g</a:t>
            </a:r>
            <a:endParaRPr lang="en-US" sz="1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1AFFE3FC-285A-45C1-B5FC-359E5A3931FC}"/>
              </a:ext>
            </a:extLst>
          </p:cNvPr>
          <p:cNvSpPr txBox="1"/>
          <p:nvPr/>
        </p:nvSpPr>
        <p:spPr>
          <a:xfrm>
            <a:off x="3393046" y="2266692"/>
            <a:ext cx="1878601" cy="461665"/>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JLab</a:t>
            </a:r>
            <a:r>
              <a:rPr lang="en-US" sz="1200" dirty="0">
                <a:latin typeface="Arial" panose="020B0604020202020204" pitchFamily="34" charset="0"/>
                <a:cs typeface="Arial" panose="020B0604020202020204" pitchFamily="34" charset="0"/>
              </a:rPr>
              <a:t> DVCS Beam-Spin Asymmetry projections</a:t>
            </a:r>
          </a:p>
        </p:txBody>
      </p:sp>
      <p:sp>
        <p:nvSpPr>
          <p:cNvPr id="19" name="TextBox 18">
            <a:extLst>
              <a:ext uri="{FF2B5EF4-FFF2-40B4-BE49-F238E27FC236}">
                <a16:creationId xmlns="" xmlns:a16="http://schemas.microsoft.com/office/drawing/2014/main" id="{00718A6F-3DBB-42E0-9D15-20DA8D9FEC11}"/>
              </a:ext>
            </a:extLst>
          </p:cNvPr>
          <p:cNvSpPr txBox="1"/>
          <p:nvPr/>
        </p:nvSpPr>
        <p:spPr>
          <a:xfrm>
            <a:off x="7242465" y="1205194"/>
            <a:ext cx="190153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Deep-Virtual Exclusive </a:t>
            </a:r>
            <a:r>
              <a:rPr lang="en-US" sz="1200" dirty="0">
                <a:latin typeface="Symbol" panose="05050102010706020507" pitchFamily="18" charset="2"/>
                <a:cs typeface="Arial" panose="020B0604020202020204" pitchFamily="34" charset="0"/>
              </a:rPr>
              <a:t>f</a:t>
            </a:r>
            <a:r>
              <a:rPr lang="en-US" sz="1200" dirty="0">
                <a:latin typeface="Arial" panose="020B0604020202020204" pitchFamily="34" charset="0"/>
                <a:cs typeface="Arial" panose="020B0604020202020204" pitchFamily="34" charset="0"/>
              </a:rPr>
              <a:t> Production projections </a:t>
            </a:r>
          </a:p>
        </p:txBody>
      </p:sp>
      <p:sp>
        <p:nvSpPr>
          <p:cNvPr id="2" name="TextBox 1">
            <a:extLst>
              <a:ext uri="{FF2B5EF4-FFF2-40B4-BE49-F238E27FC236}">
                <a16:creationId xmlns="" xmlns:a16="http://schemas.microsoft.com/office/drawing/2014/main" id="{46AD9FFD-631F-4AFE-BEF8-7D203469CF6A}"/>
              </a:ext>
            </a:extLst>
          </p:cNvPr>
          <p:cNvSpPr txBox="1"/>
          <p:nvPr/>
        </p:nvSpPr>
        <p:spPr>
          <a:xfrm>
            <a:off x="4242699" y="3934828"/>
            <a:ext cx="1978427" cy="461665"/>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(R. Dupe and S. </a:t>
            </a:r>
            <a:r>
              <a:rPr lang="en-US" sz="1200" i="1" dirty="0" err="1">
                <a:latin typeface="Arial" panose="020B0604020202020204" pitchFamily="34" charset="0"/>
                <a:cs typeface="Arial" panose="020B0604020202020204" pitchFamily="34" charset="0"/>
              </a:rPr>
              <a:t>Scopetta</a:t>
            </a:r>
            <a:r>
              <a:rPr lang="en-US" sz="1200" i="1" dirty="0">
                <a:latin typeface="Arial" panose="020B0604020202020204" pitchFamily="34" charset="0"/>
                <a:cs typeface="Arial" panose="020B0604020202020204" pitchFamily="34" charset="0"/>
              </a:rPr>
              <a:t>,</a:t>
            </a:r>
          </a:p>
          <a:p>
            <a:r>
              <a:rPr lang="en-US" sz="1200" i="1" dirty="0">
                <a:latin typeface="Arial" panose="020B0604020202020204" pitchFamily="34" charset="0"/>
                <a:cs typeface="Arial" panose="020B0604020202020204" pitchFamily="34" charset="0"/>
              </a:rPr>
              <a:t>EPJA 52 (2016) 159)</a:t>
            </a:r>
          </a:p>
        </p:txBody>
      </p:sp>
    </p:spTree>
    <p:extLst>
      <p:ext uri="{BB962C8B-B14F-4D97-AF65-F5344CB8AC3E}">
        <p14:creationId xmlns:p14="http://schemas.microsoft.com/office/powerpoint/2010/main" val="3155796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49" y="39469"/>
            <a:ext cx="8917826" cy="646331"/>
          </a:xfrm>
          <a:prstGeom prst="rect">
            <a:avLst/>
          </a:prstGeom>
          <a:noFill/>
        </p:spPr>
        <p:txBody>
          <a:bodyPr wrap="none">
            <a:spAutoFit/>
          </a:bodyPr>
          <a:lstStyle/>
          <a:p>
            <a:pPr fontAlgn="auto">
              <a:spcBef>
                <a:spcPts val="0"/>
              </a:spcBef>
              <a:spcAft>
                <a:spcPts val="0"/>
              </a:spcAft>
              <a:defRPr/>
            </a:pPr>
            <a:r>
              <a:rPr lang="en-US" sz="3600" b="1" kern="0" dirty="0">
                <a:latin typeface="Arial" panose="020B0604020202020204" pitchFamily="34" charset="0"/>
                <a:ea typeface="ＭＳ Ｐゴシック" charset="-128"/>
                <a:cs typeface="Arial" panose="020B0604020202020204" pitchFamily="34" charset="0"/>
              </a:rPr>
              <a:t>Parton Dynamics and N-N Correlations</a:t>
            </a:r>
            <a:endParaRPr lang="en-US" sz="3600" b="1" dirty="0">
              <a:latin typeface="Arial" panose="020B0604020202020204" pitchFamily="34" charset="0"/>
              <a:cs typeface="Arial" panose="020B0604020202020204" pitchFamily="34" charset="0"/>
            </a:endParaRPr>
          </a:p>
        </p:txBody>
      </p:sp>
      <p:sp>
        <p:nvSpPr>
          <p:cNvPr id="39" name="TextBox 38"/>
          <p:cNvSpPr txBox="1"/>
          <p:nvPr/>
        </p:nvSpPr>
        <p:spPr>
          <a:xfrm>
            <a:off x="4910667" y="863103"/>
            <a:ext cx="4182535"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N-N Correlations: pairing due to tensor force and strong repulsive core</a:t>
            </a:r>
          </a:p>
        </p:txBody>
      </p:sp>
      <p:pic>
        <p:nvPicPr>
          <p:cNvPr id="46" name="Picture 11" descr="HeBeNuclei.jpg"/>
          <p:cNvPicPr>
            <a:picLocks noChangeAspect="1"/>
          </p:cNvPicPr>
          <p:nvPr/>
        </p:nvPicPr>
        <p:blipFill>
          <a:blip r:embed="rId2" cstate="print"/>
          <a:srcRect t="51343"/>
          <a:stretch>
            <a:fillRect/>
          </a:stretch>
        </p:blipFill>
        <p:spPr bwMode="auto">
          <a:xfrm>
            <a:off x="848824" y="4833990"/>
            <a:ext cx="1353503" cy="1352834"/>
          </a:xfrm>
          <a:prstGeom prst="rect">
            <a:avLst/>
          </a:prstGeom>
          <a:noFill/>
          <a:ln w="9525">
            <a:noFill/>
            <a:miter lim="800000"/>
            <a:headEnd/>
            <a:tailEnd/>
          </a:ln>
        </p:spPr>
      </p:pic>
      <p:sp>
        <p:nvSpPr>
          <p:cNvPr id="48" name="TextBox 47"/>
          <p:cNvSpPr txBox="1"/>
          <p:nvPr/>
        </p:nvSpPr>
        <p:spPr>
          <a:xfrm>
            <a:off x="228049" y="825624"/>
            <a:ext cx="3386119"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EMC effect: quark momentum in nucleus is altered</a:t>
            </a:r>
          </a:p>
        </p:txBody>
      </p:sp>
      <p:sp>
        <p:nvSpPr>
          <p:cNvPr id="49" name="Left-Right Arrow 48"/>
          <p:cNvSpPr/>
          <p:nvPr/>
        </p:nvSpPr>
        <p:spPr>
          <a:xfrm>
            <a:off x="3614168" y="965595"/>
            <a:ext cx="121615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51" name="TextBox 50"/>
          <p:cNvSpPr txBox="1"/>
          <p:nvPr/>
        </p:nvSpPr>
        <p:spPr>
          <a:xfrm>
            <a:off x="2449685" y="4673596"/>
            <a:ext cx="4451887"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12 GeV science quest:</a:t>
            </a:r>
          </a:p>
          <a:p>
            <a:pPr>
              <a:buFont typeface="Arial" pitchFamily="34" charset="0"/>
              <a:buChar char="•"/>
            </a:pPr>
            <a:r>
              <a:rPr lang="en-US" sz="1800" dirty="0">
                <a:latin typeface="Arial" panose="020B0604020202020204" pitchFamily="34" charset="0"/>
                <a:cs typeface="Arial" panose="020B0604020202020204" pitchFamily="34" charset="0"/>
              </a:rPr>
              <a:t> isospin dependence: </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H, </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He, </a:t>
            </a:r>
            <a:r>
              <a:rPr lang="en-US" sz="1800" baseline="30000" dirty="0">
                <a:latin typeface="Arial" panose="020B0604020202020204" pitchFamily="34" charset="0"/>
                <a:cs typeface="Arial" panose="020B0604020202020204" pitchFamily="34" charset="0"/>
              </a:rPr>
              <a:t>6,7</a:t>
            </a:r>
            <a:r>
              <a:rPr lang="en-US" sz="1800" dirty="0">
                <a:latin typeface="Arial" panose="020B0604020202020204" pitchFamily="34" charset="0"/>
                <a:cs typeface="Arial" panose="020B0604020202020204" pitchFamily="34" charset="0"/>
              </a:rPr>
              <a:t>Li, </a:t>
            </a:r>
            <a:r>
              <a:rPr lang="en-US" sz="1800" baseline="30000" dirty="0">
                <a:latin typeface="Arial" panose="020B0604020202020204" pitchFamily="34" charset="0"/>
                <a:cs typeface="Arial" panose="020B0604020202020204" pitchFamily="34" charset="0"/>
              </a:rPr>
              <a:t>9</a:t>
            </a:r>
            <a:r>
              <a:rPr lang="en-US" sz="1800" dirty="0">
                <a:latin typeface="Arial" panose="020B0604020202020204" pitchFamily="34" charset="0"/>
                <a:cs typeface="Arial" panose="020B0604020202020204" pitchFamily="34" charset="0"/>
              </a:rPr>
              <a:t>Be</a:t>
            </a:r>
            <a:r>
              <a:rPr lang="en-US"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r>
              <a:rPr lang="en-US" sz="1800" baseline="30000" dirty="0">
                <a:latin typeface="Arial" panose="020B0604020202020204" pitchFamily="34" charset="0"/>
                <a:cs typeface="Arial" panose="020B0604020202020204" pitchFamily="34" charset="0"/>
              </a:rPr>
              <a:t>10,11</a:t>
            </a:r>
            <a:r>
              <a:rPr lang="en-US" sz="1800" dirty="0">
                <a:latin typeface="Arial" panose="020B0604020202020204" pitchFamily="34" charset="0"/>
                <a:cs typeface="Arial" panose="020B0604020202020204" pitchFamily="34" charset="0"/>
              </a:rPr>
              <a:t>B, </a:t>
            </a:r>
            <a:r>
              <a:rPr lang="en-US" sz="1800" baseline="30000" dirty="0">
                <a:latin typeface="Arial" panose="020B0604020202020204" pitchFamily="34" charset="0"/>
                <a:cs typeface="Arial" panose="020B0604020202020204" pitchFamily="34" charset="0"/>
              </a:rPr>
              <a:t>40,48</a:t>
            </a:r>
            <a:r>
              <a:rPr lang="en-US" sz="1800" dirty="0">
                <a:latin typeface="Arial" panose="020B0604020202020204" pitchFamily="34" charset="0"/>
                <a:cs typeface="Arial" panose="020B0604020202020204" pitchFamily="34" charset="0"/>
              </a:rPr>
              <a:t>Ca</a:t>
            </a:r>
          </a:p>
          <a:p>
            <a:pPr>
              <a:buFont typeface="Arial" pitchFamily="34" charset="0"/>
              <a:buChar char="•"/>
            </a:pPr>
            <a:r>
              <a:rPr lang="en-US" sz="1800" dirty="0">
                <a:latin typeface="Arial" panose="020B0604020202020204" pitchFamily="34" charset="0"/>
                <a:cs typeface="Arial" panose="020B0604020202020204" pitchFamily="34" charset="0"/>
              </a:rPr>
              <a:t> spin dependence</a:t>
            </a:r>
          </a:p>
          <a:p>
            <a:pPr>
              <a:buFont typeface="Arial" pitchFamily="34" charset="0"/>
              <a:buChar char="•"/>
            </a:pPr>
            <a:r>
              <a:rPr lang="en-US" sz="1800" dirty="0">
                <a:latin typeface="Arial" panose="020B0604020202020204" pitchFamily="34" charset="0"/>
                <a:cs typeface="Arial" panose="020B0604020202020204" pitchFamily="34" charset="0"/>
              </a:rPr>
              <a:t> “tagged” deep-inelastic scattering off </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H</a:t>
            </a:r>
          </a:p>
          <a:p>
            <a:pPr lvl="1"/>
            <a:r>
              <a:rPr lang="en-US" sz="1800" dirty="0">
                <a:latin typeface="Arial" panose="020B0604020202020204" pitchFamily="34" charset="0"/>
                <a:cs typeface="Arial" panose="020B0604020202020204" pitchFamily="34" charset="0"/>
              </a:rPr>
              <a:t>	with both slow and fast protons</a:t>
            </a:r>
          </a:p>
        </p:txBody>
      </p:sp>
      <p:grpSp>
        <p:nvGrpSpPr>
          <p:cNvPr id="4" name="Group 3">
            <a:extLst>
              <a:ext uri="{FF2B5EF4-FFF2-40B4-BE49-F238E27FC236}">
                <a16:creationId xmlns="" xmlns:a16="http://schemas.microsoft.com/office/drawing/2014/main" id="{5A9A0D59-E8BF-48EE-8AE6-7C6977E5B3F9}"/>
              </a:ext>
            </a:extLst>
          </p:cNvPr>
          <p:cNvGrpSpPr/>
          <p:nvPr/>
        </p:nvGrpSpPr>
        <p:grpSpPr>
          <a:xfrm>
            <a:off x="51920" y="1524000"/>
            <a:ext cx="8989920" cy="3368651"/>
            <a:chOff x="51920" y="1524000"/>
            <a:chExt cx="8989920" cy="3368651"/>
          </a:xfrm>
        </p:grpSpPr>
        <p:grpSp>
          <p:nvGrpSpPr>
            <p:cNvPr id="42" name="Group 17"/>
            <p:cNvGrpSpPr/>
            <p:nvPr/>
          </p:nvGrpSpPr>
          <p:grpSpPr>
            <a:xfrm>
              <a:off x="51920" y="1524000"/>
              <a:ext cx="8989920" cy="3368651"/>
              <a:chOff x="51920" y="1600199"/>
              <a:chExt cx="8989920" cy="3368651"/>
            </a:xfrm>
          </p:grpSpPr>
          <p:pic>
            <p:nvPicPr>
              <p:cNvPr id="43" name="Picture 42" descr="Figure 3_1.jpg"/>
              <p:cNvPicPr>
                <a:picLocks noChangeAspect="1"/>
              </p:cNvPicPr>
              <p:nvPr/>
            </p:nvPicPr>
            <p:blipFill>
              <a:blip r:embed="rId3" cstate="print"/>
              <a:srcRect l="79653"/>
              <a:stretch>
                <a:fillRect/>
              </a:stretch>
            </p:blipFill>
            <p:spPr>
              <a:xfrm>
                <a:off x="7289240" y="1600200"/>
                <a:ext cx="1752600" cy="3368650"/>
              </a:xfrm>
              <a:prstGeom prst="rect">
                <a:avLst/>
              </a:prstGeom>
            </p:spPr>
          </p:pic>
          <p:pic>
            <p:nvPicPr>
              <p:cNvPr id="44" name="Picture 43" descr="Figure 3_1.jpg"/>
              <p:cNvPicPr>
                <a:picLocks noChangeAspect="1"/>
              </p:cNvPicPr>
              <p:nvPr/>
            </p:nvPicPr>
            <p:blipFill>
              <a:blip r:embed="rId3" cstate="print"/>
              <a:srcRect r="74310"/>
              <a:stretch>
                <a:fillRect/>
              </a:stretch>
            </p:blipFill>
            <p:spPr>
              <a:xfrm>
                <a:off x="51920" y="1600200"/>
                <a:ext cx="2212848" cy="3368650"/>
              </a:xfrm>
              <a:prstGeom prst="rect">
                <a:avLst/>
              </a:prstGeom>
            </p:spPr>
          </p:pic>
          <p:pic>
            <p:nvPicPr>
              <p:cNvPr id="45" name="Picture 44" descr="emc-srcEDITED_D4.jpeg"/>
              <p:cNvPicPr>
                <a:picLocks noChangeAspect="1"/>
              </p:cNvPicPr>
              <p:nvPr/>
            </p:nvPicPr>
            <p:blipFill>
              <a:blip r:embed="rId4" cstate="print"/>
              <a:srcRect l="4654" r="6596"/>
              <a:stretch>
                <a:fillRect/>
              </a:stretch>
            </p:blipFill>
            <p:spPr>
              <a:xfrm>
                <a:off x="2281815" y="1600199"/>
                <a:ext cx="4917791" cy="3083905"/>
              </a:xfrm>
              <a:prstGeom prst="rect">
                <a:avLst/>
              </a:prstGeom>
            </p:spPr>
          </p:pic>
        </p:grpSp>
        <p:sp>
          <p:nvSpPr>
            <p:cNvPr id="37" name="Text Box 7"/>
            <p:cNvSpPr txBox="1">
              <a:spLocks noChangeArrowheads="1"/>
            </p:cNvSpPr>
            <p:nvPr/>
          </p:nvSpPr>
          <p:spPr bwMode="auto">
            <a:xfrm rot="16200000">
              <a:off x="1271781" y="2679613"/>
              <a:ext cx="2393244" cy="307777"/>
            </a:xfrm>
            <a:prstGeom prst="rect">
              <a:avLst/>
            </a:prstGeom>
            <a:solidFill>
              <a:srgbClr val="FEFDFC"/>
            </a:solidFill>
            <a:ln w="9525">
              <a:noFill/>
              <a:miter lim="800000"/>
              <a:headEnd/>
              <a:tailEnd/>
            </a:ln>
          </p:spPr>
          <p:txBody>
            <a:bodyPr wrap="square">
              <a:spAutoFit/>
            </a:bodyPr>
            <a:lstStyle/>
            <a:p>
              <a:r>
                <a:rPr lang="en-US" sz="1400" b="1" dirty="0">
                  <a:solidFill>
                    <a:srgbClr val="000000"/>
                  </a:solidFill>
                  <a:latin typeface="Arial" panose="020B0604020202020204" pitchFamily="34" charset="0"/>
                  <a:cs typeface="Arial" pitchFamily="34" charset="0"/>
                </a:rPr>
                <a:t>EMC</a:t>
              </a:r>
              <a:r>
                <a:rPr lang="en-US" sz="1400" dirty="0">
                  <a:solidFill>
                    <a:srgbClr val="000000"/>
                  </a:solidFill>
                  <a:latin typeface="Arial" panose="020B0604020202020204" pitchFamily="34" charset="0"/>
                  <a:cs typeface="Arial" pitchFamily="34" charset="0"/>
                </a:rPr>
                <a:t> Slopes 0.35 ≤ </a:t>
              </a:r>
              <a:r>
                <a:rPr lang="en-US" sz="1400" i="1" dirty="0" err="1">
                  <a:solidFill>
                    <a:srgbClr val="000000"/>
                  </a:solidFill>
                  <a:latin typeface="Arial" panose="020B0604020202020204" pitchFamily="34" charset="0"/>
                  <a:cs typeface="Arial" pitchFamily="34" charset="0"/>
                </a:rPr>
                <a:t>x</a:t>
              </a:r>
              <a:r>
                <a:rPr lang="en-US" sz="1400" i="1" baseline="-25000" dirty="0" err="1">
                  <a:solidFill>
                    <a:srgbClr val="000000"/>
                  </a:solidFill>
                  <a:latin typeface="Arial" panose="020B0604020202020204" pitchFamily="34" charset="0"/>
                  <a:cs typeface="Arial" pitchFamily="34" charset="0"/>
                </a:rPr>
                <a:t>B</a:t>
              </a:r>
              <a:r>
                <a:rPr lang="en-US" sz="1400" baseline="-25000" dirty="0">
                  <a:solidFill>
                    <a:srgbClr val="000000"/>
                  </a:solidFill>
                  <a:latin typeface="Arial" panose="020B0604020202020204" pitchFamily="34" charset="0"/>
                  <a:cs typeface="Arial" pitchFamily="34" charset="0"/>
                </a:rPr>
                <a:t> </a:t>
              </a:r>
              <a:r>
                <a:rPr lang="en-US" sz="1400" dirty="0">
                  <a:solidFill>
                    <a:srgbClr val="000000"/>
                  </a:solidFill>
                  <a:latin typeface="Arial" panose="020B0604020202020204" pitchFamily="34" charset="0"/>
                  <a:cs typeface="Arial" pitchFamily="34" charset="0"/>
                </a:rPr>
                <a:t>≤ 0.7</a:t>
              </a:r>
            </a:p>
          </p:txBody>
        </p:sp>
        <p:sp>
          <p:nvSpPr>
            <p:cNvPr id="36" name="Text Box 6"/>
            <p:cNvSpPr txBox="1">
              <a:spLocks noChangeArrowheads="1"/>
            </p:cNvSpPr>
            <p:nvPr/>
          </p:nvSpPr>
          <p:spPr bwMode="auto">
            <a:xfrm>
              <a:off x="3564760" y="4282643"/>
              <a:ext cx="2602089" cy="307777"/>
            </a:xfrm>
            <a:prstGeom prst="rect">
              <a:avLst/>
            </a:prstGeom>
            <a:solidFill>
              <a:srgbClr val="FEFDFC"/>
            </a:solidFill>
            <a:ln w="9525">
              <a:noFill/>
              <a:miter lim="800000"/>
              <a:headEnd/>
              <a:tailEnd/>
            </a:ln>
          </p:spPr>
          <p:txBody>
            <a:bodyPr wrap="square">
              <a:spAutoFit/>
            </a:bodyPr>
            <a:lstStyle/>
            <a:p>
              <a:r>
                <a:rPr lang="en-US" sz="1400" b="1" dirty="0">
                  <a:solidFill>
                    <a:srgbClr val="000000"/>
                  </a:solidFill>
                  <a:latin typeface="Arial" panose="020B0604020202020204" pitchFamily="34" charset="0"/>
                  <a:cs typeface="Arial" pitchFamily="34" charset="0"/>
                </a:rPr>
                <a:t>N-N correlated pairs </a:t>
              </a:r>
              <a:r>
                <a:rPr lang="en-US" sz="1400" i="1" dirty="0" err="1">
                  <a:solidFill>
                    <a:srgbClr val="000000"/>
                  </a:solidFill>
                  <a:latin typeface="Arial" panose="020B0604020202020204" pitchFamily="34" charset="0"/>
                  <a:cs typeface="Arial" pitchFamily="34" charset="0"/>
                </a:rPr>
                <a:t>x</a:t>
              </a:r>
              <a:r>
                <a:rPr lang="en-US" sz="1400" i="1" baseline="-25000" dirty="0" err="1">
                  <a:solidFill>
                    <a:srgbClr val="000000"/>
                  </a:solidFill>
                  <a:latin typeface="Arial" panose="020B0604020202020204" pitchFamily="34" charset="0"/>
                  <a:cs typeface="Arial" pitchFamily="34" charset="0"/>
                </a:rPr>
                <a:t>B</a:t>
              </a:r>
              <a:r>
                <a:rPr lang="en-US" sz="1400" baseline="-25000" dirty="0">
                  <a:solidFill>
                    <a:srgbClr val="000000"/>
                  </a:solidFill>
                  <a:latin typeface="Arial" panose="020B0604020202020204" pitchFamily="34" charset="0"/>
                  <a:cs typeface="Arial" pitchFamily="34" charset="0"/>
                </a:rPr>
                <a:t> </a:t>
              </a:r>
              <a:r>
                <a:rPr lang="en-US" sz="1400" dirty="0">
                  <a:solidFill>
                    <a:srgbClr val="000000"/>
                  </a:solidFill>
                  <a:latin typeface="Arial" panose="020B0604020202020204" pitchFamily="34" charset="0"/>
                  <a:cs typeface="Arial" pitchFamily="34" charset="0"/>
                </a:rPr>
                <a:t>≥ 1.4</a:t>
              </a:r>
            </a:p>
          </p:txBody>
        </p:sp>
        <p:sp>
          <p:nvSpPr>
            <p:cNvPr id="17" name="TextBox 16"/>
            <p:cNvSpPr txBox="1"/>
            <p:nvPr/>
          </p:nvSpPr>
          <p:spPr>
            <a:xfrm>
              <a:off x="3376668" y="3660792"/>
              <a:ext cx="2060319" cy="369332"/>
            </a:xfrm>
            <a:prstGeom prst="rect">
              <a:avLst/>
            </a:prstGeom>
            <a:solidFill>
              <a:srgbClr val="FFFF00"/>
            </a:solidFill>
          </p:spPr>
          <p:txBody>
            <a:bodyPr wrap="square" rtlCol="0">
              <a:spAutoFit/>
            </a:bodyPr>
            <a:lstStyle/>
            <a:p>
              <a:r>
                <a:rPr lang="en-US" sz="1800" dirty="0">
                  <a:latin typeface="Arial" panose="020B0604020202020204" pitchFamily="34" charset="0"/>
                  <a:cs typeface="Arial" panose="020B0604020202020204" pitchFamily="34" charset="0"/>
                </a:rPr>
                <a:t>Luminosity, nuclei</a:t>
              </a:r>
            </a:p>
          </p:txBody>
        </p:sp>
        <p:sp>
          <p:nvSpPr>
            <p:cNvPr id="3" name="TextBox 2">
              <a:extLst>
                <a:ext uri="{FF2B5EF4-FFF2-40B4-BE49-F238E27FC236}">
                  <a16:creationId xmlns="" xmlns:a16="http://schemas.microsoft.com/office/drawing/2014/main" id="{D6F735B9-0F7E-482E-A7D3-89E0B4E5261F}"/>
                </a:ext>
              </a:extLst>
            </p:cNvPr>
            <p:cNvSpPr txBox="1"/>
            <p:nvPr/>
          </p:nvSpPr>
          <p:spPr>
            <a:xfrm rot="16200000">
              <a:off x="6806952" y="2726349"/>
              <a:ext cx="73930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(A/d)</a:t>
              </a:r>
            </a:p>
          </p:txBody>
        </p:sp>
      </p:grpSp>
      <p:pic>
        <p:nvPicPr>
          <p:cNvPr id="47" name="Picture 9" descr="1156675fig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7778" y="4748466"/>
            <a:ext cx="1600200" cy="159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 xmlns:a16="http://schemas.microsoft.com/office/drawing/2014/main" id="{49A7C816-8808-4CC8-8A54-946941011783}"/>
              </a:ext>
            </a:extLst>
          </p:cNvPr>
          <p:cNvSpPr txBox="1"/>
          <p:nvPr/>
        </p:nvSpPr>
        <p:spPr>
          <a:xfrm>
            <a:off x="63863" y="5208183"/>
            <a:ext cx="794585" cy="646331"/>
          </a:xfrm>
          <a:prstGeom prst="rect">
            <a:avLst/>
          </a:prstGeom>
          <a:noFill/>
        </p:spPr>
        <p:txBody>
          <a:bodyPr wrap="square" rtlCol="0">
            <a:spAutoFit/>
          </a:bodyPr>
          <a:lstStyle/>
          <a:p>
            <a:r>
              <a:rPr lang="en-US" sz="1800" baseline="30000" dirty="0">
                <a:latin typeface="Arial" panose="020B0604020202020204" pitchFamily="34" charset="0"/>
                <a:cs typeface="Arial" panose="020B0604020202020204" pitchFamily="34" charset="0"/>
              </a:rPr>
              <a:t>9</a:t>
            </a:r>
            <a:r>
              <a:rPr lang="en-US" sz="1800" dirty="0">
                <a:latin typeface="Arial" panose="020B0604020202020204" pitchFamily="34" charset="0"/>
                <a:cs typeface="Arial" panose="020B0604020202020204" pitchFamily="34" charset="0"/>
              </a:rPr>
              <a:t>Be ~</a:t>
            </a:r>
          </a:p>
          <a:p>
            <a:r>
              <a:rPr lang="en-US" sz="1800" dirty="0">
                <a:latin typeface="Arial" panose="020B0604020202020204" pitchFamily="34" charset="0"/>
                <a:cs typeface="Arial" panose="020B0604020202020204" pitchFamily="34" charset="0"/>
              </a:rPr>
              <a:t>  </a:t>
            </a:r>
            <a:r>
              <a:rPr lang="en-US" sz="1800" dirty="0" err="1">
                <a:latin typeface="Symbol" panose="05050102010706020507" pitchFamily="18" charset="2"/>
                <a:cs typeface="Arial" panose="020B0604020202020204" pitchFamily="34" charset="0"/>
              </a:rPr>
              <a:t>aa</a:t>
            </a:r>
            <a:r>
              <a:rPr lang="en-US" sz="1800" dirty="0" err="1">
                <a:latin typeface="Arial" panose="020B0604020202020204" pitchFamily="34" charset="0"/>
                <a:cs typeface="Arial" panose="020B0604020202020204" pitchFamily="34" charset="0"/>
              </a:rPr>
              <a:t>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83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000FF"/>
                </a:solidFill>
              </a:rPr>
              <a:t>JLab</a:t>
            </a:r>
            <a:r>
              <a:rPr lang="en-US" dirty="0">
                <a:solidFill>
                  <a:srgbClr val="0000FF"/>
                </a:solidFill>
              </a:rPr>
              <a:t>:</a:t>
            </a:r>
            <a:r>
              <a:rPr lang="en-US" dirty="0"/>
              <a:t> </a:t>
            </a:r>
            <a:r>
              <a:rPr lang="en-US" dirty="0">
                <a:solidFill>
                  <a:srgbClr val="002060"/>
                </a:solidFill>
              </a:rPr>
              <a:t>21</a:t>
            </a:r>
            <a:r>
              <a:rPr lang="en-US" baseline="30000" dirty="0">
                <a:solidFill>
                  <a:srgbClr val="002060"/>
                </a:solidFill>
              </a:rPr>
              <a:t>st</a:t>
            </a:r>
            <a:r>
              <a:rPr lang="en-US" dirty="0">
                <a:solidFill>
                  <a:srgbClr val="002060"/>
                </a:solidFill>
              </a:rPr>
              <a:t> Century Science Questions</a:t>
            </a:r>
          </a:p>
        </p:txBody>
      </p:sp>
      <p:sp>
        <p:nvSpPr>
          <p:cNvPr id="4" name="TextBox 3"/>
          <p:cNvSpPr txBox="1"/>
          <p:nvPr/>
        </p:nvSpPr>
        <p:spPr>
          <a:xfrm>
            <a:off x="160808" y="1017056"/>
            <a:ext cx="5352889" cy="1077218"/>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marR="0" lvl="0" indent="-457200" algn="l" defTabSz="457200" rtl="0" eaLnBrk="1" fontAlgn="base" latinLnBrk="0" hangingPunct="1">
              <a:lnSpc>
                <a:spcPct val="100000"/>
              </a:lnSpc>
              <a:spcBef>
                <a:spcPts val="0"/>
              </a:spcBef>
              <a:spcAft>
                <a:spcPct val="0"/>
              </a:spcAft>
              <a:buClr>
                <a:srgbClr val="C00000"/>
              </a:buClr>
              <a:buSzTx/>
              <a:buFontTx/>
              <a:buChar char="•"/>
              <a:tabLst/>
              <a:defRPr/>
            </a:pPr>
            <a:r>
              <a:rPr kumimoji="0" lang="en-US" sz="1600" b="1" i="0" u="none" strike="noStrike" kern="0" cap="none" spc="0" normalizeH="0" baseline="0" noProof="0" dirty="0">
                <a:ln>
                  <a:noFill/>
                </a:ln>
                <a:solidFill>
                  <a:schemeClr val="tx1"/>
                </a:solidFill>
                <a:effectLst/>
                <a:uLnTx/>
                <a:uFillTx/>
                <a:latin typeface="Arial" pitchFamily="34" charset="0"/>
                <a:ea typeface="+mn-ea"/>
                <a:cs typeface="Arial" pitchFamily="34" charset="0"/>
              </a:rPr>
              <a:t>What is the role of </a:t>
            </a:r>
            <a:r>
              <a:rPr kumimoji="0" lang="en-US" sz="1600" b="1" i="0" u="none" strike="noStrike" kern="0" cap="none" spc="0" normalizeH="0" baseline="0" noProof="0" dirty="0" err="1">
                <a:ln>
                  <a:noFill/>
                </a:ln>
                <a:solidFill>
                  <a:schemeClr val="tx1"/>
                </a:solidFill>
                <a:effectLst/>
                <a:uLnTx/>
                <a:uFillTx/>
                <a:latin typeface="Arial" pitchFamily="34" charset="0"/>
                <a:ea typeface="+mn-ea"/>
                <a:cs typeface="Arial" pitchFamily="34" charset="0"/>
              </a:rPr>
              <a:t>gluonic</a:t>
            </a:r>
            <a:r>
              <a:rPr kumimoji="0" lang="en-US" sz="1600" b="1" i="0" u="none" strike="noStrike" kern="0" cap="none" spc="0" normalizeH="0" baseline="0" noProof="0" dirty="0">
                <a:ln>
                  <a:noFill/>
                </a:ln>
                <a:solidFill>
                  <a:schemeClr val="tx1"/>
                </a:solidFill>
                <a:effectLst/>
                <a:uLnTx/>
                <a:uFillTx/>
                <a:latin typeface="Arial" pitchFamily="34" charset="0"/>
                <a:ea typeface="+mn-ea"/>
                <a:cs typeface="Arial" pitchFamily="34" charset="0"/>
              </a:rPr>
              <a:t> excitations in the spectroscopy of light mesons? Can these excitations elucidate the origin of quark confinement?</a:t>
            </a:r>
          </a:p>
        </p:txBody>
      </p:sp>
      <p:sp>
        <p:nvSpPr>
          <p:cNvPr id="5" name="TextBox 4"/>
          <p:cNvSpPr txBox="1"/>
          <p:nvPr/>
        </p:nvSpPr>
        <p:spPr>
          <a:xfrm>
            <a:off x="160808" y="2255592"/>
            <a:ext cx="4916161" cy="830997"/>
          </a:xfrm>
          <a:prstGeom prst="rect">
            <a:avLst/>
          </a:prstGeom>
          <a:noFill/>
        </p:spPr>
        <p:txBody>
          <a:bodyPr wrap="square" rtlCol="0">
            <a:spAutoFit/>
          </a:bodyPr>
          <a:lstStyle/>
          <a:p>
            <a:pPr marL="457200" marR="0" lvl="0" indent="-457200" algn="l" defTabSz="457200" rtl="0" eaLnBrk="1" fontAlgn="base" latinLnBrk="0" hangingPunct="1">
              <a:lnSpc>
                <a:spcPct val="100000"/>
              </a:lnSpc>
              <a:spcBef>
                <a:spcPts val="0"/>
              </a:spcBef>
              <a:spcAft>
                <a:spcPct val="0"/>
              </a:spcAft>
              <a:buClr>
                <a:srgbClr val="C00000"/>
              </a:buClr>
              <a:buSzTx/>
              <a:buFontTx/>
              <a:buChar char="•"/>
              <a:tabLst/>
              <a:defRPr/>
            </a:pPr>
            <a:r>
              <a:rPr kumimoji="0" lang="en-US" sz="1600" b="1" i="0" u="none" strike="noStrike" kern="0" cap="none" spc="0" normalizeH="0" baseline="0" noProof="0" dirty="0">
                <a:ln>
                  <a:noFill/>
                </a:ln>
                <a:effectLst/>
                <a:uLnTx/>
                <a:uFillTx/>
                <a:latin typeface="Arial" pitchFamily="34" charset="0"/>
                <a:ea typeface="+mn-ea"/>
                <a:cs typeface="Arial" pitchFamily="34" charset="0"/>
              </a:rPr>
              <a:t>Where is the missing spin in the nucleon? Is there a significant contribution from valence quark orbital angular momentum?</a:t>
            </a:r>
          </a:p>
        </p:txBody>
      </p:sp>
      <p:sp>
        <p:nvSpPr>
          <p:cNvPr id="6" name="TextBox 5"/>
          <p:cNvSpPr txBox="1"/>
          <p:nvPr/>
        </p:nvSpPr>
        <p:spPr>
          <a:xfrm>
            <a:off x="160808" y="3303056"/>
            <a:ext cx="5148173" cy="830997"/>
          </a:xfrm>
          <a:prstGeom prst="rect">
            <a:avLst/>
          </a:prstGeom>
          <a:noFill/>
        </p:spPr>
        <p:txBody>
          <a:bodyPr wrap="square" rtlCol="0">
            <a:spAutoFit/>
          </a:bodyPr>
          <a:lstStyle/>
          <a:p>
            <a:pPr marL="457200" marR="0" lvl="0" indent="-457200" algn="l" defTabSz="457200" rtl="0" eaLnBrk="1" fontAlgn="base" latinLnBrk="0" hangingPunct="1">
              <a:lnSpc>
                <a:spcPct val="100000"/>
              </a:lnSpc>
              <a:spcBef>
                <a:spcPts val="0"/>
              </a:spcBef>
              <a:spcAft>
                <a:spcPct val="0"/>
              </a:spcAft>
              <a:buClr>
                <a:srgbClr val="C00000"/>
              </a:buClr>
              <a:buSzTx/>
              <a:buFontTx/>
              <a:buChar char="•"/>
              <a:tabLst/>
              <a:defRPr/>
            </a:pPr>
            <a:r>
              <a:rPr kumimoji="0" lang="en-US" sz="1600" b="1" i="0" u="none" strike="noStrike" kern="0" cap="none" spc="0" normalizeH="0" baseline="0" noProof="0" dirty="0">
                <a:ln>
                  <a:noFill/>
                </a:ln>
                <a:effectLst/>
                <a:uLnTx/>
                <a:uFillTx/>
                <a:latin typeface="Arial" pitchFamily="34" charset="0"/>
                <a:ea typeface="+mn-ea"/>
                <a:cs typeface="Arial" pitchFamily="34" charset="0"/>
              </a:rPr>
              <a:t>Can we reveal a novel landscape of nucleon substructure through measurements of new multidimensional distribution functions?</a:t>
            </a:r>
          </a:p>
        </p:txBody>
      </p:sp>
      <p:sp>
        <p:nvSpPr>
          <p:cNvPr id="7" name="TextBox 6"/>
          <p:cNvSpPr txBox="1"/>
          <p:nvPr/>
        </p:nvSpPr>
        <p:spPr>
          <a:xfrm>
            <a:off x="160808" y="4379904"/>
            <a:ext cx="5352889" cy="1077218"/>
          </a:xfrm>
          <a:prstGeom prst="rect">
            <a:avLst/>
          </a:prstGeom>
          <a:noFill/>
        </p:spPr>
        <p:txBody>
          <a:bodyPr wrap="square" rtlCol="0">
            <a:spAutoFit/>
          </a:bodyPr>
          <a:lstStyle/>
          <a:p>
            <a:pPr marL="457200" marR="0" lvl="0" indent="-457200" algn="l" defTabSz="457200" rtl="0" eaLnBrk="1" fontAlgn="base" latinLnBrk="0" hangingPunct="1">
              <a:lnSpc>
                <a:spcPct val="100000"/>
              </a:lnSpc>
              <a:spcBef>
                <a:spcPts val="0"/>
              </a:spcBef>
              <a:spcAft>
                <a:spcPct val="0"/>
              </a:spcAft>
              <a:buClr>
                <a:srgbClr val="C00000"/>
              </a:buClr>
              <a:buSzTx/>
              <a:buFontTx/>
              <a:buChar char="•"/>
              <a:tabLst/>
              <a:defRPr/>
            </a:pPr>
            <a:r>
              <a:rPr kumimoji="0" lang="en-US" sz="1600" b="1" i="0" u="none" strike="noStrike" kern="0" cap="none" spc="0" normalizeH="0" baseline="0" noProof="0" dirty="0">
                <a:ln>
                  <a:noFill/>
                </a:ln>
                <a:effectLst/>
                <a:uLnTx/>
                <a:uFillTx/>
                <a:latin typeface="Arial" pitchFamily="34" charset="0"/>
                <a:ea typeface="+mn-ea"/>
                <a:cs typeface="Arial" pitchFamily="34" charset="0"/>
              </a:rPr>
              <a:t>What is the relation between short-range N-N correlations, the partonic structure of nuclei, and the nature of the nuclear force?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Arial" pitchFamily="34" charset="0"/>
              <a:ea typeface="+mn-ea"/>
              <a:cs typeface="Arial" pitchFamily="34" charset="0"/>
            </a:endParaRPr>
          </a:p>
        </p:txBody>
      </p:sp>
      <p:sp>
        <p:nvSpPr>
          <p:cNvPr id="9" name="TextBox 8"/>
          <p:cNvSpPr txBox="1"/>
          <p:nvPr/>
        </p:nvSpPr>
        <p:spPr>
          <a:xfrm>
            <a:off x="160808" y="5401400"/>
            <a:ext cx="5243707" cy="830997"/>
          </a:xfrm>
          <a:prstGeom prst="rect">
            <a:avLst/>
          </a:prstGeom>
          <a:noFill/>
        </p:spPr>
        <p:txBody>
          <a:bodyPr wrap="square" rtlCol="0">
            <a:spAutoFit/>
          </a:bodyPr>
          <a:lstStyle/>
          <a:p>
            <a:pPr marL="457200" marR="0" lvl="0" indent="-457200" algn="l" defTabSz="457200" rtl="0" eaLnBrk="1" fontAlgn="base" latinLnBrk="0" hangingPunct="1">
              <a:lnSpc>
                <a:spcPct val="100000"/>
              </a:lnSpc>
              <a:spcBef>
                <a:spcPts val="0"/>
              </a:spcBef>
              <a:spcAft>
                <a:spcPct val="0"/>
              </a:spcAft>
              <a:buClr>
                <a:srgbClr val="C00000"/>
              </a:buClr>
              <a:buSzTx/>
              <a:buFontTx/>
              <a:buChar char="•"/>
              <a:tabLst/>
              <a:defRPr/>
            </a:pPr>
            <a:r>
              <a:rPr kumimoji="0" lang="en-US" sz="1600" b="1" i="0" u="none" strike="noStrike" kern="0" cap="none" spc="0" normalizeH="0" baseline="0" noProof="0" dirty="0">
                <a:ln>
                  <a:noFill/>
                </a:ln>
                <a:effectLst/>
                <a:uLnTx/>
                <a:uFillTx/>
                <a:latin typeface="Arial" pitchFamily="34" charset="0"/>
                <a:ea typeface="+mn-ea"/>
                <a:cs typeface="Arial" pitchFamily="34" charset="0"/>
              </a:rPr>
              <a:t>Can we discover evidence for physics beyond the standard model of particle physics?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Arial" pitchFamily="34" charset="0"/>
              <a:ea typeface="+mn-ea"/>
              <a:cs typeface="Arial" pitchFamily="34" charset="0"/>
            </a:endParaRPr>
          </a:p>
        </p:txBody>
      </p:sp>
      <p:pic>
        <p:nvPicPr>
          <p:cNvPr id="13" name="Picture 1">
            <a:extLst>
              <a:ext uri="{FF2B5EF4-FFF2-40B4-BE49-F238E27FC236}">
                <a16:creationId xmlns="" xmlns:a16="http://schemas.microsoft.com/office/drawing/2014/main" id="{801457C6-DFA3-471C-841E-5D7AFB481DD0}"/>
              </a:ext>
            </a:extLst>
          </p:cNvPr>
          <p:cNvPicPr>
            <a:picLocks noChangeAspect="1" noChangeArrowheads="1"/>
          </p:cNvPicPr>
          <p:nvPr/>
        </p:nvPicPr>
        <p:blipFill>
          <a:blip r:embed="rId2" cstate="print"/>
          <a:srcRect/>
          <a:stretch>
            <a:fillRect/>
          </a:stretch>
        </p:blipFill>
        <p:spPr bwMode="auto">
          <a:xfrm>
            <a:off x="5724965" y="2761291"/>
            <a:ext cx="1517171" cy="19145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4" name="Picture 4">
            <a:extLst>
              <a:ext uri="{FF2B5EF4-FFF2-40B4-BE49-F238E27FC236}">
                <a16:creationId xmlns="" xmlns:a16="http://schemas.microsoft.com/office/drawing/2014/main" id="{EDE0ACF9-2FBE-4A3C-8735-9954A8CC35E0}"/>
              </a:ext>
            </a:extLst>
          </p:cNvPr>
          <p:cNvPicPr>
            <a:picLocks noChangeArrowheads="1"/>
          </p:cNvPicPr>
          <p:nvPr/>
        </p:nvPicPr>
        <p:blipFill>
          <a:blip r:embed="rId3" cstate="print"/>
          <a:srcRect/>
          <a:stretch>
            <a:fillRect/>
          </a:stretch>
        </p:blipFill>
        <p:spPr bwMode="auto">
          <a:xfrm>
            <a:off x="6920279" y="4273550"/>
            <a:ext cx="2071687" cy="2209800"/>
          </a:xfrm>
          <a:prstGeom prst="rect">
            <a:avLst/>
          </a:prstGeom>
          <a:noFill/>
          <a:ln w="12700">
            <a:noFill/>
            <a:miter lim="800000"/>
            <a:headEnd/>
            <a:tailEnd/>
          </a:ln>
        </p:spPr>
      </p:pic>
      <p:grpSp>
        <p:nvGrpSpPr>
          <p:cNvPr id="15" name="Group 14">
            <a:extLst>
              <a:ext uri="{FF2B5EF4-FFF2-40B4-BE49-F238E27FC236}">
                <a16:creationId xmlns="" xmlns:a16="http://schemas.microsoft.com/office/drawing/2014/main" id="{9ECF4B7F-653C-4567-AC76-AB8F8920ECD5}"/>
              </a:ext>
            </a:extLst>
          </p:cNvPr>
          <p:cNvGrpSpPr/>
          <p:nvPr/>
        </p:nvGrpSpPr>
        <p:grpSpPr>
          <a:xfrm>
            <a:off x="7260229" y="980039"/>
            <a:ext cx="1687286" cy="1524000"/>
            <a:chOff x="7304314" y="838201"/>
            <a:chExt cx="1687286" cy="1524000"/>
          </a:xfrm>
        </p:grpSpPr>
        <p:pic>
          <p:nvPicPr>
            <p:cNvPr id="20" name="Picture 1">
              <a:extLst>
                <a:ext uri="{FF2B5EF4-FFF2-40B4-BE49-F238E27FC236}">
                  <a16:creationId xmlns="" xmlns:a16="http://schemas.microsoft.com/office/drawing/2014/main" id="{1D6C187D-685B-47F0-9AAA-12E915F58889}"/>
                </a:ext>
              </a:extLst>
            </p:cNvPr>
            <p:cNvPicPr>
              <a:picLocks noChangeAspect="1" noChangeArrowheads="1"/>
            </p:cNvPicPr>
            <p:nvPr/>
          </p:nvPicPr>
          <p:blipFill>
            <a:blip r:embed="rId4" cstate="print"/>
            <a:srcRect l="9353" t="9973" r="61652" b="50015"/>
            <a:stretch>
              <a:fillRect/>
            </a:stretch>
          </p:blipFill>
          <p:spPr bwMode="auto">
            <a:xfrm>
              <a:off x="7304314" y="838201"/>
              <a:ext cx="1687286"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1" name="TextBox 20">
              <a:extLst>
                <a:ext uri="{FF2B5EF4-FFF2-40B4-BE49-F238E27FC236}">
                  <a16:creationId xmlns="" xmlns:a16="http://schemas.microsoft.com/office/drawing/2014/main" id="{C1759DD0-7FBB-4789-98C0-314120DBE8DA}"/>
                </a:ext>
              </a:extLst>
            </p:cNvPr>
            <p:cNvSpPr txBox="1"/>
            <p:nvPr/>
          </p:nvSpPr>
          <p:spPr>
            <a:xfrm>
              <a:off x="7554294" y="870099"/>
              <a:ext cx="1362874" cy="253916"/>
            </a:xfrm>
            <a:prstGeom prst="rect">
              <a:avLst/>
            </a:prstGeom>
            <a:solidFill>
              <a:schemeClr val="bg1"/>
            </a:solidFill>
          </p:spPr>
          <p:txBody>
            <a:bodyPr wrap="none" rtlCol="0">
              <a:spAutoFit/>
            </a:bodyPr>
            <a:lstStyle/>
            <a:p>
              <a:r>
                <a:rPr lang="en-US" sz="1050" b="1" dirty="0">
                  <a:solidFill>
                    <a:srgbClr val="000000"/>
                  </a:solidFill>
                  <a:latin typeface="Arial" pitchFamily="34" charset="0"/>
                  <a:cs typeface="Arial" pitchFamily="34" charset="0"/>
                </a:rPr>
                <a:t>excited gluon field</a:t>
              </a:r>
            </a:p>
          </p:txBody>
        </p:sp>
      </p:grpSp>
    </p:spTree>
    <p:extLst>
      <p:ext uri="{BB962C8B-B14F-4D97-AF65-F5344CB8AC3E}">
        <p14:creationId xmlns:p14="http://schemas.microsoft.com/office/powerpoint/2010/main" val="3744952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Nuclear </a:t>
            </a:r>
            <a:r>
              <a:rPr lang="en-US" dirty="0" err="1"/>
              <a:t>Femtography</a:t>
            </a:r>
            <a:endParaRPr lang="en-US" dirty="0"/>
          </a:p>
        </p:txBody>
      </p:sp>
      <p:pic>
        <p:nvPicPr>
          <p:cNvPr id="10" name="Picture 5">
            <a:extLst>
              <a:ext uri="{FF2B5EF4-FFF2-40B4-BE49-F238E27FC236}">
                <a16:creationId xmlns="" xmlns:a16="http://schemas.microsoft.com/office/drawing/2014/main" id="{ADD0843B-68A8-4037-9D2C-E46347035F9D}"/>
              </a:ext>
            </a:extLst>
          </p:cNvPr>
          <p:cNvPicPr>
            <a:picLocks noChangeAspect="1" noChangeArrowheads="1"/>
          </p:cNvPicPr>
          <p:nvPr/>
        </p:nvPicPr>
        <p:blipFill>
          <a:blip r:embed="rId2"/>
          <a:srcRect/>
          <a:stretch>
            <a:fillRect/>
          </a:stretch>
        </p:blipFill>
        <p:spPr bwMode="auto">
          <a:xfrm>
            <a:off x="5889384" y="1343172"/>
            <a:ext cx="2719388" cy="2924175"/>
          </a:xfrm>
          <a:prstGeom prst="rect">
            <a:avLst/>
          </a:prstGeom>
          <a:noFill/>
          <a:ln w="12700" algn="ctr">
            <a:noFill/>
            <a:miter lim="800000"/>
            <a:headEnd/>
            <a:tailEnd/>
          </a:ln>
        </p:spPr>
      </p:pic>
      <p:sp>
        <p:nvSpPr>
          <p:cNvPr id="11" name="Text Box 14">
            <a:extLst>
              <a:ext uri="{FF2B5EF4-FFF2-40B4-BE49-F238E27FC236}">
                <a16:creationId xmlns="" xmlns:a16="http://schemas.microsoft.com/office/drawing/2014/main" id="{B8CE2F8C-2025-44EC-864F-F2C60E657ACF}"/>
              </a:ext>
            </a:extLst>
          </p:cNvPr>
          <p:cNvSpPr txBox="1">
            <a:spLocks noChangeArrowheads="1"/>
          </p:cNvSpPr>
          <p:nvPr/>
        </p:nvSpPr>
        <p:spPr bwMode="auto">
          <a:xfrm>
            <a:off x="6791084" y="4511822"/>
            <a:ext cx="966931" cy="369332"/>
          </a:xfrm>
          <a:prstGeom prst="rect">
            <a:avLst/>
          </a:prstGeom>
          <a:noFill/>
          <a:ln w="12700">
            <a:noFill/>
            <a:miter lim="800000"/>
            <a:headEnd/>
            <a:tailEnd/>
          </a:ln>
          <a:effectLst/>
        </p:spPr>
        <p:txBody>
          <a:bodyPr wrap="none">
            <a:spAutoFit/>
          </a:bodyPr>
          <a:lstStyle/>
          <a:p>
            <a:pPr>
              <a:defRPr/>
            </a:pPr>
            <a:r>
              <a:rPr lang="en-US" b="1" dirty="0">
                <a:solidFill>
                  <a:schemeClr val="accent2"/>
                </a:solidFill>
                <a:latin typeface="Arial" pitchFamily="34" charset="0"/>
                <a:ea typeface="ＭＳ Ｐゴシック" pitchFamily="1" charset="-128"/>
                <a:cs typeface="Arial" pitchFamily="34" charset="0"/>
              </a:rPr>
              <a:t>12 </a:t>
            </a:r>
            <a:r>
              <a:rPr lang="en-US" b="1" dirty="0" err="1">
                <a:solidFill>
                  <a:schemeClr val="accent2"/>
                </a:solidFill>
                <a:latin typeface="Arial" pitchFamily="34" charset="0"/>
                <a:ea typeface="ＭＳ Ｐゴシック" pitchFamily="1" charset="-128"/>
                <a:cs typeface="Arial" pitchFamily="34" charset="0"/>
              </a:rPr>
              <a:t>GeV</a:t>
            </a:r>
            <a:endParaRPr lang="en-US" b="1" dirty="0">
              <a:solidFill>
                <a:schemeClr val="accent2"/>
              </a:solidFill>
              <a:latin typeface="Arial" pitchFamily="34" charset="0"/>
              <a:ea typeface="ＭＳ Ｐゴシック" pitchFamily="1" charset="-128"/>
              <a:cs typeface="Arial" pitchFamily="34" charset="0"/>
            </a:endParaRPr>
          </a:p>
        </p:txBody>
      </p:sp>
      <p:sp>
        <p:nvSpPr>
          <p:cNvPr id="12" name="Line 11">
            <a:extLst>
              <a:ext uri="{FF2B5EF4-FFF2-40B4-BE49-F238E27FC236}">
                <a16:creationId xmlns="" xmlns:a16="http://schemas.microsoft.com/office/drawing/2014/main" id="{E8C53362-C72E-4271-9DC1-DBCACE1CD7F5}"/>
              </a:ext>
            </a:extLst>
          </p:cNvPr>
          <p:cNvSpPr>
            <a:spLocks noChangeShapeType="1"/>
          </p:cNvSpPr>
          <p:nvPr/>
        </p:nvSpPr>
        <p:spPr bwMode="auto">
          <a:xfrm rot="-120000">
            <a:off x="6448184" y="4372122"/>
            <a:ext cx="1798638" cy="46037"/>
          </a:xfrm>
          <a:prstGeom prst="line">
            <a:avLst/>
          </a:prstGeom>
          <a:noFill/>
          <a:ln w="76200">
            <a:solidFill>
              <a:schemeClr val="accent2"/>
            </a:solidFill>
            <a:round/>
            <a:headEnd type="triangle" w="med" len="med"/>
            <a:tailEnd type="triangle" w="med" len="med"/>
          </a:ln>
        </p:spPr>
        <p:txBody>
          <a:bodyPr/>
          <a:lstStyle/>
          <a:p>
            <a:endParaRPr lang="en-US"/>
          </a:p>
        </p:txBody>
      </p:sp>
      <p:sp>
        <p:nvSpPr>
          <p:cNvPr id="13" name="Rectangle 3">
            <a:extLst>
              <a:ext uri="{FF2B5EF4-FFF2-40B4-BE49-F238E27FC236}">
                <a16:creationId xmlns="" xmlns:a16="http://schemas.microsoft.com/office/drawing/2014/main" id="{E251137F-9DCA-4AB1-A1DF-CF9A5A57776E}"/>
              </a:ext>
            </a:extLst>
          </p:cNvPr>
          <p:cNvSpPr txBox="1">
            <a:spLocks noChangeArrowheads="1"/>
          </p:cNvSpPr>
          <p:nvPr/>
        </p:nvSpPr>
        <p:spPr>
          <a:xfrm>
            <a:off x="5889384" y="4987620"/>
            <a:ext cx="3106188" cy="1389611"/>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0" cap="none" spc="0" normalizeH="0" baseline="0" noProof="0" dirty="0">
                <a:ln>
                  <a:noFill/>
                </a:ln>
                <a:solidFill>
                  <a:schemeClr val="tx1"/>
                </a:solidFill>
                <a:effectLst/>
                <a:uLnTx/>
                <a:uFillTx/>
                <a:latin typeface="Arial" pitchFamily="34" charset="0"/>
                <a:cs typeface="Arial" pitchFamily="34" charset="0"/>
              </a:rPr>
              <a:t>REQUIRES: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latin typeface="Arial" pitchFamily="34" charset="0"/>
                <a:cs typeface="Arial" pitchFamily="34" charset="0"/>
              </a:rPr>
              <a:t>High beam polarization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latin typeface="Arial" pitchFamily="34" charset="0"/>
                <a:cs typeface="Arial" pitchFamily="34" charset="0"/>
              </a:rPr>
              <a:t>High electron current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latin typeface="Arial" pitchFamily="34" charset="0"/>
                <a:cs typeface="Arial" pitchFamily="34" charset="0"/>
              </a:rPr>
              <a:t>High target polarization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1" u="none" strike="noStrike" kern="0" cap="none" spc="0" normalizeH="0" baseline="0" noProof="0" dirty="0">
                <a:ln>
                  <a:noFill/>
                </a:ln>
                <a:solidFill>
                  <a:schemeClr val="tx1"/>
                </a:solidFill>
                <a:effectLst/>
                <a:uLnTx/>
                <a:uFillTx/>
                <a:latin typeface="Arial" pitchFamily="34" charset="0"/>
                <a:cs typeface="Arial" pitchFamily="34" charset="0"/>
              </a:rPr>
              <a:t>Large solid angle spectrometers</a:t>
            </a:r>
          </a:p>
        </p:txBody>
      </p:sp>
      <p:pic>
        <p:nvPicPr>
          <p:cNvPr id="14" name="Picture 13">
            <a:extLst>
              <a:ext uri="{FF2B5EF4-FFF2-40B4-BE49-F238E27FC236}">
                <a16:creationId xmlns="" xmlns:a16="http://schemas.microsoft.com/office/drawing/2014/main" id="{7F5AC86C-EBA0-4D13-B93B-B1402AF06B97}"/>
              </a:ext>
            </a:extLst>
          </p:cNvPr>
          <p:cNvPicPr>
            <a:picLocks noChangeAspect="1"/>
          </p:cNvPicPr>
          <p:nvPr/>
        </p:nvPicPr>
        <p:blipFill rotWithShape="1">
          <a:blip r:embed="rId3"/>
          <a:srcRect l="12949" r="13130"/>
          <a:stretch/>
        </p:blipFill>
        <p:spPr>
          <a:xfrm>
            <a:off x="1393570" y="3685528"/>
            <a:ext cx="1689834" cy="1652588"/>
          </a:xfrm>
          <a:prstGeom prst="rect">
            <a:avLst/>
          </a:prstGeom>
        </p:spPr>
      </p:pic>
      <p:sp>
        <p:nvSpPr>
          <p:cNvPr id="15" name="TextBox 14">
            <a:extLst>
              <a:ext uri="{FF2B5EF4-FFF2-40B4-BE49-F238E27FC236}">
                <a16:creationId xmlns="" xmlns:a16="http://schemas.microsoft.com/office/drawing/2014/main" id="{1DC1E63E-718D-4AD8-AA9C-8D35EF6F01B3}"/>
              </a:ext>
            </a:extLst>
          </p:cNvPr>
          <p:cNvSpPr txBox="1"/>
          <p:nvPr/>
        </p:nvSpPr>
        <p:spPr>
          <a:xfrm>
            <a:off x="571500" y="914400"/>
            <a:ext cx="801918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latin typeface="Arial" panose="020B0604020202020204" pitchFamily="34" charset="0"/>
                <a:cs typeface="Arial" panose="020B0604020202020204" pitchFamily="34" charset="0"/>
              </a:rPr>
              <a:t>Science of mapping the position and motion of quarks and</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rPr>
              <a:t>gluons</a:t>
            </a:r>
            <a:r>
              <a:rPr kumimoji="0" lang="en-US" sz="24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Times"/>
              </a:rPr>
              <a:t> in the nucleus.</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endParaRPr>
          </a:p>
        </p:txBody>
      </p:sp>
      <p:pic>
        <p:nvPicPr>
          <p:cNvPr id="16" name="Picture 15" descr="Screen Shot 2016-06-16 at 9.12.12 AM.png">
            <a:extLst>
              <a:ext uri="{FF2B5EF4-FFF2-40B4-BE49-F238E27FC236}">
                <a16:creationId xmlns="" xmlns:a16="http://schemas.microsoft.com/office/drawing/2014/main" id="{AE2B03B1-5420-407F-9550-1464A76B1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1285" y="3075015"/>
            <a:ext cx="2603672" cy="2640250"/>
          </a:xfrm>
          <a:prstGeom prst="rect">
            <a:avLst/>
          </a:prstGeom>
        </p:spPr>
      </p:pic>
      <p:sp>
        <p:nvSpPr>
          <p:cNvPr id="17" name="TextBox 16">
            <a:extLst>
              <a:ext uri="{FF2B5EF4-FFF2-40B4-BE49-F238E27FC236}">
                <a16:creationId xmlns="" xmlns:a16="http://schemas.microsoft.com/office/drawing/2014/main" id="{718E442E-1D90-4FB6-AA85-66A26408CC3C}"/>
              </a:ext>
            </a:extLst>
          </p:cNvPr>
          <p:cNvSpPr txBox="1"/>
          <p:nvPr/>
        </p:nvSpPr>
        <p:spPr>
          <a:xfrm rot="19440991">
            <a:off x="90849" y="2522858"/>
            <a:ext cx="3060607" cy="1015661"/>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latin typeface="Arial" panose="020B0604020202020204" pitchFamily="34" charset="0"/>
                <a:cs typeface="Arial" panose="020B0604020202020204" pitchFamily="34" charset="0"/>
              </a:rPr>
              <a:t>Artist’s  Conception</a:t>
            </a: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rPr>
              <a:t>of Quark and Gluons </a:t>
            </a:r>
          </a:p>
          <a:p>
            <a:pPr marL="0" marR="0" indent="0" algn="ctr" defTabSz="914400" rtl="0" fontAlgn="auto" latinLnBrk="0" hangingPunct="0">
              <a:lnSpc>
                <a:spcPct val="100000"/>
              </a:lnSpc>
              <a:spcBef>
                <a:spcPts val="0"/>
              </a:spcBef>
              <a:spcAft>
                <a:spcPts val="0"/>
              </a:spcAft>
              <a:buClrTx/>
              <a:buSzTx/>
              <a:buFontTx/>
              <a:buNone/>
              <a:tabLst/>
            </a:pPr>
            <a:r>
              <a:rPr lang="en-US" dirty="0">
                <a:latin typeface="Arial" panose="020B0604020202020204" pitchFamily="34" charset="0"/>
                <a:cs typeface="Arial" panose="020B0604020202020204" pitchFamily="34" charset="0"/>
              </a:rPr>
              <a:t>in a proton and nucleus</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endParaRPr>
          </a:p>
        </p:txBody>
      </p:sp>
      <p:sp>
        <p:nvSpPr>
          <p:cNvPr id="18" name="TextBox 17">
            <a:extLst>
              <a:ext uri="{FF2B5EF4-FFF2-40B4-BE49-F238E27FC236}">
                <a16:creationId xmlns="" xmlns:a16="http://schemas.microsoft.com/office/drawing/2014/main" id="{F57295C4-583B-4D1A-B38C-ECF1563436DF}"/>
              </a:ext>
            </a:extLst>
          </p:cNvPr>
          <p:cNvSpPr txBox="1"/>
          <p:nvPr/>
        </p:nvSpPr>
        <p:spPr>
          <a:xfrm>
            <a:off x="854106" y="5660102"/>
            <a:ext cx="255774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latin typeface="Arial" panose="020B0604020202020204" pitchFamily="34" charset="0"/>
                <a:cs typeface="Arial" panose="020B0604020202020204" pitchFamily="34" charset="0"/>
              </a:rPr>
              <a:t>.. is just beginning</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endParaRPr>
          </a:p>
        </p:txBody>
      </p:sp>
      <p:sp>
        <p:nvSpPr>
          <p:cNvPr id="19" name="Right Arrow 18"/>
          <p:cNvSpPr/>
          <p:nvPr/>
        </p:nvSpPr>
        <p:spPr>
          <a:xfrm>
            <a:off x="3563821" y="6020222"/>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5" name="TextBox 4"/>
          <p:cNvSpPr txBox="1"/>
          <p:nvPr/>
        </p:nvSpPr>
        <p:spPr>
          <a:xfrm>
            <a:off x="4413752" y="5741468"/>
            <a:ext cx="1125629" cy="769441"/>
          </a:xfrm>
          <a:prstGeom prst="rect">
            <a:avLst/>
          </a:prstGeom>
          <a:noFill/>
        </p:spPr>
        <p:txBody>
          <a:bodyPr wrap="none" rtlCol="0">
            <a:spAutoFit/>
          </a:bodyPr>
          <a:lstStyle/>
          <a:p>
            <a:r>
              <a:rPr lang="en-US" sz="4400" b="1" dirty="0" smtClean="0">
                <a:solidFill>
                  <a:srgbClr val="0000FF"/>
                </a:solidFill>
              </a:rPr>
              <a:t>EIC</a:t>
            </a:r>
            <a:endParaRPr lang="en-US" sz="4400" b="1" dirty="0">
              <a:solidFill>
                <a:srgbClr val="0000FF"/>
              </a:solidFill>
            </a:endParaRPr>
          </a:p>
        </p:txBody>
      </p:sp>
    </p:spTree>
    <p:extLst>
      <p:ext uri="{BB962C8B-B14F-4D97-AF65-F5344CB8AC3E}">
        <p14:creationId xmlns:p14="http://schemas.microsoft.com/office/powerpoint/2010/main" val="128482506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64246"/>
            <a:ext cx="8229600" cy="397933"/>
          </a:xfrm>
        </p:spPr>
        <p:txBody>
          <a:bodyPr>
            <a:noAutofit/>
          </a:bodyPr>
          <a:lstStyle/>
          <a:p>
            <a:r>
              <a:rPr lang="en-US" sz="3200" b="1" dirty="0">
                <a:latin typeface="Arial" pitchFamily="34" charset="0"/>
                <a:cs typeface="Arial" pitchFamily="34" charset="0"/>
              </a:rPr>
              <a:t>Cold Matter is Unique</a:t>
            </a:r>
          </a:p>
        </p:txBody>
      </p:sp>
      <p:pic>
        <p:nvPicPr>
          <p:cNvPr id="17" name="Picture 16" descr="Screen Shot 2017-06-05 at 10.17.08 AM.png">
            <a:extLst>
              <a:ext uri="{FF2B5EF4-FFF2-40B4-BE49-F238E27FC236}">
                <a16:creationId xmlns="" xmlns:a16="http://schemas.microsoft.com/office/drawing/2014/main" id="{B00803A7-8AAE-4E3E-A481-D641CCB5A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28" y="977592"/>
            <a:ext cx="2428297" cy="2544855"/>
          </a:xfrm>
          <a:prstGeom prst="rect">
            <a:avLst/>
          </a:prstGeom>
          <a:ln>
            <a:solidFill>
              <a:schemeClr val="tx1"/>
            </a:solidFill>
          </a:ln>
        </p:spPr>
      </p:pic>
      <p:pic>
        <p:nvPicPr>
          <p:cNvPr id="18" name="Picture 17">
            <a:extLst>
              <a:ext uri="{FF2B5EF4-FFF2-40B4-BE49-F238E27FC236}">
                <a16:creationId xmlns="" xmlns:a16="http://schemas.microsoft.com/office/drawing/2014/main" id="{32B778E6-3FEE-49EF-B50A-4E2E5141D31C}"/>
              </a:ext>
            </a:extLst>
          </p:cNvPr>
          <p:cNvPicPr>
            <a:picLocks noChangeAspect="1"/>
          </p:cNvPicPr>
          <p:nvPr/>
        </p:nvPicPr>
        <p:blipFill>
          <a:blip r:embed="rId3"/>
          <a:stretch>
            <a:fillRect/>
          </a:stretch>
        </p:blipFill>
        <p:spPr>
          <a:xfrm>
            <a:off x="5815782" y="1555892"/>
            <a:ext cx="2547844" cy="1994411"/>
          </a:xfrm>
          <a:prstGeom prst="rect">
            <a:avLst/>
          </a:prstGeom>
        </p:spPr>
      </p:pic>
      <p:sp>
        <p:nvSpPr>
          <p:cNvPr id="19" name="Right Arrow 4">
            <a:extLst>
              <a:ext uri="{FF2B5EF4-FFF2-40B4-BE49-F238E27FC236}">
                <a16:creationId xmlns="" xmlns:a16="http://schemas.microsoft.com/office/drawing/2014/main" id="{04FB4579-D765-40FC-B3F2-8BB93C066E9B}"/>
              </a:ext>
            </a:extLst>
          </p:cNvPr>
          <p:cNvSpPr/>
          <p:nvPr/>
        </p:nvSpPr>
        <p:spPr>
          <a:xfrm>
            <a:off x="3424542" y="1848511"/>
            <a:ext cx="2151802" cy="5944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 name="Picture 2" descr="cteq-pdfs-10gev2-liny">
            <a:extLst>
              <a:ext uri="{FF2B5EF4-FFF2-40B4-BE49-F238E27FC236}">
                <a16:creationId xmlns="" xmlns:a16="http://schemas.microsoft.com/office/drawing/2014/main" id="{09A21A35-F62E-430E-AD18-1F75B0F96CC3}"/>
              </a:ext>
            </a:extLst>
          </p:cNvPr>
          <p:cNvPicPr>
            <a:picLocks noChangeAspect="1" noChangeArrowheads="1"/>
          </p:cNvPicPr>
          <p:nvPr/>
        </p:nvPicPr>
        <p:blipFill>
          <a:blip r:embed="rId4" cstate="print"/>
          <a:srcRect/>
          <a:stretch>
            <a:fillRect/>
          </a:stretch>
        </p:blipFill>
        <p:spPr bwMode="auto">
          <a:xfrm>
            <a:off x="338508" y="3707979"/>
            <a:ext cx="4014424" cy="2654795"/>
          </a:xfrm>
          <a:prstGeom prst="rect">
            <a:avLst/>
          </a:prstGeom>
          <a:noFill/>
          <a:ln w="9525">
            <a:noFill/>
            <a:miter lim="800000"/>
            <a:headEnd/>
            <a:tailEnd/>
          </a:ln>
        </p:spPr>
      </p:pic>
      <p:sp>
        <p:nvSpPr>
          <p:cNvPr id="21" name="TextBox 20">
            <a:extLst>
              <a:ext uri="{FF2B5EF4-FFF2-40B4-BE49-F238E27FC236}">
                <a16:creationId xmlns="" xmlns:a16="http://schemas.microsoft.com/office/drawing/2014/main" id="{3C3D0CA8-9673-4E24-99AF-A82A613C4332}"/>
              </a:ext>
            </a:extLst>
          </p:cNvPr>
          <p:cNvSpPr txBox="1"/>
          <p:nvPr/>
        </p:nvSpPr>
        <p:spPr>
          <a:xfrm>
            <a:off x="4036196" y="825714"/>
            <a:ext cx="4621778" cy="646331"/>
          </a:xfrm>
          <a:prstGeom prst="rect">
            <a:avLst/>
          </a:prstGeom>
          <a:noFill/>
        </p:spPr>
        <p:txBody>
          <a:bodyPr wrap="none" rtlCol="0">
            <a:spAutoFit/>
          </a:bodyPr>
          <a:lstStyle/>
          <a:p>
            <a:r>
              <a:rPr lang="en-US" b="1" dirty="0">
                <a:solidFill>
                  <a:srgbClr val="0000FF"/>
                </a:solidFill>
                <a:latin typeface="Arial" panose="020B0604020202020204" pitchFamily="34" charset="0"/>
                <a:cs typeface="Arial" panose="020B0604020202020204" pitchFamily="34" charset="0"/>
              </a:rPr>
              <a:t>Interactions and Structure are entangled</a:t>
            </a:r>
          </a:p>
          <a:p>
            <a:r>
              <a:rPr lang="en-US" dirty="0">
                <a:latin typeface="Arial" panose="020B0604020202020204" pitchFamily="34" charset="0"/>
                <a:cs typeface="Arial" panose="020B0604020202020204" pitchFamily="34" charset="0"/>
              </a:rPr>
              <a:t>because of gluon self-interaction.</a:t>
            </a:r>
          </a:p>
        </p:txBody>
      </p:sp>
      <p:sp>
        <p:nvSpPr>
          <p:cNvPr id="22" name="Right Arrow 7">
            <a:extLst>
              <a:ext uri="{FF2B5EF4-FFF2-40B4-BE49-F238E27FC236}">
                <a16:creationId xmlns="" xmlns:a16="http://schemas.microsoft.com/office/drawing/2014/main" id="{3C88F867-ADE6-459A-AC95-11C513F7B59A}"/>
              </a:ext>
            </a:extLst>
          </p:cNvPr>
          <p:cNvSpPr/>
          <p:nvPr/>
        </p:nvSpPr>
        <p:spPr>
          <a:xfrm rot="10800000">
            <a:off x="3252593" y="3870595"/>
            <a:ext cx="1745195" cy="3289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85D57DE3-3C99-466B-8ED5-E837AD195005}"/>
              </a:ext>
            </a:extLst>
          </p:cNvPr>
          <p:cNvSpPr txBox="1"/>
          <p:nvPr/>
        </p:nvSpPr>
        <p:spPr>
          <a:xfrm>
            <a:off x="5092471" y="3762729"/>
            <a:ext cx="289460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EIC needed to explore the gluon dominated region</a:t>
            </a:r>
          </a:p>
        </p:txBody>
      </p:sp>
      <p:sp>
        <p:nvSpPr>
          <p:cNvPr id="24" name="Oval 23">
            <a:extLst>
              <a:ext uri="{FF2B5EF4-FFF2-40B4-BE49-F238E27FC236}">
                <a16:creationId xmlns="" xmlns:a16="http://schemas.microsoft.com/office/drawing/2014/main" id="{39C13C3E-C2C4-4AC3-8C42-829BCAECC2D1}"/>
              </a:ext>
            </a:extLst>
          </p:cNvPr>
          <p:cNvSpPr/>
          <p:nvPr/>
        </p:nvSpPr>
        <p:spPr>
          <a:xfrm>
            <a:off x="1423555" y="3824753"/>
            <a:ext cx="2138781" cy="2177852"/>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Oval 24">
            <a:extLst>
              <a:ext uri="{FF2B5EF4-FFF2-40B4-BE49-F238E27FC236}">
                <a16:creationId xmlns="" xmlns:a16="http://schemas.microsoft.com/office/drawing/2014/main" id="{1258700E-5233-417F-A3A4-C485FE3BB22D}"/>
              </a:ext>
            </a:extLst>
          </p:cNvPr>
          <p:cNvSpPr/>
          <p:nvPr/>
        </p:nvSpPr>
        <p:spPr>
          <a:xfrm>
            <a:off x="3227725" y="4806355"/>
            <a:ext cx="897466" cy="1196250"/>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 xmlns:a16="http://schemas.microsoft.com/office/drawing/2014/main" id="{620033AF-559E-450F-B3C3-263DBEAFB57B}"/>
              </a:ext>
            </a:extLst>
          </p:cNvPr>
          <p:cNvCxnSpPr>
            <a:cxnSpLocks/>
          </p:cNvCxnSpPr>
          <p:nvPr/>
        </p:nvCxnSpPr>
        <p:spPr>
          <a:xfrm flipH="1">
            <a:off x="4125192" y="5427013"/>
            <a:ext cx="87259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 xmlns:a16="http://schemas.microsoft.com/office/drawing/2014/main" id="{C54B7C9F-575B-4FEA-8BE7-6779FF806478}"/>
              </a:ext>
            </a:extLst>
          </p:cNvPr>
          <p:cNvSpPr txBox="1"/>
          <p:nvPr/>
        </p:nvSpPr>
        <p:spPr>
          <a:xfrm>
            <a:off x="5092471" y="5260338"/>
            <a:ext cx="279516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JLAB 12 to explore the valence quark region</a:t>
            </a:r>
          </a:p>
        </p:txBody>
      </p:sp>
      <p:sp>
        <p:nvSpPr>
          <p:cNvPr id="14" name="TextBox 13">
            <a:extLst>
              <a:ext uri="{FF2B5EF4-FFF2-40B4-BE49-F238E27FC236}">
                <a16:creationId xmlns="" xmlns:a16="http://schemas.microsoft.com/office/drawing/2014/main" id="{3A6FDB2F-D873-42CE-9D5F-00B0E0CA2C01}"/>
              </a:ext>
            </a:extLst>
          </p:cNvPr>
          <p:cNvSpPr txBox="1"/>
          <p:nvPr/>
        </p:nvSpPr>
        <p:spPr>
          <a:xfrm>
            <a:off x="3664845" y="2692841"/>
            <a:ext cx="2151802" cy="646331"/>
          </a:xfrm>
          <a:prstGeom prst="rect">
            <a:avLst/>
          </a:prstGeom>
          <a:noFill/>
        </p:spPr>
        <p:txBody>
          <a:bodyPr wrap="square" rtlCol="0">
            <a:spAutoFit/>
          </a:bodyPr>
          <a:lstStyle/>
          <a:p>
            <a:r>
              <a:rPr lang="en-US" sz="1200" b="1" dirty="0">
                <a:solidFill>
                  <a:srgbClr val="FF0000"/>
                </a:solidFill>
              </a:rPr>
              <a:t>Observed properties </a:t>
            </a:r>
            <a:r>
              <a:rPr lang="en-US" sz="1200" b="1" dirty="0"/>
              <a:t>such as </a:t>
            </a:r>
            <a:r>
              <a:rPr lang="en-US" sz="1200" b="1" dirty="0">
                <a:solidFill>
                  <a:srgbClr val="0000FF"/>
                </a:solidFill>
              </a:rPr>
              <a:t>mass</a:t>
            </a:r>
            <a:r>
              <a:rPr lang="en-US" sz="1200" b="1" dirty="0"/>
              <a:t> and </a:t>
            </a:r>
            <a:r>
              <a:rPr lang="en-US" sz="1200" b="1" dirty="0">
                <a:solidFill>
                  <a:srgbClr val="0000FF"/>
                </a:solidFill>
              </a:rPr>
              <a:t>spin</a:t>
            </a:r>
            <a:r>
              <a:rPr lang="en-US" sz="1200" b="1" dirty="0"/>
              <a:t> </a:t>
            </a:r>
            <a:r>
              <a:rPr lang="en-US" sz="1200" b="1" dirty="0">
                <a:solidFill>
                  <a:srgbClr val="FF0000"/>
                </a:solidFill>
              </a:rPr>
              <a:t>emerge</a:t>
            </a:r>
            <a:r>
              <a:rPr lang="en-US" sz="1200" b="1" dirty="0"/>
              <a:t> from this complex system.</a:t>
            </a:r>
          </a:p>
        </p:txBody>
      </p:sp>
    </p:spTree>
    <p:extLst>
      <p:ext uri="{BB962C8B-B14F-4D97-AF65-F5344CB8AC3E}">
        <p14:creationId xmlns:p14="http://schemas.microsoft.com/office/powerpoint/2010/main" val="3075632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294967295"/>
          </p:nvPr>
        </p:nvSpPr>
        <p:spPr>
          <a:xfrm>
            <a:off x="6553200" y="6046401"/>
            <a:ext cx="2133600" cy="476250"/>
          </a:xfrm>
          <a:prstGeom prst="rect">
            <a:avLst/>
          </a:prstGeom>
        </p:spPr>
        <p:txBody>
          <a:bodyPr/>
          <a:lstStyle/>
          <a:p>
            <a:pPr>
              <a:defRPr/>
            </a:pPr>
            <a:fld id="{89938CAA-4564-4383-B125-250357E3FF98}" type="slidenum">
              <a:rPr lang="en-US"/>
              <a:pPr>
                <a:defRPr/>
              </a:pPr>
              <a:t>3</a:t>
            </a:fld>
            <a:endParaRPr lang="en-US"/>
          </a:p>
        </p:txBody>
      </p:sp>
      <p:grpSp>
        <p:nvGrpSpPr>
          <p:cNvPr id="2" name="Group 35"/>
          <p:cNvGrpSpPr>
            <a:grpSpLocks/>
          </p:cNvGrpSpPr>
          <p:nvPr/>
        </p:nvGrpSpPr>
        <p:grpSpPr bwMode="auto">
          <a:xfrm>
            <a:off x="4724400" y="2315776"/>
            <a:ext cx="4191000" cy="4005263"/>
            <a:chOff x="2976" y="1584"/>
            <a:chExt cx="2640" cy="2523"/>
          </a:xfrm>
        </p:grpSpPr>
        <p:pic>
          <p:nvPicPr>
            <p:cNvPr id="4108"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1584"/>
              <a:ext cx="2640" cy="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Rectangle 34"/>
            <p:cNvSpPr>
              <a:spLocks noChangeArrowheads="1"/>
            </p:cNvSpPr>
            <p:nvPr/>
          </p:nvSpPr>
          <p:spPr bwMode="auto">
            <a:xfrm>
              <a:off x="4704" y="1824"/>
              <a:ext cx="67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4101" name="Text Box 6"/>
          <p:cNvSpPr txBox="1">
            <a:spLocks noChangeArrowheads="1"/>
          </p:cNvSpPr>
          <p:nvPr/>
        </p:nvSpPr>
        <p:spPr bwMode="auto">
          <a:xfrm>
            <a:off x="228600" y="908986"/>
            <a:ext cx="4222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0000CC"/>
                </a:solidFill>
              </a:rPr>
              <a:t>The Low Energy View of Nuclear Matter</a:t>
            </a:r>
          </a:p>
          <a:p>
            <a:pPr lvl="1" eaLnBrk="1" hangingPunct="1">
              <a:buFontTx/>
              <a:buChar char="•"/>
            </a:pPr>
            <a:r>
              <a:rPr lang="en-US" altLang="en-US" dirty="0"/>
              <a:t> nucleus = protons + neutrons</a:t>
            </a:r>
          </a:p>
          <a:p>
            <a:pPr lvl="1" eaLnBrk="1" hangingPunct="1">
              <a:buFontTx/>
              <a:buChar char="•"/>
            </a:pPr>
            <a:r>
              <a:rPr lang="en-US" altLang="en-US" dirty="0"/>
              <a:t> nucleon </a:t>
            </a:r>
            <a:r>
              <a:rPr lang="en-US" altLang="en-US" dirty="0">
                <a:sym typeface="Symbol" pitchFamily="18" charset="2"/>
              </a:rPr>
              <a:t></a:t>
            </a:r>
            <a:r>
              <a:rPr lang="en-US" altLang="en-US" dirty="0"/>
              <a:t> quark model </a:t>
            </a:r>
          </a:p>
          <a:p>
            <a:pPr lvl="1" eaLnBrk="1" hangingPunct="1">
              <a:buFontTx/>
              <a:buChar char="•"/>
            </a:pPr>
            <a:r>
              <a:rPr lang="en-US" altLang="en-US" dirty="0"/>
              <a:t> (valence) quark model </a:t>
            </a:r>
            <a:r>
              <a:rPr lang="en-US" altLang="en-US" dirty="0">
                <a:sym typeface="Symbol" pitchFamily="18" charset="2"/>
              </a:rPr>
              <a:t></a:t>
            </a:r>
            <a:r>
              <a:rPr lang="en-US" altLang="en-US" dirty="0"/>
              <a:t> QCD</a:t>
            </a:r>
          </a:p>
        </p:txBody>
      </p:sp>
      <p:sp>
        <p:nvSpPr>
          <p:cNvPr id="356379" name="Freeform 27"/>
          <p:cNvSpPr>
            <a:spLocks/>
          </p:cNvSpPr>
          <p:nvPr/>
        </p:nvSpPr>
        <p:spPr bwMode="auto">
          <a:xfrm>
            <a:off x="7467600" y="-173186"/>
            <a:ext cx="1295400" cy="6172200"/>
          </a:xfrm>
          <a:custGeom>
            <a:avLst/>
            <a:gdLst>
              <a:gd name="T0" fmla="*/ 2147483647 w 912"/>
              <a:gd name="T1" fmla="*/ 2147483647 h 4032"/>
              <a:gd name="T2" fmla="*/ 2147483647 w 912"/>
              <a:gd name="T3" fmla="*/ 2147483647 h 4032"/>
              <a:gd name="T4" fmla="*/ 2147483647 w 912"/>
              <a:gd name="T5" fmla="*/ 2147483647 h 4032"/>
              <a:gd name="T6" fmla="*/ 2147483647 w 912"/>
              <a:gd name="T7" fmla="*/ 2147483647 h 4032"/>
              <a:gd name="T8" fmla="*/ 2147483647 w 912"/>
              <a:gd name="T9" fmla="*/ 2147483647 h 4032"/>
              <a:gd name="T10" fmla="*/ 0 w 912"/>
              <a:gd name="T11" fmla="*/ 0 h 4032"/>
              <a:gd name="T12" fmla="*/ 0 60000 65536"/>
              <a:gd name="T13" fmla="*/ 0 60000 65536"/>
              <a:gd name="T14" fmla="*/ 0 60000 65536"/>
              <a:gd name="T15" fmla="*/ 0 60000 65536"/>
              <a:gd name="T16" fmla="*/ 0 60000 65536"/>
              <a:gd name="T17" fmla="*/ 0 60000 65536"/>
              <a:gd name="T18" fmla="*/ 0 w 912"/>
              <a:gd name="T19" fmla="*/ 0 h 4032"/>
              <a:gd name="T20" fmla="*/ 912 w 912"/>
              <a:gd name="T21" fmla="*/ 4032 h 4032"/>
            </a:gdLst>
            <a:ahLst/>
            <a:cxnLst>
              <a:cxn ang="T12">
                <a:pos x="T0" y="T1"/>
              </a:cxn>
              <a:cxn ang="T13">
                <a:pos x="T2" y="T3"/>
              </a:cxn>
              <a:cxn ang="T14">
                <a:pos x="T4" y="T5"/>
              </a:cxn>
              <a:cxn ang="T15">
                <a:pos x="T6" y="T7"/>
              </a:cxn>
              <a:cxn ang="T16">
                <a:pos x="T8" y="T9"/>
              </a:cxn>
              <a:cxn ang="T17">
                <a:pos x="T10" y="T11"/>
              </a:cxn>
            </a:cxnLst>
            <a:rect l="T18" t="T19" r="T20" b="T21"/>
            <a:pathLst>
              <a:path w="912" h="4032">
                <a:moveTo>
                  <a:pt x="912" y="4032"/>
                </a:moveTo>
                <a:cubicBezTo>
                  <a:pt x="880" y="4016"/>
                  <a:pt x="848" y="4000"/>
                  <a:pt x="816" y="3936"/>
                </a:cubicBezTo>
                <a:cubicBezTo>
                  <a:pt x="784" y="3872"/>
                  <a:pt x="760" y="3784"/>
                  <a:pt x="720" y="3648"/>
                </a:cubicBezTo>
                <a:cubicBezTo>
                  <a:pt x="680" y="3512"/>
                  <a:pt x="640" y="3352"/>
                  <a:pt x="576" y="3120"/>
                </a:cubicBezTo>
                <a:cubicBezTo>
                  <a:pt x="512" y="2888"/>
                  <a:pt x="432" y="2776"/>
                  <a:pt x="336" y="2256"/>
                </a:cubicBezTo>
                <a:cubicBezTo>
                  <a:pt x="240" y="1736"/>
                  <a:pt x="120" y="868"/>
                  <a:pt x="0" y="0"/>
                </a:cubicBezTo>
              </a:path>
            </a:pathLst>
          </a:cu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56384" name="Oval 32"/>
          <p:cNvSpPr>
            <a:spLocks noChangeArrowheads="1"/>
          </p:cNvSpPr>
          <p:nvPr/>
        </p:nvSpPr>
        <p:spPr bwMode="auto">
          <a:xfrm>
            <a:off x="6019800" y="3992176"/>
            <a:ext cx="838200" cy="457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56385" name="Freeform 33"/>
          <p:cNvSpPr>
            <a:spLocks/>
          </p:cNvSpPr>
          <p:nvPr/>
        </p:nvSpPr>
        <p:spPr bwMode="auto">
          <a:xfrm>
            <a:off x="6553200" y="2925376"/>
            <a:ext cx="1295400" cy="1066800"/>
          </a:xfrm>
          <a:custGeom>
            <a:avLst/>
            <a:gdLst>
              <a:gd name="T0" fmla="*/ 0 w 816"/>
              <a:gd name="T1" fmla="*/ 2147483647 h 672"/>
              <a:gd name="T2" fmla="*/ 2147483647 w 816"/>
              <a:gd name="T3" fmla="*/ 2147483647 h 672"/>
              <a:gd name="T4" fmla="*/ 2147483647 w 816"/>
              <a:gd name="T5" fmla="*/ 0 h 672"/>
              <a:gd name="T6" fmla="*/ 0 60000 65536"/>
              <a:gd name="T7" fmla="*/ 0 60000 65536"/>
              <a:gd name="T8" fmla="*/ 0 60000 65536"/>
              <a:gd name="T9" fmla="*/ 0 w 816"/>
              <a:gd name="T10" fmla="*/ 0 h 672"/>
              <a:gd name="T11" fmla="*/ 816 w 816"/>
              <a:gd name="T12" fmla="*/ 672 h 672"/>
            </a:gdLst>
            <a:ahLst/>
            <a:cxnLst>
              <a:cxn ang="T6">
                <a:pos x="T0" y="T1"/>
              </a:cxn>
              <a:cxn ang="T7">
                <a:pos x="T2" y="T3"/>
              </a:cxn>
              <a:cxn ang="T8">
                <a:pos x="T4" y="T5"/>
              </a:cxn>
            </a:cxnLst>
            <a:rect l="T9" t="T10" r="T11" b="T12"/>
            <a:pathLst>
              <a:path w="816" h="672">
                <a:moveTo>
                  <a:pt x="0" y="672"/>
                </a:moveTo>
                <a:cubicBezTo>
                  <a:pt x="76" y="488"/>
                  <a:pt x="152" y="304"/>
                  <a:pt x="288" y="192"/>
                </a:cubicBezTo>
                <a:cubicBezTo>
                  <a:pt x="424" y="80"/>
                  <a:pt x="620" y="40"/>
                  <a:pt x="816" y="0"/>
                </a:cubicBezTo>
              </a:path>
            </a:pathLst>
          </a:custGeom>
          <a:noFill/>
          <a:ln w="254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56388" name="Text Box 36"/>
          <p:cNvSpPr txBox="1">
            <a:spLocks noChangeArrowheads="1"/>
          </p:cNvSpPr>
          <p:nvPr/>
        </p:nvSpPr>
        <p:spPr bwMode="auto">
          <a:xfrm>
            <a:off x="4800600" y="908404"/>
            <a:ext cx="4343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000099"/>
                </a:solidFill>
              </a:rPr>
              <a:t>The High Energy View of Nuclear Matter</a:t>
            </a:r>
          </a:p>
          <a:p>
            <a:pPr eaLnBrk="1" hangingPunct="1"/>
            <a:r>
              <a:rPr lang="en-US" altLang="en-US" dirty="0"/>
              <a:t>The visible Universe is generated by quarks, but dominated by gluons!</a:t>
            </a:r>
          </a:p>
          <a:p>
            <a:pPr eaLnBrk="1" hangingPunct="1"/>
            <a:r>
              <a:rPr lang="en-US" altLang="en-US" dirty="0"/>
              <a:t>But what influence does this have on hadron structure?</a:t>
            </a:r>
          </a:p>
          <a:p>
            <a:pPr eaLnBrk="1" hangingPunct="1"/>
            <a:endParaRPr lang="en-US" altLang="en-US" dirty="0">
              <a:solidFill>
                <a:srgbClr val="000099"/>
              </a:solidFill>
            </a:endParaRPr>
          </a:p>
        </p:txBody>
      </p:sp>
      <p:sp>
        <p:nvSpPr>
          <p:cNvPr id="356389" name="Text Box 37"/>
          <p:cNvSpPr txBox="1">
            <a:spLocks noChangeArrowheads="1"/>
          </p:cNvSpPr>
          <p:nvPr/>
        </p:nvSpPr>
        <p:spPr bwMode="auto">
          <a:xfrm>
            <a:off x="6781800" y="3306376"/>
            <a:ext cx="1031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FF0000"/>
                </a:solidFill>
              </a:rPr>
              <a:t>Remove</a:t>
            </a:r>
          </a:p>
          <a:p>
            <a:pPr eaLnBrk="1" hangingPunct="1"/>
            <a:r>
              <a:rPr lang="en-US" altLang="en-US" sz="1600" b="1">
                <a:solidFill>
                  <a:srgbClr val="FF0000"/>
                </a:solidFill>
              </a:rPr>
              <a:t>factor 20</a:t>
            </a:r>
          </a:p>
        </p:txBody>
      </p:sp>
      <p:sp>
        <p:nvSpPr>
          <p:cNvPr id="13" name="Rectangle 2"/>
          <p:cNvSpPr txBox="1">
            <a:spLocks noChangeArrowheads="1"/>
          </p:cNvSpPr>
          <p:nvPr/>
        </p:nvSpPr>
        <p:spPr>
          <a:xfrm>
            <a:off x="76911" y="76200"/>
            <a:ext cx="8947447" cy="571500"/>
          </a:xfrm>
          <a:prstGeom prst="rect">
            <a:avLst/>
          </a:prstGeom>
        </p:spPr>
        <p:txBody>
          <a:bodyPr/>
          <a:lstStyle/>
          <a:p>
            <a:pPr algn="ctr" eaLnBrk="0" hangingPunct="0">
              <a:defRPr/>
            </a:pPr>
            <a:r>
              <a:rPr lang="en-US" sz="3200" b="1" kern="0" dirty="0">
                <a:latin typeface="Arial" panose="020B0604020202020204" pitchFamily="34" charset="0"/>
                <a:ea typeface="+mj-ea"/>
                <a:cs typeface="Arial" panose="020B0604020202020204" pitchFamily="34" charset="0"/>
              </a:rPr>
              <a:t>The low- and high-energy side of nuclei</a:t>
            </a:r>
          </a:p>
        </p:txBody>
      </p:sp>
      <p:pic>
        <p:nvPicPr>
          <p:cNvPr id="14" name="Picture 13"/>
          <p:cNvPicPr>
            <a:picLocks noChangeAspect="1"/>
          </p:cNvPicPr>
          <p:nvPr/>
        </p:nvPicPr>
        <p:blipFill>
          <a:blip r:embed="rId3"/>
          <a:stretch>
            <a:fillRect/>
          </a:stretch>
        </p:blipFill>
        <p:spPr>
          <a:xfrm>
            <a:off x="262652" y="2369318"/>
            <a:ext cx="4287982" cy="1752600"/>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336" y="4492272"/>
            <a:ext cx="3114675" cy="18459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Arrow Connector 3"/>
          <p:cNvCxnSpPr>
            <a:endCxn id="9218" idx="0"/>
          </p:cNvCxnSpPr>
          <p:nvPr/>
        </p:nvCxnSpPr>
        <p:spPr>
          <a:xfrm flipH="1">
            <a:off x="2564674" y="4121918"/>
            <a:ext cx="357988" cy="3703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93862" y="4195262"/>
            <a:ext cx="116891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quark model</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a:t>
            </a:fld>
            <a:endParaRPr lang="en-US" dirty="0"/>
          </a:p>
        </p:txBody>
      </p:sp>
    </p:spTree>
    <p:extLst>
      <p:ext uri="{BB962C8B-B14F-4D97-AF65-F5344CB8AC3E}">
        <p14:creationId xmlns:p14="http://schemas.microsoft.com/office/powerpoint/2010/main" val="3316833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6388">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iterate type="lt">
                                    <p:tmPct val="5000"/>
                                  </p:iterate>
                                  <p:childTnLst>
                                    <p:set>
                                      <p:cBhvr>
                                        <p:cTn id="12" dur="1" fill="hold">
                                          <p:stCondLst>
                                            <p:cond delay="0"/>
                                          </p:stCondLst>
                                        </p:cTn>
                                        <p:tgtEl>
                                          <p:spTgt spid="356384"/>
                                        </p:tgtEl>
                                        <p:attrNameLst>
                                          <p:attrName>style.visibility</p:attrName>
                                        </p:attrNameLst>
                                      </p:cBhvr>
                                      <p:to>
                                        <p:strVal val="visible"/>
                                      </p:to>
                                    </p:set>
                                    <p:anim calcmode="lin" valueType="num">
                                      <p:cBhvr>
                                        <p:cTn id="13" dur="1000" fill="hold"/>
                                        <p:tgtEl>
                                          <p:spTgt spid="356384"/>
                                        </p:tgtEl>
                                        <p:attrNameLst>
                                          <p:attrName>ppt_w</p:attrName>
                                        </p:attrNameLst>
                                      </p:cBhvr>
                                      <p:tavLst>
                                        <p:tav tm="0">
                                          <p:val>
                                            <p:fltVal val="0"/>
                                          </p:val>
                                        </p:tav>
                                        <p:tav tm="100000">
                                          <p:val>
                                            <p:strVal val="#ppt_w"/>
                                          </p:val>
                                        </p:tav>
                                      </p:tavLst>
                                    </p:anim>
                                    <p:anim calcmode="lin" valueType="num">
                                      <p:cBhvr>
                                        <p:cTn id="14" dur="1000" fill="hold"/>
                                        <p:tgtEl>
                                          <p:spTgt spid="356384"/>
                                        </p:tgtEl>
                                        <p:attrNameLst>
                                          <p:attrName>ppt_h</p:attrName>
                                        </p:attrNameLst>
                                      </p:cBhvr>
                                      <p:tavLst>
                                        <p:tav tm="0">
                                          <p:val>
                                            <p:fltVal val="0"/>
                                          </p:val>
                                        </p:tav>
                                        <p:tav tm="100000">
                                          <p:val>
                                            <p:strVal val="#ppt_h"/>
                                          </p:val>
                                        </p:tav>
                                      </p:tavLst>
                                    </p:anim>
                                    <p:anim calcmode="lin" valueType="num">
                                      <p:cBhvr>
                                        <p:cTn id="15" dur="1000" fill="hold"/>
                                        <p:tgtEl>
                                          <p:spTgt spid="356384"/>
                                        </p:tgtEl>
                                        <p:attrNameLst>
                                          <p:attrName>style.rotation</p:attrName>
                                        </p:attrNameLst>
                                      </p:cBhvr>
                                      <p:tavLst>
                                        <p:tav tm="0">
                                          <p:val>
                                            <p:fltVal val="90"/>
                                          </p:val>
                                        </p:tav>
                                        <p:tav tm="100000">
                                          <p:val>
                                            <p:fltVal val="0"/>
                                          </p:val>
                                        </p:tav>
                                      </p:tavLst>
                                    </p:anim>
                                    <p:animEffect transition="in" filter="fade">
                                      <p:cBhvr>
                                        <p:cTn id="16" dur="1000"/>
                                        <p:tgtEl>
                                          <p:spTgt spid="356384"/>
                                        </p:tgtEl>
                                      </p:cBhvr>
                                    </p:animEffect>
                                  </p:childTnLst>
                                </p:cTn>
                              </p:par>
                            </p:childTnLst>
                          </p:cTn>
                        </p:par>
                        <p:par>
                          <p:cTn id="17" fill="hold" nodeType="with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56389"/>
                                        </p:tgtEl>
                                        <p:attrNameLst>
                                          <p:attrName>style.visibility</p:attrName>
                                        </p:attrNameLst>
                                      </p:cBhvr>
                                      <p:to>
                                        <p:strVal val="visible"/>
                                      </p:to>
                                    </p:set>
                                  </p:childTnLst>
                                </p:cTn>
                              </p:par>
                            </p:childTnLst>
                          </p:cTn>
                        </p:par>
                        <p:par>
                          <p:cTn id="20" fill="hold" nodeType="afterGroup">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356379"/>
                                        </p:tgtEl>
                                        <p:attrNameLst>
                                          <p:attrName>style.visibility</p:attrName>
                                        </p:attrNameLst>
                                      </p:cBhvr>
                                      <p:to>
                                        <p:strVal val="visible"/>
                                      </p:to>
                                    </p:set>
                                    <p:animEffect transition="in" filter="wipe(down)">
                                      <p:cBhvr>
                                        <p:cTn id="23" dur="1000"/>
                                        <p:tgtEl>
                                          <p:spTgt spid="35637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6385"/>
                                        </p:tgtEl>
                                        <p:attrNameLst>
                                          <p:attrName>style.visibility</p:attrName>
                                        </p:attrNameLst>
                                      </p:cBhvr>
                                      <p:to>
                                        <p:strVal val="visible"/>
                                      </p:to>
                                    </p:set>
                                    <p:animEffect transition="in" filter="wipe(left)">
                                      <p:cBhvr>
                                        <p:cTn id="26" dur="1000"/>
                                        <p:tgtEl>
                                          <p:spTgt spid="356385"/>
                                        </p:tgtEl>
                                      </p:cBhvr>
                                    </p:animEffect>
                                  </p:childTnLst>
                                </p:cTn>
                              </p:par>
                            </p:childTnLst>
                          </p:cTn>
                        </p:par>
                        <p:par>
                          <p:cTn id="27" fill="hold" nodeType="afterGroup">
                            <p:stCondLst>
                              <p:cond delay="2000"/>
                            </p:stCondLst>
                            <p:childTnLst>
                              <p:par>
                                <p:cTn id="28" presetID="1" presetClass="entr" presetSubtype="0" fill="hold" nodeType="afterEffect">
                                  <p:stCondLst>
                                    <p:cond delay="1000"/>
                                  </p:stCondLst>
                                  <p:childTnLst>
                                    <p:set>
                                      <p:cBhvr>
                                        <p:cTn id="29" dur="1" fill="hold">
                                          <p:stCondLst>
                                            <p:cond delay="0"/>
                                          </p:stCondLst>
                                        </p:cTn>
                                        <p:tgtEl>
                                          <p:spTgt spid="356388">
                                            <p:txEl>
                                              <p:pRg st="1" end="1"/>
                                            </p:txEl>
                                          </p:spTgt>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nodeType="afterEffect">
                                  <p:stCondLst>
                                    <p:cond delay="1000"/>
                                  </p:stCondLst>
                                  <p:childTnLst>
                                    <p:set>
                                      <p:cBhvr>
                                        <p:cTn id="32" dur="1" fill="hold">
                                          <p:stCondLst>
                                            <p:cond delay="0"/>
                                          </p:stCondLst>
                                        </p:cTn>
                                        <p:tgtEl>
                                          <p:spTgt spid="3563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79" grpId="0" animBg="1"/>
      <p:bldP spid="356384" grpId="0" animBg="1"/>
      <p:bldP spid="356385" grpId="0" animBg="1"/>
      <p:bldP spid="3563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black"/>
                </a:solidFill>
                <a:latin typeface="+mj-lt"/>
                <a:ea typeface="ＭＳ Ｐゴシック" pitchFamily="-107" charset="-128"/>
                <a:cs typeface="Arial Rounded MT Bold"/>
              </a:rPr>
              <a:t>From 3D atomic structure to </a:t>
            </a:r>
            <a:r>
              <a:rPr lang="en-US" sz="2800" dirty="0" smtClean="0">
                <a:solidFill>
                  <a:prstClr val="black"/>
                </a:solidFill>
                <a:latin typeface="+mj-lt"/>
                <a:ea typeface="ＭＳ Ｐゴシック" pitchFamily="-107" charset="-128"/>
                <a:cs typeface="Arial Rounded MT Bold"/>
              </a:rPr>
              <a:t>the quantum world</a:t>
            </a:r>
            <a:endParaRPr lang="en-US" sz="2800" dirty="0">
              <a:latin typeface="+mj-lt"/>
            </a:endParaRPr>
          </a:p>
        </p:txBody>
      </p:sp>
      <p:sp>
        <p:nvSpPr>
          <p:cNvPr id="19" name="TextBox 18"/>
          <p:cNvSpPr txBox="1"/>
          <p:nvPr/>
        </p:nvSpPr>
        <p:spPr>
          <a:xfrm>
            <a:off x="228600" y="826480"/>
            <a:ext cx="7811431"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smtClean="0">
                <a:solidFill>
                  <a:srgbClr val="0D720A"/>
                </a:solidFill>
                <a:cs typeface="Arial Rounded MT Bold"/>
              </a:rPr>
              <a:t>Atomic structure:  dating </a:t>
            </a:r>
            <a:r>
              <a:rPr lang="en-US" sz="2200" dirty="0" smtClean="0">
                <a:solidFill>
                  <a:srgbClr val="FF0000"/>
                </a:solidFill>
                <a:cs typeface="Arial Rounded MT Bold"/>
              </a:rPr>
              <a:t>back to </a:t>
            </a:r>
            <a:r>
              <a:rPr lang="en-US" sz="2200" dirty="0" smtClean="0">
                <a:solidFill>
                  <a:srgbClr val="006500"/>
                </a:solidFill>
                <a:cs typeface="Arial Rounded MT Bold"/>
              </a:rPr>
              <a:t>Rutherford’s </a:t>
            </a:r>
            <a:r>
              <a:rPr lang="en-US" sz="2200" dirty="0">
                <a:solidFill>
                  <a:srgbClr val="006500"/>
                </a:solidFill>
                <a:cs typeface="Arial Rounded MT Bold"/>
              </a:rPr>
              <a:t>experiment </a:t>
            </a:r>
            <a:r>
              <a:rPr lang="en-US" sz="2200" dirty="0" smtClean="0">
                <a:solidFill>
                  <a:srgbClr val="006600"/>
                </a:solidFill>
              </a:rPr>
              <a:t>:</a:t>
            </a:r>
            <a:endParaRPr lang="en-US" sz="2200" dirty="0">
              <a:solidFill>
                <a:srgbClr val="006600"/>
              </a:solidFill>
            </a:endParaRPr>
          </a:p>
        </p:txBody>
      </p:sp>
      <p:grpSp>
        <p:nvGrpSpPr>
          <p:cNvPr id="20" name="Group 19"/>
          <p:cNvGrpSpPr/>
          <p:nvPr/>
        </p:nvGrpSpPr>
        <p:grpSpPr>
          <a:xfrm>
            <a:off x="228600" y="3645880"/>
            <a:ext cx="8780222" cy="2731532"/>
            <a:chOff x="228600" y="3733800"/>
            <a:chExt cx="8780222" cy="2731532"/>
          </a:xfrm>
        </p:grpSpPr>
        <p:grpSp>
          <p:nvGrpSpPr>
            <p:cNvPr id="21" name="Group 20"/>
            <p:cNvGrpSpPr/>
            <p:nvPr/>
          </p:nvGrpSpPr>
          <p:grpSpPr>
            <a:xfrm>
              <a:off x="228600" y="3733800"/>
              <a:ext cx="7612915" cy="2731532"/>
              <a:chOff x="228600" y="3733800"/>
              <a:chExt cx="7612915" cy="2731532"/>
            </a:xfrm>
          </p:grpSpPr>
          <p:sp>
            <p:nvSpPr>
              <p:cNvPr id="30" name="TextBox 29"/>
              <p:cNvSpPr txBox="1"/>
              <p:nvPr/>
            </p:nvSpPr>
            <p:spPr>
              <a:xfrm>
                <a:off x="228600" y="3733800"/>
                <a:ext cx="7612915"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smtClean="0">
                    <a:solidFill>
                      <a:srgbClr val="006600"/>
                    </a:solidFill>
                  </a:rPr>
                  <a:t>Localized mass and charge centers – vast “open” space:</a:t>
                </a:r>
                <a:endParaRPr lang="en-US" sz="2200" dirty="0">
                  <a:solidFill>
                    <a:srgbClr val="006600"/>
                  </a:solidFill>
                </a:endParaRPr>
              </a:p>
            </p:txBody>
          </p:sp>
          <p:grpSp>
            <p:nvGrpSpPr>
              <p:cNvPr id="31" name="Group 30"/>
              <p:cNvGrpSpPr/>
              <p:nvPr/>
            </p:nvGrpSpPr>
            <p:grpSpPr>
              <a:xfrm>
                <a:off x="609600" y="4191000"/>
                <a:ext cx="2095307" cy="2274332"/>
                <a:chOff x="609600" y="4191000"/>
                <a:chExt cx="2095307" cy="2274332"/>
              </a:xfrm>
            </p:grpSpPr>
            <p:sp>
              <p:nvSpPr>
                <p:cNvPr id="32" name="TextBox 31"/>
                <p:cNvSpPr txBox="1"/>
                <p:nvPr/>
              </p:nvSpPr>
              <p:spPr>
                <a:xfrm>
                  <a:off x="609600" y="4191000"/>
                  <a:ext cx="1172116" cy="369332"/>
                </a:xfrm>
                <a:prstGeom prst="rect">
                  <a:avLst/>
                </a:prstGeom>
                <a:noFill/>
              </p:spPr>
              <p:txBody>
                <a:bodyPr wrap="none" rtlCol="0">
                  <a:spAutoFit/>
                </a:bodyPr>
                <a:lstStyle/>
                <a:p>
                  <a:r>
                    <a:rPr lang="en-US" dirty="0" smtClean="0">
                      <a:solidFill>
                        <a:srgbClr val="0000FF"/>
                      </a:solidFill>
                      <a:cs typeface="Arial Rounded MT Bold"/>
                    </a:rPr>
                    <a:t>Molecule:</a:t>
                  </a:r>
                  <a:endParaRPr lang="en-US" dirty="0">
                    <a:solidFill>
                      <a:srgbClr val="0000FF"/>
                    </a:solidFill>
                    <a:cs typeface="Arial Rounded MT Bold"/>
                  </a:endParaRPr>
                </a:p>
              </p:txBody>
            </p:sp>
            <p:pic>
              <p:nvPicPr>
                <p:cNvPr id="33" name="Picture 32" descr="Screen Shot 2017-09-28 at 3.3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2000"/>
                  <a:ext cx="2019107" cy="1524000"/>
                </a:xfrm>
                <a:prstGeom prst="rect">
                  <a:avLst/>
                </a:prstGeom>
              </p:spPr>
            </p:pic>
            <p:sp>
              <p:nvSpPr>
                <p:cNvPr id="34" name="TextBox 33"/>
                <p:cNvSpPr txBox="1"/>
                <p:nvPr/>
              </p:nvSpPr>
              <p:spPr>
                <a:xfrm>
                  <a:off x="1524000" y="6096000"/>
                  <a:ext cx="945515" cy="369332"/>
                </a:xfrm>
                <a:prstGeom prst="rect">
                  <a:avLst/>
                </a:prstGeom>
                <a:noFill/>
              </p:spPr>
              <p:txBody>
                <a:bodyPr wrap="none" rtlCol="0">
                  <a:spAutoFit/>
                </a:bodyPr>
                <a:lstStyle/>
                <a:p>
                  <a:r>
                    <a:rPr lang="en-US" dirty="0" smtClean="0">
                      <a:solidFill>
                        <a:srgbClr val="0000FF"/>
                      </a:solidFill>
                      <a:cs typeface="Arial Rounded MT Bold"/>
                    </a:rPr>
                    <a:t>“Water”</a:t>
                  </a:r>
                  <a:endParaRPr lang="en-US" dirty="0">
                    <a:solidFill>
                      <a:srgbClr val="0000FF"/>
                    </a:solidFill>
                    <a:cs typeface="Arial Rounded MT Bold"/>
                  </a:endParaRPr>
                </a:p>
              </p:txBody>
            </p:sp>
          </p:grpSp>
        </p:grpSp>
        <p:grpSp>
          <p:nvGrpSpPr>
            <p:cNvPr id="22" name="Group 21"/>
            <p:cNvGrpSpPr/>
            <p:nvPr/>
          </p:nvGrpSpPr>
          <p:grpSpPr>
            <a:xfrm>
              <a:off x="3352800" y="4191000"/>
              <a:ext cx="2005677" cy="2274332"/>
              <a:chOff x="3352800" y="4191000"/>
              <a:chExt cx="2005677" cy="2274332"/>
            </a:xfrm>
          </p:grpSpPr>
          <p:pic>
            <p:nvPicPr>
              <p:cNvPr id="27" name="Picture 26" descr="Screen Shot 2017-09-28 at 10.17.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419600"/>
                <a:ext cx="1676400" cy="1735220"/>
              </a:xfrm>
              <a:prstGeom prst="rect">
                <a:avLst/>
              </a:prstGeom>
            </p:spPr>
          </p:pic>
          <p:sp>
            <p:nvSpPr>
              <p:cNvPr id="28" name="TextBox 27"/>
              <p:cNvSpPr txBox="1"/>
              <p:nvPr/>
            </p:nvSpPr>
            <p:spPr>
              <a:xfrm>
                <a:off x="3352800" y="4191000"/>
                <a:ext cx="966931" cy="369332"/>
              </a:xfrm>
              <a:prstGeom prst="rect">
                <a:avLst/>
              </a:prstGeom>
              <a:noFill/>
            </p:spPr>
            <p:txBody>
              <a:bodyPr wrap="none" rtlCol="0">
                <a:spAutoFit/>
              </a:bodyPr>
              <a:lstStyle/>
              <a:p>
                <a:r>
                  <a:rPr lang="en-US" dirty="0" smtClean="0">
                    <a:solidFill>
                      <a:srgbClr val="0000FF"/>
                    </a:solidFill>
                    <a:cs typeface="Arial Rounded MT Bold"/>
                  </a:rPr>
                  <a:t>Crystal:</a:t>
                </a:r>
                <a:endParaRPr lang="en-US" dirty="0">
                  <a:solidFill>
                    <a:srgbClr val="0000FF"/>
                  </a:solidFill>
                  <a:cs typeface="Arial Rounded MT Bold"/>
                </a:endParaRPr>
              </a:p>
            </p:txBody>
          </p:sp>
          <p:sp>
            <p:nvSpPr>
              <p:cNvPr id="29" name="TextBox 28"/>
              <p:cNvSpPr txBox="1"/>
              <p:nvPr/>
            </p:nvSpPr>
            <p:spPr>
              <a:xfrm>
                <a:off x="3352800" y="6096000"/>
                <a:ext cx="2005677" cy="369332"/>
              </a:xfrm>
              <a:prstGeom prst="rect">
                <a:avLst/>
              </a:prstGeom>
              <a:noFill/>
            </p:spPr>
            <p:txBody>
              <a:bodyPr wrap="none" rtlCol="0">
                <a:spAutoFit/>
              </a:bodyPr>
              <a:lstStyle/>
              <a:p>
                <a:r>
                  <a:rPr lang="en-US" dirty="0" smtClean="0">
                    <a:solidFill>
                      <a:srgbClr val="0000FF"/>
                    </a:solidFill>
                    <a:cs typeface="Arial Rounded MT Bold"/>
                  </a:rPr>
                  <a:t>Rare-Earth metal </a:t>
                </a:r>
                <a:endParaRPr lang="en-US" dirty="0">
                  <a:solidFill>
                    <a:srgbClr val="0000FF"/>
                  </a:solidFill>
                  <a:cs typeface="Arial Rounded MT Bold"/>
                </a:endParaRPr>
              </a:p>
            </p:txBody>
          </p:sp>
        </p:grpSp>
        <p:grpSp>
          <p:nvGrpSpPr>
            <p:cNvPr id="23" name="Group 22"/>
            <p:cNvGrpSpPr/>
            <p:nvPr/>
          </p:nvGrpSpPr>
          <p:grpSpPr>
            <a:xfrm>
              <a:off x="5887928" y="4191000"/>
              <a:ext cx="3120894" cy="2274332"/>
              <a:chOff x="5887928" y="4191000"/>
              <a:chExt cx="3120894" cy="2274332"/>
            </a:xfrm>
          </p:grpSpPr>
          <p:pic>
            <p:nvPicPr>
              <p:cNvPr id="24" name="Picture 23" descr="carbon-na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308" y="4522176"/>
                <a:ext cx="1967174" cy="1780248"/>
              </a:xfrm>
              <a:prstGeom prst="rect">
                <a:avLst/>
              </a:prstGeom>
            </p:spPr>
          </p:pic>
          <p:sp>
            <p:nvSpPr>
              <p:cNvPr id="25" name="TextBox 24"/>
              <p:cNvSpPr txBox="1"/>
              <p:nvPr/>
            </p:nvSpPr>
            <p:spPr>
              <a:xfrm>
                <a:off x="5887928" y="4191000"/>
                <a:ext cx="1620957" cy="369332"/>
              </a:xfrm>
              <a:prstGeom prst="rect">
                <a:avLst/>
              </a:prstGeom>
              <a:noFill/>
            </p:spPr>
            <p:txBody>
              <a:bodyPr wrap="none" rtlCol="0">
                <a:spAutoFit/>
              </a:bodyPr>
              <a:lstStyle/>
              <a:p>
                <a:r>
                  <a:rPr lang="en-US" dirty="0" smtClean="0">
                    <a:solidFill>
                      <a:srgbClr val="0000FF"/>
                    </a:solidFill>
                    <a:cs typeface="Arial Rounded MT Bold"/>
                  </a:rPr>
                  <a:t>Nanomaterial:</a:t>
                </a:r>
                <a:endParaRPr lang="en-US" dirty="0">
                  <a:solidFill>
                    <a:srgbClr val="0000FF"/>
                  </a:solidFill>
                  <a:cs typeface="Arial Rounded MT Bold"/>
                </a:endParaRPr>
              </a:p>
            </p:txBody>
          </p:sp>
          <p:sp>
            <p:nvSpPr>
              <p:cNvPr id="26" name="TextBox 25"/>
              <p:cNvSpPr txBox="1"/>
              <p:nvPr/>
            </p:nvSpPr>
            <p:spPr>
              <a:xfrm>
                <a:off x="7362217" y="6096000"/>
                <a:ext cx="1646605" cy="369332"/>
              </a:xfrm>
              <a:prstGeom prst="rect">
                <a:avLst/>
              </a:prstGeom>
              <a:noFill/>
            </p:spPr>
            <p:txBody>
              <a:bodyPr wrap="none" rtlCol="0">
                <a:spAutoFit/>
              </a:bodyPr>
              <a:lstStyle/>
              <a:p>
                <a:r>
                  <a:rPr lang="en-US" dirty="0" smtClean="0">
                    <a:solidFill>
                      <a:srgbClr val="0000FF"/>
                    </a:solidFill>
                    <a:cs typeface="Arial Rounded MT Bold"/>
                  </a:rPr>
                  <a:t>Carbon-based</a:t>
                </a:r>
                <a:endParaRPr lang="en-US" dirty="0">
                  <a:solidFill>
                    <a:srgbClr val="0000FF"/>
                  </a:solidFill>
                  <a:cs typeface="Arial Rounded MT Bold"/>
                </a:endParaRPr>
              </a:p>
            </p:txBody>
          </p:sp>
        </p:grpSp>
      </p:grpSp>
      <p:sp>
        <p:nvSpPr>
          <p:cNvPr id="38" name="Rectangle 37"/>
          <p:cNvSpPr/>
          <p:nvPr/>
        </p:nvSpPr>
        <p:spPr>
          <a:xfrm>
            <a:off x="1364783" y="2415753"/>
            <a:ext cx="1805302" cy="523220"/>
          </a:xfrm>
          <a:prstGeom prst="rect">
            <a:avLst/>
          </a:prstGeom>
        </p:spPr>
        <p:txBody>
          <a:bodyPr wrap="none">
            <a:spAutoFit/>
          </a:bodyPr>
          <a:lstStyle/>
          <a:p>
            <a:pPr algn="ctr" defTabSz="456188"/>
            <a:r>
              <a:rPr lang="en-US" sz="1400" dirty="0">
                <a:solidFill>
                  <a:srgbClr val="0000FF"/>
                </a:solidFill>
              </a:rPr>
              <a:t>J.J. Thomson’s</a:t>
            </a:r>
          </a:p>
          <a:p>
            <a:pPr algn="ctr" defTabSz="456188"/>
            <a:r>
              <a:rPr lang="en-US" sz="1400" dirty="0">
                <a:solidFill>
                  <a:srgbClr val="0000FF"/>
                </a:solidFill>
              </a:rPr>
              <a:t>plum-pudding model</a:t>
            </a:r>
          </a:p>
        </p:txBody>
      </p:sp>
      <p:grpSp>
        <p:nvGrpSpPr>
          <p:cNvPr id="39" name="Group 38"/>
          <p:cNvGrpSpPr/>
          <p:nvPr/>
        </p:nvGrpSpPr>
        <p:grpSpPr>
          <a:xfrm>
            <a:off x="633030" y="1323785"/>
            <a:ext cx="8305800" cy="2349076"/>
            <a:chOff x="609600" y="1345255"/>
            <a:chExt cx="8305800" cy="2349076"/>
          </a:xfrm>
        </p:grpSpPr>
        <p:grpSp>
          <p:nvGrpSpPr>
            <p:cNvPr id="40" name="Group 39"/>
            <p:cNvGrpSpPr/>
            <p:nvPr/>
          </p:nvGrpSpPr>
          <p:grpSpPr>
            <a:xfrm>
              <a:off x="609600" y="3048000"/>
              <a:ext cx="8305800" cy="646331"/>
              <a:chOff x="609600" y="3048000"/>
              <a:chExt cx="8305800" cy="646331"/>
            </a:xfrm>
          </p:grpSpPr>
          <p:sp>
            <p:nvSpPr>
              <p:cNvPr id="52" name="TextBox 51"/>
              <p:cNvSpPr txBox="1"/>
              <p:nvPr/>
            </p:nvSpPr>
            <p:spPr>
              <a:xfrm>
                <a:off x="609600" y="3048000"/>
                <a:ext cx="1374445" cy="369332"/>
              </a:xfrm>
              <a:prstGeom prst="rect">
                <a:avLst/>
              </a:prstGeom>
              <a:noFill/>
            </p:spPr>
            <p:txBody>
              <a:bodyPr wrap="none" rtlCol="0">
                <a:spAutoFit/>
              </a:bodyPr>
              <a:lstStyle/>
              <a:p>
                <a:r>
                  <a:rPr lang="en-US" dirty="0" smtClean="0">
                    <a:solidFill>
                      <a:srgbClr val="FF0000"/>
                    </a:solidFill>
                    <a:cs typeface="Arial Rounded MT Bold"/>
                  </a:rPr>
                  <a:t>Discovery: </a:t>
                </a:r>
                <a:endParaRPr lang="en-US" dirty="0">
                  <a:solidFill>
                    <a:srgbClr val="FF0000"/>
                  </a:solidFill>
                  <a:cs typeface="Arial Rounded MT Bold"/>
                </a:endParaRPr>
              </a:p>
            </p:txBody>
          </p:sp>
          <p:sp>
            <p:nvSpPr>
              <p:cNvPr id="53" name="Rectangle 52"/>
              <p:cNvSpPr/>
              <p:nvPr/>
            </p:nvSpPr>
            <p:spPr>
              <a:xfrm>
                <a:off x="1905000" y="3048000"/>
                <a:ext cx="7010400" cy="646331"/>
              </a:xfrm>
              <a:prstGeom prst="rect">
                <a:avLst/>
              </a:prstGeom>
            </p:spPr>
            <p:txBody>
              <a:bodyPr wrap="square">
                <a:spAutoFit/>
              </a:bodyPr>
              <a:lstStyle/>
              <a:p>
                <a:pPr marL="285750" indent="-285750" defTabSz="456188">
                  <a:buFont typeface="Wingdings" charset="2"/>
                  <a:buChar char="²"/>
                </a:pPr>
                <a:r>
                  <a:rPr lang="en-US" dirty="0" smtClean="0">
                    <a:solidFill>
                      <a:srgbClr val="0000FF"/>
                    </a:solidFill>
                  </a:rPr>
                  <a:t>Tiny nucleus - </a:t>
                </a:r>
                <a:r>
                  <a:rPr lang="en-US" i="1" dirty="0">
                    <a:solidFill>
                      <a:srgbClr val="FF0000"/>
                    </a:solidFill>
                  </a:rPr>
                  <a:t>less than 1 trillionth in volume of an </a:t>
                </a:r>
                <a:r>
                  <a:rPr lang="en-US" i="1" dirty="0" smtClean="0">
                    <a:solidFill>
                      <a:srgbClr val="FF0000"/>
                    </a:solidFill>
                  </a:rPr>
                  <a:t>atom</a:t>
                </a:r>
                <a:endParaRPr lang="en-US" dirty="0" smtClean="0">
                  <a:solidFill>
                    <a:srgbClr val="0000FF"/>
                  </a:solidFill>
                </a:endParaRPr>
              </a:p>
              <a:p>
                <a:pPr marL="285750" indent="-285750" defTabSz="456188">
                  <a:buFont typeface="Wingdings" charset="2"/>
                  <a:buChar char="²"/>
                </a:pPr>
                <a:r>
                  <a:rPr lang="en-US" dirty="0" smtClean="0">
                    <a:solidFill>
                      <a:srgbClr val="0000FF"/>
                    </a:solidFill>
                  </a:rPr>
                  <a:t>Quantum probability </a:t>
                </a:r>
                <a:r>
                  <a:rPr lang="en-US" i="1" dirty="0" smtClean="0">
                    <a:solidFill>
                      <a:srgbClr val="FF0000"/>
                    </a:solidFill>
                  </a:rPr>
                  <a:t>- the </a:t>
                </a:r>
                <a:r>
                  <a:rPr lang="en-US" i="1" dirty="0">
                    <a:solidFill>
                      <a:srgbClr val="FF0000"/>
                    </a:solidFill>
                  </a:rPr>
                  <a:t>Quantum World</a:t>
                </a:r>
                <a:r>
                  <a:rPr lang="en-US" i="1" dirty="0" smtClean="0">
                    <a:solidFill>
                      <a:srgbClr val="FF0000"/>
                    </a:solidFill>
                  </a:rPr>
                  <a:t>!  </a:t>
                </a:r>
              </a:p>
            </p:txBody>
          </p:sp>
        </p:grpSp>
        <p:grpSp>
          <p:nvGrpSpPr>
            <p:cNvPr id="41" name="Group 40"/>
            <p:cNvGrpSpPr/>
            <p:nvPr/>
          </p:nvGrpSpPr>
          <p:grpSpPr>
            <a:xfrm>
              <a:off x="609600" y="1345255"/>
              <a:ext cx="8305800" cy="1679066"/>
              <a:chOff x="609600" y="1345255"/>
              <a:chExt cx="8305800" cy="1679066"/>
            </a:xfrm>
          </p:grpSpPr>
          <p:sp>
            <p:nvSpPr>
              <p:cNvPr id="42" name="TextBox 41"/>
              <p:cNvSpPr txBox="1"/>
              <p:nvPr/>
            </p:nvSpPr>
            <p:spPr>
              <a:xfrm>
                <a:off x="609600" y="1752600"/>
                <a:ext cx="787395" cy="369332"/>
              </a:xfrm>
              <a:prstGeom prst="rect">
                <a:avLst/>
              </a:prstGeom>
              <a:noFill/>
            </p:spPr>
            <p:txBody>
              <a:bodyPr wrap="none" rtlCol="0">
                <a:spAutoFit/>
              </a:bodyPr>
              <a:lstStyle/>
              <a:p>
                <a:pPr defTabSz="456188"/>
                <a:r>
                  <a:rPr lang="en-US" dirty="0" smtClean="0">
                    <a:solidFill>
                      <a:srgbClr val="FF0000"/>
                    </a:solidFill>
                  </a:rPr>
                  <a:t>Atom:</a:t>
                </a:r>
                <a:endParaRPr lang="en-US" dirty="0">
                  <a:solidFill>
                    <a:srgbClr val="FF0000"/>
                  </a:solidFill>
                </a:endParaRPr>
              </a:p>
            </p:txBody>
          </p:sp>
          <p:sp>
            <p:nvSpPr>
              <p:cNvPr id="43" name="Right Arrow 42"/>
              <p:cNvSpPr/>
              <p:nvPr/>
            </p:nvSpPr>
            <p:spPr>
              <a:xfrm>
                <a:off x="3505200" y="19050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44" name="Right Arrow 43"/>
              <p:cNvSpPr/>
              <p:nvPr/>
            </p:nvSpPr>
            <p:spPr>
              <a:xfrm>
                <a:off x="6381292" y="19050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45" name="TextBox 44"/>
              <p:cNvSpPr txBox="1"/>
              <p:nvPr/>
            </p:nvSpPr>
            <p:spPr>
              <a:xfrm>
                <a:off x="3048000" y="1447800"/>
                <a:ext cx="1351652" cy="369332"/>
              </a:xfrm>
              <a:prstGeom prst="rect">
                <a:avLst/>
              </a:prstGeom>
              <a:noFill/>
            </p:spPr>
            <p:txBody>
              <a:bodyPr wrap="none" rtlCol="0">
                <a:spAutoFit/>
              </a:bodyPr>
              <a:lstStyle/>
              <a:p>
                <a:r>
                  <a:rPr lang="en-US" dirty="0" smtClean="0">
                    <a:solidFill>
                      <a:srgbClr val="FF0000"/>
                    </a:solidFill>
                    <a:cs typeface="Arial Rounded MT Bold"/>
                  </a:rPr>
                  <a:t>Experiment</a:t>
                </a:r>
                <a:endParaRPr lang="en-US" dirty="0">
                  <a:solidFill>
                    <a:srgbClr val="FF0000"/>
                  </a:solidFill>
                  <a:cs typeface="Arial Rounded MT Bold"/>
                </a:endParaRPr>
              </a:p>
            </p:txBody>
          </p:sp>
          <p:sp>
            <p:nvSpPr>
              <p:cNvPr id="46" name="TextBox 45"/>
              <p:cNvSpPr txBox="1"/>
              <p:nvPr/>
            </p:nvSpPr>
            <p:spPr>
              <a:xfrm>
                <a:off x="6228892" y="1447800"/>
                <a:ext cx="902811" cy="369332"/>
              </a:xfrm>
              <a:prstGeom prst="rect">
                <a:avLst/>
              </a:prstGeom>
              <a:noFill/>
            </p:spPr>
            <p:txBody>
              <a:bodyPr wrap="none" rtlCol="0">
                <a:spAutoFit/>
              </a:bodyPr>
              <a:lstStyle/>
              <a:p>
                <a:r>
                  <a:rPr lang="en-US" dirty="0" smtClean="0">
                    <a:solidFill>
                      <a:srgbClr val="FF0000"/>
                    </a:solidFill>
                    <a:cs typeface="Arial Rounded MT Bold"/>
                  </a:rPr>
                  <a:t>Theory</a:t>
                </a:r>
                <a:endParaRPr lang="en-US" dirty="0">
                  <a:solidFill>
                    <a:srgbClr val="FF0000"/>
                  </a:solidFill>
                  <a:cs typeface="Arial Rounded MT Bold"/>
                </a:endParaRPr>
              </a:p>
            </p:txBody>
          </p:sp>
          <p:sp>
            <p:nvSpPr>
              <p:cNvPr id="47" name="Rectangle 46"/>
              <p:cNvSpPr/>
              <p:nvPr/>
            </p:nvSpPr>
            <p:spPr>
              <a:xfrm>
                <a:off x="7356223" y="2667000"/>
                <a:ext cx="1547218" cy="307777"/>
              </a:xfrm>
              <a:prstGeom prst="rect">
                <a:avLst/>
              </a:prstGeom>
            </p:spPr>
            <p:txBody>
              <a:bodyPr wrap="none">
                <a:spAutoFit/>
              </a:bodyPr>
              <a:lstStyle/>
              <a:p>
                <a:pPr algn="ctr" defTabSz="456188"/>
                <a:r>
                  <a:rPr lang="en-US" sz="1400" dirty="0" smtClean="0">
                    <a:solidFill>
                      <a:srgbClr val="0000FF"/>
                    </a:solidFill>
                  </a:rPr>
                  <a:t>Quantum </a:t>
                </a:r>
                <a:r>
                  <a:rPr lang="en-US" sz="1400" dirty="0">
                    <a:solidFill>
                      <a:srgbClr val="0000FF"/>
                    </a:solidFill>
                  </a:rPr>
                  <a:t>orbitals</a:t>
                </a:r>
              </a:p>
            </p:txBody>
          </p:sp>
          <p:pic>
            <p:nvPicPr>
              <p:cNvPr id="48" name="Picture 47" descr="Screen Shot 2017-11-17 at 5.04.1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526" y="1524001"/>
                <a:ext cx="1180907" cy="991312"/>
              </a:xfrm>
              <a:prstGeom prst="rect">
                <a:avLst/>
              </a:prstGeom>
            </p:spPr>
          </p:pic>
          <p:sp>
            <p:nvSpPr>
              <p:cNvPr id="49" name="Rectangle 48"/>
              <p:cNvSpPr/>
              <p:nvPr/>
            </p:nvSpPr>
            <p:spPr>
              <a:xfrm>
                <a:off x="4437559" y="2501101"/>
                <a:ext cx="1627369" cy="523220"/>
              </a:xfrm>
              <a:prstGeom prst="rect">
                <a:avLst/>
              </a:prstGeom>
            </p:spPr>
            <p:txBody>
              <a:bodyPr wrap="none">
                <a:spAutoFit/>
              </a:bodyPr>
              <a:lstStyle/>
              <a:p>
                <a:pPr algn="ctr" defTabSz="456188"/>
                <a:r>
                  <a:rPr lang="en-US" sz="1400" dirty="0" smtClean="0">
                    <a:solidFill>
                      <a:srgbClr val="0000FF"/>
                    </a:solidFill>
                  </a:rPr>
                  <a:t>Rutherford’s</a:t>
                </a:r>
              </a:p>
              <a:p>
                <a:pPr algn="ctr" defTabSz="456188"/>
                <a:r>
                  <a:rPr lang="en-US" sz="1400" dirty="0" smtClean="0">
                    <a:solidFill>
                      <a:srgbClr val="0000FF"/>
                    </a:solidFill>
                  </a:rPr>
                  <a:t>Experiment - Data</a:t>
                </a:r>
                <a:endParaRPr lang="en-US" sz="1400" dirty="0">
                  <a:solidFill>
                    <a:srgbClr val="0000FF"/>
                  </a:solidFill>
                </a:endParaRPr>
              </a:p>
            </p:txBody>
          </p:sp>
          <p:pic>
            <p:nvPicPr>
              <p:cNvPr id="50" name="Picture 49" descr="Screen Shot 2017-11-17 at 5.04.3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8177" y="1492909"/>
                <a:ext cx="1272168" cy="1010764"/>
              </a:xfrm>
              <a:prstGeom prst="rect">
                <a:avLst/>
              </a:prstGeom>
            </p:spPr>
          </p:pic>
          <p:pic>
            <p:nvPicPr>
              <p:cNvPr id="51" name="Picture 50" descr="Screen Shot 2017-11-17 at 1.44.3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3516" y="1345255"/>
                <a:ext cx="1611884" cy="1321745"/>
              </a:xfrm>
              <a:prstGeom prst="rect">
                <a:avLst/>
              </a:prstGeom>
            </p:spPr>
          </p:pic>
        </p:grpSp>
      </p:grpSp>
      <p:grpSp>
        <p:nvGrpSpPr>
          <p:cNvPr id="54" name="Group 53"/>
          <p:cNvGrpSpPr/>
          <p:nvPr/>
        </p:nvGrpSpPr>
        <p:grpSpPr>
          <a:xfrm>
            <a:off x="586357" y="1163977"/>
            <a:ext cx="4098115" cy="338554"/>
            <a:chOff x="586357" y="1251897"/>
            <a:chExt cx="4098115" cy="338554"/>
          </a:xfrm>
        </p:grpSpPr>
        <p:sp>
          <p:nvSpPr>
            <p:cNvPr id="55" name="TextBox 54"/>
            <p:cNvSpPr txBox="1"/>
            <p:nvPr/>
          </p:nvSpPr>
          <p:spPr>
            <a:xfrm>
              <a:off x="586357" y="1251897"/>
              <a:ext cx="2036752" cy="338554"/>
            </a:xfrm>
            <a:prstGeom prst="rect">
              <a:avLst/>
            </a:prstGeom>
            <a:noFill/>
          </p:spPr>
          <p:txBody>
            <a:bodyPr wrap="square" rtlCol="0">
              <a:spAutoFit/>
            </a:bodyPr>
            <a:lstStyle/>
            <a:p>
              <a:r>
                <a:rPr lang="el-GR" sz="1600" dirty="0" smtClean="0">
                  <a:solidFill>
                    <a:srgbClr val="FF0000"/>
                  </a:solidFill>
                </a:rPr>
                <a:t>α</a:t>
              </a:r>
              <a:r>
                <a:rPr lang="en-US" sz="1600" dirty="0" smtClean="0">
                  <a:solidFill>
                    <a:srgbClr val="FF0000"/>
                  </a:solidFill>
                </a:rPr>
                <a:t> + </a:t>
              </a:r>
              <a:r>
                <a:rPr lang="en-US" sz="1600" i="1" dirty="0" smtClean="0">
                  <a:solidFill>
                    <a:srgbClr val="FF0000"/>
                  </a:solidFill>
                </a:rPr>
                <a:t>Au</a:t>
              </a:r>
              <a:r>
                <a:rPr lang="en-US" sz="1600" dirty="0" smtClean="0">
                  <a:solidFill>
                    <a:srgbClr val="FF0000"/>
                  </a:solidFill>
                </a:rPr>
                <a:t>   </a:t>
              </a:r>
              <a:r>
                <a:rPr lang="en-US" sz="1600" dirty="0" smtClean="0">
                  <a:solidFill>
                    <a:srgbClr val="FF0000"/>
                  </a:solidFill>
                  <a:ea typeface="Wingdings"/>
                  <a:cs typeface="Wingdings"/>
                  <a:sym typeface="Wingdings"/>
                </a:rPr>
                <a:t></a:t>
              </a:r>
              <a:r>
                <a:rPr lang="en-US" sz="1600" dirty="0" smtClean="0">
                  <a:solidFill>
                    <a:srgbClr val="FF0000"/>
                  </a:solidFill>
                </a:rPr>
                <a:t>  </a:t>
              </a:r>
              <a:r>
                <a:rPr lang="el-GR" sz="1600" dirty="0" smtClean="0">
                  <a:solidFill>
                    <a:srgbClr val="FF0000"/>
                  </a:solidFill>
                </a:rPr>
                <a:t>α</a:t>
              </a:r>
              <a:r>
                <a:rPr lang="en-US" sz="1600" dirty="0" smtClean="0">
                  <a:solidFill>
                    <a:srgbClr val="FF0000"/>
                  </a:solidFill>
                </a:rPr>
                <a:t> + </a:t>
              </a:r>
              <a:r>
                <a:rPr lang="en-US" sz="1600" i="1" dirty="0" smtClean="0">
                  <a:solidFill>
                    <a:srgbClr val="FF0000"/>
                  </a:solidFill>
                </a:rPr>
                <a:t>X</a:t>
              </a:r>
              <a:r>
                <a:rPr lang="en-US" sz="1600" dirty="0" smtClean="0">
                  <a:solidFill>
                    <a:srgbClr val="FF0000"/>
                  </a:solidFill>
                </a:rPr>
                <a:t>   </a:t>
              </a:r>
              <a:endParaRPr lang="en-US" sz="1600" dirty="0">
                <a:solidFill>
                  <a:srgbClr val="FF0000"/>
                </a:solidFill>
              </a:endParaRPr>
            </a:p>
          </p:txBody>
        </p:sp>
        <p:sp>
          <p:nvSpPr>
            <p:cNvPr id="56" name="TextBox 55"/>
            <p:cNvSpPr txBox="1"/>
            <p:nvPr/>
          </p:nvSpPr>
          <p:spPr>
            <a:xfrm>
              <a:off x="2928863" y="1251897"/>
              <a:ext cx="1755609" cy="307777"/>
            </a:xfrm>
            <a:prstGeom prst="rect">
              <a:avLst/>
            </a:prstGeom>
            <a:noFill/>
          </p:spPr>
          <p:txBody>
            <a:bodyPr wrap="none" rtlCol="0">
              <a:spAutoFit/>
            </a:bodyPr>
            <a:lstStyle/>
            <a:p>
              <a:r>
                <a:rPr lang="en-US" sz="1400" dirty="0" smtClean="0">
                  <a:solidFill>
                    <a:srgbClr val="FF0000"/>
                  </a:solidFill>
                  <a:cs typeface="Arial Rounded MT Bold"/>
                </a:rPr>
                <a:t>Over 100 years ago</a:t>
              </a:r>
              <a:endParaRPr lang="en-US" sz="1400" dirty="0">
                <a:solidFill>
                  <a:srgbClr val="FF0000"/>
                </a:solidFill>
                <a:cs typeface="Arial Rounded MT Bold"/>
              </a:endParaRPr>
            </a:p>
          </p:txBody>
        </p:sp>
      </p:grpSp>
    </p:spTree>
    <p:extLst>
      <p:ext uri="{BB962C8B-B14F-4D97-AF65-F5344CB8AC3E}">
        <p14:creationId xmlns:p14="http://schemas.microsoft.com/office/powerpoint/2010/main" val="264800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black"/>
                </a:solidFill>
                <a:latin typeface="+mj-lt"/>
                <a:ea typeface="ＭＳ Ｐゴシック" pitchFamily="-107" charset="-128"/>
                <a:cs typeface="Arial Rounded MT Bold"/>
              </a:rPr>
              <a:t>From 3D </a:t>
            </a:r>
            <a:r>
              <a:rPr lang="en-US" sz="2800" dirty="0" smtClean="0">
                <a:solidFill>
                  <a:prstClr val="black"/>
                </a:solidFill>
                <a:latin typeface="+mj-lt"/>
                <a:ea typeface="ＭＳ Ｐゴシック" pitchFamily="-107" charset="-128"/>
                <a:cs typeface="Arial Rounded MT Bold"/>
              </a:rPr>
              <a:t>hadron </a:t>
            </a:r>
            <a:r>
              <a:rPr lang="en-US" sz="2800" dirty="0">
                <a:solidFill>
                  <a:prstClr val="black"/>
                </a:solidFill>
                <a:latin typeface="+mj-lt"/>
                <a:ea typeface="ＭＳ Ｐゴシック" pitchFamily="-107" charset="-128"/>
                <a:cs typeface="Arial Rounded MT Bold"/>
              </a:rPr>
              <a:t>structure to </a:t>
            </a:r>
            <a:r>
              <a:rPr lang="en-US" sz="2800" dirty="0" smtClean="0">
                <a:solidFill>
                  <a:srgbClr val="FF0000"/>
                </a:solidFill>
                <a:latin typeface="+mj-lt"/>
                <a:ea typeface="ＭＳ Ｐゴシック" pitchFamily="-107" charset="-128"/>
                <a:cs typeface="Arial Rounded MT Bold"/>
              </a:rPr>
              <a:t>Q</a:t>
            </a:r>
            <a:r>
              <a:rPr lang="en-US" sz="2800" dirty="0" smtClean="0">
                <a:solidFill>
                  <a:srgbClr val="0000FF"/>
                </a:solidFill>
                <a:latin typeface="+mj-lt"/>
                <a:ea typeface="ＭＳ Ｐゴシック" pitchFamily="-107" charset="-128"/>
                <a:cs typeface="Arial Rounded MT Bold"/>
              </a:rPr>
              <a:t>C</a:t>
            </a:r>
            <a:r>
              <a:rPr lang="en-US" sz="2800" dirty="0" smtClean="0">
                <a:solidFill>
                  <a:srgbClr val="008000"/>
                </a:solidFill>
                <a:latin typeface="+mj-lt"/>
                <a:ea typeface="ＭＳ Ｐゴシック" pitchFamily="-107" charset="-128"/>
                <a:cs typeface="Arial Rounded MT Bold"/>
              </a:rPr>
              <a:t>D</a:t>
            </a:r>
            <a:endParaRPr lang="en-US" sz="2800" dirty="0">
              <a:solidFill>
                <a:srgbClr val="008000"/>
              </a:solidFill>
              <a:latin typeface="+mj-lt"/>
            </a:endParaRPr>
          </a:p>
        </p:txBody>
      </p:sp>
      <p:grpSp>
        <p:nvGrpSpPr>
          <p:cNvPr id="57" name="Group 56"/>
          <p:cNvGrpSpPr/>
          <p:nvPr/>
        </p:nvGrpSpPr>
        <p:grpSpPr>
          <a:xfrm>
            <a:off x="685800" y="1781912"/>
            <a:ext cx="3475682" cy="1380929"/>
            <a:chOff x="691259" y="2038620"/>
            <a:chExt cx="3475682" cy="1380929"/>
          </a:xfrm>
        </p:grpSpPr>
        <p:grpSp>
          <p:nvGrpSpPr>
            <p:cNvPr id="58" name="Group 57"/>
            <p:cNvGrpSpPr/>
            <p:nvPr/>
          </p:nvGrpSpPr>
          <p:grpSpPr>
            <a:xfrm>
              <a:off x="691259" y="2038620"/>
              <a:ext cx="3377798" cy="1380929"/>
              <a:chOff x="691259" y="2038620"/>
              <a:chExt cx="3377798" cy="1380929"/>
            </a:xfrm>
          </p:grpSpPr>
          <p:pic>
            <p:nvPicPr>
              <p:cNvPr id="60" name="Picture 59" descr="quark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59" y="2038620"/>
                <a:ext cx="2615798" cy="1380929"/>
              </a:xfrm>
              <a:prstGeom prst="rect">
                <a:avLst/>
              </a:prstGeom>
            </p:spPr>
          </p:pic>
          <p:sp>
            <p:nvSpPr>
              <p:cNvPr id="61" name="TextBox 60"/>
              <p:cNvSpPr txBox="1"/>
              <p:nvPr/>
            </p:nvSpPr>
            <p:spPr>
              <a:xfrm>
                <a:off x="691259" y="2038620"/>
                <a:ext cx="2237278" cy="369332"/>
              </a:xfrm>
              <a:prstGeom prst="rect">
                <a:avLst/>
              </a:prstGeom>
              <a:noFill/>
            </p:spPr>
            <p:txBody>
              <a:bodyPr wrap="square" rtlCol="0">
                <a:spAutoFit/>
              </a:bodyPr>
              <a:lstStyle/>
              <a:p>
                <a:r>
                  <a:rPr lang="en-US" dirty="0">
                    <a:solidFill>
                      <a:srgbClr val="FF0000"/>
                    </a:solidFill>
                  </a:rPr>
                  <a:t>e</a:t>
                </a:r>
                <a:r>
                  <a:rPr lang="en-US" dirty="0" smtClean="0">
                    <a:solidFill>
                      <a:srgbClr val="FF0000"/>
                    </a:solidFill>
                  </a:rPr>
                  <a:t> + </a:t>
                </a:r>
                <a:r>
                  <a:rPr lang="en-US" i="1" dirty="0">
                    <a:solidFill>
                      <a:srgbClr val="FF0000"/>
                    </a:solidFill>
                  </a:rPr>
                  <a:t>p</a:t>
                </a:r>
                <a:r>
                  <a:rPr lang="en-US" dirty="0" smtClean="0">
                    <a:solidFill>
                      <a:srgbClr val="FF0000"/>
                    </a:solidFill>
                  </a:rPr>
                  <a:t>   </a:t>
                </a:r>
                <a:r>
                  <a:rPr lang="en-US" dirty="0" smtClean="0">
                    <a:solidFill>
                      <a:srgbClr val="FF0000"/>
                    </a:solidFill>
                    <a:ea typeface="Wingdings"/>
                    <a:cs typeface="Wingdings"/>
                    <a:sym typeface="Wingdings"/>
                  </a:rPr>
                  <a:t></a:t>
                </a:r>
                <a:r>
                  <a:rPr lang="en-US" dirty="0" smtClean="0">
                    <a:solidFill>
                      <a:srgbClr val="FF0000"/>
                    </a:solidFill>
                  </a:rPr>
                  <a:t>  </a:t>
                </a:r>
                <a:r>
                  <a:rPr lang="en-US" dirty="0">
                    <a:solidFill>
                      <a:srgbClr val="FF0000"/>
                    </a:solidFill>
                  </a:rPr>
                  <a:t>e</a:t>
                </a:r>
                <a:r>
                  <a:rPr lang="en-US" dirty="0" smtClean="0">
                    <a:solidFill>
                      <a:srgbClr val="FF0000"/>
                    </a:solidFill>
                  </a:rPr>
                  <a:t> + </a:t>
                </a:r>
                <a:r>
                  <a:rPr lang="en-US" i="1" dirty="0" smtClean="0">
                    <a:solidFill>
                      <a:srgbClr val="FF0000"/>
                    </a:solidFill>
                  </a:rPr>
                  <a:t>X</a:t>
                </a:r>
                <a:r>
                  <a:rPr lang="en-US" dirty="0" smtClean="0">
                    <a:solidFill>
                      <a:srgbClr val="FF0000"/>
                    </a:solidFill>
                  </a:rPr>
                  <a:t>   </a:t>
                </a:r>
                <a:endParaRPr lang="en-US" dirty="0">
                  <a:solidFill>
                    <a:srgbClr val="FF0000"/>
                  </a:solidFill>
                </a:endParaRPr>
              </a:p>
            </p:txBody>
          </p:sp>
        </p:grpSp>
        <p:sp>
          <p:nvSpPr>
            <p:cNvPr id="59" name="TextBox 58"/>
            <p:cNvSpPr txBox="1"/>
            <p:nvPr/>
          </p:nvSpPr>
          <p:spPr>
            <a:xfrm>
              <a:off x="3584730" y="2595468"/>
              <a:ext cx="582211" cy="307777"/>
            </a:xfrm>
            <a:prstGeom prst="rect">
              <a:avLst/>
            </a:prstGeom>
            <a:noFill/>
          </p:spPr>
          <p:txBody>
            <a:bodyPr wrap="none" rtlCol="0">
              <a:spAutoFit/>
            </a:bodyPr>
            <a:lstStyle/>
            <a:p>
              <a:pPr defTabSz="456188"/>
              <a:r>
                <a:rPr lang="en-US" sz="1400" dirty="0" smtClean="0">
                  <a:solidFill>
                    <a:srgbClr val="0000FF"/>
                  </a:solidFill>
                </a:rPr>
                <a:t>1968</a:t>
              </a:r>
              <a:endParaRPr lang="en-US" sz="1400" dirty="0">
                <a:solidFill>
                  <a:srgbClr val="0000FF"/>
                </a:solidFill>
              </a:endParaRPr>
            </a:p>
          </p:txBody>
        </p:sp>
      </p:grpSp>
      <p:sp>
        <p:nvSpPr>
          <p:cNvPr id="62" name="TextBox 61"/>
          <p:cNvSpPr txBox="1"/>
          <p:nvPr/>
        </p:nvSpPr>
        <p:spPr>
          <a:xfrm>
            <a:off x="277098" y="818215"/>
            <a:ext cx="7533662" cy="421234"/>
          </a:xfrm>
          <a:prstGeom prst="rect">
            <a:avLst/>
          </a:prstGeom>
          <a:noFill/>
        </p:spPr>
        <p:txBody>
          <a:bodyPr wrap="none" lIns="81882" tIns="40940" rIns="81882" bIns="40940" rtlCol="0">
            <a:spAutoFit/>
          </a:bodyPr>
          <a:lstStyle/>
          <a:p>
            <a:pPr defTabSz="456188">
              <a:buFont typeface="Wingdings" charset="2"/>
              <a:buChar char="q"/>
            </a:pPr>
            <a:r>
              <a:rPr lang="en-US" sz="2200" dirty="0" smtClean="0">
                <a:solidFill>
                  <a:srgbClr val="0D720A"/>
                </a:solidFill>
                <a:cs typeface="Arial Rounded MT Bold"/>
              </a:rPr>
              <a:t> A </a:t>
            </a:r>
            <a:r>
              <a:rPr lang="en-US" sz="2200" dirty="0" smtClean="0">
                <a:solidFill>
                  <a:srgbClr val="FF0000"/>
                </a:solidFill>
                <a:cs typeface="Arial Rounded MT Bold"/>
              </a:rPr>
              <a:t>modern</a:t>
            </a:r>
            <a:r>
              <a:rPr lang="en-US" sz="2200" dirty="0" smtClean="0">
                <a:solidFill>
                  <a:srgbClr val="0D720A"/>
                </a:solidFill>
                <a:cs typeface="Arial Rounded MT Bold"/>
              </a:rPr>
              <a:t> </a:t>
            </a:r>
            <a:r>
              <a:rPr lang="en-US" sz="2200" dirty="0" smtClean="0">
                <a:solidFill>
                  <a:srgbClr val="FF0000"/>
                </a:solidFill>
                <a:cs typeface="Arial Rounded MT Bold"/>
              </a:rPr>
              <a:t>“Rutherford” experiment </a:t>
            </a:r>
            <a:r>
              <a:rPr lang="en-US" sz="2200" dirty="0" smtClean="0">
                <a:solidFill>
                  <a:srgbClr val="0D720A"/>
                </a:solidFill>
                <a:cs typeface="Arial Rounded MT Bold"/>
              </a:rPr>
              <a:t>(about 50 years ago)</a:t>
            </a:r>
            <a:r>
              <a:rPr lang="en-US" sz="2200" dirty="0" smtClean="0">
                <a:solidFill>
                  <a:srgbClr val="006600"/>
                </a:solidFill>
                <a:cs typeface="Arial Rounded MT Bold"/>
              </a:rPr>
              <a:t>:</a:t>
            </a:r>
            <a:endParaRPr lang="en-US" sz="2200" dirty="0">
              <a:solidFill>
                <a:srgbClr val="006600"/>
              </a:solidFill>
              <a:cs typeface="Arial Rounded MT Bold"/>
            </a:endParaRPr>
          </a:p>
        </p:txBody>
      </p:sp>
      <p:sp>
        <p:nvSpPr>
          <p:cNvPr id="63" name="Rectangle 62"/>
          <p:cNvSpPr/>
          <p:nvPr/>
        </p:nvSpPr>
        <p:spPr>
          <a:xfrm>
            <a:off x="582755" y="1263762"/>
            <a:ext cx="1251146" cy="369332"/>
          </a:xfrm>
          <a:prstGeom prst="rect">
            <a:avLst/>
          </a:prstGeom>
        </p:spPr>
        <p:txBody>
          <a:bodyPr wrap="square">
            <a:spAutoFit/>
          </a:bodyPr>
          <a:lstStyle/>
          <a:p>
            <a:r>
              <a:rPr lang="en-US" dirty="0" smtClean="0">
                <a:solidFill>
                  <a:srgbClr val="0000FF"/>
                </a:solidFill>
                <a:cs typeface="Arial Rounded MT Bold"/>
              </a:rPr>
              <a:t>Nucleon</a:t>
            </a:r>
            <a:r>
              <a:rPr lang="en-US" b="1" dirty="0" smtClean="0">
                <a:solidFill>
                  <a:srgbClr val="0000FF"/>
                </a:solidFill>
                <a:cs typeface="Arial Rounded MT Bold"/>
              </a:rPr>
              <a:t>:</a:t>
            </a:r>
            <a:endParaRPr lang="en-US" dirty="0">
              <a:solidFill>
                <a:srgbClr val="0000FF"/>
              </a:solidFill>
              <a:cs typeface="Arial Rounded MT Bold"/>
            </a:endParaRPr>
          </a:p>
        </p:txBody>
      </p:sp>
      <p:sp>
        <p:nvSpPr>
          <p:cNvPr id="64" name="Rectangle 63"/>
          <p:cNvSpPr/>
          <p:nvPr/>
        </p:nvSpPr>
        <p:spPr>
          <a:xfrm>
            <a:off x="1742248" y="1288402"/>
            <a:ext cx="2448438" cy="584776"/>
          </a:xfrm>
          <a:prstGeom prst="rect">
            <a:avLst/>
          </a:prstGeom>
        </p:spPr>
        <p:txBody>
          <a:bodyPr wrap="square">
            <a:spAutoFit/>
          </a:bodyPr>
          <a:lstStyle/>
          <a:p>
            <a:r>
              <a:rPr lang="en-US" sz="1600" i="1" dirty="0" smtClean="0">
                <a:solidFill>
                  <a:srgbClr val="0000FF"/>
                </a:solidFill>
                <a:cs typeface="Arial Rounded MT Bold"/>
              </a:rPr>
              <a:t>The building unit of all atomic nuclei</a:t>
            </a:r>
            <a:endParaRPr lang="en-US" sz="1600" i="1" dirty="0">
              <a:solidFill>
                <a:srgbClr val="0000FF"/>
              </a:solidFill>
              <a:cs typeface="Arial Rounded MT Bold"/>
            </a:endParaRPr>
          </a:p>
        </p:txBody>
      </p:sp>
      <p:grpSp>
        <p:nvGrpSpPr>
          <p:cNvPr id="65" name="Group 64"/>
          <p:cNvGrpSpPr/>
          <p:nvPr/>
        </p:nvGrpSpPr>
        <p:grpSpPr>
          <a:xfrm>
            <a:off x="6940064" y="1248512"/>
            <a:ext cx="2133600" cy="2547732"/>
            <a:chOff x="7008362" y="4517418"/>
            <a:chExt cx="2133600" cy="2524416"/>
          </a:xfrm>
        </p:grpSpPr>
        <p:pic>
          <p:nvPicPr>
            <p:cNvPr id="66" name="Picture 65" descr="dis-vs-q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362" y="4861491"/>
              <a:ext cx="2133600" cy="2180343"/>
            </a:xfrm>
            <a:prstGeom prst="rect">
              <a:avLst/>
            </a:prstGeom>
          </p:spPr>
        </p:pic>
        <p:sp>
          <p:nvSpPr>
            <p:cNvPr id="67" name="Rectangle 66"/>
            <p:cNvSpPr/>
            <p:nvPr/>
          </p:nvSpPr>
          <p:spPr>
            <a:xfrm>
              <a:off x="7499000" y="4517418"/>
              <a:ext cx="1083951" cy="335456"/>
            </a:xfrm>
            <a:prstGeom prst="rect">
              <a:avLst/>
            </a:prstGeom>
          </p:spPr>
          <p:txBody>
            <a:bodyPr wrap="none">
              <a:spAutoFit/>
            </a:bodyPr>
            <a:lstStyle/>
            <a:p>
              <a:pPr algn="ctr" defTabSz="456188"/>
              <a:r>
                <a:rPr lang="en-US" sz="1600" dirty="0" smtClean="0">
                  <a:solidFill>
                    <a:srgbClr val="FF0000"/>
                  </a:solidFill>
                </a:rPr>
                <a:t>Discovery</a:t>
              </a:r>
              <a:endParaRPr lang="en-US" sz="1600" dirty="0">
                <a:solidFill>
                  <a:srgbClr val="FF0000"/>
                </a:solidFill>
              </a:endParaRPr>
            </a:p>
          </p:txBody>
        </p:sp>
      </p:grpSp>
      <p:sp>
        <p:nvSpPr>
          <p:cNvPr id="68" name="Right Arrow 67"/>
          <p:cNvSpPr/>
          <p:nvPr/>
        </p:nvSpPr>
        <p:spPr>
          <a:xfrm>
            <a:off x="6339256" y="2315312"/>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nvGrpSpPr>
          <p:cNvPr id="69" name="Group 68"/>
          <p:cNvGrpSpPr/>
          <p:nvPr/>
        </p:nvGrpSpPr>
        <p:grpSpPr>
          <a:xfrm>
            <a:off x="609600" y="3077312"/>
            <a:ext cx="3018606" cy="369332"/>
            <a:chOff x="584873" y="6448366"/>
            <a:chExt cx="3018606" cy="369332"/>
          </a:xfrm>
        </p:grpSpPr>
        <p:sp>
          <p:nvSpPr>
            <p:cNvPr id="70" name="TextBox 69"/>
            <p:cNvSpPr txBox="1"/>
            <p:nvPr/>
          </p:nvSpPr>
          <p:spPr>
            <a:xfrm>
              <a:off x="1328497" y="6448366"/>
              <a:ext cx="2274982" cy="369332"/>
            </a:xfrm>
            <a:prstGeom prst="rect">
              <a:avLst/>
            </a:prstGeom>
            <a:noFill/>
          </p:spPr>
          <p:txBody>
            <a:bodyPr wrap="none" rtlCol="0">
              <a:spAutoFit/>
            </a:bodyPr>
            <a:lstStyle/>
            <a:p>
              <a:r>
                <a:rPr lang="en-US" i="1" dirty="0" smtClean="0">
                  <a:solidFill>
                    <a:srgbClr val="FF0000"/>
                  </a:solidFill>
                  <a:cs typeface="Arial Rounded MT Bold"/>
                </a:rPr>
                <a:t>Discovery of quarks!</a:t>
              </a:r>
              <a:endParaRPr lang="en-US" i="1" dirty="0">
                <a:solidFill>
                  <a:srgbClr val="FF0000"/>
                </a:solidFill>
                <a:cs typeface="Arial Rounded MT Bold"/>
              </a:endParaRPr>
            </a:p>
          </p:txBody>
        </p:sp>
        <p:sp>
          <p:nvSpPr>
            <p:cNvPr id="71" name="Right Arrow 70"/>
            <p:cNvSpPr/>
            <p:nvPr/>
          </p:nvSpPr>
          <p:spPr>
            <a:xfrm>
              <a:off x="584873" y="6488668"/>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grpSp>
        <p:nvGrpSpPr>
          <p:cNvPr id="72" name="Group 71"/>
          <p:cNvGrpSpPr/>
          <p:nvPr/>
        </p:nvGrpSpPr>
        <p:grpSpPr>
          <a:xfrm>
            <a:off x="4343400" y="1248512"/>
            <a:ext cx="1853505" cy="2286000"/>
            <a:chOff x="4539206" y="4522938"/>
            <a:chExt cx="1853505" cy="2335062"/>
          </a:xfrm>
        </p:grpSpPr>
        <p:grpSp>
          <p:nvGrpSpPr>
            <p:cNvPr id="73" name="Group 72"/>
            <p:cNvGrpSpPr/>
            <p:nvPr/>
          </p:nvGrpSpPr>
          <p:grpSpPr>
            <a:xfrm>
              <a:off x="4539206" y="4522938"/>
              <a:ext cx="1853505" cy="2335062"/>
              <a:chOff x="4539206" y="4522938"/>
              <a:chExt cx="1853505" cy="2196525"/>
            </a:xfrm>
          </p:grpSpPr>
          <p:pic>
            <p:nvPicPr>
              <p:cNvPr id="75" name="Picture 74" descr="Screen Shot 2017-11-17 at 11.02.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06" y="4861493"/>
                <a:ext cx="1853505" cy="1857970"/>
              </a:xfrm>
              <a:prstGeom prst="rect">
                <a:avLst/>
              </a:prstGeom>
            </p:spPr>
          </p:pic>
          <p:sp>
            <p:nvSpPr>
              <p:cNvPr id="76" name="Rectangle 75"/>
              <p:cNvSpPr/>
              <p:nvPr/>
            </p:nvSpPr>
            <p:spPr>
              <a:xfrm>
                <a:off x="4941957" y="4522938"/>
                <a:ext cx="1095172" cy="325303"/>
              </a:xfrm>
              <a:prstGeom prst="rect">
                <a:avLst/>
              </a:prstGeom>
            </p:spPr>
            <p:txBody>
              <a:bodyPr wrap="none">
                <a:spAutoFit/>
              </a:bodyPr>
              <a:lstStyle/>
              <a:p>
                <a:pPr algn="ctr" defTabSz="456188"/>
                <a:r>
                  <a:rPr lang="en-US" sz="1600" dirty="0" smtClean="0">
                    <a:solidFill>
                      <a:srgbClr val="FF0000"/>
                    </a:solidFill>
                  </a:rPr>
                  <a:t>Prediction</a:t>
                </a:r>
                <a:endParaRPr lang="en-US" sz="1600" dirty="0">
                  <a:solidFill>
                    <a:srgbClr val="FF0000"/>
                  </a:solidFill>
                </a:endParaRPr>
              </a:p>
            </p:txBody>
          </p:sp>
        </p:grpSp>
        <p:sp>
          <p:nvSpPr>
            <p:cNvPr id="74" name="TextBox 73"/>
            <p:cNvSpPr txBox="1"/>
            <p:nvPr/>
          </p:nvSpPr>
          <p:spPr>
            <a:xfrm>
              <a:off x="5669436" y="5965448"/>
              <a:ext cx="671979" cy="534449"/>
            </a:xfrm>
            <a:prstGeom prst="rect">
              <a:avLst/>
            </a:prstGeom>
            <a:noFill/>
          </p:spPr>
          <p:txBody>
            <a:bodyPr wrap="none" rtlCol="0">
              <a:spAutoFit/>
            </a:bodyPr>
            <a:lstStyle/>
            <a:p>
              <a:r>
                <a:rPr lang="en-US" sz="1400" dirty="0" smtClean="0">
                  <a:solidFill>
                    <a:srgbClr val="0000FF"/>
                  </a:solidFill>
                  <a:cs typeface="Arial Rounded MT Bold"/>
                </a:rPr>
                <a:t>Quark</a:t>
              </a:r>
            </a:p>
            <a:p>
              <a:r>
                <a:rPr lang="en-US" sz="1400" dirty="0" smtClean="0">
                  <a:solidFill>
                    <a:srgbClr val="0000FF"/>
                  </a:solidFill>
                  <a:cs typeface="Arial Rounded MT Bold"/>
                </a:rPr>
                <a:t>model</a:t>
              </a:r>
              <a:endParaRPr lang="en-US" sz="1400" dirty="0">
                <a:solidFill>
                  <a:srgbClr val="0000FF"/>
                </a:solidFill>
                <a:cs typeface="Arial Rounded MT Bold"/>
              </a:endParaRPr>
            </a:p>
          </p:txBody>
        </p:sp>
      </p:grpSp>
      <p:grpSp>
        <p:nvGrpSpPr>
          <p:cNvPr id="77" name="Group 76"/>
          <p:cNvGrpSpPr/>
          <p:nvPr/>
        </p:nvGrpSpPr>
        <p:grpSpPr>
          <a:xfrm>
            <a:off x="304800" y="3458312"/>
            <a:ext cx="8601114" cy="2985042"/>
            <a:chOff x="304800" y="3581400"/>
            <a:chExt cx="8601114" cy="2985042"/>
          </a:xfrm>
        </p:grpSpPr>
        <p:grpSp>
          <p:nvGrpSpPr>
            <p:cNvPr id="78" name="Group 77"/>
            <p:cNvGrpSpPr/>
            <p:nvPr/>
          </p:nvGrpSpPr>
          <p:grpSpPr>
            <a:xfrm>
              <a:off x="304800" y="3581400"/>
              <a:ext cx="8519547" cy="2985042"/>
              <a:chOff x="293836" y="3886200"/>
              <a:chExt cx="8519547" cy="2985042"/>
            </a:xfrm>
          </p:grpSpPr>
          <p:grpSp>
            <p:nvGrpSpPr>
              <p:cNvPr id="80" name="Group 79"/>
              <p:cNvGrpSpPr/>
              <p:nvPr/>
            </p:nvGrpSpPr>
            <p:grpSpPr>
              <a:xfrm>
                <a:off x="293836" y="3886200"/>
                <a:ext cx="6701283" cy="2985042"/>
                <a:chOff x="293836" y="3886200"/>
                <a:chExt cx="6701283" cy="2985042"/>
              </a:xfrm>
            </p:grpSpPr>
            <p:sp>
              <p:nvSpPr>
                <p:cNvPr id="84" name="TextBox 83"/>
                <p:cNvSpPr txBox="1"/>
                <p:nvPr/>
              </p:nvSpPr>
              <p:spPr>
                <a:xfrm>
                  <a:off x="293836" y="3886200"/>
                  <a:ext cx="6539258" cy="421414"/>
                </a:xfrm>
                <a:prstGeom prst="rect">
                  <a:avLst/>
                </a:prstGeom>
                <a:noFill/>
              </p:spPr>
              <p:txBody>
                <a:bodyPr wrap="none" lIns="82058" tIns="41029" rIns="82058" bIns="41029" rtlCol="0">
                  <a:spAutoFit/>
                </a:bodyPr>
                <a:lstStyle/>
                <a:p>
                  <a:pPr defTabSz="456188">
                    <a:buFont typeface="Wingdings" charset="2"/>
                    <a:buChar char="q"/>
                  </a:pPr>
                  <a:r>
                    <a:rPr lang="en-US" sz="2200" dirty="0">
                      <a:solidFill>
                        <a:srgbClr val="006600"/>
                      </a:solidFill>
                      <a:cs typeface="Arial Rounded MT Bold"/>
                    </a:rPr>
                    <a:t> </a:t>
                  </a:r>
                  <a:r>
                    <a:rPr lang="en-US" sz="2200" dirty="0" smtClean="0">
                      <a:solidFill>
                        <a:srgbClr val="006600"/>
                      </a:solidFill>
                      <a:cs typeface="Arial Rounded MT Bold"/>
                    </a:rPr>
                    <a:t>Discovery of Quantum </a:t>
                  </a:r>
                  <a:r>
                    <a:rPr lang="en-US" sz="2200" dirty="0" err="1" smtClean="0">
                      <a:solidFill>
                        <a:srgbClr val="006600"/>
                      </a:solidFill>
                      <a:cs typeface="Arial Rounded MT Bold"/>
                    </a:rPr>
                    <a:t>Chromodynamics</a:t>
                  </a:r>
                  <a:r>
                    <a:rPr lang="en-US" sz="2200" dirty="0" smtClean="0">
                      <a:solidFill>
                        <a:srgbClr val="006600"/>
                      </a:solidFill>
                      <a:cs typeface="Arial Rounded MT Bold"/>
                    </a:rPr>
                    <a:t> (QCD):</a:t>
                  </a:r>
                  <a:endParaRPr lang="en-US" sz="2200" dirty="0">
                    <a:solidFill>
                      <a:srgbClr val="006600"/>
                    </a:solidFill>
                    <a:cs typeface="Arial Rounded MT Bold"/>
                  </a:endParaRPr>
                </a:p>
              </p:txBody>
            </p:sp>
            <p:pic>
              <p:nvPicPr>
                <p:cNvPr id="85" name="Picture 84"/>
                <p:cNvPicPr>
                  <a:picLocks noChangeAspect="1"/>
                </p:cNvPicPr>
                <p:nvPr/>
              </p:nvPicPr>
              <p:blipFill>
                <a:blip r:embed="rId5"/>
                <a:stretch>
                  <a:fillRect/>
                </a:stretch>
              </p:blipFill>
              <p:spPr>
                <a:xfrm>
                  <a:off x="685800" y="4343400"/>
                  <a:ext cx="5459170" cy="2209800"/>
                </a:xfrm>
                <a:prstGeom prst="rect">
                  <a:avLst/>
                </a:prstGeom>
              </p:spPr>
            </p:pic>
            <p:grpSp>
              <p:nvGrpSpPr>
                <p:cNvPr id="86" name="Group 85"/>
                <p:cNvGrpSpPr/>
                <p:nvPr/>
              </p:nvGrpSpPr>
              <p:grpSpPr>
                <a:xfrm>
                  <a:off x="6161236" y="4800600"/>
                  <a:ext cx="833883" cy="726141"/>
                  <a:chOff x="6161236" y="4800600"/>
                  <a:chExt cx="833883" cy="726141"/>
                </a:xfrm>
              </p:grpSpPr>
              <p:sp>
                <p:nvSpPr>
                  <p:cNvPr id="89" name="Right Arrow 88"/>
                  <p:cNvSpPr/>
                  <p:nvPr/>
                </p:nvSpPr>
                <p:spPr>
                  <a:xfrm>
                    <a:off x="6324600" y="52578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90" name="TextBox 89"/>
                  <p:cNvSpPr txBox="1"/>
                  <p:nvPr/>
                </p:nvSpPr>
                <p:spPr>
                  <a:xfrm>
                    <a:off x="6161236" y="4800600"/>
                    <a:ext cx="833883" cy="338554"/>
                  </a:xfrm>
                  <a:prstGeom prst="rect">
                    <a:avLst/>
                  </a:prstGeom>
                  <a:solidFill>
                    <a:srgbClr val="E9A0BC">
                      <a:alpha val="73000"/>
                    </a:srgbClr>
                  </a:solidFill>
                  <a:ln>
                    <a:solidFill>
                      <a:schemeClr val="tx1"/>
                    </a:solidFill>
                  </a:ln>
                </p:spPr>
                <p:txBody>
                  <a:bodyPr wrap="none" rtlCol="0">
                    <a:spAutoFit/>
                  </a:bodyPr>
                  <a:lstStyle/>
                  <a:p>
                    <a:r>
                      <a:rPr lang="en-US" sz="1600" i="1" dirty="0" smtClean="0">
                        <a:cs typeface="Arial Rounded MT Bold"/>
                      </a:rPr>
                      <a:t>Gluons</a:t>
                    </a:r>
                    <a:endParaRPr lang="en-US" sz="1600" i="1" dirty="0">
                      <a:cs typeface="Arial Rounded MT Bold"/>
                    </a:endParaRPr>
                  </a:p>
                </p:txBody>
              </p:sp>
            </p:grpSp>
            <p:sp>
              <p:nvSpPr>
                <p:cNvPr id="87" name="TextBox 86"/>
                <p:cNvSpPr txBox="1"/>
                <p:nvPr/>
              </p:nvSpPr>
              <p:spPr>
                <a:xfrm>
                  <a:off x="903436" y="6523896"/>
                  <a:ext cx="1199367" cy="338554"/>
                </a:xfrm>
                <a:prstGeom prst="rect">
                  <a:avLst/>
                </a:prstGeom>
                <a:solidFill>
                  <a:srgbClr val="E9A0BC">
                    <a:alpha val="73000"/>
                  </a:srgbClr>
                </a:solidFill>
                <a:ln>
                  <a:solidFill>
                    <a:schemeClr val="tx1"/>
                  </a:solidFill>
                </a:ln>
              </p:spPr>
              <p:txBody>
                <a:bodyPr wrap="none" rtlCol="0">
                  <a:spAutoFit/>
                </a:bodyPr>
                <a:lstStyle/>
                <a:p>
                  <a:r>
                    <a:rPr lang="en-US" sz="1600" i="1" dirty="0" smtClean="0">
                      <a:cs typeface="Arial Rounded MT Bold"/>
                    </a:rPr>
                    <a:t>Nanometer</a:t>
                  </a:r>
                  <a:endParaRPr lang="en-US" sz="1600" i="1" dirty="0">
                    <a:cs typeface="Arial Rounded MT Bold"/>
                  </a:endParaRPr>
                </a:p>
              </p:txBody>
            </p:sp>
            <p:sp>
              <p:nvSpPr>
                <p:cNvPr id="88" name="TextBox 87"/>
                <p:cNvSpPr txBox="1"/>
                <p:nvPr/>
              </p:nvSpPr>
              <p:spPr>
                <a:xfrm>
                  <a:off x="3646636" y="6532688"/>
                  <a:ext cx="1292341" cy="338554"/>
                </a:xfrm>
                <a:prstGeom prst="rect">
                  <a:avLst/>
                </a:prstGeom>
                <a:solidFill>
                  <a:srgbClr val="E9A0BC">
                    <a:alpha val="73000"/>
                  </a:srgbClr>
                </a:solidFill>
                <a:ln>
                  <a:solidFill>
                    <a:schemeClr val="tx1"/>
                  </a:solidFill>
                </a:ln>
              </p:spPr>
              <p:txBody>
                <a:bodyPr wrap="none" rtlCol="0">
                  <a:spAutoFit/>
                </a:bodyPr>
                <a:lstStyle/>
                <a:p>
                  <a:r>
                    <a:rPr lang="en-US" sz="1600" i="1" dirty="0" err="1" smtClean="0">
                      <a:cs typeface="Arial Rounded MT Bold"/>
                    </a:rPr>
                    <a:t>Femtometer</a:t>
                  </a:r>
                  <a:endParaRPr lang="en-US" sz="1600" i="1" dirty="0">
                    <a:cs typeface="Arial Rounded MT Bold"/>
                  </a:endParaRPr>
                </a:p>
              </p:txBody>
            </p:sp>
          </p:grpSp>
          <p:grpSp>
            <p:nvGrpSpPr>
              <p:cNvPr id="81" name="Group 80"/>
              <p:cNvGrpSpPr/>
              <p:nvPr/>
            </p:nvGrpSpPr>
            <p:grpSpPr>
              <a:xfrm>
                <a:off x="6770836" y="4281856"/>
                <a:ext cx="2042547" cy="2580594"/>
                <a:chOff x="6770836" y="4281856"/>
                <a:chExt cx="2042547" cy="2580594"/>
              </a:xfrm>
            </p:grpSpPr>
            <p:pic>
              <p:nvPicPr>
                <p:cNvPr id="82" name="Picture 81" descr="Screen Shot 2015-04-08 at 11.56.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235" y="4281856"/>
                  <a:ext cx="1509147" cy="1680044"/>
                </a:xfrm>
                <a:prstGeom prst="rect">
                  <a:avLst/>
                </a:prstGeom>
              </p:spPr>
            </p:pic>
            <p:sp>
              <p:nvSpPr>
                <p:cNvPr id="83" name="TextBox 82"/>
                <p:cNvSpPr txBox="1"/>
                <p:nvPr/>
              </p:nvSpPr>
              <p:spPr>
                <a:xfrm>
                  <a:off x="6770836" y="6523896"/>
                  <a:ext cx="2042547" cy="338554"/>
                </a:xfrm>
                <a:prstGeom prst="rect">
                  <a:avLst/>
                </a:prstGeom>
                <a:solidFill>
                  <a:srgbClr val="E9A0BC">
                    <a:alpha val="73000"/>
                  </a:srgbClr>
                </a:solidFill>
                <a:ln>
                  <a:solidFill>
                    <a:schemeClr val="tx1"/>
                  </a:solidFill>
                </a:ln>
              </p:spPr>
              <p:txBody>
                <a:bodyPr wrap="none" rtlCol="0">
                  <a:spAutoFit/>
                </a:bodyPr>
                <a:lstStyle/>
                <a:p>
                  <a:r>
                    <a:rPr lang="en-US" sz="1600" i="1" dirty="0" smtClean="0">
                      <a:cs typeface="Arial Rounded MT Bold"/>
                    </a:rPr>
                    <a:t>Quantum Probability</a:t>
                  </a:r>
                  <a:endParaRPr lang="en-US" sz="1600" i="1" dirty="0">
                    <a:cs typeface="Arial Rounded MT Bold"/>
                  </a:endParaRPr>
                </a:p>
              </p:txBody>
            </p:sp>
          </p:grpSp>
        </p:grpSp>
        <p:sp>
          <p:nvSpPr>
            <p:cNvPr id="79" name="TextBox 78"/>
            <p:cNvSpPr txBox="1"/>
            <p:nvPr/>
          </p:nvSpPr>
          <p:spPr>
            <a:xfrm>
              <a:off x="6647292" y="5653456"/>
              <a:ext cx="2258622" cy="584775"/>
            </a:xfrm>
            <a:prstGeom prst="rect">
              <a:avLst/>
            </a:prstGeom>
            <a:noFill/>
          </p:spPr>
          <p:txBody>
            <a:bodyPr wrap="square" rtlCol="0">
              <a:spAutoFit/>
            </a:bodyPr>
            <a:lstStyle/>
            <a:p>
              <a:pPr algn="ctr"/>
              <a:r>
                <a:rPr lang="en-US" sz="1600" i="1" dirty="0">
                  <a:solidFill>
                    <a:srgbClr val="FF0000"/>
                  </a:solidFill>
                  <a:cs typeface="Arial Rounded MT Bold"/>
                </a:rPr>
                <a:t>No still picture!</a:t>
              </a:r>
            </a:p>
            <a:p>
              <a:pPr algn="ctr"/>
              <a:r>
                <a:rPr lang="en-US" sz="1600" i="1" dirty="0" smtClean="0">
                  <a:solidFill>
                    <a:srgbClr val="FF0000"/>
                  </a:solidFill>
                  <a:cs typeface="Arial Rounded MT Bold"/>
                </a:rPr>
                <a:t>No fixed structure!</a:t>
              </a:r>
            </a:p>
          </p:txBody>
        </p:sp>
      </p:grpSp>
    </p:spTree>
    <p:extLst>
      <p:ext uri="{BB962C8B-B14F-4D97-AF65-F5344CB8AC3E}">
        <p14:creationId xmlns:p14="http://schemas.microsoft.com/office/powerpoint/2010/main" val="42096927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additive="base">
                                        <p:cTn id="13" dur="500" fill="hold"/>
                                        <p:tgtEl>
                                          <p:spTgt spid="77"/>
                                        </p:tgtEl>
                                        <p:attrNameLst>
                                          <p:attrName>ppt_x</p:attrName>
                                        </p:attrNameLst>
                                      </p:cBhvr>
                                      <p:tavLst>
                                        <p:tav tm="0">
                                          <p:val>
                                            <p:strVal val="#ppt_x"/>
                                          </p:val>
                                        </p:tav>
                                        <p:tav tm="100000">
                                          <p:val>
                                            <p:strVal val="#ppt_x"/>
                                          </p:val>
                                        </p:tav>
                                      </p:tavLst>
                                    </p:anim>
                                    <p:anim calcmode="lin" valueType="num">
                                      <p:cBhvr additive="base">
                                        <p:cTn id="1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black"/>
                </a:solidFill>
                <a:latin typeface="+mj-lt"/>
                <a:ea typeface="ＭＳ Ｐゴシック" pitchFamily="-107" charset="-128"/>
                <a:cs typeface="Arial Rounded MT Bold"/>
              </a:rPr>
              <a:t>From 3D </a:t>
            </a:r>
            <a:r>
              <a:rPr lang="en-US" sz="2800" dirty="0" smtClean="0">
                <a:solidFill>
                  <a:prstClr val="black"/>
                </a:solidFill>
                <a:latin typeface="+mj-lt"/>
                <a:ea typeface="ＭＳ Ｐゴシック" pitchFamily="-107" charset="-128"/>
                <a:cs typeface="Arial Rounded MT Bold"/>
              </a:rPr>
              <a:t>hadron </a:t>
            </a:r>
            <a:r>
              <a:rPr lang="en-US" sz="2800" dirty="0">
                <a:solidFill>
                  <a:prstClr val="black"/>
                </a:solidFill>
                <a:latin typeface="+mj-lt"/>
                <a:ea typeface="ＭＳ Ｐゴシック" pitchFamily="-107" charset="-128"/>
                <a:cs typeface="Arial Rounded MT Bold"/>
              </a:rPr>
              <a:t>structure to </a:t>
            </a:r>
            <a:r>
              <a:rPr lang="en-US" sz="2800" dirty="0" smtClean="0">
                <a:solidFill>
                  <a:srgbClr val="FF0000"/>
                </a:solidFill>
                <a:latin typeface="+mj-lt"/>
                <a:ea typeface="ＭＳ Ｐゴシック" pitchFamily="-107" charset="-128"/>
                <a:cs typeface="Arial Rounded MT Bold"/>
              </a:rPr>
              <a:t>Q</a:t>
            </a:r>
            <a:r>
              <a:rPr lang="en-US" sz="2800" dirty="0" smtClean="0">
                <a:solidFill>
                  <a:srgbClr val="0000FF"/>
                </a:solidFill>
                <a:latin typeface="+mj-lt"/>
                <a:ea typeface="ＭＳ Ｐゴシック" pitchFamily="-107" charset="-128"/>
                <a:cs typeface="Arial Rounded MT Bold"/>
              </a:rPr>
              <a:t>C</a:t>
            </a:r>
            <a:r>
              <a:rPr lang="en-US" sz="2800" dirty="0" smtClean="0">
                <a:solidFill>
                  <a:srgbClr val="008000"/>
                </a:solidFill>
                <a:latin typeface="+mj-lt"/>
                <a:ea typeface="ＭＳ Ｐゴシック" pitchFamily="-107" charset="-128"/>
                <a:cs typeface="Arial Rounded MT Bold"/>
              </a:rPr>
              <a:t>D</a:t>
            </a:r>
            <a:endParaRPr lang="en-US" sz="2800" dirty="0">
              <a:solidFill>
                <a:srgbClr val="008000"/>
              </a:solidFill>
              <a:latin typeface="+mj-lt"/>
            </a:endParaRPr>
          </a:p>
        </p:txBody>
      </p:sp>
      <p:grpSp>
        <p:nvGrpSpPr>
          <p:cNvPr id="57" name="Group 56"/>
          <p:cNvGrpSpPr/>
          <p:nvPr/>
        </p:nvGrpSpPr>
        <p:grpSpPr>
          <a:xfrm>
            <a:off x="685800" y="1781912"/>
            <a:ext cx="3475682" cy="1380929"/>
            <a:chOff x="691259" y="2038620"/>
            <a:chExt cx="3475682" cy="1380929"/>
          </a:xfrm>
        </p:grpSpPr>
        <p:grpSp>
          <p:nvGrpSpPr>
            <p:cNvPr id="58" name="Group 57"/>
            <p:cNvGrpSpPr/>
            <p:nvPr/>
          </p:nvGrpSpPr>
          <p:grpSpPr>
            <a:xfrm>
              <a:off x="691259" y="2038620"/>
              <a:ext cx="3377798" cy="1380929"/>
              <a:chOff x="691259" y="2038620"/>
              <a:chExt cx="3377798" cy="1380929"/>
            </a:xfrm>
          </p:grpSpPr>
          <p:pic>
            <p:nvPicPr>
              <p:cNvPr id="60" name="Picture 59" descr="quark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59" y="2038620"/>
                <a:ext cx="2615798" cy="1380929"/>
              </a:xfrm>
              <a:prstGeom prst="rect">
                <a:avLst/>
              </a:prstGeom>
            </p:spPr>
          </p:pic>
          <p:sp>
            <p:nvSpPr>
              <p:cNvPr id="61" name="TextBox 60"/>
              <p:cNvSpPr txBox="1"/>
              <p:nvPr/>
            </p:nvSpPr>
            <p:spPr>
              <a:xfrm>
                <a:off x="691259" y="2038620"/>
                <a:ext cx="2237278" cy="369332"/>
              </a:xfrm>
              <a:prstGeom prst="rect">
                <a:avLst/>
              </a:prstGeom>
              <a:noFill/>
            </p:spPr>
            <p:txBody>
              <a:bodyPr wrap="square" rtlCol="0">
                <a:spAutoFit/>
              </a:bodyPr>
              <a:lstStyle/>
              <a:p>
                <a:r>
                  <a:rPr lang="en-US" dirty="0">
                    <a:solidFill>
                      <a:srgbClr val="FF0000"/>
                    </a:solidFill>
                  </a:rPr>
                  <a:t>e</a:t>
                </a:r>
                <a:r>
                  <a:rPr lang="en-US" dirty="0" smtClean="0">
                    <a:solidFill>
                      <a:srgbClr val="FF0000"/>
                    </a:solidFill>
                  </a:rPr>
                  <a:t> + </a:t>
                </a:r>
                <a:r>
                  <a:rPr lang="en-US" i="1" dirty="0">
                    <a:solidFill>
                      <a:srgbClr val="FF0000"/>
                    </a:solidFill>
                  </a:rPr>
                  <a:t>p</a:t>
                </a:r>
                <a:r>
                  <a:rPr lang="en-US" dirty="0" smtClean="0">
                    <a:solidFill>
                      <a:srgbClr val="FF0000"/>
                    </a:solidFill>
                  </a:rPr>
                  <a:t>   </a:t>
                </a:r>
                <a:r>
                  <a:rPr lang="en-US" dirty="0" smtClean="0">
                    <a:solidFill>
                      <a:srgbClr val="FF0000"/>
                    </a:solidFill>
                    <a:ea typeface="Wingdings"/>
                    <a:cs typeface="Wingdings"/>
                    <a:sym typeface="Wingdings"/>
                  </a:rPr>
                  <a:t></a:t>
                </a:r>
                <a:r>
                  <a:rPr lang="en-US" dirty="0" smtClean="0">
                    <a:solidFill>
                      <a:srgbClr val="FF0000"/>
                    </a:solidFill>
                  </a:rPr>
                  <a:t>  </a:t>
                </a:r>
                <a:r>
                  <a:rPr lang="en-US" dirty="0">
                    <a:solidFill>
                      <a:srgbClr val="FF0000"/>
                    </a:solidFill>
                  </a:rPr>
                  <a:t>e</a:t>
                </a:r>
                <a:r>
                  <a:rPr lang="en-US" dirty="0" smtClean="0">
                    <a:solidFill>
                      <a:srgbClr val="FF0000"/>
                    </a:solidFill>
                  </a:rPr>
                  <a:t> + </a:t>
                </a:r>
                <a:r>
                  <a:rPr lang="en-US" i="1" dirty="0" smtClean="0">
                    <a:solidFill>
                      <a:srgbClr val="FF0000"/>
                    </a:solidFill>
                  </a:rPr>
                  <a:t>X</a:t>
                </a:r>
                <a:r>
                  <a:rPr lang="en-US" dirty="0" smtClean="0">
                    <a:solidFill>
                      <a:srgbClr val="FF0000"/>
                    </a:solidFill>
                  </a:rPr>
                  <a:t>   </a:t>
                </a:r>
                <a:endParaRPr lang="en-US" dirty="0">
                  <a:solidFill>
                    <a:srgbClr val="FF0000"/>
                  </a:solidFill>
                </a:endParaRPr>
              </a:p>
            </p:txBody>
          </p:sp>
        </p:grpSp>
        <p:sp>
          <p:nvSpPr>
            <p:cNvPr id="59" name="TextBox 58"/>
            <p:cNvSpPr txBox="1"/>
            <p:nvPr/>
          </p:nvSpPr>
          <p:spPr>
            <a:xfrm>
              <a:off x="3584730" y="2595468"/>
              <a:ext cx="582211" cy="307777"/>
            </a:xfrm>
            <a:prstGeom prst="rect">
              <a:avLst/>
            </a:prstGeom>
            <a:noFill/>
          </p:spPr>
          <p:txBody>
            <a:bodyPr wrap="none" rtlCol="0">
              <a:spAutoFit/>
            </a:bodyPr>
            <a:lstStyle/>
            <a:p>
              <a:pPr defTabSz="456188"/>
              <a:r>
                <a:rPr lang="en-US" sz="1400" dirty="0" smtClean="0">
                  <a:solidFill>
                    <a:srgbClr val="0000FF"/>
                  </a:solidFill>
                </a:rPr>
                <a:t>1968</a:t>
              </a:r>
              <a:endParaRPr lang="en-US" sz="1400" dirty="0">
                <a:solidFill>
                  <a:srgbClr val="0000FF"/>
                </a:solidFill>
              </a:endParaRPr>
            </a:p>
          </p:txBody>
        </p:sp>
      </p:grpSp>
      <p:sp>
        <p:nvSpPr>
          <p:cNvPr id="62" name="TextBox 61"/>
          <p:cNvSpPr txBox="1"/>
          <p:nvPr/>
        </p:nvSpPr>
        <p:spPr>
          <a:xfrm>
            <a:off x="277098" y="818215"/>
            <a:ext cx="7533662" cy="421234"/>
          </a:xfrm>
          <a:prstGeom prst="rect">
            <a:avLst/>
          </a:prstGeom>
          <a:noFill/>
        </p:spPr>
        <p:txBody>
          <a:bodyPr wrap="none" lIns="81882" tIns="40940" rIns="81882" bIns="40940" rtlCol="0">
            <a:spAutoFit/>
          </a:bodyPr>
          <a:lstStyle/>
          <a:p>
            <a:pPr defTabSz="456188">
              <a:buFont typeface="Wingdings" charset="2"/>
              <a:buChar char="q"/>
            </a:pPr>
            <a:r>
              <a:rPr lang="en-US" sz="2200" dirty="0" smtClean="0">
                <a:solidFill>
                  <a:srgbClr val="0D720A"/>
                </a:solidFill>
                <a:cs typeface="Arial Rounded MT Bold"/>
              </a:rPr>
              <a:t> A </a:t>
            </a:r>
            <a:r>
              <a:rPr lang="en-US" sz="2200" dirty="0" smtClean="0">
                <a:solidFill>
                  <a:srgbClr val="FF0000"/>
                </a:solidFill>
                <a:cs typeface="Arial Rounded MT Bold"/>
              </a:rPr>
              <a:t>modern</a:t>
            </a:r>
            <a:r>
              <a:rPr lang="en-US" sz="2200" dirty="0" smtClean="0">
                <a:solidFill>
                  <a:srgbClr val="0D720A"/>
                </a:solidFill>
                <a:cs typeface="Arial Rounded MT Bold"/>
              </a:rPr>
              <a:t> </a:t>
            </a:r>
            <a:r>
              <a:rPr lang="en-US" sz="2200" dirty="0" smtClean="0">
                <a:solidFill>
                  <a:srgbClr val="FF0000"/>
                </a:solidFill>
                <a:cs typeface="Arial Rounded MT Bold"/>
              </a:rPr>
              <a:t>“Rutherford” experiment </a:t>
            </a:r>
            <a:r>
              <a:rPr lang="en-US" sz="2200" dirty="0" smtClean="0">
                <a:solidFill>
                  <a:srgbClr val="0D720A"/>
                </a:solidFill>
                <a:cs typeface="Arial Rounded MT Bold"/>
              </a:rPr>
              <a:t>(about 50 years ago)</a:t>
            </a:r>
            <a:r>
              <a:rPr lang="en-US" sz="2200" dirty="0" smtClean="0">
                <a:solidFill>
                  <a:srgbClr val="006600"/>
                </a:solidFill>
                <a:cs typeface="Arial Rounded MT Bold"/>
              </a:rPr>
              <a:t>:</a:t>
            </a:r>
            <a:endParaRPr lang="en-US" sz="2200" dirty="0">
              <a:solidFill>
                <a:srgbClr val="006600"/>
              </a:solidFill>
              <a:cs typeface="Arial Rounded MT Bold"/>
            </a:endParaRPr>
          </a:p>
        </p:txBody>
      </p:sp>
      <p:sp>
        <p:nvSpPr>
          <p:cNvPr id="63" name="Rectangle 62"/>
          <p:cNvSpPr/>
          <p:nvPr/>
        </p:nvSpPr>
        <p:spPr>
          <a:xfrm>
            <a:off x="582755" y="1263762"/>
            <a:ext cx="1251146" cy="369332"/>
          </a:xfrm>
          <a:prstGeom prst="rect">
            <a:avLst/>
          </a:prstGeom>
        </p:spPr>
        <p:txBody>
          <a:bodyPr wrap="square">
            <a:spAutoFit/>
          </a:bodyPr>
          <a:lstStyle/>
          <a:p>
            <a:r>
              <a:rPr lang="en-US" dirty="0" smtClean="0">
                <a:solidFill>
                  <a:srgbClr val="0000FF"/>
                </a:solidFill>
                <a:cs typeface="Arial Rounded MT Bold"/>
              </a:rPr>
              <a:t>Nucleon</a:t>
            </a:r>
            <a:r>
              <a:rPr lang="en-US" b="1" dirty="0" smtClean="0">
                <a:solidFill>
                  <a:srgbClr val="0000FF"/>
                </a:solidFill>
                <a:cs typeface="Arial Rounded MT Bold"/>
              </a:rPr>
              <a:t>:</a:t>
            </a:r>
            <a:endParaRPr lang="en-US" dirty="0">
              <a:solidFill>
                <a:srgbClr val="0000FF"/>
              </a:solidFill>
              <a:cs typeface="Arial Rounded MT Bold"/>
            </a:endParaRPr>
          </a:p>
        </p:txBody>
      </p:sp>
      <p:sp>
        <p:nvSpPr>
          <p:cNvPr id="64" name="Rectangle 63"/>
          <p:cNvSpPr/>
          <p:nvPr/>
        </p:nvSpPr>
        <p:spPr>
          <a:xfrm>
            <a:off x="1742248" y="1288402"/>
            <a:ext cx="2448438" cy="584776"/>
          </a:xfrm>
          <a:prstGeom prst="rect">
            <a:avLst/>
          </a:prstGeom>
        </p:spPr>
        <p:txBody>
          <a:bodyPr wrap="square">
            <a:spAutoFit/>
          </a:bodyPr>
          <a:lstStyle/>
          <a:p>
            <a:r>
              <a:rPr lang="en-US" sz="1600" i="1" dirty="0" smtClean="0">
                <a:solidFill>
                  <a:srgbClr val="0000FF"/>
                </a:solidFill>
                <a:cs typeface="Arial Rounded MT Bold"/>
              </a:rPr>
              <a:t>The building unit of all atomic nuclei</a:t>
            </a:r>
            <a:endParaRPr lang="en-US" sz="1600" i="1" dirty="0">
              <a:solidFill>
                <a:srgbClr val="0000FF"/>
              </a:solidFill>
              <a:cs typeface="Arial Rounded MT Bold"/>
            </a:endParaRPr>
          </a:p>
        </p:txBody>
      </p:sp>
      <p:grpSp>
        <p:nvGrpSpPr>
          <p:cNvPr id="65" name="Group 64"/>
          <p:cNvGrpSpPr/>
          <p:nvPr/>
        </p:nvGrpSpPr>
        <p:grpSpPr>
          <a:xfrm>
            <a:off x="6940064" y="1248512"/>
            <a:ext cx="2133600" cy="2547732"/>
            <a:chOff x="7008362" y="4517418"/>
            <a:chExt cx="2133600" cy="2524416"/>
          </a:xfrm>
        </p:grpSpPr>
        <p:pic>
          <p:nvPicPr>
            <p:cNvPr id="66" name="Picture 65" descr="dis-vs-q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362" y="4861491"/>
              <a:ext cx="2133600" cy="2180343"/>
            </a:xfrm>
            <a:prstGeom prst="rect">
              <a:avLst/>
            </a:prstGeom>
          </p:spPr>
        </p:pic>
        <p:sp>
          <p:nvSpPr>
            <p:cNvPr id="67" name="Rectangle 66"/>
            <p:cNvSpPr/>
            <p:nvPr/>
          </p:nvSpPr>
          <p:spPr>
            <a:xfrm>
              <a:off x="7499000" y="4517418"/>
              <a:ext cx="1083951" cy="335456"/>
            </a:xfrm>
            <a:prstGeom prst="rect">
              <a:avLst/>
            </a:prstGeom>
          </p:spPr>
          <p:txBody>
            <a:bodyPr wrap="none">
              <a:spAutoFit/>
            </a:bodyPr>
            <a:lstStyle/>
            <a:p>
              <a:pPr algn="ctr" defTabSz="456188"/>
              <a:r>
                <a:rPr lang="en-US" sz="1600" dirty="0" smtClean="0">
                  <a:solidFill>
                    <a:srgbClr val="FF0000"/>
                  </a:solidFill>
                </a:rPr>
                <a:t>Discovery</a:t>
              </a:r>
              <a:endParaRPr lang="en-US" sz="1600" dirty="0">
                <a:solidFill>
                  <a:srgbClr val="FF0000"/>
                </a:solidFill>
              </a:endParaRPr>
            </a:p>
          </p:txBody>
        </p:sp>
      </p:grpSp>
      <p:sp>
        <p:nvSpPr>
          <p:cNvPr id="68" name="Right Arrow 67"/>
          <p:cNvSpPr/>
          <p:nvPr/>
        </p:nvSpPr>
        <p:spPr>
          <a:xfrm>
            <a:off x="6339256" y="2315312"/>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nvGrpSpPr>
          <p:cNvPr id="69" name="Group 68"/>
          <p:cNvGrpSpPr/>
          <p:nvPr/>
        </p:nvGrpSpPr>
        <p:grpSpPr>
          <a:xfrm>
            <a:off x="609600" y="3077312"/>
            <a:ext cx="3018606" cy="369332"/>
            <a:chOff x="584873" y="6448366"/>
            <a:chExt cx="3018606" cy="369332"/>
          </a:xfrm>
        </p:grpSpPr>
        <p:sp>
          <p:nvSpPr>
            <p:cNvPr id="70" name="TextBox 69"/>
            <p:cNvSpPr txBox="1"/>
            <p:nvPr/>
          </p:nvSpPr>
          <p:spPr>
            <a:xfrm>
              <a:off x="1328497" y="6448366"/>
              <a:ext cx="2274982" cy="369332"/>
            </a:xfrm>
            <a:prstGeom prst="rect">
              <a:avLst/>
            </a:prstGeom>
            <a:noFill/>
          </p:spPr>
          <p:txBody>
            <a:bodyPr wrap="none" rtlCol="0">
              <a:spAutoFit/>
            </a:bodyPr>
            <a:lstStyle/>
            <a:p>
              <a:r>
                <a:rPr lang="en-US" i="1" dirty="0" smtClean="0">
                  <a:solidFill>
                    <a:srgbClr val="FF0000"/>
                  </a:solidFill>
                  <a:cs typeface="Arial Rounded MT Bold"/>
                </a:rPr>
                <a:t>Discovery of quarks!</a:t>
              </a:r>
              <a:endParaRPr lang="en-US" i="1" dirty="0">
                <a:solidFill>
                  <a:srgbClr val="FF0000"/>
                </a:solidFill>
                <a:cs typeface="Arial Rounded MT Bold"/>
              </a:endParaRPr>
            </a:p>
          </p:txBody>
        </p:sp>
        <p:sp>
          <p:nvSpPr>
            <p:cNvPr id="71" name="Right Arrow 70"/>
            <p:cNvSpPr/>
            <p:nvPr/>
          </p:nvSpPr>
          <p:spPr>
            <a:xfrm>
              <a:off x="584873" y="6488668"/>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grpSp>
        <p:nvGrpSpPr>
          <p:cNvPr id="72" name="Group 71"/>
          <p:cNvGrpSpPr/>
          <p:nvPr/>
        </p:nvGrpSpPr>
        <p:grpSpPr>
          <a:xfrm>
            <a:off x="4343400" y="1248512"/>
            <a:ext cx="1853505" cy="2286000"/>
            <a:chOff x="4539206" y="4522938"/>
            <a:chExt cx="1853505" cy="2335062"/>
          </a:xfrm>
        </p:grpSpPr>
        <p:grpSp>
          <p:nvGrpSpPr>
            <p:cNvPr id="73" name="Group 72"/>
            <p:cNvGrpSpPr/>
            <p:nvPr/>
          </p:nvGrpSpPr>
          <p:grpSpPr>
            <a:xfrm>
              <a:off x="4539206" y="4522938"/>
              <a:ext cx="1853505" cy="2335062"/>
              <a:chOff x="4539206" y="4522938"/>
              <a:chExt cx="1853505" cy="2196525"/>
            </a:xfrm>
          </p:grpSpPr>
          <p:pic>
            <p:nvPicPr>
              <p:cNvPr id="75" name="Picture 74" descr="Screen Shot 2017-11-17 at 11.02.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06" y="4861493"/>
                <a:ext cx="1853505" cy="1857970"/>
              </a:xfrm>
              <a:prstGeom prst="rect">
                <a:avLst/>
              </a:prstGeom>
            </p:spPr>
          </p:pic>
          <p:sp>
            <p:nvSpPr>
              <p:cNvPr id="76" name="Rectangle 75"/>
              <p:cNvSpPr/>
              <p:nvPr/>
            </p:nvSpPr>
            <p:spPr>
              <a:xfrm>
                <a:off x="4941957" y="4522938"/>
                <a:ext cx="1095172" cy="325303"/>
              </a:xfrm>
              <a:prstGeom prst="rect">
                <a:avLst/>
              </a:prstGeom>
            </p:spPr>
            <p:txBody>
              <a:bodyPr wrap="none">
                <a:spAutoFit/>
              </a:bodyPr>
              <a:lstStyle/>
              <a:p>
                <a:pPr algn="ctr" defTabSz="456188"/>
                <a:r>
                  <a:rPr lang="en-US" sz="1600" dirty="0" smtClean="0">
                    <a:solidFill>
                      <a:srgbClr val="FF0000"/>
                    </a:solidFill>
                  </a:rPr>
                  <a:t>Prediction</a:t>
                </a:r>
                <a:endParaRPr lang="en-US" sz="1600" dirty="0">
                  <a:solidFill>
                    <a:srgbClr val="FF0000"/>
                  </a:solidFill>
                </a:endParaRPr>
              </a:p>
            </p:txBody>
          </p:sp>
        </p:grpSp>
        <p:sp>
          <p:nvSpPr>
            <p:cNvPr id="74" name="TextBox 73"/>
            <p:cNvSpPr txBox="1"/>
            <p:nvPr/>
          </p:nvSpPr>
          <p:spPr>
            <a:xfrm>
              <a:off x="5669436" y="5965448"/>
              <a:ext cx="671979" cy="534449"/>
            </a:xfrm>
            <a:prstGeom prst="rect">
              <a:avLst/>
            </a:prstGeom>
            <a:noFill/>
          </p:spPr>
          <p:txBody>
            <a:bodyPr wrap="none" rtlCol="0">
              <a:spAutoFit/>
            </a:bodyPr>
            <a:lstStyle/>
            <a:p>
              <a:r>
                <a:rPr lang="en-US" sz="1400" dirty="0" smtClean="0">
                  <a:solidFill>
                    <a:srgbClr val="0000FF"/>
                  </a:solidFill>
                  <a:cs typeface="Arial Rounded MT Bold"/>
                </a:rPr>
                <a:t>Quark</a:t>
              </a:r>
            </a:p>
            <a:p>
              <a:r>
                <a:rPr lang="en-US" sz="1400" dirty="0" smtClean="0">
                  <a:solidFill>
                    <a:srgbClr val="0000FF"/>
                  </a:solidFill>
                  <a:cs typeface="Arial Rounded MT Bold"/>
                </a:rPr>
                <a:t>model</a:t>
              </a:r>
              <a:endParaRPr lang="en-US" sz="1400" dirty="0">
                <a:solidFill>
                  <a:srgbClr val="0000FF"/>
                </a:solidFill>
                <a:cs typeface="Arial Rounded MT Bold"/>
              </a:endParaRPr>
            </a:p>
          </p:txBody>
        </p:sp>
      </p:grpSp>
      <p:grpSp>
        <p:nvGrpSpPr>
          <p:cNvPr id="37" name="Group 36"/>
          <p:cNvGrpSpPr/>
          <p:nvPr/>
        </p:nvGrpSpPr>
        <p:grpSpPr>
          <a:xfrm>
            <a:off x="533400" y="3950680"/>
            <a:ext cx="2883910" cy="2514600"/>
            <a:chOff x="533400" y="4038600"/>
            <a:chExt cx="2883910" cy="2350532"/>
          </a:xfrm>
        </p:grpSpPr>
        <p:sp>
          <p:nvSpPr>
            <p:cNvPr id="38" name="TextBox 37"/>
            <p:cNvSpPr txBox="1"/>
            <p:nvPr/>
          </p:nvSpPr>
          <p:spPr>
            <a:xfrm>
              <a:off x="1676400" y="6019800"/>
              <a:ext cx="1681470" cy="369332"/>
            </a:xfrm>
            <a:prstGeom prst="rect">
              <a:avLst/>
            </a:prstGeom>
            <a:noFill/>
          </p:spPr>
          <p:txBody>
            <a:bodyPr wrap="none" rtlCol="0">
              <a:spAutoFit/>
            </a:bodyPr>
            <a:lstStyle/>
            <a:p>
              <a:r>
                <a:rPr lang="en-US" dirty="0" smtClean="0">
                  <a:solidFill>
                    <a:srgbClr val="0000FF"/>
                  </a:solidFill>
                  <a:latin typeface="Arial Rounded MT Bold"/>
                  <a:cs typeface="Arial Rounded MT Bold"/>
                </a:rPr>
                <a:t>“Light-flavor”</a:t>
              </a:r>
              <a:endParaRPr lang="en-US" dirty="0">
                <a:solidFill>
                  <a:srgbClr val="0000FF"/>
                </a:solidFill>
                <a:latin typeface="Arial Rounded MT Bold"/>
                <a:cs typeface="Arial Rounded MT Bold"/>
              </a:endParaRPr>
            </a:p>
          </p:txBody>
        </p:sp>
        <p:grpSp>
          <p:nvGrpSpPr>
            <p:cNvPr id="39" name="Group 38"/>
            <p:cNvGrpSpPr/>
            <p:nvPr/>
          </p:nvGrpSpPr>
          <p:grpSpPr>
            <a:xfrm>
              <a:off x="533400" y="4038600"/>
              <a:ext cx="2883910" cy="2082554"/>
              <a:chOff x="533400" y="4038600"/>
              <a:chExt cx="2883910" cy="2082554"/>
            </a:xfrm>
          </p:grpSpPr>
          <p:sp>
            <p:nvSpPr>
              <p:cNvPr id="40" name="TextBox 39"/>
              <p:cNvSpPr txBox="1"/>
              <p:nvPr/>
            </p:nvSpPr>
            <p:spPr>
              <a:xfrm>
                <a:off x="609600" y="4038600"/>
                <a:ext cx="2348044" cy="369332"/>
              </a:xfrm>
              <a:prstGeom prst="rect">
                <a:avLst/>
              </a:prstGeom>
              <a:noFill/>
            </p:spPr>
            <p:txBody>
              <a:bodyPr wrap="none" rtlCol="0">
                <a:spAutoFit/>
              </a:bodyPr>
              <a:lstStyle/>
              <a:p>
                <a:r>
                  <a:rPr lang="en-US" dirty="0" smtClean="0">
                    <a:solidFill>
                      <a:srgbClr val="0000FF"/>
                    </a:solidFill>
                    <a:latin typeface="Arial Rounded MT Bold"/>
                    <a:cs typeface="Arial Rounded MT Bold"/>
                  </a:rPr>
                  <a:t>Nuclei – “Molecule”</a:t>
                </a:r>
                <a:endParaRPr lang="en-US" dirty="0">
                  <a:solidFill>
                    <a:srgbClr val="0000FF"/>
                  </a:solidFill>
                  <a:latin typeface="Arial Rounded MT Bold"/>
                  <a:cs typeface="Arial Rounded MT Bold"/>
                </a:endParaRPr>
              </a:p>
            </p:txBody>
          </p:sp>
          <p:pic>
            <p:nvPicPr>
              <p:cNvPr id="41" name="Picture 40" descr="Screen Shot 2017-09-28 at 11.09.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419600"/>
                <a:ext cx="2590799" cy="1701554"/>
              </a:xfrm>
              <a:prstGeom prst="rect">
                <a:avLst/>
              </a:prstGeom>
            </p:spPr>
          </p:pic>
          <p:sp>
            <p:nvSpPr>
              <p:cNvPr id="42" name="TextBox 41"/>
              <p:cNvSpPr txBox="1"/>
              <p:nvPr/>
            </p:nvSpPr>
            <p:spPr>
              <a:xfrm>
                <a:off x="1981200" y="5334000"/>
                <a:ext cx="1436110" cy="584776"/>
              </a:xfrm>
              <a:prstGeom prst="rect">
                <a:avLst/>
              </a:prstGeom>
              <a:noFill/>
            </p:spPr>
            <p:txBody>
              <a:bodyPr wrap="none" rtlCol="0">
                <a:spAutoFit/>
              </a:bodyPr>
              <a:lstStyle/>
              <a:p>
                <a:pPr algn="ctr"/>
                <a:r>
                  <a:rPr lang="en-US" sz="1600" i="1" dirty="0" smtClean="0">
                    <a:solidFill>
                      <a:srgbClr val="FF0000"/>
                    </a:solidFill>
                    <a:latin typeface="Arial Rounded MT Bold"/>
                    <a:cs typeface="Arial Rounded MT Bold"/>
                  </a:rPr>
                  <a:t>Short-range </a:t>
                </a:r>
              </a:p>
              <a:p>
                <a:pPr algn="ctr"/>
                <a:r>
                  <a:rPr lang="en-US" sz="1600" i="1" dirty="0" smtClean="0">
                    <a:solidFill>
                      <a:srgbClr val="FF0000"/>
                    </a:solidFill>
                    <a:latin typeface="Arial Rounded MT Bold"/>
                    <a:cs typeface="Arial Rounded MT Bold"/>
                  </a:rPr>
                  <a:t>correlation</a:t>
                </a:r>
                <a:endParaRPr lang="en-US" sz="1600" i="1" dirty="0">
                  <a:solidFill>
                    <a:srgbClr val="FF0000"/>
                  </a:solidFill>
                  <a:latin typeface="Arial Rounded MT Bold"/>
                  <a:cs typeface="Arial Rounded MT Bold"/>
                </a:endParaRPr>
              </a:p>
            </p:txBody>
          </p:sp>
        </p:grpSp>
      </p:grpSp>
      <p:sp>
        <p:nvSpPr>
          <p:cNvPr id="43" name="TextBox 42"/>
          <p:cNvSpPr txBox="1"/>
          <p:nvPr/>
        </p:nvSpPr>
        <p:spPr>
          <a:xfrm>
            <a:off x="304800" y="3493480"/>
            <a:ext cx="5744169" cy="421414"/>
          </a:xfrm>
          <a:prstGeom prst="rect">
            <a:avLst/>
          </a:prstGeom>
          <a:noFill/>
        </p:spPr>
        <p:txBody>
          <a:bodyPr wrap="none" lIns="82058" tIns="41029" rIns="82058" bIns="41029" rtlCol="0">
            <a:spAutoFit/>
          </a:bodyPr>
          <a:lstStyle/>
          <a:p>
            <a:pPr defTabSz="456188">
              <a:buFont typeface="Wingdings" charset="2"/>
              <a:buChar char="q"/>
            </a:pPr>
            <a:r>
              <a:rPr lang="en-US" sz="2200" dirty="0">
                <a:solidFill>
                  <a:srgbClr val="006600"/>
                </a:solidFill>
                <a:latin typeface="Arial Rounded MT Bold"/>
                <a:cs typeface="Arial Rounded MT Bold"/>
              </a:rPr>
              <a:t> </a:t>
            </a:r>
            <a:r>
              <a:rPr lang="en-US" sz="2200" dirty="0" smtClean="0">
                <a:solidFill>
                  <a:srgbClr val="006600"/>
                </a:solidFill>
                <a:latin typeface="Arial Rounded MT Bold"/>
                <a:cs typeface="Arial Rounded MT Bold"/>
              </a:rPr>
              <a:t>No </a:t>
            </a:r>
            <a:r>
              <a:rPr lang="en-US" sz="2200" dirty="0" smtClean="0">
                <a:solidFill>
                  <a:srgbClr val="FF0000"/>
                </a:solidFill>
                <a:latin typeface="Arial Rounded MT Bold"/>
                <a:cs typeface="Arial Rounded MT Bold"/>
              </a:rPr>
              <a:t>localized</a:t>
            </a:r>
            <a:r>
              <a:rPr lang="en-US" sz="2200" dirty="0" smtClean="0">
                <a:solidFill>
                  <a:srgbClr val="006600"/>
                </a:solidFill>
                <a:latin typeface="Arial Rounded MT Bold"/>
                <a:cs typeface="Arial Rounded MT Bold"/>
              </a:rPr>
              <a:t> mass and charge centers:</a:t>
            </a:r>
            <a:endParaRPr lang="en-US" sz="2200" dirty="0">
              <a:solidFill>
                <a:srgbClr val="006600"/>
              </a:solidFill>
              <a:latin typeface="Arial Rounded MT Bold"/>
              <a:cs typeface="Arial Rounded MT Bold"/>
            </a:endParaRPr>
          </a:p>
        </p:txBody>
      </p:sp>
      <p:grpSp>
        <p:nvGrpSpPr>
          <p:cNvPr id="44" name="Group 43"/>
          <p:cNvGrpSpPr/>
          <p:nvPr/>
        </p:nvGrpSpPr>
        <p:grpSpPr>
          <a:xfrm>
            <a:off x="3657600" y="3950680"/>
            <a:ext cx="2641623" cy="2514600"/>
            <a:chOff x="3505200" y="4114800"/>
            <a:chExt cx="2641623" cy="2350532"/>
          </a:xfrm>
        </p:grpSpPr>
        <p:sp>
          <p:nvSpPr>
            <p:cNvPr id="45" name="TextBox 44"/>
            <p:cNvSpPr txBox="1"/>
            <p:nvPr/>
          </p:nvSpPr>
          <p:spPr>
            <a:xfrm>
              <a:off x="3733800" y="4114800"/>
              <a:ext cx="1773104" cy="369332"/>
            </a:xfrm>
            <a:prstGeom prst="rect">
              <a:avLst/>
            </a:prstGeom>
            <a:noFill/>
          </p:spPr>
          <p:txBody>
            <a:bodyPr wrap="none" rtlCol="0">
              <a:spAutoFit/>
            </a:bodyPr>
            <a:lstStyle/>
            <a:p>
              <a:r>
                <a:rPr lang="en-US" dirty="0" smtClean="0">
                  <a:solidFill>
                    <a:srgbClr val="0000FF"/>
                  </a:solidFill>
                  <a:latin typeface="Arial Rounded MT Bold"/>
                  <a:cs typeface="Arial Rounded MT Bold"/>
                </a:rPr>
                <a:t>XYZ</a:t>
              </a:r>
              <a:r>
                <a:rPr lang="en-US" dirty="0">
                  <a:solidFill>
                    <a:srgbClr val="0000FF"/>
                  </a:solidFill>
                  <a:latin typeface="Arial Rounded MT Bold"/>
                  <a:cs typeface="Arial Rounded MT Bold"/>
                </a:rPr>
                <a:t> </a:t>
              </a:r>
              <a:r>
                <a:rPr lang="en-US" dirty="0" smtClean="0">
                  <a:solidFill>
                    <a:srgbClr val="0000FF"/>
                  </a:solidFill>
                  <a:latin typeface="Arial Rounded MT Bold"/>
                  <a:cs typeface="Arial Rounded MT Bold"/>
                </a:rPr>
                <a:t>– “Nuclei”</a:t>
              </a:r>
              <a:endParaRPr lang="en-US" dirty="0">
                <a:solidFill>
                  <a:srgbClr val="0000FF"/>
                </a:solidFill>
                <a:latin typeface="Arial Rounded MT Bold"/>
                <a:cs typeface="Arial Rounded MT Bold"/>
              </a:endParaRPr>
            </a:p>
          </p:txBody>
        </p:sp>
        <p:pic>
          <p:nvPicPr>
            <p:cNvPr id="46" name="Picture 45" descr="Picture 3.png"/>
            <p:cNvPicPr>
              <a:picLocks noChangeAspect="1"/>
            </p:cNvPicPr>
            <p:nvPr/>
          </p:nvPicPr>
          <p:blipFill>
            <a:blip r:embed="rId6"/>
            <a:stretch>
              <a:fillRect/>
            </a:stretch>
          </p:blipFill>
          <p:spPr>
            <a:xfrm>
              <a:off x="3505200" y="4495800"/>
              <a:ext cx="2590800" cy="1600200"/>
            </a:xfrm>
            <a:prstGeom prst="rect">
              <a:avLst/>
            </a:prstGeom>
          </p:spPr>
        </p:pic>
        <p:sp>
          <p:nvSpPr>
            <p:cNvPr id="47" name="TextBox 46"/>
            <p:cNvSpPr txBox="1"/>
            <p:nvPr/>
          </p:nvSpPr>
          <p:spPr>
            <a:xfrm>
              <a:off x="4343400" y="6096000"/>
              <a:ext cx="1803423" cy="369332"/>
            </a:xfrm>
            <a:prstGeom prst="rect">
              <a:avLst/>
            </a:prstGeom>
            <a:noFill/>
          </p:spPr>
          <p:txBody>
            <a:bodyPr wrap="none" rtlCol="0">
              <a:spAutoFit/>
            </a:bodyPr>
            <a:lstStyle/>
            <a:p>
              <a:r>
                <a:rPr lang="en-US" dirty="0" smtClean="0">
                  <a:solidFill>
                    <a:srgbClr val="0000FF"/>
                  </a:solidFill>
                  <a:latin typeface="Arial Rounded MT Bold"/>
                  <a:cs typeface="Arial Rounded MT Bold"/>
                </a:rPr>
                <a:t>“Heavy-flavor”</a:t>
              </a:r>
              <a:endParaRPr lang="en-US" dirty="0">
                <a:solidFill>
                  <a:srgbClr val="0000FF"/>
                </a:solidFill>
                <a:latin typeface="Arial Rounded MT Bold"/>
                <a:cs typeface="Arial Rounded MT Bold"/>
              </a:endParaRPr>
            </a:p>
          </p:txBody>
        </p:sp>
      </p:grpSp>
      <p:grpSp>
        <p:nvGrpSpPr>
          <p:cNvPr id="48" name="Group 47"/>
          <p:cNvGrpSpPr/>
          <p:nvPr/>
        </p:nvGrpSpPr>
        <p:grpSpPr>
          <a:xfrm>
            <a:off x="6562499" y="4004259"/>
            <a:ext cx="2200501" cy="2394137"/>
            <a:chOff x="6562499" y="4230841"/>
            <a:chExt cx="2200501" cy="2590800"/>
          </a:xfrm>
        </p:grpSpPr>
        <p:pic>
          <p:nvPicPr>
            <p:cNvPr id="50" name="Picture 49" descr="Screen Shot 2017-09-28 at 11.43.03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4230841"/>
              <a:ext cx="2057400" cy="2590800"/>
            </a:xfrm>
            <a:prstGeom prst="rect">
              <a:avLst/>
            </a:prstGeom>
          </p:spPr>
        </p:pic>
        <p:sp>
          <p:nvSpPr>
            <p:cNvPr id="49" name="TextBox 48"/>
            <p:cNvSpPr txBox="1"/>
            <p:nvPr/>
          </p:nvSpPr>
          <p:spPr>
            <a:xfrm rot="19200000">
              <a:off x="6562499" y="4614631"/>
              <a:ext cx="1868796" cy="399670"/>
            </a:xfrm>
            <a:prstGeom prst="rect">
              <a:avLst/>
            </a:prstGeom>
            <a:noFill/>
          </p:spPr>
          <p:txBody>
            <a:bodyPr wrap="none" rtlCol="0">
              <a:spAutoFit/>
            </a:bodyPr>
            <a:lstStyle/>
            <a:p>
              <a:r>
                <a:rPr lang="en-US" dirty="0" smtClean="0">
                  <a:solidFill>
                    <a:srgbClr val="0000FF"/>
                  </a:solidFill>
                  <a:latin typeface="Arial Rounded MT Bold"/>
                  <a:cs typeface="Arial Rounded MT Bold"/>
                </a:rPr>
                <a:t>“</a:t>
              </a:r>
              <a:r>
                <a:rPr lang="en-US" dirty="0" err="1" smtClean="0">
                  <a:solidFill>
                    <a:srgbClr val="0000FF"/>
                  </a:solidFill>
                  <a:latin typeface="Arial Rounded MT Bold"/>
                  <a:cs typeface="Arial Rounded MT Bold"/>
                </a:rPr>
                <a:t>Femtography</a:t>
              </a:r>
              <a:r>
                <a:rPr lang="en-US" dirty="0" smtClean="0">
                  <a:solidFill>
                    <a:srgbClr val="0000FF"/>
                  </a:solidFill>
                  <a:latin typeface="Arial Rounded MT Bold"/>
                  <a:cs typeface="Arial Rounded MT Bold"/>
                </a:rPr>
                <a:t>”</a:t>
              </a:r>
              <a:endParaRPr lang="en-US" dirty="0">
                <a:solidFill>
                  <a:srgbClr val="0000FF"/>
                </a:solidFill>
                <a:latin typeface="Arial Rounded MT Bold"/>
                <a:cs typeface="Arial Rounded MT Bold"/>
              </a:endParaRPr>
            </a:p>
          </p:txBody>
        </p:sp>
      </p:grpSp>
      <p:sp>
        <p:nvSpPr>
          <p:cNvPr id="53" name="TextBox 52"/>
          <p:cNvSpPr txBox="1"/>
          <p:nvPr/>
        </p:nvSpPr>
        <p:spPr>
          <a:xfrm>
            <a:off x="1481825" y="3940580"/>
            <a:ext cx="4619824" cy="400110"/>
          </a:xfrm>
          <a:prstGeom prst="rect">
            <a:avLst/>
          </a:prstGeom>
          <a:solidFill>
            <a:schemeClr val="bg1"/>
          </a:solidFill>
        </p:spPr>
        <p:txBody>
          <a:bodyPr wrap="none" rtlCol="0">
            <a:spAutoFit/>
          </a:bodyPr>
          <a:lstStyle/>
          <a:p>
            <a:r>
              <a:rPr lang="en-US" sz="2000" i="1" dirty="0" smtClean="0">
                <a:solidFill>
                  <a:srgbClr val="FF0000"/>
                </a:solidFill>
                <a:latin typeface="Arial Rounded MT Bold"/>
                <a:cs typeface="Arial Rounded MT Bold"/>
              </a:rPr>
              <a:t>New frontier of hadron physics … !</a:t>
            </a:r>
            <a:endParaRPr lang="en-US" sz="2000" i="1" dirty="0">
              <a:solidFill>
                <a:srgbClr val="FF0000"/>
              </a:solidFill>
              <a:latin typeface="Arial Rounded MT Bold"/>
              <a:cs typeface="Arial Rounded MT Bold"/>
            </a:endParaRPr>
          </a:p>
        </p:txBody>
      </p:sp>
    </p:spTree>
    <p:extLst>
      <p:ext uri="{BB962C8B-B14F-4D97-AF65-F5344CB8AC3E}">
        <p14:creationId xmlns:p14="http://schemas.microsoft.com/office/powerpoint/2010/main" val="29237794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1+#ppt_w/2"/>
                                          </p:val>
                                        </p:tav>
                                        <p:tav tm="100000">
                                          <p:val>
                                            <p:strVal val="#ppt_x"/>
                                          </p:val>
                                        </p:tav>
                                      </p:tavLst>
                                    </p:anim>
                                    <p:anim calcmode="lin" valueType="num">
                                      <p:cBhvr additive="base">
                                        <p:cTn id="14"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5814"/>
          </a:xfrm>
        </p:spPr>
        <p:txBody>
          <a:bodyPr/>
          <a:lstStyle/>
          <a:p>
            <a:r>
              <a:rPr lang="en-US" dirty="0"/>
              <a:t>EIC and the NSAC 2015 Long Range Plan</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6278"/>
            <a:ext cx="3329535" cy="3677722"/>
          </a:xfrm>
          <a:prstGeom prst="rect">
            <a:avLst/>
          </a:prstGeom>
          <a:noFill/>
          <a:effectLst>
            <a:outerShdw blurRad="63500" dist="76200" dir="270000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334000"/>
            <a:ext cx="45719" cy="461665"/>
          </a:xfrm>
          <a:prstGeom prst="rect">
            <a:avLst/>
          </a:prstGeom>
          <a:noFill/>
        </p:spPr>
        <p:txBody>
          <a:bodyPr wrap="square" rtlCol="0">
            <a:spAutoFit/>
          </a:bodyPr>
          <a:lstStyle/>
          <a:p>
            <a:endParaRPr lang="en-US"/>
          </a:p>
        </p:txBody>
      </p:sp>
      <p:pic>
        <p:nvPicPr>
          <p:cNvPr id="6" name="Picture 2">
            <a:extLst>
              <a:ext uri="{FF2B5EF4-FFF2-40B4-BE49-F238E27FC236}">
                <a16:creationId xmlns="" xmlns:a16="http://schemas.microsoft.com/office/drawing/2014/main" id="{DF757A9F-A3E2-4ED1-832E-72AA64AFC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735" y="1513939"/>
            <a:ext cx="5413121" cy="3962400"/>
          </a:xfrm>
          <a:prstGeom prst="rect">
            <a:avLst/>
          </a:prstGeom>
          <a:ln w="9525">
            <a:noFill/>
            <a:miter lim="800000"/>
            <a:headEnd/>
            <a:tailEnd/>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09134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a:t>US-Based EICs</a:t>
            </a:r>
          </a:p>
        </p:txBody>
      </p:sp>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34</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5" y="828942"/>
            <a:ext cx="6878479" cy="4519613"/>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03960" y="3138369"/>
            <a:ext cx="6290241" cy="3240717"/>
          </a:xfrm>
          <a:prstGeom prst="rect">
            <a:avLst/>
          </a:prstGeom>
          <a:ln w="38100">
            <a:solidFill>
              <a:schemeClr val="bg1"/>
            </a:solidFill>
          </a:ln>
          <a:effectLst>
            <a:outerShdw blurRad="292100" dist="139700" dir="2700000" algn="tl" rotWithShape="0">
              <a:srgbClr val="333333">
                <a:alpha val="65000"/>
              </a:srgbClr>
            </a:outerShdw>
          </a:effectLst>
        </p:spPr>
      </p:pic>
      <p:sp>
        <p:nvSpPr>
          <p:cNvPr id="3" name="TextBox 2"/>
          <p:cNvSpPr txBox="1"/>
          <p:nvPr/>
        </p:nvSpPr>
        <p:spPr>
          <a:xfrm>
            <a:off x="7413824" y="4442295"/>
            <a:ext cx="912429"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JLEIC</a:t>
            </a:r>
          </a:p>
        </p:txBody>
      </p:sp>
      <p:sp>
        <p:nvSpPr>
          <p:cNvPr id="7" name="TextBox 6">
            <a:extLst>
              <a:ext uri="{FF2B5EF4-FFF2-40B4-BE49-F238E27FC236}">
                <a16:creationId xmlns="" xmlns:a16="http://schemas.microsoft.com/office/drawing/2014/main" id="{DDCF69F2-61D0-4508-98D4-E9AD082D715A}"/>
              </a:ext>
            </a:extLst>
          </p:cNvPr>
          <p:cNvSpPr txBox="1"/>
          <p:nvPr/>
        </p:nvSpPr>
        <p:spPr>
          <a:xfrm>
            <a:off x="6912664" y="858140"/>
            <a:ext cx="1864613"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Brookhaven Lab</a:t>
            </a:r>
          </a:p>
          <a:p>
            <a:r>
              <a:rPr lang="en-US" dirty="0">
                <a:latin typeface="Arial" panose="020B0604020202020204" pitchFamily="34" charset="0"/>
                <a:cs typeface="Arial" panose="020B0604020202020204" pitchFamily="34" charset="0"/>
              </a:rPr>
              <a:t>Long Island, NY</a:t>
            </a:r>
          </a:p>
        </p:txBody>
      </p:sp>
      <p:sp>
        <p:nvSpPr>
          <p:cNvPr id="8" name="TextBox 7">
            <a:extLst>
              <a:ext uri="{FF2B5EF4-FFF2-40B4-BE49-F238E27FC236}">
                <a16:creationId xmlns="" xmlns:a16="http://schemas.microsoft.com/office/drawing/2014/main" id="{65D94E8E-001E-4803-B9A5-5112ECC890E4}"/>
              </a:ext>
            </a:extLst>
          </p:cNvPr>
          <p:cNvSpPr txBox="1"/>
          <p:nvPr/>
        </p:nvSpPr>
        <p:spPr>
          <a:xfrm>
            <a:off x="582060" y="5568900"/>
            <a:ext cx="2103974" cy="646331"/>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Jefferson Lab</a:t>
            </a:r>
          </a:p>
          <a:p>
            <a:r>
              <a:rPr lang="en-US" dirty="0">
                <a:latin typeface="Arial" panose="020B0604020202020204" pitchFamily="34" charset="0"/>
                <a:cs typeface="Arial" panose="020B0604020202020204" pitchFamily="34" charset="0"/>
              </a:rPr>
              <a:t>Newport News, VA</a:t>
            </a:r>
          </a:p>
        </p:txBody>
      </p:sp>
    </p:spTree>
    <p:extLst>
      <p:ext uri="{BB962C8B-B14F-4D97-AF65-F5344CB8AC3E}">
        <p14:creationId xmlns:p14="http://schemas.microsoft.com/office/powerpoint/2010/main" val="3686958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a:xfrm>
            <a:off x="0" y="11567"/>
            <a:ext cx="9144000" cy="643753"/>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j-ea"/>
              <a:cs typeface="Arial" panose="020B0604020202020204" pitchFamily="34" charset="0"/>
            </a:endParaRPr>
          </a:p>
        </p:txBody>
      </p:sp>
      <p:pic>
        <p:nvPicPr>
          <p:cNvPr id="6" name="Picture 5"/>
          <p:cNvPicPr/>
          <p:nvPr/>
        </p:nvPicPr>
        <p:blipFill rotWithShape="1">
          <a:blip r:embed="rId2"/>
          <a:srcRect l="19362" t="22651" r="18969" b="18057"/>
          <a:stretch/>
        </p:blipFill>
        <p:spPr bwMode="auto">
          <a:xfrm>
            <a:off x="415637" y="2129045"/>
            <a:ext cx="7035551" cy="4282265"/>
          </a:xfrm>
          <a:prstGeom prst="rect">
            <a:avLst/>
          </a:prstGeom>
          <a:ln>
            <a:noFill/>
          </a:ln>
          <a:extLst>
            <a:ext uri="{53640926-AAD7-44D8-BBD7-CCE9431645EC}">
              <a14:shadowObscured xmlns:a14="http://schemas.microsoft.com/office/drawing/2010/main"/>
            </a:ext>
          </a:extLst>
        </p:spPr>
      </p:pic>
      <p:sp>
        <p:nvSpPr>
          <p:cNvPr id="8" name="Title 1"/>
          <p:cNvSpPr txBox="1">
            <a:spLocks/>
          </p:cNvSpPr>
          <p:nvPr/>
        </p:nvSpPr>
        <p:spPr>
          <a:xfrm>
            <a:off x="142926" y="1403333"/>
            <a:ext cx="4528134" cy="725712"/>
          </a:xfrm>
          <a:prstGeom prst="rect">
            <a:avLst/>
          </a:prstGeom>
        </p:spPr>
        <p:txBody>
          <a:bodyP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is-IS" sz="1800" dirty="0"/>
              <a:t>730 collaborators, 29 countries, 168 institutions... (December 12, 2017)</a:t>
            </a:r>
            <a:endParaRPr lang="en-US" sz="1800" dirty="0"/>
          </a:p>
        </p:txBody>
      </p:sp>
      <p:sp>
        <p:nvSpPr>
          <p:cNvPr id="9" name="TextBox 8"/>
          <p:cNvSpPr txBox="1"/>
          <p:nvPr/>
        </p:nvSpPr>
        <p:spPr>
          <a:xfrm>
            <a:off x="604025" y="2149202"/>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sp>
        <p:nvSpPr>
          <p:cNvPr id="10" name="TextBox 9"/>
          <p:cNvSpPr txBox="1"/>
          <p:nvPr/>
        </p:nvSpPr>
        <p:spPr>
          <a:xfrm>
            <a:off x="285439" y="1238629"/>
            <a:ext cx="231826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(no students included as of yet)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830517"/>
            <a:ext cx="3543300" cy="25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6366" y="812774"/>
            <a:ext cx="3968266" cy="369332"/>
          </a:xfrm>
          <a:prstGeom prst="rect">
            <a:avLst/>
          </a:prstGeom>
          <a:ln w="25400">
            <a:solidFill>
              <a:srgbClr val="0000FF"/>
            </a:solidFill>
          </a:ln>
        </p:spPr>
        <p:txBody>
          <a:bodyPr wrap="non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Users Group: </a:t>
            </a:r>
            <a:r>
              <a:rPr lang="en-US" altLang="en-US" b="1" dirty="0">
                <a:solidFill>
                  <a:srgbClr val="0000FF"/>
                </a:solidFill>
                <a:latin typeface="Arial" panose="020B0604020202020204" pitchFamily="34" charset="0"/>
                <a:cs typeface="Arial" panose="020B0604020202020204" pitchFamily="34" charset="0"/>
              </a:rPr>
              <a:t>EICUG.ORG</a:t>
            </a:r>
          </a:p>
        </p:txBody>
      </p:sp>
      <p:sp>
        <p:nvSpPr>
          <p:cNvPr id="12" name="TextBox 11"/>
          <p:cNvSpPr txBox="1"/>
          <p:nvPr/>
        </p:nvSpPr>
        <p:spPr>
          <a:xfrm>
            <a:off x="0" y="30480"/>
            <a:ext cx="91440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Worldwide Interest in EIC Physics</a:t>
            </a:r>
            <a:endParaRPr lang="en-US" sz="3200" b="1" dirty="0">
              <a:cs typeface="Arial" panose="020B0604020202020204" pitchFamily="34" charset="0"/>
            </a:endParaRPr>
          </a:p>
        </p:txBody>
      </p:sp>
    </p:spTree>
    <p:extLst>
      <p:ext uri="{BB962C8B-B14F-4D97-AF65-F5344CB8AC3E}">
        <p14:creationId xmlns:p14="http://schemas.microsoft.com/office/powerpoint/2010/main" val="2333997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a:t>EIC – World’s First Polarized </a:t>
            </a:r>
            <a:r>
              <a:rPr lang="en-US" altLang="en-US" sz="3600" dirty="0" err="1"/>
              <a:t>eN</a:t>
            </a:r>
            <a:r>
              <a:rPr lang="en-US" altLang="en-US" sz="3600" dirty="0"/>
              <a:t> Collider</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36</a:t>
            </a:fld>
            <a:endParaRPr lang="en-US" dirty="0"/>
          </a:p>
        </p:txBody>
      </p:sp>
      <p:sp>
        <p:nvSpPr>
          <p:cNvPr id="5" name="Title 1"/>
          <p:cNvSpPr txBox="1">
            <a:spLocks/>
          </p:cNvSpPr>
          <p:nvPr/>
        </p:nvSpPr>
        <p:spPr>
          <a:xfrm>
            <a:off x="722313" y="2424326"/>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A spin factory of polarized electrons and polarized protons/light nuclei: </a:t>
            </a:r>
            <a:br>
              <a:rPr lang="en-US" dirty="0"/>
            </a:br>
            <a:r>
              <a:rPr lang="en-US" dirty="0"/>
              <a:t>imaging the quarks and gluons</a:t>
            </a:r>
          </a:p>
        </p:txBody>
      </p:sp>
      <p:sp>
        <p:nvSpPr>
          <p:cNvPr id="6" name="Text Placeholder 6"/>
          <p:cNvSpPr txBox="1">
            <a:spLocks/>
          </p:cNvSpPr>
          <p:nvPr/>
        </p:nvSpPr>
        <p:spPr>
          <a:xfrm>
            <a:off x="722312" y="4688990"/>
            <a:ext cx="7644021" cy="1731216"/>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How are the sea quarks and gluons, and their spins, </a:t>
            </a:r>
            <a:r>
              <a:rPr lang="en-US" dirty="0">
                <a:solidFill>
                  <a:srgbClr val="0000FF"/>
                </a:solidFill>
              </a:rPr>
              <a:t>distributed in space and momentum </a:t>
            </a:r>
            <a:r>
              <a:rPr lang="en-US" dirty="0"/>
              <a:t>inside the nucleon? </a:t>
            </a:r>
          </a:p>
          <a:p>
            <a:r>
              <a:rPr lang="en-US" dirty="0"/>
              <a:t>How do the </a:t>
            </a:r>
            <a:r>
              <a:rPr lang="en-US" dirty="0">
                <a:solidFill>
                  <a:srgbClr val="0000FF"/>
                </a:solidFill>
              </a:rPr>
              <a:t>nucleon properties emerge </a:t>
            </a:r>
            <a:r>
              <a:rPr lang="en-US" dirty="0"/>
              <a:t>from them and their interactions?</a:t>
            </a:r>
          </a:p>
          <a:p>
            <a:endParaRPr lang="en-US" dirty="0"/>
          </a:p>
          <a:p>
            <a:endParaRPr lang="en-US" dirty="0"/>
          </a:p>
          <a:p>
            <a:endParaRPr lang="en-US" dirty="0"/>
          </a:p>
        </p:txBody>
      </p:sp>
      <p:pic>
        <p:nvPicPr>
          <p:cNvPr id="7" name="Picture 2">
            <a:extLst>
              <a:ext uri="{FF2B5EF4-FFF2-40B4-BE49-F238E27FC236}">
                <a16:creationId xmlns="" xmlns:a16="http://schemas.microsoft.com/office/drawing/2014/main" id="{DC948773-BC83-444C-8A33-AAA05F4657DC}"/>
              </a:ext>
            </a:extLst>
          </p:cNvPr>
          <p:cNvPicPr>
            <a:picLocks noChangeAspect="1" noChangeArrowheads="1"/>
          </p:cNvPicPr>
          <p:nvPr/>
        </p:nvPicPr>
        <p:blipFill>
          <a:blip r:embed="rId3" cstate="print">
            <a:alphaModFix/>
          </a:blip>
          <a:srcRect/>
          <a:stretch>
            <a:fillRect/>
          </a:stretch>
        </p:blipFill>
        <p:spPr bwMode="auto">
          <a:xfrm>
            <a:off x="3249771" y="1070218"/>
            <a:ext cx="2717483" cy="1165860"/>
          </a:xfrm>
          <a:prstGeom prst="rect">
            <a:avLst/>
          </a:prstGeom>
          <a:noFill/>
          <a:ln w="9525">
            <a:noFill/>
            <a:miter lim="800000"/>
            <a:headEnd/>
            <a:tailEnd/>
          </a:ln>
        </p:spPr>
      </p:pic>
    </p:spTree>
    <p:extLst>
      <p:ext uri="{BB962C8B-B14F-4D97-AF65-F5344CB8AC3E}">
        <p14:creationId xmlns:p14="http://schemas.microsoft.com/office/powerpoint/2010/main" val="41178150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9A5DFB4-3D23-4866-8D46-AE36D04BFD7D}" type="slidenum">
              <a:rPr lang="en-US" smtClean="0"/>
              <a:pPr/>
              <a:t>37</a:t>
            </a:fld>
            <a:endParaRPr lang="en-US" dirty="0"/>
          </a:p>
        </p:txBody>
      </p:sp>
      <p:sp>
        <p:nvSpPr>
          <p:cNvPr id="4" name="Title 1"/>
          <p:cNvSpPr txBox="1">
            <a:spLocks/>
          </p:cNvSpPr>
          <p:nvPr/>
        </p:nvSpPr>
        <p:spPr>
          <a:xfrm>
            <a:off x="-22078" y="0"/>
            <a:ext cx="9394678" cy="7048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dirty="0"/>
              <a:t>What does a proton or (nucleus) look like?</a:t>
            </a:r>
          </a:p>
        </p:txBody>
      </p:sp>
      <p:sp>
        <p:nvSpPr>
          <p:cNvPr id="5" name="Content Placeholder 6"/>
          <p:cNvSpPr txBox="1">
            <a:spLocks/>
          </p:cNvSpPr>
          <p:nvPr/>
        </p:nvSpPr>
        <p:spPr>
          <a:xfrm>
            <a:off x="4013456" y="1102582"/>
            <a:ext cx="5130544" cy="4876800"/>
          </a:xfrm>
          <a:prstGeom prst="rect">
            <a:avLst/>
          </a:prstGeom>
        </p:spPr>
        <p:txBody>
          <a:bodyPr>
            <a:norm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t>Bag Model: Gluon field distribution is wider than the fast moving quarks. </a:t>
            </a:r>
            <a:r>
              <a:rPr lang="en-US" sz="2200" dirty="0">
                <a:solidFill>
                  <a:srgbClr val="0000FF"/>
                </a:solidFill>
              </a:rPr>
              <a:t>Gluon radius &gt; Charge Radius</a:t>
            </a:r>
          </a:p>
          <a:p>
            <a:pPr marL="0" indent="0">
              <a:buFont typeface="Arial"/>
              <a:buNone/>
            </a:pPr>
            <a:endParaRPr lang="en-US" sz="2200" dirty="0">
              <a:solidFill>
                <a:srgbClr val="0000FF"/>
              </a:solidFill>
            </a:endParaRPr>
          </a:p>
          <a:p>
            <a:pPr marL="0" indent="0">
              <a:buFont typeface="Arial"/>
              <a:buNone/>
            </a:pPr>
            <a:r>
              <a:rPr lang="en-US" sz="2200" dirty="0">
                <a:solidFill>
                  <a:srgbClr val="292934"/>
                </a:solidFill>
              </a:rPr>
              <a:t>Constituent Quark Model: Gluons and sea quarks hide inside massive quarks. </a:t>
            </a:r>
            <a:r>
              <a:rPr lang="en-US" sz="2200" dirty="0">
                <a:solidFill>
                  <a:srgbClr val="0000FF"/>
                </a:solidFill>
              </a:rPr>
              <a:t>Gluon radius ~ Charge Radius </a:t>
            </a:r>
          </a:p>
          <a:p>
            <a:pPr marL="0" indent="0">
              <a:buFont typeface="Arial"/>
              <a:buNone/>
            </a:pPr>
            <a:endParaRPr lang="en-US" sz="2200" dirty="0">
              <a:solidFill>
                <a:srgbClr val="0000FF"/>
              </a:solidFill>
            </a:endParaRPr>
          </a:p>
          <a:p>
            <a:pPr marL="0" indent="0">
              <a:buFont typeface="Arial"/>
              <a:buNone/>
            </a:pPr>
            <a:r>
              <a:rPr lang="en-US" sz="2200" dirty="0"/>
              <a:t>Lattice Gauge theory (with slow moving quarks), gluons more concentrated inside the quarks:                           </a:t>
            </a:r>
            <a:r>
              <a:rPr lang="en-US" sz="2200" dirty="0">
                <a:solidFill>
                  <a:srgbClr val="0000FF"/>
                </a:solidFill>
              </a:rPr>
              <a:t>Gluon radius &lt; Charge Radius</a:t>
            </a:r>
          </a:p>
          <a:p>
            <a:pPr marL="0" indent="0">
              <a:buFont typeface="Arial"/>
              <a:buNone/>
            </a:pPr>
            <a:endParaRPr lang="en-US" dirty="0">
              <a:solidFill>
                <a:srgbClr val="0000FF"/>
              </a:solidFill>
            </a:endParaRPr>
          </a:p>
        </p:txBody>
      </p:sp>
      <p:pic>
        <p:nvPicPr>
          <p:cNvPr id="6" name="Picture 5"/>
          <p:cNvPicPr>
            <a:picLocks noChangeAspect="1"/>
          </p:cNvPicPr>
          <p:nvPr/>
        </p:nvPicPr>
        <p:blipFill rotWithShape="1">
          <a:blip r:embed="rId2"/>
          <a:srcRect l="51905" t="360" b="-1"/>
          <a:stretch/>
        </p:blipFill>
        <p:spPr>
          <a:xfrm>
            <a:off x="680940" y="1252504"/>
            <a:ext cx="3024093" cy="4167763"/>
          </a:xfrm>
          <a:prstGeom prst="rect">
            <a:avLst/>
          </a:prstGeom>
        </p:spPr>
      </p:pic>
      <p:sp>
        <p:nvSpPr>
          <p:cNvPr id="7" name="TextBox 6"/>
          <p:cNvSpPr txBox="1"/>
          <p:nvPr/>
        </p:nvSpPr>
        <p:spPr>
          <a:xfrm>
            <a:off x="1885950" y="5582038"/>
            <a:ext cx="6000750" cy="830997"/>
          </a:xfrm>
          <a:prstGeom prst="rect">
            <a:avLst/>
          </a:prstGeom>
          <a:noFill/>
        </p:spPr>
        <p:txBody>
          <a:bodyPr wrap="square" rtlCol="0">
            <a:spAutoFit/>
          </a:bodyPr>
          <a:lstStyle/>
          <a:p>
            <a:pPr algn="ctr"/>
            <a:r>
              <a:rPr lang="en-US" sz="2400" b="1" dirty="0">
                <a:solidFill>
                  <a:srgbClr val="CD2916"/>
                </a:solidFill>
                <a:latin typeface="Arial" panose="020B0604020202020204" pitchFamily="34" charset="0"/>
                <a:cs typeface="Arial" panose="020B0604020202020204" pitchFamily="34" charset="0"/>
              </a:rPr>
              <a:t>Need transverse images of the quarks </a:t>
            </a:r>
            <a:r>
              <a:rPr lang="en-US" sz="2400" b="1" i="1" dirty="0">
                <a:solidFill>
                  <a:srgbClr val="3366FF"/>
                </a:solidFill>
                <a:latin typeface="Arial" panose="020B0604020202020204" pitchFamily="34" charset="0"/>
                <a:cs typeface="Arial" panose="020B0604020202020204" pitchFamily="34" charset="0"/>
              </a:rPr>
              <a:t>and gluons </a:t>
            </a:r>
            <a:r>
              <a:rPr lang="en-US" sz="2400" b="1" dirty="0">
                <a:solidFill>
                  <a:srgbClr val="CD2916"/>
                </a:solidFill>
                <a:latin typeface="Arial" panose="020B0604020202020204" pitchFamily="34" charset="0"/>
                <a:cs typeface="Arial" panose="020B0604020202020204" pitchFamily="34" charset="0"/>
              </a:rPr>
              <a:t>in protons </a:t>
            </a:r>
            <a:r>
              <a:rPr lang="en-US" sz="2400" b="1" dirty="0">
                <a:solidFill>
                  <a:srgbClr val="0000FF"/>
                </a:solidFill>
                <a:latin typeface="Arial" panose="020B0604020202020204" pitchFamily="34" charset="0"/>
                <a:cs typeface="Arial" panose="020B0604020202020204" pitchFamily="34" charset="0"/>
              </a:rPr>
              <a:t>and nuclei </a:t>
            </a:r>
          </a:p>
        </p:txBody>
      </p:sp>
      <p:sp>
        <p:nvSpPr>
          <p:cNvPr id="8" name="TextBox 7"/>
          <p:cNvSpPr txBox="1"/>
          <p:nvPr/>
        </p:nvSpPr>
        <p:spPr>
          <a:xfrm>
            <a:off x="884114" y="925119"/>
            <a:ext cx="26992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Static                 Boosted</a:t>
            </a:r>
          </a:p>
        </p:txBody>
      </p:sp>
    </p:spTree>
    <p:extLst>
      <p:ext uri="{BB962C8B-B14F-4D97-AF65-F5344CB8AC3E}">
        <p14:creationId xmlns:p14="http://schemas.microsoft.com/office/powerpoint/2010/main" val="3766827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r>
              <a:rPr lang="en-US" sz="3600" dirty="0"/>
              <a:t>2+1 D </a:t>
            </a:r>
            <a:r>
              <a:rPr lang="en-US" sz="3600" dirty="0" err="1"/>
              <a:t>partonic</a:t>
            </a:r>
            <a:r>
              <a:rPr lang="en-US" sz="3600" dirty="0"/>
              <a:t> image of the proton</a:t>
            </a:r>
            <a:endParaRPr lang="en-US" altLang="en-US" sz="3600" dirty="0"/>
          </a:p>
        </p:txBody>
      </p:sp>
      <p:sp>
        <p:nvSpPr>
          <p:cNvPr id="1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38</a:t>
            </a:fld>
            <a:endParaRPr lang="en-US" dirty="0"/>
          </a:p>
        </p:txBody>
      </p:sp>
      <p:pic>
        <p:nvPicPr>
          <p:cNvPr id="5" name="Picture 4" descr="Fig1r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99" y="2028974"/>
            <a:ext cx="3210037" cy="3249025"/>
          </a:xfrm>
          <a:prstGeom prst="rect">
            <a:avLst/>
          </a:prstGeom>
        </p:spPr>
      </p:pic>
      <p:sp>
        <p:nvSpPr>
          <p:cNvPr id="6" name="TextBox 5"/>
          <p:cNvSpPr txBox="1"/>
          <p:nvPr/>
        </p:nvSpPr>
        <p:spPr>
          <a:xfrm>
            <a:off x="66051" y="1619112"/>
            <a:ext cx="3880577" cy="369332"/>
          </a:xfrm>
          <a:prstGeom prst="rect">
            <a:avLst/>
          </a:prstGeom>
          <a:solidFill>
            <a:srgbClr val="FFFF00"/>
          </a:solidFill>
        </p:spPr>
        <p:txBody>
          <a:bodyPr wrap="none" rtlCol="0">
            <a:spAutoFit/>
          </a:bodyPr>
          <a:lstStyle/>
          <a:p>
            <a:r>
              <a:rPr lang="en-US" b="1" dirty="0" err="1">
                <a:solidFill>
                  <a:srgbClr val="FF0080"/>
                </a:solidFill>
                <a:latin typeface="Arial" panose="020B0604020202020204" pitchFamily="34" charset="0"/>
                <a:cs typeface="Arial" panose="020B0604020202020204" pitchFamily="34" charset="0"/>
              </a:rPr>
              <a:t>Helicity</a:t>
            </a:r>
            <a:r>
              <a:rPr lang="en-US" b="1" dirty="0">
                <a:solidFill>
                  <a:srgbClr val="800000"/>
                </a:solidFill>
                <a:latin typeface="Arial" panose="020B0604020202020204" pitchFamily="34" charset="0"/>
                <a:cs typeface="Arial" panose="020B0604020202020204" pitchFamily="34" charset="0"/>
              </a:rPr>
              <a:t> Distributions: </a:t>
            </a:r>
            <a:r>
              <a:rPr lang="en-US" b="1" dirty="0">
                <a:solidFill>
                  <a:srgbClr val="800000"/>
                </a:solidFill>
                <a:latin typeface="Symbol" panose="05050102010706020507" pitchFamily="18" charset="2"/>
                <a:cs typeface="Arial" panose="020B0604020202020204" pitchFamily="34" charset="0"/>
              </a:rPr>
              <a:t>D</a:t>
            </a:r>
            <a:r>
              <a:rPr lang="en-US" b="1" dirty="0">
                <a:solidFill>
                  <a:srgbClr val="800000"/>
                </a:solidFill>
                <a:latin typeface="Arial" panose="020B0604020202020204" pitchFamily="34" charset="0"/>
                <a:cs typeface="Arial" panose="020B0604020202020204" pitchFamily="34" charset="0"/>
              </a:rPr>
              <a:t>G and </a:t>
            </a:r>
            <a:r>
              <a:rPr lang="en-US" b="1" dirty="0">
                <a:solidFill>
                  <a:srgbClr val="800000"/>
                </a:solidFill>
                <a:latin typeface="Symbol" panose="05050102010706020507" pitchFamily="18" charset="2"/>
                <a:cs typeface="Arial" panose="020B0604020202020204" pitchFamily="34" charset="0"/>
              </a:rPr>
              <a:t>DS</a:t>
            </a:r>
          </a:p>
        </p:txBody>
      </p:sp>
      <p:grpSp>
        <p:nvGrpSpPr>
          <p:cNvPr id="7" name="Group 6"/>
          <p:cNvGrpSpPr/>
          <p:nvPr/>
        </p:nvGrpSpPr>
        <p:grpSpPr>
          <a:xfrm>
            <a:off x="1257884" y="2461721"/>
            <a:ext cx="6086707" cy="3002738"/>
            <a:chOff x="1257884" y="2547181"/>
            <a:chExt cx="6086707" cy="3002738"/>
          </a:xfrm>
        </p:grpSpPr>
        <p:pic>
          <p:nvPicPr>
            <p:cNvPr id="8" name="Picture 7" descr="Screen shot 2013-02-10 at 4.38.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884" y="2916513"/>
              <a:ext cx="6086707" cy="2633406"/>
            </a:xfrm>
            <a:prstGeom prst="rect">
              <a:avLst/>
            </a:prstGeom>
          </p:spPr>
        </p:pic>
        <p:sp>
          <p:nvSpPr>
            <p:cNvPr id="9" name="TextBox 8"/>
            <p:cNvSpPr txBox="1"/>
            <p:nvPr/>
          </p:nvSpPr>
          <p:spPr>
            <a:xfrm>
              <a:off x="1257884" y="2547181"/>
              <a:ext cx="4186588" cy="369332"/>
            </a:xfrm>
            <a:prstGeom prst="rect">
              <a:avLst/>
            </a:prstGeom>
            <a:solidFill>
              <a:srgbClr val="FFFF00"/>
            </a:solidFill>
          </p:spPr>
          <p:txBody>
            <a:bodyPr wrap="none" rtlCol="0">
              <a:spAutoFit/>
            </a:bodyPr>
            <a:lstStyle/>
            <a:p>
              <a:r>
                <a:rPr lang="en-US" b="1" dirty="0">
                  <a:solidFill>
                    <a:srgbClr val="800000"/>
                  </a:solidFill>
                  <a:latin typeface="Arial" panose="020B0604020202020204" pitchFamily="34" charset="0"/>
                  <a:cs typeface="Arial" panose="020B0604020202020204" pitchFamily="34" charset="0"/>
                </a:rPr>
                <a:t>Transverse </a:t>
              </a:r>
              <a:r>
                <a:rPr lang="en-US" b="1" dirty="0">
                  <a:solidFill>
                    <a:srgbClr val="FF0080"/>
                  </a:solidFill>
                  <a:latin typeface="Arial" panose="020B0604020202020204" pitchFamily="34" charset="0"/>
                  <a:cs typeface="Arial" panose="020B0604020202020204" pitchFamily="34" charset="0"/>
                </a:rPr>
                <a:t>Momentum</a:t>
              </a:r>
              <a:r>
                <a:rPr lang="en-US" b="1" dirty="0">
                  <a:solidFill>
                    <a:srgbClr val="800000"/>
                  </a:solidFill>
                  <a:latin typeface="Arial" panose="020B0604020202020204" pitchFamily="34" charset="0"/>
                  <a:cs typeface="Arial" panose="020B0604020202020204" pitchFamily="34" charset="0"/>
                </a:rPr>
                <a:t> Distributions</a:t>
              </a:r>
            </a:p>
          </p:txBody>
        </p:sp>
      </p:grpSp>
      <p:pic>
        <p:nvPicPr>
          <p:cNvPr id="16" name="Picture 2"/>
          <p:cNvPicPr>
            <a:picLocks noChangeAspect="1" noChangeArrowheads="1"/>
          </p:cNvPicPr>
          <p:nvPr/>
        </p:nvPicPr>
        <p:blipFill>
          <a:blip r:embed="rId5" cstate="print"/>
          <a:srcRect/>
          <a:stretch>
            <a:fillRect/>
          </a:stretch>
        </p:blipFill>
        <p:spPr bwMode="auto">
          <a:xfrm>
            <a:off x="5520609" y="1324347"/>
            <a:ext cx="3391206" cy="1454902"/>
          </a:xfrm>
          <a:prstGeom prst="rect">
            <a:avLst/>
          </a:prstGeom>
          <a:noFill/>
          <a:ln w="9525">
            <a:noFill/>
            <a:miter lim="800000"/>
            <a:headEnd/>
            <a:tailEnd/>
          </a:ln>
        </p:spPr>
      </p:pic>
      <p:grpSp>
        <p:nvGrpSpPr>
          <p:cNvPr id="3" name="Group 2">
            <a:extLst>
              <a:ext uri="{FF2B5EF4-FFF2-40B4-BE49-F238E27FC236}">
                <a16:creationId xmlns="" xmlns:a16="http://schemas.microsoft.com/office/drawing/2014/main" id="{2258DA84-99E6-48AC-B0A0-0174D8E791B8}"/>
              </a:ext>
            </a:extLst>
          </p:cNvPr>
          <p:cNvGrpSpPr/>
          <p:nvPr/>
        </p:nvGrpSpPr>
        <p:grpSpPr>
          <a:xfrm>
            <a:off x="1257884" y="2831053"/>
            <a:ext cx="6086707" cy="2798243"/>
            <a:chOff x="1257884" y="2831053"/>
            <a:chExt cx="6086707" cy="2798243"/>
          </a:xfrm>
        </p:grpSpPr>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1257884" y="2831053"/>
              <a:ext cx="6086707" cy="2798243"/>
            </a:xfrm>
            <a:prstGeom prst="rect">
              <a:avLst/>
            </a:prstGeom>
            <a:noFill/>
            <a:ln>
              <a:noFill/>
            </a:ln>
          </p:spPr>
        </p:pic>
        <p:sp>
          <p:nvSpPr>
            <p:cNvPr id="19" name="Rectangle 18"/>
            <p:cNvSpPr/>
            <p:nvPr/>
          </p:nvSpPr>
          <p:spPr>
            <a:xfrm>
              <a:off x="1257884" y="2857955"/>
              <a:ext cx="1491292" cy="4807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 name="TextBox 1"/>
          <p:cNvSpPr txBox="1"/>
          <p:nvPr/>
        </p:nvSpPr>
        <p:spPr>
          <a:xfrm>
            <a:off x="229699" y="759152"/>
            <a:ext cx="7512911" cy="830997"/>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Spatial distance from origin X Transverse Momentum </a:t>
            </a:r>
            <a:r>
              <a:rPr lang="en-US" sz="2400" dirty="0">
                <a:solidFill>
                  <a:srgbClr val="0000FF"/>
                </a:solidFill>
                <a:latin typeface="Arial" panose="020B0604020202020204" pitchFamily="34" charset="0"/>
                <a:cs typeface="Arial" panose="020B0604020202020204" pitchFamily="34" charset="0"/>
                <a:sym typeface="Wingdings"/>
              </a:rPr>
              <a:t> Orbital Angular Momentum </a:t>
            </a:r>
            <a:endParaRPr lang="en-US" sz="2400" b="1" dirty="0">
              <a:solidFill>
                <a:srgbClr val="0000FF"/>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 xmlns:a16="http://schemas.microsoft.com/office/drawing/2014/main" id="{9D89C676-C96A-47B4-9D20-4AD75B017F38}"/>
              </a:ext>
            </a:extLst>
          </p:cNvPr>
          <p:cNvGrpSpPr/>
          <p:nvPr/>
        </p:nvGrpSpPr>
        <p:grpSpPr>
          <a:xfrm>
            <a:off x="3302125" y="3378955"/>
            <a:ext cx="5465422" cy="2719893"/>
            <a:chOff x="3302125" y="3378955"/>
            <a:chExt cx="5465422" cy="2719893"/>
          </a:xfrm>
        </p:grpSpPr>
        <p:grpSp>
          <p:nvGrpSpPr>
            <p:cNvPr id="11" name="Group 10"/>
            <p:cNvGrpSpPr/>
            <p:nvPr/>
          </p:nvGrpSpPr>
          <p:grpSpPr>
            <a:xfrm>
              <a:off x="3302125" y="3378955"/>
              <a:ext cx="4309437" cy="2324182"/>
              <a:chOff x="3433172" y="3424188"/>
              <a:chExt cx="4309437" cy="2324182"/>
            </a:xfrm>
          </p:grpSpPr>
          <p:cxnSp>
            <p:nvCxnSpPr>
              <p:cNvPr id="15" name="Straight Connector 14"/>
              <p:cNvCxnSpPr/>
              <p:nvPr/>
            </p:nvCxnSpPr>
            <p:spPr>
              <a:xfrm>
                <a:off x="3830935" y="5748370"/>
                <a:ext cx="3911674" cy="0"/>
              </a:xfrm>
              <a:prstGeom prst="line">
                <a:avLst/>
              </a:prstGeom>
              <a:solidFill>
                <a:schemeClr val="bg1">
                  <a:lumMod val="95000"/>
                </a:schemeClr>
              </a:solidFill>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433172" y="3424188"/>
                <a:ext cx="3866037" cy="369332"/>
              </a:xfrm>
              <a:prstGeom prst="rect">
                <a:avLst/>
              </a:prstGeom>
              <a:solidFill>
                <a:srgbClr val="FFFF00"/>
              </a:solidFill>
            </p:spPr>
            <p:txBody>
              <a:bodyPr wrap="none" rtlCol="0">
                <a:spAutoFit/>
              </a:bodyPr>
              <a:lstStyle/>
              <a:p>
                <a:r>
                  <a:rPr lang="en-US" b="1" dirty="0">
                    <a:solidFill>
                      <a:schemeClr val="tx2"/>
                    </a:solidFill>
                    <a:latin typeface="Arial" panose="020B0604020202020204" pitchFamily="34" charset="0"/>
                    <a:cs typeface="Arial" panose="020B0604020202020204" pitchFamily="34" charset="0"/>
                  </a:rPr>
                  <a:t>Transverse </a:t>
                </a:r>
                <a:r>
                  <a:rPr lang="en-US" b="1" dirty="0">
                    <a:solidFill>
                      <a:srgbClr val="0000FF"/>
                    </a:solidFill>
                    <a:latin typeface="Arial" panose="020B0604020202020204" pitchFamily="34" charset="0"/>
                    <a:cs typeface="Arial" panose="020B0604020202020204" pitchFamily="34" charset="0"/>
                  </a:rPr>
                  <a:t>Position</a:t>
                </a:r>
                <a:r>
                  <a:rPr lang="en-US" b="1" dirty="0">
                    <a:solidFill>
                      <a:schemeClr val="tx2"/>
                    </a:solidFill>
                    <a:latin typeface="Arial" panose="020B0604020202020204" pitchFamily="34" charset="0"/>
                    <a:cs typeface="Arial" panose="020B0604020202020204" pitchFamily="34" charset="0"/>
                  </a:rPr>
                  <a:t> Distributions</a:t>
                </a:r>
              </a:p>
            </p:txBody>
          </p:sp>
        </p:grpSp>
        <p:pic>
          <p:nvPicPr>
            <p:cNvPr id="4" name="Picture 3">
              <a:extLst>
                <a:ext uri="{FF2B5EF4-FFF2-40B4-BE49-F238E27FC236}">
                  <a16:creationId xmlns="" xmlns:a16="http://schemas.microsoft.com/office/drawing/2014/main" id="{3A171473-7C53-4476-8F50-4A7BD346EDA8}"/>
                </a:ext>
              </a:extLst>
            </p:cNvPr>
            <p:cNvPicPr>
              <a:picLocks noChangeAspect="1"/>
            </p:cNvPicPr>
            <p:nvPr/>
          </p:nvPicPr>
          <p:blipFill>
            <a:blip r:embed="rId7"/>
            <a:stretch>
              <a:fillRect/>
            </a:stretch>
          </p:blipFill>
          <p:spPr>
            <a:xfrm>
              <a:off x="3302125" y="3714804"/>
              <a:ext cx="5465422" cy="2384044"/>
            </a:xfrm>
            <a:prstGeom prst="rect">
              <a:avLst/>
            </a:prstGeom>
          </p:spPr>
        </p:pic>
      </p:grpSp>
      <p:pic>
        <p:nvPicPr>
          <p:cNvPr id="18" name="Picture 17" descr="Fig2right.png"/>
          <p:cNvPicPr>
            <a:picLocks noChangeAspect="1"/>
          </p:cNvPicPr>
          <p:nvPr/>
        </p:nvPicPr>
        <p:blipFill rotWithShape="1">
          <a:blip r:embed="rId8">
            <a:extLst>
              <a:ext uri="{28A0092B-C50C-407E-A947-70E740481C1C}">
                <a14:useLocalDpi xmlns:a14="http://schemas.microsoft.com/office/drawing/2010/main" val="0"/>
              </a:ext>
            </a:extLst>
          </a:blip>
          <a:srcRect b="6875"/>
          <a:stretch/>
        </p:blipFill>
        <p:spPr>
          <a:xfrm>
            <a:off x="3464921" y="3708061"/>
            <a:ext cx="4441950" cy="2675652"/>
          </a:xfrm>
          <a:prstGeom prst="rect">
            <a:avLst/>
          </a:prstGeom>
        </p:spPr>
      </p:pic>
    </p:spTree>
    <p:extLst>
      <p:ext uri="{BB962C8B-B14F-4D97-AF65-F5344CB8AC3E}">
        <p14:creationId xmlns:p14="http://schemas.microsoft.com/office/powerpoint/2010/main" val="138783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630" y="39469"/>
            <a:ext cx="8520282" cy="646331"/>
          </a:xfrm>
          <a:prstGeom prst="rect">
            <a:avLst/>
          </a:prstGeom>
          <a:noFill/>
        </p:spPr>
        <p:txBody>
          <a:bodyPr wrap="none">
            <a:spAutoFit/>
          </a:bodyPr>
          <a:lstStyle/>
          <a:p>
            <a:pPr algn="ctr" fontAlgn="auto">
              <a:spcBef>
                <a:spcPts val="0"/>
              </a:spcBef>
              <a:spcAft>
                <a:spcPts val="0"/>
              </a:spcAft>
              <a:defRPr/>
            </a:pPr>
            <a:r>
              <a:rPr lang="en-US" sz="3600" b="1" kern="0" dirty="0">
                <a:latin typeface="Arial" panose="020B0604020202020204" pitchFamily="34" charset="0"/>
                <a:ea typeface="ＭＳ Ｐゴシック" charset="-128"/>
                <a:cs typeface="Arial" panose="020B0604020202020204" pitchFamily="34" charset="0"/>
              </a:rPr>
              <a:t>The Incomplete Nucleon: Mass Puzzle</a:t>
            </a:r>
            <a:endParaRPr lang="en-US" sz="3600" b="1"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7560BDA1-28C2-48BE-B64B-7CCC17B1BD5E}"/>
              </a:ext>
            </a:extLst>
          </p:cNvPr>
          <p:cNvGrpSpPr>
            <a:grpSpLocks noChangeAspect="1"/>
          </p:cNvGrpSpPr>
          <p:nvPr/>
        </p:nvGrpSpPr>
        <p:grpSpPr>
          <a:xfrm>
            <a:off x="5929013" y="1532138"/>
            <a:ext cx="2316073" cy="1132909"/>
            <a:chOff x="166983" y="1017031"/>
            <a:chExt cx="2573413" cy="1258788"/>
          </a:xfrm>
          <a:solidFill>
            <a:srgbClr val="FFFFFF"/>
          </a:solidFill>
        </p:grpSpPr>
        <p:pic>
          <p:nvPicPr>
            <p:cNvPr id="9" name="Picture 8">
              <a:extLst>
                <a:ext uri="{FF2B5EF4-FFF2-40B4-BE49-F238E27FC236}">
                  <a16:creationId xmlns="" xmlns:a16="http://schemas.microsoft.com/office/drawing/2014/main" id="{2AFACB09-5B91-45D2-BF98-46FEDBDA6656}"/>
                </a:ext>
              </a:extLst>
            </p:cNvPr>
            <p:cNvPicPr>
              <a:picLocks noChangeAspect="1"/>
            </p:cNvPicPr>
            <p:nvPr/>
          </p:nvPicPr>
          <p:blipFill>
            <a:blip r:embed="rId2"/>
            <a:stretch>
              <a:fillRect/>
            </a:stretch>
          </p:blipFill>
          <p:spPr>
            <a:xfrm>
              <a:off x="787666" y="1017031"/>
              <a:ext cx="1467531" cy="1258788"/>
            </a:xfrm>
            <a:prstGeom prst="rect">
              <a:avLst/>
            </a:prstGeom>
            <a:grpFill/>
          </p:spPr>
        </p:pic>
        <p:sp>
          <p:nvSpPr>
            <p:cNvPr id="10" name="TextBox 9">
              <a:extLst>
                <a:ext uri="{FF2B5EF4-FFF2-40B4-BE49-F238E27FC236}">
                  <a16:creationId xmlns="" xmlns:a16="http://schemas.microsoft.com/office/drawing/2014/main" id="{43873E1F-C3FF-4381-AC82-80E58E35367E}"/>
                </a:ext>
              </a:extLst>
            </p:cNvPr>
            <p:cNvSpPr txBox="1"/>
            <p:nvPr/>
          </p:nvSpPr>
          <p:spPr>
            <a:xfrm>
              <a:off x="166983" y="1853202"/>
              <a:ext cx="620683" cy="338555"/>
            </a:xfrm>
            <a:prstGeom prst="rect">
              <a:avLst/>
            </a:prstGeom>
            <a:grpFill/>
          </p:spPr>
          <p:txBody>
            <a:bodyPr wrap="none" rtlCol="0">
              <a:spAutoFit/>
            </a:bodyPr>
            <a:lstStyle/>
            <a:p>
              <a:r>
                <a:rPr lang="en-US" sz="1600" dirty="0" err="1">
                  <a:solidFill>
                    <a:srgbClr val="0000FF"/>
                  </a:solidFill>
                  <a:latin typeface="Arial Rounded MT Bold"/>
                  <a:cs typeface="Arial Rounded MT Bold"/>
                </a:rPr>
                <a:t>GeV</a:t>
              </a:r>
              <a:endParaRPr lang="en-US" sz="1600" dirty="0">
                <a:solidFill>
                  <a:srgbClr val="0000FF"/>
                </a:solidFill>
                <a:latin typeface="Arial Rounded MT Bold"/>
                <a:cs typeface="Arial Rounded MT Bold"/>
              </a:endParaRPr>
            </a:p>
          </p:txBody>
        </p:sp>
        <p:sp>
          <p:nvSpPr>
            <p:cNvPr id="11" name="TextBox 10">
              <a:extLst>
                <a:ext uri="{FF2B5EF4-FFF2-40B4-BE49-F238E27FC236}">
                  <a16:creationId xmlns="" xmlns:a16="http://schemas.microsoft.com/office/drawing/2014/main" id="{EF93155C-FA0F-476E-A8F4-0CAE9350D8AD}"/>
                </a:ext>
              </a:extLst>
            </p:cNvPr>
            <p:cNvSpPr txBox="1"/>
            <p:nvPr/>
          </p:nvSpPr>
          <p:spPr>
            <a:xfrm>
              <a:off x="2119713" y="1280047"/>
              <a:ext cx="620683" cy="338555"/>
            </a:xfrm>
            <a:prstGeom prst="rect">
              <a:avLst/>
            </a:prstGeom>
            <a:grpFill/>
          </p:spPr>
          <p:txBody>
            <a:bodyPr wrap="none" rtlCol="0">
              <a:spAutoFit/>
            </a:bodyPr>
            <a:lstStyle/>
            <a:p>
              <a:r>
                <a:rPr lang="en-US" sz="1600" dirty="0">
                  <a:solidFill>
                    <a:srgbClr val="0000FF"/>
                  </a:solidFill>
                  <a:latin typeface="Arial Rounded MT Bold"/>
                  <a:cs typeface="Arial Rounded MT Bold"/>
                </a:rPr>
                <a:t>MeV</a:t>
              </a:r>
            </a:p>
          </p:txBody>
        </p:sp>
      </p:grpSp>
      <p:sp>
        <p:nvSpPr>
          <p:cNvPr id="12" name="Rectangle 11">
            <a:extLst>
              <a:ext uri="{FF2B5EF4-FFF2-40B4-BE49-F238E27FC236}">
                <a16:creationId xmlns="" xmlns:a16="http://schemas.microsoft.com/office/drawing/2014/main" id="{C344F436-7A3C-41FD-8C08-C927E14D48AC}"/>
              </a:ext>
            </a:extLst>
          </p:cNvPr>
          <p:cNvSpPr/>
          <p:nvPr/>
        </p:nvSpPr>
        <p:spPr>
          <a:xfrm>
            <a:off x="176488" y="831548"/>
            <a:ext cx="7814663" cy="900759"/>
          </a:xfrm>
          <a:prstGeom prst="rect">
            <a:avLst/>
          </a:prstGeom>
        </p:spPr>
        <p:txBody>
          <a:bodyPr wrap="square">
            <a:spAutoFit/>
          </a:bodyPr>
          <a:lstStyle/>
          <a:p>
            <a:pPr>
              <a:lnSpc>
                <a:spcPct val="110000"/>
              </a:lnSpc>
            </a:pPr>
            <a:r>
              <a:rPr lang="en-US" sz="1600" dirty="0">
                <a:solidFill>
                  <a:srgbClr val="0000FF"/>
                </a:solidFill>
                <a:cs typeface="Arial Rounded MT Bold"/>
              </a:rPr>
              <a:t>“… The vast majority of the nucleon’s mass is due to quantum fluctuations of quark-antiquark pairs, the gluons, and the energy associated with quarks moving around at close to the speed of light. …”</a:t>
            </a:r>
          </a:p>
        </p:txBody>
      </p:sp>
      <p:sp>
        <p:nvSpPr>
          <p:cNvPr id="16" name="TextBox 15">
            <a:extLst>
              <a:ext uri="{FF2B5EF4-FFF2-40B4-BE49-F238E27FC236}">
                <a16:creationId xmlns="" xmlns:a16="http://schemas.microsoft.com/office/drawing/2014/main" id="{650A0363-52B2-4BFC-8B76-CDEE63171A0C}"/>
              </a:ext>
            </a:extLst>
          </p:cNvPr>
          <p:cNvSpPr txBox="1"/>
          <p:nvPr/>
        </p:nvSpPr>
        <p:spPr>
          <a:xfrm>
            <a:off x="4738222" y="2803328"/>
            <a:ext cx="3871103" cy="359830"/>
          </a:xfrm>
          <a:prstGeom prst="rect">
            <a:avLst/>
          </a:prstGeom>
          <a:noFill/>
        </p:spPr>
        <p:txBody>
          <a:bodyPr wrap="square" lIns="82030" tIns="41015" rIns="82030" bIns="41015" rtlCol="0">
            <a:spAutoFit/>
          </a:bodyPr>
          <a:lstStyle/>
          <a:p>
            <a:pPr marL="285750" indent="-285750" defTabSz="820487">
              <a:buFont typeface="Wingdings" charset="2"/>
              <a:buChar char="q"/>
            </a:pPr>
            <a:r>
              <a:rPr lang="en-US" b="1" dirty="0">
                <a:solidFill>
                  <a:srgbClr val="008000"/>
                </a:solidFill>
              </a:rPr>
              <a:t>EIC’s expected  contribution in:</a:t>
            </a:r>
          </a:p>
        </p:txBody>
      </p:sp>
      <p:sp>
        <p:nvSpPr>
          <p:cNvPr id="17" name="Rectangle 16">
            <a:extLst>
              <a:ext uri="{FF2B5EF4-FFF2-40B4-BE49-F238E27FC236}">
                <a16:creationId xmlns="" xmlns:a16="http://schemas.microsoft.com/office/drawing/2014/main" id="{D98C6177-212A-4CBC-A49B-10F09999E3CD}"/>
              </a:ext>
            </a:extLst>
          </p:cNvPr>
          <p:cNvSpPr/>
          <p:nvPr/>
        </p:nvSpPr>
        <p:spPr>
          <a:xfrm>
            <a:off x="4821761" y="3213059"/>
            <a:ext cx="1937133" cy="338554"/>
          </a:xfrm>
          <a:prstGeom prst="rect">
            <a:avLst/>
          </a:prstGeom>
        </p:spPr>
        <p:txBody>
          <a:bodyPr wrap="square">
            <a:spAutoFit/>
          </a:bodyPr>
          <a:lstStyle/>
          <a:p>
            <a:pPr marL="285750" indent="-285750">
              <a:buFont typeface="Wingdings" charset="2"/>
              <a:buChar char="²"/>
            </a:pPr>
            <a:r>
              <a:rPr lang="en-US" sz="1600" dirty="0">
                <a:solidFill>
                  <a:srgbClr val="0000FF"/>
                </a:solidFill>
              </a:rPr>
              <a:t>Trace anomaly: </a:t>
            </a:r>
          </a:p>
        </p:txBody>
      </p:sp>
      <p:sp>
        <p:nvSpPr>
          <p:cNvPr id="18" name="TextBox 17">
            <a:extLst>
              <a:ext uri="{FF2B5EF4-FFF2-40B4-BE49-F238E27FC236}">
                <a16:creationId xmlns="" xmlns:a16="http://schemas.microsoft.com/office/drawing/2014/main" id="{F2E1BD06-0A37-4D6B-B8AC-0390F6299BD0}"/>
              </a:ext>
            </a:extLst>
          </p:cNvPr>
          <p:cNvSpPr txBox="1"/>
          <p:nvPr/>
        </p:nvSpPr>
        <p:spPr>
          <a:xfrm>
            <a:off x="5147435" y="3582391"/>
            <a:ext cx="1896673" cy="584775"/>
          </a:xfrm>
          <a:prstGeom prst="rect">
            <a:avLst/>
          </a:prstGeom>
          <a:noFill/>
        </p:spPr>
        <p:txBody>
          <a:bodyPr wrap="square" rtlCol="0">
            <a:spAutoFit/>
          </a:bodyPr>
          <a:lstStyle/>
          <a:p>
            <a:r>
              <a:rPr lang="en-US" sz="1600" i="1" dirty="0">
                <a:cs typeface="Arial Rounded MT Bold"/>
              </a:rPr>
              <a:t>Upsilon production</a:t>
            </a:r>
          </a:p>
          <a:p>
            <a:r>
              <a:rPr lang="en-US" sz="1600" i="1" dirty="0">
                <a:cs typeface="Arial Rounded MT Bold"/>
              </a:rPr>
              <a:t>near the threshold </a:t>
            </a:r>
          </a:p>
        </p:txBody>
      </p:sp>
      <p:sp>
        <p:nvSpPr>
          <p:cNvPr id="19" name="TextBox 18">
            <a:extLst>
              <a:ext uri="{FF2B5EF4-FFF2-40B4-BE49-F238E27FC236}">
                <a16:creationId xmlns="" xmlns:a16="http://schemas.microsoft.com/office/drawing/2014/main" id="{12E5F239-4364-4D47-9381-CAE81E5041C7}"/>
              </a:ext>
            </a:extLst>
          </p:cNvPr>
          <p:cNvSpPr txBox="1"/>
          <p:nvPr/>
        </p:nvSpPr>
        <p:spPr>
          <a:xfrm>
            <a:off x="4812236" y="4357815"/>
            <a:ext cx="2343911" cy="338554"/>
          </a:xfrm>
          <a:prstGeom prst="rect">
            <a:avLst/>
          </a:prstGeom>
          <a:noFill/>
        </p:spPr>
        <p:txBody>
          <a:bodyPr wrap="square" rtlCol="0">
            <a:spAutoFit/>
          </a:bodyPr>
          <a:lstStyle/>
          <a:p>
            <a:pPr marL="285750" indent="-285750">
              <a:buFont typeface="Wingdings" charset="2"/>
              <a:buChar char="²"/>
            </a:pPr>
            <a:r>
              <a:rPr lang="en-US" sz="1600" dirty="0">
                <a:solidFill>
                  <a:srgbClr val="0000FF"/>
                </a:solidFill>
                <a:cs typeface="Arial Rounded MT Bold"/>
              </a:rPr>
              <a:t>Quark-gluon energy:</a:t>
            </a:r>
          </a:p>
        </p:txBody>
      </p:sp>
      <p:grpSp>
        <p:nvGrpSpPr>
          <p:cNvPr id="20" name="Group 19">
            <a:extLst>
              <a:ext uri="{FF2B5EF4-FFF2-40B4-BE49-F238E27FC236}">
                <a16:creationId xmlns="" xmlns:a16="http://schemas.microsoft.com/office/drawing/2014/main" id="{6CC8F444-3B8D-4ACF-837F-4980D41A5413}"/>
              </a:ext>
            </a:extLst>
          </p:cNvPr>
          <p:cNvGrpSpPr/>
          <p:nvPr/>
        </p:nvGrpSpPr>
        <p:grpSpPr>
          <a:xfrm>
            <a:off x="5159390" y="4612475"/>
            <a:ext cx="3351875" cy="338554"/>
            <a:chOff x="5335347" y="4456955"/>
            <a:chExt cx="3351875" cy="338554"/>
          </a:xfrm>
        </p:grpSpPr>
        <p:sp>
          <p:nvSpPr>
            <p:cNvPr id="21" name="Rectangle 20">
              <a:extLst>
                <a:ext uri="{FF2B5EF4-FFF2-40B4-BE49-F238E27FC236}">
                  <a16:creationId xmlns="" xmlns:a16="http://schemas.microsoft.com/office/drawing/2014/main" id="{A79BBD31-D95B-4809-AC45-95CE2A4E1924}"/>
                </a:ext>
              </a:extLst>
            </p:cNvPr>
            <p:cNvSpPr/>
            <p:nvPr/>
          </p:nvSpPr>
          <p:spPr>
            <a:xfrm>
              <a:off x="5501735" y="4456955"/>
              <a:ext cx="3185487" cy="338554"/>
            </a:xfrm>
            <a:prstGeom prst="rect">
              <a:avLst/>
            </a:prstGeom>
          </p:spPr>
          <p:txBody>
            <a:bodyPr wrap="none">
              <a:spAutoFit/>
            </a:bodyPr>
            <a:lstStyle/>
            <a:p>
              <a:r>
                <a:rPr lang="en-US" sz="1600" i="1" dirty="0">
                  <a:cs typeface="Arial Rounded MT Bold"/>
                </a:rPr>
                <a:t>quark-gluon momentum fractions</a:t>
              </a:r>
            </a:p>
          </p:txBody>
        </p:sp>
        <p:pic>
          <p:nvPicPr>
            <p:cNvPr id="22" name="Picture 21" descr="latex-image-1.pdf">
              <a:extLst>
                <a:ext uri="{FF2B5EF4-FFF2-40B4-BE49-F238E27FC236}">
                  <a16:creationId xmlns="" xmlns:a16="http://schemas.microsoft.com/office/drawing/2014/main" id="{1E7D6870-C938-4F89-8568-DC0189B715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5347" y="4577007"/>
              <a:ext cx="177800" cy="127000"/>
            </a:xfrm>
            <a:prstGeom prst="rect">
              <a:avLst/>
            </a:prstGeom>
          </p:spPr>
        </p:pic>
      </p:grpSp>
      <p:grpSp>
        <p:nvGrpSpPr>
          <p:cNvPr id="23" name="Group 22">
            <a:extLst>
              <a:ext uri="{FF2B5EF4-FFF2-40B4-BE49-F238E27FC236}">
                <a16:creationId xmlns="" xmlns:a16="http://schemas.microsoft.com/office/drawing/2014/main" id="{B8721D75-9546-4DD4-A306-CC361E32235F}"/>
              </a:ext>
            </a:extLst>
          </p:cNvPr>
          <p:cNvGrpSpPr/>
          <p:nvPr/>
        </p:nvGrpSpPr>
        <p:grpSpPr>
          <a:xfrm>
            <a:off x="7367756" y="3111304"/>
            <a:ext cx="1634167" cy="1315519"/>
            <a:chOff x="7435142" y="3773584"/>
            <a:chExt cx="1634167" cy="1315519"/>
          </a:xfrm>
        </p:grpSpPr>
        <p:sp>
          <p:nvSpPr>
            <p:cNvPr id="24" name="TextBox 23">
              <a:extLst>
                <a:ext uri="{FF2B5EF4-FFF2-40B4-BE49-F238E27FC236}">
                  <a16:creationId xmlns="" xmlns:a16="http://schemas.microsoft.com/office/drawing/2014/main" id="{C6746D73-646F-4639-919D-315682E382A1}"/>
                </a:ext>
              </a:extLst>
            </p:cNvPr>
            <p:cNvSpPr txBox="1"/>
            <p:nvPr/>
          </p:nvSpPr>
          <p:spPr>
            <a:xfrm>
              <a:off x="8149153" y="3773584"/>
              <a:ext cx="920156" cy="298303"/>
            </a:xfrm>
            <a:prstGeom prst="rect">
              <a:avLst/>
            </a:prstGeom>
            <a:noFill/>
          </p:spPr>
          <p:txBody>
            <a:bodyPr wrap="none" lIns="82058" tIns="41029" rIns="82058" bIns="41029" rtlCol="0">
              <a:spAutoFit/>
            </a:bodyPr>
            <a:lstStyle/>
            <a:p>
              <a:r>
                <a:rPr lang="en-US" sz="1400" dirty="0">
                  <a:solidFill>
                    <a:srgbClr val="FF0000"/>
                  </a:solidFill>
                  <a:cs typeface="Arial Rounded MT Bold"/>
                </a:rPr>
                <a:t>J/</a:t>
              </a:r>
              <a:r>
                <a:rPr lang="en-US" sz="1400" dirty="0">
                  <a:solidFill>
                    <a:srgbClr val="FF0000"/>
                  </a:solidFill>
                  <a:latin typeface="Symbol" panose="05050102010706020507" pitchFamily="18" charset="2"/>
                  <a:cs typeface="Arial Rounded MT Bold"/>
                </a:rPr>
                <a:t>Y</a:t>
              </a:r>
              <a:r>
                <a:rPr lang="en-US" sz="1400" dirty="0">
                  <a:solidFill>
                    <a:srgbClr val="FF0000"/>
                  </a:solidFill>
                  <a:cs typeface="Arial Rounded MT Bold"/>
                </a:rPr>
                <a:t>, </a:t>
              </a:r>
              <a:r>
                <a:rPr lang="en-US" sz="1400" dirty="0">
                  <a:solidFill>
                    <a:srgbClr val="FF0000"/>
                  </a:solidFill>
                  <a:ea typeface="Lucida Grande"/>
                  <a:cs typeface="Lucida Grande"/>
                </a:rPr>
                <a:t>Y</a:t>
              </a:r>
              <a:r>
                <a:rPr lang="en-US" sz="1400" dirty="0">
                  <a:solidFill>
                    <a:srgbClr val="FF0000"/>
                  </a:solidFill>
                  <a:cs typeface="Arial Rounded MT Bold"/>
                </a:rPr>
                <a:t>, …</a:t>
              </a:r>
            </a:p>
          </p:txBody>
        </p:sp>
        <p:pic>
          <p:nvPicPr>
            <p:cNvPr id="25" name="Picture 24" descr="Screen Shot 2017-03-16 at 4.27.42 PM.png">
              <a:extLst>
                <a:ext uri="{FF2B5EF4-FFF2-40B4-BE49-F238E27FC236}">
                  <a16:creationId xmlns="" xmlns:a16="http://schemas.microsoft.com/office/drawing/2014/main" id="{3A9CB308-2AD3-4811-90B5-0B4105AE55D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35142" y="4027103"/>
              <a:ext cx="1428020" cy="1062000"/>
            </a:xfrm>
            <a:prstGeom prst="rect">
              <a:avLst/>
            </a:prstGeom>
          </p:spPr>
        </p:pic>
        <p:sp>
          <p:nvSpPr>
            <p:cNvPr id="26" name="Oval 25">
              <a:extLst>
                <a:ext uri="{FF2B5EF4-FFF2-40B4-BE49-F238E27FC236}">
                  <a16:creationId xmlns="" xmlns:a16="http://schemas.microsoft.com/office/drawing/2014/main" id="{9F90CF9B-D6CC-487A-99D9-4F09DC9AB0C5}"/>
                </a:ext>
              </a:extLst>
            </p:cNvPr>
            <p:cNvSpPr/>
            <p:nvPr/>
          </p:nvSpPr>
          <p:spPr>
            <a:xfrm>
              <a:off x="7743310" y="4743151"/>
              <a:ext cx="815724" cy="345952"/>
            </a:xfrm>
            <a:prstGeom prst="ellipse">
              <a:avLst/>
            </a:prstGeom>
            <a:solidFill>
              <a:srgbClr val="E68727"/>
            </a:solidFill>
            <a:ln>
              <a:solidFill>
                <a:srgbClr val="E687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79D29FF6-C6F6-4581-B6FC-CFAD35C6C723}"/>
                </a:ext>
              </a:extLst>
            </p:cNvPr>
            <p:cNvSpPr/>
            <p:nvPr/>
          </p:nvSpPr>
          <p:spPr>
            <a:xfrm>
              <a:off x="8009242" y="4229413"/>
              <a:ext cx="312108" cy="258285"/>
            </a:xfrm>
            <a:prstGeom prst="ellipse">
              <a:avLst/>
            </a:prstGeom>
            <a:solidFill>
              <a:srgbClr val="E68727"/>
            </a:solidFill>
            <a:ln>
              <a:solidFill>
                <a:srgbClr val="E687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 xmlns:a16="http://schemas.microsoft.com/office/drawing/2014/main" id="{F92E6C35-2E30-4F5B-9DAB-4E2D81032EB6}"/>
              </a:ext>
            </a:extLst>
          </p:cNvPr>
          <p:cNvGrpSpPr/>
          <p:nvPr/>
        </p:nvGrpSpPr>
        <p:grpSpPr>
          <a:xfrm>
            <a:off x="5147435" y="5016410"/>
            <a:ext cx="3681897" cy="1169552"/>
            <a:chOff x="4710607" y="5418008"/>
            <a:chExt cx="3681897" cy="1169552"/>
          </a:xfrm>
        </p:grpSpPr>
        <p:grpSp>
          <p:nvGrpSpPr>
            <p:cNvPr id="29" name="Group 28">
              <a:extLst>
                <a:ext uri="{FF2B5EF4-FFF2-40B4-BE49-F238E27FC236}">
                  <a16:creationId xmlns="" xmlns:a16="http://schemas.microsoft.com/office/drawing/2014/main" id="{7664917D-D1F8-4333-9690-497320E62A63}"/>
                </a:ext>
              </a:extLst>
            </p:cNvPr>
            <p:cNvGrpSpPr/>
            <p:nvPr/>
          </p:nvGrpSpPr>
          <p:grpSpPr>
            <a:xfrm>
              <a:off x="4710607" y="5418008"/>
              <a:ext cx="2421892" cy="1169552"/>
              <a:chOff x="5323392" y="5452192"/>
              <a:chExt cx="2421892" cy="1169552"/>
            </a:xfrm>
          </p:grpSpPr>
          <p:sp>
            <p:nvSpPr>
              <p:cNvPr id="31" name="Rectangle 30">
                <a:extLst>
                  <a:ext uri="{FF2B5EF4-FFF2-40B4-BE49-F238E27FC236}">
                    <a16:creationId xmlns="" xmlns:a16="http://schemas.microsoft.com/office/drawing/2014/main" id="{F752D839-D02C-4B0D-B95B-9C723C7194B8}"/>
                  </a:ext>
                </a:extLst>
              </p:cNvPr>
              <p:cNvSpPr/>
              <p:nvPr/>
            </p:nvSpPr>
            <p:spPr>
              <a:xfrm>
                <a:off x="5323392" y="6036968"/>
                <a:ext cx="2421892" cy="584776"/>
              </a:xfrm>
              <a:prstGeom prst="rect">
                <a:avLst/>
              </a:prstGeom>
            </p:spPr>
            <p:txBody>
              <a:bodyPr wrap="square">
                <a:spAutoFit/>
              </a:bodyPr>
              <a:lstStyle/>
              <a:p>
                <a:r>
                  <a:rPr lang="en-US" sz="1600" i="1" dirty="0"/>
                  <a:t>In </a:t>
                </a:r>
                <a:r>
                  <a:rPr lang="en-US" sz="1600" i="1" dirty="0" err="1"/>
                  <a:t>pions</a:t>
                </a:r>
                <a:r>
                  <a:rPr lang="en-US" sz="1600" i="1" dirty="0"/>
                  <a:t> and kaons with Sullivan process</a:t>
                </a:r>
              </a:p>
            </p:txBody>
          </p:sp>
          <p:sp>
            <p:nvSpPr>
              <p:cNvPr id="32" name="Rectangle 31">
                <a:extLst>
                  <a:ext uri="{FF2B5EF4-FFF2-40B4-BE49-F238E27FC236}">
                    <a16:creationId xmlns="" xmlns:a16="http://schemas.microsoft.com/office/drawing/2014/main" id="{DB6D98D6-2697-47D1-90F6-974D9A15E6CB}"/>
                  </a:ext>
                </a:extLst>
              </p:cNvPr>
              <p:cNvSpPr/>
              <p:nvPr/>
            </p:nvSpPr>
            <p:spPr>
              <a:xfrm>
                <a:off x="5323392" y="5452192"/>
                <a:ext cx="1609736" cy="584775"/>
              </a:xfrm>
              <a:prstGeom prst="rect">
                <a:avLst/>
              </a:prstGeom>
            </p:spPr>
            <p:txBody>
              <a:bodyPr wrap="none">
                <a:spAutoFit/>
              </a:bodyPr>
              <a:lstStyle/>
              <a:p>
                <a:r>
                  <a:rPr lang="en-US" sz="1600" i="1" dirty="0"/>
                  <a:t>In nucleon with </a:t>
                </a:r>
              </a:p>
              <a:p>
                <a:r>
                  <a:rPr lang="en-US" sz="1600" i="1" dirty="0"/>
                  <a:t>DIS and SIDIS</a:t>
                </a:r>
              </a:p>
            </p:txBody>
          </p:sp>
        </p:grpSp>
        <p:pic>
          <p:nvPicPr>
            <p:cNvPr id="30" name="Picture 29" descr="Screen Shot 2017-04-11 at 12.48.51 PM.png">
              <a:extLst>
                <a:ext uri="{FF2B5EF4-FFF2-40B4-BE49-F238E27FC236}">
                  <a16:creationId xmlns="" xmlns:a16="http://schemas.microsoft.com/office/drawing/2014/main" id="{1A1AB3CD-BD69-4B34-914F-38D4B1ABD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640" y="5419788"/>
              <a:ext cx="1326864" cy="1098880"/>
            </a:xfrm>
            <a:prstGeom prst="rect">
              <a:avLst/>
            </a:prstGeom>
          </p:spPr>
        </p:pic>
      </p:grpSp>
      <p:pic>
        <p:nvPicPr>
          <p:cNvPr id="35" name="Picture 5" descr="fig1-pg19">
            <a:extLst>
              <a:ext uri="{FF2B5EF4-FFF2-40B4-BE49-F238E27FC236}">
                <a16:creationId xmlns="" xmlns:a16="http://schemas.microsoft.com/office/drawing/2014/main" id="{A08133E0-1DFF-467F-AC9C-B87E18D7CF30}"/>
              </a:ext>
            </a:extLst>
          </p:cNvPr>
          <p:cNvPicPr>
            <a:picLocks noChangeAspect="1" noChangeArrowheads="1"/>
          </p:cNvPicPr>
          <p:nvPr/>
        </p:nvPicPr>
        <p:blipFill>
          <a:blip r:embed="rId6" cstate="print"/>
          <a:srcRect l="3509" t="6774" r="8772" b="2274"/>
          <a:stretch>
            <a:fillRect/>
          </a:stretch>
        </p:blipFill>
        <p:spPr bwMode="auto">
          <a:xfrm>
            <a:off x="2056950" y="1694995"/>
            <a:ext cx="2666991" cy="2132843"/>
          </a:xfrm>
          <a:prstGeom prst="rect">
            <a:avLst/>
          </a:prstGeom>
          <a:noFill/>
          <a:ln w="9525">
            <a:noFill/>
            <a:miter lim="800000"/>
            <a:headEnd/>
            <a:tailEnd/>
          </a:ln>
        </p:spPr>
      </p:pic>
      <p:sp>
        <p:nvSpPr>
          <p:cNvPr id="36" name="TextBox 35">
            <a:extLst>
              <a:ext uri="{FF2B5EF4-FFF2-40B4-BE49-F238E27FC236}">
                <a16:creationId xmlns="" xmlns:a16="http://schemas.microsoft.com/office/drawing/2014/main" id="{983F5FDF-08E6-4A3F-9BF0-FEBF45AFA4F8}"/>
              </a:ext>
            </a:extLst>
          </p:cNvPr>
          <p:cNvSpPr txBox="1"/>
          <p:nvPr/>
        </p:nvSpPr>
        <p:spPr>
          <a:xfrm>
            <a:off x="255115" y="5737874"/>
            <a:ext cx="4641229" cy="359830"/>
          </a:xfrm>
          <a:prstGeom prst="rect">
            <a:avLst/>
          </a:prstGeom>
          <a:noFill/>
        </p:spPr>
        <p:txBody>
          <a:bodyPr wrap="square" lIns="82030" tIns="41015" rIns="82030" bIns="41015" rtlCol="0">
            <a:spAutoFit/>
          </a:bodyPr>
          <a:lstStyle/>
          <a:p>
            <a:pPr marL="285750" indent="-285750" defTabSz="820487">
              <a:buFont typeface="Wingdings" charset="2"/>
              <a:buChar char="q"/>
            </a:pPr>
            <a:r>
              <a:rPr lang="en-US" b="1" dirty="0">
                <a:solidFill>
                  <a:srgbClr val="008000"/>
                </a:solidFill>
              </a:rPr>
              <a:t>COMPASS’ expected  contribution:</a:t>
            </a:r>
          </a:p>
        </p:txBody>
      </p:sp>
      <p:sp>
        <p:nvSpPr>
          <p:cNvPr id="38" name="Rectangle 37">
            <a:extLst>
              <a:ext uri="{FF2B5EF4-FFF2-40B4-BE49-F238E27FC236}">
                <a16:creationId xmlns="" xmlns:a16="http://schemas.microsoft.com/office/drawing/2014/main" id="{E5031F8F-7E6E-40C6-9707-A175B42D9884}"/>
              </a:ext>
            </a:extLst>
          </p:cNvPr>
          <p:cNvSpPr/>
          <p:nvPr/>
        </p:nvSpPr>
        <p:spPr>
          <a:xfrm>
            <a:off x="107874" y="6050079"/>
            <a:ext cx="4851347" cy="338554"/>
          </a:xfrm>
          <a:prstGeom prst="rect">
            <a:avLst/>
          </a:prstGeom>
        </p:spPr>
        <p:txBody>
          <a:bodyPr wrap="square">
            <a:spAutoFit/>
          </a:bodyPr>
          <a:lstStyle/>
          <a:p>
            <a:r>
              <a:rPr lang="en-US" sz="1600" i="1" dirty="0"/>
              <a:t>In kaons with </a:t>
            </a:r>
            <a:r>
              <a:rPr lang="en-US" sz="1600" i="1" dirty="0" err="1"/>
              <a:t>Drell</a:t>
            </a:r>
            <a:r>
              <a:rPr lang="en-US" sz="1600" i="1" dirty="0"/>
              <a:t>-Yan process </a:t>
            </a:r>
            <a:r>
              <a:rPr lang="en-US" sz="1600" i="1" dirty="0">
                <a:sym typeface="Wingdings" panose="05000000000000000000" pitchFamily="2" charset="2"/>
              </a:rPr>
              <a:t> gluons in kaons</a:t>
            </a:r>
            <a:endParaRPr lang="en-US" sz="1600" i="1" dirty="0"/>
          </a:p>
        </p:txBody>
      </p:sp>
      <p:pic>
        <p:nvPicPr>
          <p:cNvPr id="33" name="Picture 32" descr="Screen Shot 2017-03-14 at 1.23.49 PM.png">
            <a:extLst>
              <a:ext uri="{FF2B5EF4-FFF2-40B4-BE49-F238E27FC236}">
                <a16:creationId xmlns="" xmlns:a16="http://schemas.microsoft.com/office/drawing/2014/main" id="{E6D9DAA9-FB86-4AC6-BED1-FA5F8FA67B2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5369" y="1868060"/>
            <a:ext cx="1802130" cy="1702594"/>
          </a:xfrm>
          <a:prstGeom prst="rect">
            <a:avLst/>
          </a:prstGeom>
        </p:spPr>
      </p:pic>
      <p:sp>
        <p:nvSpPr>
          <p:cNvPr id="3" name="TextBox 2">
            <a:extLst>
              <a:ext uri="{FF2B5EF4-FFF2-40B4-BE49-F238E27FC236}">
                <a16:creationId xmlns="" xmlns:a16="http://schemas.microsoft.com/office/drawing/2014/main" id="{0B6D3B59-A38C-42DD-93C8-B9FCE2D45A3E}"/>
              </a:ext>
            </a:extLst>
          </p:cNvPr>
          <p:cNvSpPr txBox="1"/>
          <p:nvPr/>
        </p:nvSpPr>
        <p:spPr>
          <a:xfrm>
            <a:off x="150058" y="3893486"/>
            <a:ext cx="4573884" cy="1815882"/>
          </a:xfrm>
          <a:prstGeom prst="rect">
            <a:avLst/>
          </a:prstGeom>
          <a:noFill/>
          <a:ln>
            <a:solidFill>
              <a:schemeClr val="tx1"/>
            </a:solidFill>
          </a:ln>
        </p:spPr>
        <p:txBody>
          <a:bodyPr wrap="square" rtlCol="0">
            <a:spAutoFit/>
          </a:bodyPr>
          <a:lstStyle/>
          <a:p>
            <a:r>
              <a:rPr lang="en-US" sz="1600" dirty="0"/>
              <a:t>Proton: 	Mass ~ 940 MeV</a:t>
            </a:r>
          </a:p>
          <a:p>
            <a:pPr lvl="1"/>
            <a:r>
              <a:rPr lang="en-US" sz="1600" dirty="0"/>
              <a:t>preliminary LQCD results on mass budget, 	or view as mass acquisition by </a:t>
            </a:r>
            <a:r>
              <a:rPr lang="en-US" sz="1600" dirty="0" err="1"/>
              <a:t>D</a:t>
            </a:r>
            <a:r>
              <a:rPr lang="en-US" sz="1600" dirty="0" err="1">
                <a:latin typeface="Symbol" panose="05050102010706020507" pitchFamily="18" charset="2"/>
              </a:rPr>
              <a:t>c</a:t>
            </a:r>
            <a:r>
              <a:rPr lang="en-US" sz="1600" dirty="0" err="1"/>
              <a:t>SB</a:t>
            </a:r>
            <a:r>
              <a:rPr lang="en-US" sz="1600" dirty="0"/>
              <a:t> </a:t>
            </a:r>
          </a:p>
          <a:p>
            <a:r>
              <a:rPr lang="en-US" sz="1600" dirty="0"/>
              <a:t>Kaon:	Mass ~ 490 MeV</a:t>
            </a:r>
          </a:p>
          <a:p>
            <a:pPr lvl="1"/>
            <a:r>
              <a:rPr lang="en-US" sz="1600" dirty="0"/>
              <a:t>at a given scale,  less gluons than in pion</a:t>
            </a:r>
          </a:p>
          <a:p>
            <a:r>
              <a:rPr lang="en-US" sz="1600" dirty="0"/>
              <a:t>Pion:	Mass ~ 140 MeV</a:t>
            </a:r>
          </a:p>
          <a:p>
            <a:pPr lvl="1"/>
            <a:r>
              <a:rPr lang="en-US" sz="1600" dirty="0"/>
              <a:t>mass enigma – gluons vs Goldstone boson</a:t>
            </a:r>
          </a:p>
        </p:txBody>
      </p:sp>
    </p:spTree>
    <p:extLst>
      <p:ext uri="{BB962C8B-B14F-4D97-AF65-F5344CB8AC3E}">
        <p14:creationId xmlns:p14="http://schemas.microsoft.com/office/powerpoint/2010/main" val="193386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223760" y="5874452"/>
            <a:ext cx="1020357" cy="458546"/>
          </a:xfrm>
          <a:prstGeom prst="rect">
            <a:avLst/>
          </a:prstGeom>
        </p:spPr>
      </p:pic>
      <p:pic>
        <p:nvPicPr>
          <p:cNvPr id="25602" name="Picture 9" descr="quarkAnimation3.gif"/>
          <p:cNvPicPr>
            <a:picLocks noChangeAspect="1"/>
          </p:cNvPicPr>
          <p:nvPr/>
        </p:nvPicPr>
        <p:blipFill>
          <a:blip r:embed="rId3" cstate="print"/>
          <a:srcRect/>
          <a:stretch>
            <a:fillRect/>
          </a:stretch>
        </p:blipFill>
        <p:spPr bwMode="auto">
          <a:xfrm>
            <a:off x="6246705" y="2977811"/>
            <a:ext cx="2776538" cy="1948815"/>
          </a:xfrm>
          <a:prstGeom prst="rect">
            <a:avLst/>
          </a:prstGeom>
          <a:noFill/>
          <a:ln w="9525">
            <a:noFill/>
            <a:miter lim="800000"/>
            <a:headEnd/>
            <a:tailEnd/>
          </a:ln>
        </p:spPr>
      </p:pic>
      <p:sp>
        <p:nvSpPr>
          <p:cNvPr id="3" name="Rectangle 1026"/>
          <p:cNvSpPr txBox="1">
            <a:spLocks noChangeArrowheads="1"/>
          </p:cNvSpPr>
          <p:nvPr/>
        </p:nvSpPr>
        <p:spPr>
          <a:xfrm>
            <a:off x="0" y="80963"/>
            <a:ext cx="9144000" cy="566737"/>
          </a:xfrm>
          <a:prstGeom prst="rect">
            <a:avLst/>
          </a:prstGeom>
        </p:spPr>
        <p:txBody>
          <a:bodyPr lIns="90360" tIns="44280" rIns="90360" bIns="44280"/>
          <a:lstStyle/>
          <a:p>
            <a:pPr algn="ctr" defTabSz="457200" eaLnBrk="0" hangingPunct="0">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b="1" kern="0" dirty="0">
                <a:latin typeface="Arial" pitchFamily="34" charset="0"/>
                <a:cs typeface="Arial" pitchFamily="34" charset="0"/>
              </a:rPr>
              <a:t>The Structure of the Proton </a:t>
            </a:r>
            <a:endParaRPr lang="en-GB" sz="3600" b="1" kern="0" dirty="0">
              <a:latin typeface="Arial" pitchFamily="34" charset="0"/>
              <a:cs typeface="Arial" pitchFamily="34" charset="0"/>
            </a:endParaRPr>
          </a:p>
        </p:txBody>
      </p:sp>
      <p:sp>
        <p:nvSpPr>
          <p:cNvPr id="25604" name="TextBox 3"/>
          <p:cNvSpPr txBox="1">
            <a:spLocks noChangeArrowheads="1"/>
          </p:cNvSpPr>
          <p:nvPr/>
        </p:nvSpPr>
        <p:spPr bwMode="auto">
          <a:xfrm>
            <a:off x="160338" y="762000"/>
            <a:ext cx="8915454" cy="1200329"/>
          </a:xfrm>
          <a:prstGeom prst="rect">
            <a:avLst/>
          </a:prstGeom>
          <a:noFill/>
          <a:ln w="9525">
            <a:noFill/>
            <a:miter lim="800000"/>
            <a:headEnd/>
            <a:tailEnd/>
          </a:ln>
        </p:spPr>
        <p:txBody>
          <a:bodyPr wrap="none">
            <a:spAutoFit/>
          </a:bodyPr>
          <a:lstStyle/>
          <a:p>
            <a:r>
              <a:rPr lang="en-US" sz="2400" dirty="0">
                <a:solidFill>
                  <a:srgbClr val="000000"/>
                </a:solidFill>
                <a:latin typeface="Arial" pitchFamily="34" charset="0"/>
                <a:cs typeface="Arial" pitchFamily="34" charset="0"/>
              </a:rPr>
              <a:t>Naïve Quark Model:	proton = </a:t>
            </a:r>
            <a:r>
              <a:rPr lang="en-US" sz="2400" dirty="0" err="1">
                <a:solidFill>
                  <a:srgbClr val="000000"/>
                </a:solidFill>
                <a:latin typeface="Arial" pitchFamily="34" charset="0"/>
                <a:cs typeface="Arial" pitchFamily="34" charset="0"/>
              </a:rPr>
              <a:t>uud</a:t>
            </a:r>
            <a:r>
              <a:rPr lang="en-US" sz="2400" dirty="0">
                <a:solidFill>
                  <a:srgbClr val="000000"/>
                </a:solidFill>
                <a:latin typeface="Arial" pitchFamily="34" charset="0"/>
                <a:cs typeface="Arial" pitchFamily="34" charset="0"/>
              </a:rPr>
              <a:t> (valence quarks)</a:t>
            </a:r>
          </a:p>
          <a:p>
            <a:r>
              <a:rPr lang="en-US" sz="2400" dirty="0">
                <a:solidFill>
                  <a:srgbClr val="000000"/>
                </a:solidFill>
                <a:latin typeface="Arial" pitchFamily="34" charset="0"/>
                <a:cs typeface="Arial" pitchFamily="34" charset="0"/>
              </a:rPr>
              <a:t>QCD:			proton = </a:t>
            </a:r>
            <a:r>
              <a:rPr lang="en-US" sz="2400" dirty="0" err="1">
                <a:solidFill>
                  <a:srgbClr val="000000"/>
                </a:solidFill>
                <a:latin typeface="Arial" pitchFamily="34" charset="0"/>
                <a:cs typeface="Arial" pitchFamily="34" charset="0"/>
              </a:rPr>
              <a:t>uud</a:t>
            </a:r>
            <a:r>
              <a:rPr lang="en-US" sz="2400" dirty="0">
                <a:solidFill>
                  <a:srgbClr val="000000"/>
                </a:solidFill>
                <a:latin typeface="Arial" pitchFamily="34" charset="0"/>
                <a:cs typeface="Arial" pitchFamily="34" charset="0"/>
              </a:rPr>
              <a:t> + </a:t>
            </a:r>
            <a:r>
              <a:rPr lang="en-US" sz="2400" dirty="0" err="1">
                <a:solidFill>
                  <a:srgbClr val="000000"/>
                </a:solidFill>
                <a:latin typeface="Arial" pitchFamily="34" charset="0"/>
                <a:cs typeface="Arial" pitchFamily="34" charset="0"/>
              </a:rPr>
              <a:t>uu</a:t>
            </a:r>
            <a:r>
              <a:rPr lang="en-US" sz="2400" dirty="0">
                <a:solidFill>
                  <a:srgbClr val="000000"/>
                </a:solidFill>
                <a:latin typeface="Arial" pitchFamily="34" charset="0"/>
                <a:cs typeface="Arial" pitchFamily="34" charset="0"/>
              </a:rPr>
              <a:t> + </a:t>
            </a:r>
            <a:r>
              <a:rPr lang="en-US" sz="2400" dirty="0" err="1">
                <a:solidFill>
                  <a:srgbClr val="000000"/>
                </a:solidFill>
                <a:latin typeface="Arial" pitchFamily="34" charset="0"/>
                <a:cs typeface="Arial" pitchFamily="34" charset="0"/>
              </a:rPr>
              <a:t>dd</a:t>
            </a:r>
            <a:r>
              <a:rPr lang="en-US" sz="2400" dirty="0">
                <a:solidFill>
                  <a:srgbClr val="000000"/>
                </a:solidFill>
                <a:latin typeface="Arial" pitchFamily="34" charset="0"/>
                <a:cs typeface="Arial" pitchFamily="34" charset="0"/>
              </a:rPr>
              <a:t> + </a:t>
            </a:r>
            <a:r>
              <a:rPr lang="en-US" sz="2400" dirty="0" err="1">
                <a:solidFill>
                  <a:srgbClr val="000000"/>
                </a:solidFill>
                <a:latin typeface="Arial" pitchFamily="34" charset="0"/>
                <a:cs typeface="Arial" pitchFamily="34" charset="0"/>
              </a:rPr>
              <a:t>ss</a:t>
            </a:r>
            <a:r>
              <a:rPr lang="en-US" sz="2400" dirty="0">
                <a:solidFill>
                  <a:srgbClr val="000000"/>
                </a:solidFill>
                <a:latin typeface="Arial" pitchFamily="34" charset="0"/>
                <a:cs typeface="Arial" pitchFamily="34" charset="0"/>
              </a:rPr>
              <a:t> + …</a:t>
            </a:r>
          </a:p>
          <a:p>
            <a:r>
              <a:rPr lang="en-US" sz="2400" dirty="0">
                <a:solidFill>
                  <a:srgbClr val="000000"/>
                </a:solidFill>
                <a:latin typeface="Arial" pitchFamily="34" charset="0"/>
                <a:cs typeface="Arial" pitchFamily="34" charset="0"/>
              </a:rPr>
              <a:t>		     The proton sea has a non-trivial structure: u ≠ d</a:t>
            </a:r>
          </a:p>
        </p:txBody>
      </p:sp>
      <p:cxnSp>
        <p:nvCxnSpPr>
          <p:cNvPr id="18" name="Straight Connector 17"/>
          <p:cNvCxnSpPr/>
          <p:nvPr/>
        </p:nvCxnSpPr>
        <p:spPr>
          <a:xfrm>
            <a:off x="5235900" y="12239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909343" y="121920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68371" y="123983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17225" y="1584325"/>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11496" y="157956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610" name="TextBox 9"/>
          <p:cNvSpPr txBox="1">
            <a:spLocks noChangeArrowheads="1"/>
          </p:cNvSpPr>
          <p:nvPr/>
        </p:nvSpPr>
        <p:spPr bwMode="auto">
          <a:xfrm>
            <a:off x="-6096" y="5462016"/>
            <a:ext cx="9225602" cy="400110"/>
          </a:xfrm>
          <a:prstGeom prst="rect">
            <a:avLst/>
          </a:prstGeom>
          <a:noFill/>
          <a:ln w="9525">
            <a:noFill/>
            <a:miter lim="800000"/>
            <a:headEnd/>
            <a:tailEnd/>
          </a:ln>
        </p:spPr>
        <p:txBody>
          <a:bodyPr wrap="none">
            <a:spAutoFit/>
          </a:bodyPr>
          <a:lstStyle/>
          <a:p>
            <a:pPr marL="342900" indent="-342900">
              <a:buFont typeface="Wingdings" panose="05000000000000000000" pitchFamily="2" charset="2"/>
              <a:buChar char="q"/>
            </a:pPr>
            <a:r>
              <a:rPr lang="en-US" sz="2000" dirty="0">
                <a:solidFill>
                  <a:srgbClr val="000000"/>
                </a:solidFill>
                <a:latin typeface="Arial" pitchFamily="34" charset="0"/>
                <a:cs typeface="Arial" pitchFamily="34" charset="0"/>
              </a:rPr>
              <a:t>The proton is </a:t>
            </a:r>
            <a:r>
              <a:rPr lang="en-US" sz="2000" b="1" u="sng" dirty="0">
                <a:solidFill>
                  <a:srgbClr val="0000FF"/>
                </a:solidFill>
                <a:latin typeface="Arial" pitchFamily="34" charset="0"/>
                <a:cs typeface="Arial" pitchFamily="34" charset="0"/>
              </a:rPr>
              <a:t>far more</a:t>
            </a:r>
            <a:r>
              <a:rPr lang="en-US" sz="2000" b="1" dirty="0">
                <a:solidFill>
                  <a:srgbClr val="0000FF"/>
                </a:solidFill>
                <a:latin typeface="Arial" pitchFamily="34" charset="0"/>
                <a:cs typeface="Arial" pitchFamily="34" charset="0"/>
              </a:rPr>
              <a:t> </a:t>
            </a:r>
            <a:r>
              <a:rPr lang="en-US" sz="2000" dirty="0">
                <a:solidFill>
                  <a:srgbClr val="000000"/>
                </a:solidFill>
                <a:latin typeface="Arial" pitchFamily="34" charset="0"/>
                <a:cs typeface="Arial" pitchFamily="34" charset="0"/>
              </a:rPr>
              <a:t>than just its up + up + down (valence) quark structure</a:t>
            </a:r>
          </a:p>
        </p:txBody>
      </p:sp>
      <p:pic>
        <p:nvPicPr>
          <p:cNvPr id="12" name="Picture 2" descr="cteq-pdfs-10gev2-liny"/>
          <p:cNvPicPr>
            <a:picLocks noChangeAspect="1" noChangeArrowheads="1"/>
          </p:cNvPicPr>
          <p:nvPr/>
        </p:nvPicPr>
        <p:blipFill>
          <a:blip r:embed="rId4" cstate="print"/>
          <a:srcRect/>
          <a:stretch>
            <a:fillRect/>
          </a:stretch>
        </p:blipFill>
        <p:spPr bwMode="auto">
          <a:xfrm>
            <a:off x="2365972" y="2869903"/>
            <a:ext cx="3558886" cy="2353541"/>
          </a:xfrm>
          <a:prstGeom prst="rect">
            <a:avLst/>
          </a:prstGeom>
          <a:noFill/>
          <a:ln w="9525">
            <a:noFill/>
            <a:miter lim="800000"/>
            <a:headEnd/>
            <a:tailEnd/>
          </a:ln>
        </p:spPr>
      </p:pic>
      <p:sp>
        <p:nvSpPr>
          <p:cNvPr id="13" name="TextBox 12"/>
          <p:cNvSpPr txBox="1"/>
          <p:nvPr/>
        </p:nvSpPr>
        <p:spPr>
          <a:xfrm>
            <a:off x="2646549" y="1905000"/>
            <a:ext cx="3284874" cy="461665"/>
          </a:xfrm>
          <a:prstGeom prst="rect">
            <a:avLst/>
          </a:prstGeom>
          <a:noFill/>
        </p:spPr>
        <p:txBody>
          <a:bodyPr wrap="none" rtlCol="0">
            <a:spAutoFit/>
          </a:bodyPr>
          <a:lstStyle/>
          <a:p>
            <a:r>
              <a:rPr lang="en-US" sz="2400" dirty="0">
                <a:latin typeface="Arial" pitchFamily="34" charset="0"/>
                <a:cs typeface="Arial" pitchFamily="34" charset="0"/>
              </a:rPr>
              <a:t>&amp; gluons are abundant</a:t>
            </a:r>
          </a:p>
        </p:txBody>
      </p:sp>
      <p:sp>
        <p:nvSpPr>
          <p:cNvPr id="15" name="TextBox 14"/>
          <p:cNvSpPr txBox="1">
            <a:spLocks noChangeArrowheads="1"/>
          </p:cNvSpPr>
          <p:nvPr/>
        </p:nvSpPr>
        <p:spPr bwMode="auto">
          <a:xfrm>
            <a:off x="-18288" y="5897880"/>
            <a:ext cx="2584346" cy="410524"/>
          </a:xfrm>
          <a:prstGeom prst="rect">
            <a:avLst/>
          </a:prstGeom>
          <a:noFill/>
          <a:ln w="9525">
            <a:noFill/>
            <a:miter lim="800000"/>
            <a:headEnd/>
            <a:tailEnd/>
          </a:ln>
        </p:spPr>
        <p:txBody>
          <a:bodyPr wrap="none" lIns="101751" tIns="50877" rIns="101751" bIns="50877">
            <a:prstTxWarp prst="textNoShape">
              <a:avLst/>
            </a:prstTxWarp>
            <a:spAutoFit/>
          </a:bodyPr>
          <a:lstStyle/>
          <a:p>
            <a:pPr marL="342900" indent="-342900">
              <a:buFont typeface="Wingdings" panose="05000000000000000000" pitchFamily="2" charset="2"/>
              <a:buChar char="q"/>
            </a:pPr>
            <a:r>
              <a:rPr lang="en-US" sz="2000" dirty="0">
                <a:solidFill>
                  <a:srgbClr val="006600"/>
                </a:solidFill>
                <a:latin typeface="Arial" panose="020B0604020202020204" pitchFamily="34" charset="0"/>
                <a:cs typeface="Arial" panose="020B0604020202020204" pitchFamily="34" charset="0"/>
              </a:rPr>
              <a:t>Gluon       photon:</a:t>
            </a:r>
          </a:p>
        </p:txBody>
      </p:sp>
      <p:pic>
        <p:nvPicPr>
          <p:cNvPr id="16" name="Picture 15"/>
          <p:cNvPicPr>
            <a:picLocks noChangeAspect="1"/>
          </p:cNvPicPr>
          <p:nvPr/>
        </p:nvPicPr>
        <p:blipFill>
          <a:blip r:embed="rId5"/>
          <a:stretch>
            <a:fillRect/>
          </a:stretch>
        </p:blipFill>
        <p:spPr>
          <a:xfrm>
            <a:off x="3919728" y="5862260"/>
            <a:ext cx="1020357" cy="567216"/>
          </a:xfrm>
          <a:prstGeom prst="rect">
            <a:avLst/>
          </a:prstGeom>
        </p:spPr>
      </p:pic>
      <p:sp>
        <p:nvSpPr>
          <p:cNvPr id="23" name="TextBox 22"/>
          <p:cNvSpPr txBox="1"/>
          <p:nvPr/>
        </p:nvSpPr>
        <p:spPr>
          <a:xfrm>
            <a:off x="2715768" y="5926268"/>
            <a:ext cx="1197764" cy="400110"/>
          </a:xfrm>
          <a:prstGeom prst="rect">
            <a:avLst/>
          </a:prstGeom>
          <a:noFill/>
        </p:spPr>
        <p:txBody>
          <a:bodyPr wrap="none" rtlCol="0">
            <a:spAutoFit/>
          </a:bodyPr>
          <a:lstStyle/>
          <a:p>
            <a:r>
              <a:rPr lang="en-US" sz="2000" dirty="0">
                <a:solidFill>
                  <a:srgbClr val="0000FF"/>
                </a:solidFill>
                <a:latin typeface="Arial" pitchFamily="34" charset="0"/>
                <a:cs typeface="Arial" pitchFamily="34" charset="0"/>
              </a:rPr>
              <a:t>Radiates</a:t>
            </a:r>
          </a:p>
        </p:txBody>
      </p:sp>
      <p:sp>
        <p:nvSpPr>
          <p:cNvPr id="24" name="TextBox 23"/>
          <p:cNvSpPr txBox="1"/>
          <p:nvPr/>
        </p:nvSpPr>
        <p:spPr>
          <a:xfrm>
            <a:off x="5020056" y="5911028"/>
            <a:ext cx="2079415" cy="400110"/>
          </a:xfrm>
          <a:prstGeom prst="rect">
            <a:avLst/>
          </a:prstGeom>
          <a:noFill/>
        </p:spPr>
        <p:txBody>
          <a:bodyPr wrap="none" rtlCol="0">
            <a:spAutoFit/>
          </a:bodyPr>
          <a:lstStyle/>
          <a:p>
            <a:r>
              <a:rPr lang="en-US" sz="2000" dirty="0">
                <a:solidFill>
                  <a:srgbClr val="0000FF"/>
                </a:solidFill>
                <a:latin typeface="Arial" pitchFamily="34" charset="0"/>
                <a:cs typeface="Arial" pitchFamily="34" charset="0"/>
              </a:rPr>
              <a:t>and recombines:</a:t>
            </a:r>
          </a:p>
        </p:txBody>
      </p:sp>
      <p:pic>
        <p:nvPicPr>
          <p:cNvPr id="25" name="Picture 2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490" y="5950204"/>
            <a:ext cx="266700" cy="368300"/>
          </a:xfrm>
          <a:prstGeom prst="rect">
            <a:avLst/>
          </a:prstGeom>
        </p:spPr>
      </p:pic>
      <p:sp>
        <p:nvSpPr>
          <p:cNvPr id="26" name="Donut 25"/>
          <p:cNvSpPr/>
          <p:nvPr/>
        </p:nvSpPr>
        <p:spPr>
          <a:xfrm>
            <a:off x="4438157" y="3010437"/>
            <a:ext cx="1050114" cy="821198"/>
          </a:xfrm>
          <a:prstGeom prst="donut">
            <a:avLst>
              <a:gd name="adj" fmla="val 3383"/>
            </a:avLst>
          </a:prstGeom>
          <a:solidFill>
            <a:srgbClr val="09AB37"/>
          </a:solidFill>
          <a:ln w="9525" cap="flat" cmpd="sng" algn="ctr">
            <a:solidFill>
              <a:srgbClr val="09AB37"/>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Rounded MT Bold"/>
              <a:ea typeface="+mn-ea"/>
              <a:cs typeface="+mn-cs"/>
            </a:endParaRPr>
          </a:p>
        </p:txBody>
      </p:sp>
      <p:pic>
        <p:nvPicPr>
          <p:cNvPr id="27" name="Picture 26"/>
          <p:cNvPicPr>
            <a:picLocks noChangeAspect="1"/>
          </p:cNvPicPr>
          <p:nvPr/>
        </p:nvPicPr>
        <p:blipFill>
          <a:blip r:embed="rId5"/>
          <a:stretch>
            <a:fillRect/>
          </a:stretch>
        </p:blipFill>
        <p:spPr>
          <a:xfrm>
            <a:off x="5270036" y="3799472"/>
            <a:ext cx="959522" cy="533399"/>
          </a:xfrm>
          <a:prstGeom prst="rect">
            <a:avLst/>
          </a:prstGeom>
        </p:spPr>
      </p:pic>
      <p:pic>
        <p:nvPicPr>
          <p:cNvPr id="28" name="Picture 27"/>
          <p:cNvPicPr>
            <a:picLocks noChangeAspect="1"/>
          </p:cNvPicPr>
          <p:nvPr/>
        </p:nvPicPr>
        <p:blipFill>
          <a:blip r:embed="rId2"/>
          <a:stretch>
            <a:fillRect/>
          </a:stretch>
        </p:blipFill>
        <p:spPr>
          <a:xfrm>
            <a:off x="2828090" y="2432432"/>
            <a:ext cx="1020357" cy="458546"/>
          </a:xfrm>
          <a:prstGeom prst="rect">
            <a:avLst/>
          </a:prstGeom>
        </p:spPr>
      </p:pic>
      <p:grpSp>
        <p:nvGrpSpPr>
          <p:cNvPr id="31" name="Group 30"/>
          <p:cNvGrpSpPr/>
          <p:nvPr/>
        </p:nvGrpSpPr>
        <p:grpSpPr>
          <a:xfrm>
            <a:off x="2391" y="2657620"/>
            <a:ext cx="2377440" cy="2440228"/>
            <a:chOff x="2391" y="2532925"/>
            <a:chExt cx="2377440" cy="2440228"/>
          </a:xfrm>
        </p:grpSpPr>
        <p:pic>
          <p:nvPicPr>
            <p:cNvPr id="29" name="Picture 2"/>
            <p:cNvPicPr>
              <a:picLocks noChangeAspect="1" noChangeArrowheads="1"/>
            </p:cNvPicPr>
            <p:nvPr/>
          </p:nvPicPr>
          <p:blipFill>
            <a:blip r:embed="rId7"/>
            <a:srcRect/>
            <a:stretch>
              <a:fillRect/>
            </a:stretch>
          </p:blipFill>
          <p:spPr bwMode="auto">
            <a:xfrm>
              <a:off x="2391" y="2911467"/>
              <a:ext cx="2377440" cy="2061686"/>
            </a:xfrm>
            <a:prstGeom prst="rect">
              <a:avLst/>
            </a:prstGeom>
            <a:noFill/>
            <a:ln w="9525">
              <a:noFill/>
              <a:miter lim="800000"/>
              <a:headEnd/>
              <a:tailEnd/>
            </a:ln>
          </p:spPr>
        </p:pic>
        <p:sp>
          <p:nvSpPr>
            <p:cNvPr id="30" name="TextBox 29"/>
            <p:cNvSpPr txBox="1"/>
            <p:nvPr/>
          </p:nvSpPr>
          <p:spPr>
            <a:xfrm>
              <a:off x="502651" y="2532925"/>
              <a:ext cx="1608133" cy="338554"/>
            </a:xfrm>
            <a:prstGeom prst="rect">
              <a:avLst/>
            </a:prstGeom>
            <a:noFill/>
          </p:spPr>
          <p:txBody>
            <a:bodyPr wrap="none" rtlCol="0">
              <a:spAutoFit/>
            </a:bodyPr>
            <a:lstStyle/>
            <a:p>
              <a:r>
                <a:rPr lang="en-US" sz="1600" dirty="0">
                  <a:latin typeface="Arial" pitchFamily="34" charset="0"/>
                  <a:cs typeface="Arial" pitchFamily="34" charset="0"/>
                </a:rPr>
                <a:t>gluon dynamics</a:t>
              </a:r>
            </a:p>
          </p:txBody>
        </p:sp>
      </p:grpSp>
      <p:sp>
        <p:nvSpPr>
          <p:cNvPr id="32" name="TextBox 31"/>
          <p:cNvSpPr txBox="1"/>
          <p:nvPr/>
        </p:nvSpPr>
        <p:spPr>
          <a:xfrm>
            <a:off x="6450659" y="2657620"/>
            <a:ext cx="2351926" cy="338554"/>
          </a:xfrm>
          <a:prstGeom prst="rect">
            <a:avLst/>
          </a:prstGeom>
          <a:noFill/>
        </p:spPr>
        <p:txBody>
          <a:bodyPr wrap="none" rtlCol="0">
            <a:spAutoFit/>
          </a:bodyPr>
          <a:lstStyle/>
          <a:p>
            <a:r>
              <a:rPr lang="en-US" sz="1600" dirty="0">
                <a:latin typeface="Arial" pitchFamily="34" charset="0"/>
                <a:cs typeface="Arial" pitchFamily="34" charset="0"/>
              </a:rPr>
              <a:t>Non-trivial sea structure</a:t>
            </a:r>
          </a:p>
        </p:txBody>
      </p:sp>
      <p:sp>
        <p:nvSpPr>
          <p:cNvPr id="33"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4</a:t>
            </a:fld>
            <a:endParaRPr lang="en-US" dirty="0"/>
          </a:p>
        </p:txBody>
      </p:sp>
    </p:spTree>
    <p:extLst>
      <p:ext uri="{BB962C8B-B14F-4D97-AF65-F5344CB8AC3E}">
        <p14:creationId xmlns:p14="http://schemas.microsoft.com/office/powerpoint/2010/main" val="24736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P spid="24" grpId="0"/>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a:t>EIC – Versatility is Key </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40</a:t>
            </a:fld>
            <a:endParaRPr lang="en-US" dirty="0"/>
          </a:p>
        </p:txBody>
      </p:sp>
      <p:sp>
        <p:nvSpPr>
          <p:cNvPr id="5" name="Title 1"/>
          <p:cNvSpPr txBox="1">
            <a:spLocks/>
          </p:cNvSpPr>
          <p:nvPr/>
        </p:nvSpPr>
        <p:spPr>
          <a:xfrm>
            <a:off x="722313" y="2443376"/>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EIC: A Versatile Collider with a Hermetic Detector</a:t>
            </a:r>
          </a:p>
        </p:txBody>
      </p:sp>
      <p:sp>
        <p:nvSpPr>
          <p:cNvPr id="6" name="Text Placeholder 6"/>
          <p:cNvSpPr txBox="1">
            <a:spLocks/>
          </p:cNvSpPr>
          <p:nvPr/>
        </p:nvSpPr>
        <p:spPr>
          <a:xfrm>
            <a:off x="1081331" y="4636816"/>
            <a:ext cx="7054361" cy="150018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292934"/>
                </a:solidFill>
              </a:rPr>
              <a:t>How do color-charged quarks and gluons, and colorless jets, </a:t>
            </a:r>
            <a:r>
              <a:rPr lang="en-US" dirty="0">
                <a:solidFill>
                  <a:srgbClr val="0000FF"/>
                </a:solidFill>
              </a:rPr>
              <a:t>interact with a nuclear medium</a:t>
            </a:r>
            <a:r>
              <a:rPr lang="en-US" dirty="0">
                <a:solidFill>
                  <a:srgbClr val="292934"/>
                </a:solidFill>
              </a:rPr>
              <a:t>?</a:t>
            </a:r>
          </a:p>
          <a:p>
            <a:pPr>
              <a:spcBef>
                <a:spcPts val="400"/>
              </a:spcBef>
            </a:pPr>
            <a:r>
              <a:rPr lang="en-US" dirty="0">
                <a:solidFill>
                  <a:srgbClr val="292934"/>
                </a:solidFill>
              </a:rPr>
              <a:t>How do the </a:t>
            </a:r>
            <a:r>
              <a:rPr lang="en-US" dirty="0">
                <a:solidFill>
                  <a:srgbClr val="0000FF"/>
                </a:solidFill>
              </a:rPr>
              <a:t>confined hadronic states emerge </a:t>
            </a:r>
            <a:r>
              <a:rPr lang="en-US" dirty="0">
                <a:solidFill>
                  <a:srgbClr val="292934"/>
                </a:solidFill>
              </a:rPr>
              <a:t>from these quarks and gluons? </a:t>
            </a:r>
          </a:p>
          <a:p>
            <a:pPr>
              <a:spcBef>
                <a:spcPts val="400"/>
              </a:spcBef>
            </a:pPr>
            <a:r>
              <a:rPr lang="en-US" dirty="0">
                <a:solidFill>
                  <a:srgbClr val="292934"/>
                </a:solidFill>
              </a:rPr>
              <a:t>How do the quark-gluon </a:t>
            </a:r>
            <a:r>
              <a:rPr lang="en-US" dirty="0">
                <a:solidFill>
                  <a:srgbClr val="0000FF"/>
                </a:solidFill>
              </a:rPr>
              <a:t>interactions create nuclear binding?</a:t>
            </a:r>
          </a:p>
          <a:p>
            <a:endParaRPr lang="en-US" dirty="0"/>
          </a:p>
          <a:p>
            <a:endParaRPr lang="en-US" dirty="0"/>
          </a:p>
          <a:p>
            <a:endParaRPr lang="en-US" dirty="0"/>
          </a:p>
        </p:txBody>
      </p:sp>
      <p:pic>
        <p:nvPicPr>
          <p:cNvPr id="7" name="Picture 2" descr="hadronization.eps">
            <a:extLst>
              <a:ext uri="{FF2B5EF4-FFF2-40B4-BE49-F238E27FC236}">
                <a16:creationId xmlns="" xmlns:a16="http://schemas.microsoft.com/office/drawing/2014/main" id="{E69DA871-641A-4979-9855-890BD4FD78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7583"/>
          <a:stretch/>
        </p:blipFill>
        <p:spPr bwMode="auto">
          <a:xfrm>
            <a:off x="3212330" y="880652"/>
            <a:ext cx="2792365" cy="16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205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41</a:t>
            </a:fld>
            <a:endParaRPr lang="en-US" dirty="0"/>
          </a:p>
        </p:txBody>
      </p:sp>
      <p:sp>
        <p:nvSpPr>
          <p:cNvPr id="4" name="TextBox 19"/>
          <p:cNvSpPr txBox="1">
            <a:spLocks noChangeArrowheads="1"/>
          </p:cNvSpPr>
          <p:nvPr/>
        </p:nvSpPr>
        <p:spPr bwMode="auto">
          <a:xfrm>
            <a:off x="495656" y="76914"/>
            <a:ext cx="7971188" cy="584775"/>
          </a:xfrm>
          <a:prstGeom prst="rect">
            <a:avLst/>
          </a:prstGeom>
          <a:noFill/>
          <a:ln w="9525">
            <a:noFill/>
            <a:miter lim="800000"/>
            <a:headEnd/>
            <a:tailEnd/>
          </a:ln>
        </p:spPr>
        <p:txBody>
          <a:bodyPr wrap="square">
            <a:spAutoFit/>
          </a:bodyPr>
          <a:lstStyle/>
          <a:p>
            <a:pPr algn="ctr"/>
            <a:r>
              <a:rPr lang="en-US" sz="3200" b="1" dirty="0">
                <a:latin typeface="Arial" panose="020B0604020202020204" pitchFamily="34" charset="0"/>
                <a:cs typeface="Arial" panose="020B0604020202020204" pitchFamily="34" charset="0"/>
              </a:rPr>
              <a:t>Timeline of the Universe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970"/>
            <a:ext cx="9144000" cy="5629811"/>
          </a:xfrm>
          <a:prstGeom prst="rect">
            <a:avLst/>
          </a:prstGeom>
        </p:spPr>
      </p:pic>
      <p:sp>
        <p:nvSpPr>
          <p:cNvPr id="3" name="Oval 2"/>
          <p:cNvSpPr/>
          <p:nvPr/>
        </p:nvSpPr>
        <p:spPr>
          <a:xfrm>
            <a:off x="2358637" y="1247687"/>
            <a:ext cx="1247686" cy="598205"/>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76668" y="1914294"/>
            <a:ext cx="5067332" cy="3416320"/>
          </a:xfrm>
          <a:prstGeom prst="rect">
            <a:avLst/>
          </a:prstGeom>
          <a:solidFill>
            <a:schemeClr val="bg1"/>
          </a:solidFill>
          <a:ln w="76200">
            <a:solidFill>
              <a:srgbClr val="00B0F0"/>
            </a:solidFill>
          </a:ln>
        </p:spPr>
        <p:txBody>
          <a:bodyPr wrap="square" rtlCol="0">
            <a:spAutoFit/>
          </a:bodyPr>
          <a:lstStyle/>
          <a:p>
            <a:r>
              <a:rPr lang="en-US" dirty="0">
                <a:latin typeface="Arial" panose="020B0604020202020204" pitchFamily="34" charset="0"/>
                <a:cs typeface="Arial" panose="020B0604020202020204" pitchFamily="34" charset="0"/>
              </a:rPr>
              <a:t>In Steven Weinberg’s seminal treaty on </a:t>
            </a:r>
            <a:r>
              <a:rPr lang="en-US" i="1" dirty="0">
                <a:latin typeface="Arial" panose="020B0604020202020204" pitchFamily="34" charset="0"/>
                <a:cs typeface="Arial" panose="020B0604020202020204" pitchFamily="34" charset="0"/>
              </a:rPr>
              <a:t>The First Three Minutes</a:t>
            </a:r>
            <a:r>
              <a:rPr lang="en-US" dirty="0">
                <a:latin typeface="Arial" panose="020B0604020202020204" pitchFamily="34" charset="0"/>
                <a:cs typeface="Arial" panose="020B0604020202020204" pitchFamily="34" charset="0"/>
              </a:rPr>
              <a:t>, a modern view of the origin of the universe, he conveniently starts with a ‘first frame” when the cosmic temperature has already cooled to 100,000 million degrees Kelvin, carefully chosen to be below the threshold temperature for all hadrons.  Two reasons underlie this choice, the first that the quark-gluon description of hadrons was not universally accepted yet at that time, the second that the choice evades questions on the </a:t>
            </a:r>
            <a:r>
              <a:rPr lang="en-US" i="1" dirty="0">
                <a:latin typeface="Arial" panose="020B0604020202020204" pitchFamily="34" charset="0"/>
                <a:cs typeface="Arial" panose="020B0604020202020204" pitchFamily="34" charset="0"/>
              </a:rPr>
              <a:t>emergence</a:t>
            </a:r>
            <a:r>
              <a:rPr lang="en-US" dirty="0">
                <a:latin typeface="Arial" panose="020B0604020202020204" pitchFamily="34" charset="0"/>
                <a:cs typeface="Arial" panose="020B0604020202020204" pitchFamily="34" charset="0"/>
              </a:rPr>
              <a:t> of hadrons from quarks and gluons.</a:t>
            </a:r>
          </a:p>
        </p:txBody>
      </p:sp>
    </p:spTree>
    <p:extLst>
      <p:ext uri="{BB962C8B-B14F-4D97-AF65-F5344CB8AC3E}">
        <p14:creationId xmlns:p14="http://schemas.microsoft.com/office/powerpoint/2010/main" val="39308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r>
              <a:rPr lang="en-US" altLang="en-US" dirty="0"/>
              <a:t>Exotic Glue in Nuclei</a:t>
            </a:r>
          </a:p>
        </p:txBody>
      </p:sp>
      <p:sp>
        <p:nvSpPr>
          <p:cNvPr id="4" name="TextBox 3">
            <a:extLst>
              <a:ext uri="{FF2B5EF4-FFF2-40B4-BE49-F238E27FC236}">
                <a16:creationId xmlns="" xmlns:a16="http://schemas.microsoft.com/office/drawing/2014/main" id="{E8E3F30D-05A3-40E1-89EC-CD96C0D01268}"/>
              </a:ext>
            </a:extLst>
          </p:cNvPr>
          <p:cNvSpPr txBox="1"/>
          <p:nvPr/>
        </p:nvSpPr>
        <p:spPr>
          <a:xfrm>
            <a:off x="363893" y="863590"/>
            <a:ext cx="6479359"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Exotic Glue in Nuclei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gluons </a:t>
            </a:r>
            <a:r>
              <a:rPr lang="en-US" b="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associated with individual nucleons in nucleus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operator in nucleon = 0 &amp; operator in nuclei ≠ 0</a:t>
            </a:r>
          </a:p>
        </p:txBody>
      </p:sp>
      <p:sp>
        <p:nvSpPr>
          <p:cNvPr id="7" name="TextBox 6">
            <a:extLst>
              <a:ext uri="{FF2B5EF4-FFF2-40B4-BE49-F238E27FC236}">
                <a16:creationId xmlns="" xmlns:a16="http://schemas.microsoft.com/office/drawing/2014/main" id="{72180E2B-75BB-4D09-A39A-96DD32E11086}"/>
              </a:ext>
            </a:extLst>
          </p:cNvPr>
          <p:cNvSpPr txBox="1"/>
          <p:nvPr/>
        </p:nvSpPr>
        <p:spPr>
          <a:xfrm>
            <a:off x="722783" y="1857831"/>
            <a:ext cx="5761577" cy="923330"/>
          </a:xfrm>
          <a:prstGeom prst="rect">
            <a:avLst/>
          </a:prstGeom>
          <a:noFill/>
          <a:ln>
            <a:solidFill>
              <a:srgbClr val="0000FF"/>
            </a:solidFill>
          </a:ln>
        </p:spPr>
        <p:txBody>
          <a:bodyPr wrap="square" rtlCol="0">
            <a:spAutoFit/>
          </a:bodyPr>
          <a:lstStyle/>
          <a:p>
            <a:r>
              <a:rPr lang="en-US" dirty="0">
                <a:latin typeface="Arial" panose="020B0604020202020204" pitchFamily="34" charset="0"/>
                <a:cs typeface="Arial" panose="020B0604020202020204" pitchFamily="34" charset="0"/>
              </a:rPr>
              <a:t>Targets with J ≥ 1 have leading twist gluon contribution</a:t>
            </a:r>
          </a:p>
          <a:p>
            <a:r>
              <a:rPr lang="en-US" dirty="0">
                <a:latin typeface="Symbol" panose="05050102010706020507" pitchFamily="18" charset="2"/>
                <a:cs typeface="Arial" panose="020B0604020202020204" pitchFamily="34" charset="0"/>
              </a:rPr>
              <a:t>D</a:t>
            </a:r>
            <a:r>
              <a:rPr lang="en-US" dirty="0">
                <a:latin typeface="Arial" panose="020B0604020202020204" pitchFamily="34" charset="0"/>
                <a:cs typeface="Arial" panose="020B0604020202020204" pitchFamily="34" charset="0"/>
              </a:rPr>
              <a:t>(x,Q</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double helicity flip (Jaffe and Manohar, 1989)</a:t>
            </a:r>
          </a:p>
          <a:p>
            <a:r>
              <a:rPr lang="en-US" dirty="0">
                <a:latin typeface="Arial" panose="020B0604020202020204" pitchFamily="34" charset="0"/>
                <a:cs typeface="Arial" panose="020B0604020202020204" pitchFamily="34" charset="0"/>
              </a:rPr>
              <a:t>Changes both photon and target helicity by two units…</a:t>
            </a:r>
          </a:p>
        </p:txBody>
      </p:sp>
      <p:pic>
        <p:nvPicPr>
          <p:cNvPr id="8" name="Picture 7">
            <a:extLst>
              <a:ext uri="{FF2B5EF4-FFF2-40B4-BE49-F238E27FC236}">
                <a16:creationId xmlns="" xmlns:a16="http://schemas.microsoft.com/office/drawing/2014/main" id="{A970ADB3-C73B-4B3C-95BB-CC3F300A4621}"/>
              </a:ext>
            </a:extLst>
          </p:cNvPr>
          <p:cNvPicPr>
            <a:picLocks noChangeAspect="1"/>
          </p:cNvPicPr>
          <p:nvPr/>
        </p:nvPicPr>
        <p:blipFill>
          <a:blip r:embed="rId3"/>
          <a:stretch>
            <a:fillRect/>
          </a:stretch>
        </p:blipFill>
        <p:spPr>
          <a:xfrm>
            <a:off x="722783" y="2954814"/>
            <a:ext cx="2335651" cy="2133600"/>
          </a:xfrm>
          <a:prstGeom prst="rect">
            <a:avLst/>
          </a:prstGeom>
        </p:spPr>
      </p:pic>
      <p:sp>
        <p:nvSpPr>
          <p:cNvPr id="12" name="TextBox 11">
            <a:extLst>
              <a:ext uri="{FF2B5EF4-FFF2-40B4-BE49-F238E27FC236}">
                <a16:creationId xmlns="" xmlns:a16="http://schemas.microsoft.com/office/drawing/2014/main" id="{B09EA914-CBFF-412C-9112-F325F78EA28F}"/>
              </a:ext>
            </a:extLst>
          </p:cNvPr>
          <p:cNvSpPr txBox="1"/>
          <p:nvPr/>
        </p:nvSpPr>
        <p:spPr>
          <a:xfrm>
            <a:off x="3409306" y="3075304"/>
            <a:ext cx="5159828"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Measurable in unpolarized Deep Inelastic Scattering with a </a:t>
            </a:r>
            <a:r>
              <a:rPr lang="en-US" b="1" dirty="0">
                <a:latin typeface="Arial" panose="020B0604020202020204" pitchFamily="34" charset="0"/>
                <a:cs typeface="Arial" panose="020B0604020202020204" pitchFamily="34" charset="0"/>
              </a:rPr>
              <a:t>transversely polarized J ≥ 1 target like the deuteron </a:t>
            </a:r>
            <a:r>
              <a:rPr lang="en-US" dirty="0">
                <a:latin typeface="Arial" panose="020B0604020202020204" pitchFamily="34" charset="0"/>
                <a:cs typeface="Arial" panose="020B0604020202020204" pitchFamily="34" charset="0"/>
              </a:rPr>
              <a:t>as azimuthal variation.</a:t>
            </a:r>
          </a:p>
        </p:txBody>
      </p:sp>
      <p:pic>
        <p:nvPicPr>
          <p:cNvPr id="13" name="Picture 12">
            <a:extLst>
              <a:ext uri="{FF2B5EF4-FFF2-40B4-BE49-F238E27FC236}">
                <a16:creationId xmlns="" xmlns:a16="http://schemas.microsoft.com/office/drawing/2014/main" id="{C6D0890B-B442-4B06-A94B-96ABFCC0BC54}"/>
              </a:ext>
            </a:extLst>
          </p:cNvPr>
          <p:cNvPicPr>
            <a:picLocks noChangeAspect="1"/>
          </p:cNvPicPr>
          <p:nvPr/>
        </p:nvPicPr>
        <p:blipFill>
          <a:blip r:embed="rId4"/>
          <a:stretch>
            <a:fillRect/>
          </a:stretch>
        </p:blipFill>
        <p:spPr>
          <a:xfrm>
            <a:off x="727192" y="5088726"/>
            <a:ext cx="2339713" cy="463296"/>
          </a:xfrm>
          <a:prstGeom prst="rect">
            <a:avLst/>
          </a:prstGeom>
        </p:spPr>
      </p:pic>
      <p:sp>
        <p:nvSpPr>
          <p:cNvPr id="10" name="TextBox 9">
            <a:extLst>
              <a:ext uri="{FF2B5EF4-FFF2-40B4-BE49-F238E27FC236}">
                <a16:creationId xmlns="" xmlns:a16="http://schemas.microsoft.com/office/drawing/2014/main" id="{AF0C1DF9-7E9F-422C-84D7-F451747D0340}"/>
              </a:ext>
            </a:extLst>
          </p:cNvPr>
          <p:cNvSpPr txBox="1"/>
          <p:nvPr/>
        </p:nvSpPr>
        <p:spPr>
          <a:xfrm>
            <a:off x="325990" y="5692367"/>
            <a:ext cx="8492019" cy="646331"/>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LQCD calculation</a:t>
            </a:r>
            <a:r>
              <a:rPr lang="en-US" dirty="0">
                <a:latin typeface="Arial" panose="020B0604020202020204" pitchFamily="34" charset="0"/>
                <a:cs typeface="Arial" panose="020B0604020202020204" pitchFamily="34" charset="0"/>
              </a:rPr>
              <a:t>: gluon </a:t>
            </a:r>
            <a:r>
              <a:rPr lang="en-US" dirty="0" err="1">
                <a:latin typeface="Arial" panose="020B0604020202020204" pitchFamily="34" charset="0"/>
                <a:cs typeface="Arial" panose="020B0604020202020204" pitchFamily="34" charset="0"/>
              </a:rPr>
              <a:t>transversity</a:t>
            </a:r>
            <a:r>
              <a:rPr lang="en-US" dirty="0">
                <a:latin typeface="Arial" panose="020B0604020202020204" pitchFamily="34" charset="0"/>
                <a:cs typeface="Arial" panose="020B0604020202020204" pitchFamily="34" charset="0"/>
              </a:rPr>
              <a:t> distribution in the deuteron, </a:t>
            </a:r>
            <a:r>
              <a:rPr lang="en-US" dirty="0" err="1">
                <a:latin typeface="Arial" panose="020B0604020202020204" pitchFamily="34" charset="0"/>
                <a:cs typeface="Arial" panose="020B0604020202020204" pitchFamily="34" charset="0"/>
              </a:rPr>
              <a:t>m</a:t>
            </a:r>
            <a:r>
              <a:rPr lang="en-US" baseline="-25000" dirty="0" err="1">
                <a:latin typeface="Symbol" panose="05050102010706020507" pitchFamily="18" charset="2"/>
                <a:cs typeface="Arial" panose="020B0604020202020204" pitchFamily="34" charset="0"/>
              </a:rPr>
              <a:t>p</a:t>
            </a:r>
            <a:r>
              <a:rPr lang="en-US" dirty="0">
                <a:latin typeface="Arial" panose="020B0604020202020204" pitchFamily="34" charset="0"/>
                <a:cs typeface="Arial" panose="020B0604020202020204" pitchFamily="34" charset="0"/>
              </a:rPr>
              <a:t> = 800 MeV </a:t>
            </a:r>
            <a:r>
              <a:rPr lang="en-US" dirty="0">
                <a:latin typeface="Arial" panose="020B0604020202020204" pitchFamily="34" charset="0"/>
                <a:cs typeface="Arial" panose="020B0604020202020204" pitchFamily="34" charset="0"/>
                <a:sym typeface="Wingdings" panose="05000000000000000000" pitchFamily="2" charset="2"/>
              </a:rPr>
              <a:t> </a:t>
            </a:r>
            <a:r>
              <a:rPr lang="en-US" b="1" dirty="0">
                <a:solidFill>
                  <a:srgbClr val="0000FF"/>
                </a:solidFill>
                <a:latin typeface="Arial" panose="020B0604020202020204" pitchFamily="34" charset="0"/>
                <a:cs typeface="Arial" panose="020B0604020202020204" pitchFamily="34" charset="0"/>
                <a:sym typeface="Wingdings" panose="05000000000000000000" pitchFamily="2" charset="2"/>
              </a:rPr>
              <a:t>First evidence for non-nucleonic gluon contributions to nuclear structure</a:t>
            </a:r>
            <a:endParaRPr lang="en-US" b="1" dirty="0">
              <a:solidFill>
                <a:srgbClr val="0000F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F164B928-6122-4B90-808D-21FC0984E765}"/>
              </a:ext>
            </a:extLst>
          </p:cNvPr>
          <p:cNvSpPr txBox="1"/>
          <p:nvPr/>
        </p:nvSpPr>
        <p:spPr>
          <a:xfrm>
            <a:off x="3685730" y="4069545"/>
            <a:ext cx="4606979" cy="1323439"/>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Parton model interpretation:</a:t>
            </a:r>
          </a:p>
          <a:p>
            <a:r>
              <a:rPr lang="en-US" sz="1600" i="1" dirty="0">
                <a:latin typeface="Symbol" panose="05050102010706020507" pitchFamily="18" charset="2"/>
                <a:cs typeface="Arial" panose="020B0604020202020204" pitchFamily="34" charset="0"/>
              </a:rPr>
              <a:t>D</a:t>
            </a:r>
            <a:r>
              <a:rPr lang="en-US" sz="1600" i="1" dirty="0">
                <a:latin typeface="Arial" panose="020B0604020202020204" pitchFamily="34" charset="0"/>
                <a:cs typeface="Arial" panose="020B0604020202020204" pitchFamily="34" charset="0"/>
              </a:rPr>
              <a:t>(x,Q</a:t>
            </a:r>
            <a:r>
              <a:rPr lang="en-US" sz="1600" i="1" baseline="30000" dirty="0">
                <a:latin typeface="Arial" panose="020B0604020202020204" pitchFamily="34" charset="0"/>
                <a:cs typeface="Arial" panose="020B0604020202020204" pitchFamily="34" charset="0"/>
              </a:rPr>
              <a:t>2</a:t>
            </a:r>
            <a:r>
              <a:rPr lang="en-US" sz="1600" i="1" dirty="0">
                <a:latin typeface="Arial" panose="020B0604020202020204" pitchFamily="34" charset="0"/>
                <a:cs typeface="Arial" panose="020B0604020202020204" pitchFamily="34" charset="0"/>
              </a:rPr>
              <a:t>) informs how much more momentum of   a transversely polarized particle is carried by a gluon with spin aligned rather than perpendicular to it in the transverse plane.</a:t>
            </a:r>
          </a:p>
        </p:txBody>
      </p:sp>
      <p:sp>
        <p:nvSpPr>
          <p:cNvPr id="2" name="TextBox 1">
            <a:extLst>
              <a:ext uri="{FF2B5EF4-FFF2-40B4-BE49-F238E27FC236}">
                <a16:creationId xmlns="" xmlns:a16="http://schemas.microsoft.com/office/drawing/2014/main" id="{961270FF-C30B-4B76-BD75-AF3D72F4AC13}"/>
              </a:ext>
            </a:extLst>
          </p:cNvPr>
          <p:cNvSpPr txBox="1"/>
          <p:nvPr/>
        </p:nvSpPr>
        <p:spPr>
          <a:xfrm>
            <a:off x="6686550" y="5505411"/>
            <a:ext cx="1959191" cy="276999"/>
          </a:xfrm>
          <a:prstGeom prst="rect">
            <a:avLst/>
          </a:prstGeom>
          <a:noFill/>
        </p:spPr>
        <p:txBody>
          <a:bodyPr wrap="none" rtlCol="0">
            <a:spAutoFit/>
          </a:bodyPr>
          <a:lstStyle/>
          <a:p>
            <a:r>
              <a:rPr lang="en-US" sz="1200" dirty="0"/>
              <a:t>Shanahan, Detmold, et al.</a:t>
            </a:r>
          </a:p>
        </p:txBody>
      </p:sp>
      <p:pic>
        <p:nvPicPr>
          <p:cNvPr id="5" name="Picture 4">
            <a:extLst>
              <a:ext uri="{FF2B5EF4-FFF2-40B4-BE49-F238E27FC236}">
                <a16:creationId xmlns="" xmlns:a16="http://schemas.microsoft.com/office/drawing/2014/main" id="{3BF5740A-01E3-462E-9837-FA5561921449}"/>
              </a:ext>
            </a:extLst>
          </p:cNvPr>
          <p:cNvPicPr>
            <a:picLocks noChangeAspect="1"/>
          </p:cNvPicPr>
          <p:nvPr/>
        </p:nvPicPr>
        <p:blipFill>
          <a:blip r:embed="rId5"/>
          <a:stretch>
            <a:fillRect/>
          </a:stretch>
        </p:blipFill>
        <p:spPr>
          <a:xfrm>
            <a:off x="6686550" y="815974"/>
            <a:ext cx="2331720" cy="2331720"/>
          </a:xfrm>
          <a:prstGeom prst="rect">
            <a:avLst/>
          </a:prstGeom>
        </p:spPr>
      </p:pic>
    </p:spTree>
    <p:extLst>
      <p:ext uri="{BB962C8B-B14F-4D97-AF65-F5344CB8AC3E}">
        <p14:creationId xmlns:p14="http://schemas.microsoft.com/office/powerpoint/2010/main" val="17306340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2"/>
          <p:cNvSpPr>
            <a:spLocks noGrp="1" noChangeArrowheads="1"/>
          </p:cNvSpPr>
          <p:nvPr>
            <p:ph type="title"/>
          </p:nvPr>
        </p:nvSpPr>
        <p:spPr>
          <a:xfrm>
            <a:off x="0" y="-42863"/>
            <a:ext cx="9144000" cy="804863"/>
          </a:xfrm>
        </p:spPr>
        <p:txBody>
          <a:bodyPr/>
          <a:lstStyle/>
          <a:p>
            <a:pPr eaLnBrk="1" hangingPunct="1"/>
            <a:r>
              <a:rPr lang="en-US" altLang="en-US" sz="3600" dirty="0"/>
              <a:t>EIC – World’s First </a:t>
            </a:r>
            <a:r>
              <a:rPr lang="en-US" altLang="en-US" sz="3600" dirty="0" err="1"/>
              <a:t>eA</a:t>
            </a:r>
            <a:r>
              <a:rPr lang="en-US" altLang="en-US" sz="3600" dirty="0"/>
              <a:t> Collider</a:t>
            </a:r>
          </a:p>
        </p:txBody>
      </p:sp>
      <p:sp>
        <p:nvSpPr>
          <p:cNvPr id="1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43</a:t>
            </a:fld>
            <a:endParaRPr lang="en-US" dirty="0"/>
          </a:p>
        </p:txBody>
      </p:sp>
      <p:sp>
        <p:nvSpPr>
          <p:cNvPr id="5" name="Title 1"/>
          <p:cNvSpPr txBox="1">
            <a:spLocks/>
          </p:cNvSpPr>
          <p:nvPr/>
        </p:nvSpPr>
        <p:spPr>
          <a:xfrm>
            <a:off x="779549" y="2478284"/>
            <a:ext cx="7772400" cy="220027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The Nucleus: </a:t>
            </a:r>
            <a:br>
              <a:rPr lang="en-US" dirty="0"/>
            </a:br>
            <a:r>
              <a:rPr lang="en-US" dirty="0"/>
              <a:t>A laboratory for QCD</a:t>
            </a:r>
          </a:p>
        </p:txBody>
      </p:sp>
      <p:sp>
        <p:nvSpPr>
          <p:cNvPr id="6" name="Text Placeholder 6"/>
          <p:cNvSpPr txBox="1">
            <a:spLocks/>
          </p:cNvSpPr>
          <p:nvPr/>
        </p:nvSpPr>
        <p:spPr>
          <a:xfrm>
            <a:off x="1195101" y="4660533"/>
            <a:ext cx="6753798" cy="150018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292934"/>
                </a:solidFill>
              </a:rPr>
              <a:t>How does a </a:t>
            </a:r>
            <a:r>
              <a:rPr lang="en-US" dirty="0">
                <a:solidFill>
                  <a:srgbClr val="0000FF"/>
                </a:solidFill>
              </a:rPr>
              <a:t>dense nuclear environment affect </a:t>
            </a:r>
            <a:r>
              <a:rPr lang="en-US" dirty="0">
                <a:solidFill>
                  <a:srgbClr val="292934"/>
                </a:solidFill>
              </a:rPr>
              <a:t>the quarks and gluons, their correlations, and their interactions?</a:t>
            </a:r>
          </a:p>
          <a:p>
            <a:pPr>
              <a:spcBef>
                <a:spcPts val="400"/>
              </a:spcBef>
            </a:pPr>
            <a:r>
              <a:rPr lang="en-US" dirty="0">
                <a:solidFill>
                  <a:srgbClr val="292934"/>
                </a:solidFill>
              </a:rPr>
              <a:t>What happens to the </a:t>
            </a:r>
            <a:r>
              <a:rPr lang="en-US" dirty="0">
                <a:solidFill>
                  <a:srgbClr val="0000FF"/>
                </a:solidFill>
              </a:rPr>
              <a:t>gluon density in nuclei</a:t>
            </a:r>
            <a:r>
              <a:rPr lang="en-US" dirty="0">
                <a:solidFill>
                  <a:srgbClr val="292934"/>
                </a:solidFill>
              </a:rPr>
              <a:t>? Does it </a:t>
            </a:r>
            <a:r>
              <a:rPr lang="en-US" dirty="0">
                <a:solidFill>
                  <a:srgbClr val="0000FF"/>
                </a:solidFill>
              </a:rPr>
              <a:t>saturate at high energy</a:t>
            </a:r>
            <a:r>
              <a:rPr lang="en-US" dirty="0">
                <a:solidFill>
                  <a:srgbClr val="292934"/>
                </a:solidFill>
              </a:rPr>
              <a:t>, giving rise to a </a:t>
            </a:r>
            <a:r>
              <a:rPr lang="en-US" dirty="0">
                <a:solidFill>
                  <a:srgbClr val="0000FF"/>
                </a:solidFill>
              </a:rPr>
              <a:t>gluonic matter with universal properties </a:t>
            </a:r>
            <a:r>
              <a:rPr lang="en-US" dirty="0">
                <a:solidFill>
                  <a:srgbClr val="292934"/>
                </a:solidFill>
              </a:rPr>
              <a:t>in all nuclei, even the proton?</a:t>
            </a:r>
          </a:p>
          <a:p>
            <a:endParaRPr lang="en-US" dirty="0"/>
          </a:p>
          <a:p>
            <a:endParaRPr lang="en-US" dirty="0"/>
          </a:p>
          <a:p>
            <a:endParaRPr lang="en-US" dirty="0"/>
          </a:p>
        </p:txBody>
      </p:sp>
      <p:pic>
        <p:nvPicPr>
          <p:cNvPr id="10" name="Picture 9">
            <a:extLst>
              <a:ext uri="{FF2B5EF4-FFF2-40B4-BE49-F238E27FC236}">
                <a16:creationId xmlns="" xmlns:a16="http://schemas.microsoft.com/office/drawing/2014/main" id="{3019B386-6FB5-4B3D-9154-B5565BD140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77" y="907529"/>
            <a:ext cx="1674255" cy="1699357"/>
          </a:xfrm>
          <a:prstGeom prst="rect">
            <a:avLst/>
          </a:prstGeom>
        </p:spPr>
      </p:pic>
      <p:grpSp>
        <p:nvGrpSpPr>
          <p:cNvPr id="11" name="Group 10">
            <a:extLst>
              <a:ext uri="{FF2B5EF4-FFF2-40B4-BE49-F238E27FC236}">
                <a16:creationId xmlns="" xmlns:a16="http://schemas.microsoft.com/office/drawing/2014/main" id="{0809AAA3-FCB2-455C-B8A3-D9429124BA5F}"/>
              </a:ext>
            </a:extLst>
          </p:cNvPr>
          <p:cNvGrpSpPr/>
          <p:nvPr/>
        </p:nvGrpSpPr>
        <p:grpSpPr>
          <a:xfrm>
            <a:off x="3954390" y="1108218"/>
            <a:ext cx="3994509" cy="1282295"/>
            <a:chOff x="4741556" y="3607394"/>
            <a:chExt cx="4230172" cy="1282295"/>
          </a:xfrm>
        </p:grpSpPr>
        <p:pic>
          <p:nvPicPr>
            <p:cNvPr id="12" name="Picture 11">
              <a:extLst>
                <a:ext uri="{FF2B5EF4-FFF2-40B4-BE49-F238E27FC236}">
                  <a16:creationId xmlns="" xmlns:a16="http://schemas.microsoft.com/office/drawing/2014/main" id="{C2A21460-596F-4445-9623-77DFA97C71E5}"/>
                </a:ext>
              </a:extLst>
            </p:cNvPr>
            <p:cNvPicPr>
              <a:picLocks noChangeAspect="1"/>
            </p:cNvPicPr>
            <p:nvPr/>
          </p:nvPicPr>
          <p:blipFill>
            <a:blip r:embed="rId4"/>
            <a:stretch>
              <a:fillRect/>
            </a:stretch>
          </p:blipFill>
          <p:spPr>
            <a:xfrm>
              <a:off x="4793177" y="4083244"/>
              <a:ext cx="1403412" cy="800100"/>
            </a:xfrm>
            <a:prstGeom prst="rect">
              <a:avLst/>
            </a:prstGeom>
          </p:spPr>
        </p:pic>
        <p:pic>
          <p:nvPicPr>
            <p:cNvPr id="13" name="Picture 12">
              <a:extLst>
                <a:ext uri="{FF2B5EF4-FFF2-40B4-BE49-F238E27FC236}">
                  <a16:creationId xmlns="" xmlns:a16="http://schemas.microsoft.com/office/drawing/2014/main" id="{A8DAFA2F-0F1E-4A79-AABE-7E71DDB03713}"/>
                </a:ext>
              </a:extLst>
            </p:cNvPr>
            <p:cNvPicPr>
              <a:picLocks noChangeAspect="1"/>
            </p:cNvPicPr>
            <p:nvPr/>
          </p:nvPicPr>
          <p:blipFill>
            <a:blip r:embed="rId5"/>
            <a:stretch>
              <a:fillRect/>
            </a:stretch>
          </p:blipFill>
          <p:spPr>
            <a:xfrm>
              <a:off x="6850392" y="4083244"/>
              <a:ext cx="1453982" cy="806445"/>
            </a:xfrm>
            <a:prstGeom prst="rect">
              <a:avLst/>
            </a:prstGeom>
          </p:spPr>
        </p:pic>
        <p:sp>
          <p:nvSpPr>
            <p:cNvPr id="14" name="TextBox 13">
              <a:extLst>
                <a:ext uri="{FF2B5EF4-FFF2-40B4-BE49-F238E27FC236}">
                  <a16:creationId xmlns="" xmlns:a16="http://schemas.microsoft.com/office/drawing/2014/main" id="{4B8D4AA9-3C42-41D3-A168-46006F349693}"/>
                </a:ext>
              </a:extLst>
            </p:cNvPr>
            <p:cNvSpPr txBox="1"/>
            <p:nvPr/>
          </p:nvSpPr>
          <p:spPr>
            <a:xfrm>
              <a:off x="4741556" y="3608257"/>
              <a:ext cx="1095485" cy="646331"/>
            </a:xfrm>
            <a:prstGeom prst="rect">
              <a:avLst/>
            </a:prstGeom>
            <a:noFill/>
          </p:spPr>
          <p:txBody>
            <a:bodyPr wrap="none" rtlCol="0">
              <a:spAutoFit/>
            </a:bodyPr>
            <a:lstStyle/>
            <a:p>
              <a:r>
                <a:rPr lang="en-US" dirty="0"/>
                <a:t>gluon </a:t>
              </a:r>
            </a:p>
            <a:p>
              <a:r>
                <a:rPr lang="en-US" dirty="0"/>
                <a:t>emission</a:t>
              </a:r>
            </a:p>
          </p:txBody>
        </p:sp>
        <p:sp>
          <p:nvSpPr>
            <p:cNvPr id="15" name="TextBox 14">
              <a:extLst>
                <a:ext uri="{FF2B5EF4-FFF2-40B4-BE49-F238E27FC236}">
                  <a16:creationId xmlns="" xmlns:a16="http://schemas.microsoft.com/office/drawing/2014/main" id="{D04F025F-BA3E-459F-993E-12625650C06E}"/>
                </a:ext>
              </a:extLst>
            </p:cNvPr>
            <p:cNvSpPr txBox="1"/>
            <p:nvPr/>
          </p:nvSpPr>
          <p:spPr>
            <a:xfrm>
              <a:off x="6850392" y="3607394"/>
              <a:ext cx="2121336" cy="646331"/>
            </a:xfrm>
            <a:prstGeom prst="rect">
              <a:avLst/>
            </a:prstGeom>
            <a:noFill/>
          </p:spPr>
          <p:txBody>
            <a:bodyPr wrap="square" rtlCol="0">
              <a:spAutoFit/>
            </a:bodyPr>
            <a:lstStyle/>
            <a:p>
              <a:pPr algn="ctr"/>
              <a:r>
                <a:rPr lang="en-US" dirty="0"/>
                <a:t>gluon recombination</a:t>
              </a:r>
            </a:p>
          </p:txBody>
        </p:sp>
        <p:sp>
          <p:nvSpPr>
            <p:cNvPr id="16" name="TextBox 15">
              <a:extLst>
                <a:ext uri="{FF2B5EF4-FFF2-40B4-BE49-F238E27FC236}">
                  <a16:creationId xmlns="" xmlns:a16="http://schemas.microsoft.com/office/drawing/2014/main" id="{72590DA6-98A4-42B9-A108-D31E63CDF448}"/>
                </a:ext>
              </a:extLst>
            </p:cNvPr>
            <p:cNvSpPr txBox="1"/>
            <p:nvPr/>
          </p:nvSpPr>
          <p:spPr>
            <a:xfrm>
              <a:off x="6234664" y="4270516"/>
              <a:ext cx="601472" cy="369332"/>
            </a:xfrm>
            <a:prstGeom prst="rect">
              <a:avLst/>
            </a:prstGeom>
            <a:noFill/>
          </p:spPr>
          <p:txBody>
            <a:bodyPr wrap="none" rtlCol="0">
              <a:spAutoFit/>
            </a:bodyPr>
            <a:lstStyle/>
            <a:p>
              <a:r>
                <a:rPr lang="en-US" b="1" dirty="0">
                  <a:solidFill>
                    <a:srgbClr val="FF0080"/>
                  </a:solidFill>
                </a:rPr>
                <a:t>?=?</a:t>
              </a:r>
            </a:p>
          </p:txBody>
        </p:sp>
      </p:grpSp>
    </p:spTree>
    <p:extLst>
      <p:ext uri="{BB962C8B-B14F-4D97-AF65-F5344CB8AC3E}">
        <p14:creationId xmlns:p14="http://schemas.microsoft.com/office/powerpoint/2010/main" val="2400750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44</a:t>
            </a:fld>
            <a:endParaRPr lang="en-US" dirty="0"/>
          </a:p>
        </p:txBody>
      </p:sp>
      <p:sp>
        <p:nvSpPr>
          <p:cNvPr id="5" name="Title 1"/>
          <p:cNvSpPr txBox="1">
            <a:spLocks/>
          </p:cNvSpPr>
          <p:nvPr/>
        </p:nvSpPr>
        <p:spPr>
          <a:xfrm>
            <a:off x="-22078" y="-144568"/>
            <a:ext cx="9394678" cy="990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400" dirty="0"/>
              <a:t>Exposing different layers of the nuclear landscape with electron scattering</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564448"/>
            <a:ext cx="2828925" cy="263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cstate="print"/>
          <a:srcRect/>
          <a:stretch>
            <a:fillRect/>
          </a:stretch>
        </p:blipFill>
        <p:spPr bwMode="auto">
          <a:xfrm>
            <a:off x="85588" y="2476378"/>
            <a:ext cx="2962412" cy="3898070"/>
          </a:xfrm>
          <a:prstGeom prst="rect">
            <a:avLst/>
          </a:prstGeom>
          <a:noFill/>
          <a:ln w="9525">
            <a:noFill/>
            <a:miter lim="800000"/>
            <a:headEnd/>
            <a:tailEnd/>
          </a:ln>
        </p:spPr>
      </p:pic>
      <p:sp>
        <p:nvSpPr>
          <p:cNvPr id="10" name="Content Placeholder 2"/>
          <p:cNvSpPr>
            <a:spLocks noGrp="1"/>
          </p:cNvSpPr>
          <p:nvPr>
            <p:ph idx="1"/>
          </p:nvPr>
        </p:nvSpPr>
        <p:spPr>
          <a:xfrm>
            <a:off x="533400" y="811848"/>
            <a:ext cx="2743200" cy="4876800"/>
          </a:xfrm>
        </p:spPr>
        <p:txBody>
          <a:bodyPr>
            <a:normAutofit/>
          </a:bodyPr>
          <a:lstStyle/>
          <a:p>
            <a:pPr marL="0" indent="0">
              <a:lnSpc>
                <a:spcPct val="100000"/>
              </a:lnSpc>
              <a:spcBef>
                <a:spcPts val="0"/>
              </a:spcBef>
              <a:spcAft>
                <a:spcPts val="600"/>
              </a:spcAft>
              <a:buNone/>
            </a:pPr>
            <a:r>
              <a:rPr lang="en-US" sz="1800" dirty="0">
                <a:solidFill>
                  <a:srgbClr val="0000FF"/>
                </a:solidFill>
              </a:rPr>
              <a:t>History:</a:t>
            </a:r>
          </a:p>
          <a:p>
            <a:pPr marL="0" indent="0">
              <a:lnSpc>
                <a:spcPct val="100000"/>
              </a:lnSpc>
              <a:spcBef>
                <a:spcPts val="0"/>
              </a:spcBef>
              <a:spcAft>
                <a:spcPts val="600"/>
              </a:spcAft>
              <a:buNone/>
            </a:pPr>
            <a:r>
              <a:rPr lang="en-US" sz="1800" dirty="0">
                <a:solidFill>
                  <a:srgbClr val="0000FF"/>
                </a:solidFill>
              </a:rPr>
              <a:t>Electromagnetic</a:t>
            </a:r>
          </a:p>
          <a:p>
            <a:pPr marL="0" indent="0">
              <a:lnSpc>
                <a:spcPct val="100000"/>
              </a:lnSpc>
              <a:spcBef>
                <a:spcPts val="0"/>
              </a:spcBef>
              <a:spcAft>
                <a:spcPts val="600"/>
              </a:spcAft>
              <a:buNone/>
            </a:pPr>
            <a:r>
              <a:rPr lang="en-US" sz="1600" dirty="0"/>
              <a:t>Elastic electron-nucleus scattering </a:t>
            </a:r>
            <a:r>
              <a:rPr lang="en-US" sz="1600" dirty="0">
                <a:sym typeface="Wingdings" panose="05000000000000000000" pitchFamily="2" charset="2"/>
              </a:rPr>
              <a:t> </a:t>
            </a:r>
            <a:r>
              <a:rPr lang="en-US" sz="1600" dirty="0">
                <a:solidFill>
                  <a:srgbClr val="0000FF"/>
                </a:solidFill>
                <a:sym typeface="Wingdings" panose="05000000000000000000" pitchFamily="2" charset="2"/>
              </a:rPr>
              <a:t>charge distribution of nuclei</a:t>
            </a:r>
            <a:endParaRPr lang="en-US" sz="1600" dirty="0">
              <a:solidFill>
                <a:srgbClr val="0000FF"/>
              </a:solidFill>
            </a:endParaRPr>
          </a:p>
        </p:txBody>
      </p:sp>
      <p:sp>
        <p:nvSpPr>
          <p:cNvPr id="11" name="Content Placeholder 2"/>
          <p:cNvSpPr txBox="1">
            <a:spLocks/>
          </p:cNvSpPr>
          <p:nvPr/>
        </p:nvSpPr>
        <p:spPr>
          <a:xfrm>
            <a:off x="3505200" y="811848"/>
            <a:ext cx="27432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Present/Near-future:</a:t>
            </a:r>
          </a:p>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Electroweak</a:t>
            </a:r>
          </a:p>
          <a:p>
            <a:pPr marL="0" indent="0">
              <a:buFont typeface="Arial" pitchFamily="34" charset="0"/>
              <a:buNone/>
            </a:pPr>
            <a:r>
              <a:rPr lang="en-US" sz="1600" dirty="0">
                <a:latin typeface="Arial" panose="020B0604020202020204" pitchFamily="34" charset="0"/>
                <a:cs typeface="Arial" panose="020B0604020202020204" pitchFamily="34" charset="0"/>
              </a:rPr>
              <a:t>Parity-violating elastic electron-nucleus scattering (or hadronic reactions </a:t>
            </a:r>
            <a:r>
              <a:rPr lang="en-US" sz="1600" i="1" dirty="0">
                <a:latin typeface="Arial" panose="020B0604020202020204" pitchFamily="34" charset="0"/>
                <a:cs typeface="Arial" panose="020B0604020202020204" pitchFamily="34" charset="0"/>
              </a:rPr>
              <a:t>e.g.</a:t>
            </a:r>
            <a:r>
              <a:rPr lang="en-US" sz="1600" dirty="0">
                <a:latin typeface="Arial" panose="020B0604020202020204" pitchFamily="34" charset="0"/>
                <a:cs typeface="Arial" panose="020B0604020202020204" pitchFamily="34" charset="0"/>
              </a:rPr>
              <a:t> at FRIB)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0000FF"/>
                </a:solidFill>
                <a:latin typeface="Arial" panose="020B0604020202020204" pitchFamily="34" charset="0"/>
                <a:cs typeface="Arial" panose="020B0604020202020204" pitchFamily="34" charset="0"/>
                <a:sym typeface="Wingdings" panose="05000000000000000000" pitchFamily="2" charset="2"/>
              </a:rPr>
              <a:t>neutron skin</a:t>
            </a:r>
            <a:endParaRPr lang="en-US" sz="1600" dirty="0">
              <a:solidFill>
                <a:srgbClr val="0000FF"/>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6400800" y="811848"/>
            <a:ext cx="2743200" cy="487680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0000FF"/>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000" kern="1200">
                <a:solidFill>
                  <a:srgbClr val="0000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Future:</a:t>
            </a:r>
          </a:p>
          <a:p>
            <a:pPr marL="0" indent="0">
              <a:buFont typeface="Arial" pitchFamily="34" charset="0"/>
              <a:buNone/>
            </a:pPr>
            <a:r>
              <a:rPr lang="en-US" sz="1800" dirty="0">
                <a:solidFill>
                  <a:srgbClr val="0000FF"/>
                </a:solidFill>
                <a:latin typeface="Arial" panose="020B0604020202020204" pitchFamily="34" charset="0"/>
                <a:cs typeface="Arial" panose="020B0604020202020204" pitchFamily="34" charset="0"/>
              </a:rPr>
              <a:t>Color dipole</a:t>
            </a:r>
          </a:p>
          <a:p>
            <a:pPr marL="0" indent="0">
              <a:buFont typeface="Arial" pitchFamily="34" charset="0"/>
              <a:buNone/>
            </a:pPr>
            <a:r>
              <a:rPr lang="en-US" sz="1600" dirty="0">
                <a:latin typeface="Symbol" panose="05050102010706020507" pitchFamily="18" charset="2"/>
                <a:cs typeface="Arial" panose="020B0604020202020204" pitchFamily="34" charset="0"/>
              </a:rPr>
              <a:t>f</a:t>
            </a:r>
            <a:r>
              <a:rPr lang="en-US" sz="1600" dirty="0">
                <a:latin typeface="Arial" panose="020B0604020202020204" pitchFamily="34" charset="0"/>
                <a:cs typeface="Arial" panose="020B0604020202020204" pitchFamily="34" charset="0"/>
              </a:rPr>
              <a:t> Production in coherent electron-nucleus scattering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a:solidFill>
                  <a:srgbClr val="0000FF"/>
                </a:solidFill>
                <a:latin typeface="Arial" panose="020B0604020202020204" pitchFamily="34" charset="0"/>
                <a:cs typeface="Arial" panose="020B0604020202020204" pitchFamily="34" charset="0"/>
                <a:sym typeface="Wingdings" panose="05000000000000000000" pitchFamily="2" charset="2"/>
              </a:rPr>
              <a:t>gluon spatial distribution of nuclei</a:t>
            </a: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endParaRPr lang="en-US" sz="1800" dirty="0">
              <a:latin typeface="Arial" panose="020B0604020202020204" pitchFamily="34" charset="0"/>
              <a:cs typeface="Arial" panose="020B0604020202020204" pitchFamily="34" charset="0"/>
            </a:endParaRPr>
          </a:p>
          <a:p>
            <a:pPr marL="0" indent="0">
              <a:buFont typeface="Arial" pitchFamily="34" charset="0"/>
              <a:buNone/>
            </a:pPr>
            <a:r>
              <a:rPr lang="en-US" sz="1600" dirty="0">
                <a:latin typeface="Arial" panose="020B0604020202020204" pitchFamily="34" charset="0"/>
                <a:cs typeface="Arial" panose="020B0604020202020204" pitchFamily="34" charset="0"/>
              </a:rPr>
              <a:t>Fourier transform gives unprecedented info on gluon spatial distribution, including impact of gluon saturation</a:t>
            </a:r>
          </a:p>
        </p:txBody>
      </p:sp>
      <p:graphicFrame>
        <p:nvGraphicFramePr>
          <p:cNvPr id="13" name="Object 12"/>
          <p:cNvGraphicFramePr>
            <a:graphicFrameLocks noChangeAspect="1"/>
          </p:cNvGraphicFramePr>
          <p:nvPr>
            <p:extLst/>
          </p:nvPr>
        </p:nvGraphicFramePr>
        <p:xfrm>
          <a:off x="3505200" y="4012248"/>
          <a:ext cx="2458115" cy="2140939"/>
        </p:xfrm>
        <a:graphic>
          <a:graphicData uri="http://schemas.openxmlformats.org/presentationml/2006/ole">
            <mc:AlternateContent xmlns:mc="http://schemas.openxmlformats.org/markup-compatibility/2006">
              <mc:Choice xmlns:v="urn:schemas-microsoft-com:vml" Requires="v">
                <p:oleObj spid="_x0000_s2141" name="Image" r:id="rId6" imgW="9454289" imgH="8234381" progId="Photoshop.Image.6">
                  <p:embed/>
                </p:oleObj>
              </mc:Choice>
              <mc:Fallback>
                <p:oleObj name="Image" r:id="rId6" imgW="9454289" imgH="8234381" progId="Photoshop.Image.6">
                  <p:embed/>
                  <p:pic>
                    <p:nvPicPr>
                      <p:cNvPr id="13"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012248"/>
                        <a:ext cx="2458115" cy="214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3" descr="prex_D2.jpg"/>
          <p:cNvPicPr>
            <a:picLocks noChangeAspect="1"/>
          </p:cNvPicPr>
          <p:nvPr/>
        </p:nvPicPr>
        <p:blipFill>
          <a:blip r:embed="rId8" cstate="print"/>
          <a:srcRect t="10992" b="3817"/>
          <a:stretch>
            <a:fillRect/>
          </a:stretch>
        </p:blipFill>
        <p:spPr>
          <a:xfrm>
            <a:off x="3473889" y="2564448"/>
            <a:ext cx="2698311" cy="1773965"/>
          </a:xfrm>
          <a:prstGeom prst="rect">
            <a:avLst/>
          </a:prstGeom>
          <a:effectLst>
            <a:outerShdw sx="1000" sy="1000" algn="ctr" rotWithShape="0">
              <a:srgbClr val="000000"/>
            </a:outerShdw>
          </a:effectLst>
        </p:spPr>
      </p:pic>
    </p:spTree>
    <p:extLst>
      <p:ext uri="{BB962C8B-B14F-4D97-AF65-F5344CB8AC3E}">
        <p14:creationId xmlns:p14="http://schemas.microsoft.com/office/powerpoint/2010/main" val="3281086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76228373"/>
              </p:ext>
            </p:extLst>
          </p:nvPr>
        </p:nvGraphicFramePr>
        <p:xfrm>
          <a:off x="121219" y="843425"/>
          <a:ext cx="8875559" cy="5554045"/>
        </p:xfrm>
        <a:graphic>
          <a:graphicData uri="http://schemas.openxmlformats.org/drawingml/2006/table">
            <a:tbl>
              <a:tblPr firstRow="1" bandRow="1">
                <a:tableStyleId>{5C22544A-7EE6-4342-B048-85BDC9FD1C3A}</a:tableStyleId>
              </a:tblPr>
              <a:tblGrid>
                <a:gridCol w="1513940">
                  <a:extLst>
                    <a:ext uri="{9D8B030D-6E8A-4147-A177-3AD203B41FA5}">
                      <a16:colId xmlns="" xmlns:a16="http://schemas.microsoft.com/office/drawing/2014/main" val="20000"/>
                    </a:ext>
                  </a:extLst>
                </a:gridCol>
                <a:gridCol w="1840076">
                  <a:extLst>
                    <a:ext uri="{9D8B030D-6E8A-4147-A177-3AD203B41FA5}">
                      <a16:colId xmlns="" xmlns:a16="http://schemas.microsoft.com/office/drawing/2014/main" val="20001"/>
                    </a:ext>
                  </a:extLst>
                </a:gridCol>
                <a:gridCol w="1861444">
                  <a:extLst>
                    <a:ext uri="{9D8B030D-6E8A-4147-A177-3AD203B41FA5}">
                      <a16:colId xmlns="" xmlns:a16="http://schemas.microsoft.com/office/drawing/2014/main" val="20002"/>
                    </a:ext>
                  </a:extLst>
                </a:gridCol>
                <a:gridCol w="1884987">
                  <a:extLst>
                    <a:ext uri="{9D8B030D-6E8A-4147-A177-3AD203B41FA5}">
                      <a16:colId xmlns="" xmlns:a16="http://schemas.microsoft.com/office/drawing/2014/main" val="20003"/>
                    </a:ext>
                  </a:extLst>
                </a:gridCol>
                <a:gridCol w="1775112">
                  <a:extLst>
                    <a:ext uri="{9D8B030D-6E8A-4147-A177-3AD203B41FA5}">
                      <a16:colId xmlns="" xmlns:a16="http://schemas.microsoft.com/office/drawing/2014/main" val="20004"/>
                    </a:ext>
                  </a:extLst>
                </a:gridCol>
              </a:tblGrid>
              <a:tr h="566789">
                <a:tc>
                  <a:txBody>
                    <a:bodyPr/>
                    <a:lstStyle/>
                    <a:p>
                      <a:r>
                        <a:rPr lang="en-US" sz="1500" dirty="0">
                          <a:solidFill>
                            <a:srgbClr val="7030A0"/>
                          </a:solidFill>
                          <a:latin typeface="Arial" panose="020B0604020202020204" pitchFamily="34" charset="0"/>
                          <a:cs typeface="Arial" panose="020B0604020202020204" pitchFamily="34" charset="0"/>
                        </a:rPr>
                        <a:t>Dynamical</a:t>
                      </a:r>
                      <a:r>
                        <a:rPr lang="en-US" sz="1500" baseline="0" dirty="0">
                          <a:solidFill>
                            <a:srgbClr val="7030A0"/>
                          </a:solidFill>
                          <a:latin typeface="Arial" panose="020B0604020202020204" pitchFamily="34" charset="0"/>
                          <a:cs typeface="Arial" panose="020B0604020202020204" pitchFamily="34" charset="0"/>
                        </a:rPr>
                        <a:t> System</a:t>
                      </a:r>
                      <a:endParaRPr lang="en-US" sz="1500"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rgbClr val="7030A0"/>
                          </a:solidFill>
                          <a:latin typeface="Arial" panose="020B0604020202020204" pitchFamily="34" charset="0"/>
                          <a:cs typeface="Arial" panose="020B0604020202020204" pitchFamily="34" charset="0"/>
                        </a:rPr>
                        <a:t>Fundamental</a:t>
                      </a:r>
                    </a:p>
                    <a:p>
                      <a:r>
                        <a:rPr lang="en-US" sz="1500" dirty="0" err="1">
                          <a:solidFill>
                            <a:srgbClr val="7030A0"/>
                          </a:solidFill>
                          <a:latin typeface="Arial" panose="020B0604020202020204" pitchFamily="34" charset="0"/>
                          <a:cs typeface="Arial" panose="020B0604020202020204" pitchFamily="34" charset="0"/>
                        </a:rPr>
                        <a:t>Known</a:t>
                      </a:r>
                      <a:r>
                        <a:rPr lang="en-US" sz="1500" baseline="0" dirty="0" err="1">
                          <a:solidFill>
                            <a:srgbClr val="7030A0"/>
                          </a:solidFill>
                          <a:latin typeface="Arial" panose="020B0604020202020204" pitchFamily="34" charset="0"/>
                          <a:cs typeface="Arial" panose="020B0604020202020204" pitchFamily="34" charset="0"/>
                        </a:rPr>
                        <a:t>s</a:t>
                      </a:r>
                      <a:endParaRPr lang="en-US" sz="1500"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rgbClr val="7030A0"/>
                          </a:solidFill>
                          <a:latin typeface="Arial" panose="020B0604020202020204" pitchFamily="34" charset="0"/>
                          <a:cs typeface="Arial" panose="020B0604020202020204" pitchFamily="34" charset="0"/>
                        </a:rPr>
                        <a:t>Unknowns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rgbClr val="7030A0"/>
                          </a:solidFill>
                          <a:latin typeface="Arial" panose="020B0604020202020204" pitchFamily="34" charset="0"/>
                          <a:cs typeface="Arial" panose="020B0604020202020204" pitchFamily="34" charset="0"/>
                        </a:rPr>
                        <a:t>Breakthrough Structure</a:t>
                      </a:r>
                      <a:r>
                        <a:rPr lang="en-US" sz="1500" baseline="0" dirty="0">
                          <a:solidFill>
                            <a:srgbClr val="7030A0"/>
                          </a:solidFill>
                          <a:latin typeface="Arial" panose="020B0604020202020204" pitchFamily="34" charset="0"/>
                          <a:cs typeface="Arial" panose="020B0604020202020204" pitchFamily="34" charset="0"/>
                        </a:rPr>
                        <a:t> Probes</a:t>
                      </a:r>
                      <a:endParaRPr lang="en-US" sz="1500"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rgbClr val="7030A0"/>
                          </a:solidFill>
                          <a:latin typeface="Arial" panose="020B0604020202020204" pitchFamily="34" charset="0"/>
                          <a:cs typeface="Arial" panose="020B0604020202020204" pitchFamily="34" charset="0"/>
                        </a:rPr>
                        <a:t>New</a:t>
                      </a:r>
                      <a:r>
                        <a:rPr lang="en-US" sz="1500" baseline="0" dirty="0">
                          <a:solidFill>
                            <a:srgbClr val="7030A0"/>
                          </a:solidFill>
                          <a:latin typeface="Arial" panose="020B0604020202020204" pitchFamily="34" charset="0"/>
                          <a:cs typeface="Arial" panose="020B0604020202020204" pitchFamily="34" charset="0"/>
                        </a:rPr>
                        <a:t> Sciences,</a:t>
                      </a:r>
                    </a:p>
                    <a:p>
                      <a:r>
                        <a:rPr lang="en-US" sz="1500" baseline="0" dirty="0">
                          <a:solidFill>
                            <a:srgbClr val="7030A0"/>
                          </a:solidFill>
                          <a:latin typeface="Arial" panose="020B0604020202020204" pitchFamily="34" charset="0"/>
                          <a:cs typeface="Arial" panose="020B0604020202020204" pitchFamily="34" charset="0"/>
                        </a:rPr>
                        <a:t>New Frontiers</a:t>
                      </a:r>
                      <a:endParaRPr lang="en-US" sz="1500" dirty="0">
                        <a:solidFill>
                          <a:srgbClr val="7030A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433461">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solidFill>
                          <a:srgbClr val="3366FF"/>
                        </a:solidFill>
                        <a:latin typeface="Arial" panose="020B0604020202020204" pitchFamily="34" charset="0"/>
                        <a:cs typeface="Arial" panose="020B0604020202020204" pitchFamily="34" charset="0"/>
                      </a:endParaRPr>
                    </a:p>
                    <a:p>
                      <a:endParaRPr lang="en-US" sz="1600" dirty="0">
                        <a:solidFill>
                          <a:srgbClr val="3366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556562">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aseline="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997233">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600" baseline="0" dirty="0">
                        <a:solidFill>
                          <a:srgbClr val="000000"/>
                        </a:solidFill>
                        <a:latin typeface="Arial" panose="020B0604020202020204" pitchFamily="34" charset="0"/>
                        <a:cs typeface="Arial" panose="020B0604020202020204" pitchFamily="34" charset="0"/>
                      </a:endParaRPr>
                    </a:p>
                    <a:p>
                      <a:endParaRPr lang="en-US" sz="1600" dirty="0">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200" dirty="0">
                        <a:solidFill>
                          <a:srgbClr val="3366FF"/>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2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sz="1500" baseline="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bl>
          </a:graphicData>
        </a:graphic>
      </p:graphicFrame>
      <p:sp>
        <p:nvSpPr>
          <p:cNvPr id="7" name="Title 5"/>
          <p:cNvSpPr txBox="1">
            <a:spLocks/>
          </p:cNvSpPr>
          <p:nvPr/>
        </p:nvSpPr>
        <p:spPr>
          <a:xfrm>
            <a:off x="0" y="33938"/>
            <a:ext cx="9144000" cy="555849"/>
          </a:xfrm>
          <a:prstGeom prst="rect">
            <a:avLst/>
          </a:prstGeom>
        </p:spPr>
        <p:txBody>
          <a:bodyPr anchor="b">
            <a:normAutofit/>
          </a:bodyPr>
          <a:lstStyle/>
          <a:p>
            <a:pPr algn="ctr" eaLnBrk="1" fontAlgn="auto" hangingPunct="1">
              <a:spcAft>
                <a:spcPts val="0"/>
              </a:spcAft>
              <a:defRPr/>
            </a:pPr>
            <a:r>
              <a:rPr lang="en-US" sz="2800" b="1" dirty="0">
                <a:solidFill>
                  <a:schemeClr val="tx1"/>
                </a:solidFill>
                <a:ea typeface="+mj-ea"/>
                <a:cs typeface="Arial" panose="020B0604020202020204" pitchFamily="34" charset="0"/>
              </a:rPr>
              <a:t>EIC: A Portal to a New Frontier </a:t>
            </a: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7076" y="1933294"/>
            <a:ext cx="1492639" cy="83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4055" y="1771559"/>
            <a:ext cx="978459" cy="960539"/>
          </a:xfrm>
          <a:prstGeom prst="rect">
            <a:avLst/>
          </a:prstGeom>
          <a:ln>
            <a:noFill/>
          </a:ln>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43777" y="1913283"/>
            <a:ext cx="971380" cy="92722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3848" y="3531132"/>
            <a:ext cx="1286876" cy="836177"/>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7607" y="3579217"/>
            <a:ext cx="1423343" cy="577711"/>
          </a:xfrm>
          <a:prstGeom prst="rect">
            <a:avLst/>
          </a:prstGeom>
        </p:spPr>
      </p:pic>
      <p:pic>
        <p:nvPicPr>
          <p:cNvPr id="15" name="Picture 14"/>
          <p:cNvPicPr>
            <a:picLocks noChangeAspect="1"/>
          </p:cNvPicPr>
          <p:nvPr/>
        </p:nvPicPr>
        <p:blipFill>
          <a:blip r:embed="rId8"/>
          <a:stretch>
            <a:fillRect/>
          </a:stretch>
        </p:blipFill>
        <p:spPr>
          <a:xfrm>
            <a:off x="262013" y="2095800"/>
            <a:ext cx="1269303" cy="64734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98941" y="2063689"/>
            <a:ext cx="1267948" cy="67962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63272" y="3463955"/>
            <a:ext cx="1229727" cy="924755"/>
          </a:xfrm>
          <a:prstGeom prst="rect">
            <a:avLst/>
          </a:prstGeom>
        </p:spPr>
      </p:pic>
      <p:pic>
        <p:nvPicPr>
          <p:cNvPr id="18" name="Picture 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60503" y="5173971"/>
            <a:ext cx="1592732" cy="202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6906" y="5196012"/>
            <a:ext cx="1088499" cy="1101457"/>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48431" y="5366109"/>
            <a:ext cx="1098419" cy="872767"/>
          </a:xfrm>
          <a:prstGeom prst="rect">
            <a:avLst/>
          </a:prstGeom>
        </p:spPr>
      </p:pic>
      <p:pic>
        <p:nvPicPr>
          <p:cNvPr id="26" name="Picture 64" descr="Complex.pdf"/>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771779" y="4913806"/>
            <a:ext cx="1286515" cy="559528"/>
          </a:xfrm>
          <a:prstGeom prst="rect">
            <a:avLst/>
          </a:prstGeom>
          <a:noFill/>
          <a:ln w="9525">
            <a:noFill/>
            <a:miter lim="800000"/>
            <a:headEnd/>
            <a:tailEnd/>
          </a:ln>
        </p:spPr>
      </p:pic>
      <p:sp>
        <p:nvSpPr>
          <p:cNvPr id="27" name="TextBox 26"/>
          <p:cNvSpPr txBox="1"/>
          <p:nvPr/>
        </p:nvSpPr>
        <p:spPr>
          <a:xfrm>
            <a:off x="4594670" y="1934686"/>
            <a:ext cx="639919" cy="338554"/>
          </a:xfrm>
          <a:prstGeom prst="rect">
            <a:avLst/>
          </a:prstGeom>
          <a:noFill/>
        </p:spPr>
        <p:txBody>
          <a:bodyPr wrap="none" rtlCol="0">
            <a:spAutoFit/>
          </a:bodyPr>
          <a:lstStyle/>
          <a:p>
            <a:r>
              <a:rPr lang="en-US" sz="1600" dirty="0"/>
              <a:t>1801</a:t>
            </a:r>
          </a:p>
        </p:txBody>
      </p:sp>
      <p:sp>
        <p:nvSpPr>
          <p:cNvPr id="28" name="TextBox 27"/>
          <p:cNvSpPr txBox="1"/>
          <p:nvPr/>
        </p:nvSpPr>
        <p:spPr>
          <a:xfrm>
            <a:off x="8278742" y="2108243"/>
            <a:ext cx="615874" cy="338554"/>
          </a:xfrm>
          <a:prstGeom prst="rect">
            <a:avLst/>
          </a:prstGeom>
          <a:noFill/>
        </p:spPr>
        <p:txBody>
          <a:bodyPr wrap="none" rtlCol="0">
            <a:spAutoFit/>
          </a:bodyPr>
          <a:lstStyle/>
          <a:p>
            <a:r>
              <a:rPr lang="en-US" sz="1600" dirty="0">
                <a:solidFill>
                  <a:schemeClr val="tx1"/>
                </a:solidFill>
              </a:rPr>
              <a:t>DNA</a:t>
            </a:r>
          </a:p>
        </p:txBody>
      </p:sp>
      <p:pic>
        <p:nvPicPr>
          <p:cNvPr id="2" name="Picture 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18684" y="5218957"/>
            <a:ext cx="1542391" cy="1028260"/>
          </a:xfrm>
          <a:prstGeom prst="rect">
            <a:avLst/>
          </a:prstGeom>
        </p:spPr>
      </p:pic>
      <p:pic>
        <p:nvPicPr>
          <p:cNvPr id="6" name="Picture 5" descr="gluon.gif"/>
          <p:cNvPicPr>
            <a:picLocks noChangeAspect="1"/>
          </p:cNvPicPr>
          <p:nvPr/>
        </p:nvPicPr>
        <p:blipFill rotWithShape="1">
          <a:blip r:embed="rId16">
            <a:extLst>
              <a:ext uri="{28A0092B-C50C-407E-A947-70E740481C1C}">
                <a14:useLocalDpi xmlns:a14="http://schemas.microsoft.com/office/drawing/2010/main"/>
              </a:ext>
            </a:extLst>
          </a:blip>
          <a:srcRect b="27148"/>
          <a:stretch/>
        </p:blipFill>
        <p:spPr>
          <a:xfrm>
            <a:off x="1730598" y="5461783"/>
            <a:ext cx="1604633" cy="922344"/>
          </a:xfrm>
          <a:prstGeom prst="rect">
            <a:avLst/>
          </a:prstGeom>
        </p:spPr>
      </p:pic>
      <p:pic>
        <p:nvPicPr>
          <p:cNvPr id="14" name="Picture 1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174182" y="5753364"/>
            <a:ext cx="984796" cy="630831"/>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515713" y="6139897"/>
            <a:ext cx="157572" cy="157572"/>
          </a:xfrm>
          <a:prstGeom prst="rect">
            <a:avLst/>
          </a:prstGeom>
        </p:spPr>
      </p:pic>
      <p:pic>
        <p:nvPicPr>
          <p:cNvPr id="22" name="Picture 21" descr="P&amp;W.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687076" y="3721942"/>
            <a:ext cx="1265260" cy="645367"/>
          </a:xfrm>
          <a:prstGeom prst="rect">
            <a:avLst/>
          </a:prstGeom>
        </p:spPr>
      </p:pic>
      <p:pic>
        <p:nvPicPr>
          <p:cNvPr id="23" name="Picture 22" descr="wmap.png"/>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349720" y="3718931"/>
            <a:ext cx="1418263" cy="682539"/>
          </a:xfrm>
          <a:prstGeom prst="rect">
            <a:avLst/>
          </a:prstGeom>
        </p:spPr>
      </p:pic>
      <p:sp>
        <p:nvSpPr>
          <p:cNvPr id="30" name="TextBox 29"/>
          <p:cNvSpPr txBox="1"/>
          <p:nvPr/>
        </p:nvSpPr>
        <p:spPr>
          <a:xfrm>
            <a:off x="4145294" y="3665948"/>
            <a:ext cx="1095172" cy="323165"/>
          </a:xfrm>
          <a:prstGeom prst="rect">
            <a:avLst/>
          </a:prstGeom>
          <a:noFill/>
        </p:spPr>
        <p:txBody>
          <a:bodyPr wrap="none" rtlCol="0">
            <a:spAutoFit/>
          </a:bodyPr>
          <a:lstStyle/>
          <a:p>
            <a:r>
              <a:rPr lang="en-US" sz="1500" dirty="0">
                <a:solidFill>
                  <a:schemeClr val="tx1"/>
                </a:solidFill>
              </a:rPr>
              <a:t>CMB 1965</a:t>
            </a:r>
          </a:p>
        </p:txBody>
      </p:sp>
      <p:pic>
        <p:nvPicPr>
          <p:cNvPr id="31" name="Picture 30" descr="WMAP_spacecraft.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450289" y="3245792"/>
            <a:ext cx="445992" cy="473139"/>
          </a:xfrm>
          <a:prstGeom prst="rect">
            <a:avLst/>
          </a:prstGeom>
        </p:spPr>
      </p:pic>
      <p:pic>
        <p:nvPicPr>
          <p:cNvPr id="34" name="Picture 2" descr="cteq-pdfs-10gev2-liny"/>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756474" y="5004733"/>
            <a:ext cx="907595" cy="600205"/>
          </a:xfrm>
          <a:prstGeom prst="rect">
            <a:avLst/>
          </a:prstGeom>
          <a:noFill/>
          <a:ln w="9525">
            <a:noFill/>
            <a:miter lim="800000"/>
            <a:headEnd/>
            <a:tailEnd/>
          </a:ln>
        </p:spPr>
      </p:pic>
      <p:pic>
        <p:nvPicPr>
          <p:cNvPr id="35" name="Picture 3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431214" y="2110328"/>
            <a:ext cx="541289" cy="549827"/>
          </a:xfrm>
          <a:prstGeom prst="rect">
            <a:avLst/>
          </a:prstGeom>
        </p:spPr>
      </p:pic>
      <p:sp>
        <p:nvSpPr>
          <p:cNvPr id="36" name="TextBox 35"/>
          <p:cNvSpPr txBox="1"/>
          <p:nvPr/>
        </p:nvSpPr>
        <p:spPr>
          <a:xfrm>
            <a:off x="4725132" y="4918075"/>
            <a:ext cx="614271" cy="323165"/>
          </a:xfrm>
          <a:prstGeom prst="rect">
            <a:avLst/>
          </a:prstGeom>
          <a:noFill/>
        </p:spPr>
        <p:txBody>
          <a:bodyPr wrap="none" rtlCol="0">
            <a:spAutoFit/>
          </a:bodyPr>
          <a:lstStyle/>
          <a:p>
            <a:r>
              <a:rPr lang="en-US" sz="1500" dirty="0">
                <a:solidFill>
                  <a:schemeClr val="tx1"/>
                </a:solidFill>
              </a:rPr>
              <a:t>2017</a:t>
            </a:r>
          </a:p>
        </p:txBody>
      </p:sp>
      <p:sp>
        <p:nvSpPr>
          <p:cNvPr id="4" name="TextBox 3"/>
          <p:cNvSpPr txBox="1"/>
          <p:nvPr/>
        </p:nvSpPr>
        <p:spPr>
          <a:xfrm>
            <a:off x="108366" y="1429632"/>
            <a:ext cx="710451" cy="323165"/>
          </a:xfrm>
          <a:prstGeom prst="rect">
            <a:avLst/>
          </a:prstGeom>
          <a:noFill/>
        </p:spPr>
        <p:txBody>
          <a:bodyPr wrap="none" rtlCol="0">
            <a:spAutoFit/>
          </a:bodyPr>
          <a:lstStyle/>
          <a:p>
            <a:r>
              <a:rPr lang="en-US" sz="1500" dirty="0">
                <a:solidFill>
                  <a:schemeClr val="tx1"/>
                </a:solidFill>
              </a:rPr>
              <a:t>Solids</a:t>
            </a:r>
          </a:p>
        </p:txBody>
      </p:sp>
      <p:sp>
        <p:nvSpPr>
          <p:cNvPr id="12" name="TextBox 11"/>
          <p:cNvSpPr txBox="1"/>
          <p:nvPr/>
        </p:nvSpPr>
        <p:spPr>
          <a:xfrm>
            <a:off x="1635126" y="1396218"/>
            <a:ext cx="1726755" cy="553998"/>
          </a:xfrm>
          <a:prstGeom prst="rect">
            <a:avLst/>
          </a:prstGeom>
          <a:noFill/>
        </p:spPr>
        <p:txBody>
          <a:bodyPr wrap="none" rtlCol="0">
            <a:spAutoFit/>
          </a:bodyPr>
          <a:lstStyle/>
          <a:p>
            <a:r>
              <a:rPr lang="en-US" sz="1500" dirty="0">
                <a:solidFill>
                  <a:schemeClr val="tx1"/>
                </a:solidFill>
              </a:rPr>
              <a:t>Electromagnetism</a:t>
            </a:r>
          </a:p>
          <a:p>
            <a:r>
              <a:rPr lang="en-US" sz="1500" dirty="0">
                <a:solidFill>
                  <a:schemeClr val="tx1"/>
                </a:solidFill>
              </a:rPr>
              <a:t>Atoms</a:t>
            </a:r>
          </a:p>
        </p:txBody>
      </p:sp>
      <p:sp>
        <p:nvSpPr>
          <p:cNvPr id="13" name="TextBox 12"/>
          <p:cNvSpPr txBox="1"/>
          <p:nvPr/>
        </p:nvSpPr>
        <p:spPr>
          <a:xfrm>
            <a:off x="3476285" y="1391984"/>
            <a:ext cx="965329" cy="323165"/>
          </a:xfrm>
          <a:prstGeom prst="rect">
            <a:avLst/>
          </a:prstGeom>
          <a:noFill/>
        </p:spPr>
        <p:txBody>
          <a:bodyPr wrap="none" rtlCol="0">
            <a:spAutoFit/>
          </a:bodyPr>
          <a:lstStyle/>
          <a:p>
            <a:r>
              <a:rPr lang="en-US" sz="1500" dirty="0">
                <a:solidFill>
                  <a:srgbClr val="3366FF"/>
                </a:solidFill>
              </a:rPr>
              <a:t>Structure</a:t>
            </a:r>
          </a:p>
        </p:txBody>
      </p:sp>
      <p:sp>
        <p:nvSpPr>
          <p:cNvPr id="21" name="TextBox 20"/>
          <p:cNvSpPr txBox="1"/>
          <p:nvPr/>
        </p:nvSpPr>
        <p:spPr>
          <a:xfrm>
            <a:off x="5355013" y="1396216"/>
            <a:ext cx="1561389" cy="553998"/>
          </a:xfrm>
          <a:prstGeom prst="rect">
            <a:avLst/>
          </a:prstGeom>
          <a:noFill/>
        </p:spPr>
        <p:txBody>
          <a:bodyPr wrap="none" rtlCol="0">
            <a:spAutoFit/>
          </a:bodyPr>
          <a:lstStyle/>
          <a:p>
            <a:r>
              <a:rPr lang="en-US" sz="1500" dirty="0">
                <a:solidFill>
                  <a:schemeClr val="tx1"/>
                </a:solidFill>
              </a:rPr>
              <a:t>X-ray Diffraction</a:t>
            </a:r>
          </a:p>
          <a:p>
            <a:r>
              <a:rPr lang="en-US" sz="1500" dirty="0">
                <a:solidFill>
                  <a:schemeClr val="tx1"/>
                </a:solidFill>
              </a:rPr>
              <a:t>(~1920)</a:t>
            </a:r>
          </a:p>
        </p:txBody>
      </p:sp>
      <p:sp>
        <p:nvSpPr>
          <p:cNvPr id="24" name="TextBox 23"/>
          <p:cNvSpPr txBox="1"/>
          <p:nvPr/>
        </p:nvSpPr>
        <p:spPr>
          <a:xfrm>
            <a:off x="7213601" y="1385446"/>
            <a:ext cx="1779654" cy="553998"/>
          </a:xfrm>
          <a:prstGeom prst="rect">
            <a:avLst/>
          </a:prstGeom>
          <a:noFill/>
        </p:spPr>
        <p:txBody>
          <a:bodyPr wrap="none" rtlCol="0">
            <a:spAutoFit/>
          </a:bodyPr>
          <a:lstStyle/>
          <a:p>
            <a:r>
              <a:rPr lang="en-US" sz="1500" dirty="0">
                <a:solidFill>
                  <a:schemeClr val="tx1"/>
                </a:solidFill>
              </a:rPr>
              <a:t>Solid state physics</a:t>
            </a:r>
          </a:p>
          <a:p>
            <a:r>
              <a:rPr lang="en-US" sz="1500" dirty="0">
                <a:solidFill>
                  <a:schemeClr val="tx1"/>
                </a:solidFill>
              </a:rPr>
              <a:t>Molecular biology</a:t>
            </a:r>
          </a:p>
        </p:txBody>
      </p:sp>
      <p:sp>
        <p:nvSpPr>
          <p:cNvPr id="29" name="TextBox 28"/>
          <p:cNvSpPr txBox="1"/>
          <p:nvPr/>
        </p:nvSpPr>
        <p:spPr>
          <a:xfrm>
            <a:off x="122487" y="2870742"/>
            <a:ext cx="946093" cy="323165"/>
          </a:xfrm>
          <a:prstGeom prst="rect">
            <a:avLst/>
          </a:prstGeom>
          <a:noFill/>
        </p:spPr>
        <p:txBody>
          <a:bodyPr wrap="none" rtlCol="0">
            <a:spAutoFit/>
          </a:bodyPr>
          <a:lstStyle/>
          <a:p>
            <a:r>
              <a:rPr lang="en-US" sz="1500" dirty="0">
                <a:solidFill>
                  <a:schemeClr val="tx1"/>
                </a:solidFill>
              </a:rPr>
              <a:t>Universe</a:t>
            </a:r>
          </a:p>
        </p:txBody>
      </p:sp>
      <p:sp>
        <p:nvSpPr>
          <p:cNvPr id="32" name="TextBox 31"/>
          <p:cNvSpPr txBox="1"/>
          <p:nvPr/>
        </p:nvSpPr>
        <p:spPr>
          <a:xfrm>
            <a:off x="1625600" y="2812346"/>
            <a:ext cx="1705916" cy="553998"/>
          </a:xfrm>
          <a:prstGeom prst="rect">
            <a:avLst/>
          </a:prstGeom>
          <a:noFill/>
        </p:spPr>
        <p:txBody>
          <a:bodyPr wrap="none" rtlCol="0">
            <a:spAutoFit/>
          </a:bodyPr>
          <a:lstStyle/>
          <a:p>
            <a:r>
              <a:rPr lang="en-US" sz="1500" dirty="0">
                <a:solidFill>
                  <a:schemeClr val="tx1"/>
                </a:solidFill>
              </a:rPr>
              <a:t>General Relativity</a:t>
            </a:r>
          </a:p>
          <a:p>
            <a:r>
              <a:rPr lang="en-US" sz="1500" dirty="0">
                <a:solidFill>
                  <a:schemeClr val="tx1"/>
                </a:solidFill>
              </a:rPr>
              <a:t>Standard Model</a:t>
            </a:r>
          </a:p>
        </p:txBody>
      </p:sp>
      <p:sp>
        <p:nvSpPr>
          <p:cNvPr id="37" name="TextBox 36"/>
          <p:cNvSpPr txBox="1"/>
          <p:nvPr/>
        </p:nvSpPr>
        <p:spPr>
          <a:xfrm>
            <a:off x="3473451" y="2813050"/>
            <a:ext cx="1744965" cy="784830"/>
          </a:xfrm>
          <a:prstGeom prst="rect">
            <a:avLst/>
          </a:prstGeom>
          <a:noFill/>
        </p:spPr>
        <p:txBody>
          <a:bodyPr wrap="none" rtlCol="0">
            <a:spAutoFit/>
          </a:bodyPr>
          <a:lstStyle/>
          <a:p>
            <a:r>
              <a:rPr lang="en-US" sz="1500" dirty="0">
                <a:solidFill>
                  <a:schemeClr val="tx1"/>
                </a:solidFill>
              </a:rPr>
              <a:t>Quantum Gravity,</a:t>
            </a:r>
          </a:p>
          <a:p>
            <a:r>
              <a:rPr lang="en-US" sz="1500" dirty="0">
                <a:solidFill>
                  <a:schemeClr val="tx1"/>
                </a:solidFill>
              </a:rPr>
              <a:t>Dark matter, Dark </a:t>
            </a:r>
          </a:p>
          <a:p>
            <a:r>
              <a:rPr lang="en-US" sz="1500" dirty="0">
                <a:solidFill>
                  <a:schemeClr val="tx1"/>
                </a:solidFill>
              </a:rPr>
              <a:t>energy. </a:t>
            </a:r>
            <a:r>
              <a:rPr lang="en-US" sz="1500" dirty="0">
                <a:solidFill>
                  <a:srgbClr val="3366FF"/>
                </a:solidFill>
              </a:rPr>
              <a:t>Structure</a:t>
            </a:r>
          </a:p>
        </p:txBody>
      </p:sp>
      <p:sp>
        <p:nvSpPr>
          <p:cNvPr id="38" name="TextBox 37"/>
          <p:cNvSpPr txBox="1"/>
          <p:nvPr/>
        </p:nvSpPr>
        <p:spPr>
          <a:xfrm>
            <a:off x="5318126" y="2821778"/>
            <a:ext cx="1962397" cy="784830"/>
          </a:xfrm>
          <a:prstGeom prst="rect">
            <a:avLst/>
          </a:prstGeom>
          <a:noFill/>
        </p:spPr>
        <p:txBody>
          <a:bodyPr wrap="none" rtlCol="0">
            <a:spAutoFit/>
          </a:bodyPr>
          <a:lstStyle/>
          <a:p>
            <a:r>
              <a:rPr lang="en-US" sz="1500" dirty="0">
                <a:solidFill>
                  <a:schemeClr val="tx1"/>
                </a:solidFill>
              </a:rPr>
              <a:t>Large Scale Surveys</a:t>
            </a:r>
          </a:p>
          <a:p>
            <a:r>
              <a:rPr lang="en-US" sz="1500" dirty="0">
                <a:solidFill>
                  <a:schemeClr val="tx1"/>
                </a:solidFill>
              </a:rPr>
              <a:t>CMB Probes</a:t>
            </a:r>
          </a:p>
          <a:p>
            <a:r>
              <a:rPr lang="en-US" sz="1500" dirty="0">
                <a:solidFill>
                  <a:schemeClr val="tx1"/>
                </a:solidFill>
              </a:rPr>
              <a:t>(~2000)</a:t>
            </a:r>
          </a:p>
        </p:txBody>
      </p:sp>
      <p:sp>
        <p:nvSpPr>
          <p:cNvPr id="39" name="TextBox 38"/>
          <p:cNvSpPr txBox="1"/>
          <p:nvPr/>
        </p:nvSpPr>
        <p:spPr>
          <a:xfrm>
            <a:off x="7288672" y="2812346"/>
            <a:ext cx="1374094" cy="784830"/>
          </a:xfrm>
          <a:prstGeom prst="rect">
            <a:avLst/>
          </a:prstGeom>
          <a:noFill/>
        </p:spPr>
        <p:txBody>
          <a:bodyPr wrap="none" rtlCol="0">
            <a:spAutoFit/>
          </a:bodyPr>
          <a:lstStyle/>
          <a:p>
            <a:r>
              <a:rPr lang="en-US" sz="1500" dirty="0">
                <a:solidFill>
                  <a:schemeClr val="tx1"/>
                </a:solidFill>
              </a:rPr>
              <a:t>Precision</a:t>
            </a:r>
          </a:p>
          <a:p>
            <a:r>
              <a:rPr lang="en-US" sz="1500" dirty="0">
                <a:solidFill>
                  <a:schemeClr val="tx1"/>
                </a:solidFill>
              </a:rPr>
              <a:t>Observational</a:t>
            </a:r>
          </a:p>
          <a:p>
            <a:r>
              <a:rPr lang="en-US" sz="1500" dirty="0">
                <a:solidFill>
                  <a:schemeClr val="tx1"/>
                </a:solidFill>
              </a:rPr>
              <a:t>Cosmology</a:t>
            </a:r>
          </a:p>
        </p:txBody>
      </p:sp>
      <p:sp>
        <p:nvSpPr>
          <p:cNvPr id="40" name="TextBox 39"/>
          <p:cNvSpPr txBox="1"/>
          <p:nvPr/>
        </p:nvSpPr>
        <p:spPr>
          <a:xfrm>
            <a:off x="119495" y="4396396"/>
            <a:ext cx="1364476" cy="553998"/>
          </a:xfrm>
          <a:prstGeom prst="rect">
            <a:avLst/>
          </a:prstGeom>
          <a:noFill/>
        </p:spPr>
        <p:txBody>
          <a:bodyPr wrap="none" rtlCol="0">
            <a:spAutoFit/>
          </a:bodyPr>
          <a:lstStyle/>
          <a:p>
            <a:r>
              <a:rPr lang="en-US" sz="1500" dirty="0">
                <a:solidFill>
                  <a:schemeClr val="tx1"/>
                </a:solidFill>
              </a:rPr>
              <a:t>Nuclei</a:t>
            </a:r>
          </a:p>
          <a:p>
            <a:r>
              <a:rPr lang="en-US" sz="1500" dirty="0">
                <a:solidFill>
                  <a:schemeClr val="tx1"/>
                </a:solidFill>
              </a:rPr>
              <a:t>and Nucleons</a:t>
            </a:r>
          </a:p>
        </p:txBody>
      </p:sp>
      <p:sp>
        <p:nvSpPr>
          <p:cNvPr id="41" name="TextBox 40"/>
          <p:cNvSpPr txBox="1"/>
          <p:nvPr/>
        </p:nvSpPr>
        <p:spPr>
          <a:xfrm>
            <a:off x="1590926" y="4404122"/>
            <a:ext cx="1843774" cy="553998"/>
          </a:xfrm>
          <a:prstGeom prst="rect">
            <a:avLst/>
          </a:prstGeom>
          <a:noFill/>
        </p:spPr>
        <p:txBody>
          <a:bodyPr wrap="none" rtlCol="0">
            <a:spAutoFit/>
          </a:bodyPr>
          <a:lstStyle/>
          <a:p>
            <a:r>
              <a:rPr lang="en-US" sz="1500" dirty="0" err="1">
                <a:solidFill>
                  <a:schemeClr val="tx1"/>
                </a:solidFill>
              </a:rPr>
              <a:t>Perturbative</a:t>
            </a:r>
            <a:r>
              <a:rPr lang="en-US" sz="1500" dirty="0">
                <a:solidFill>
                  <a:schemeClr val="tx1"/>
                </a:solidFill>
              </a:rPr>
              <a:t> QCD</a:t>
            </a:r>
          </a:p>
          <a:p>
            <a:r>
              <a:rPr lang="en-US" sz="1500" dirty="0">
                <a:solidFill>
                  <a:schemeClr val="tx1"/>
                </a:solidFill>
              </a:rPr>
              <a:t>Quarks and Gluons</a:t>
            </a:r>
          </a:p>
        </p:txBody>
      </p:sp>
      <p:sp>
        <p:nvSpPr>
          <p:cNvPr id="42" name="TextBox 41"/>
          <p:cNvSpPr txBox="1"/>
          <p:nvPr/>
        </p:nvSpPr>
        <p:spPr>
          <a:xfrm>
            <a:off x="3473449" y="4410075"/>
            <a:ext cx="1888812" cy="564322"/>
          </a:xfrm>
          <a:prstGeom prst="rect">
            <a:avLst/>
          </a:prstGeom>
          <a:noFill/>
        </p:spPr>
        <p:txBody>
          <a:bodyPr wrap="square" rtlCol="0">
            <a:spAutoFit/>
          </a:bodyPr>
          <a:lstStyle/>
          <a:p>
            <a:r>
              <a:rPr lang="en-US" sz="1500" dirty="0">
                <a:solidFill>
                  <a:schemeClr val="tx1"/>
                </a:solidFill>
              </a:rPr>
              <a:t>Non-perturbative QCD. </a:t>
            </a:r>
            <a:r>
              <a:rPr lang="en-US" sz="1500" dirty="0">
                <a:solidFill>
                  <a:srgbClr val="3366FF"/>
                </a:solidFill>
              </a:rPr>
              <a:t>Structure</a:t>
            </a:r>
          </a:p>
        </p:txBody>
      </p:sp>
      <p:sp>
        <p:nvSpPr>
          <p:cNvPr id="43" name="TextBox 42"/>
          <p:cNvSpPr txBox="1"/>
          <p:nvPr/>
        </p:nvSpPr>
        <p:spPr>
          <a:xfrm>
            <a:off x="5327650" y="4389064"/>
            <a:ext cx="1931939" cy="553998"/>
          </a:xfrm>
          <a:prstGeom prst="rect">
            <a:avLst/>
          </a:prstGeom>
          <a:noFill/>
        </p:spPr>
        <p:txBody>
          <a:bodyPr wrap="none" rtlCol="0">
            <a:spAutoFit/>
          </a:bodyPr>
          <a:lstStyle/>
          <a:p>
            <a:r>
              <a:rPr lang="en-US" sz="1500" dirty="0">
                <a:solidFill>
                  <a:srgbClr val="FF0000"/>
                </a:solidFill>
              </a:rPr>
              <a:t>Electron-Ion Collider</a:t>
            </a:r>
          </a:p>
          <a:p>
            <a:r>
              <a:rPr lang="en-US" sz="1500" dirty="0">
                <a:solidFill>
                  <a:srgbClr val="FF0000"/>
                </a:solidFill>
              </a:rPr>
              <a:t>(2025+)</a:t>
            </a:r>
          </a:p>
        </p:txBody>
      </p:sp>
      <p:sp>
        <p:nvSpPr>
          <p:cNvPr id="44" name="TextBox 43"/>
          <p:cNvSpPr txBox="1"/>
          <p:nvPr/>
        </p:nvSpPr>
        <p:spPr>
          <a:xfrm>
            <a:off x="7236497" y="4396396"/>
            <a:ext cx="1779655" cy="553998"/>
          </a:xfrm>
          <a:prstGeom prst="rect">
            <a:avLst/>
          </a:prstGeom>
          <a:noFill/>
        </p:spPr>
        <p:txBody>
          <a:bodyPr wrap="square" rtlCol="0">
            <a:spAutoFit/>
          </a:bodyPr>
          <a:lstStyle/>
          <a:p>
            <a:r>
              <a:rPr lang="en-US" sz="1500" dirty="0">
                <a:solidFill>
                  <a:srgbClr val="FF0000"/>
                </a:solidFill>
              </a:rPr>
              <a:t>Structure &amp; Dynamics in QCD</a:t>
            </a:r>
          </a:p>
        </p:txBody>
      </p:sp>
      <p:pic>
        <p:nvPicPr>
          <p:cNvPr id="48"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61069" y="5715931"/>
            <a:ext cx="1099784" cy="66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49555" y="5324882"/>
            <a:ext cx="536508" cy="54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91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6" grpId="0"/>
      <p:bldP spid="4" grpId="0"/>
      <p:bldP spid="12" grpId="0"/>
      <p:bldP spid="13" grpId="0"/>
      <p:bldP spid="21" grpId="0"/>
      <p:bldP spid="24" grpId="0"/>
      <p:bldP spid="29" grpId="0"/>
      <p:bldP spid="32" grpId="0"/>
      <p:bldP spid="37" grpId="0"/>
      <p:bldP spid="38" grpId="0"/>
      <p:bldP spid="39" grpId="0"/>
      <p:bldP spid="40" grpId="0"/>
      <p:bldP spid="41" grpId="0"/>
      <p:bldP spid="42" grpId="0"/>
      <p:bldP spid="43" grpId="0"/>
      <p:bldP spid="4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76200"/>
            <a:ext cx="9144000" cy="584775"/>
          </a:xfrm>
          <a:prstGeom prst="rect">
            <a:avLst/>
          </a:prstGeom>
          <a:noFill/>
        </p:spPr>
        <p:txBody>
          <a:bodyPr wrap="square" rtlCol="0">
            <a:spAutoFit/>
          </a:bodyPr>
          <a:lstStyle/>
          <a:p>
            <a:pPr algn="ctr" defTabSz="457200"/>
            <a:r>
              <a:rPr lang="en-US" sz="3200" b="1" dirty="0">
                <a:solidFill>
                  <a:prstClr val="black"/>
                </a:solidFill>
                <a:latin typeface="Arial" pitchFamily="34" charset="0"/>
                <a:cs typeface="Arial" pitchFamily="34" charset="0"/>
              </a:rPr>
              <a:t>Outlook – Proton Structure in the 21</a:t>
            </a:r>
            <a:r>
              <a:rPr lang="en-US" sz="3200" b="1" baseline="30000" dirty="0">
                <a:solidFill>
                  <a:prstClr val="black"/>
                </a:solidFill>
                <a:latin typeface="Arial" pitchFamily="34" charset="0"/>
                <a:cs typeface="Arial" pitchFamily="34" charset="0"/>
              </a:rPr>
              <a:t>st</a:t>
            </a:r>
            <a:r>
              <a:rPr lang="en-US" sz="3200" b="1" dirty="0">
                <a:solidFill>
                  <a:prstClr val="black"/>
                </a:solidFill>
                <a:latin typeface="Arial" pitchFamily="34" charset="0"/>
                <a:cs typeface="Arial" pitchFamily="34" charset="0"/>
              </a:rPr>
              <a:t> Century</a:t>
            </a:r>
          </a:p>
        </p:txBody>
      </p:sp>
      <p:pic>
        <p:nvPicPr>
          <p:cNvPr id="3" name="Picture 2">
            <a:extLst>
              <a:ext uri="{FF2B5EF4-FFF2-40B4-BE49-F238E27FC236}">
                <a16:creationId xmlns="" xmlns:a16="http://schemas.microsoft.com/office/drawing/2014/main" id="{311BA0ED-F985-474D-8917-742443A0330A}"/>
              </a:ext>
            </a:extLst>
          </p:cNvPr>
          <p:cNvPicPr>
            <a:picLocks noChangeAspect="1"/>
          </p:cNvPicPr>
          <p:nvPr/>
        </p:nvPicPr>
        <p:blipFill rotWithShape="1">
          <a:blip r:embed="rId2"/>
          <a:srcRect l="12949" r="13130"/>
          <a:stretch/>
        </p:blipFill>
        <p:spPr>
          <a:xfrm>
            <a:off x="2136520" y="2799703"/>
            <a:ext cx="1689834" cy="1652588"/>
          </a:xfrm>
          <a:prstGeom prst="rect">
            <a:avLst/>
          </a:prstGeom>
        </p:spPr>
      </p:pic>
      <p:pic>
        <p:nvPicPr>
          <p:cNvPr id="4" name="Picture 3" descr="Screen Shot 2016-06-16 at 9.12.12 AM.png">
            <a:extLst>
              <a:ext uri="{FF2B5EF4-FFF2-40B4-BE49-F238E27FC236}">
                <a16:creationId xmlns="" xmlns:a16="http://schemas.microsoft.com/office/drawing/2014/main" id="{CF69EA88-7C12-4293-8BB6-33E26F475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35" y="2189190"/>
            <a:ext cx="2603672" cy="2640250"/>
          </a:xfrm>
          <a:prstGeom prst="rect">
            <a:avLst/>
          </a:prstGeom>
        </p:spPr>
      </p:pic>
      <p:sp>
        <p:nvSpPr>
          <p:cNvPr id="2" name="TextBox 1">
            <a:extLst>
              <a:ext uri="{FF2B5EF4-FFF2-40B4-BE49-F238E27FC236}">
                <a16:creationId xmlns="" xmlns:a16="http://schemas.microsoft.com/office/drawing/2014/main" id="{6510F6BD-03DF-4266-9D9F-7E4B7CF36061}"/>
              </a:ext>
            </a:extLst>
          </p:cNvPr>
          <p:cNvSpPr txBox="1"/>
          <p:nvPr/>
        </p:nvSpPr>
        <p:spPr>
          <a:xfrm>
            <a:off x="962026" y="904875"/>
            <a:ext cx="6991349" cy="1200329"/>
          </a:xfrm>
          <a:prstGeom prst="rect">
            <a:avLst/>
          </a:prstGeom>
          <a:noFill/>
        </p:spPr>
        <p:txBody>
          <a:bodyPr wrap="square" rtlCol="0">
            <a:spAutoFit/>
          </a:bodyPr>
          <a:lstStyle/>
          <a:p>
            <a:r>
              <a:rPr lang="en-US" dirty="0">
                <a:solidFill>
                  <a:srgbClr val="0000FF"/>
                </a:solidFill>
                <a:sym typeface="Wingdings" panose="05000000000000000000" pitchFamily="2" charset="2"/>
              </a:rPr>
              <a:t>The theme of this talk may be that while we may think we know a lot about the quark-gluon structure of nucleons and nuclei, there are many outstanding issues. Progress is good, and prospects are good, and we are in my view on the verge of a true transformation.</a:t>
            </a:r>
          </a:p>
        </p:txBody>
      </p:sp>
      <p:sp>
        <p:nvSpPr>
          <p:cNvPr id="5" name="TextBox 4">
            <a:extLst>
              <a:ext uri="{FF2B5EF4-FFF2-40B4-BE49-F238E27FC236}">
                <a16:creationId xmlns="" xmlns:a16="http://schemas.microsoft.com/office/drawing/2014/main" id="{A56B4977-A0AC-4223-A5CD-E74F75CB287E}"/>
              </a:ext>
            </a:extLst>
          </p:cNvPr>
          <p:cNvSpPr txBox="1"/>
          <p:nvPr/>
        </p:nvSpPr>
        <p:spPr>
          <a:xfrm>
            <a:off x="962026" y="4962790"/>
            <a:ext cx="7524749" cy="1477328"/>
          </a:xfrm>
          <a:prstGeom prst="rect">
            <a:avLst/>
          </a:prstGeom>
          <a:noFill/>
        </p:spPr>
        <p:txBody>
          <a:bodyPr wrap="square" rtlCol="0">
            <a:spAutoFit/>
          </a:bodyPr>
          <a:lstStyle/>
          <a:p>
            <a:r>
              <a:rPr lang="en-US" dirty="0"/>
              <a:t>The electromagnetic structure of nucleons and nuclei is full of surprises and dynamics – there is much work to do but in a decade or so we can be in excellent shape to acquire a transformative view of the 3D quark-gluon structure of matter and the underlying strong QCD dynamics. These can become good and exciting times.</a:t>
            </a:r>
          </a:p>
        </p:txBody>
      </p:sp>
    </p:spTree>
    <p:extLst>
      <p:ext uri="{BB962C8B-B14F-4D97-AF65-F5344CB8AC3E}">
        <p14:creationId xmlns:p14="http://schemas.microsoft.com/office/powerpoint/2010/main" val="416458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76200"/>
            <a:ext cx="9144000" cy="584775"/>
          </a:xfrm>
          <a:prstGeom prst="rect">
            <a:avLst/>
          </a:prstGeom>
          <a:noFill/>
        </p:spPr>
        <p:txBody>
          <a:bodyPr wrap="square" rtlCol="0">
            <a:spAutoFit/>
          </a:bodyPr>
          <a:lstStyle/>
          <a:p>
            <a:pPr algn="ctr" defTabSz="457200"/>
            <a:r>
              <a:rPr lang="en-US" sz="3200" b="1" dirty="0">
                <a:solidFill>
                  <a:prstClr val="black"/>
                </a:solidFill>
                <a:latin typeface="Arial" pitchFamily="34" charset="0"/>
                <a:cs typeface="Arial" pitchFamily="34" charset="0"/>
              </a:rPr>
              <a:t>BACKUP</a:t>
            </a:r>
          </a:p>
        </p:txBody>
      </p:sp>
    </p:spTree>
    <p:extLst>
      <p:ext uri="{BB962C8B-B14F-4D97-AF65-F5344CB8AC3E}">
        <p14:creationId xmlns:p14="http://schemas.microsoft.com/office/powerpoint/2010/main" val="481953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extBox 13">
            <a:extLst>
              <a:ext uri="{FF2B5EF4-FFF2-40B4-BE49-F238E27FC236}">
                <a16:creationId xmlns="" xmlns:a16="http://schemas.microsoft.com/office/drawing/2014/main" id="{55166F1D-9E6A-4389-B9DD-2432C4265A86}"/>
              </a:ext>
            </a:extLst>
          </p:cNvPr>
          <p:cNvSpPr txBox="1"/>
          <p:nvPr/>
        </p:nvSpPr>
        <p:spPr>
          <a:xfrm>
            <a:off x="1815157" y="4247540"/>
            <a:ext cx="5651932" cy="369332"/>
          </a:xfrm>
          <a:prstGeom prst="rect">
            <a:avLst/>
          </a:prstGeom>
          <a:noFill/>
          <a:ln>
            <a:noFill/>
          </a:ln>
        </p:spPr>
        <p:txBody>
          <a:bodyPr wrap="none" rtlCol="0">
            <a:spAutoFit/>
          </a:bodyPr>
          <a:lstStyle/>
          <a:p>
            <a:r>
              <a:rPr lang="en-US" b="1" i="1" dirty="0">
                <a:solidFill>
                  <a:srgbClr val="009900"/>
                </a:solidFill>
                <a:latin typeface="Arial" panose="020B0604020202020204" pitchFamily="34" charset="0"/>
                <a:cs typeface="Arial" panose="020B0604020202020204" pitchFamily="34" charset="0"/>
              </a:rPr>
              <a:t>Project Completion Approved September 27, 2017</a:t>
            </a:r>
          </a:p>
        </p:txBody>
      </p:sp>
    </p:spTree>
    <p:extLst>
      <p:ext uri="{BB962C8B-B14F-4D97-AF65-F5344CB8AC3E}">
        <p14:creationId xmlns:p14="http://schemas.microsoft.com/office/powerpoint/2010/main" val="4573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Parton Distributions</a:t>
            </a:r>
          </a:p>
        </p:txBody>
      </p:sp>
      <p:grpSp>
        <p:nvGrpSpPr>
          <p:cNvPr id="3" name="Group 22"/>
          <p:cNvGrpSpPr/>
          <p:nvPr/>
        </p:nvGrpSpPr>
        <p:grpSpPr>
          <a:xfrm>
            <a:off x="1825431" y="1009640"/>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9" name="Group 23"/>
          <p:cNvGrpSpPr>
            <a:grpSpLocks/>
          </p:cNvGrpSpPr>
          <p:nvPr/>
        </p:nvGrpSpPr>
        <p:grpSpPr bwMode="auto">
          <a:xfrm>
            <a:off x="4612639" y="2260598"/>
            <a:ext cx="4440873" cy="3776782"/>
            <a:chOff x="4612639" y="2362202"/>
            <a:chExt cx="4440873" cy="3776782"/>
          </a:xfrm>
        </p:grpSpPr>
        <p:grpSp>
          <p:nvGrpSpPr>
            <p:cNvPr id="10" name="Group 23"/>
            <p:cNvGrpSpPr>
              <a:grpSpLocks/>
            </p:cNvGrpSpPr>
            <p:nvPr/>
          </p:nvGrpSpPr>
          <p:grpSpPr bwMode="auto">
            <a:xfrm>
              <a:off x="4612639" y="2362202"/>
              <a:ext cx="4440873" cy="3776782"/>
              <a:chOff x="5138776" y="2782888"/>
              <a:chExt cx="3922433" cy="3507673"/>
            </a:xfrm>
          </p:grpSpPr>
          <p:cxnSp>
            <p:nvCxnSpPr>
              <p:cNvPr id="19" name="Straight Arrow Connector 12"/>
              <p:cNvCxnSpPr>
                <a:cxnSpLocks noChangeShapeType="1"/>
                <a:endCxn id="20" idx="0"/>
              </p:cNvCxnSpPr>
              <p:nvPr/>
            </p:nvCxnSpPr>
            <p:spPr bwMode="auto">
              <a:xfrm>
                <a:off x="5138776" y="2782888"/>
                <a:ext cx="2137504" cy="1639887"/>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5762531" y="4422775"/>
                <a:ext cx="3027497" cy="600278"/>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1616"/>
                    </a:solidFill>
                    <a:effectLst/>
                    <a:uLnTx/>
                    <a:uFillTx/>
                    <a:latin typeface="Arial" panose="020B0604020202020204" pitchFamily="34" charset="0"/>
                    <a:ea typeface="Tahoma" charset="0"/>
                    <a:cs typeface="Arial" panose="020B0604020202020204" pitchFamily="34" charset="0"/>
                  </a:rPr>
                  <a:t>Generalized Parton Distributions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Tahoma" charset="0"/>
                    <a:cs typeface="Arial" panose="020B0604020202020204" pitchFamily="34" charset="0"/>
                  </a:rPr>
                  <a:t>(GPD) </a:t>
                </a: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Times New Roman" charset="0"/>
                    <a:cs typeface="Arial" panose="020B0604020202020204" pitchFamily="34" charset="0"/>
                  </a:rPr>
                  <a:t>H</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Times New Roman" charset="0"/>
                    <a:cs typeface="Arial" panose="020B0604020202020204" pitchFamily="34" charset="0"/>
                  </a:rPr>
                  <a:t>,</a:t>
                </a: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Times New Roman" charset="0"/>
                    <a:cs typeface="Arial" panose="020B0604020202020204" pitchFamily="34" charset="0"/>
                  </a:rPr>
                  <a:t> </a:t>
                </a:r>
                <a:r>
                  <a:rPr kumimoji="0" lang="en-US" sz="1800" b="1" i="1" u="none" strike="noStrike" kern="1200" cap="none" spc="0" normalizeH="0" baseline="0" noProof="0" dirty="0">
                    <a:ln>
                      <a:noFill/>
                    </a:ln>
                    <a:solidFill>
                      <a:srgbClr val="01CF04"/>
                    </a:solidFill>
                    <a:effectLst/>
                    <a:uLnTx/>
                    <a:uFillTx/>
                    <a:latin typeface="Arial" panose="020B0604020202020204" pitchFamily="34" charset="0"/>
                    <a:ea typeface="Times New Roman" charset="0"/>
                    <a:cs typeface="Arial" panose="020B0604020202020204" pitchFamily="34" charset="0"/>
                  </a:rPr>
                  <a:t>H</a:t>
                </a:r>
                <a:r>
                  <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a:t>
                </a:r>
                <a:r>
                  <a:rPr kumimoji="0" lang="en-US" sz="1800" b="1" i="1" u="none" strike="noStrike" kern="1200" cap="none" spc="0" normalizeH="0" baseline="0" noProof="0" dirty="0">
                    <a:ln>
                      <a:noFill/>
                    </a:ln>
                    <a:solidFill>
                      <a:srgbClr val="0000FF"/>
                    </a:solidFill>
                    <a:effectLst/>
                    <a:uLnTx/>
                    <a:uFillTx/>
                    <a:latin typeface="Arial" panose="020B0604020202020204" pitchFamily="34" charset="0"/>
                    <a:ea typeface="Times New Roman" charset="0"/>
                    <a:cs typeface="Arial" panose="020B0604020202020204" pitchFamily="34" charset="0"/>
                  </a:rPr>
                  <a:t> E,</a:t>
                </a:r>
                <a:r>
                  <a:rPr kumimoji="0" lang="en-US" sz="1800" b="1" i="1" u="none" strike="noStrike" kern="1200" cap="none" spc="0" normalizeH="0" baseline="0" noProof="0" dirty="0">
                    <a:ln>
                      <a:noFill/>
                    </a:ln>
                    <a:solidFill>
                      <a:srgbClr val="EEECE1"/>
                    </a:solidFill>
                    <a:effectLst/>
                    <a:uLnTx/>
                    <a:uFillTx/>
                    <a:latin typeface="Arial" panose="020B0604020202020204" pitchFamily="34" charset="0"/>
                    <a:ea typeface="Times New Roman" charset="0"/>
                    <a:cs typeface="Arial" panose="020B0604020202020204" pitchFamily="34" charset="0"/>
                  </a:rPr>
                  <a:t> </a:t>
                </a:r>
                <a:r>
                  <a:rPr kumimoji="0" lang="en-US" sz="1800" b="1" i="1" u="none" strike="noStrike" kern="1200" cap="none" spc="0" normalizeH="0" baseline="0" noProof="0" dirty="0">
                    <a:ln>
                      <a:noFill/>
                    </a:ln>
                    <a:solidFill>
                      <a:prstClr val="white">
                        <a:lumMod val="65000"/>
                      </a:prstClr>
                    </a:solidFill>
                    <a:effectLst/>
                    <a:uLnTx/>
                    <a:uFillTx/>
                    <a:latin typeface="Arial" panose="020B0604020202020204" pitchFamily="34" charset="0"/>
                    <a:ea typeface="Times New Roman" charset="0"/>
                    <a:cs typeface="Arial" panose="020B0604020202020204" pitchFamily="34" charset="0"/>
                  </a:rPr>
                  <a:t>E</a:t>
                </a:r>
                <a:endParaRPr kumimoji="0" lang="en-US" sz="18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Tahoma" charset="0"/>
                  <a:cs typeface="Arial" panose="020B0604020202020204" pitchFamily="34" charset="0"/>
                </a:endParaRPr>
              </a:p>
            </p:txBody>
          </p:sp>
          <p:cxnSp>
            <p:nvCxnSpPr>
              <p:cNvPr id="21" name="Straight Arrow Connector 46"/>
              <p:cNvCxnSpPr>
                <a:cxnSpLocks noChangeShapeType="1"/>
              </p:cNvCxnSpPr>
              <p:nvPr/>
            </p:nvCxnSpPr>
            <p:spPr bwMode="auto">
              <a:xfrm rot="5400000">
                <a:off x="7066910" y="5258594"/>
                <a:ext cx="381000" cy="1588"/>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898282" y="5433021"/>
                <a:ext cx="3162927" cy="857540"/>
              </a:xfrm>
              <a:prstGeom prst="rect">
                <a:avLst/>
              </a:prstGeom>
              <a:solidFill>
                <a:srgbClr val="BAFFFD"/>
              </a:solidFill>
              <a:ln w="19050">
                <a:solidFill>
                  <a:srgbClr val="FF0000"/>
                </a:solidFill>
                <a:round/>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1616"/>
                    </a:solidFill>
                    <a:effectLst/>
                    <a:uLnTx/>
                    <a:uFillTx/>
                    <a:latin typeface="Arial" panose="020B0604020202020204" pitchFamily="34" charset="0"/>
                    <a:ea typeface="Tahoma" charset="0"/>
                    <a:cs typeface="Arial" panose="020B0604020202020204" pitchFamily="34" charset="0"/>
                  </a:rPr>
                  <a:t>3D nucleon imaging in transverse coordinate and longitudinal momentum space</a:t>
                </a:r>
                <a:endParaRPr kumimoji="0" lang="en-US" sz="1800" b="1" i="1" u="none" strike="noStrike" kern="1200" cap="none" spc="0" normalizeH="0" baseline="0" noProof="0" dirty="0">
                  <a:ln>
                    <a:noFill/>
                  </a:ln>
                  <a:solidFill>
                    <a:srgbClr val="EEECE1"/>
                  </a:solidFill>
                  <a:effectLst/>
                  <a:uLnTx/>
                  <a:uFillTx/>
                  <a:latin typeface="Arial" panose="020B0604020202020204" pitchFamily="34" charset="0"/>
                  <a:ea typeface="Times New Roman" charset="0"/>
                  <a:cs typeface="Arial" panose="020B0604020202020204" pitchFamily="34" charset="0"/>
                </a:endParaRPr>
              </a:p>
            </p:txBody>
          </p:sp>
        </p:grpSp>
        <p:sp>
          <p:nvSpPr>
            <p:cNvPr id="18" name="TextBox 20"/>
            <p:cNvSpPr txBox="1">
              <a:spLocks noChangeArrowheads="1"/>
            </p:cNvSpPr>
            <p:nvPr/>
          </p:nvSpPr>
          <p:spPr bwMode="auto">
            <a:xfrm>
              <a:off x="4953000" y="2971800"/>
              <a:ext cx="2788920" cy="64633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Integrate over transverse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momentum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space</a:t>
              </a:r>
            </a:p>
          </p:txBody>
        </p:sp>
      </p:grpSp>
      <p:pic>
        <p:nvPicPr>
          <p:cNvPr id="6" name="Picture 5"/>
          <p:cNvPicPr>
            <a:picLocks noChangeAspect="1"/>
          </p:cNvPicPr>
          <p:nvPr/>
        </p:nvPicPr>
        <p:blipFill>
          <a:blip r:embed="rId3"/>
          <a:srcRect l="59596" t="61090" r="17396" b="34875"/>
          <a:stretch>
            <a:fillRect/>
          </a:stretch>
        </p:blipFill>
        <p:spPr>
          <a:xfrm>
            <a:off x="3286362" y="18965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776436" y="761224"/>
            <a:ext cx="5367274" cy="338554"/>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ahoma" charset="0"/>
                <a:cs typeface="Arial" panose="020B0604020202020204" pitchFamily="34" charset="0"/>
              </a:rPr>
              <a:t>(Quantum phase-space quark distribution in the nucleon) </a:t>
            </a:r>
          </a:p>
        </p:txBody>
      </p:sp>
      <p:grpSp>
        <p:nvGrpSpPr>
          <p:cNvPr id="49" name="Group 48"/>
          <p:cNvGrpSpPr/>
          <p:nvPr/>
        </p:nvGrpSpPr>
        <p:grpSpPr>
          <a:xfrm>
            <a:off x="674324" y="3303397"/>
            <a:ext cx="3817546" cy="2680544"/>
            <a:chOff x="714516" y="3504357"/>
            <a:chExt cx="3817546" cy="2680544"/>
          </a:xfrm>
        </p:grpSpPr>
        <p:sp>
          <p:nvSpPr>
            <p:cNvPr id="26" name="Rectangle 25"/>
            <p:cNvSpPr/>
            <p:nvPr/>
          </p:nvSpPr>
          <p:spPr bwMode="auto">
            <a:xfrm>
              <a:off x="1422401" y="3910713"/>
              <a:ext cx="2983938" cy="2274188"/>
            </a:xfrm>
            <a:prstGeom prst="rect">
              <a:avLst/>
            </a:prstGeom>
            <a:solidFill>
              <a:srgbClr val="FBFF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33"/>
            <p:cNvSpPr/>
            <p:nvPr/>
          </p:nvSpPr>
          <p:spPr>
            <a:xfrm>
              <a:off x="2608364" y="3929564"/>
              <a:ext cx="1797974" cy="22553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5" name="Group 18"/>
            <p:cNvGrpSpPr/>
            <p:nvPr/>
          </p:nvGrpSpPr>
          <p:grpSpPr>
            <a:xfrm>
              <a:off x="2829998" y="3889876"/>
              <a:ext cx="1507144" cy="762574"/>
              <a:chOff x="6541784" y="3340101"/>
              <a:chExt cx="1507144" cy="762574"/>
            </a:xfrm>
          </p:grpSpPr>
          <p:sp>
            <p:nvSpPr>
              <p:cNvPr id="36" name="Text Box 26"/>
              <p:cNvSpPr txBox="1">
                <a:spLocks noChangeArrowheads="1"/>
              </p:cNvSpPr>
              <p:nvPr/>
            </p:nvSpPr>
            <p:spPr bwMode="auto">
              <a:xfrm>
                <a:off x="6541784" y="3517900"/>
                <a:ext cx="1507144" cy="584775"/>
              </a:xfrm>
              <a:prstGeom prst="rect">
                <a:avLst/>
              </a:prstGeom>
              <a:noFill/>
              <a:ln w="9525">
                <a:noFill/>
                <a:miter lim="800000"/>
                <a:headEnd/>
                <a:tailEnd/>
              </a:ln>
            </p:spPr>
            <p:txBody>
              <a:bodyPr wrap="non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Times New Roman" charset="0"/>
                    <a:cs typeface="Arial" panose="020B0604020202020204" pitchFamily="34" charset="0"/>
                  </a:rPr>
                  <a:t>H</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Times New Roman" charset="0"/>
                    <a:cs typeface="Arial" panose="020B0604020202020204" pitchFamily="34" charset="0"/>
                  </a:rPr>
                  <a:t>,</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Times New Roman" charset="0"/>
                    <a:cs typeface="Arial" panose="020B0604020202020204" pitchFamily="34" charset="0"/>
                  </a:rPr>
                  <a:t> </a:t>
                </a:r>
                <a:r>
                  <a:rPr kumimoji="0" lang="en-US" sz="3200" b="1" i="1" u="none" strike="noStrike" kern="1200" cap="none" spc="0" normalizeH="0" baseline="0" noProof="0" dirty="0">
                    <a:ln>
                      <a:noFill/>
                    </a:ln>
                    <a:solidFill>
                      <a:srgbClr val="01CF04"/>
                    </a:solidFill>
                    <a:effectLst/>
                    <a:uLnTx/>
                    <a:uFillTx/>
                    <a:latin typeface="Arial" panose="020B0604020202020204" pitchFamily="34" charset="0"/>
                    <a:ea typeface="Times New Roman" charset="0"/>
                    <a:cs typeface="Arial" panose="020B0604020202020204" pitchFamily="34" charset="0"/>
                  </a:rPr>
                  <a:t>H</a:t>
                </a:r>
                <a:r>
                  <a:rPr kumimoji="0" lang="en-US" sz="3200" b="1" i="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a:t>
                </a:r>
                <a:r>
                  <a:rPr kumimoji="0" lang="en-US" sz="3200" b="1" i="1" u="none" strike="noStrike" kern="1200" cap="none" spc="0" normalizeH="0" baseline="0" noProof="0" dirty="0">
                    <a:ln>
                      <a:noFill/>
                    </a:ln>
                    <a:solidFill>
                      <a:srgbClr val="0000FF"/>
                    </a:solidFill>
                    <a:effectLst/>
                    <a:uLnTx/>
                    <a:uFillTx/>
                    <a:latin typeface="Arial" panose="020B0604020202020204" pitchFamily="34" charset="0"/>
                    <a:ea typeface="Times New Roman" charset="0"/>
                    <a:cs typeface="Arial" panose="020B0604020202020204" pitchFamily="34" charset="0"/>
                  </a:rPr>
                  <a:t> E</a:t>
                </a:r>
              </a:p>
            </p:txBody>
          </p:sp>
          <p:sp>
            <p:nvSpPr>
              <p:cNvPr id="37" name="Rectangle 41"/>
              <p:cNvSpPr>
                <a:spLocks noChangeArrowheads="1"/>
              </p:cNvSpPr>
              <p:nvPr/>
            </p:nvSpPr>
            <p:spPr bwMode="auto">
              <a:xfrm>
                <a:off x="7232650" y="3340101"/>
                <a:ext cx="209994" cy="430887"/>
              </a:xfrm>
              <a:prstGeom prst="rect">
                <a:avLst/>
              </a:prstGeom>
              <a:noFill/>
              <a:ln w="9525">
                <a:noFill/>
                <a:miter lim="800000"/>
                <a:headEnd/>
                <a:tailEnd/>
              </a:ln>
            </p:spPr>
            <p:txBody>
              <a:bodyPr wrap="none" lIns="0" tIns="0" rIns="0" bIns="0">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CF04"/>
                    </a:solidFill>
                    <a:effectLst/>
                    <a:uLnTx/>
                    <a:uFillTx/>
                    <a:latin typeface="Arial" panose="020B0604020202020204" pitchFamily="34" charset="0"/>
                    <a:ea typeface="+mn-ea"/>
                    <a:cs typeface="Arial" panose="020B0604020202020204" pitchFamily="34" charset="0"/>
                  </a:rPr>
                  <a:t>~</a:t>
                </a:r>
              </a:p>
            </p:txBody>
          </p:sp>
        </p:grpSp>
        <p:sp>
          <p:nvSpPr>
            <p:cNvPr id="38" name="Text Box 26"/>
            <p:cNvSpPr txBox="1">
              <a:spLocks noChangeArrowheads="1"/>
            </p:cNvSpPr>
            <p:nvPr/>
          </p:nvSpPr>
          <p:spPr bwMode="auto">
            <a:xfrm>
              <a:off x="2817298" y="4878147"/>
              <a:ext cx="1507144" cy="584775"/>
            </a:xfrm>
            <a:prstGeom prst="rect">
              <a:avLst/>
            </a:prstGeom>
            <a:noFill/>
            <a:ln w="9525">
              <a:noFill/>
              <a:miter lim="800000"/>
              <a:headEnd/>
              <a:tailEnd/>
            </a:ln>
          </p:spPr>
          <p:txBody>
            <a:bodyPr wrap="non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1CF04"/>
                  </a:solidFill>
                  <a:effectLst/>
                  <a:uLnTx/>
                  <a:uFillTx/>
                  <a:latin typeface="Arial" panose="020B0604020202020204" pitchFamily="34" charset="0"/>
                  <a:ea typeface="Times New Roman" charset="0"/>
                  <a:cs typeface="Arial" panose="020B0604020202020204" pitchFamily="34" charset="0"/>
                </a:rPr>
                <a:t>H</a:t>
              </a:r>
              <a:r>
                <a:rPr kumimoji="0" lang="en-US" sz="3200" b="1" i="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 </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Times New Roman" charset="0"/>
                  <a:cs typeface="Arial" panose="020B0604020202020204" pitchFamily="34" charset="0"/>
                </a:rPr>
                <a:t>H</a:t>
              </a:r>
              <a:r>
                <a:rPr kumimoji="0" lang="en-US" sz="3200" b="1" i="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rPr>
                <a:t>, </a:t>
              </a:r>
              <a:r>
                <a:rPr kumimoji="0" lang="en-US" sz="3200" b="1" i="1" u="none" strike="noStrike" kern="1200" cap="none" spc="0" normalizeH="0" baseline="0" noProof="0" dirty="0">
                  <a:ln>
                    <a:noFill/>
                  </a:ln>
                  <a:solidFill>
                    <a:srgbClr val="0000FF"/>
                  </a:solidFill>
                  <a:effectLst/>
                  <a:uLnTx/>
                  <a:uFillTx/>
                  <a:latin typeface="Arial" panose="020B0604020202020204" pitchFamily="34" charset="0"/>
                  <a:ea typeface="Times New Roman" charset="0"/>
                  <a:cs typeface="Arial" panose="020B0604020202020204" pitchFamily="34" charset="0"/>
                </a:rPr>
                <a:t>E</a:t>
              </a:r>
            </a:p>
          </p:txBody>
        </p:sp>
        <p:sp>
          <p:nvSpPr>
            <p:cNvPr id="39" name="Rectangle 41"/>
            <p:cNvSpPr>
              <a:spLocks noChangeArrowheads="1"/>
            </p:cNvSpPr>
            <p:nvPr/>
          </p:nvSpPr>
          <p:spPr bwMode="auto">
            <a:xfrm>
              <a:off x="3000164" y="4707086"/>
              <a:ext cx="209994" cy="430887"/>
            </a:xfrm>
            <a:prstGeom prst="rect">
              <a:avLst/>
            </a:prstGeom>
            <a:noFill/>
            <a:ln w="9525">
              <a:noFill/>
              <a:miter lim="800000"/>
              <a:headEnd/>
              <a:tailEnd/>
            </a:ln>
          </p:spPr>
          <p:txBody>
            <a:bodyPr wrap="none" lIns="0" tIns="0" rIns="0" bIns="0">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CF04"/>
                  </a:solidFill>
                  <a:effectLst/>
                  <a:uLnTx/>
                  <a:uFillTx/>
                  <a:latin typeface="Arial" panose="020B0604020202020204" pitchFamily="34" charset="0"/>
                  <a:ea typeface="+mn-ea"/>
                  <a:cs typeface="Arial" panose="020B0604020202020204" pitchFamily="34" charset="0"/>
                </a:rPr>
                <a:t>~</a:t>
              </a:r>
            </a:p>
          </p:txBody>
        </p:sp>
        <p:sp>
          <p:nvSpPr>
            <p:cNvPr id="40" name="Text Box 26"/>
            <p:cNvSpPr txBox="1">
              <a:spLocks noChangeArrowheads="1"/>
            </p:cNvSpPr>
            <p:nvPr/>
          </p:nvSpPr>
          <p:spPr bwMode="auto">
            <a:xfrm>
              <a:off x="3066689" y="5477375"/>
              <a:ext cx="982961" cy="584775"/>
            </a:xfrm>
            <a:prstGeom prst="rect">
              <a:avLst/>
            </a:prstGeom>
            <a:noFill/>
            <a:ln w="9525">
              <a:noFill/>
              <a:miter lim="800000"/>
              <a:headEnd/>
              <a:tailEnd/>
            </a:ln>
          </p:spPr>
          <p:txBody>
            <a:bodyPr wrap="non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FF"/>
                  </a:solidFill>
                  <a:effectLst/>
                  <a:uLnTx/>
                  <a:uFillTx/>
                  <a:latin typeface="Arial" panose="020B0604020202020204" pitchFamily="34" charset="0"/>
                  <a:ea typeface="Times New Roman" charset="0"/>
                  <a:cs typeface="Arial" panose="020B0604020202020204" pitchFamily="34" charset="0"/>
                </a:rPr>
                <a:t>E</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Times New Roman" charset="0"/>
                  <a:cs typeface="Arial" panose="020B0604020202020204" pitchFamily="34" charset="0"/>
                </a:rPr>
                <a:t>,</a:t>
              </a:r>
              <a:r>
                <a:rPr kumimoji="0" lang="en-US" sz="3200" b="1" i="1" u="none" strike="noStrike" kern="1200" cap="none" spc="0" normalizeH="0" baseline="0" noProof="0" dirty="0">
                  <a:ln>
                    <a:noFill/>
                  </a:ln>
                  <a:solidFill>
                    <a:srgbClr val="008000"/>
                  </a:solidFill>
                  <a:effectLst/>
                  <a:uLnTx/>
                  <a:uFillTx/>
                  <a:latin typeface="Arial" panose="020B0604020202020204" pitchFamily="34" charset="0"/>
                  <a:ea typeface="Times New Roman" charset="0"/>
                  <a:cs typeface="Arial" panose="020B0604020202020204" pitchFamily="34" charset="0"/>
                </a:rPr>
                <a:t> </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Times New Roman" charset="0"/>
                  <a:cs typeface="Arial" panose="020B0604020202020204" pitchFamily="34" charset="0"/>
                </a:rPr>
                <a:t>H</a:t>
              </a:r>
              <a:endParaRPr kumimoji="0" lang="en-US" sz="3200" b="1" i="1" u="none" strike="noStrike" kern="1200" cap="none" spc="0" normalizeH="0" baseline="0" noProof="0" dirty="0">
                <a:ln>
                  <a:noFill/>
                </a:ln>
                <a:solidFill>
                  <a:srgbClr val="008000"/>
                </a:solidFill>
                <a:effectLst/>
                <a:uLnTx/>
                <a:uFillTx/>
                <a:latin typeface="Arial" panose="020B0604020202020204" pitchFamily="34" charset="0"/>
                <a:ea typeface="Times New Roman" charset="0"/>
                <a:cs typeface="Arial" panose="020B0604020202020204" pitchFamily="34" charset="0"/>
              </a:endParaRPr>
            </a:p>
          </p:txBody>
        </p:sp>
        <p:sp>
          <p:nvSpPr>
            <p:cNvPr id="41" name="TextBox 40"/>
            <p:cNvSpPr txBox="1"/>
            <p:nvPr/>
          </p:nvSpPr>
          <p:spPr>
            <a:xfrm>
              <a:off x="2480635" y="3504357"/>
              <a:ext cx="2051427" cy="369332"/>
            </a:xfrm>
            <a:prstGeom prst="rect">
              <a:avLst/>
            </a:prstGeom>
            <a:solidFill>
              <a:srgbClr val="CCFFCC"/>
            </a:solidFill>
            <a:ln>
              <a:solidFill>
                <a:srgbClr val="00009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Sensitivity to GPD</a:t>
              </a:r>
            </a:p>
          </p:txBody>
        </p:sp>
        <p:sp>
          <p:nvSpPr>
            <p:cNvPr id="42" name="TextBox 31"/>
            <p:cNvSpPr txBox="1">
              <a:spLocks noChangeArrowheads="1"/>
            </p:cNvSpPr>
            <p:nvPr/>
          </p:nvSpPr>
          <p:spPr bwMode="auto">
            <a:xfrm rot="16200000">
              <a:off x="311575" y="4723703"/>
              <a:ext cx="1513768" cy="707886"/>
            </a:xfrm>
            <a:prstGeom prst="rect">
              <a:avLst/>
            </a:prstGeom>
            <a:solidFill>
              <a:schemeClr val="accent6">
                <a:lumMod val="20000"/>
                <a:lumOff val="80000"/>
              </a:schemeClr>
            </a:solidFill>
            <a:ln w="9525">
              <a:solidFill>
                <a:srgbClr val="000090"/>
              </a:solid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90"/>
                  </a:solidFill>
                  <a:effectLst/>
                  <a:uLnTx/>
                  <a:uFillTx/>
                  <a:latin typeface="Arial" panose="020B0604020202020204" pitchFamily="34" charset="0"/>
                  <a:ea typeface="+mn-ea"/>
                  <a:cs typeface="Arial" panose="020B0604020202020204" pitchFamily="34" charset="0"/>
                </a:rPr>
                <a:t>Nucleon polarization</a:t>
              </a:r>
            </a:p>
          </p:txBody>
        </p:sp>
        <p:cxnSp>
          <p:nvCxnSpPr>
            <p:cNvPr id="43" name="Straight Connector 42"/>
            <p:cNvCxnSpPr/>
            <p:nvPr/>
          </p:nvCxnSpPr>
          <p:spPr bwMode="auto">
            <a:xfrm>
              <a:off x="2608364" y="4779451"/>
              <a:ext cx="1785274" cy="1588"/>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621064" y="5503351"/>
              <a:ext cx="1785274" cy="1588"/>
            </a:xfrm>
            <a:prstGeom prst="line">
              <a:avLst/>
            </a:prstGeom>
            <a:noFill/>
            <a:ln w="9525" cap="flat" cmpd="sng" algn="ctr">
              <a:solidFill>
                <a:schemeClr val="tx1"/>
              </a:solidFill>
              <a:prstDash val="solid"/>
              <a:round/>
              <a:headEnd type="none" w="med" len="med"/>
              <a:tailEnd type="none" w="med" len="med"/>
            </a:ln>
            <a:effectLst/>
          </p:spPr>
        </p:cxnSp>
        <p:sp>
          <p:nvSpPr>
            <p:cNvPr id="45" name="TextBox 44"/>
            <p:cNvSpPr txBox="1"/>
            <p:nvPr/>
          </p:nvSpPr>
          <p:spPr>
            <a:xfrm rot="10800000" flipV="1">
              <a:off x="1655771" y="4156575"/>
              <a:ext cx="67062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TP</a:t>
              </a:r>
            </a:p>
          </p:txBody>
        </p:sp>
        <p:sp>
          <p:nvSpPr>
            <p:cNvPr id="46" name="Rectangle 45"/>
            <p:cNvSpPr/>
            <p:nvPr/>
          </p:nvSpPr>
          <p:spPr bwMode="auto">
            <a:xfrm>
              <a:off x="1706572" y="4130741"/>
              <a:ext cx="489892" cy="546101"/>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ectangle 46"/>
            <p:cNvSpPr/>
            <p:nvPr/>
          </p:nvSpPr>
          <p:spPr bwMode="auto">
            <a:xfrm>
              <a:off x="1681172" y="4846309"/>
              <a:ext cx="515292" cy="546101"/>
            </a:xfrm>
            <a:prstGeom prst="rect">
              <a:avLst/>
            </a:prstGeom>
            <a:solidFill>
              <a:srgbClr val="00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47"/>
            <p:cNvSpPr/>
            <p:nvPr/>
          </p:nvSpPr>
          <p:spPr bwMode="auto">
            <a:xfrm>
              <a:off x="1681172" y="5600266"/>
              <a:ext cx="515292" cy="546101"/>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2" name="TextBox 51"/>
          <p:cNvSpPr txBox="1"/>
          <p:nvPr/>
        </p:nvSpPr>
        <p:spPr>
          <a:xfrm>
            <a:off x="262683" y="2884550"/>
            <a:ext cx="4378122" cy="3693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(Polarized) DVCS directly probes GPDs  </a:t>
            </a:r>
          </a:p>
        </p:txBody>
      </p:sp>
      <p:sp>
        <p:nvSpPr>
          <p:cNvPr id="55" name="Rectangle 41"/>
          <p:cNvSpPr>
            <a:spLocks noChangeArrowheads="1"/>
          </p:cNvSpPr>
          <p:nvPr/>
        </p:nvSpPr>
        <p:spPr bwMode="auto">
          <a:xfrm>
            <a:off x="7791651" y="4186679"/>
            <a:ext cx="192088" cy="276999"/>
          </a:xfrm>
          <a:prstGeom prst="rect">
            <a:avLst/>
          </a:prstGeom>
          <a:noFill/>
          <a:ln w="9525">
            <a:noFill/>
            <a:miter lim="800000"/>
            <a:headEnd/>
            <a:tailEnd/>
          </a:ln>
        </p:spPr>
        <p:txBody>
          <a:bodyPr wrap="square" lIns="0" tIns="0" rIns="0" bIns="0">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CF04"/>
                </a:solidFill>
                <a:effectLst/>
                <a:uLnTx/>
                <a:uFillTx/>
                <a:latin typeface="Arial" panose="020B0604020202020204" pitchFamily="34" charset="0"/>
                <a:ea typeface="+mn-ea"/>
                <a:cs typeface="Arial" panose="020B0604020202020204" pitchFamily="34" charset="0"/>
              </a:rPr>
              <a:t>~</a:t>
            </a:r>
          </a:p>
        </p:txBody>
      </p:sp>
      <p:sp>
        <p:nvSpPr>
          <p:cNvPr id="56" name="Rectangle 41"/>
          <p:cNvSpPr>
            <a:spLocks noChangeArrowheads="1"/>
          </p:cNvSpPr>
          <p:nvPr/>
        </p:nvSpPr>
        <p:spPr bwMode="auto">
          <a:xfrm>
            <a:off x="8332671" y="4193551"/>
            <a:ext cx="192088" cy="276999"/>
          </a:xfrm>
          <a:prstGeom prst="rect">
            <a:avLst/>
          </a:prstGeom>
          <a:noFill/>
          <a:ln w="9525">
            <a:noFill/>
            <a:miter lim="800000"/>
            <a:headEnd/>
            <a:tailEnd/>
          </a:ln>
        </p:spPr>
        <p:txBody>
          <a:bodyPr wrap="square" lIns="0" tIns="0" rIns="0" bIns="0">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08080"/>
                </a:solidFill>
                <a:effectLst/>
                <a:uLnTx/>
                <a:uFillTx/>
                <a:latin typeface="Arial" panose="020B0604020202020204" pitchFamily="34" charset="0"/>
                <a:ea typeface="+mn-ea"/>
                <a:cs typeface="Arial" panose="020B0604020202020204" pitchFamily="34" charset="0"/>
              </a:rPr>
              <a:t>~</a:t>
            </a:r>
          </a:p>
        </p:txBody>
      </p:sp>
      <p:sp>
        <p:nvSpPr>
          <p:cNvPr id="50" name="TextBox 49">
            <a:extLst>
              <a:ext uri="{FF2B5EF4-FFF2-40B4-BE49-F238E27FC236}">
                <a16:creationId xmlns="" xmlns:a16="http://schemas.microsoft.com/office/drawing/2014/main" id="{DC8BC0C6-128D-4023-BEB2-1EB57C1230A3}"/>
              </a:ext>
            </a:extLst>
          </p:cNvPr>
          <p:cNvSpPr txBox="1"/>
          <p:nvPr/>
        </p:nvSpPr>
        <p:spPr>
          <a:xfrm>
            <a:off x="98718" y="1248369"/>
            <a:ext cx="5132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5D</a:t>
            </a:r>
          </a:p>
        </p:txBody>
      </p:sp>
      <p:sp>
        <p:nvSpPr>
          <p:cNvPr id="51" name="TextBox 50">
            <a:extLst>
              <a:ext uri="{FF2B5EF4-FFF2-40B4-BE49-F238E27FC236}">
                <a16:creationId xmlns="" xmlns:a16="http://schemas.microsoft.com/office/drawing/2014/main" id="{338FA600-529F-4BE3-BFB2-DE189A70B1E0}"/>
              </a:ext>
            </a:extLst>
          </p:cNvPr>
          <p:cNvSpPr txBox="1"/>
          <p:nvPr/>
        </p:nvSpPr>
        <p:spPr>
          <a:xfrm>
            <a:off x="4732688" y="5289490"/>
            <a:ext cx="5132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0070C0"/>
                </a:solidFill>
                <a:latin typeface="Arial" pitchFamily="34" charset="0"/>
                <a:cs typeface="Arial" pitchFamily="34" charset="0"/>
              </a:rPr>
              <a:t>3</a:t>
            </a:r>
            <a:r>
              <a:rPr kumimoji="0" lang="en-US" sz="20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D</a:t>
            </a:r>
          </a:p>
        </p:txBody>
      </p:sp>
      <p:sp>
        <p:nvSpPr>
          <p:cNvPr id="53" name="TextBox 52">
            <a:extLst>
              <a:ext uri="{FF2B5EF4-FFF2-40B4-BE49-F238E27FC236}">
                <a16:creationId xmlns="" xmlns:a16="http://schemas.microsoft.com/office/drawing/2014/main" id="{F4408912-5057-4D6B-BE44-DC68407EB7C6}"/>
              </a:ext>
            </a:extLst>
          </p:cNvPr>
          <p:cNvSpPr txBox="1"/>
          <p:nvPr/>
        </p:nvSpPr>
        <p:spPr>
          <a:xfrm>
            <a:off x="264363" y="6041407"/>
            <a:ext cx="4220066" cy="369332"/>
          </a:xfrm>
          <a:prstGeom prst="rect">
            <a:avLst/>
          </a:prstGeom>
          <a:no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DVMP is required for flavor separation  </a:t>
            </a:r>
          </a:p>
        </p:txBody>
      </p:sp>
    </p:spTree>
    <p:extLst>
      <p:ext uri="{BB962C8B-B14F-4D97-AF65-F5344CB8AC3E}">
        <p14:creationId xmlns:p14="http://schemas.microsoft.com/office/powerpoint/2010/main" val="3119663326"/>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P spid="51" grpId="0"/>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2700"/>
            <a:ext cx="8229600" cy="754063"/>
          </a:xfrm>
        </p:spPr>
        <p:txBody>
          <a:bodyPr/>
          <a:lstStyle/>
          <a:p>
            <a:pPr>
              <a:defRPr/>
            </a:pPr>
            <a:r>
              <a:rPr lang="en-US" dirty="0">
                <a:ea typeface="ＭＳ Ｐゴシック" pitchFamily="-107" charset="-128"/>
              </a:rPr>
              <a:t>Gluons and </a:t>
            </a:r>
            <a:r>
              <a:rPr lang="en-US" dirty="0">
                <a:solidFill>
                  <a:srgbClr val="FF0000"/>
                </a:solidFill>
                <a:ea typeface="ＭＳ Ｐゴシック" pitchFamily="-107" charset="-128"/>
              </a:rPr>
              <a:t>Q</a:t>
            </a:r>
            <a:r>
              <a:rPr lang="en-US" dirty="0">
                <a:solidFill>
                  <a:srgbClr val="0000FF"/>
                </a:solidFill>
                <a:ea typeface="ＭＳ Ｐゴシック" pitchFamily="-107" charset="-128"/>
              </a:rPr>
              <a:t>C</a:t>
            </a:r>
            <a:r>
              <a:rPr lang="en-US" dirty="0">
                <a:solidFill>
                  <a:srgbClr val="008000"/>
                </a:solidFill>
                <a:ea typeface="ＭＳ Ｐゴシック" pitchFamily="-107" charset="-128"/>
              </a:rPr>
              <a:t>D</a:t>
            </a:r>
          </a:p>
        </p:txBody>
      </p:sp>
      <p:sp>
        <p:nvSpPr>
          <p:cNvPr id="34819" name="Rectangle 3"/>
          <p:cNvSpPr>
            <a:spLocks noGrp="1" noChangeArrowheads="1"/>
          </p:cNvSpPr>
          <p:nvPr>
            <p:ph type="body" idx="1"/>
          </p:nvPr>
        </p:nvSpPr>
        <p:spPr>
          <a:xfrm>
            <a:off x="119995" y="983947"/>
            <a:ext cx="5738454" cy="1908535"/>
          </a:xfrm>
        </p:spPr>
        <p:txBody>
          <a:bodyPr>
            <a:noAutofit/>
          </a:bodyPr>
          <a:lstStyle/>
          <a:p>
            <a:pPr>
              <a:spcBef>
                <a:spcPts val="600"/>
              </a:spcBef>
            </a:pPr>
            <a:r>
              <a:rPr lang="en-US" dirty="0"/>
              <a:t>QCD is the </a:t>
            </a:r>
            <a:r>
              <a:rPr lang="en-US" dirty="0">
                <a:solidFill>
                  <a:srgbClr val="FF3300"/>
                </a:solidFill>
              </a:rPr>
              <a:t>fundamental</a:t>
            </a:r>
            <a:r>
              <a:rPr lang="en-US" dirty="0"/>
              <a:t> theory that describes structure and interactions in nuclear matter.</a:t>
            </a:r>
          </a:p>
          <a:p>
            <a:pPr>
              <a:spcBef>
                <a:spcPts val="600"/>
              </a:spcBef>
            </a:pPr>
            <a:r>
              <a:rPr lang="en-US" dirty="0"/>
              <a:t>Without gluons there are no protons, no neutrons, and  no atomic nuclei</a:t>
            </a:r>
          </a:p>
          <a:p>
            <a:pPr>
              <a:spcBef>
                <a:spcPts val="600"/>
              </a:spcBef>
            </a:pPr>
            <a:r>
              <a:rPr lang="en-US" dirty="0"/>
              <a:t>Gluons dominate the structure of the QCD vacuum</a:t>
            </a:r>
          </a:p>
        </p:txBody>
      </p:sp>
      <p:pic>
        <p:nvPicPr>
          <p:cNvPr id="34820" name="Picture 8" descr="ActionAPE5LQanimXs30small"/>
          <p:cNvPicPr>
            <a:picLocks noChangeAspect="1" noChangeArrowheads="1" noCrop="1"/>
          </p:cNvPicPr>
          <p:nvPr/>
        </p:nvPicPr>
        <p:blipFill>
          <a:blip r:embed="rId2" cstate="print"/>
          <a:srcRect/>
          <a:stretch>
            <a:fillRect/>
          </a:stretch>
        </p:blipFill>
        <p:spPr bwMode="auto">
          <a:xfrm>
            <a:off x="6062201" y="888974"/>
            <a:ext cx="2926080" cy="2194560"/>
          </a:xfrm>
          <a:prstGeom prst="rect">
            <a:avLst/>
          </a:prstGeom>
          <a:noFill/>
          <a:ln w="9525">
            <a:noFill/>
            <a:miter lim="800000"/>
            <a:headEnd/>
            <a:tailEnd/>
          </a:ln>
        </p:spPr>
      </p:pic>
      <p:sp>
        <p:nvSpPr>
          <p:cNvPr id="5"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5</a:t>
            </a:fld>
            <a:endParaRPr lang="en-US" dirty="0"/>
          </a:p>
        </p:txBody>
      </p:sp>
      <p:sp>
        <p:nvSpPr>
          <p:cNvPr id="7" name="Rectangle 3"/>
          <p:cNvSpPr txBox="1">
            <a:spLocks noChangeArrowheads="1"/>
          </p:cNvSpPr>
          <p:nvPr/>
        </p:nvSpPr>
        <p:spPr>
          <a:xfrm>
            <a:off x="119994" y="2487577"/>
            <a:ext cx="5738454" cy="2830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Tx/>
              <a:buNone/>
            </a:pPr>
            <a:endParaRPr lang="en-US" dirty="0"/>
          </a:p>
          <a:p>
            <a:pPr>
              <a:spcBef>
                <a:spcPts val="600"/>
              </a:spcBef>
            </a:pPr>
            <a:r>
              <a:rPr lang="en-US" dirty="0"/>
              <a:t>Facts:</a:t>
            </a:r>
            <a:endParaRPr lang="en-US" dirty="0">
              <a:solidFill>
                <a:srgbClr val="1E02C6"/>
              </a:solidFill>
            </a:endParaRPr>
          </a:p>
          <a:p>
            <a:pPr lvl="1">
              <a:spcBef>
                <a:spcPts val="600"/>
              </a:spcBef>
            </a:pPr>
            <a:r>
              <a:rPr lang="en-US" dirty="0">
                <a:solidFill>
                  <a:srgbClr val="1E02C6"/>
                </a:solidFill>
              </a:rPr>
              <a:t>The essential features of QCD (e.g. asymptotic freedom, dynamical chiral symmetry breaking, and color confinement) are driven by gluons!</a:t>
            </a:r>
          </a:p>
          <a:p>
            <a:pPr lvl="1">
              <a:spcBef>
                <a:spcPts val="600"/>
              </a:spcBef>
            </a:pPr>
            <a:r>
              <a:rPr lang="en-US" dirty="0">
                <a:solidFill>
                  <a:srgbClr val="1E02C6"/>
                </a:solidFill>
              </a:rPr>
              <a:t>Unique aspect of QCD is the self interaction of the gluons</a:t>
            </a:r>
          </a:p>
          <a:p>
            <a:pPr lvl="1">
              <a:spcBef>
                <a:spcPts val="600"/>
              </a:spcBef>
            </a:pPr>
            <a:r>
              <a:rPr lang="en-US" dirty="0">
                <a:solidFill>
                  <a:srgbClr val="1E02C6"/>
                </a:solidFill>
              </a:rPr>
              <a:t>Mass from massless gluons and nearly massless quarks</a:t>
            </a:r>
          </a:p>
          <a:p>
            <a:pPr lvl="2">
              <a:spcBef>
                <a:spcPts val="600"/>
              </a:spcBef>
            </a:pPr>
            <a:r>
              <a:rPr lang="en-US" sz="1600" dirty="0">
                <a:solidFill>
                  <a:srgbClr val="1E02C6"/>
                </a:solidFill>
              </a:rPr>
              <a:t>Most of the mass of the visible universe emerges from quark-gluon interactions</a:t>
            </a:r>
          </a:p>
          <a:p>
            <a:pPr lvl="2">
              <a:spcBef>
                <a:spcPts val="600"/>
              </a:spcBef>
            </a:pPr>
            <a:r>
              <a:rPr lang="en-US" sz="1600" dirty="0">
                <a:solidFill>
                  <a:srgbClr val="1E02C6"/>
                </a:solidFill>
              </a:rPr>
              <a:t>The Higgs mechanism has almost no role here</a:t>
            </a:r>
          </a:p>
        </p:txBody>
      </p:sp>
      <p:pic>
        <p:nvPicPr>
          <p:cNvPr id="8" name="Picture 5" descr="fig1-pg19"/>
          <p:cNvPicPr>
            <a:picLocks noChangeAspect="1" noChangeArrowheads="1"/>
          </p:cNvPicPr>
          <p:nvPr/>
        </p:nvPicPr>
        <p:blipFill>
          <a:blip r:embed="rId3" cstate="print"/>
          <a:srcRect l="3509" t="6774" r="8772" b="2274"/>
          <a:stretch>
            <a:fillRect/>
          </a:stretch>
        </p:blipFill>
        <p:spPr bwMode="auto">
          <a:xfrm>
            <a:off x="6001246" y="3742022"/>
            <a:ext cx="3047990" cy="2437534"/>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BD838416-6EB1-4482-96DE-E4FEC1FB5ED1}"/>
              </a:ext>
            </a:extLst>
          </p:cNvPr>
          <p:cNvPicPr>
            <a:picLocks noChangeAspect="1"/>
          </p:cNvPicPr>
          <p:nvPr/>
        </p:nvPicPr>
        <p:blipFill>
          <a:blip r:embed="rId4"/>
          <a:stretch>
            <a:fillRect/>
          </a:stretch>
        </p:blipFill>
        <p:spPr>
          <a:xfrm>
            <a:off x="5915897" y="3295294"/>
            <a:ext cx="3072384" cy="2938272"/>
          </a:xfrm>
          <a:prstGeom prst="rect">
            <a:avLst/>
          </a:prstGeom>
        </p:spPr>
      </p:pic>
    </p:spTree>
    <p:extLst>
      <p:ext uri="{BB962C8B-B14F-4D97-AF65-F5344CB8AC3E}">
        <p14:creationId xmlns:p14="http://schemas.microsoft.com/office/powerpoint/2010/main" val="20773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2800" dirty="0"/>
              <a:t>Transverse Momentum Structure of Nucleon – </a:t>
            </a:r>
            <a:r>
              <a:rPr lang="en-US" sz="2800" dirty="0" err="1">
                <a:solidFill>
                  <a:srgbClr val="FF0000"/>
                </a:solidFill>
              </a:rPr>
              <a:t>TMDs</a:t>
            </a:r>
            <a:endParaRPr lang="en-US" sz="2800" dirty="0">
              <a:solidFill>
                <a:srgbClr val="FF0000"/>
              </a:solidFill>
            </a:endParaRPr>
          </a:p>
        </p:txBody>
      </p:sp>
      <p:grpSp>
        <p:nvGrpSpPr>
          <p:cNvPr id="3" name="Group 22"/>
          <p:cNvGrpSpPr/>
          <p:nvPr/>
        </p:nvGrpSpPr>
        <p:grpSpPr>
          <a:xfrm>
            <a:off x="1901631" y="996940"/>
            <a:ext cx="5318279" cy="855142"/>
            <a:chOff x="1798236" y="844410"/>
            <a:chExt cx="4942529" cy="645714"/>
          </a:xfrm>
          <a:solidFill>
            <a:srgbClr val="FFFFFF"/>
          </a:solidFill>
        </p:grpSpPr>
        <p:pic>
          <p:nvPicPr>
            <p:cNvPr id="5" name="Picture 4"/>
            <p:cNvPicPr>
              <a:picLocks noChangeAspect="1"/>
            </p:cNvPicPr>
            <p:nvPr/>
          </p:nvPicPr>
          <p:blipFill>
            <a:blip r:embed="rId2"/>
            <a:srcRect l="50617" t="33122" r="7898" b="62991"/>
            <a:stretch>
              <a:fillRect/>
            </a:stretch>
          </p:blipFill>
          <p:spPr>
            <a:xfrm>
              <a:off x="1842366" y="880524"/>
              <a:ext cx="4898399" cy="609600"/>
            </a:xfrm>
            <a:prstGeom prst="rect">
              <a:avLst/>
            </a:prstGeom>
            <a:grpFill/>
            <a:ln>
              <a:noFill/>
            </a:ln>
          </p:spPr>
        </p:pic>
        <p:pic>
          <p:nvPicPr>
            <p:cNvPr id="8" name="Picture 7"/>
            <p:cNvPicPr>
              <a:picLocks noChangeAspect="1"/>
            </p:cNvPicPr>
            <p:nvPr/>
          </p:nvPicPr>
          <p:blipFill>
            <a:blip r:embed="rId2"/>
            <a:srcRect l="50617" t="29404" r="42200" b="66962"/>
            <a:stretch>
              <a:fillRect/>
            </a:stretch>
          </p:blipFill>
          <p:spPr>
            <a:xfrm>
              <a:off x="1798236" y="844410"/>
              <a:ext cx="877975" cy="589888"/>
            </a:xfrm>
            <a:prstGeom prst="rect">
              <a:avLst/>
            </a:prstGeom>
            <a:grpFill/>
            <a:ln>
              <a:noFill/>
            </a:ln>
          </p:spPr>
        </p:pic>
      </p:grpSp>
      <p:grpSp>
        <p:nvGrpSpPr>
          <p:cNvPr id="4" name="Group 21"/>
          <p:cNvGrpSpPr>
            <a:grpSpLocks/>
          </p:cNvGrpSpPr>
          <p:nvPr/>
        </p:nvGrpSpPr>
        <p:grpSpPr bwMode="auto">
          <a:xfrm>
            <a:off x="264160" y="2247896"/>
            <a:ext cx="4267200" cy="3540124"/>
            <a:chOff x="381000" y="2362200"/>
            <a:chExt cx="4267200" cy="3540124"/>
          </a:xfrm>
        </p:grpSpPr>
        <p:grpSp>
          <p:nvGrpSpPr>
            <p:cNvPr id="7" name="Group 22"/>
            <p:cNvGrpSpPr>
              <a:grpSpLocks/>
            </p:cNvGrpSpPr>
            <p:nvPr/>
          </p:nvGrpSpPr>
          <p:grpSpPr bwMode="auto">
            <a:xfrm>
              <a:off x="381000" y="2362200"/>
              <a:ext cx="4267200" cy="3540124"/>
              <a:chOff x="381000" y="2743200"/>
              <a:chExt cx="4038600" cy="3357829"/>
            </a:xfrm>
          </p:grpSpPr>
          <p:cxnSp>
            <p:nvCxnSpPr>
              <p:cNvPr id="12" name="Straight Arrow Connector 10"/>
              <p:cNvCxnSpPr>
                <a:cxnSpLocks noChangeShapeType="1"/>
                <a:endCxn id="13" idx="0"/>
              </p:cNvCxnSpPr>
              <p:nvPr/>
            </p:nvCxnSpPr>
            <p:spPr bwMode="auto">
              <a:xfrm rot="10800000" flipV="1">
                <a:off x="2286000" y="2743200"/>
                <a:ext cx="2133600" cy="1639888"/>
              </a:xfrm>
              <a:prstGeom prst="straightConnector1">
                <a:avLst/>
              </a:prstGeom>
              <a:noFill/>
              <a:ln w="38100">
                <a:solidFill>
                  <a:schemeClr val="tx1"/>
                </a:solidFill>
                <a:round/>
                <a:headEnd/>
                <a:tailEnd type="arrow" w="med" len="med"/>
              </a:ln>
            </p:spPr>
          </p:cxnSp>
          <p:sp>
            <p:nvSpPr>
              <p:cNvPr id="13" name="TextBox 14"/>
              <p:cNvSpPr txBox="1">
                <a:spLocks noChangeArrowheads="1"/>
              </p:cNvSpPr>
              <p:nvPr/>
            </p:nvSpPr>
            <p:spPr bwMode="auto">
              <a:xfrm>
                <a:off x="381000" y="4383088"/>
                <a:ext cx="3810000" cy="613041"/>
              </a:xfrm>
              <a:prstGeom prst="rect">
                <a:avLst/>
              </a:prstGeom>
              <a:noFill/>
              <a:ln w="9525">
                <a:solidFill>
                  <a:srgbClr val="FF0000"/>
                </a:solid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A10"/>
                    </a:solidFill>
                    <a:effectLst/>
                    <a:uLnTx/>
                    <a:uFillTx/>
                    <a:latin typeface="Arial" panose="020B0604020202020204" pitchFamily="34" charset="0"/>
                    <a:ea typeface="Tahoma" charset="0"/>
                    <a:cs typeface="Arial" panose="020B0604020202020204" pitchFamily="34" charset="0"/>
                  </a:rPr>
                  <a:t>Transverse Momentum-dependent Distributions </a:t>
                </a:r>
                <a:r>
                  <a:rPr kumimoji="0" lang="en-US" sz="1800" b="0" i="0" u="none" strike="noStrike" kern="1200" cap="none" spc="0" normalizeH="0" baseline="0" noProof="0" dirty="0">
                    <a:ln>
                      <a:noFill/>
                    </a:ln>
                    <a:solidFill>
                      <a:srgbClr val="00C000"/>
                    </a:solidFill>
                    <a:effectLst/>
                    <a:uLnTx/>
                    <a:uFillTx/>
                    <a:latin typeface="Arial" panose="020B0604020202020204" pitchFamily="34" charset="0"/>
                    <a:ea typeface="Tahoma" charset="0"/>
                    <a:cs typeface="Arial" panose="020B0604020202020204" pitchFamily="34" charset="0"/>
                  </a:rPr>
                  <a:t>(TMD)</a:t>
                </a:r>
              </a:p>
            </p:txBody>
          </p:sp>
          <p:cxnSp>
            <p:nvCxnSpPr>
              <p:cNvPr id="14" name="Straight Arrow Connector 45"/>
              <p:cNvCxnSpPr>
                <a:cxnSpLocks noChangeShapeType="1"/>
              </p:cNvCxnSpPr>
              <p:nvPr/>
            </p:nvCxnSpPr>
            <p:spPr bwMode="auto">
              <a:xfrm rot="5400000">
                <a:off x="2096294" y="5258594"/>
                <a:ext cx="381000" cy="1588"/>
              </a:xfrm>
              <a:prstGeom prst="straightConnector1">
                <a:avLst/>
              </a:prstGeom>
              <a:noFill/>
              <a:ln w="38100">
                <a:solidFill>
                  <a:schemeClr val="tx1"/>
                </a:solidFill>
                <a:round/>
                <a:headEnd/>
                <a:tailEnd type="arrow" w="med" len="med"/>
              </a:ln>
            </p:spPr>
          </p:cxnSp>
          <p:sp>
            <p:nvSpPr>
              <p:cNvPr id="15" name="TextBox 51"/>
              <p:cNvSpPr txBox="1">
                <a:spLocks noChangeArrowheads="1"/>
              </p:cNvSpPr>
              <p:nvPr/>
            </p:nvSpPr>
            <p:spPr bwMode="auto">
              <a:xfrm>
                <a:off x="838200" y="5487988"/>
                <a:ext cx="2860222" cy="613041"/>
              </a:xfrm>
              <a:prstGeom prst="rect">
                <a:avLst/>
              </a:prstGeom>
              <a:solidFill>
                <a:srgbClr val="BAFFFD"/>
              </a:solidFill>
              <a:ln w="19050">
                <a:solidFill>
                  <a:srgbClr val="FF0000"/>
                </a:solidFill>
                <a:round/>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61616"/>
                    </a:solidFill>
                    <a:effectLst/>
                    <a:uLnTx/>
                    <a:uFillTx/>
                    <a:latin typeface="Arial" panose="020B0604020202020204" pitchFamily="34" charset="0"/>
                    <a:ea typeface="Tahoma" charset="0"/>
                    <a:cs typeface="Arial" panose="020B0604020202020204" pitchFamily="34" charset="0"/>
                  </a:rPr>
                  <a:t>3D imaging of the nucleon in momentum space</a:t>
                </a:r>
              </a:p>
            </p:txBody>
          </p:sp>
        </p:grpSp>
        <p:sp>
          <p:nvSpPr>
            <p:cNvPr id="11" name="TextBox 19"/>
            <p:cNvSpPr txBox="1">
              <a:spLocks noChangeArrowheads="1"/>
            </p:cNvSpPr>
            <p:nvPr/>
          </p:nvSpPr>
          <p:spPr bwMode="auto">
            <a:xfrm>
              <a:off x="1892300" y="2971800"/>
              <a:ext cx="2146742" cy="646331"/>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Integrate over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spatial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dimensions</a:t>
              </a:r>
            </a:p>
          </p:txBody>
        </p:sp>
      </p:grpSp>
      <p:pic>
        <p:nvPicPr>
          <p:cNvPr id="6" name="Picture 5"/>
          <p:cNvPicPr>
            <a:picLocks noChangeAspect="1"/>
          </p:cNvPicPr>
          <p:nvPr/>
        </p:nvPicPr>
        <p:blipFill>
          <a:blip r:embed="rId2"/>
          <a:srcRect l="59596" t="61090" r="17396" b="34875"/>
          <a:stretch>
            <a:fillRect/>
          </a:stretch>
        </p:blipFill>
        <p:spPr>
          <a:xfrm>
            <a:off x="2714862" y="18838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852636" y="776517"/>
            <a:ext cx="5367274" cy="338554"/>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ahoma" charset="0"/>
                <a:cs typeface="Arial" panose="020B0604020202020204" pitchFamily="34" charset="0"/>
              </a:rPr>
              <a:t>(Quantum phase-space quark distribution in the nucleon) </a:t>
            </a:r>
          </a:p>
        </p:txBody>
      </p:sp>
      <p:grpSp>
        <p:nvGrpSpPr>
          <p:cNvPr id="30" name="Group 29"/>
          <p:cNvGrpSpPr/>
          <p:nvPr/>
        </p:nvGrpSpPr>
        <p:grpSpPr>
          <a:xfrm>
            <a:off x="4784824" y="2802889"/>
            <a:ext cx="4016275" cy="2444469"/>
            <a:chOff x="4949924" y="3625849"/>
            <a:chExt cx="4016275" cy="2444469"/>
          </a:xfrm>
        </p:grpSpPr>
        <p:pic>
          <p:nvPicPr>
            <p:cNvPr id="16" name="Picture 6" descr="muldtab1"/>
            <p:cNvPicPr>
              <a:picLocks noChangeAspect="1" noChangeArrowheads="1"/>
            </p:cNvPicPr>
            <p:nvPr/>
          </p:nvPicPr>
          <p:blipFill>
            <a:blip r:embed="rId3"/>
            <a:srcRect/>
            <a:stretch>
              <a:fillRect/>
            </a:stretch>
          </p:blipFill>
          <p:spPr bwMode="auto">
            <a:xfrm>
              <a:off x="5309498" y="3938713"/>
              <a:ext cx="3656701" cy="2131605"/>
            </a:xfrm>
            <a:prstGeom prst="rect">
              <a:avLst/>
            </a:prstGeom>
            <a:solidFill>
              <a:srgbClr val="CCFFCC"/>
            </a:solidFill>
            <a:ln w="9525">
              <a:noFill/>
              <a:miter lim="800000"/>
              <a:headEnd/>
              <a:tailEnd/>
            </a:ln>
          </p:spPr>
        </p:pic>
        <p:sp>
          <p:nvSpPr>
            <p:cNvPr id="18" name="Rectangle 9"/>
            <p:cNvSpPr>
              <a:spLocks noChangeAspect="1" noChangeArrowheads="1"/>
            </p:cNvSpPr>
            <p:nvPr/>
          </p:nvSpPr>
          <p:spPr bwMode="auto">
            <a:xfrm>
              <a:off x="5484808" y="4395787"/>
              <a:ext cx="382588" cy="382587"/>
            </a:xfrm>
            <a:prstGeom prst="rect">
              <a:avLst/>
            </a:prstGeom>
            <a:solidFill>
              <a:srgbClr val="FF0000">
                <a:alpha val="27058"/>
              </a:srgbClr>
            </a:solidFill>
            <a:ln w="9525">
              <a:noFill/>
              <a:miter lim="800000"/>
              <a:headEnd/>
              <a:tailEnd/>
            </a:ln>
          </p:spPr>
          <p:txBody>
            <a:bodyPr anchor="ct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9"/>
            <p:cNvSpPr>
              <a:spLocks noChangeAspect="1" noChangeArrowheads="1"/>
            </p:cNvSpPr>
            <p:nvPr/>
          </p:nvSpPr>
          <p:spPr bwMode="auto">
            <a:xfrm>
              <a:off x="5456285" y="4970463"/>
              <a:ext cx="385766" cy="385762"/>
            </a:xfrm>
            <a:prstGeom prst="rect">
              <a:avLst/>
            </a:prstGeom>
            <a:solidFill>
              <a:srgbClr val="00F600">
                <a:alpha val="27058"/>
              </a:srgbClr>
            </a:solidFill>
            <a:ln w="9525">
              <a:noFill/>
              <a:miter lim="800000"/>
              <a:headEnd/>
              <a:tailEnd/>
            </a:ln>
          </p:spPr>
          <p:txBody>
            <a:bodyPr anchor="ct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9"/>
            <p:cNvSpPr>
              <a:spLocks noChangeAspect="1" noChangeArrowheads="1"/>
            </p:cNvSpPr>
            <p:nvPr/>
          </p:nvSpPr>
          <p:spPr bwMode="auto">
            <a:xfrm>
              <a:off x="5484807" y="5595938"/>
              <a:ext cx="382588" cy="382587"/>
            </a:xfrm>
            <a:prstGeom prst="rect">
              <a:avLst/>
            </a:prstGeom>
            <a:solidFill>
              <a:srgbClr val="0000FF">
                <a:alpha val="27058"/>
              </a:srgbClr>
            </a:solidFill>
            <a:ln w="9525">
              <a:noFill/>
              <a:miter lim="800000"/>
              <a:headEnd/>
              <a:tailEnd/>
            </a:ln>
          </p:spPr>
          <p:txBody>
            <a:bodyPr anchor="ct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31"/>
            <p:cNvSpPr txBox="1">
              <a:spLocks noChangeArrowheads="1"/>
            </p:cNvSpPr>
            <p:nvPr/>
          </p:nvSpPr>
          <p:spPr bwMode="auto">
            <a:xfrm rot="16200000">
              <a:off x="4200360" y="4828605"/>
              <a:ext cx="1806905" cy="307777"/>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Nucleon polarization</a:t>
              </a:r>
            </a:p>
          </p:txBody>
        </p:sp>
        <p:sp>
          <p:nvSpPr>
            <p:cNvPr id="28" name="TextBox 32"/>
            <p:cNvSpPr txBox="1">
              <a:spLocks noChangeArrowheads="1"/>
            </p:cNvSpPr>
            <p:nvPr/>
          </p:nvSpPr>
          <p:spPr bwMode="auto">
            <a:xfrm>
              <a:off x="6134060" y="3625849"/>
              <a:ext cx="2015295" cy="307777"/>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Quark spin polarization</a:t>
              </a:r>
            </a:p>
          </p:txBody>
        </p:sp>
      </p:grpSp>
      <p:sp>
        <p:nvSpPr>
          <p:cNvPr id="26" name="TextBox 25"/>
          <p:cNvSpPr txBox="1"/>
          <p:nvPr/>
        </p:nvSpPr>
        <p:spPr>
          <a:xfrm>
            <a:off x="4693296" y="5454936"/>
            <a:ext cx="4374503" cy="923330"/>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JLab has planned a complete SIDIS program with π/K to access quark TMDs, COMPASS can access sea quark region</a:t>
            </a:r>
          </a:p>
        </p:txBody>
      </p:sp>
      <p:sp>
        <p:nvSpPr>
          <p:cNvPr id="23" name="TextBox 22">
            <a:extLst>
              <a:ext uri="{FF2B5EF4-FFF2-40B4-BE49-F238E27FC236}">
                <a16:creationId xmlns="" xmlns:a16="http://schemas.microsoft.com/office/drawing/2014/main" id="{430E1FC5-BDEF-4249-AE95-4DDDD10B5BA5}"/>
              </a:ext>
            </a:extLst>
          </p:cNvPr>
          <p:cNvSpPr txBox="1"/>
          <p:nvPr/>
        </p:nvSpPr>
        <p:spPr>
          <a:xfrm>
            <a:off x="98718" y="1248369"/>
            <a:ext cx="5132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5D</a:t>
            </a:r>
          </a:p>
        </p:txBody>
      </p:sp>
      <p:sp>
        <p:nvSpPr>
          <p:cNvPr id="29" name="TextBox 28">
            <a:extLst>
              <a:ext uri="{FF2B5EF4-FFF2-40B4-BE49-F238E27FC236}">
                <a16:creationId xmlns="" xmlns:a16="http://schemas.microsoft.com/office/drawing/2014/main" id="{830543EF-5600-40C7-BB91-C4F3DDB20414}"/>
              </a:ext>
            </a:extLst>
          </p:cNvPr>
          <p:cNvSpPr txBox="1"/>
          <p:nvPr/>
        </p:nvSpPr>
        <p:spPr>
          <a:xfrm>
            <a:off x="100395" y="5289490"/>
            <a:ext cx="5132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0070C0"/>
                </a:solidFill>
                <a:latin typeface="Arial" pitchFamily="34" charset="0"/>
                <a:cs typeface="Arial" pitchFamily="34" charset="0"/>
              </a:rPr>
              <a:t>3</a:t>
            </a:r>
            <a:r>
              <a:rPr kumimoji="0" lang="en-US" sz="2000" b="1" i="0" u="none" strike="noStrike" kern="1200" cap="none" spc="0" normalizeH="0" baseline="0" noProof="0" dirty="0">
                <a:ln>
                  <a:noFill/>
                </a:ln>
                <a:solidFill>
                  <a:srgbClr val="0070C0"/>
                </a:solidFill>
                <a:effectLst/>
                <a:uLnTx/>
                <a:uFillTx/>
                <a:latin typeface="Arial" pitchFamily="34" charset="0"/>
                <a:ea typeface="+mn-ea"/>
                <a:cs typeface="Arial" pitchFamily="34" charset="0"/>
              </a:rPr>
              <a:t>D</a:t>
            </a:r>
          </a:p>
        </p:txBody>
      </p:sp>
    </p:spTree>
    <p:extLst>
      <p:ext uri="{BB962C8B-B14F-4D97-AF65-F5344CB8AC3E}">
        <p14:creationId xmlns:p14="http://schemas.microsoft.com/office/powerpoint/2010/main" val="3390754774"/>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ueX-500-px.png">
            <a:extLst>
              <a:ext uri="{FF2B5EF4-FFF2-40B4-BE49-F238E27FC236}">
                <a16:creationId xmlns="" xmlns:a16="http://schemas.microsoft.com/office/drawing/2014/main" id="{1FE38FF7-9AD5-47C2-8899-518D39016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7" y="47765"/>
            <a:ext cx="1783302" cy="620589"/>
          </a:xfrm>
          <a:prstGeom prst="rect">
            <a:avLst/>
          </a:prstGeom>
        </p:spPr>
      </p:pic>
      <p:sp>
        <p:nvSpPr>
          <p:cNvPr id="5" name="Title 1">
            <a:extLst>
              <a:ext uri="{FF2B5EF4-FFF2-40B4-BE49-F238E27FC236}">
                <a16:creationId xmlns="" xmlns:a16="http://schemas.microsoft.com/office/drawing/2014/main" id="{D6150129-4AC3-44B4-8C6A-8B366EECB60E}"/>
              </a:ext>
            </a:extLst>
          </p:cNvPr>
          <p:cNvSpPr txBox="1">
            <a:spLocks/>
          </p:cNvSpPr>
          <p:nvPr/>
        </p:nvSpPr>
        <p:spPr>
          <a:xfrm>
            <a:off x="1255059" y="60743"/>
            <a:ext cx="7888940" cy="762217"/>
          </a:xfrm>
          <a:prstGeom prst="rect">
            <a:avLst/>
          </a:prstGeom>
        </p:spPr>
        <p:txBody>
          <a:bodyPr>
            <a:norm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a:t>1</a:t>
            </a:r>
            <a:r>
              <a:rPr lang="en-US" baseline="30000"/>
              <a:t>st</a:t>
            </a:r>
            <a:r>
              <a:rPr lang="en-US"/>
              <a:t> Results from 12-GeV JLab</a:t>
            </a:r>
            <a:endParaRPr lang="en-US" dirty="0"/>
          </a:p>
        </p:txBody>
      </p:sp>
      <p:grpSp>
        <p:nvGrpSpPr>
          <p:cNvPr id="11" name="Group 10">
            <a:extLst>
              <a:ext uri="{FF2B5EF4-FFF2-40B4-BE49-F238E27FC236}">
                <a16:creationId xmlns="" xmlns:a16="http://schemas.microsoft.com/office/drawing/2014/main" id="{0D0F437C-6928-46E8-BA23-20B3578AB90D}"/>
              </a:ext>
            </a:extLst>
          </p:cNvPr>
          <p:cNvGrpSpPr/>
          <p:nvPr/>
        </p:nvGrpSpPr>
        <p:grpSpPr>
          <a:xfrm>
            <a:off x="188582" y="837120"/>
            <a:ext cx="4274286" cy="5531429"/>
            <a:chOff x="188582" y="837120"/>
            <a:chExt cx="4274286" cy="5531429"/>
          </a:xfrm>
        </p:grpSpPr>
        <p:pic>
          <p:nvPicPr>
            <p:cNvPr id="6" name="Picture 5" descr="fig5_Sigma.png">
              <a:extLst>
                <a:ext uri="{FF2B5EF4-FFF2-40B4-BE49-F238E27FC236}">
                  <a16:creationId xmlns="" xmlns:a16="http://schemas.microsoft.com/office/drawing/2014/main" id="{2361E5EF-1AEC-4B67-8B13-E374E6010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82" y="837120"/>
              <a:ext cx="4274286" cy="5531429"/>
            </a:xfrm>
            <a:prstGeom prst="rect">
              <a:avLst/>
            </a:prstGeom>
          </p:spPr>
        </p:pic>
        <p:sp>
          <p:nvSpPr>
            <p:cNvPr id="9" name="TextBox 8">
              <a:extLst>
                <a:ext uri="{FF2B5EF4-FFF2-40B4-BE49-F238E27FC236}">
                  <a16:creationId xmlns="" xmlns:a16="http://schemas.microsoft.com/office/drawing/2014/main" id="{EB371559-B57F-4718-8FED-001F28A3D6A4}"/>
                </a:ext>
              </a:extLst>
            </p:cNvPr>
            <p:cNvSpPr txBox="1"/>
            <p:nvPr/>
          </p:nvSpPr>
          <p:spPr>
            <a:xfrm rot="16200000">
              <a:off x="-1300318" y="2627069"/>
              <a:ext cx="3482943"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Beam Spin Asymmetry </a:t>
              </a:r>
              <a:r>
                <a:rPr lang="en-US" dirty="0">
                  <a:latin typeface="Symbol" panose="05050102010706020507" pitchFamily="18" charset="2"/>
                  <a:cs typeface="Arial" panose="020B0604020202020204" pitchFamily="34" charset="0"/>
                </a:rPr>
                <a:t>S</a:t>
              </a:r>
            </a:p>
          </p:txBody>
        </p:sp>
        <p:sp>
          <p:nvSpPr>
            <p:cNvPr id="10" name="TextBox 9">
              <a:extLst>
                <a:ext uri="{FF2B5EF4-FFF2-40B4-BE49-F238E27FC236}">
                  <a16:creationId xmlns="" xmlns:a16="http://schemas.microsoft.com/office/drawing/2014/main" id="{28FF1D4B-639F-45BF-AB84-951DF15033B2}"/>
                </a:ext>
              </a:extLst>
            </p:cNvPr>
            <p:cNvSpPr txBox="1"/>
            <p:nvPr/>
          </p:nvSpPr>
          <p:spPr>
            <a:xfrm>
              <a:off x="994628" y="5912427"/>
              <a:ext cx="1741182"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t = (</a:t>
              </a:r>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target</a:t>
              </a:r>
              <a:r>
                <a:rPr lang="en-US" dirty="0">
                  <a:latin typeface="Arial" panose="020B0604020202020204" pitchFamily="34" charset="0"/>
                  <a:cs typeface="Arial" panose="020B0604020202020204" pitchFamily="34" charset="0"/>
                </a:rPr>
                <a:t> – p</a:t>
              </a:r>
              <a:r>
                <a:rPr lang="en-US" baseline="-25000"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2</a:t>
              </a:r>
            </a:p>
          </p:txBody>
        </p:sp>
      </p:grpSp>
      <p:sp>
        <p:nvSpPr>
          <p:cNvPr id="12" name="TextBox 11">
            <a:extLst>
              <a:ext uri="{FF2B5EF4-FFF2-40B4-BE49-F238E27FC236}">
                <a16:creationId xmlns="" xmlns:a16="http://schemas.microsoft.com/office/drawing/2014/main" id="{4B0EA503-1874-446B-9840-830C9C5B193A}"/>
              </a:ext>
            </a:extLst>
          </p:cNvPr>
          <p:cNvSpPr txBox="1"/>
          <p:nvPr/>
        </p:nvSpPr>
        <p:spPr>
          <a:xfrm>
            <a:off x="3963217" y="837120"/>
            <a:ext cx="5047201" cy="1277273"/>
          </a:xfrm>
          <a:prstGeom prst="rect">
            <a:avLst/>
          </a:prstGeom>
          <a:noFill/>
          <a:ln w="25400">
            <a:solidFill>
              <a:srgbClr val="C00000"/>
            </a:solidFill>
          </a:ln>
        </p:spPr>
        <p:txBody>
          <a:bodyPr wrap="square" rtlCol="0">
            <a:spAutoFit/>
          </a:bodyPr>
          <a:lstStyle/>
          <a:p>
            <a:pPr fontAlgn="base">
              <a:lnSpc>
                <a:spcPct val="150000"/>
              </a:lnSpc>
              <a:spcBef>
                <a:spcPct val="0"/>
              </a:spcBef>
              <a:spcAft>
                <a:spcPct val="0"/>
              </a:spcAft>
            </a:pPr>
            <a:r>
              <a:rPr lang="en-US" sz="1400" i="1" dirty="0">
                <a:latin typeface="Arial" pitchFamily="34" charset="0"/>
                <a:cs typeface="Arial" pitchFamily="34" charset="0"/>
              </a:rPr>
              <a:t>The new </a:t>
            </a:r>
            <a:r>
              <a:rPr lang="en-US" sz="1400" i="1" dirty="0" err="1">
                <a:latin typeface="Arial" pitchFamily="34" charset="0"/>
                <a:cs typeface="Arial" pitchFamily="34" charset="0"/>
              </a:rPr>
              <a:t>GlueX</a:t>
            </a:r>
            <a:r>
              <a:rPr lang="en-US" sz="1400" i="1" dirty="0">
                <a:latin typeface="Arial" pitchFamily="34" charset="0"/>
                <a:cs typeface="Arial" pitchFamily="34" charset="0"/>
              </a:rPr>
              <a:t> results (PRC 95 (2017) 042201) show:</a:t>
            </a:r>
          </a:p>
          <a:p>
            <a:pPr marL="171450" indent="-171450" fontAlgn="base">
              <a:spcBef>
                <a:spcPct val="0"/>
              </a:spcBef>
              <a:spcAft>
                <a:spcPct val="0"/>
              </a:spcAft>
            </a:pPr>
            <a:r>
              <a:rPr lang="en-US" sz="1400" dirty="0">
                <a:latin typeface="Arial" pitchFamily="34" charset="0"/>
                <a:cs typeface="Arial" pitchFamily="34" charset="0"/>
              </a:rPr>
              <a:t>• 	The reaction mechanism for neutral </a:t>
            </a:r>
            <a:r>
              <a:rPr lang="en-US" sz="1400" dirty="0" err="1">
                <a:latin typeface="Arial" pitchFamily="34" charset="0"/>
                <a:cs typeface="Arial" pitchFamily="34" charset="0"/>
              </a:rPr>
              <a:t>pions</a:t>
            </a:r>
            <a:r>
              <a:rPr lang="en-US" sz="1400" dirty="0">
                <a:latin typeface="Arial" pitchFamily="34" charset="0"/>
                <a:cs typeface="Arial" pitchFamily="34" charset="0"/>
              </a:rPr>
              <a:t> is dominated by pure vector coupling.</a:t>
            </a:r>
          </a:p>
          <a:p>
            <a:pPr marL="171450" indent="-171450" fontAlgn="base">
              <a:spcBef>
                <a:spcPct val="0"/>
              </a:spcBef>
              <a:spcAft>
                <a:spcPct val="0"/>
              </a:spcAft>
            </a:pPr>
            <a:r>
              <a:rPr lang="en-US" sz="1400" dirty="0">
                <a:latin typeface="Arial" pitchFamily="34" charset="0"/>
                <a:cs typeface="Arial" pitchFamily="34" charset="0"/>
              </a:rPr>
              <a:t>• 	The first data for beam asymmetry for</a:t>
            </a:r>
            <a:r>
              <a:rPr lang="en-US" sz="1400" dirty="0">
                <a:latin typeface="Symbol" charset="2"/>
                <a:cs typeface="Symbol" charset="2"/>
              </a:rPr>
              <a:t> h </a:t>
            </a:r>
            <a:r>
              <a:rPr lang="en-US" sz="1400" dirty="0">
                <a:latin typeface="Arial" pitchFamily="34" charset="0"/>
                <a:cs typeface="Arial" pitchFamily="34" charset="0"/>
              </a:rPr>
              <a:t>production &gt;3 GeV.</a:t>
            </a:r>
          </a:p>
          <a:p>
            <a:pPr marL="171450" indent="-171450" fontAlgn="base">
              <a:spcBef>
                <a:spcPct val="0"/>
              </a:spcBef>
              <a:spcAft>
                <a:spcPct val="0"/>
              </a:spcAft>
            </a:pPr>
            <a:r>
              <a:rPr lang="en-US" sz="1400" dirty="0">
                <a:latin typeface="Arial" pitchFamily="34" charset="0"/>
                <a:cs typeface="Arial" pitchFamily="34" charset="0"/>
              </a:rPr>
              <a:t>• 	The </a:t>
            </a:r>
            <a:r>
              <a:rPr lang="en-US" sz="1400" dirty="0" err="1">
                <a:latin typeface="Arial" pitchFamily="34" charset="0"/>
                <a:cs typeface="Arial" pitchFamily="34" charset="0"/>
              </a:rPr>
              <a:t>GlueX</a:t>
            </a:r>
            <a:r>
              <a:rPr lang="en-US" sz="1400" dirty="0">
                <a:latin typeface="Arial" pitchFamily="34" charset="0"/>
                <a:cs typeface="Arial" pitchFamily="34" charset="0"/>
              </a:rPr>
              <a:t> experiment in Hall D can produce timely results.</a:t>
            </a:r>
          </a:p>
        </p:txBody>
      </p:sp>
      <p:pic>
        <p:nvPicPr>
          <p:cNvPr id="13" name="Picture 12" descr="JPsi_Xsec.png">
            <a:extLst>
              <a:ext uri="{FF2B5EF4-FFF2-40B4-BE49-F238E27FC236}">
                <a16:creationId xmlns="" xmlns:a16="http://schemas.microsoft.com/office/drawing/2014/main" id="{F17A7409-2AB6-4E09-A0A7-10AB776CC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233" y="2048366"/>
            <a:ext cx="2904140" cy="3498502"/>
          </a:xfrm>
          <a:prstGeom prst="rect">
            <a:avLst/>
          </a:prstGeom>
        </p:spPr>
      </p:pic>
      <p:sp>
        <p:nvSpPr>
          <p:cNvPr id="14" name="TextBox 13">
            <a:extLst>
              <a:ext uri="{FF2B5EF4-FFF2-40B4-BE49-F238E27FC236}">
                <a16:creationId xmlns="" xmlns:a16="http://schemas.microsoft.com/office/drawing/2014/main" id="{8F4CE06A-136B-4982-B88B-813EB5D08EA5}"/>
              </a:ext>
            </a:extLst>
          </p:cNvPr>
          <p:cNvSpPr txBox="1"/>
          <p:nvPr/>
        </p:nvSpPr>
        <p:spPr>
          <a:xfrm>
            <a:off x="4731197" y="5546868"/>
            <a:ext cx="4010891"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overall normalization of the GlueX data will shift the black points up or down, but the size of the errors is preserved on the log scale.</a:t>
            </a:r>
          </a:p>
        </p:txBody>
      </p:sp>
      <p:sp>
        <p:nvSpPr>
          <p:cNvPr id="16" name="TextBox 15">
            <a:extLst>
              <a:ext uri="{FF2B5EF4-FFF2-40B4-BE49-F238E27FC236}">
                <a16:creationId xmlns="" xmlns:a16="http://schemas.microsoft.com/office/drawing/2014/main" id="{76329BDF-A22C-4A3C-B549-A435A1C5B6F3}"/>
              </a:ext>
            </a:extLst>
          </p:cNvPr>
          <p:cNvSpPr txBox="1"/>
          <p:nvPr/>
        </p:nvSpPr>
        <p:spPr>
          <a:xfrm>
            <a:off x="3963217" y="2914377"/>
            <a:ext cx="2327564" cy="240065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Next: </a:t>
            </a:r>
            <a:r>
              <a:rPr lang="en-US" sz="2400" dirty="0" err="1">
                <a:latin typeface="Symbol" panose="05050102010706020507" pitchFamily="18" charset="2"/>
                <a:cs typeface="Arial" panose="020B0604020202020204" pitchFamily="34" charset="0"/>
              </a:rPr>
              <a:t>g</a:t>
            </a:r>
            <a:r>
              <a:rPr lang="en-US" sz="2400" dirty="0" err="1">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pJ</a:t>
            </a:r>
            <a:r>
              <a:rPr lang="en-US" sz="2400" dirty="0">
                <a:latin typeface="Arial" panose="020B0604020202020204" pitchFamily="34" charset="0"/>
                <a:cs typeface="Arial" panose="020B0604020202020204" pitchFamily="34" charset="0"/>
                <a:sym typeface="Wingdings" panose="05000000000000000000" pitchFamily="2" charset="2"/>
              </a:rPr>
              <a:t>/</a:t>
            </a:r>
            <a:r>
              <a:rPr lang="en-US" sz="2400" dirty="0">
                <a:latin typeface="Symbol" panose="05050102010706020507" pitchFamily="18" charset="2"/>
                <a:cs typeface="Arial" panose="020B0604020202020204" pitchFamily="34" charset="0"/>
                <a:sym typeface="Wingdings" panose="05000000000000000000" pitchFamily="2" charset="2"/>
              </a:rPr>
              <a:t>Y</a:t>
            </a:r>
          </a:p>
          <a:p>
            <a:endParaRPr lang="en-US" sz="1400" dirty="0">
              <a:latin typeface="Symbol" panose="05050102010706020507" pitchFamily="18" charset="2"/>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a:t>
            </a:r>
            <a:r>
              <a:rPr lang="en-US" sz="1400" dirty="0">
                <a:latin typeface="Symbol" panose="05050102010706020507" pitchFamily="18" charset="2"/>
                <a:cs typeface="Arial" panose="020B0604020202020204" pitchFamily="34" charset="0"/>
              </a:rPr>
              <a:t>Y</a:t>
            </a:r>
            <a:r>
              <a:rPr lang="en-US" sz="1400" dirty="0">
                <a:latin typeface="Arial" panose="020B0604020202020204" pitchFamily="34" charset="0"/>
                <a:cs typeface="Arial" panose="020B0604020202020204" pitchFamily="34" charset="0"/>
              </a:rPr>
              <a:t> photoproduction   at threshold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Gives insight on J/</a:t>
            </a:r>
            <a:r>
              <a:rPr lang="en-US" sz="1400" dirty="0">
                <a:latin typeface="Symbol" panose="05050102010706020507" pitchFamily="18" charset="2"/>
                <a:cs typeface="Arial" panose="020B0604020202020204" pitchFamily="34" charset="0"/>
              </a:rPr>
              <a:t>Y</a:t>
            </a:r>
            <a:r>
              <a:rPr lang="en-US" sz="1400" dirty="0">
                <a:latin typeface="Arial" panose="020B0604020202020204" pitchFamily="34" charset="0"/>
                <a:cs typeface="Arial" panose="020B0604020202020204" pitchFamily="34" charset="0"/>
              </a:rPr>
              <a:t> production mechanism (2-gluon vs 3-gluon)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Can also point to nature of charmed </a:t>
            </a:r>
            <a:r>
              <a:rPr lang="en-US" sz="1400" dirty="0" err="1">
                <a:latin typeface="Arial" panose="020B0604020202020204" pitchFamily="34" charset="0"/>
                <a:cs typeface="Arial" panose="020B0604020202020204" pitchFamily="34" charset="0"/>
              </a:rPr>
              <a:t>LHCb</a:t>
            </a:r>
            <a:r>
              <a:rPr lang="en-US" sz="1400" dirty="0">
                <a:latin typeface="Arial" panose="020B0604020202020204" pitchFamily="34" charset="0"/>
                <a:cs typeface="Arial" panose="020B0604020202020204" pitchFamily="34" charset="0"/>
              </a:rPr>
              <a:t> pentaquark</a:t>
            </a:r>
          </a:p>
        </p:txBody>
      </p:sp>
    </p:spTree>
    <p:extLst>
      <p:ext uri="{BB962C8B-B14F-4D97-AF65-F5344CB8AC3E}">
        <p14:creationId xmlns:p14="http://schemas.microsoft.com/office/powerpoint/2010/main" val="3562145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998" y="844672"/>
            <a:ext cx="4142053" cy="31146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76200"/>
            <a:ext cx="7772400" cy="914400"/>
          </a:xfrm>
        </p:spPr>
        <p:txBody>
          <a:bodyPr/>
          <a:lstStyle/>
          <a:p>
            <a:r>
              <a:rPr lang="en-US" dirty="0"/>
              <a:t>Solving the Proton Radius Puzzle</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26831"/>
            <a:ext cx="2362200" cy="27408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505200"/>
            <a:ext cx="2296598" cy="27415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0" y="1752600"/>
            <a:ext cx="1309974" cy="400110"/>
          </a:xfrm>
          <a:prstGeom prst="rect">
            <a:avLst/>
          </a:prstGeom>
          <a:solidFill>
            <a:schemeClr val="bg1"/>
          </a:solidFill>
        </p:spPr>
        <p:txBody>
          <a:bodyPr wrap="none" rtlCol="0">
            <a:spAutoFit/>
          </a:bodyPr>
          <a:lstStyle/>
          <a:p>
            <a:r>
              <a:rPr lang="en-US" sz="2000" b="1" dirty="0">
                <a:solidFill>
                  <a:srgbClr val="002060"/>
                </a:solidFill>
                <a:latin typeface="Arial" pitchFamily="34" charset="0"/>
                <a:cs typeface="Arial" pitchFamily="34" charset="0"/>
              </a:rPr>
              <a:t>Atomic H</a:t>
            </a:r>
          </a:p>
        </p:txBody>
      </p:sp>
      <p:sp>
        <p:nvSpPr>
          <p:cNvPr id="11" name="TextBox 10"/>
          <p:cNvSpPr txBox="1"/>
          <p:nvPr/>
        </p:nvSpPr>
        <p:spPr>
          <a:xfrm>
            <a:off x="4495800" y="1192143"/>
            <a:ext cx="1465466" cy="707886"/>
          </a:xfrm>
          <a:prstGeom prst="rect">
            <a:avLst/>
          </a:prstGeom>
          <a:noFill/>
        </p:spPr>
        <p:txBody>
          <a:bodyPr wrap="none" rtlCol="0">
            <a:spAutoFit/>
          </a:bodyPr>
          <a:lstStyle/>
          <a:p>
            <a:r>
              <a:rPr lang="en-US" sz="2000" b="1" dirty="0">
                <a:solidFill>
                  <a:srgbClr val="002060"/>
                </a:solidFill>
                <a:latin typeface="Arial" pitchFamily="34" charset="0"/>
                <a:cs typeface="Arial" pitchFamily="34" charset="0"/>
              </a:rPr>
              <a:t>Elastic e-p</a:t>
            </a:r>
          </a:p>
          <a:p>
            <a:r>
              <a:rPr lang="en-US" sz="2000" b="1" dirty="0">
                <a:solidFill>
                  <a:srgbClr val="002060"/>
                </a:solidFill>
                <a:latin typeface="Arial" pitchFamily="34" charset="0"/>
                <a:cs typeface="Arial" pitchFamily="34" charset="0"/>
              </a:rPr>
              <a:t>scattering</a:t>
            </a:r>
          </a:p>
        </p:txBody>
      </p:sp>
      <p:sp>
        <p:nvSpPr>
          <p:cNvPr id="6" name="Left Brace 5"/>
          <p:cNvSpPr/>
          <p:nvPr/>
        </p:nvSpPr>
        <p:spPr bwMode="auto">
          <a:xfrm>
            <a:off x="5940552" y="1088886"/>
            <a:ext cx="155448" cy="768459"/>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3" name="TextBox 12"/>
          <p:cNvSpPr txBox="1"/>
          <p:nvPr/>
        </p:nvSpPr>
        <p:spPr>
          <a:xfrm>
            <a:off x="6781800" y="2724090"/>
            <a:ext cx="1338828" cy="400110"/>
          </a:xfrm>
          <a:prstGeom prst="rect">
            <a:avLst/>
          </a:prstGeom>
          <a:solidFill>
            <a:schemeClr val="bg1"/>
          </a:solidFill>
        </p:spPr>
        <p:txBody>
          <a:bodyPr wrap="none" rtlCol="0">
            <a:spAutoFit/>
          </a:bodyPr>
          <a:lstStyle/>
          <a:p>
            <a:r>
              <a:rPr lang="en-US" sz="2000" b="1" dirty="0" err="1">
                <a:solidFill>
                  <a:srgbClr val="002060"/>
                </a:solidFill>
                <a:latin typeface="Arial" pitchFamily="34" charset="0"/>
                <a:cs typeface="Arial" pitchFamily="34" charset="0"/>
              </a:rPr>
              <a:t>Muonic</a:t>
            </a:r>
            <a:r>
              <a:rPr lang="en-US" sz="2000" b="1" dirty="0">
                <a:solidFill>
                  <a:srgbClr val="002060"/>
                </a:solidFill>
                <a:latin typeface="Arial" pitchFamily="34" charset="0"/>
                <a:cs typeface="Arial" pitchFamily="34" charset="0"/>
              </a:rPr>
              <a:t> H</a:t>
            </a:r>
          </a:p>
        </p:txBody>
      </p:sp>
      <p:sp>
        <p:nvSpPr>
          <p:cNvPr id="8" name="Right Brace 7"/>
          <p:cNvSpPr/>
          <p:nvPr/>
        </p:nvSpPr>
        <p:spPr bwMode="auto">
          <a:xfrm>
            <a:off x="6626352" y="2667000"/>
            <a:ext cx="155448" cy="609600"/>
          </a:xfrm>
          <a:prstGeom prst="rightBrace">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9" name="Rectangle 8"/>
          <p:cNvSpPr/>
          <p:nvPr/>
        </p:nvSpPr>
        <p:spPr bwMode="auto">
          <a:xfrm>
            <a:off x="5676900" y="2428646"/>
            <a:ext cx="838200" cy="1935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6" name="TextBox 15"/>
          <p:cNvSpPr txBox="1"/>
          <p:nvPr/>
        </p:nvSpPr>
        <p:spPr>
          <a:xfrm>
            <a:off x="6417547" y="2157880"/>
            <a:ext cx="1643628" cy="400110"/>
          </a:xfrm>
          <a:prstGeom prst="rect">
            <a:avLst/>
          </a:prstGeom>
          <a:solidFill>
            <a:schemeClr val="bg1"/>
          </a:solidFill>
        </p:spPr>
        <p:txBody>
          <a:bodyPr wrap="square" rtlCol="0">
            <a:spAutoFit/>
          </a:bodyPr>
          <a:lstStyle/>
          <a:p>
            <a:r>
              <a:rPr lang="en-US" sz="2000" b="1" dirty="0">
                <a:solidFill>
                  <a:srgbClr val="FF0000"/>
                </a:solidFill>
                <a:latin typeface="Arial" pitchFamily="34" charset="0"/>
                <a:cs typeface="Arial" pitchFamily="34" charset="0"/>
              </a:rPr>
              <a:t>(projected)</a:t>
            </a:r>
          </a:p>
        </p:txBody>
      </p:sp>
      <p:sp>
        <p:nvSpPr>
          <p:cNvPr id="12" name="Rectangle 11"/>
          <p:cNvSpPr/>
          <p:nvPr/>
        </p:nvSpPr>
        <p:spPr bwMode="auto">
          <a:xfrm>
            <a:off x="7086600" y="1088886"/>
            <a:ext cx="1034028" cy="7684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4" name="Rectangle 13"/>
          <p:cNvSpPr/>
          <p:nvPr/>
        </p:nvSpPr>
        <p:spPr bwMode="auto">
          <a:xfrm>
            <a:off x="4572000" y="2667000"/>
            <a:ext cx="990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5" name="Rectangle 14"/>
          <p:cNvSpPr/>
          <p:nvPr/>
        </p:nvSpPr>
        <p:spPr bwMode="auto">
          <a:xfrm>
            <a:off x="3624659" y="2133600"/>
            <a:ext cx="4346198" cy="459785"/>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7" name="Rectangle 16"/>
          <p:cNvSpPr/>
          <p:nvPr/>
        </p:nvSpPr>
        <p:spPr bwMode="auto">
          <a:xfrm>
            <a:off x="5867400" y="2313559"/>
            <a:ext cx="533400" cy="2571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9" name="TextBox 18"/>
          <p:cNvSpPr txBox="1"/>
          <p:nvPr/>
        </p:nvSpPr>
        <p:spPr>
          <a:xfrm>
            <a:off x="3962400" y="3949822"/>
            <a:ext cx="4953000" cy="255454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err="1">
                <a:latin typeface="Arial" pitchFamily="34" charset="0"/>
                <a:cs typeface="Arial" pitchFamily="34" charset="0"/>
              </a:rPr>
              <a:t>PRad</a:t>
            </a:r>
            <a:r>
              <a:rPr lang="en-US" sz="2000" dirty="0">
                <a:latin typeface="Arial" pitchFamily="34" charset="0"/>
                <a:cs typeface="Arial" pitchFamily="34" charset="0"/>
              </a:rPr>
              <a:t>: new experiment to address proton radius @ </a:t>
            </a:r>
            <a:r>
              <a:rPr lang="en-US" sz="2000" dirty="0" err="1">
                <a:latin typeface="Arial" pitchFamily="34" charset="0"/>
                <a:cs typeface="Arial" pitchFamily="34" charset="0"/>
              </a:rPr>
              <a:t>Jlab</a:t>
            </a:r>
            <a:endParaRPr lang="en-US" sz="1000" dirty="0">
              <a:latin typeface="Arial" pitchFamily="34" charset="0"/>
              <a:cs typeface="Arial" pitchFamily="34" charset="0"/>
            </a:endParaRPr>
          </a:p>
          <a:p>
            <a:pPr marL="342900" indent="-342900">
              <a:spcAft>
                <a:spcPts val="600"/>
              </a:spcAft>
              <a:buFont typeface="Arial" panose="020B0604020202020204" pitchFamily="34" charset="0"/>
              <a:buChar char="•"/>
            </a:pPr>
            <a:r>
              <a:rPr lang="en-US" sz="2000" dirty="0">
                <a:latin typeface="Arial" pitchFamily="34" charset="0"/>
                <a:cs typeface="Arial" pitchFamily="34" charset="0"/>
              </a:rPr>
              <a:t>NSF MRI: H</a:t>
            </a:r>
            <a:r>
              <a:rPr lang="en-US" sz="2000" baseline="-25000" dirty="0">
                <a:latin typeface="Arial" pitchFamily="34" charset="0"/>
                <a:cs typeface="Arial" pitchFamily="34" charset="0"/>
              </a:rPr>
              <a:t>2</a:t>
            </a:r>
            <a:r>
              <a:rPr lang="en-US" sz="2000" dirty="0">
                <a:latin typeface="Arial" pitchFamily="34" charset="0"/>
                <a:cs typeface="Arial" pitchFamily="34" charset="0"/>
              </a:rPr>
              <a:t> gas target</a:t>
            </a:r>
            <a:r>
              <a:rPr lang="en-US" sz="1000" dirty="0">
                <a:latin typeface="Arial" pitchFamily="34" charset="0"/>
                <a:cs typeface="Arial" pitchFamily="34" charset="0"/>
              </a:rPr>
              <a:t>,		</a:t>
            </a:r>
            <a:r>
              <a:rPr lang="en-US" sz="2000" dirty="0">
                <a:latin typeface="Arial" pitchFamily="34" charset="0"/>
                <a:cs typeface="Arial" pitchFamily="34" charset="0"/>
              </a:rPr>
              <a:t>DOE GEM tracking detectors</a:t>
            </a:r>
            <a:endParaRPr lang="en-US" sz="1000" dirty="0">
              <a:latin typeface="Arial" pitchFamily="34" charset="0"/>
              <a:cs typeface="Arial" pitchFamily="34" charset="0"/>
            </a:endParaRPr>
          </a:p>
          <a:p>
            <a:pPr marL="342900" indent="-342900">
              <a:spcAft>
                <a:spcPts val="600"/>
              </a:spcAft>
              <a:buFont typeface="Arial" panose="020B0604020202020204" pitchFamily="34" charset="0"/>
              <a:buChar char="•"/>
            </a:pPr>
            <a:r>
              <a:rPr lang="en-US" sz="2000" dirty="0">
                <a:latin typeface="Arial" pitchFamily="34" charset="0"/>
                <a:cs typeface="Arial" pitchFamily="34" charset="0"/>
              </a:rPr>
              <a:t>Successful run in summer 2016</a:t>
            </a:r>
          </a:p>
          <a:p>
            <a:pPr marL="342900" indent="-342900">
              <a:spcAft>
                <a:spcPts val="600"/>
              </a:spcAft>
              <a:buFont typeface="Arial" panose="020B0604020202020204" pitchFamily="34" charset="0"/>
              <a:buChar char="•"/>
            </a:pPr>
            <a:r>
              <a:rPr lang="en-US" sz="2000" dirty="0">
                <a:latin typeface="Arial" pitchFamily="34" charset="0"/>
                <a:cs typeface="Arial" pitchFamily="34" charset="0"/>
              </a:rPr>
              <a:t>Cross sections shown at DNP 2017</a:t>
            </a:r>
          </a:p>
          <a:p>
            <a:pPr marL="342900" indent="-342900">
              <a:spcAft>
                <a:spcPts val="600"/>
              </a:spcAft>
              <a:buFont typeface="Arial" panose="020B0604020202020204" pitchFamily="34" charset="0"/>
              <a:buChar char="•"/>
            </a:pPr>
            <a:r>
              <a:rPr lang="en-US" sz="2000" dirty="0">
                <a:solidFill>
                  <a:srgbClr val="FF0000"/>
                </a:solidFill>
              </a:rPr>
              <a:t>Also MUSE @ PSI in preparation</a:t>
            </a:r>
          </a:p>
        </p:txBody>
      </p:sp>
      <p:sp>
        <p:nvSpPr>
          <p:cNvPr id="20" name="TextBox 19"/>
          <p:cNvSpPr txBox="1"/>
          <p:nvPr/>
        </p:nvSpPr>
        <p:spPr>
          <a:xfrm>
            <a:off x="3654803" y="2157880"/>
            <a:ext cx="1831597" cy="400110"/>
          </a:xfrm>
          <a:prstGeom prst="rect">
            <a:avLst/>
          </a:prstGeom>
          <a:solidFill>
            <a:schemeClr val="bg1"/>
          </a:solidFill>
        </p:spPr>
        <p:txBody>
          <a:bodyPr wrap="square" rtlCol="0">
            <a:spAutoFit/>
          </a:bodyPr>
          <a:lstStyle/>
          <a:p>
            <a:r>
              <a:rPr lang="en-US" sz="2000" b="1" dirty="0" err="1">
                <a:solidFill>
                  <a:srgbClr val="FF0000"/>
                </a:solidFill>
                <a:latin typeface="Arial" pitchFamily="34" charset="0"/>
                <a:cs typeface="Arial" pitchFamily="34" charset="0"/>
              </a:rPr>
              <a:t>PRad</a:t>
            </a:r>
            <a:r>
              <a:rPr lang="en-US" b="1" dirty="0" err="1">
                <a:solidFill>
                  <a:srgbClr val="FF0000"/>
                </a:solidFill>
                <a:latin typeface="Arial" pitchFamily="34" charset="0"/>
                <a:cs typeface="Arial" pitchFamily="34" charset="0"/>
              </a:rPr>
              <a:t>@</a:t>
            </a:r>
            <a:r>
              <a:rPr lang="en-US" sz="2000" b="1" dirty="0" err="1">
                <a:solidFill>
                  <a:srgbClr val="FF0000"/>
                </a:solidFill>
                <a:latin typeface="Arial" pitchFamily="34" charset="0"/>
                <a:cs typeface="Arial" pitchFamily="34" charset="0"/>
              </a:rPr>
              <a:t>JLab</a:t>
            </a:r>
            <a:r>
              <a:rPr lang="en-US" sz="2000" b="1" dirty="0">
                <a:solidFill>
                  <a:srgbClr val="FF0000"/>
                </a:solidFill>
                <a:latin typeface="Arial" pitchFamily="34" charset="0"/>
                <a:cs typeface="Arial" pitchFamily="34" charset="0"/>
              </a:rPr>
              <a:t>:</a:t>
            </a:r>
          </a:p>
        </p:txBody>
      </p:sp>
      <p:sp>
        <p:nvSpPr>
          <p:cNvPr id="3" name="TextBox 2">
            <a:extLst>
              <a:ext uri="{FF2B5EF4-FFF2-40B4-BE49-F238E27FC236}">
                <a16:creationId xmlns="" xmlns:a16="http://schemas.microsoft.com/office/drawing/2014/main" id="{CE82433A-87C1-413D-BAB5-70F7FC989BD4}"/>
              </a:ext>
            </a:extLst>
          </p:cNvPr>
          <p:cNvSpPr txBox="1"/>
          <p:nvPr/>
        </p:nvSpPr>
        <p:spPr>
          <a:xfrm>
            <a:off x="3984728" y="6118049"/>
            <a:ext cx="184731" cy="400110"/>
          </a:xfrm>
          <a:prstGeom prst="rect">
            <a:avLst/>
          </a:prstGeom>
          <a:noFill/>
        </p:spPr>
        <p:txBody>
          <a:bodyPr wrap="none" rtlCol="0">
            <a:spAutoFit/>
          </a:bodyPr>
          <a:lstStyle/>
          <a:p>
            <a:endParaRPr lang="en-US" sz="2000" dirty="0"/>
          </a:p>
        </p:txBody>
      </p:sp>
    </p:spTree>
    <p:extLst>
      <p:ext uri="{BB962C8B-B14F-4D97-AF65-F5344CB8AC3E}">
        <p14:creationId xmlns:p14="http://schemas.microsoft.com/office/powerpoint/2010/main" val="39277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xit" presetSubtype="0" fill="hold" grpId="0"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par>
                                <p:cTn id="17" presetID="1" presetClass="entr" presetSubtype="0" fill="hold"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a:t>Solving the “missing resonances” puzzle</a:t>
            </a:r>
            <a:r>
              <a:rPr lang="en-US" sz="2900" b="1" dirty="0"/>
              <a:t> </a:t>
            </a:r>
          </a:p>
        </p:txBody>
      </p:sp>
      <p:sp>
        <p:nvSpPr>
          <p:cNvPr id="6" name="Slide Number Placeholder 5"/>
          <p:cNvSpPr>
            <a:spLocks noGrp="1"/>
          </p:cNvSpPr>
          <p:nvPr>
            <p:ph type="sldNum" sz="quarter" idx="4294967295"/>
          </p:nvPr>
        </p:nvSpPr>
        <p:spPr>
          <a:xfrm>
            <a:off x="6553200" y="6445250"/>
            <a:ext cx="2133600" cy="365125"/>
          </a:xfrm>
          <a:prstGeom prst="rect">
            <a:avLst/>
          </a:prstGeom>
        </p:spPr>
        <p:txBody>
          <a:bodyPr/>
          <a:lstStyle/>
          <a:p>
            <a:fld id="{EF9D244A-B824-BC42-98D2-9BEC7439D871}" type="slidenum">
              <a:rPr lang="en-US" smtClean="0"/>
              <a:pPr/>
              <a:t>53</a:t>
            </a:fld>
            <a:endParaRPr lang="en-US"/>
          </a:p>
        </p:txBody>
      </p:sp>
      <p:graphicFrame>
        <p:nvGraphicFramePr>
          <p:cNvPr id="7" name="Table 6"/>
          <p:cNvGraphicFramePr>
            <a:graphicFrameLocks noGrp="1"/>
          </p:cNvGraphicFramePr>
          <p:nvPr>
            <p:extLst/>
          </p:nvPr>
        </p:nvGraphicFramePr>
        <p:xfrm>
          <a:off x="4717515" y="990600"/>
          <a:ext cx="3664485" cy="4896521"/>
        </p:xfrm>
        <a:graphic>
          <a:graphicData uri="http://schemas.openxmlformats.org/drawingml/2006/table">
            <a:tbl>
              <a:tblPr firstRow="1" bandRow="1">
                <a:tableStyleId>{073A0DAA-6AF3-43AB-8588-CEC1D06C72B9}</a:tableStyleId>
              </a:tblPr>
              <a:tblGrid>
                <a:gridCol w="1221495">
                  <a:extLst>
                    <a:ext uri="{9D8B030D-6E8A-4147-A177-3AD203B41FA5}">
                      <a16:colId xmlns="" xmlns:a16="http://schemas.microsoft.com/office/drawing/2014/main" val="20000"/>
                    </a:ext>
                  </a:extLst>
                </a:gridCol>
                <a:gridCol w="1221495">
                  <a:extLst>
                    <a:ext uri="{9D8B030D-6E8A-4147-A177-3AD203B41FA5}">
                      <a16:colId xmlns="" xmlns:a16="http://schemas.microsoft.com/office/drawing/2014/main" val="20001"/>
                    </a:ext>
                  </a:extLst>
                </a:gridCol>
                <a:gridCol w="1221495">
                  <a:extLst>
                    <a:ext uri="{9D8B030D-6E8A-4147-A177-3AD203B41FA5}">
                      <a16:colId xmlns="" xmlns:a16="http://schemas.microsoft.com/office/drawing/2014/main" val="20002"/>
                    </a:ext>
                  </a:extLst>
                </a:gridCol>
              </a:tblGrid>
              <a:tr h="608834">
                <a:tc>
                  <a:txBody>
                    <a:bodyPr/>
                    <a:lstStyle/>
                    <a:p>
                      <a:r>
                        <a:rPr lang="en-US" dirty="0">
                          <a:latin typeface="Calibri"/>
                          <a:cs typeface="Calibri"/>
                        </a:rPr>
                        <a:t>State</a:t>
                      </a:r>
                    </a:p>
                    <a:p>
                      <a:r>
                        <a:rPr lang="en-US" dirty="0">
                          <a:latin typeface="Calibri"/>
                          <a:cs typeface="Calibri"/>
                        </a:rPr>
                        <a:t>N(mass)J</a:t>
                      </a:r>
                      <a:r>
                        <a:rPr lang="en-US" baseline="30000" dirty="0">
                          <a:latin typeface="Calibri"/>
                          <a:cs typeface="Calibri"/>
                        </a:rPr>
                        <a:t>P</a:t>
                      </a:r>
                    </a:p>
                  </a:txBody>
                  <a:tcPr/>
                </a:tc>
                <a:tc>
                  <a:txBody>
                    <a:bodyPr/>
                    <a:lstStyle/>
                    <a:p>
                      <a:pPr algn="ctr"/>
                      <a:r>
                        <a:rPr lang="en-US" baseline="0">
                          <a:latin typeface="Calibri"/>
                          <a:cs typeface="Calibri"/>
                        </a:rPr>
                        <a:t>PDG </a:t>
                      </a:r>
                    </a:p>
                    <a:p>
                      <a:pPr algn="ctr"/>
                      <a:r>
                        <a:rPr lang="en-US" baseline="0">
                          <a:latin typeface="Calibri"/>
                          <a:cs typeface="Calibri"/>
                        </a:rPr>
                        <a:t>pre 2012</a:t>
                      </a:r>
                    </a:p>
                  </a:txBody>
                  <a:tcPr/>
                </a:tc>
                <a:tc>
                  <a:txBody>
                    <a:bodyPr/>
                    <a:lstStyle/>
                    <a:p>
                      <a:pPr algn="ctr"/>
                      <a:r>
                        <a:rPr lang="en-US">
                          <a:latin typeface="Calibri"/>
                          <a:cs typeface="Calibri"/>
                        </a:rPr>
                        <a:t>PDG 2018</a:t>
                      </a:r>
                      <a:r>
                        <a:rPr lang="en-US">
                          <a:solidFill>
                            <a:srgbClr val="FF0000"/>
                          </a:solidFill>
                          <a:latin typeface="Calibri"/>
                          <a:cs typeface="Calibri"/>
                        </a:rPr>
                        <a:t>*</a:t>
                      </a:r>
                    </a:p>
                  </a:txBody>
                  <a:tcPr/>
                </a:tc>
                <a:extLst>
                  <a:ext uri="{0D108BD9-81ED-4DB2-BD59-A6C34878D82A}">
                    <a16:rowId xmlns="" xmlns:a16="http://schemas.microsoft.com/office/drawing/2014/main" val="10000"/>
                  </a:ext>
                </a:extLst>
              </a:tr>
              <a:tr h="509391">
                <a:tc>
                  <a:txBody>
                    <a:bodyPr/>
                    <a:lstStyle/>
                    <a:p>
                      <a:r>
                        <a:rPr lang="en-US" sz="1600" b="1">
                          <a:latin typeface="Calibri"/>
                          <a:cs typeface="Calibri"/>
                        </a:rPr>
                        <a:t>N(1710)1/2</a:t>
                      </a:r>
                      <a:r>
                        <a:rPr lang="en-US" sz="1600" b="1" baseline="30000">
                          <a:latin typeface="Calibri"/>
                          <a:cs typeface="Calibri"/>
                        </a:rPr>
                        <a:t>+</a:t>
                      </a:r>
                    </a:p>
                  </a:txBody>
                  <a:tcPr/>
                </a:tc>
                <a:tc>
                  <a:txBody>
                    <a:bodyPr/>
                    <a:lstStyle/>
                    <a:p>
                      <a:pPr algn="ctr"/>
                      <a:r>
                        <a:rPr lang="en-US" sz="1600" b="0">
                          <a:latin typeface="Calibri"/>
                          <a:cs typeface="Calibri"/>
                        </a:rPr>
                        <a:t>***</a:t>
                      </a: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1"/>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N(1880)1/2</a:t>
                      </a:r>
                      <a:r>
                        <a:rPr lang="en-US" sz="1600" b="1" baseline="30000">
                          <a:latin typeface="Calibri"/>
                          <a:cs typeface="Calibri"/>
                        </a:rPr>
                        <a:t>+</a:t>
                      </a:r>
                    </a:p>
                  </a:txBody>
                  <a:tcPr/>
                </a:tc>
                <a:tc>
                  <a:txBody>
                    <a:bodyPr/>
                    <a:lstStyle/>
                    <a:p>
                      <a:pPr algn="ctr"/>
                      <a:r>
                        <a:rPr lang="en-US" sz="1600" b="1" baseline="0">
                          <a:latin typeface="Calibri"/>
                          <a:cs typeface="Calibri"/>
                        </a:rPr>
                        <a:t> </a:t>
                      </a: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2"/>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N(1895)1/2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3"/>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N(1900)3/2</a:t>
                      </a:r>
                      <a:r>
                        <a:rPr lang="en-US" sz="1600" b="1" baseline="30000">
                          <a:latin typeface="Calibri"/>
                          <a:cs typeface="Calibri"/>
                        </a:rPr>
                        <a:t>+</a:t>
                      </a:r>
                    </a:p>
                  </a:txBody>
                  <a:tcPr/>
                </a:tc>
                <a:tc>
                  <a:txBody>
                    <a:bodyPr/>
                    <a:lstStyle/>
                    <a:p>
                      <a:pPr algn="ctr"/>
                      <a:r>
                        <a:rPr lang="en-US" sz="1600" b="1">
                          <a:latin typeface="Calibri"/>
                          <a:cs typeface="Calibri"/>
                        </a:rPr>
                        <a:t>**</a:t>
                      </a: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4"/>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N(1875)3/2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5"/>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N(2120)3/2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6"/>
                  </a:ext>
                </a:extLst>
              </a:tr>
              <a:tr h="473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N(2000)5/2</a:t>
                      </a:r>
                      <a:r>
                        <a:rPr lang="en-US" sz="1600" b="1" baseline="30000">
                          <a:latin typeface="Calibri"/>
                          <a:cs typeface="Calibri"/>
                        </a:rPr>
                        <a:t>+</a:t>
                      </a:r>
                    </a:p>
                  </a:txBody>
                  <a:tcPr/>
                </a:tc>
                <a:tc>
                  <a:txBody>
                    <a:bodyPr/>
                    <a:lstStyle/>
                    <a:p>
                      <a:pPr algn="ctr"/>
                      <a:r>
                        <a:rPr lang="en-US" sz="1600" b="1">
                          <a:latin typeface="Calibri"/>
                          <a:cs typeface="Calibri"/>
                        </a:rPr>
                        <a:t>*</a:t>
                      </a: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7"/>
                  </a:ext>
                </a:extLst>
              </a:tr>
              <a:tr h="4517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a:latin typeface="Calibri"/>
                          <a:cs typeface="Calibri"/>
                        </a:rPr>
                        <a:t>N(2060)5/2</a:t>
                      </a:r>
                      <a:r>
                        <a:rPr lang="en-US" sz="1600" b="1" baseline="30000">
                          <a:latin typeface="Calibri"/>
                          <a:cs typeface="Calibri"/>
                        </a:rPr>
                        <a:t>-</a:t>
                      </a:r>
                    </a:p>
                  </a:txBody>
                  <a:tcPr/>
                </a:tc>
                <a:tc>
                  <a:txBody>
                    <a:bodyPr/>
                    <a:lstStyle/>
                    <a:p>
                      <a:pPr algn="ctr"/>
                      <a:endParaRPr lang="en-US" sz="1600" b="1">
                        <a:latin typeface="Calibri"/>
                        <a:cs typeface="Calibri"/>
                      </a:endParaRPr>
                    </a:p>
                  </a:txBody>
                  <a:tcPr/>
                </a:tc>
                <a:tc>
                  <a:txBody>
                    <a:bodyPr/>
                    <a:lstStyle/>
                    <a:p>
                      <a:pPr algn="ctr"/>
                      <a:r>
                        <a:rPr lang="en-US" sz="1600" b="1">
                          <a:solidFill>
                            <a:srgbClr val="008D00"/>
                          </a:solidFill>
                          <a:latin typeface="Calibri"/>
                          <a:cs typeface="Calibri"/>
                        </a:rPr>
                        <a:t>**</a:t>
                      </a:r>
                    </a:p>
                  </a:txBody>
                  <a:tcPr/>
                </a:tc>
                <a:extLst>
                  <a:ext uri="{0D108BD9-81ED-4DB2-BD59-A6C34878D82A}">
                    <a16:rowId xmlns="" xmlns:a16="http://schemas.microsoft.com/office/drawing/2014/main" val="10008"/>
                  </a:ext>
                </a:extLst>
              </a:tr>
              <a:tr h="4517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a:latin typeface="Calibri"/>
                          <a:cs typeface="Calibri"/>
                        </a:rPr>
                        <a:t>Δ(2200)7/2</a:t>
                      </a:r>
                      <a:r>
                        <a:rPr lang="en-US" sz="1600" b="1" baseline="30000">
                          <a:latin typeface="Calibri"/>
                          <a:cs typeface="Calibri"/>
                        </a:rPr>
                        <a:t>-</a:t>
                      </a:r>
                    </a:p>
                  </a:txBody>
                  <a:tcPr/>
                </a:tc>
                <a:tc>
                  <a:txBody>
                    <a:bodyPr/>
                    <a:lstStyle/>
                    <a:p>
                      <a:pPr algn="ctr"/>
                      <a:r>
                        <a:rPr lang="en-US" sz="1600" b="1">
                          <a:latin typeface="Calibri"/>
                          <a:cs typeface="Calibri"/>
                        </a:rPr>
                        <a:t>*</a:t>
                      </a: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9"/>
                  </a:ext>
                </a:extLst>
              </a:tr>
            </a:tbl>
          </a:graphicData>
        </a:graphic>
      </p:graphicFrame>
      <p:sp>
        <p:nvSpPr>
          <p:cNvPr id="11" name="TextBox 10"/>
          <p:cNvSpPr txBox="1"/>
          <p:nvPr/>
        </p:nvSpPr>
        <p:spPr>
          <a:xfrm>
            <a:off x="6934200" y="5943600"/>
            <a:ext cx="1247757" cy="369332"/>
          </a:xfrm>
          <a:prstGeom prst="rect">
            <a:avLst/>
          </a:prstGeom>
          <a:noFill/>
        </p:spPr>
        <p:txBody>
          <a:bodyPr wrap="none" rtlCol="0">
            <a:spAutoFit/>
          </a:bodyPr>
          <a:lstStyle/>
          <a:p>
            <a:r>
              <a:rPr lang="en-US">
                <a:solidFill>
                  <a:srgbClr val="FF0000"/>
                </a:solidFill>
              </a:rPr>
              <a:t>*</a:t>
            </a:r>
            <a:r>
              <a:rPr lang="en-US" sz="1600"/>
              <a:t>) projected</a:t>
            </a:r>
          </a:p>
        </p:txBody>
      </p:sp>
      <p:sp>
        <p:nvSpPr>
          <p:cNvPr id="13" name="TextBox 12"/>
          <p:cNvSpPr txBox="1"/>
          <p:nvPr/>
        </p:nvSpPr>
        <p:spPr>
          <a:xfrm>
            <a:off x="444500" y="5333425"/>
            <a:ext cx="3657600" cy="954107"/>
          </a:xfrm>
          <a:prstGeom prst="rect">
            <a:avLst/>
          </a:prstGeom>
          <a:noFill/>
          <a:ln w="38100" cap="flat" cmpd="sng" algn="ctr">
            <a:solidFill>
              <a:srgbClr val="E7DE40"/>
            </a:solidFill>
            <a:prstDash val="solid"/>
            <a:round/>
            <a:headEnd type="none" w="med" len="med"/>
            <a:tailEnd type="none" w="med" len="med"/>
          </a:ln>
        </p:spPr>
        <p:txBody>
          <a:bodyPr wrap="square" rtlCol="0">
            <a:spAutoFit/>
          </a:bodyPr>
          <a:lstStyle/>
          <a:p>
            <a:r>
              <a:rPr lang="en-US" sz="1400" dirty="0">
                <a:solidFill>
                  <a:srgbClr val="009F00"/>
                </a:solidFill>
                <a:latin typeface="Arial" charset="0"/>
                <a:ea typeface="Arial" charset="0"/>
                <a:cs typeface="Arial" charset="0"/>
              </a:rPr>
              <a:t>**** </a:t>
            </a:r>
            <a:r>
              <a:rPr lang="en-US" sz="1400" dirty="0">
                <a:latin typeface="Arial" charset="0"/>
                <a:ea typeface="Arial" charset="0"/>
                <a:cs typeface="Arial" charset="0"/>
              </a:rPr>
              <a:t>	Existence is certain </a:t>
            </a:r>
          </a:p>
          <a:p>
            <a:r>
              <a:rPr lang="en-US" sz="1400" dirty="0">
                <a:solidFill>
                  <a:srgbClr val="009F00"/>
                </a:solidFill>
                <a:latin typeface="Arial" charset="0"/>
                <a:ea typeface="Arial" charset="0"/>
                <a:cs typeface="Arial" charset="0"/>
              </a:rPr>
              <a:t>*** </a:t>
            </a:r>
            <a:r>
              <a:rPr lang="en-US" sz="1400" dirty="0">
                <a:latin typeface="Arial" charset="0"/>
                <a:ea typeface="Arial" charset="0"/>
                <a:cs typeface="Arial" charset="0"/>
              </a:rPr>
              <a:t>	Existence is very likely</a:t>
            </a:r>
          </a:p>
          <a:p>
            <a:r>
              <a:rPr lang="en-US" sz="1400" dirty="0">
                <a:solidFill>
                  <a:srgbClr val="009F00"/>
                </a:solidFill>
                <a:latin typeface="Arial" charset="0"/>
                <a:ea typeface="Arial" charset="0"/>
                <a:cs typeface="Arial" charset="0"/>
              </a:rPr>
              <a:t>** </a:t>
            </a:r>
            <a:r>
              <a:rPr lang="en-US" sz="1400" dirty="0">
                <a:latin typeface="Arial" charset="0"/>
                <a:ea typeface="Arial" charset="0"/>
                <a:cs typeface="Arial" charset="0"/>
              </a:rPr>
              <a:t>	Evidence of existence is fair</a:t>
            </a:r>
          </a:p>
          <a:p>
            <a:r>
              <a:rPr lang="en-US" sz="1400" dirty="0">
                <a:solidFill>
                  <a:srgbClr val="009F00"/>
                </a:solidFill>
                <a:latin typeface="Arial" charset="0"/>
                <a:ea typeface="Arial" charset="0"/>
                <a:cs typeface="Arial" charset="0"/>
              </a:rPr>
              <a:t>* </a:t>
            </a:r>
            <a:r>
              <a:rPr lang="en-US" sz="1400" dirty="0">
                <a:latin typeface="Arial" charset="0"/>
                <a:ea typeface="Arial" charset="0"/>
                <a:cs typeface="Arial" charset="0"/>
              </a:rPr>
              <a:t>	Evidence of existence is poor </a:t>
            </a:r>
          </a:p>
        </p:txBody>
      </p:sp>
      <p:pic>
        <p:nvPicPr>
          <p:cNvPr id="9" name="Picture 49"/>
          <p:cNvPicPr>
            <a:picLocks noChangeAspect="1" noChangeArrowheads="1"/>
          </p:cNvPicPr>
          <p:nvPr/>
        </p:nvPicPr>
        <p:blipFill>
          <a:blip r:embed="rId3"/>
          <a:srcRect l="7030" t="10747" r="5455" b="2468"/>
          <a:stretch>
            <a:fillRect/>
          </a:stretch>
        </p:blipFill>
        <p:spPr bwMode="auto">
          <a:xfrm>
            <a:off x="76200" y="922839"/>
            <a:ext cx="2347363" cy="1745836"/>
          </a:xfrm>
          <a:prstGeom prst="rect">
            <a:avLst/>
          </a:prstGeom>
          <a:noFill/>
          <a:ln w="28575" cap="flat" cmpd="sng" algn="ctr">
            <a:solidFill>
              <a:schemeClr val="bg1"/>
            </a:solidFill>
            <a:prstDash val="solid"/>
            <a:miter lim="800000"/>
            <a:headEnd type="none" w="med" len="med"/>
            <a:tailEnd type="none" w="med" len="med"/>
          </a:ln>
        </p:spPr>
      </p:pic>
      <p:sp>
        <p:nvSpPr>
          <p:cNvPr id="14" name="TextBox 13"/>
          <p:cNvSpPr txBox="1"/>
          <p:nvPr/>
        </p:nvSpPr>
        <p:spPr>
          <a:xfrm>
            <a:off x="191729" y="3023185"/>
            <a:ext cx="4227871" cy="1938992"/>
          </a:xfrm>
          <a:prstGeom prst="rect">
            <a:avLst/>
          </a:prstGeom>
          <a:solidFill>
            <a:srgbClr val="007100"/>
          </a:solidFill>
        </p:spPr>
        <p:txBody>
          <a:bodyPr wrap="square" rtlCol="0">
            <a:spAutoFit/>
          </a:bodyPr>
          <a:lstStyle/>
          <a:p>
            <a:r>
              <a:rPr lang="en-US" sz="2400" dirty="0">
                <a:solidFill>
                  <a:schemeClr val="bg1"/>
                </a:solidFill>
                <a:latin typeface="Arial" charset="0"/>
                <a:ea typeface="Arial" charset="0"/>
                <a:cs typeface="Arial" charset="0"/>
              </a:rPr>
              <a:t>Star ratings of PDG before 2012 and projections for 2018, following a worldwide experimental and theoretical effort. </a:t>
            </a:r>
          </a:p>
        </p:txBody>
      </p:sp>
    </p:spTree>
    <p:extLst>
      <p:ext uri="{BB962C8B-B14F-4D97-AF65-F5344CB8AC3E}">
        <p14:creationId xmlns:p14="http://schemas.microsoft.com/office/powerpoint/2010/main" val="148221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106363"/>
            <a:ext cx="9144000" cy="5334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kern="0" dirty="0">
                <a:latin typeface="Arial" panose="020B0604020202020204" pitchFamily="34" charset="0"/>
                <a:ea typeface="+mj-ea"/>
                <a:cs typeface="Arial" panose="020B0604020202020204" pitchFamily="34" charset="0"/>
              </a:rPr>
              <a:t>Pion and Kaon Structure Functions – Gluons?</a:t>
            </a:r>
            <a:endParaRPr kumimoji="0" lang="en-US" sz="28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31" name="Picture 30">
            <a:extLst>
              <a:ext uri="{FF2B5EF4-FFF2-40B4-BE49-F238E27FC236}">
                <a16:creationId xmlns="" xmlns:a16="http://schemas.microsoft.com/office/drawing/2014/main" id="{B9ABCE1C-1F64-4B0C-9467-EF4B6C57D7D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415372" y="1336091"/>
            <a:ext cx="4593882" cy="3337560"/>
          </a:xfrm>
          <a:prstGeom prst="rect">
            <a:avLst/>
          </a:prstGeom>
        </p:spPr>
      </p:pic>
      <p:sp>
        <p:nvSpPr>
          <p:cNvPr id="33" name="Rectangle 32">
            <a:extLst>
              <a:ext uri="{FF2B5EF4-FFF2-40B4-BE49-F238E27FC236}">
                <a16:creationId xmlns="" xmlns:a16="http://schemas.microsoft.com/office/drawing/2014/main" id="{57C0AB42-A44C-480E-B5F6-D89BADE71342}"/>
              </a:ext>
            </a:extLst>
          </p:cNvPr>
          <p:cNvSpPr/>
          <p:nvPr/>
        </p:nvSpPr>
        <p:spPr bwMode="auto">
          <a:xfrm>
            <a:off x="6940348" y="1368465"/>
            <a:ext cx="914400" cy="206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8000"/>
                </a:solidFill>
                <a:effectLst/>
                <a:latin typeface="Calibri" pitchFamily="34" charset="0"/>
              </a:rPr>
              <a:t>0%</a:t>
            </a:r>
          </a:p>
        </p:txBody>
      </p:sp>
      <p:sp>
        <p:nvSpPr>
          <p:cNvPr id="35" name="Rectangle 34">
            <a:extLst>
              <a:ext uri="{FF2B5EF4-FFF2-40B4-BE49-F238E27FC236}">
                <a16:creationId xmlns="" xmlns:a16="http://schemas.microsoft.com/office/drawing/2014/main" id="{61AA50BC-FF99-4844-99D7-61B14C455027}"/>
              </a:ext>
            </a:extLst>
          </p:cNvPr>
          <p:cNvSpPr/>
          <p:nvPr/>
        </p:nvSpPr>
        <p:spPr bwMode="auto">
          <a:xfrm>
            <a:off x="6835147" y="2093017"/>
            <a:ext cx="914400" cy="206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99"/>
                </a:solidFill>
                <a:effectLst/>
                <a:latin typeface="Calibri" pitchFamily="34" charset="0"/>
              </a:rPr>
              <a:t>10%</a:t>
            </a:r>
          </a:p>
        </p:txBody>
      </p:sp>
      <p:cxnSp>
        <p:nvCxnSpPr>
          <p:cNvPr id="36" name="Straight Arrow Connector 35">
            <a:extLst>
              <a:ext uri="{FF2B5EF4-FFF2-40B4-BE49-F238E27FC236}">
                <a16:creationId xmlns="" xmlns:a16="http://schemas.microsoft.com/office/drawing/2014/main" id="{E9221D17-F80E-45F1-9327-C0707989B8F8}"/>
              </a:ext>
            </a:extLst>
          </p:cNvPr>
          <p:cNvCxnSpPr/>
          <p:nvPr/>
        </p:nvCxnSpPr>
        <p:spPr bwMode="auto">
          <a:xfrm flipV="1">
            <a:off x="6876777" y="2236043"/>
            <a:ext cx="1020762" cy="704507"/>
          </a:xfrm>
          <a:prstGeom prst="straightConnector1">
            <a:avLst/>
          </a:prstGeom>
          <a:noFill/>
          <a:ln w="9525" cap="flat" cmpd="sng" algn="ctr">
            <a:solidFill>
              <a:srgbClr val="6600FF"/>
            </a:solidFill>
            <a:prstDash val="lgDash"/>
            <a:round/>
            <a:headEnd type="none" w="med" len="med"/>
            <a:tailEnd type="triangle"/>
          </a:ln>
          <a:effectLst/>
        </p:spPr>
      </p:cxnSp>
      <p:sp>
        <p:nvSpPr>
          <p:cNvPr id="37" name="Rectangle 36">
            <a:extLst>
              <a:ext uri="{FF2B5EF4-FFF2-40B4-BE49-F238E27FC236}">
                <a16:creationId xmlns="" xmlns:a16="http://schemas.microsoft.com/office/drawing/2014/main" id="{488A33B7-9CFA-41EF-863B-5C8DA649AFD3}"/>
              </a:ext>
            </a:extLst>
          </p:cNvPr>
          <p:cNvSpPr/>
          <p:nvPr/>
        </p:nvSpPr>
        <p:spPr bwMode="auto">
          <a:xfrm>
            <a:off x="5276577" y="2960624"/>
            <a:ext cx="3200400" cy="7285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6600CC"/>
                </a:solidFill>
                <a:effectLst/>
                <a:latin typeface="Calibri" pitchFamily="34" charset="0"/>
              </a:rPr>
              <a:t>1</a:t>
            </a:r>
            <a:r>
              <a:rPr kumimoji="0" lang="en-GB" sz="1800" b="0" i="0" u="none" strike="noStrike" cap="none" normalizeH="0" baseline="30000" dirty="0">
                <a:ln>
                  <a:noFill/>
                </a:ln>
                <a:solidFill>
                  <a:srgbClr val="6600CC"/>
                </a:solidFill>
                <a:effectLst/>
                <a:latin typeface="Calibri" pitchFamily="34" charset="0"/>
              </a:rPr>
              <a:t>st</a:t>
            </a:r>
            <a:r>
              <a:rPr kumimoji="0" lang="en-GB" sz="1800" b="0" i="0" u="none" strike="noStrike" cap="none" normalizeH="0" baseline="0" dirty="0">
                <a:ln>
                  <a:noFill/>
                </a:ln>
                <a:solidFill>
                  <a:srgbClr val="6600CC"/>
                </a:solidFill>
                <a:effectLst/>
                <a:latin typeface="Calibri" pitchFamily="34" charset="0"/>
              </a:rPr>
              <a:t> DSE analysis (Tandy </a:t>
            </a:r>
            <a:r>
              <a:rPr kumimoji="0" lang="en-GB" sz="1800" b="0" i="1" u="none" strike="noStrike" cap="none" normalizeH="0" baseline="0" dirty="0">
                <a:ln>
                  <a:noFill/>
                </a:ln>
                <a:solidFill>
                  <a:srgbClr val="6600CC"/>
                </a:solidFill>
                <a:effectLst/>
                <a:latin typeface="Calibri" pitchFamily="34" charset="0"/>
              </a:rPr>
              <a:t>et al</a:t>
            </a:r>
            <a:r>
              <a:rPr kumimoji="0" lang="en-GB" sz="1800" b="0" i="0" u="none" strike="noStrike" cap="none" normalizeH="0" baseline="0" dirty="0">
                <a:ln>
                  <a:noFill/>
                </a:ln>
                <a:solidFill>
                  <a:srgbClr val="6600CC"/>
                </a:solidFill>
                <a:effectLst/>
                <a:latin typeface="Calibri" pitchFamily="34" charset="0"/>
              </a:rPr>
              <a:t>.,</a:t>
            </a:r>
            <a:r>
              <a:rPr kumimoji="0" lang="en-GB" sz="1800" b="0" i="0" u="none" strike="noStrike" cap="none" normalizeH="0" dirty="0">
                <a:ln>
                  <a:noFill/>
                </a:ln>
                <a:solidFill>
                  <a:srgbClr val="6600CC"/>
                </a:solidFill>
                <a:effectLst/>
                <a:latin typeface="Calibri" pitchFamily="34" charset="0"/>
              </a:rPr>
              <a:t> fully numerical DSE solutions)</a:t>
            </a:r>
            <a:endParaRPr kumimoji="0" lang="en-GB" sz="1800" b="0" i="0" u="none" strike="noStrike" cap="none" normalizeH="0" baseline="0" dirty="0">
              <a:ln>
                <a:noFill/>
              </a:ln>
              <a:solidFill>
                <a:srgbClr val="6600CC"/>
              </a:solidFill>
              <a:effectLst/>
              <a:latin typeface="Calibri" pitchFamily="34" charset="0"/>
            </a:endParaRPr>
          </a:p>
        </p:txBody>
      </p:sp>
      <p:sp>
        <p:nvSpPr>
          <p:cNvPr id="38" name="TextBox 37">
            <a:extLst>
              <a:ext uri="{FF2B5EF4-FFF2-40B4-BE49-F238E27FC236}">
                <a16:creationId xmlns="" xmlns:a16="http://schemas.microsoft.com/office/drawing/2014/main" id="{69EC2859-7154-4351-9BE8-7D230340BF40}"/>
              </a:ext>
            </a:extLst>
          </p:cNvPr>
          <p:cNvSpPr txBox="1"/>
          <p:nvPr/>
        </p:nvSpPr>
        <p:spPr>
          <a:xfrm>
            <a:off x="5717683" y="895246"/>
            <a:ext cx="286789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gluon content of the kaon</a:t>
            </a:r>
          </a:p>
        </p:txBody>
      </p:sp>
      <p:sp>
        <p:nvSpPr>
          <p:cNvPr id="39" name="TextBox 38">
            <a:extLst>
              <a:ext uri="{FF2B5EF4-FFF2-40B4-BE49-F238E27FC236}">
                <a16:creationId xmlns="" xmlns:a16="http://schemas.microsoft.com/office/drawing/2014/main" id="{56C336EF-17EF-4A2A-ABAA-78F6981762A9}"/>
              </a:ext>
            </a:extLst>
          </p:cNvPr>
          <p:cNvSpPr txBox="1"/>
          <p:nvPr/>
        </p:nvSpPr>
        <p:spPr>
          <a:xfrm>
            <a:off x="139512" y="4682969"/>
            <a:ext cx="9004488" cy="175432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Based on Lattice QCD calculations and DSE calculations: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Valence quarks carry some 52% of the pion’s momentum at the light front, at the scale used for Lattice QCD calculations, or ~65% at the perturbative hadronic scale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At the same scale, valence-quarks carry ⅔ of the kaon’s light-front momentum, or roughly 95% at the perturbative hadronic scale</a:t>
            </a:r>
          </a:p>
          <a:p>
            <a:r>
              <a:rPr lang="en-US" b="1" dirty="0">
                <a:solidFill>
                  <a:srgbClr val="0000FF"/>
                </a:solidFill>
                <a:latin typeface="Arial" panose="020B0604020202020204" pitchFamily="34" charset="0"/>
                <a:cs typeface="Arial" panose="020B0604020202020204" pitchFamily="34" charset="0"/>
              </a:rPr>
              <a:t>Thus, at a given scale, there is far less glue in the kaon than the pion.</a:t>
            </a:r>
          </a:p>
        </p:txBody>
      </p:sp>
      <p:grpSp>
        <p:nvGrpSpPr>
          <p:cNvPr id="40" name="Group 4">
            <a:extLst>
              <a:ext uri="{FF2B5EF4-FFF2-40B4-BE49-F238E27FC236}">
                <a16:creationId xmlns="" xmlns:a16="http://schemas.microsoft.com/office/drawing/2014/main" id="{A73752ED-D11A-4AA9-BE32-F4EA96FF9F62}"/>
              </a:ext>
            </a:extLst>
          </p:cNvPr>
          <p:cNvGrpSpPr>
            <a:grpSpLocks noChangeAspect="1"/>
          </p:cNvGrpSpPr>
          <p:nvPr/>
        </p:nvGrpSpPr>
        <p:grpSpPr bwMode="auto">
          <a:xfrm>
            <a:off x="1637964" y="1090615"/>
            <a:ext cx="2351459" cy="1295400"/>
            <a:chOff x="483" y="953"/>
            <a:chExt cx="1906" cy="1050"/>
          </a:xfrm>
        </p:grpSpPr>
        <p:pic>
          <p:nvPicPr>
            <p:cNvPr id="41" name="Picture 5" descr="txp_fig">
              <a:extLst>
                <a:ext uri="{FF2B5EF4-FFF2-40B4-BE49-F238E27FC236}">
                  <a16:creationId xmlns="" xmlns:a16="http://schemas.microsoft.com/office/drawing/2014/main" id="{5ECF0B66-B505-487B-93AE-320A1A6D83DC}"/>
                </a:ext>
              </a:extLst>
            </p:cNvPr>
            <p:cNvPicPr>
              <a:picLocks noChangeAspect="1" noChangeArrowheads="1"/>
            </p:cNvPicPr>
            <p:nvPr>
              <p:custDataLst>
                <p:tags r:id="rId1"/>
              </p:custDataLst>
            </p:nvPr>
          </p:nvPicPr>
          <p:blipFill>
            <a:blip r:embed="rId7" cstate="print"/>
            <a:srcRect/>
            <a:stretch>
              <a:fillRect/>
            </a:stretch>
          </p:blipFill>
          <p:spPr bwMode="auto">
            <a:xfrm>
              <a:off x="2122" y="1664"/>
              <a:ext cx="267" cy="164"/>
            </a:xfrm>
            <a:prstGeom prst="rect">
              <a:avLst/>
            </a:prstGeom>
            <a:noFill/>
            <a:ln w="12700">
              <a:noFill/>
              <a:miter lim="800000"/>
              <a:headEnd/>
              <a:tailEnd/>
            </a:ln>
            <a:effectLst/>
          </p:spPr>
        </p:pic>
        <p:pic>
          <p:nvPicPr>
            <p:cNvPr id="42" name="Picture 6" descr="txp_fig">
              <a:extLst>
                <a:ext uri="{FF2B5EF4-FFF2-40B4-BE49-F238E27FC236}">
                  <a16:creationId xmlns="" xmlns:a16="http://schemas.microsoft.com/office/drawing/2014/main" id="{4AA7F6E3-A7F1-4243-8C83-6494FD2F74DA}"/>
                </a:ext>
              </a:extLst>
            </p:cNvPr>
            <p:cNvPicPr>
              <a:picLocks noChangeAspect="1" noChangeArrowheads="1"/>
            </p:cNvPicPr>
            <p:nvPr>
              <p:custDataLst>
                <p:tags r:id="rId2"/>
              </p:custDataLst>
            </p:nvPr>
          </p:nvPicPr>
          <p:blipFill>
            <a:blip r:embed="rId8" cstate="print"/>
            <a:srcRect/>
            <a:stretch>
              <a:fillRect/>
            </a:stretch>
          </p:blipFill>
          <p:spPr bwMode="auto">
            <a:xfrm>
              <a:off x="2106" y="1074"/>
              <a:ext cx="267" cy="226"/>
            </a:xfrm>
            <a:prstGeom prst="rect">
              <a:avLst/>
            </a:prstGeom>
            <a:noFill/>
            <a:ln w="12700">
              <a:noFill/>
              <a:miter lim="800000"/>
              <a:headEnd/>
              <a:tailEnd/>
            </a:ln>
            <a:effectLst/>
          </p:spPr>
        </p:pic>
        <p:grpSp>
          <p:nvGrpSpPr>
            <p:cNvPr id="43" name="Group 7">
              <a:extLst>
                <a:ext uri="{FF2B5EF4-FFF2-40B4-BE49-F238E27FC236}">
                  <a16:creationId xmlns="" xmlns:a16="http://schemas.microsoft.com/office/drawing/2014/main" id="{EC6B7F5D-F67E-4638-B269-0C473888CE36}"/>
                </a:ext>
              </a:extLst>
            </p:cNvPr>
            <p:cNvGrpSpPr>
              <a:grpSpLocks/>
            </p:cNvGrpSpPr>
            <p:nvPr/>
          </p:nvGrpSpPr>
          <p:grpSpPr bwMode="auto">
            <a:xfrm>
              <a:off x="483" y="953"/>
              <a:ext cx="1890" cy="1050"/>
              <a:chOff x="483" y="953"/>
              <a:chExt cx="1890" cy="1050"/>
            </a:xfrm>
          </p:grpSpPr>
          <p:grpSp>
            <p:nvGrpSpPr>
              <p:cNvPr id="46" name="Group 8">
                <a:extLst>
                  <a:ext uri="{FF2B5EF4-FFF2-40B4-BE49-F238E27FC236}">
                    <a16:creationId xmlns="" xmlns:a16="http://schemas.microsoft.com/office/drawing/2014/main" id="{C5C88D19-BCB4-4438-976F-4BC688F86C8C}"/>
                  </a:ext>
                </a:extLst>
              </p:cNvPr>
              <p:cNvGrpSpPr>
                <a:grpSpLocks noChangeAspect="1"/>
              </p:cNvGrpSpPr>
              <p:nvPr/>
            </p:nvGrpSpPr>
            <p:grpSpPr bwMode="auto">
              <a:xfrm>
                <a:off x="1201" y="1362"/>
                <a:ext cx="464" cy="239"/>
                <a:chOff x="2707" y="2966"/>
                <a:chExt cx="864" cy="672"/>
              </a:xfrm>
            </p:grpSpPr>
            <p:sp>
              <p:nvSpPr>
                <p:cNvPr id="59" name="Freeform 9">
                  <a:extLst>
                    <a:ext uri="{FF2B5EF4-FFF2-40B4-BE49-F238E27FC236}">
                      <a16:creationId xmlns="" xmlns:a16="http://schemas.microsoft.com/office/drawing/2014/main" id="{7F59BDE7-1D40-4BDE-974A-DAC2EF7E9E3E}"/>
                    </a:ext>
                  </a:extLst>
                </p:cNvPr>
                <p:cNvSpPr>
                  <a:spLocks noChangeAspect="1"/>
                </p:cNvSpPr>
                <p:nvPr/>
              </p:nvSpPr>
              <p:spPr bwMode="auto">
                <a:xfrm>
                  <a:off x="3053"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spAutoFit/>
                </a:bodyPr>
                <a:lstStyle/>
                <a:p>
                  <a:endParaRPr lang="en-US"/>
                </a:p>
              </p:txBody>
            </p:sp>
            <p:sp>
              <p:nvSpPr>
                <p:cNvPr id="60" name="Freeform 10">
                  <a:extLst>
                    <a:ext uri="{FF2B5EF4-FFF2-40B4-BE49-F238E27FC236}">
                      <a16:creationId xmlns="" xmlns:a16="http://schemas.microsoft.com/office/drawing/2014/main" id="{5B1B257D-2C28-4C36-A84D-B1E762EE9973}"/>
                    </a:ext>
                  </a:extLst>
                </p:cNvPr>
                <p:cNvSpPr>
                  <a:spLocks noChangeAspect="1"/>
                </p:cNvSpPr>
                <p:nvPr/>
              </p:nvSpPr>
              <p:spPr bwMode="auto">
                <a:xfrm>
                  <a:off x="3225"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spAutoFit/>
                </a:bodyPr>
                <a:lstStyle/>
                <a:p>
                  <a:endParaRPr lang="en-US"/>
                </a:p>
              </p:txBody>
            </p:sp>
            <p:sp>
              <p:nvSpPr>
                <p:cNvPr id="61" name="Freeform 11">
                  <a:extLst>
                    <a:ext uri="{FF2B5EF4-FFF2-40B4-BE49-F238E27FC236}">
                      <a16:creationId xmlns="" xmlns:a16="http://schemas.microsoft.com/office/drawing/2014/main" id="{21E7228B-8E74-4CD9-A621-EE34ECCAA420}"/>
                    </a:ext>
                  </a:extLst>
                </p:cNvPr>
                <p:cNvSpPr>
                  <a:spLocks noChangeAspect="1"/>
                </p:cNvSpPr>
                <p:nvPr/>
              </p:nvSpPr>
              <p:spPr bwMode="auto">
                <a:xfrm>
                  <a:off x="3398"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spAutoFit/>
                </a:bodyPr>
                <a:lstStyle/>
                <a:p>
                  <a:endParaRPr lang="en-US"/>
                </a:p>
              </p:txBody>
            </p:sp>
            <p:sp>
              <p:nvSpPr>
                <p:cNvPr id="62" name="Freeform 12">
                  <a:extLst>
                    <a:ext uri="{FF2B5EF4-FFF2-40B4-BE49-F238E27FC236}">
                      <a16:creationId xmlns="" xmlns:a16="http://schemas.microsoft.com/office/drawing/2014/main" id="{F3443AB7-A04E-40BB-A6CC-BAC8058B0874}"/>
                    </a:ext>
                  </a:extLst>
                </p:cNvPr>
                <p:cNvSpPr>
                  <a:spLocks noChangeAspect="1"/>
                </p:cNvSpPr>
                <p:nvPr/>
              </p:nvSpPr>
              <p:spPr bwMode="auto">
                <a:xfrm>
                  <a:off x="2880"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spAutoFit/>
                </a:bodyPr>
                <a:lstStyle/>
                <a:p>
                  <a:endParaRPr lang="en-US"/>
                </a:p>
              </p:txBody>
            </p:sp>
            <p:sp>
              <p:nvSpPr>
                <p:cNvPr id="63" name="Freeform 13">
                  <a:extLst>
                    <a:ext uri="{FF2B5EF4-FFF2-40B4-BE49-F238E27FC236}">
                      <a16:creationId xmlns="" xmlns:a16="http://schemas.microsoft.com/office/drawing/2014/main" id="{56D44A1C-862C-4D96-941B-24A43829ADD9}"/>
                    </a:ext>
                  </a:extLst>
                </p:cNvPr>
                <p:cNvSpPr>
                  <a:spLocks noChangeAspect="1"/>
                </p:cNvSpPr>
                <p:nvPr/>
              </p:nvSpPr>
              <p:spPr bwMode="auto">
                <a:xfrm>
                  <a:off x="2707" y="2966"/>
                  <a:ext cx="173" cy="672"/>
                </a:xfrm>
                <a:custGeom>
                  <a:avLst/>
                  <a:gdLst/>
                  <a:ahLst/>
                  <a:cxnLst>
                    <a:cxn ang="0">
                      <a:pos x="0" y="336"/>
                    </a:cxn>
                    <a:cxn ang="0">
                      <a:pos x="58" y="48"/>
                    </a:cxn>
                    <a:cxn ang="0">
                      <a:pos x="115" y="624"/>
                    </a:cxn>
                    <a:cxn ang="0">
                      <a:pos x="173" y="336"/>
                    </a:cxn>
                  </a:cxnLst>
                  <a:rect l="0" t="0" r="r" b="b"/>
                  <a:pathLst>
                    <a:path w="173" h="672">
                      <a:moveTo>
                        <a:pt x="0" y="336"/>
                      </a:moveTo>
                      <a:cubicBezTo>
                        <a:pt x="19" y="168"/>
                        <a:pt x="39" y="0"/>
                        <a:pt x="58" y="48"/>
                      </a:cubicBezTo>
                      <a:cubicBezTo>
                        <a:pt x="77" y="96"/>
                        <a:pt x="96" y="576"/>
                        <a:pt x="115" y="624"/>
                      </a:cubicBezTo>
                      <a:cubicBezTo>
                        <a:pt x="134" y="672"/>
                        <a:pt x="163" y="384"/>
                        <a:pt x="173" y="336"/>
                      </a:cubicBezTo>
                    </a:path>
                  </a:pathLst>
                </a:custGeom>
                <a:noFill/>
                <a:ln w="28575" cap="flat" cmpd="sng">
                  <a:solidFill>
                    <a:srgbClr val="00CC00"/>
                  </a:solidFill>
                  <a:prstDash val="solid"/>
                  <a:round/>
                  <a:headEnd/>
                  <a:tailEnd/>
                </a:ln>
                <a:effectLst/>
              </p:spPr>
              <p:txBody>
                <a:bodyPr anchor="ctr">
                  <a:spAutoFit/>
                </a:bodyPr>
                <a:lstStyle/>
                <a:p>
                  <a:endParaRPr lang="en-US"/>
                </a:p>
              </p:txBody>
            </p:sp>
          </p:grpSp>
          <p:grpSp>
            <p:nvGrpSpPr>
              <p:cNvPr id="47" name="Group 46">
                <a:extLst>
                  <a:ext uri="{FF2B5EF4-FFF2-40B4-BE49-F238E27FC236}">
                    <a16:creationId xmlns="" xmlns:a16="http://schemas.microsoft.com/office/drawing/2014/main" id="{6508613D-E437-4D77-ACA9-F19FAF0B3B1A}"/>
                  </a:ext>
                </a:extLst>
              </p:cNvPr>
              <p:cNvGrpSpPr>
                <a:grpSpLocks noChangeAspect="1"/>
              </p:cNvGrpSpPr>
              <p:nvPr/>
            </p:nvGrpSpPr>
            <p:grpSpPr bwMode="auto">
              <a:xfrm>
                <a:off x="1659" y="969"/>
                <a:ext cx="709" cy="517"/>
                <a:chOff x="3818" y="1354"/>
                <a:chExt cx="1246" cy="432"/>
              </a:xfrm>
            </p:grpSpPr>
            <p:sp>
              <p:nvSpPr>
                <p:cNvPr id="57" name="Line 15">
                  <a:extLst>
                    <a:ext uri="{FF2B5EF4-FFF2-40B4-BE49-F238E27FC236}">
                      <a16:creationId xmlns="" xmlns:a16="http://schemas.microsoft.com/office/drawing/2014/main" id="{30047A0A-763B-4AF0-AA60-7BF26C3C4C65}"/>
                    </a:ext>
                  </a:extLst>
                </p:cNvPr>
                <p:cNvSpPr>
                  <a:spLocks noChangeAspect="1" noChangeShapeType="1"/>
                </p:cNvSpPr>
                <p:nvPr/>
              </p:nvSpPr>
              <p:spPr bwMode="auto">
                <a:xfrm flipV="1">
                  <a:off x="4435" y="1354"/>
                  <a:ext cx="629" cy="218"/>
                </a:xfrm>
                <a:prstGeom prst="line">
                  <a:avLst/>
                </a:prstGeom>
                <a:noFill/>
                <a:ln w="28575">
                  <a:solidFill>
                    <a:schemeClr val="tx1"/>
                  </a:solidFill>
                  <a:round/>
                  <a:headEnd type="arrow" w="med" len="med"/>
                  <a:tailEnd/>
                </a:ln>
                <a:effectLst/>
              </p:spPr>
              <p:txBody>
                <a:bodyPr anchor="ctr">
                  <a:spAutoFit/>
                </a:bodyPr>
                <a:lstStyle/>
                <a:p>
                  <a:endParaRPr lang="en-US"/>
                </a:p>
              </p:txBody>
            </p:sp>
            <p:sp>
              <p:nvSpPr>
                <p:cNvPr id="58" name="Line 16">
                  <a:extLst>
                    <a:ext uri="{FF2B5EF4-FFF2-40B4-BE49-F238E27FC236}">
                      <a16:creationId xmlns="" xmlns:a16="http://schemas.microsoft.com/office/drawing/2014/main" id="{287EB174-4CCA-43F1-8900-29A9FE52059D}"/>
                    </a:ext>
                  </a:extLst>
                </p:cNvPr>
                <p:cNvSpPr>
                  <a:spLocks noChangeAspect="1" noChangeShapeType="1"/>
                </p:cNvSpPr>
                <p:nvPr/>
              </p:nvSpPr>
              <p:spPr bwMode="auto">
                <a:xfrm flipV="1">
                  <a:off x="3818" y="1568"/>
                  <a:ext cx="629" cy="218"/>
                </a:xfrm>
                <a:prstGeom prst="line">
                  <a:avLst/>
                </a:prstGeom>
                <a:noFill/>
                <a:ln w="28575">
                  <a:solidFill>
                    <a:schemeClr val="tx1"/>
                  </a:solidFill>
                  <a:round/>
                  <a:headEnd/>
                  <a:tailEnd/>
                </a:ln>
                <a:effectLst/>
              </p:spPr>
              <p:txBody>
                <a:bodyPr anchor="ctr">
                  <a:spAutoFit/>
                </a:bodyPr>
                <a:lstStyle/>
                <a:p>
                  <a:endParaRPr lang="en-US"/>
                </a:p>
              </p:txBody>
            </p:sp>
          </p:grpSp>
          <p:grpSp>
            <p:nvGrpSpPr>
              <p:cNvPr id="48" name="Group 17">
                <a:extLst>
                  <a:ext uri="{FF2B5EF4-FFF2-40B4-BE49-F238E27FC236}">
                    <a16:creationId xmlns="" xmlns:a16="http://schemas.microsoft.com/office/drawing/2014/main" id="{75977E73-CDD9-441E-8EF9-1F877BC32F2B}"/>
                  </a:ext>
                </a:extLst>
              </p:cNvPr>
              <p:cNvGrpSpPr>
                <a:grpSpLocks noChangeAspect="1"/>
              </p:cNvGrpSpPr>
              <p:nvPr/>
            </p:nvGrpSpPr>
            <p:grpSpPr bwMode="auto">
              <a:xfrm flipV="1">
                <a:off x="1662" y="1486"/>
                <a:ext cx="711" cy="517"/>
                <a:chOff x="3818" y="1354"/>
                <a:chExt cx="1246" cy="432"/>
              </a:xfrm>
            </p:grpSpPr>
            <p:sp>
              <p:nvSpPr>
                <p:cNvPr id="55" name="Line 18">
                  <a:extLst>
                    <a:ext uri="{FF2B5EF4-FFF2-40B4-BE49-F238E27FC236}">
                      <a16:creationId xmlns="" xmlns:a16="http://schemas.microsoft.com/office/drawing/2014/main" id="{1D60C4A8-5751-4F95-B873-010E7C93DD86}"/>
                    </a:ext>
                  </a:extLst>
                </p:cNvPr>
                <p:cNvSpPr>
                  <a:spLocks noChangeAspect="1" noChangeShapeType="1"/>
                </p:cNvSpPr>
                <p:nvPr/>
              </p:nvSpPr>
              <p:spPr bwMode="auto">
                <a:xfrm flipV="1">
                  <a:off x="4435" y="1354"/>
                  <a:ext cx="629" cy="218"/>
                </a:xfrm>
                <a:prstGeom prst="line">
                  <a:avLst/>
                </a:prstGeom>
                <a:noFill/>
                <a:ln w="28575">
                  <a:solidFill>
                    <a:schemeClr val="tx1"/>
                  </a:solidFill>
                  <a:round/>
                  <a:headEnd/>
                  <a:tailEnd/>
                </a:ln>
                <a:effectLst/>
              </p:spPr>
              <p:txBody>
                <a:bodyPr anchor="ctr">
                  <a:spAutoFit/>
                </a:bodyPr>
                <a:lstStyle/>
                <a:p>
                  <a:endParaRPr lang="en-US"/>
                </a:p>
              </p:txBody>
            </p:sp>
            <p:sp>
              <p:nvSpPr>
                <p:cNvPr id="56" name="Line 19">
                  <a:extLst>
                    <a:ext uri="{FF2B5EF4-FFF2-40B4-BE49-F238E27FC236}">
                      <a16:creationId xmlns="" xmlns:a16="http://schemas.microsoft.com/office/drawing/2014/main" id="{460927FF-C692-4031-93DC-934C5D20160E}"/>
                    </a:ext>
                  </a:extLst>
                </p:cNvPr>
                <p:cNvSpPr>
                  <a:spLocks noChangeAspect="1" noChangeShapeType="1"/>
                </p:cNvSpPr>
                <p:nvPr/>
              </p:nvSpPr>
              <p:spPr bwMode="auto">
                <a:xfrm flipV="1">
                  <a:off x="3818" y="1568"/>
                  <a:ext cx="629" cy="218"/>
                </a:xfrm>
                <a:prstGeom prst="line">
                  <a:avLst/>
                </a:prstGeom>
                <a:noFill/>
                <a:ln w="28575">
                  <a:solidFill>
                    <a:schemeClr val="tx1"/>
                  </a:solidFill>
                  <a:round/>
                  <a:headEnd/>
                  <a:tailEnd type="arrow" w="med" len="med"/>
                </a:ln>
                <a:effectLst/>
              </p:spPr>
              <p:txBody>
                <a:bodyPr anchor="ctr">
                  <a:spAutoFit/>
                </a:bodyPr>
                <a:lstStyle/>
                <a:p>
                  <a:endParaRPr lang="en-US"/>
                </a:p>
              </p:txBody>
            </p:sp>
          </p:grpSp>
          <p:grpSp>
            <p:nvGrpSpPr>
              <p:cNvPr id="49" name="Group 20">
                <a:extLst>
                  <a:ext uri="{FF2B5EF4-FFF2-40B4-BE49-F238E27FC236}">
                    <a16:creationId xmlns="" xmlns:a16="http://schemas.microsoft.com/office/drawing/2014/main" id="{58D308A7-5521-4448-9788-A91D78CFA8AB}"/>
                  </a:ext>
                </a:extLst>
              </p:cNvPr>
              <p:cNvGrpSpPr>
                <a:grpSpLocks noChangeAspect="1"/>
              </p:cNvGrpSpPr>
              <p:nvPr/>
            </p:nvGrpSpPr>
            <p:grpSpPr bwMode="auto">
              <a:xfrm flipH="1">
                <a:off x="488" y="953"/>
                <a:ext cx="709" cy="517"/>
                <a:chOff x="3818" y="1354"/>
                <a:chExt cx="1246" cy="432"/>
              </a:xfrm>
            </p:grpSpPr>
            <p:sp>
              <p:nvSpPr>
                <p:cNvPr id="53" name="Line 21">
                  <a:extLst>
                    <a:ext uri="{FF2B5EF4-FFF2-40B4-BE49-F238E27FC236}">
                      <a16:creationId xmlns="" xmlns:a16="http://schemas.microsoft.com/office/drawing/2014/main" id="{2E57ADF4-F571-4AA0-957B-59C53A667AF4}"/>
                    </a:ext>
                  </a:extLst>
                </p:cNvPr>
                <p:cNvSpPr>
                  <a:spLocks noChangeAspect="1" noChangeShapeType="1"/>
                </p:cNvSpPr>
                <p:nvPr/>
              </p:nvSpPr>
              <p:spPr bwMode="auto">
                <a:xfrm flipV="1">
                  <a:off x="4435" y="1354"/>
                  <a:ext cx="629" cy="218"/>
                </a:xfrm>
                <a:prstGeom prst="line">
                  <a:avLst/>
                </a:prstGeom>
                <a:noFill/>
                <a:ln w="28575">
                  <a:solidFill>
                    <a:srgbClr val="3333FF"/>
                  </a:solidFill>
                  <a:round/>
                  <a:headEnd type="arrow" w="med" len="med"/>
                  <a:tailEnd/>
                </a:ln>
                <a:effectLst/>
              </p:spPr>
              <p:txBody>
                <a:bodyPr anchor="ctr">
                  <a:spAutoFit/>
                </a:bodyPr>
                <a:lstStyle/>
                <a:p>
                  <a:endParaRPr lang="en-US"/>
                </a:p>
              </p:txBody>
            </p:sp>
            <p:sp>
              <p:nvSpPr>
                <p:cNvPr id="54" name="Line 22">
                  <a:extLst>
                    <a:ext uri="{FF2B5EF4-FFF2-40B4-BE49-F238E27FC236}">
                      <a16:creationId xmlns="" xmlns:a16="http://schemas.microsoft.com/office/drawing/2014/main" id="{D0DDFF1A-5C94-40BE-B209-7A52FCEDD9A9}"/>
                    </a:ext>
                  </a:extLst>
                </p:cNvPr>
                <p:cNvSpPr>
                  <a:spLocks noChangeAspect="1" noChangeShapeType="1"/>
                </p:cNvSpPr>
                <p:nvPr/>
              </p:nvSpPr>
              <p:spPr bwMode="auto">
                <a:xfrm flipV="1">
                  <a:off x="3818" y="1568"/>
                  <a:ext cx="629" cy="218"/>
                </a:xfrm>
                <a:prstGeom prst="line">
                  <a:avLst/>
                </a:prstGeom>
                <a:noFill/>
                <a:ln w="28575">
                  <a:solidFill>
                    <a:srgbClr val="3333FF"/>
                  </a:solidFill>
                  <a:round/>
                  <a:headEnd/>
                  <a:tailEnd/>
                </a:ln>
                <a:effectLst/>
              </p:spPr>
              <p:txBody>
                <a:bodyPr anchor="ctr">
                  <a:spAutoFit/>
                </a:bodyPr>
                <a:lstStyle/>
                <a:p>
                  <a:endParaRPr lang="en-US"/>
                </a:p>
              </p:txBody>
            </p:sp>
          </p:grpSp>
          <p:grpSp>
            <p:nvGrpSpPr>
              <p:cNvPr id="50" name="Group 23">
                <a:extLst>
                  <a:ext uri="{FF2B5EF4-FFF2-40B4-BE49-F238E27FC236}">
                    <a16:creationId xmlns="" xmlns:a16="http://schemas.microsoft.com/office/drawing/2014/main" id="{3A92C090-1C3A-4F9C-B320-689073111D6C}"/>
                  </a:ext>
                </a:extLst>
              </p:cNvPr>
              <p:cNvGrpSpPr>
                <a:grpSpLocks noChangeAspect="1"/>
              </p:cNvGrpSpPr>
              <p:nvPr/>
            </p:nvGrpSpPr>
            <p:grpSpPr bwMode="auto">
              <a:xfrm flipH="1" flipV="1">
                <a:off x="483" y="1470"/>
                <a:ext cx="711" cy="517"/>
                <a:chOff x="3818" y="1354"/>
                <a:chExt cx="1246" cy="432"/>
              </a:xfrm>
            </p:grpSpPr>
            <p:sp>
              <p:nvSpPr>
                <p:cNvPr id="51" name="Line 24">
                  <a:extLst>
                    <a:ext uri="{FF2B5EF4-FFF2-40B4-BE49-F238E27FC236}">
                      <a16:creationId xmlns="" xmlns:a16="http://schemas.microsoft.com/office/drawing/2014/main" id="{C4629007-8521-407E-9454-DC6E376FFA2F}"/>
                    </a:ext>
                  </a:extLst>
                </p:cNvPr>
                <p:cNvSpPr>
                  <a:spLocks noChangeAspect="1" noChangeShapeType="1"/>
                </p:cNvSpPr>
                <p:nvPr/>
              </p:nvSpPr>
              <p:spPr bwMode="auto">
                <a:xfrm flipV="1">
                  <a:off x="4435" y="1354"/>
                  <a:ext cx="629" cy="218"/>
                </a:xfrm>
                <a:prstGeom prst="line">
                  <a:avLst/>
                </a:prstGeom>
                <a:noFill/>
                <a:ln w="28575">
                  <a:solidFill>
                    <a:srgbClr val="FF00FF"/>
                  </a:solidFill>
                  <a:round/>
                  <a:headEnd/>
                  <a:tailEnd/>
                </a:ln>
                <a:effectLst/>
              </p:spPr>
              <p:txBody>
                <a:bodyPr anchor="ctr">
                  <a:spAutoFit/>
                </a:bodyPr>
                <a:lstStyle/>
                <a:p>
                  <a:endParaRPr lang="en-US"/>
                </a:p>
              </p:txBody>
            </p:sp>
            <p:sp>
              <p:nvSpPr>
                <p:cNvPr id="52" name="Line 25">
                  <a:extLst>
                    <a:ext uri="{FF2B5EF4-FFF2-40B4-BE49-F238E27FC236}">
                      <a16:creationId xmlns="" xmlns:a16="http://schemas.microsoft.com/office/drawing/2014/main" id="{A3AF7543-4623-42F3-8CD8-2A4B8B520F8E}"/>
                    </a:ext>
                  </a:extLst>
                </p:cNvPr>
                <p:cNvSpPr>
                  <a:spLocks noChangeAspect="1" noChangeShapeType="1"/>
                </p:cNvSpPr>
                <p:nvPr/>
              </p:nvSpPr>
              <p:spPr bwMode="auto">
                <a:xfrm flipV="1">
                  <a:off x="3818" y="1568"/>
                  <a:ext cx="629" cy="218"/>
                </a:xfrm>
                <a:prstGeom prst="line">
                  <a:avLst/>
                </a:prstGeom>
                <a:noFill/>
                <a:ln w="28575">
                  <a:solidFill>
                    <a:srgbClr val="FF00FF"/>
                  </a:solidFill>
                  <a:round/>
                  <a:headEnd/>
                  <a:tailEnd type="arrow" w="med" len="med"/>
                </a:ln>
                <a:effectLst/>
              </p:spPr>
              <p:txBody>
                <a:bodyPr anchor="ctr">
                  <a:spAutoFit/>
                </a:bodyPr>
                <a:lstStyle/>
                <a:p>
                  <a:endParaRPr lang="en-US"/>
                </a:p>
              </p:txBody>
            </p:sp>
          </p:grpSp>
        </p:grpSp>
        <p:pic>
          <p:nvPicPr>
            <p:cNvPr id="44" name="Picture 26" descr="txp_fig">
              <a:extLst>
                <a:ext uri="{FF2B5EF4-FFF2-40B4-BE49-F238E27FC236}">
                  <a16:creationId xmlns="" xmlns:a16="http://schemas.microsoft.com/office/drawing/2014/main" id="{D8A12FD5-7B7D-4A62-94E3-D9B474FA7ED7}"/>
                </a:ext>
              </a:extLst>
            </p:cNvPr>
            <p:cNvPicPr>
              <a:picLocks noChangeAspect="1" noChangeArrowheads="1"/>
            </p:cNvPicPr>
            <p:nvPr>
              <p:custDataLst>
                <p:tags r:id="rId3"/>
              </p:custDataLst>
            </p:nvPr>
          </p:nvPicPr>
          <p:blipFill>
            <a:blip r:embed="rId9" cstate="print"/>
            <a:srcRect/>
            <a:stretch>
              <a:fillRect/>
            </a:stretch>
          </p:blipFill>
          <p:spPr bwMode="auto">
            <a:xfrm>
              <a:off x="518" y="1657"/>
              <a:ext cx="114" cy="205"/>
            </a:xfrm>
            <a:prstGeom prst="rect">
              <a:avLst/>
            </a:prstGeom>
            <a:noFill/>
            <a:ln w="12700">
              <a:noFill/>
              <a:miter lim="800000"/>
              <a:headEnd/>
              <a:tailEnd/>
            </a:ln>
            <a:effectLst/>
          </p:spPr>
        </p:pic>
        <p:pic>
          <p:nvPicPr>
            <p:cNvPr id="45" name="Picture 27" descr="txp_fig">
              <a:extLst>
                <a:ext uri="{FF2B5EF4-FFF2-40B4-BE49-F238E27FC236}">
                  <a16:creationId xmlns="" xmlns:a16="http://schemas.microsoft.com/office/drawing/2014/main" id="{4962419B-4854-4805-9B2F-5A878E0D5A96}"/>
                </a:ext>
              </a:extLst>
            </p:cNvPr>
            <p:cNvPicPr>
              <a:picLocks noChangeAspect="1" noChangeArrowheads="1"/>
            </p:cNvPicPr>
            <p:nvPr>
              <p:custDataLst>
                <p:tags r:id="rId4"/>
              </p:custDataLst>
            </p:nvPr>
          </p:nvPicPr>
          <p:blipFill>
            <a:blip r:embed="rId10" cstate="print"/>
            <a:srcRect/>
            <a:stretch>
              <a:fillRect/>
            </a:stretch>
          </p:blipFill>
          <p:spPr bwMode="auto">
            <a:xfrm>
              <a:off x="512" y="1091"/>
              <a:ext cx="114" cy="160"/>
            </a:xfrm>
            <a:prstGeom prst="rect">
              <a:avLst/>
            </a:prstGeom>
            <a:noFill/>
            <a:ln w="12700">
              <a:noFill/>
              <a:miter lim="800000"/>
              <a:headEnd/>
              <a:tailEnd/>
            </a:ln>
            <a:effectLst/>
          </p:spPr>
        </p:pic>
      </p:grpSp>
      <p:sp>
        <p:nvSpPr>
          <p:cNvPr id="64" name="TextBox 63">
            <a:extLst>
              <a:ext uri="{FF2B5EF4-FFF2-40B4-BE49-F238E27FC236}">
                <a16:creationId xmlns="" xmlns:a16="http://schemas.microsoft.com/office/drawing/2014/main" id="{D4F16126-8201-4592-BC1C-84BC2A301D8B}"/>
              </a:ext>
            </a:extLst>
          </p:cNvPr>
          <p:cNvSpPr txBox="1"/>
          <p:nvPr/>
        </p:nvSpPr>
        <p:spPr>
          <a:xfrm>
            <a:off x="87529" y="1467580"/>
            <a:ext cx="1815100"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Pion (or Kaon) </a:t>
            </a:r>
            <a:r>
              <a:rPr lang="en-US" dirty="0" err="1">
                <a:latin typeface="Arial" panose="020B0604020202020204" pitchFamily="34" charset="0"/>
                <a:cs typeface="Arial" panose="020B0604020202020204" pitchFamily="34" charset="0"/>
              </a:rPr>
              <a:t>Drell</a:t>
            </a:r>
            <a:r>
              <a:rPr lang="en-US" dirty="0">
                <a:latin typeface="Arial" panose="020B0604020202020204" pitchFamily="34" charset="0"/>
                <a:cs typeface="Arial" panose="020B0604020202020204" pitchFamily="34" charset="0"/>
              </a:rPr>
              <a:t>-Yan</a:t>
            </a:r>
          </a:p>
        </p:txBody>
      </p:sp>
      <p:sp>
        <p:nvSpPr>
          <p:cNvPr id="66" name="TextBox 65">
            <a:extLst>
              <a:ext uri="{FF2B5EF4-FFF2-40B4-BE49-F238E27FC236}">
                <a16:creationId xmlns="" xmlns:a16="http://schemas.microsoft.com/office/drawing/2014/main" id="{E36BA7EB-FD0C-45A7-BB13-941A362074F0}"/>
              </a:ext>
            </a:extLst>
          </p:cNvPr>
          <p:cNvSpPr txBox="1"/>
          <p:nvPr/>
        </p:nvSpPr>
        <p:spPr>
          <a:xfrm>
            <a:off x="85114" y="3175321"/>
            <a:ext cx="155195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DIS (Sullivan Process)</a:t>
            </a:r>
          </a:p>
        </p:txBody>
      </p:sp>
      <p:pic>
        <p:nvPicPr>
          <p:cNvPr id="67" name="Picture 66" descr="Screen Shot 2017-04-11 at 12.48.51 PM.png">
            <a:extLst>
              <a:ext uri="{FF2B5EF4-FFF2-40B4-BE49-F238E27FC236}">
                <a16:creationId xmlns="" xmlns:a16="http://schemas.microsoft.com/office/drawing/2014/main" id="{2DFF30CF-2ABE-4043-890B-F063986FF4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0202" y="2802039"/>
            <a:ext cx="1940242" cy="1606868"/>
          </a:xfrm>
          <a:prstGeom prst="rect">
            <a:avLst/>
          </a:prstGeom>
        </p:spPr>
      </p:pic>
    </p:spTree>
    <p:extLst>
      <p:ext uri="{BB962C8B-B14F-4D97-AF65-F5344CB8AC3E}">
        <p14:creationId xmlns:p14="http://schemas.microsoft.com/office/powerpoint/2010/main" val="9544215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34132" y="107404"/>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F</a:t>
            </a:r>
            <a:r>
              <a:rPr lang="en-US" sz="2400" b="1" baseline="-25000" dirty="0">
                <a:latin typeface="Arial" pitchFamily="34" charset="0"/>
                <a:ea typeface="ＭＳ Ｐゴシック" pitchFamily="1" charset="-128"/>
                <a:cs typeface="Arial" pitchFamily="34" charset="0"/>
              </a:rPr>
              <a:t>2</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pic>
        <p:nvPicPr>
          <p:cNvPr id="22531" name="Picture 3" descr="prev"/>
          <p:cNvPicPr>
            <a:picLocks noChangeAspect="1" noChangeArrowheads="1"/>
          </p:cNvPicPr>
          <p:nvPr/>
        </p:nvPicPr>
        <p:blipFill rotWithShape="1">
          <a:blip r:embed="rId2"/>
          <a:srcRect t="2709"/>
          <a:stretch/>
        </p:blipFill>
        <p:spPr bwMode="auto">
          <a:xfrm>
            <a:off x="55903" y="1458100"/>
            <a:ext cx="2868930" cy="4159025"/>
          </a:xfrm>
          <a:prstGeom prst="rect">
            <a:avLst/>
          </a:prstGeom>
          <a:noFill/>
          <a:ln w="9525">
            <a:noFill/>
            <a:miter lim="800000"/>
            <a:headEnd/>
            <a:tailEnd/>
          </a:ln>
        </p:spPr>
      </p:pic>
      <p:sp>
        <p:nvSpPr>
          <p:cNvPr id="23556" name="Text Box 4"/>
          <p:cNvSpPr txBox="1">
            <a:spLocks noChangeArrowheads="1"/>
          </p:cNvSpPr>
          <p:nvPr/>
        </p:nvSpPr>
        <p:spPr bwMode="auto">
          <a:xfrm>
            <a:off x="3280381" y="115717"/>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g</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23558" name="Text Box 6"/>
          <p:cNvSpPr txBox="1">
            <a:spLocks noChangeArrowheads="1"/>
          </p:cNvSpPr>
          <p:nvPr/>
        </p:nvSpPr>
        <p:spPr bwMode="auto">
          <a:xfrm>
            <a:off x="1064329" y="5862592"/>
            <a:ext cx="1446681" cy="369888"/>
          </a:xfrm>
          <a:prstGeom prst="rect">
            <a:avLst/>
          </a:prstGeom>
          <a:noFill/>
          <a:ln w="9525">
            <a:noFill/>
            <a:miter lim="800000"/>
            <a:headEnd/>
            <a:tailEnd/>
          </a:ln>
        </p:spPr>
        <p:txBody>
          <a:bodyPr wrap="square">
            <a:spAutoFit/>
          </a:bodyPr>
          <a:lstStyle/>
          <a:p>
            <a:pPr>
              <a:defRPr/>
            </a:pPr>
            <a:r>
              <a:rPr lang="en-US" sz="1800" b="1" dirty="0">
                <a:solidFill>
                  <a:srgbClr val="0033CC"/>
                </a:solidFill>
                <a:latin typeface="Arial" pitchFamily="34" charset="0"/>
                <a:ea typeface="ＭＳ Ｐゴシック" pitchFamily="1" charset="-128"/>
                <a:cs typeface="Arial" pitchFamily="34" charset="0"/>
                <a:sym typeface="Wingdings" pitchFamily="2" charset="2"/>
              </a:rPr>
              <a:t>momentum</a:t>
            </a:r>
            <a:endParaRPr lang="en-US" sz="1800" b="1" dirty="0">
              <a:solidFill>
                <a:srgbClr val="0033CC"/>
              </a:solidFill>
              <a:latin typeface="Arial" pitchFamily="34" charset="0"/>
              <a:ea typeface="ＭＳ Ｐゴシック" pitchFamily="1" charset="-128"/>
              <a:cs typeface="Arial" pitchFamily="34" charset="0"/>
            </a:endParaRPr>
          </a:p>
        </p:txBody>
      </p:sp>
      <p:sp>
        <p:nvSpPr>
          <p:cNvPr id="23559" name="Text Box 7"/>
          <p:cNvSpPr txBox="1">
            <a:spLocks noChangeArrowheads="1"/>
          </p:cNvSpPr>
          <p:nvPr/>
        </p:nvSpPr>
        <p:spPr bwMode="auto">
          <a:xfrm>
            <a:off x="4394540" y="5861305"/>
            <a:ext cx="770581" cy="369332"/>
          </a:xfrm>
          <a:prstGeom prst="rect">
            <a:avLst/>
          </a:prstGeom>
          <a:noFill/>
          <a:ln w="9525">
            <a:noFill/>
            <a:miter lim="800000"/>
            <a:headEnd/>
            <a:tailEnd/>
          </a:ln>
        </p:spPr>
        <p:txBody>
          <a:bodyPr wrap="square">
            <a:spAutoFit/>
          </a:bodyPr>
          <a:lstStyle/>
          <a:p>
            <a:pPr>
              <a:defRPr/>
            </a:pPr>
            <a:r>
              <a:rPr lang="en-US" sz="1800" b="1" dirty="0">
                <a:solidFill>
                  <a:srgbClr val="FF0000"/>
                </a:solidFill>
                <a:latin typeface="Arial" pitchFamily="34" charset="0"/>
                <a:ea typeface="ＭＳ Ｐゴシック" pitchFamily="1" charset="-128"/>
                <a:cs typeface="Arial" pitchFamily="34" charset="0"/>
                <a:sym typeface="Wingdings" pitchFamily="2" charset="2"/>
              </a:rPr>
              <a:t>spin</a:t>
            </a:r>
            <a:endParaRPr lang="en-US" sz="1800" b="1" dirty="0">
              <a:solidFill>
                <a:srgbClr val="FF0000"/>
              </a:solidFill>
              <a:latin typeface="Arial" pitchFamily="34" charset="0"/>
              <a:ea typeface="ＭＳ Ｐゴシック" pitchFamily="1" charset="-128"/>
              <a:cs typeface="Arial" pitchFamily="34" charset="0"/>
            </a:endParaRPr>
          </a:p>
        </p:txBody>
      </p:sp>
      <p:pic>
        <p:nvPicPr>
          <p:cNvPr id="10" name="Picture 9" descr="g1_eic_only.jpg"/>
          <p:cNvPicPr>
            <a:picLocks noChangeAspect="1"/>
          </p:cNvPicPr>
          <p:nvPr/>
        </p:nvPicPr>
        <p:blipFill>
          <a:blip r:embed="rId3"/>
          <a:srcRect/>
          <a:stretch>
            <a:fillRect/>
          </a:stretch>
        </p:blipFill>
        <p:spPr bwMode="auto">
          <a:xfrm>
            <a:off x="2938669" y="1458100"/>
            <a:ext cx="3190275" cy="4240784"/>
          </a:xfrm>
          <a:prstGeom prst="rect">
            <a:avLst/>
          </a:prstGeom>
          <a:noFill/>
          <a:ln w="9525">
            <a:noFill/>
            <a:miter lim="800000"/>
            <a:headEnd/>
            <a:tailEnd/>
          </a:ln>
        </p:spPr>
      </p:pic>
      <p:sp>
        <p:nvSpPr>
          <p:cNvPr id="12" name="Text Box 4"/>
          <p:cNvSpPr txBox="1">
            <a:spLocks noChangeArrowheads="1"/>
          </p:cNvSpPr>
          <p:nvPr/>
        </p:nvSpPr>
        <p:spPr bwMode="auto">
          <a:xfrm>
            <a:off x="6242575" y="110170"/>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h</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13" name="Text Box 7"/>
          <p:cNvSpPr txBox="1">
            <a:spLocks noChangeArrowheads="1"/>
          </p:cNvSpPr>
          <p:nvPr/>
        </p:nvSpPr>
        <p:spPr bwMode="auto">
          <a:xfrm>
            <a:off x="6572491" y="5684185"/>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transverse spin ~ angular momentum</a:t>
            </a:r>
            <a:endParaRPr lang="en-US" sz="1800" b="1" dirty="0">
              <a:solidFill>
                <a:srgbClr val="FF0000"/>
              </a:solidFill>
              <a:latin typeface="Arial" pitchFamily="34" charset="0"/>
              <a:ea typeface="ＭＳ Ｐゴシック" pitchFamily="1" charset="-128"/>
              <a:cs typeface="Arial"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6109239" y="955590"/>
                <a:ext cx="3022559" cy="369332"/>
              </a:xfrm>
              <a:prstGeom prst="rect">
                <a:avLst/>
              </a:prstGeom>
              <a:noFill/>
            </p:spPr>
            <p:txBody>
              <a:bodyPr wrap="none" rtlCol="0">
                <a:spAutoFit/>
              </a:bodyPr>
              <a:lstStyle/>
              <a:p>
                <a:r>
                  <a:rPr lang="en-US" dirty="0" err="1">
                    <a:latin typeface="Arial" panose="020B0604020202020204" pitchFamily="34" charset="0"/>
                    <a:ea typeface="Cambria Math"/>
                    <a:cs typeface="Arial" panose="020B0604020202020204" pitchFamily="34" charset="0"/>
                  </a:rPr>
                  <a:t>F</a:t>
                </a:r>
                <a:r>
                  <a:rPr lang="en-US" baseline="-25000" dirty="0" err="1">
                    <a:latin typeface="Arial" panose="020B0604020202020204" pitchFamily="34" charset="0"/>
                    <a:ea typeface="Cambria Math"/>
                    <a:cs typeface="Arial" panose="020B0604020202020204" pitchFamily="34" charset="0"/>
                  </a:rPr>
                  <a:t>UT</a:t>
                </a:r>
                <a:r>
                  <a:rPr lang="en-US" baseline="30000" dirty="0" err="1">
                    <a:latin typeface="Arial" panose="020B0604020202020204" pitchFamily="34" charset="0"/>
                    <a:ea typeface="Cambria Math"/>
                    <a:cs typeface="Arial" panose="020B0604020202020204" pitchFamily="34" charset="0"/>
                  </a:rPr>
                  <a:t>sin</a:t>
                </a:r>
                <a:r>
                  <a:rPr lang="en-US" baseline="30000" dirty="0">
                    <a:latin typeface="Arial" panose="020B0604020202020204" pitchFamily="34" charset="0"/>
                    <a:ea typeface="Cambria Math"/>
                    <a:cs typeface="Arial" panose="020B0604020202020204" pitchFamily="34" charset="0"/>
                  </a:rPr>
                  <a:t>(</a:t>
                </a:r>
                <a:r>
                  <a:rPr lang="en-US" baseline="30000" dirty="0" err="1">
                    <a:latin typeface="Symbol" panose="05050102010706020507" pitchFamily="18" charset="2"/>
                    <a:ea typeface="Cambria Math"/>
                    <a:cs typeface="Arial" panose="020B0604020202020204" pitchFamily="34" charset="0"/>
                  </a:rPr>
                  <a:t>f</a:t>
                </a:r>
                <a:r>
                  <a:rPr lang="en-US" baseline="16000" dirty="0" err="1">
                    <a:latin typeface="Arial" panose="020B0604020202020204" pitchFamily="34" charset="0"/>
                    <a:ea typeface="Cambria Math"/>
                    <a:cs typeface="Arial" panose="020B0604020202020204" pitchFamily="34" charset="0"/>
                  </a:rPr>
                  <a:t>h</a:t>
                </a:r>
                <a:r>
                  <a:rPr lang="en-US" baseline="30000" dirty="0" err="1">
                    <a:latin typeface="Arial" panose="020B0604020202020204" pitchFamily="34" charset="0"/>
                    <a:ea typeface="Cambria Math"/>
                    <a:cs typeface="Arial" panose="020B0604020202020204" pitchFamily="34" charset="0"/>
                  </a:rPr>
                  <a:t>+</a:t>
                </a:r>
                <a:r>
                  <a:rPr lang="en-US" baseline="30000" dirty="0" err="1">
                    <a:latin typeface="Symbol" panose="05050102010706020507" pitchFamily="18" charset="2"/>
                    <a:ea typeface="Cambria Math"/>
                    <a:cs typeface="Arial" panose="020B0604020202020204" pitchFamily="34" charset="0"/>
                  </a:rPr>
                  <a:t>f</a:t>
                </a:r>
                <a:r>
                  <a:rPr lang="en-US" baseline="16000" dirty="0" err="1">
                    <a:latin typeface="Arial" panose="020B0604020202020204" pitchFamily="34" charset="0"/>
                    <a:ea typeface="Cambria Math"/>
                    <a:cs typeface="Arial" panose="020B0604020202020204" pitchFamily="34" charset="0"/>
                  </a:rPr>
                  <a:t>s</a:t>
                </a:r>
                <a:r>
                  <a:rPr lang="en-US" baseline="30000" dirty="0">
                    <a:latin typeface="Arial" panose="020B0604020202020204" pitchFamily="34" charset="0"/>
                    <a:ea typeface="Cambria Math"/>
                    <a:cs typeface="Arial" panose="020B0604020202020204" pitchFamily="34" charset="0"/>
                  </a:rPr>
                  <a:t>)</a:t>
                </a:r>
                <a:r>
                  <a:rPr lang="en-US" dirty="0">
                    <a:latin typeface="Arial" panose="020B0604020202020204" pitchFamily="34" charset="0"/>
                    <a:ea typeface="Cambria Math"/>
                    <a:cs typeface="Arial" panose="020B0604020202020204" pitchFamily="34" charset="0"/>
                  </a:rPr>
                  <a:t>(x,Q</a:t>
                </a:r>
                <a:r>
                  <a:rPr lang="en-US" baseline="30000" dirty="0">
                    <a:latin typeface="Arial" panose="020B0604020202020204" pitchFamily="34" charset="0"/>
                    <a:ea typeface="Cambria Math"/>
                    <a:cs typeface="Arial" panose="020B0604020202020204" pitchFamily="34" charset="0"/>
                  </a:rPr>
                  <a:t>2</a:t>
                </a:r>
                <a:r>
                  <a:rPr lang="en-US" dirty="0">
                    <a:latin typeface="Arial" panose="020B0604020202020204" pitchFamily="34" charset="0"/>
                    <a:ea typeface="Cambria Math"/>
                    <a:cs typeface="Arial" panose="020B0604020202020204" pitchFamily="34" charset="0"/>
                  </a:rPr>
                  <a:t>) + C(x) </a:t>
                </a:r>
                <a14:m>
                  <m:oMath xmlns:m="http://schemas.openxmlformats.org/officeDocument/2006/math">
                    <m:r>
                      <a:rPr lang="en-US" i="1" smtClean="0">
                        <a:latin typeface="Cambria Math"/>
                        <a:ea typeface="Cambria Math"/>
                      </a:rPr>
                      <m:t>∝</m:t>
                    </m:r>
                    <m:r>
                      <m:rPr>
                        <m:sty m:val="p"/>
                      </m:rPr>
                      <a:rPr lang="en-US" b="0" i="0" smtClean="0">
                        <a:latin typeface="Cambria Math"/>
                        <a:ea typeface="Cambria Math"/>
                      </a:rPr>
                      <m:t>h</m:t>
                    </m:r>
                    <m:r>
                      <a:rPr lang="en-US" b="0" i="0" baseline="-25000" smtClean="0">
                        <a:latin typeface="Cambria Math"/>
                        <a:ea typeface="Cambria Math"/>
                      </a:rPr>
                      <m:t>1</m:t>
                    </m:r>
                  </m:oMath>
                </a14:m>
                <a:endParaRPr lang="en-US" baseline="-250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109239" y="955590"/>
                <a:ext cx="3022559" cy="369332"/>
              </a:xfrm>
              <a:prstGeom prst="rect">
                <a:avLst/>
              </a:prstGeom>
              <a:blipFill>
                <a:blip r:embed="rId4"/>
                <a:stretch>
                  <a:fillRect l="-1613" t="-10000" b="-26667"/>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853"/>
          <a:stretch/>
        </p:blipFill>
        <p:spPr>
          <a:xfrm>
            <a:off x="6242575" y="1471163"/>
            <a:ext cx="2844437" cy="4194248"/>
          </a:xfrm>
          <a:prstGeom prst="rect">
            <a:avLst/>
          </a:prstGeom>
        </p:spPr>
      </p:pic>
      <p:sp>
        <p:nvSpPr>
          <p:cNvPr id="11" name="Text Box 9"/>
          <p:cNvSpPr txBox="1">
            <a:spLocks noChangeArrowheads="1"/>
          </p:cNvSpPr>
          <p:nvPr/>
        </p:nvSpPr>
        <p:spPr bwMode="auto">
          <a:xfrm rot="2700000">
            <a:off x="4426793" y="2516948"/>
            <a:ext cx="2698750" cy="338138"/>
          </a:xfrm>
          <a:prstGeom prst="rect">
            <a:avLst/>
          </a:prstGeom>
          <a:solidFill>
            <a:schemeClr val="accent1">
              <a:lumMod val="20000"/>
              <a:lumOff val="80000"/>
            </a:schemeClr>
          </a:solidFill>
          <a:ln w="9525">
            <a:noFill/>
            <a:miter lim="800000"/>
            <a:headEnd/>
            <a:tailEnd/>
          </a:ln>
          <a:effectLst>
            <a:outerShdw blurRad="50800" dist="50800" dir="5400000" algn="ctr" rotWithShape="0">
              <a:srgbClr val="000000">
                <a:alpha val="60000"/>
              </a:srgbClr>
            </a:outerShdw>
          </a:effectLst>
        </p:spPr>
        <p:txBody>
          <a:bodyPr>
            <a:spAutoFit/>
          </a:bodyPr>
          <a:lstStyle/>
          <a:p>
            <a:pPr eaLnBrk="0" hangingPunct="0">
              <a:defRPr/>
            </a:pPr>
            <a:r>
              <a:rPr lang="en-US" sz="1600" b="1" dirty="0">
                <a:solidFill>
                  <a:srgbClr val="FF0000"/>
                </a:solidFill>
                <a:latin typeface="Arial" pitchFamily="34" charset="0"/>
                <a:ea typeface="ＭＳ Ｐゴシック" pitchFamily="1" charset="-128"/>
                <a:cs typeface="Arial" pitchFamily="34" charset="0"/>
              </a:rPr>
              <a:t>An EIC makes it possible!</a:t>
            </a:r>
          </a:p>
        </p:txBody>
      </p:sp>
      <p:sp>
        <p:nvSpPr>
          <p:cNvPr id="5" name="Isosceles Triangle 4"/>
          <p:cNvSpPr/>
          <p:nvPr/>
        </p:nvSpPr>
        <p:spPr bwMode="auto">
          <a:xfrm>
            <a:off x="6376546" y="5055329"/>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6" name="TextBox 5"/>
          <p:cNvSpPr txBox="1"/>
          <p:nvPr/>
        </p:nvSpPr>
        <p:spPr>
          <a:xfrm>
            <a:off x="6439986" y="5003076"/>
            <a:ext cx="623889"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HERMES</a:t>
            </a:r>
          </a:p>
        </p:txBody>
      </p:sp>
      <p:sp>
        <p:nvSpPr>
          <p:cNvPr id="7" name="Oval 6"/>
          <p:cNvSpPr/>
          <p:nvPr/>
        </p:nvSpPr>
        <p:spPr bwMode="auto">
          <a:xfrm>
            <a:off x="6376546" y="4885509"/>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8" name="TextBox 17"/>
          <p:cNvSpPr txBox="1"/>
          <p:nvPr/>
        </p:nvSpPr>
        <p:spPr>
          <a:xfrm>
            <a:off x="6435630" y="4841964"/>
            <a:ext cx="699230"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COMPASS</a:t>
            </a:r>
          </a:p>
        </p:txBody>
      </p:sp>
      <p:sp>
        <p:nvSpPr>
          <p:cNvPr id="17" name="TextBox 16"/>
          <p:cNvSpPr txBox="1"/>
          <p:nvPr/>
        </p:nvSpPr>
        <p:spPr>
          <a:xfrm rot="3420000">
            <a:off x="7847216" y="3571342"/>
            <a:ext cx="1114408" cy="276999"/>
          </a:xfrm>
          <a:prstGeom prst="rect">
            <a:avLst/>
          </a:prstGeom>
          <a:noFill/>
        </p:spPr>
        <p:txBody>
          <a:bodyPr wrap="none" rtlCol="0">
            <a:spAutoFit/>
          </a:bodyPr>
          <a:lstStyle/>
          <a:p>
            <a:r>
              <a:rPr lang="en-US" sz="1200" i="1" dirty="0">
                <a:solidFill>
                  <a:srgbClr val="0033CC"/>
                </a:solidFill>
                <a:latin typeface="Arial" pitchFamily="34" charset="0"/>
                <a:cs typeface="Arial" pitchFamily="34" charset="0"/>
              </a:rPr>
              <a:t>EIC coverage</a:t>
            </a:r>
          </a:p>
        </p:txBody>
      </p:sp>
      <p:sp>
        <p:nvSpPr>
          <p:cNvPr id="19" name="Slide Number Placeholder 2"/>
          <p:cNvSpPr>
            <a:spLocks noGrp="1"/>
          </p:cNvSpPr>
          <p:nvPr>
            <p:ph type="sldNum" sz="quarter" idx="4"/>
          </p:nvPr>
        </p:nvSpPr>
        <p:spPr>
          <a:xfrm>
            <a:off x="5853479" y="6445327"/>
            <a:ext cx="2133600" cy="365125"/>
          </a:xfrm>
        </p:spPr>
        <p:txBody>
          <a:bodyPr/>
          <a:lstStyle/>
          <a:p>
            <a:fld id="{B9A5DFB4-3D23-4866-8D46-AE36D04BFD7D}" type="slidenum">
              <a:rPr lang="en-US" smtClean="0"/>
              <a:pPr/>
              <a:t>55</a:t>
            </a:fld>
            <a:endParaRPr lang="en-US" dirty="0"/>
          </a:p>
        </p:txBody>
      </p:sp>
      <p:sp>
        <p:nvSpPr>
          <p:cNvPr id="4" name="TextBox 3">
            <a:extLst>
              <a:ext uri="{FF2B5EF4-FFF2-40B4-BE49-F238E27FC236}">
                <a16:creationId xmlns="" xmlns:a16="http://schemas.microsoft.com/office/drawing/2014/main" id="{F4F23FA0-BCA5-47CF-A2BC-4F8B5E149CA8}"/>
              </a:ext>
            </a:extLst>
          </p:cNvPr>
          <p:cNvSpPr txBox="1"/>
          <p:nvPr/>
        </p:nvSpPr>
        <p:spPr>
          <a:xfrm>
            <a:off x="5413900" y="1601720"/>
            <a:ext cx="3533976" cy="276999"/>
          </a:xfrm>
          <a:prstGeom prst="rect">
            <a:avLst/>
          </a:prstGeom>
          <a:noFill/>
        </p:spPr>
        <p:txBody>
          <a:bodyPr wrap="square" rtlCol="0">
            <a:spAutoFit/>
          </a:bodyPr>
          <a:lstStyle/>
          <a:p>
            <a:r>
              <a:rPr lang="en-US" sz="1200" b="1" dirty="0"/>
              <a:t>Note: need to update plots for COMPASS data</a:t>
            </a:r>
          </a:p>
        </p:txBody>
      </p:sp>
      <p:sp>
        <p:nvSpPr>
          <p:cNvPr id="8" name="TextBox 7">
            <a:extLst>
              <a:ext uri="{FF2B5EF4-FFF2-40B4-BE49-F238E27FC236}">
                <a16:creationId xmlns="" xmlns:a16="http://schemas.microsoft.com/office/drawing/2014/main" id="{D46A8692-2AAD-42FA-AA91-456E48F675C3}"/>
              </a:ext>
            </a:extLst>
          </p:cNvPr>
          <p:cNvSpPr txBox="1"/>
          <p:nvPr/>
        </p:nvSpPr>
        <p:spPr>
          <a:xfrm>
            <a:off x="3041125" y="950369"/>
            <a:ext cx="3172663" cy="369332"/>
          </a:xfrm>
          <a:prstGeom prst="rect">
            <a:avLst/>
          </a:prstGeom>
          <a:noFill/>
        </p:spPr>
        <p:txBody>
          <a:bodyPr wrap="none" rtlCol="0">
            <a:spAutoFit/>
          </a:bodyPr>
          <a:lstStyle/>
          <a:p>
            <a:r>
              <a:rPr lang="en-US" b="1" dirty="0">
                <a:solidFill>
                  <a:srgbClr val="FF0000"/>
                </a:solidFill>
              </a:rPr>
              <a:t>Similar for g</a:t>
            </a:r>
            <a:r>
              <a:rPr lang="en-US" b="1" baseline="-25000" dirty="0">
                <a:solidFill>
                  <a:srgbClr val="FF0000"/>
                </a:solidFill>
              </a:rPr>
              <a:t>2</a:t>
            </a:r>
            <a:r>
              <a:rPr lang="en-US" b="1" baseline="30000" dirty="0">
                <a:solidFill>
                  <a:srgbClr val="FF0000"/>
                </a:solidFill>
              </a:rPr>
              <a:t>p</a:t>
            </a:r>
            <a:r>
              <a:rPr lang="en-US" b="1" dirty="0">
                <a:solidFill>
                  <a:srgbClr val="FF0000"/>
                </a:solidFill>
              </a:rPr>
              <a:t>, g</a:t>
            </a:r>
            <a:r>
              <a:rPr lang="en-US" b="1" baseline="-25000" dirty="0">
                <a:solidFill>
                  <a:srgbClr val="FF0000"/>
                </a:solidFill>
              </a:rPr>
              <a:t>2</a:t>
            </a:r>
            <a:r>
              <a:rPr lang="en-US" b="1" baseline="30000" dirty="0">
                <a:solidFill>
                  <a:srgbClr val="FF0000"/>
                </a:solidFill>
              </a:rPr>
              <a:t>n</a:t>
            </a:r>
            <a:r>
              <a:rPr lang="en-US" b="1" dirty="0">
                <a:solidFill>
                  <a:srgbClr val="FF0000"/>
                </a:solidFill>
              </a:rPr>
              <a:t> (and b</a:t>
            </a:r>
            <a:r>
              <a:rPr lang="en-US" b="1" baseline="-25000" dirty="0">
                <a:solidFill>
                  <a:srgbClr val="FF0000"/>
                </a:solidFill>
              </a:rPr>
              <a:t>1</a:t>
            </a:r>
            <a:r>
              <a:rPr lang="en-US" b="1" baseline="30000" dirty="0">
                <a:solidFill>
                  <a:srgbClr val="FF0000"/>
                </a:solidFill>
              </a:rPr>
              <a:t>d</a:t>
            </a:r>
            <a:r>
              <a:rPr lang="en-US" b="1" dirty="0">
                <a:solidFill>
                  <a:srgbClr val="FF0000"/>
                </a:solidFill>
              </a:rPr>
              <a:t>)</a:t>
            </a:r>
          </a:p>
        </p:txBody>
      </p:sp>
      <p:sp>
        <p:nvSpPr>
          <p:cNvPr id="21" name="TextBox 20">
            <a:extLst>
              <a:ext uri="{FF2B5EF4-FFF2-40B4-BE49-F238E27FC236}">
                <a16:creationId xmlns="" xmlns:a16="http://schemas.microsoft.com/office/drawing/2014/main" id="{4BEC9D96-9F8C-44D3-8FA5-9543FA626F9C}"/>
              </a:ext>
            </a:extLst>
          </p:cNvPr>
          <p:cNvSpPr txBox="1"/>
          <p:nvPr/>
        </p:nvSpPr>
        <p:spPr>
          <a:xfrm>
            <a:off x="830509" y="950369"/>
            <a:ext cx="1710725" cy="369332"/>
          </a:xfrm>
          <a:prstGeom prst="rect">
            <a:avLst/>
          </a:prstGeom>
          <a:noFill/>
        </p:spPr>
        <p:txBody>
          <a:bodyPr wrap="none" rtlCol="0">
            <a:spAutoFit/>
          </a:bodyPr>
          <a:lstStyle/>
          <a:p>
            <a:r>
              <a:rPr lang="en-US" b="1" dirty="0">
                <a:solidFill>
                  <a:srgbClr val="FF0000"/>
                </a:solidFill>
              </a:rPr>
              <a:t>Similar for F</a:t>
            </a:r>
            <a:r>
              <a:rPr lang="en-US" b="1" baseline="-25000" dirty="0">
                <a:solidFill>
                  <a:srgbClr val="FF0000"/>
                </a:solidFill>
              </a:rPr>
              <a:t>2</a:t>
            </a:r>
            <a:r>
              <a:rPr lang="en-US" b="1" baseline="30000" dirty="0">
                <a:solidFill>
                  <a:srgbClr val="FF0000"/>
                </a:solidFill>
              </a:rPr>
              <a:t>n</a:t>
            </a:r>
            <a:endParaRPr lang="en-US" b="1" dirty="0">
              <a:solidFill>
                <a:srgbClr val="FF0000"/>
              </a:solidFill>
            </a:endParaRPr>
          </a:p>
        </p:txBody>
      </p:sp>
    </p:spTree>
    <p:extLst>
      <p:ext uri="{BB962C8B-B14F-4D97-AF65-F5344CB8AC3E}">
        <p14:creationId xmlns:p14="http://schemas.microsoft.com/office/powerpoint/2010/main" val="408084389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c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05" y="863551"/>
            <a:ext cx="5077560" cy="5503995"/>
          </a:xfrm>
          <a:prstGeom prst="rect">
            <a:avLst/>
          </a:prstGeom>
          <a:ln w="12700"/>
        </p:spPr>
      </p:pic>
      <p:pic>
        <p:nvPicPr>
          <p:cNvPr id="129" name="c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30" y="862814"/>
            <a:ext cx="5074135" cy="5504732"/>
          </a:xfrm>
          <a:prstGeom prst="rect">
            <a:avLst/>
          </a:prstGeom>
          <a:ln w="12700"/>
        </p:spPr>
      </p:pic>
      <p:pic>
        <p:nvPicPr>
          <p:cNvPr id="130" name="c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4" y="862814"/>
            <a:ext cx="5077560" cy="5503995"/>
          </a:xfrm>
          <a:prstGeom prst="rect">
            <a:avLst/>
          </a:prstGeom>
          <a:ln w="12700"/>
        </p:spPr>
      </p:pic>
      <p:sp>
        <p:nvSpPr>
          <p:cNvPr id="131" name="Shape 131"/>
          <p:cNvSpPr/>
          <p:nvPr/>
        </p:nvSpPr>
        <p:spPr>
          <a:xfrm>
            <a:off x="55140" y="28920"/>
            <a:ext cx="9027584"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3600">
                <a:solidFill>
                  <a:srgbClr val="DD694C"/>
                </a:solidFill>
                <a:latin typeface="+mn-lt"/>
                <a:ea typeface="+mn-ea"/>
                <a:cs typeface="+mn-cs"/>
                <a:sym typeface="Arial"/>
              </a:defRPr>
            </a:lvl1pPr>
          </a:lstStyle>
          <a:p>
            <a:pPr algn="ctr"/>
            <a:r>
              <a:rPr lang="en-US" sz="3200" b="1" dirty="0">
                <a:solidFill>
                  <a:schemeClr val="tx1"/>
                </a:solidFill>
              </a:rPr>
              <a:t>Uniqueness of EIC among all DIS Facilities</a:t>
            </a:r>
            <a:endParaRPr lang="en-US" sz="3200" b="1" dirty="0">
              <a:solidFill>
                <a:schemeClr val="tx1"/>
              </a:solidFill>
              <a:cs typeface="Arial" panose="020B0604020202020204" pitchFamily="34" charset="0"/>
            </a:endParaRPr>
          </a:p>
        </p:txBody>
      </p:sp>
      <p:sp>
        <p:nvSpPr>
          <p:cNvPr id="132" name="Shape 132"/>
          <p:cNvSpPr/>
          <p:nvPr/>
        </p:nvSpPr>
        <p:spPr>
          <a:xfrm>
            <a:off x="5413040" y="945118"/>
            <a:ext cx="3669684"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200">
                <a:solidFill>
                  <a:srgbClr val="0433FF"/>
                </a:solidFill>
                <a:latin typeface="+mn-lt"/>
                <a:ea typeface="+mn-ea"/>
                <a:cs typeface="+mn-cs"/>
                <a:sym typeface="Arial"/>
              </a:defRPr>
            </a:lvl1pPr>
          </a:lstStyle>
          <a:p>
            <a:r>
              <a:rPr dirty="0"/>
              <a:t>All DIS facilities in the world</a:t>
            </a:r>
            <a:r>
              <a:rPr lang="en-US" dirty="0"/>
              <a:t>.</a:t>
            </a:r>
          </a:p>
          <a:p>
            <a:endParaRPr lang="en-US" dirty="0"/>
          </a:p>
          <a:p>
            <a:r>
              <a:rPr lang="en-US" dirty="0"/>
              <a:t>However,</a:t>
            </a:r>
          </a:p>
          <a:p>
            <a:r>
              <a:rPr dirty="0"/>
              <a:t>if we ask for: </a:t>
            </a:r>
          </a:p>
        </p:txBody>
      </p:sp>
      <p:sp>
        <p:nvSpPr>
          <p:cNvPr id="133" name="Shape 133"/>
          <p:cNvSpPr/>
          <p:nvPr/>
        </p:nvSpPr>
        <p:spPr>
          <a:xfrm>
            <a:off x="5842006" y="2430259"/>
            <a:ext cx="3103210" cy="7797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200">
                <a:solidFill>
                  <a:srgbClr val="363744"/>
                </a:solidFill>
                <a:latin typeface="+mn-lt"/>
                <a:ea typeface="+mn-ea"/>
                <a:cs typeface="+mn-cs"/>
                <a:sym typeface="Arial"/>
              </a:defRPr>
            </a:lvl1pPr>
          </a:lstStyle>
          <a:p>
            <a:pPr marL="342900" indent="-342900">
              <a:buFont typeface="Arial" charset="0"/>
              <a:buChar char="•"/>
            </a:pPr>
            <a:r>
              <a:rPr dirty="0"/>
              <a:t>high luminosity &amp; wide reach in √s</a:t>
            </a:r>
          </a:p>
        </p:txBody>
      </p:sp>
      <p:sp>
        <p:nvSpPr>
          <p:cNvPr id="134" name="Shape 134"/>
          <p:cNvSpPr/>
          <p:nvPr/>
        </p:nvSpPr>
        <p:spPr>
          <a:xfrm>
            <a:off x="5842005" y="3117196"/>
            <a:ext cx="3103211" cy="11182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342900" indent="-342900">
              <a:buFont typeface="Arial" charset="0"/>
              <a:buChar char="•"/>
              <a:defRPr sz="2200">
                <a:solidFill>
                  <a:srgbClr val="363744"/>
                </a:solidFill>
                <a:latin typeface="+mn-lt"/>
                <a:ea typeface="+mn-ea"/>
                <a:cs typeface="+mn-cs"/>
                <a:sym typeface="Arial"/>
              </a:defRPr>
            </a:pPr>
            <a:r>
              <a:rPr dirty="0"/>
              <a:t>polarized lepton &amp; hadron beams</a:t>
            </a:r>
          </a:p>
          <a:p>
            <a:pPr marL="342900" indent="-342900">
              <a:buFont typeface="Arial" charset="0"/>
              <a:buChar char="•"/>
              <a:defRPr sz="2200">
                <a:solidFill>
                  <a:srgbClr val="363744"/>
                </a:solidFill>
                <a:latin typeface="+mn-lt"/>
                <a:ea typeface="+mn-ea"/>
                <a:cs typeface="+mn-cs"/>
                <a:sym typeface="Arial"/>
              </a:defRPr>
            </a:pPr>
            <a:r>
              <a:rPr dirty="0"/>
              <a:t>nuclear beams</a:t>
            </a:r>
          </a:p>
        </p:txBody>
      </p:sp>
      <p:sp>
        <p:nvSpPr>
          <p:cNvPr id="135" name="Shape 135"/>
          <p:cNvSpPr/>
          <p:nvPr/>
        </p:nvSpPr>
        <p:spPr>
          <a:xfrm>
            <a:off x="5563821" y="4753989"/>
            <a:ext cx="2553584" cy="779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b="1">
                <a:solidFill>
                  <a:srgbClr val="FF2600"/>
                </a:solidFill>
                <a:latin typeface="+mn-lt"/>
                <a:ea typeface="+mn-ea"/>
                <a:cs typeface="+mn-cs"/>
                <a:sym typeface="Arial"/>
              </a:defRPr>
            </a:lvl1pPr>
          </a:lstStyle>
          <a:p>
            <a:r>
              <a:rPr dirty="0"/>
              <a:t>EIC </a:t>
            </a:r>
            <a:r>
              <a:rPr lang="en-US" dirty="0"/>
              <a:t>stands out as </a:t>
            </a:r>
          </a:p>
          <a:p>
            <a:r>
              <a:rPr dirty="0"/>
              <a:t>unique </a:t>
            </a:r>
            <a:r>
              <a:rPr lang="en-US" dirty="0"/>
              <a:t>facility </a:t>
            </a:r>
            <a:r>
              <a:rPr dirty="0"/>
              <a:t>…</a:t>
            </a:r>
          </a:p>
        </p:txBody>
      </p:sp>
    </p:spTree>
    <p:extLst>
      <p:ext uri="{BB962C8B-B14F-4D97-AF65-F5344CB8AC3E}">
        <p14:creationId xmlns:p14="http://schemas.microsoft.com/office/powerpoint/2010/main" val="147099320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2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3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iterate>
                                    <p:tmAbs val="0"/>
                                  </p:iterate>
                                  <p:childTnLst>
                                    <p:set>
                                      <p:cBhvr>
                                        <p:cTn id="16" fill="hold">
                                          <p:stCondLst>
                                            <p:cond delay="0"/>
                                          </p:stCondLst>
                                        </p:cTn>
                                        <p:tgtEl>
                                          <p:spTgt spid="129"/>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3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3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advAuto="0"/>
      <p:bldP spid="129" grpId="0" animBg="1" advAuto="0"/>
      <p:bldP spid="129" grpId="1" animBg="1" advAuto="0"/>
      <p:bldP spid="130" grpId="0" animBg="1" advAuto="0"/>
      <p:bldP spid="133" grpId="0" animBg="1" advAuto="0"/>
      <p:bldP spid="134" grpId="0" animBg="1" advAuto="0"/>
      <p:bldP spid="135"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989"/>
            <a:ext cx="9144000" cy="365040"/>
          </a:xfrm>
        </p:spPr>
        <p:txBody>
          <a:bodyPr>
            <a:noAutofit/>
          </a:bodyPr>
          <a:lstStyle/>
          <a:p>
            <a:r>
              <a:rPr lang="en-US" sz="3200" dirty="0">
                <a:latin typeface="Arial" panose="020B0604020202020204" pitchFamily="34" charset="0"/>
                <a:cs typeface="Arial" panose="020B0604020202020204" pitchFamily="34" charset="0"/>
              </a:rPr>
              <a:t>3D Structure of Nucleons and Nuclei</a:t>
            </a:r>
          </a:p>
        </p:txBody>
      </p:sp>
      <p:sp>
        <p:nvSpPr>
          <p:cNvPr id="7" name="Slide Number Placeholder 2"/>
          <p:cNvSpPr>
            <a:spLocks noGrp="1"/>
          </p:cNvSpPr>
          <p:nvPr>
            <p:ph type="sldNum" sz="quarter" idx="4"/>
          </p:nvPr>
        </p:nvSpPr>
        <p:spPr>
          <a:xfrm>
            <a:off x="5853479" y="6453278"/>
            <a:ext cx="2133600" cy="365125"/>
          </a:xfrm>
        </p:spPr>
        <p:txBody>
          <a:bodyPr/>
          <a:lstStyle/>
          <a:p>
            <a:fld id="{B9A5DFB4-3D23-4866-8D46-AE36D04BFD7D}" type="slidenum">
              <a:rPr lang="en-US" smtClean="0"/>
              <a:pPr/>
              <a:t>57</a:t>
            </a:fld>
            <a:endParaRPr lang="en-US" dirty="0"/>
          </a:p>
        </p:txBody>
      </p:sp>
      <p:pic>
        <p:nvPicPr>
          <p:cNvPr id="8" name="Picture 7" descr="Screen Shot 2016-11-20 at 10.34.30 AM.png">
            <a:extLst>
              <a:ext uri="{FF2B5EF4-FFF2-40B4-BE49-F238E27FC236}">
                <a16:creationId xmlns="" xmlns:a16="http://schemas.microsoft.com/office/drawing/2014/main" id="{4DF5E408-A882-47DD-A33C-36AFC4164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895705"/>
            <a:ext cx="3535933" cy="4045034"/>
          </a:xfrm>
          <a:prstGeom prst="rect">
            <a:avLst/>
          </a:prstGeom>
        </p:spPr>
      </p:pic>
      <p:sp>
        <p:nvSpPr>
          <p:cNvPr id="10" name="TextBox 9">
            <a:extLst>
              <a:ext uri="{FF2B5EF4-FFF2-40B4-BE49-F238E27FC236}">
                <a16:creationId xmlns="" xmlns:a16="http://schemas.microsoft.com/office/drawing/2014/main" id="{F8819C9C-B7EA-4C91-9096-10DBC045F1D8}"/>
              </a:ext>
            </a:extLst>
          </p:cNvPr>
          <p:cNvSpPr txBox="1"/>
          <p:nvPr/>
        </p:nvSpPr>
        <p:spPr>
          <a:xfrm>
            <a:off x="219726" y="1052198"/>
            <a:ext cx="4142190" cy="3785652"/>
          </a:xfrm>
          <a:prstGeom prst="rect">
            <a:avLst/>
          </a:prstGeom>
          <a:noFill/>
        </p:spPr>
        <p:txBody>
          <a:bodyPr wrap="square" rtlCol="0">
            <a:spAutoFit/>
          </a:bodyPr>
          <a:lstStyle/>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EIC is a machine to completely map the 3D structure of the nucleons and nuclei</a:t>
            </a:r>
          </a:p>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We need to </a:t>
            </a:r>
            <a:r>
              <a:rPr lang="en-US" sz="2000" dirty="0">
                <a:solidFill>
                  <a:srgbClr val="0000FF"/>
                </a:solidFill>
                <a:latin typeface="Arial" panose="020B0604020202020204" pitchFamily="34" charset="0"/>
                <a:cs typeface="Arial" panose="020B0604020202020204" pitchFamily="34" charset="0"/>
              </a:rPr>
              <a:t>measure positions and momenta of the partons </a:t>
            </a:r>
            <a:r>
              <a:rPr lang="en-US" sz="2000" dirty="0">
                <a:solidFill>
                  <a:srgbClr val="FF0000"/>
                </a:solidFill>
                <a:latin typeface="Arial" panose="020B0604020202020204" pitchFamily="34" charset="0"/>
                <a:cs typeface="Arial" panose="020B0604020202020204" pitchFamily="34" charset="0"/>
              </a:rPr>
              <a:t>transverse</a:t>
            </a:r>
            <a:r>
              <a:rPr lang="en-US" sz="2000" dirty="0">
                <a:solidFill>
                  <a:prstClr val="black"/>
                </a:solidFill>
                <a:latin typeface="Arial" panose="020B0604020202020204" pitchFamily="34" charset="0"/>
                <a:cs typeface="Arial" panose="020B0604020202020204" pitchFamily="34" charset="0"/>
              </a:rPr>
              <a:t> to its direction of motion. </a:t>
            </a:r>
          </a:p>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These quantities (</a:t>
            </a:r>
            <a:r>
              <a:rPr lang="en-US" sz="2000" dirty="0" err="1">
                <a:solidFill>
                  <a:prstClr val="black"/>
                </a:solidFill>
                <a:latin typeface="Arial" panose="020B0604020202020204" pitchFamily="34" charset="0"/>
                <a:cs typeface="Arial" panose="020B0604020202020204" pitchFamily="34" charset="0"/>
              </a:rPr>
              <a:t>k</a:t>
            </a:r>
            <a:r>
              <a:rPr lang="en-US" sz="2000" baseline="-25000" dirty="0" err="1">
                <a:solidFill>
                  <a:prstClr val="black"/>
                </a:solidFill>
                <a:latin typeface="Arial" panose="020B0604020202020204" pitchFamily="34" charset="0"/>
                <a:cs typeface="Arial" panose="020B0604020202020204" pitchFamily="34" charset="0"/>
              </a:rPr>
              <a:t>T</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b</a:t>
            </a:r>
            <a:r>
              <a:rPr lang="en-US" sz="2000" baseline="-25000" dirty="0" err="1">
                <a:solidFill>
                  <a:prstClr val="black"/>
                </a:solidFill>
                <a:latin typeface="Arial" panose="020B0604020202020204" pitchFamily="34" charset="0"/>
                <a:cs typeface="Arial" panose="020B0604020202020204" pitchFamily="34" charset="0"/>
              </a:rPr>
              <a:t>T</a:t>
            </a:r>
            <a:r>
              <a:rPr lang="en-US" sz="2000" dirty="0">
                <a:solidFill>
                  <a:prstClr val="black"/>
                </a:solidFill>
                <a:latin typeface="Arial" panose="020B0604020202020204" pitchFamily="34" charset="0"/>
                <a:cs typeface="Arial" panose="020B0604020202020204" pitchFamily="34" charset="0"/>
              </a:rPr>
              <a:t>) are of the order of </a:t>
            </a:r>
            <a:r>
              <a:rPr lang="en-US" sz="2000" dirty="0">
                <a:solidFill>
                  <a:srgbClr val="FF0000"/>
                </a:solidFill>
                <a:latin typeface="Arial" panose="020B0604020202020204" pitchFamily="34" charset="0"/>
                <a:cs typeface="Arial" panose="020B0604020202020204" pitchFamily="34" charset="0"/>
              </a:rPr>
              <a:t>a few hundred MeV</a:t>
            </a:r>
            <a:r>
              <a:rPr lang="en-US" sz="2000" dirty="0">
                <a:solidFill>
                  <a:prstClr val="black"/>
                </a:solidFill>
                <a:latin typeface="Arial" panose="020B0604020202020204" pitchFamily="34" charset="0"/>
                <a:cs typeface="Arial" panose="020B0604020202020204" pitchFamily="34" charset="0"/>
              </a:rPr>
              <a:t>. </a:t>
            </a:r>
          </a:p>
          <a:p>
            <a:pPr marL="285750" indent="-285750" defTabSz="457200">
              <a:spcAft>
                <a:spcPts val="600"/>
              </a:spcAft>
              <a:buFont typeface="Arial"/>
              <a:buChar char="•"/>
            </a:pPr>
            <a:r>
              <a:rPr lang="en-US" sz="2000" dirty="0">
                <a:solidFill>
                  <a:prstClr val="black"/>
                </a:solidFill>
                <a:latin typeface="Arial" panose="020B0604020202020204" pitchFamily="34" charset="0"/>
                <a:cs typeface="Arial" panose="020B0604020202020204" pitchFamily="34" charset="0"/>
              </a:rPr>
              <a:t>Also their </a:t>
            </a:r>
            <a:r>
              <a:rPr lang="en-US" sz="2000" dirty="0">
                <a:solidFill>
                  <a:srgbClr val="FF0000"/>
                </a:solidFill>
                <a:latin typeface="Arial" panose="020B0604020202020204" pitchFamily="34" charset="0"/>
                <a:cs typeface="Arial" panose="020B0604020202020204" pitchFamily="34" charset="0"/>
              </a:rPr>
              <a:t>polarization</a:t>
            </a:r>
            <a:r>
              <a:rPr lang="en-US" sz="2000" dirty="0">
                <a:solidFill>
                  <a:prstClr val="black"/>
                </a:solidFill>
                <a:latin typeface="Arial" panose="020B0604020202020204" pitchFamily="34" charset="0"/>
                <a:cs typeface="Arial" panose="020B0604020202020204" pitchFamily="34" charset="0"/>
              </a:rPr>
              <a:t>!</a:t>
            </a:r>
          </a:p>
          <a:p>
            <a:pPr marL="285750" indent="-285750" defTabSz="457200">
              <a:spcAft>
                <a:spcPts val="600"/>
              </a:spcAft>
              <a:buFont typeface="Arial"/>
              <a:buChar char="•"/>
            </a:pPr>
            <a:endParaRPr lang="en-US" sz="2000" dirty="0">
              <a:solidFill>
                <a:prstClr val="black"/>
              </a:solidFill>
              <a:latin typeface="Arial" panose="020B0604020202020204" pitchFamily="34" charset="0"/>
              <a:cs typeface="Arial" panose="020B0604020202020204" pitchFamily="34" charset="0"/>
            </a:endParaRPr>
          </a:p>
        </p:txBody>
      </p:sp>
      <p:sp>
        <p:nvSpPr>
          <p:cNvPr id="11" name="Left Arrow 6">
            <a:extLst>
              <a:ext uri="{FF2B5EF4-FFF2-40B4-BE49-F238E27FC236}">
                <a16:creationId xmlns="" xmlns:a16="http://schemas.microsoft.com/office/drawing/2014/main" id="{CB64C1C1-751D-4FC9-A28A-F6FC39709AE4}"/>
              </a:ext>
            </a:extLst>
          </p:cNvPr>
          <p:cNvSpPr/>
          <p:nvPr/>
        </p:nvSpPr>
        <p:spPr>
          <a:xfrm>
            <a:off x="2704942" y="4940739"/>
            <a:ext cx="4583782" cy="615112"/>
          </a:xfrm>
          <a:prstGeom prst="lef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Proton and Ion Beam</a:t>
            </a:r>
          </a:p>
        </p:txBody>
      </p:sp>
      <p:sp>
        <p:nvSpPr>
          <p:cNvPr id="12" name="Up Arrow 7">
            <a:extLst>
              <a:ext uri="{FF2B5EF4-FFF2-40B4-BE49-F238E27FC236}">
                <a16:creationId xmlns="" xmlns:a16="http://schemas.microsoft.com/office/drawing/2014/main" id="{B6482375-926A-4355-AE9D-4D39090C4172}"/>
              </a:ext>
            </a:extLst>
          </p:cNvPr>
          <p:cNvSpPr/>
          <p:nvPr/>
        </p:nvSpPr>
        <p:spPr>
          <a:xfrm>
            <a:off x="2224993" y="4835667"/>
            <a:ext cx="396865" cy="277792"/>
          </a:xfrm>
          <a:prstGeom prst="upArrow">
            <a:avLst/>
          </a:prstGeom>
          <a:solidFill>
            <a:srgbClr val="FFFF00"/>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B8FEC288-3D3E-4D94-BAF1-D060FEA76C0C}"/>
              </a:ext>
            </a:extLst>
          </p:cNvPr>
          <p:cNvSpPr txBox="1"/>
          <p:nvPr/>
        </p:nvSpPr>
        <p:spPr>
          <a:xfrm>
            <a:off x="219726" y="4837294"/>
            <a:ext cx="2001895" cy="369332"/>
          </a:xfrm>
          <a:prstGeom prst="rect">
            <a:avLst/>
          </a:prstGeom>
          <a:noFill/>
        </p:spPr>
        <p:txBody>
          <a:bodyPr wrap="none" rtlCol="0">
            <a:spAutoFit/>
          </a:bodyPr>
          <a:lstStyle/>
          <a:p>
            <a:pPr defTabSz="457200"/>
            <a:r>
              <a:rPr lang="en-US" dirty="0" err="1">
                <a:solidFill>
                  <a:prstClr val="black"/>
                </a:solidFill>
                <a:latin typeface="Arial" panose="020B0604020202020204" pitchFamily="34" charset="0"/>
                <a:cs typeface="Arial" panose="020B0604020202020204" pitchFamily="34" charset="0"/>
              </a:rPr>
              <a:t>k</a:t>
            </a:r>
            <a:r>
              <a:rPr lang="en-US" baseline="-25000" dirty="0" err="1">
                <a:solidFill>
                  <a:prstClr val="black"/>
                </a:solidFill>
                <a:latin typeface="Arial" panose="020B0604020202020204" pitchFamily="34" charset="0"/>
                <a:cs typeface="Arial" panose="020B0604020202020204" pitchFamily="34" charset="0"/>
              </a:rPr>
              <a:t>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a:t>
            </a:r>
            <a:r>
              <a:rPr lang="en-US" baseline="-25000" dirty="0" err="1">
                <a:solidFill>
                  <a:prstClr val="black"/>
                </a:solidFill>
                <a:latin typeface="Arial" panose="020B0604020202020204" pitchFamily="34" charset="0"/>
                <a:cs typeface="Arial" panose="020B0604020202020204" pitchFamily="34" charset="0"/>
              </a:rPr>
              <a:t>T</a:t>
            </a:r>
            <a:r>
              <a:rPr lang="en-US" dirty="0">
                <a:solidFill>
                  <a:prstClr val="black"/>
                </a:solidFill>
                <a:latin typeface="Arial" panose="020B0604020202020204" pitchFamily="34" charset="0"/>
                <a:cs typeface="Arial" panose="020B0604020202020204" pitchFamily="34" charset="0"/>
              </a:rPr>
              <a:t> (~100 MeV)</a:t>
            </a:r>
          </a:p>
        </p:txBody>
      </p:sp>
      <p:sp>
        <p:nvSpPr>
          <p:cNvPr id="14" name="TextBox 13">
            <a:extLst>
              <a:ext uri="{FF2B5EF4-FFF2-40B4-BE49-F238E27FC236}">
                <a16:creationId xmlns="" xmlns:a16="http://schemas.microsoft.com/office/drawing/2014/main" id="{76207AAA-A087-4143-836C-4021C5461394}"/>
              </a:ext>
            </a:extLst>
          </p:cNvPr>
          <p:cNvSpPr txBox="1"/>
          <p:nvPr/>
        </p:nvSpPr>
        <p:spPr>
          <a:xfrm>
            <a:off x="528945" y="5614602"/>
            <a:ext cx="8204490" cy="369332"/>
          </a:xfrm>
          <a:prstGeom prst="rect">
            <a:avLst/>
          </a:prstGeom>
          <a:solidFill>
            <a:srgbClr val="EEECE1"/>
          </a:solid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Need to keep [100 MeV]</a:t>
            </a:r>
            <a:r>
              <a:rPr kumimoji="0" lang="en-US" sz="1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T</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t>
            </a:r>
            <a:r>
              <a:rPr kumimoji="0" lang="en-US" sz="1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proton,Ion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manageable (~ &gt;10</a:t>
            </a:r>
            <a:r>
              <a:rPr kumimoji="0" lang="en-US" sz="18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Wingdings"/>
                <a:cs typeface="Arial" panose="020B0604020202020204" pitchFamily="34" charset="0"/>
                <a:sym typeface="Wingdings"/>
              </a:rPr>
              <a:t></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a:rPr>
              <a:t> E</a:t>
            </a:r>
            <a:r>
              <a:rPr kumimoji="0" lang="en-US" sz="1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sym typeface="Wingdings"/>
              </a:rPr>
              <a:t>proton</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a:rPr>
              <a:t> ~&lt; 100 GeV</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descr="arrow.png">
            <a:extLst>
              <a:ext uri="{FF2B5EF4-FFF2-40B4-BE49-F238E27FC236}">
                <a16:creationId xmlns="" xmlns:a16="http://schemas.microsoft.com/office/drawing/2014/main" id="{91F9286B-9529-4903-8190-0C54D6BC7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19245">
            <a:off x="6181829" y="1203836"/>
            <a:ext cx="563441" cy="485288"/>
          </a:xfrm>
          <a:prstGeom prst="rect">
            <a:avLst/>
          </a:prstGeom>
        </p:spPr>
      </p:pic>
      <p:pic>
        <p:nvPicPr>
          <p:cNvPr id="16" name="Picture 15" descr="arrow.png">
            <a:extLst>
              <a:ext uri="{FF2B5EF4-FFF2-40B4-BE49-F238E27FC236}">
                <a16:creationId xmlns="" xmlns:a16="http://schemas.microsoft.com/office/drawing/2014/main" id="{50506AF2-D21E-4489-9EFE-A1D752625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04980">
            <a:off x="6040991" y="3833676"/>
            <a:ext cx="675431" cy="675431"/>
          </a:xfrm>
          <a:prstGeom prst="rect">
            <a:avLst/>
          </a:prstGeom>
        </p:spPr>
      </p:pic>
      <p:cxnSp>
        <p:nvCxnSpPr>
          <p:cNvPr id="17" name="Straight Arrow Connector 16">
            <a:extLst>
              <a:ext uri="{FF2B5EF4-FFF2-40B4-BE49-F238E27FC236}">
                <a16:creationId xmlns="" xmlns:a16="http://schemas.microsoft.com/office/drawing/2014/main" id="{6B614D75-7D35-43A4-9840-C341F335DA3A}"/>
              </a:ext>
            </a:extLst>
          </p:cNvPr>
          <p:cNvCxnSpPr>
            <a:cxnSpLocks/>
          </p:cNvCxnSpPr>
          <p:nvPr/>
        </p:nvCxnSpPr>
        <p:spPr>
          <a:xfrm>
            <a:off x="3393554" y="4231079"/>
            <a:ext cx="265160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 xmlns:a16="http://schemas.microsoft.com/office/drawing/2014/main" id="{076B2FE4-A35B-4567-ABD1-33E67AB9ABFD}"/>
              </a:ext>
            </a:extLst>
          </p:cNvPr>
          <p:cNvSpPr txBox="1"/>
          <p:nvPr/>
        </p:nvSpPr>
        <p:spPr>
          <a:xfrm>
            <a:off x="416167" y="6020146"/>
            <a:ext cx="8405121" cy="400110"/>
          </a:xfrm>
          <a:prstGeom prst="rect">
            <a:avLst/>
          </a:prstGeom>
          <a:solidFill>
            <a:srgbClr val="FFFF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Electron-Ion Collider: Cannot be HERA or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LHeC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proton energy too high </a:t>
            </a:r>
          </a:p>
        </p:txBody>
      </p:sp>
    </p:spTree>
    <p:extLst>
      <p:ext uri="{BB962C8B-B14F-4D97-AF65-F5344CB8AC3E}">
        <p14:creationId xmlns:p14="http://schemas.microsoft.com/office/powerpoint/2010/main" val="73380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8600" y="0"/>
            <a:ext cx="8591550" cy="646331"/>
          </a:xfrm>
          <a:prstGeom prst="rect">
            <a:avLst/>
          </a:prstGeom>
          <a:noFill/>
          <a:ln w="9525">
            <a:noFill/>
            <a:miter lim="800000"/>
            <a:headEnd/>
            <a:tailEnd/>
          </a:ln>
        </p:spPr>
        <p:txBody>
          <a:bodyPr>
            <a:spAutoFit/>
          </a:bodyPr>
          <a:lstStyle/>
          <a:p>
            <a:pPr algn="ctr"/>
            <a:r>
              <a:rPr lang="en-US" sz="3600" b="1" dirty="0">
                <a:latin typeface="Arial" panose="020B0604020202020204" pitchFamily="34" charset="0"/>
                <a:cs typeface="Arial" panose="020B0604020202020204" pitchFamily="34" charset="0"/>
              </a:rPr>
              <a:t>Nuclear Science Long-Range Planning</a:t>
            </a:r>
          </a:p>
        </p:txBody>
      </p:sp>
      <p:pic>
        <p:nvPicPr>
          <p:cNvPr id="2" name="Picture 2" descr="The Frontiers of Nuclear Scie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974773"/>
            <a:ext cx="4267200" cy="2400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5473" y="1060202"/>
            <a:ext cx="3814007"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Every 5-7 years the US Nuclear Science community produces a Long-Range Planning (LRP) Document</a:t>
            </a:r>
          </a:p>
        </p:txBody>
      </p:sp>
      <p:sp>
        <p:nvSpPr>
          <p:cNvPr id="7" name="Slide Number Placeholder 2"/>
          <p:cNvSpPr>
            <a:spLocks noGrp="1"/>
          </p:cNvSpPr>
          <p:nvPr>
            <p:ph type="sldNum" sz="quarter" idx="4294967295"/>
          </p:nvPr>
        </p:nvSpPr>
        <p:spPr>
          <a:xfrm>
            <a:off x="5853479" y="6445327"/>
            <a:ext cx="2133600" cy="365125"/>
          </a:xfrm>
          <a:prstGeom prst="rect">
            <a:avLst/>
          </a:prstGeom>
        </p:spPr>
        <p:txBody>
          <a:bodyPr/>
          <a:lstStyle/>
          <a:p>
            <a:fld id="{B9A5DFB4-3D23-4866-8D46-AE36D04BFD7D}" type="slidenum">
              <a:rPr lang="en-US" smtClean="0"/>
              <a:pPr/>
              <a:t>6</a:t>
            </a:fld>
            <a:endParaRPr lang="en-US" dirty="0"/>
          </a:p>
        </p:txBody>
      </p:sp>
      <p:sp>
        <p:nvSpPr>
          <p:cNvPr id="9" name="TextBox 8">
            <a:extLst>
              <a:ext uri="{FF2B5EF4-FFF2-40B4-BE49-F238E27FC236}">
                <a16:creationId xmlns="" xmlns:a16="http://schemas.microsoft.com/office/drawing/2014/main" id="{AAC3B2D7-B594-4385-96BE-BC041DC1ECB4}"/>
              </a:ext>
            </a:extLst>
          </p:cNvPr>
          <p:cNvSpPr txBox="1"/>
          <p:nvPr/>
        </p:nvSpPr>
        <p:spPr>
          <a:xfrm>
            <a:off x="3181350" y="3733437"/>
            <a:ext cx="5638800" cy="2344231"/>
          </a:xfrm>
          <a:prstGeom prst="rect">
            <a:avLst/>
          </a:prstGeom>
          <a:noFill/>
        </p:spPr>
        <p:txBody>
          <a:bodyPr wrap="square" rtlCol="0">
            <a:spAutoFit/>
          </a:bodyPr>
          <a:lstStyle/>
          <a:p>
            <a:pPr marL="285750" marR="0" lvl="0" indent="-285750">
              <a:lnSpc>
                <a:spcPct val="115000"/>
              </a:lnSpc>
              <a:spcBef>
                <a:spcPts val="0"/>
              </a:spcBef>
              <a:spcAft>
                <a:spcPts val="1000"/>
              </a:spcAft>
              <a:buFont typeface="Arial" panose="020B0604020202020204" pitchFamily="34" charset="0"/>
              <a:buChar char="•"/>
            </a:pPr>
            <a:r>
              <a:rPr lang="en-US" sz="2000" b="1" dirty="0">
                <a:solidFill>
                  <a:srgbClr val="0000FF"/>
                </a:solidFill>
                <a:latin typeface="Arial"/>
                <a:ea typeface="Arial"/>
                <a:cs typeface="Times New Roman"/>
              </a:rPr>
              <a:t>From Recommendation I:</a:t>
            </a:r>
          </a:p>
          <a:p>
            <a:pPr marR="0" lvl="0">
              <a:lnSpc>
                <a:spcPct val="115000"/>
              </a:lnSpc>
              <a:spcBef>
                <a:spcPts val="0"/>
              </a:spcBef>
              <a:spcAft>
                <a:spcPts val="1000"/>
              </a:spcAft>
            </a:pPr>
            <a:r>
              <a:rPr lang="en-US" sz="2000" b="1" i="1" dirty="0">
                <a:latin typeface="Arial"/>
                <a:ea typeface="Arial"/>
                <a:cs typeface="Times New Roman"/>
              </a:rPr>
              <a:t>“With the imminent completion of the CEBAF 12-GeV Upgrade, its forefront program of using electrons to unfold the quark and gluon structure of hadrons and nuclei and to probe the Standard Model </a:t>
            </a:r>
            <a:r>
              <a:rPr lang="en-US" sz="2000" b="1" i="1" dirty="0">
                <a:solidFill>
                  <a:srgbClr val="FF0000"/>
                </a:solidFill>
                <a:latin typeface="Arial"/>
                <a:ea typeface="Arial"/>
                <a:cs typeface="Times New Roman"/>
              </a:rPr>
              <a:t>must be realized</a:t>
            </a:r>
            <a:r>
              <a:rPr lang="en-US" sz="2000" b="1" i="1" dirty="0">
                <a:latin typeface="Arial"/>
                <a:ea typeface="Arial"/>
                <a:cs typeface="Times New Roman"/>
              </a:rPr>
              <a:t>.”</a:t>
            </a:r>
            <a:endParaRPr lang="en-US" sz="2000" b="1" dirty="0">
              <a:effectLst/>
            </a:endParaRPr>
          </a:p>
        </p:txBody>
      </p:sp>
      <p:pic>
        <p:nvPicPr>
          <p:cNvPr id="10" name="Picture 2">
            <a:extLst>
              <a:ext uri="{FF2B5EF4-FFF2-40B4-BE49-F238E27FC236}">
                <a16:creationId xmlns="" xmlns:a16="http://schemas.microsoft.com/office/drawing/2014/main" id="{D08A78A9-FF43-44A8-89B7-9CE1E07BC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75074"/>
            <a:ext cx="2914141" cy="3218967"/>
          </a:xfrm>
          <a:prstGeom prst="rect">
            <a:avLst/>
          </a:prstGeom>
          <a:noFill/>
          <a:effectLst>
            <a:outerShdw blurRad="63500" dist="76200" dir="2700000">
              <a:srgbClr val="00000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05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905927A3-49B8-4861-996C-C8DE795BAAE3}"/>
              </a:ext>
            </a:extLst>
          </p:cNvPr>
          <p:cNvPicPr>
            <a:picLocks/>
          </p:cNvPicPr>
          <p:nvPr/>
        </p:nvPicPr>
        <p:blipFill>
          <a:blip r:embed="rId2"/>
          <a:stretch>
            <a:fillRect/>
          </a:stretch>
        </p:blipFill>
        <p:spPr>
          <a:xfrm>
            <a:off x="3759125" y="3410673"/>
            <a:ext cx="1795463" cy="2697480"/>
          </a:xfrm>
          <a:prstGeom prst="rect">
            <a:avLst/>
          </a:prstGeom>
        </p:spPr>
      </p:pic>
      <p:sp>
        <p:nvSpPr>
          <p:cNvPr id="2" name="Title 1"/>
          <p:cNvSpPr>
            <a:spLocks noGrp="1"/>
          </p:cNvSpPr>
          <p:nvPr>
            <p:ph type="title"/>
          </p:nvPr>
        </p:nvSpPr>
        <p:spPr>
          <a:xfrm>
            <a:off x="0" y="194726"/>
            <a:ext cx="9144000" cy="397933"/>
          </a:xfrm>
        </p:spPr>
        <p:txBody>
          <a:bodyPr>
            <a:noAutofit/>
          </a:bodyPr>
          <a:lstStyle/>
          <a:p>
            <a:r>
              <a:rPr lang="en-US" sz="2800" kern="0" dirty="0">
                <a:solidFill>
                  <a:srgbClr val="000000"/>
                </a:solidFill>
                <a:latin typeface="Arial" pitchFamily="34" charset="0"/>
              </a:rPr>
              <a:t>Still New</a:t>
            </a:r>
            <a:r>
              <a:rPr lang="en-US" sz="2800" kern="0" cap="none" dirty="0">
                <a:solidFill>
                  <a:srgbClr val="000000"/>
                </a:solidFill>
                <a:latin typeface="Arial" pitchFamily="34" charset="0"/>
              </a:rPr>
              <a:t> Science Highlights of the 6-GeV Era</a:t>
            </a:r>
          </a:p>
        </p:txBody>
      </p:sp>
      <p:sp>
        <p:nvSpPr>
          <p:cNvPr id="14" name="Slide Number Placeholder 3"/>
          <p:cNvSpPr>
            <a:spLocks noGrp="1"/>
          </p:cNvSpPr>
          <p:nvPr>
            <p:ph type="sldNum" sz="quarter" idx="12"/>
          </p:nvPr>
        </p:nvSpPr>
        <p:spPr>
          <a:xfrm>
            <a:off x="4226807" y="6467336"/>
            <a:ext cx="536158" cy="303364"/>
          </a:xfrm>
        </p:spPr>
        <p:txBody>
          <a:bodyPr/>
          <a:lstStyle/>
          <a:p>
            <a:r>
              <a:rPr lang="en-US" dirty="0"/>
              <a:t>13</a:t>
            </a:r>
          </a:p>
        </p:txBody>
      </p:sp>
      <p:sp>
        <p:nvSpPr>
          <p:cNvPr id="17" name="TextBox 16">
            <a:extLst>
              <a:ext uri="{FF2B5EF4-FFF2-40B4-BE49-F238E27FC236}">
                <a16:creationId xmlns="" xmlns:a16="http://schemas.microsoft.com/office/drawing/2014/main" id="{9F1D0053-2F48-43FC-BDF1-0A411C784414}"/>
              </a:ext>
            </a:extLst>
          </p:cNvPr>
          <p:cNvSpPr txBox="1"/>
          <p:nvPr/>
        </p:nvSpPr>
        <p:spPr>
          <a:xfrm>
            <a:off x="5823279" y="5551476"/>
            <a:ext cx="3104327" cy="830997"/>
          </a:xfrm>
          <a:prstGeom prst="rect">
            <a:avLst/>
          </a:prstGeom>
          <a:noFill/>
          <a:ln w="38100" cap="flat" cmpd="sng" algn="ctr">
            <a:solidFill>
              <a:srgbClr val="E7DE40"/>
            </a:solidFill>
            <a:prstDash val="solid"/>
            <a:round/>
            <a:headEnd type="none" w="med" len="med"/>
            <a:tailEnd type="none" w="med" len="med"/>
          </a:ln>
        </p:spPr>
        <p:txBody>
          <a:bodyPr wrap="square" rtlCol="0">
            <a:spAutoFit/>
          </a:bodyPr>
          <a:lstStyle/>
          <a:p>
            <a:pPr defTabSz="914400" fontAlgn="base">
              <a:spcBef>
                <a:spcPct val="0"/>
              </a:spcBef>
              <a:spcAft>
                <a:spcPct val="0"/>
              </a:spcAft>
            </a:pPr>
            <a:r>
              <a:rPr lang="en-US" sz="1200" dirty="0">
                <a:solidFill>
                  <a:srgbClr val="009F00"/>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Existence is certain </a:t>
            </a:r>
          </a:p>
          <a:p>
            <a:pPr defTabSz="914400" fontAlgn="base">
              <a:spcBef>
                <a:spcPct val="0"/>
              </a:spcBef>
              <a:spcAft>
                <a:spcPct val="0"/>
              </a:spcAft>
            </a:pPr>
            <a:r>
              <a:rPr lang="en-US" sz="1200" dirty="0">
                <a:solidFill>
                  <a:srgbClr val="009F00"/>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	Existence is very likely</a:t>
            </a:r>
          </a:p>
          <a:p>
            <a:pPr defTabSz="914400" fontAlgn="base">
              <a:spcBef>
                <a:spcPct val="0"/>
              </a:spcBef>
              <a:spcAft>
                <a:spcPct val="0"/>
              </a:spcAft>
            </a:pPr>
            <a:r>
              <a:rPr lang="en-US" sz="1200" dirty="0">
                <a:solidFill>
                  <a:srgbClr val="009F00"/>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	Evidence of existence is fair</a:t>
            </a:r>
          </a:p>
          <a:p>
            <a:pPr defTabSz="914400" fontAlgn="base">
              <a:spcBef>
                <a:spcPct val="0"/>
              </a:spcBef>
              <a:spcAft>
                <a:spcPct val="0"/>
              </a:spcAft>
            </a:pPr>
            <a:r>
              <a:rPr lang="en-US" sz="1200" dirty="0">
                <a:solidFill>
                  <a:srgbClr val="009F00"/>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	Evidence of existence is poor </a:t>
            </a:r>
          </a:p>
        </p:txBody>
      </p:sp>
      <p:pic>
        <p:nvPicPr>
          <p:cNvPr id="22" name="Picture 21">
            <a:extLst>
              <a:ext uri="{FF2B5EF4-FFF2-40B4-BE49-F238E27FC236}">
                <a16:creationId xmlns="" xmlns:a16="http://schemas.microsoft.com/office/drawing/2014/main" id="{0FB1326B-19DA-4CD1-882F-55AFC28E88F6}"/>
              </a:ext>
            </a:extLst>
          </p:cNvPr>
          <p:cNvPicPr>
            <a:picLocks noChangeAspect="1"/>
          </p:cNvPicPr>
          <p:nvPr/>
        </p:nvPicPr>
        <p:blipFill>
          <a:blip r:embed="rId3"/>
          <a:stretch>
            <a:fillRect/>
          </a:stretch>
        </p:blipFill>
        <p:spPr>
          <a:xfrm>
            <a:off x="332605" y="3789520"/>
            <a:ext cx="2600325" cy="992981"/>
          </a:xfrm>
          <a:prstGeom prst="rect">
            <a:avLst/>
          </a:prstGeom>
        </p:spPr>
      </p:pic>
      <p:sp>
        <p:nvSpPr>
          <p:cNvPr id="23" name="TextBox 22">
            <a:extLst>
              <a:ext uri="{FF2B5EF4-FFF2-40B4-BE49-F238E27FC236}">
                <a16:creationId xmlns="" xmlns:a16="http://schemas.microsoft.com/office/drawing/2014/main" id="{ACDB9098-0EB1-4666-9A5A-2C81C210BF91}"/>
              </a:ext>
            </a:extLst>
          </p:cNvPr>
          <p:cNvSpPr txBox="1"/>
          <p:nvPr/>
        </p:nvSpPr>
        <p:spPr>
          <a:xfrm>
            <a:off x="332605" y="5367276"/>
            <a:ext cx="4118415"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Published in:</a:t>
            </a:r>
          </a:p>
          <a:p>
            <a:r>
              <a:rPr lang="en-US" sz="1600" b="1" dirty="0">
                <a:solidFill>
                  <a:srgbClr val="0000FF"/>
                </a:solidFill>
                <a:latin typeface="Arial" panose="020B0604020202020204" pitchFamily="34" charset="0"/>
                <a:cs typeface="Arial" panose="020B0604020202020204" pitchFamily="34" charset="0"/>
              </a:rPr>
              <a:t>Nature Communications</a:t>
            </a:r>
            <a:r>
              <a:rPr lang="en-US" sz="1600" dirty="0">
                <a:latin typeface="Arial" panose="020B0604020202020204" pitchFamily="34" charset="0"/>
                <a:cs typeface="Arial" panose="020B0604020202020204" pitchFamily="34" charset="0"/>
              </a:rPr>
              <a:t> 8,</a:t>
            </a:r>
          </a:p>
          <a:p>
            <a:r>
              <a:rPr lang="en-US" sz="1600" dirty="0">
                <a:latin typeface="Arial" panose="020B0604020202020204" pitchFamily="34" charset="0"/>
                <a:cs typeface="Arial" panose="020B0604020202020204" pitchFamily="34" charset="0"/>
              </a:rPr>
              <a:t>Article number: 1408 (2017)</a:t>
            </a:r>
          </a:p>
          <a:p>
            <a:r>
              <a:rPr lang="en-US" sz="1600" dirty="0">
                <a:latin typeface="Arial" panose="020B0604020202020204" pitchFamily="34" charset="0"/>
                <a:cs typeface="Arial" panose="020B0604020202020204" pitchFamily="34" charset="0"/>
              </a:rPr>
              <a:t>doi:10.1038/s41467-017-01819-3</a:t>
            </a:r>
          </a:p>
        </p:txBody>
      </p:sp>
      <p:sp>
        <p:nvSpPr>
          <p:cNvPr id="24" name="TextBox 23">
            <a:extLst>
              <a:ext uri="{FF2B5EF4-FFF2-40B4-BE49-F238E27FC236}">
                <a16:creationId xmlns="" xmlns:a16="http://schemas.microsoft.com/office/drawing/2014/main" id="{00A41BA4-6226-4A87-A5EB-729597AD76D2}"/>
              </a:ext>
            </a:extLst>
          </p:cNvPr>
          <p:cNvSpPr txBox="1"/>
          <p:nvPr/>
        </p:nvSpPr>
        <p:spPr>
          <a:xfrm>
            <a:off x="5606679" y="874640"/>
            <a:ext cx="3329008" cy="830997"/>
          </a:xfrm>
          <a:prstGeom prst="rect">
            <a:avLst/>
          </a:prstGeom>
          <a:solidFill>
            <a:srgbClr val="007100"/>
          </a:solidFill>
        </p:spPr>
        <p:txBody>
          <a:bodyPr wrap="square" rtlCol="0">
            <a:spAutoFit/>
          </a:bodyPr>
          <a:lstStyle/>
          <a:p>
            <a:r>
              <a:rPr lang="en-US" sz="1600" b="1" dirty="0">
                <a:solidFill>
                  <a:srgbClr val="FFFF00"/>
                </a:solidFill>
                <a:latin typeface="Arial" charset="0"/>
                <a:ea typeface="Arial" charset="0"/>
                <a:cs typeface="Arial" charset="0"/>
              </a:rPr>
              <a:t>Multiple nucleon resonances now confirmed </a:t>
            </a:r>
            <a:r>
              <a:rPr lang="en-US" sz="1600" dirty="0">
                <a:solidFill>
                  <a:schemeClr val="bg1"/>
                </a:solidFill>
                <a:latin typeface="Arial" charset="0"/>
                <a:ea typeface="Arial" charset="0"/>
                <a:cs typeface="Arial" charset="0"/>
              </a:rPr>
              <a:t>as highlighted in Particle Data Group (PDG) tables.</a:t>
            </a:r>
          </a:p>
        </p:txBody>
      </p:sp>
      <p:graphicFrame>
        <p:nvGraphicFramePr>
          <p:cNvPr id="16" name="Table 15">
            <a:extLst>
              <a:ext uri="{FF2B5EF4-FFF2-40B4-BE49-F238E27FC236}">
                <a16:creationId xmlns="" xmlns:a16="http://schemas.microsoft.com/office/drawing/2014/main" id="{BF5247D3-48B6-4B22-8EF0-BEDABA6613AD}"/>
              </a:ext>
            </a:extLst>
          </p:cNvPr>
          <p:cNvGraphicFramePr>
            <a:graphicFrameLocks noGrp="1"/>
          </p:cNvGraphicFramePr>
          <p:nvPr>
            <p:extLst/>
          </p:nvPr>
        </p:nvGraphicFramePr>
        <p:xfrm>
          <a:off x="5494960" y="1821175"/>
          <a:ext cx="3440727" cy="3657600"/>
        </p:xfrm>
        <a:graphic>
          <a:graphicData uri="http://schemas.openxmlformats.org/drawingml/2006/table">
            <a:tbl>
              <a:tblPr firstRow="1" bandRow="1">
                <a:tableStyleId>{073A0DAA-6AF3-43AB-8588-CEC1D06C72B9}</a:tableStyleId>
              </a:tblPr>
              <a:tblGrid>
                <a:gridCol w="1250682">
                  <a:extLst>
                    <a:ext uri="{9D8B030D-6E8A-4147-A177-3AD203B41FA5}">
                      <a16:colId xmlns="" xmlns:a16="http://schemas.microsoft.com/office/drawing/2014/main" val="20000"/>
                    </a:ext>
                  </a:extLst>
                </a:gridCol>
                <a:gridCol w="1043136">
                  <a:extLst>
                    <a:ext uri="{9D8B030D-6E8A-4147-A177-3AD203B41FA5}">
                      <a16:colId xmlns="" xmlns:a16="http://schemas.microsoft.com/office/drawing/2014/main" val="20001"/>
                    </a:ext>
                  </a:extLst>
                </a:gridCol>
                <a:gridCol w="1146909">
                  <a:extLst>
                    <a:ext uri="{9D8B030D-6E8A-4147-A177-3AD203B41FA5}">
                      <a16:colId xmlns="" xmlns:a16="http://schemas.microsoft.com/office/drawing/2014/main" val="20002"/>
                    </a:ext>
                  </a:extLst>
                </a:gridCol>
              </a:tblGrid>
              <a:tr h="607989">
                <a:tc>
                  <a:txBody>
                    <a:bodyPr/>
                    <a:lstStyle/>
                    <a:p>
                      <a:r>
                        <a:rPr lang="en-US" dirty="0">
                          <a:latin typeface="Calibri"/>
                          <a:cs typeface="Calibri"/>
                        </a:rPr>
                        <a:t>State</a:t>
                      </a:r>
                    </a:p>
                    <a:p>
                      <a:r>
                        <a:rPr lang="en-US" dirty="0">
                          <a:latin typeface="Calibri"/>
                          <a:cs typeface="Calibri"/>
                        </a:rPr>
                        <a:t>N(mass)J</a:t>
                      </a:r>
                      <a:r>
                        <a:rPr lang="en-US" baseline="30000" dirty="0">
                          <a:latin typeface="Calibri"/>
                          <a:cs typeface="Calibri"/>
                        </a:rPr>
                        <a:t>P</a:t>
                      </a:r>
                    </a:p>
                  </a:txBody>
                  <a:tcPr/>
                </a:tc>
                <a:tc>
                  <a:txBody>
                    <a:bodyPr/>
                    <a:lstStyle/>
                    <a:p>
                      <a:pPr algn="ctr"/>
                      <a:r>
                        <a:rPr lang="en-US" baseline="0" dirty="0">
                          <a:latin typeface="Calibri"/>
                          <a:cs typeface="Calibri"/>
                        </a:rPr>
                        <a:t>PDG </a:t>
                      </a:r>
                    </a:p>
                    <a:p>
                      <a:pPr algn="ctr"/>
                      <a:r>
                        <a:rPr lang="en-US" baseline="0" dirty="0">
                          <a:latin typeface="Calibri"/>
                          <a:cs typeface="Calibri"/>
                        </a:rPr>
                        <a:t>pre 2012</a:t>
                      </a:r>
                    </a:p>
                  </a:txBody>
                  <a:tcPr/>
                </a:tc>
                <a:tc>
                  <a:txBody>
                    <a:bodyPr/>
                    <a:lstStyle/>
                    <a:p>
                      <a:pPr algn="ctr"/>
                      <a:r>
                        <a:rPr lang="en-US" dirty="0">
                          <a:latin typeface="Calibri"/>
                          <a:cs typeface="Calibri"/>
                        </a:rPr>
                        <a:t>PDG 2018</a:t>
                      </a:r>
                      <a:r>
                        <a:rPr lang="en-US" dirty="0">
                          <a:solidFill>
                            <a:srgbClr val="FF0000"/>
                          </a:solidFill>
                          <a:latin typeface="Calibri"/>
                          <a:cs typeface="Calibri"/>
                        </a:rPr>
                        <a:t>*</a:t>
                      </a:r>
                    </a:p>
                  </a:txBody>
                  <a:tcPr/>
                </a:tc>
                <a:extLst>
                  <a:ext uri="{0D108BD9-81ED-4DB2-BD59-A6C34878D82A}">
                    <a16:rowId xmlns="" xmlns:a16="http://schemas.microsoft.com/office/drawing/2014/main" val="10000"/>
                  </a:ext>
                </a:extLst>
              </a:tr>
              <a:tr h="318471">
                <a:tc>
                  <a:txBody>
                    <a:bodyPr/>
                    <a:lstStyle/>
                    <a:p>
                      <a:r>
                        <a:rPr lang="en-US" sz="1600" b="1" dirty="0">
                          <a:latin typeface="Calibri"/>
                          <a:cs typeface="Calibri"/>
                        </a:rPr>
                        <a:t>N(1710)1/2</a:t>
                      </a:r>
                      <a:r>
                        <a:rPr lang="en-US" sz="1600" b="1" baseline="30000" dirty="0">
                          <a:latin typeface="Calibri"/>
                          <a:cs typeface="Calibri"/>
                        </a:rPr>
                        <a:t>+</a:t>
                      </a:r>
                    </a:p>
                  </a:txBody>
                  <a:tcPr/>
                </a:tc>
                <a:tc>
                  <a:txBody>
                    <a:bodyPr/>
                    <a:lstStyle/>
                    <a:p>
                      <a:pPr algn="ctr"/>
                      <a:r>
                        <a:rPr lang="en-US" sz="1600" b="0" dirty="0">
                          <a:latin typeface="Calibri"/>
                          <a:cs typeface="Calibri"/>
                        </a:rPr>
                        <a:t>***</a:t>
                      </a: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1"/>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N(1880)1/2</a:t>
                      </a:r>
                      <a:r>
                        <a:rPr lang="en-US" sz="1600" b="1" baseline="30000" dirty="0">
                          <a:latin typeface="Calibri"/>
                          <a:cs typeface="Calibri"/>
                        </a:rPr>
                        <a:t>+</a:t>
                      </a:r>
                    </a:p>
                  </a:txBody>
                  <a:tcPr/>
                </a:tc>
                <a:tc>
                  <a:txBody>
                    <a:bodyPr/>
                    <a:lstStyle/>
                    <a:p>
                      <a:pPr algn="ctr"/>
                      <a:r>
                        <a:rPr lang="en-US" sz="1600" b="1" baseline="0" dirty="0">
                          <a:latin typeface="Calibri"/>
                          <a:cs typeface="Calibri"/>
                        </a:rPr>
                        <a:t> </a:t>
                      </a:r>
                      <a:endParaRPr lang="en-US" sz="1600" b="1" dirty="0">
                        <a:latin typeface="Calibri"/>
                        <a:cs typeface="Calibri"/>
                      </a:endParaRP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2"/>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N(1895)1/2</a:t>
                      </a:r>
                      <a:r>
                        <a:rPr lang="en-US" sz="1600" b="1" baseline="30000" dirty="0">
                          <a:latin typeface="Calibri"/>
                          <a:cs typeface="Calibri"/>
                        </a:rPr>
                        <a:t>-</a:t>
                      </a:r>
                    </a:p>
                  </a:txBody>
                  <a:tcPr/>
                </a:tc>
                <a:tc>
                  <a:txBody>
                    <a:bodyPr/>
                    <a:lstStyle/>
                    <a:p>
                      <a:pPr algn="ctr"/>
                      <a:endParaRPr lang="en-US" sz="1600" b="1" dirty="0">
                        <a:latin typeface="Calibri"/>
                        <a:cs typeface="Calibri"/>
                      </a:endParaRP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3"/>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N(1900)3/2</a:t>
                      </a:r>
                      <a:r>
                        <a:rPr lang="en-US" sz="1600" b="1" baseline="30000" dirty="0">
                          <a:latin typeface="Calibri"/>
                          <a:cs typeface="Calibri"/>
                        </a:rPr>
                        <a:t>+</a:t>
                      </a:r>
                    </a:p>
                  </a:txBody>
                  <a:tcPr/>
                </a:tc>
                <a:tc>
                  <a:txBody>
                    <a:bodyPr/>
                    <a:lstStyle/>
                    <a:p>
                      <a:pPr algn="ctr"/>
                      <a:r>
                        <a:rPr lang="en-US" sz="1600" b="1" dirty="0">
                          <a:latin typeface="Calibri"/>
                          <a:cs typeface="Calibri"/>
                        </a:rPr>
                        <a:t>**</a:t>
                      </a: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4"/>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N(1875)3/2</a:t>
                      </a:r>
                      <a:r>
                        <a:rPr lang="en-US" sz="1600" b="1" baseline="30000" dirty="0">
                          <a:latin typeface="Calibri"/>
                          <a:cs typeface="Calibri"/>
                        </a:rPr>
                        <a:t>-</a:t>
                      </a:r>
                    </a:p>
                  </a:txBody>
                  <a:tcPr/>
                </a:tc>
                <a:tc>
                  <a:txBody>
                    <a:bodyPr/>
                    <a:lstStyle/>
                    <a:p>
                      <a:pPr algn="ctr"/>
                      <a:endParaRPr lang="en-US" sz="1600" b="1" dirty="0">
                        <a:latin typeface="Calibri"/>
                        <a:cs typeface="Calibri"/>
                      </a:endParaRP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5"/>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N(2120)3/2</a:t>
                      </a:r>
                      <a:r>
                        <a:rPr lang="en-US" sz="1600" b="1" baseline="30000" dirty="0">
                          <a:latin typeface="Calibri"/>
                          <a:cs typeface="Calibri"/>
                        </a:rPr>
                        <a:t>-</a:t>
                      </a:r>
                    </a:p>
                  </a:txBody>
                  <a:tcPr/>
                </a:tc>
                <a:tc>
                  <a:txBody>
                    <a:bodyPr/>
                    <a:lstStyle/>
                    <a:p>
                      <a:pPr algn="ctr"/>
                      <a:endParaRPr lang="en-US" sz="1600" b="1" dirty="0">
                        <a:latin typeface="Calibri"/>
                        <a:cs typeface="Calibri"/>
                      </a:endParaRP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6"/>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N(2000)5/2</a:t>
                      </a:r>
                      <a:r>
                        <a:rPr lang="en-US" sz="1600" b="1" baseline="30000" dirty="0">
                          <a:latin typeface="Calibri"/>
                          <a:cs typeface="Calibri"/>
                        </a:rPr>
                        <a:t>+</a:t>
                      </a:r>
                    </a:p>
                  </a:txBody>
                  <a:tcPr/>
                </a:tc>
                <a:tc>
                  <a:txBody>
                    <a:bodyPr/>
                    <a:lstStyle/>
                    <a:p>
                      <a:pPr algn="ctr"/>
                      <a:r>
                        <a:rPr lang="en-US" sz="1600" b="1" dirty="0">
                          <a:latin typeface="Calibri"/>
                          <a:cs typeface="Calibri"/>
                        </a:rPr>
                        <a:t>*</a:t>
                      </a: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7"/>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Calibri"/>
                          <a:cs typeface="Calibri"/>
                        </a:rPr>
                        <a:t>N(2060)5/2</a:t>
                      </a:r>
                      <a:r>
                        <a:rPr lang="en-US" sz="1600" b="1" baseline="30000" dirty="0">
                          <a:latin typeface="Calibri"/>
                          <a:cs typeface="Calibri"/>
                        </a:rPr>
                        <a:t>-</a:t>
                      </a:r>
                    </a:p>
                  </a:txBody>
                  <a:tcPr/>
                </a:tc>
                <a:tc>
                  <a:txBody>
                    <a:bodyPr/>
                    <a:lstStyle/>
                    <a:p>
                      <a:pPr algn="ctr"/>
                      <a:endParaRPr lang="en-US" sz="1600" b="1" dirty="0">
                        <a:latin typeface="Calibri"/>
                        <a:cs typeface="Calibri"/>
                      </a:endParaRP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8"/>
                  </a:ext>
                </a:extLst>
              </a:tr>
              <a:tr h="318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a:latin typeface="Calibri"/>
                          <a:cs typeface="Calibri"/>
                        </a:rPr>
                        <a:t>Δ(2200)7/2</a:t>
                      </a:r>
                      <a:r>
                        <a:rPr lang="en-US" sz="1600" b="1" baseline="30000" dirty="0">
                          <a:latin typeface="Calibri"/>
                          <a:cs typeface="Calibri"/>
                        </a:rPr>
                        <a:t>-</a:t>
                      </a:r>
                    </a:p>
                  </a:txBody>
                  <a:tcPr/>
                </a:tc>
                <a:tc>
                  <a:txBody>
                    <a:bodyPr/>
                    <a:lstStyle/>
                    <a:p>
                      <a:pPr algn="ctr"/>
                      <a:r>
                        <a:rPr lang="en-US" sz="1600" b="1" dirty="0">
                          <a:latin typeface="Calibri"/>
                          <a:cs typeface="Calibri"/>
                        </a:rPr>
                        <a:t>*</a:t>
                      </a:r>
                    </a:p>
                  </a:txBody>
                  <a:tcPr/>
                </a:tc>
                <a:tc>
                  <a:txBody>
                    <a:bodyPr/>
                    <a:lstStyle/>
                    <a:p>
                      <a:pPr algn="ctr"/>
                      <a:r>
                        <a:rPr lang="en-US" sz="1600" b="1" dirty="0">
                          <a:solidFill>
                            <a:srgbClr val="008D00"/>
                          </a:solidFill>
                          <a:latin typeface="Calibri"/>
                          <a:cs typeface="Calibri"/>
                        </a:rPr>
                        <a:t>***</a:t>
                      </a:r>
                    </a:p>
                  </a:txBody>
                  <a:tcPr/>
                </a:tc>
                <a:extLst>
                  <a:ext uri="{0D108BD9-81ED-4DB2-BD59-A6C34878D82A}">
                    <a16:rowId xmlns="" xmlns:a16="http://schemas.microsoft.com/office/drawing/2014/main" val="10009"/>
                  </a:ext>
                </a:extLst>
              </a:tr>
            </a:tbl>
          </a:graphicData>
        </a:graphic>
      </p:graphicFrame>
      <p:sp>
        <p:nvSpPr>
          <p:cNvPr id="25" name="TextBox 24">
            <a:extLst>
              <a:ext uri="{FF2B5EF4-FFF2-40B4-BE49-F238E27FC236}">
                <a16:creationId xmlns="" xmlns:a16="http://schemas.microsoft.com/office/drawing/2014/main" id="{D7B8655E-8A42-4DC5-BED3-575820EFF91E}"/>
              </a:ext>
            </a:extLst>
          </p:cNvPr>
          <p:cNvSpPr txBox="1"/>
          <p:nvPr/>
        </p:nvSpPr>
        <p:spPr>
          <a:xfrm>
            <a:off x="332605" y="4782501"/>
            <a:ext cx="3761247" cy="584775"/>
          </a:xfrm>
          <a:prstGeom prst="rect">
            <a:avLst/>
          </a:prstGeom>
          <a:solidFill>
            <a:srgbClr val="0071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A glimpse of gluons </a:t>
            </a:r>
            <a:r>
              <a:rPr lang="en-US" sz="1600" dirty="0">
                <a:solidFill>
                  <a:schemeClr val="bg1"/>
                </a:solidFill>
                <a:latin typeface="Arial" panose="020B0604020202020204" pitchFamily="34" charset="0"/>
                <a:cs typeface="Arial" panose="020B0604020202020204" pitchFamily="34" charset="0"/>
              </a:rPr>
              <a:t>through deeply virtual </a:t>
            </a:r>
            <a:r>
              <a:rPr lang="en-US" sz="1600" dirty="0" err="1">
                <a:solidFill>
                  <a:schemeClr val="bg1"/>
                </a:solidFill>
                <a:latin typeface="Arial" panose="020B0604020202020204" pitchFamily="34" charset="0"/>
                <a:cs typeface="Arial" panose="020B0604020202020204" pitchFamily="34" charset="0"/>
              </a:rPr>
              <a:t>compton</a:t>
            </a:r>
            <a:r>
              <a:rPr lang="en-US" sz="1600" dirty="0">
                <a:solidFill>
                  <a:schemeClr val="bg1"/>
                </a:solidFill>
                <a:latin typeface="Arial" panose="020B0604020202020204" pitchFamily="34" charset="0"/>
                <a:cs typeface="Arial" panose="020B0604020202020204" pitchFamily="34" charset="0"/>
              </a:rPr>
              <a:t> scattering on the proton</a:t>
            </a:r>
          </a:p>
        </p:txBody>
      </p:sp>
      <p:pic>
        <p:nvPicPr>
          <p:cNvPr id="26" name="Picture 25">
            <a:extLst>
              <a:ext uri="{FF2B5EF4-FFF2-40B4-BE49-F238E27FC236}">
                <a16:creationId xmlns="" xmlns:a16="http://schemas.microsoft.com/office/drawing/2014/main" id="{2FAEEF2E-7A8A-4B86-9EC2-4310A6D3C44E}"/>
              </a:ext>
            </a:extLst>
          </p:cNvPr>
          <p:cNvPicPr>
            <a:picLocks noChangeAspect="1"/>
          </p:cNvPicPr>
          <p:nvPr/>
        </p:nvPicPr>
        <p:blipFill>
          <a:blip r:embed="rId4"/>
          <a:stretch>
            <a:fillRect/>
          </a:stretch>
        </p:blipFill>
        <p:spPr>
          <a:xfrm>
            <a:off x="554037" y="1780339"/>
            <a:ext cx="2863710" cy="1889760"/>
          </a:xfrm>
          <a:prstGeom prst="rect">
            <a:avLst/>
          </a:prstGeom>
          <a:ln w="28575">
            <a:solidFill>
              <a:srgbClr val="0000FF"/>
            </a:solidFill>
          </a:ln>
        </p:spPr>
      </p:pic>
      <p:sp>
        <p:nvSpPr>
          <p:cNvPr id="27" name="TextBox 26">
            <a:extLst>
              <a:ext uri="{FF2B5EF4-FFF2-40B4-BE49-F238E27FC236}">
                <a16:creationId xmlns="" xmlns:a16="http://schemas.microsoft.com/office/drawing/2014/main" id="{D02E2569-D04E-4302-A7F2-DFF2644293C4}"/>
              </a:ext>
            </a:extLst>
          </p:cNvPr>
          <p:cNvSpPr txBox="1"/>
          <p:nvPr/>
        </p:nvSpPr>
        <p:spPr>
          <a:xfrm>
            <a:off x="163420" y="886812"/>
            <a:ext cx="3761247" cy="830997"/>
          </a:xfrm>
          <a:prstGeom prst="rect">
            <a:avLst/>
          </a:prstGeom>
          <a:solidFill>
            <a:srgbClr val="0071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Final </a:t>
            </a:r>
            <a:r>
              <a:rPr lang="en-US" sz="1600" b="1" dirty="0" err="1">
                <a:solidFill>
                  <a:srgbClr val="FFFF00"/>
                </a:solidFill>
                <a:latin typeface="Arial" panose="020B0604020202020204" pitchFamily="34" charset="0"/>
                <a:cs typeface="Arial" panose="020B0604020202020204" pitchFamily="34" charset="0"/>
              </a:rPr>
              <a:t>Qweak</a:t>
            </a:r>
            <a:r>
              <a:rPr lang="en-US" sz="1600" b="1" dirty="0">
                <a:solidFill>
                  <a:srgbClr val="FFFF00"/>
                </a:solidFill>
                <a:latin typeface="Arial" panose="020B0604020202020204" pitchFamily="34" charset="0"/>
                <a:cs typeface="Arial" panose="020B0604020202020204" pitchFamily="34" charset="0"/>
              </a:rPr>
              <a:t> results </a:t>
            </a:r>
            <a:r>
              <a:rPr lang="en-US" sz="1600" dirty="0">
                <a:solidFill>
                  <a:schemeClr val="bg1"/>
                </a:solidFill>
                <a:latin typeface="Arial" panose="020B0604020202020204" pitchFamily="34" charset="0"/>
                <a:cs typeface="Arial" panose="020B0604020202020204" pitchFamily="34" charset="0"/>
              </a:rPr>
              <a:t>submitted to </a:t>
            </a:r>
            <a:r>
              <a:rPr lang="en-US" sz="1600" i="1" dirty="0">
                <a:solidFill>
                  <a:schemeClr val="bg1"/>
                </a:solidFill>
                <a:latin typeface="Arial" panose="020B0604020202020204" pitchFamily="34" charset="0"/>
                <a:cs typeface="Arial" panose="020B0604020202020204" pitchFamily="34" charset="0"/>
              </a:rPr>
              <a:t>Nature</a:t>
            </a:r>
            <a:r>
              <a:rPr lang="en-US" sz="1600" dirty="0">
                <a:solidFill>
                  <a:schemeClr val="bg1"/>
                </a:solidFill>
                <a:latin typeface="Arial" panose="020B0604020202020204" pitchFamily="34" charset="0"/>
                <a:cs typeface="Arial" panose="020B0604020202020204" pitchFamily="34" charset="0"/>
              </a:rPr>
              <a:t> and in final stages of reviewing – to appear soon!</a:t>
            </a:r>
          </a:p>
        </p:txBody>
      </p:sp>
      <p:sp>
        <p:nvSpPr>
          <p:cNvPr id="28" name="TextBox 27">
            <a:extLst>
              <a:ext uri="{FF2B5EF4-FFF2-40B4-BE49-F238E27FC236}">
                <a16:creationId xmlns="" xmlns:a16="http://schemas.microsoft.com/office/drawing/2014/main" id="{5AA60721-2155-44B1-B4F2-879310D3E2C9}"/>
              </a:ext>
            </a:extLst>
          </p:cNvPr>
          <p:cNvSpPr txBox="1"/>
          <p:nvPr/>
        </p:nvSpPr>
        <p:spPr>
          <a:xfrm>
            <a:off x="3433970" y="1772855"/>
            <a:ext cx="1719612" cy="120032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The weak charge of the proton – “</a:t>
            </a:r>
            <a:r>
              <a:rPr lang="en-US" sz="1200" i="1" dirty="0" err="1">
                <a:latin typeface="Arial" panose="020B0604020202020204" pitchFamily="34" charset="0"/>
                <a:cs typeface="Arial" panose="020B0604020202020204" pitchFamily="34" charset="0"/>
              </a:rPr>
              <a:t>Qweak</a:t>
            </a:r>
            <a:r>
              <a:rPr lang="en-US" sz="1200" i="1" dirty="0">
                <a:latin typeface="Arial" panose="020B0604020202020204" pitchFamily="34" charset="0"/>
                <a:cs typeface="Arial" panose="020B0604020202020204" pitchFamily="34" charset="0"/>
              </a:rPr>
              <a:t>”, represents the (tiny) difference of the charge of the proton and it’s mirror image</a:t>
            </a:r>
          </a:p>
        </p:txBody>
      </p:sp>
    </p:spTree>
    <p:extLst>
      <p:ext uri="{BB962C8B-B14F-4D97-AF65-F5344CB8AC3E}">
        <p14:creationId xmlns:p14="http://schemas.microsoft.com/office/powerpoint/2010/main" val="2962300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noAutofit/>
          </a:bodyPr>
          <a:lstStyle/>
          <a:p>
            <a:r>
              <a:rPr lang="en-US" sz="2800" kern="0" cap="none" dirty="0">
                <a:solidFill>
                  <a:srgbClr val="000000"/>
                </a:solidFill>
                <a:latin typeface="Arial" pitchFamily="34" charset="0"/>
              </a:rPr>
              <a:t>12 GeV Science Era in all 4 Halls!</a:t>
            </a:r>
          </a:p>
        </p:txBody>
      </p:sp>
      <p:grpSp>
        <p:nvGrpSpPr>
          <p:cNvPr id="11" name="Group 10"/>
          <p:cNvGrpSpPr/>
          <p:nvPr/>
        </p:nvGrpSpPr>
        <p:grpSpPr>
          <a:xfrm>
            <a:off x="6602134" y="2839666"/>
            <a:ext cx="2397232" cy="2272962"/>
            <a:chOff x="6551163" y="4082088"/>
            <a:chExt cx="2397232" cy="2272962"/>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163" y="4082088"/>
              <a:ext cx="1293519" cy="154414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876" y="4854159"/>
              <a:ext cx="1293519" cy="150089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6" name="Picture 5"/>
          <p:cNvPicPr>
            <a:picLocks noChangeAspect="1"/>
          </p:cNvPicPr>
          <p:nvPr/>
        </p:nvPicPr>
        <p:blipFill rotWithShape="1">
          <a:blip r:embed="rId4"/>
          <a:srcRect l="10964"/>
          <a:stretch/>
        </p:blipFill>
        <p:spPr>
          <a:xfrm>
            <a:off x="5087176" y="5448785"/>
            <a:ext cx="3912190" cy="784478"/>
          </a:xfrm>
          <a:prstGeom prst="rect">
            <a:avLst/>
          </a:prstGeom>
          <a:ln>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4196" y="782458"/>
            <a:ext cx="6929264" cy="5539978"/>
          </a:xfrm>
          <a:prstGeom prst="rect">
            <a:avLst/>
          </a:prstGeom>
          <a:noFill/>
        </p:spPr>
        <p:txBody>
          <a:bodyPr wrap="square" rtlCol="0">
            <a:spAutoFit/>
          </a:bodyPr>
          <a:lstStyle/>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A:</a:t>
            </a:r>
            <a:r>
              <a:rPr lang="en-US" sz="1600"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 </a:t>
            </a:r>
          </a:p>
          <a:p>
            <a:pPr marL="742950" lvl="1" indent="-285750">
              <a:buFontTx/>
              <a:buChar char="-"/>
            </a:pPr>
            <a:r>
              <a:rPr lang="en-US" sz="1400" dirty="0">
                <a:latin typeface="Arial" panose="020B0604020202020204" pitchFamily="34" charset="0"/>
                <a:cs typeface="Arial" panose="020B0604020202020204" pitchFamily="34" charset="0"/>
              </a:rPr>
              <a:t>2.5 Experiments completed to date</a:t>
            </a:r>
          </a:p>
          <a:p>
            <a:pPr marL="742950" lvl="1" indent="-285750">
              <a:buFontTx/>
              <a:buChar char="-"/>
            </a:pPr>
            <a:r>
              <a:rPr lang="en-US" sz="1400" dirty="0">
                <a:latin typeface="Arial" panose="020B0604020202020204" pitchFamily="34" charset="0"/>
                <a:cs typeface="Arial" panose="020B0604020202020204" pitchFamily="34" charset="0"/>
              </a:rPr>
              <a:t>First 12 GeV era publications will be this year</a:t>
            </a:r>
          </a:p>
          <a:p>
            <a:pPr marL="742950" lvl="1" indent="-285750">
              <a:buFontTx/>
              <a:buChar char="-"/>
            </a:pPr>
            <a:r>
              <a:rPr lang="en-US" sz="1400" dirty="0">
                <a:latin typeface="Arial" panose="020B0604020202020204" pitchFamily="34" charset="0"/>
                <a:cs typeface="Arial" panose="020B0604020202020204" pitchFamily="34" charset="0"/>
              </a:rPr>
              <a:t>December 15, 2017: First Beam on Tritium Target!</a:t>
            </a:r>
          </a:p>
          <a:p>
            <a:pPr marL="742950" lvl="1" indent="-285750">
              <a:buFontTx/>
              <a:buChar char="-"/>
            </a:pPr>
            <a:r>
              <a:rPr lang="en-US" sz="1400" dirty="0">
                <a:latin typeface="Arial" panose="020B0604020202020204" pitchFamily="34" charset="0"/>
                <a:cs typeface="Arial" panose="020B0604020202020204" pitchFamily="34" charset="0"/>
              </a:rPr>
              <a:t>Series of measurements on nuclear structure &amp; quark properties that use that Helium-3 (2p + n) and Tritium (2n + p) are (Isotope) Mirror Nuclei</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B:</a:t>
            </a:r>
            <a:r>
              <a:rPr lang="en-US" sz="1600"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engineering run operations</a:t>
            </a:r>
          </a:p>
          <a:p>
            <a:pPr marL="742950" lvl="1" indent="-285750">
              <a:buFontTx/>
              <a:buChar char="-"/>
            </a:pPr>
            <a:r>
              <a:rPr lang="en-US" sz="1400" dirty="0">
                <a:latin typeface="Arial" panose="020B0604020202020204" pitchFamily="34" charset="0"/>
                <a:cs typeface="Arial" panose="020B0604020202020204" pitchFamily="34" charset="0"/>
              </a:rPr>
              <a:t>Good progress, over ½-way of engineering run</a:t>
            </a:r>
          </a:p>
          <a:p>
            <a:pPr marL="742950" lvl="1" indent="-285750">
              <a:buFontTx/>
              <a:buChar char="-"/>
            </a:pPr>
            <a:r>
              <a:rPr lang="en-US" sz="1400" dirty="0">
                <a:solidFill>
                  <a:srgbClr val="0000FF"/>
                </a:solidFill>
                <a:latin typeface="Arial" panose="020B0604020202020204" pitchFamily="34" charset="0"/>
                <a:cs typeface="Arial" panose="020B0604020202020204" pitchFamily="34" charset="0"/>
              </a:rPr>
              <a:t>Anticipate to start CLAS12 Physics early-February</a:t>
            </a:r>
          </a:p>
          <a:p>
            <a:pPr marL="742950" lvl="1" indent="-285750">
              <a:buFontTx/>
              <a:buChar char="-"/>
            </a:pPr>
            <a:r>
              <a:rPr lang="en-US" sz="1400" dirty="0">
                <a:latin typeface="Arial" panose="020B0604020202020204" pitchFamily="34" charset="0"/>
                <a:cs typeface="Arial" panose="020B0604020202020204" pitchFamily="34" charset="0"/>
              </a:rPr>
              <a:t>Hall B Proton Radius and Heavy Photon Search of pre-CLAS12 measurements publications anticipated</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C:</a:t>
            </a:r>
            <a:r>
              <a:rPr lang="en-US" sz="1600" b="1"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a:t>
            </a:r>
          </a:p>
          <a:p>
            <a:pPr marL="742950" lvl="1" indent="-285750">
              <a:buFontTx/>
              <a:buChar char="-"/>
            </a:pPr>
            <a:r>
              <a:rPr lang="en-US" sz="1400" dirty="0">
                <a:latin typeface="Arial" panose="020B0604020202020204" pitchFamily="34" charset="0"/>
                <a:cs typeface="Arial" panose="020B0604020202020204" pitchFamily="34" charset="0"/>
              </a:rPr>
              <a:t>New spectrometer engineering run completed</a:t>
            </a:r>
          </a:p>
          <a:p>
            <a:pPr marL="742950" lvl="1" indent="-285750">
              <a:buFontTx/>
              <a:buChar char="-"/>
            </a:pPr>
            <a:r>
              <a:rPr lang="en-US" sz="1400" dirty="0">
                <a:latin typeface="Arial" panose="020B0604020202020204" pitchFamily="34" charset="0"/>
                <a:cs typeface="Arial" panose="020B0604020202020204" pitchFamily="34" charset="0"/>
              </a:rPr>
              <a:t>Physics data taking started January 19, 2018!</a:t>
            </a:r>
          </a:p>
          <a:p>
            <a:pPr marL="742950" lvl="1" indent="-285750">
              <a:buFontTx/>
              <a:buChar char="-"/>
            </a:pPr>
            <a:r>
              <a:rPr lang="en-US" sz="1400" dirty="0">
                <a:latin typeface="Arial" panose="020B0604020202020204" pitchFamily="34" charset="0"/>
                <a:cs typeface="Arial" panose="020B0604020202020204" pitchFamily="34" charset="0"/>
              </a:rPr>
              <a:t>Series of “simple” measurements on Nucleon and Nuclear Structure        that can lead to early publications.</a:t>
            </a:r>
          </a:p>
          <a:p>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u="sng" dirty="0">
                <a:latin typeface="Arial" panose="020B0604020202020204" pitchFamily="34" charset="0"/>
                <a:cs typeface="Arial" panose="020B0604020202020204" pitchFamily="34" charset="0"/>
              </a:rPr>
              <a:t>Hall D:</a:t>
            </a:r>
            <a:r>
              <a:rPr lang="en-US" sz="1600" b="1" dirty="0">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In physics operations (</a:t>
            </a:r>
            <a:r>
              <a:rPr lang="en-US" sz="1600" b="1" dirty="0" err="1">
                <a:solidFill>
                  <a:srgbClr val="0000FF"/>
                </a:solidFill>
                <a:latin typeface="Arial" panose="020B0604020202020204" pitchFamily="34" charset="0"/>
                <a:cs typeface="Arial" panose="020B0604020202020204" pitchFamily="34" charset="0"/>
              </a:rPr>
              <a:t>GlueX</a:t>
            </a:r>
            <a:r>
              <a:rPr lang="en-US" sz="1600" b="1" dirty="0">
                <a:solidFill>
                  <a:srgbClr val="0000FF"/>
                </a:solidFill>
                <a:latin typeface="Arial" panose="020B0604020202020204" pitchFamily="34" charset="0"/>
                <a:cs typeface="Arial" panose="020B0604020202020204" pitchFamily="34" charset="0"/>
              </a:rPr>
              <a:t>)</a:t>
            </a:r>
          </a:p>
          <a:p>
            <a:pPr marL="742950" lvl="1" indent="-285750">
              <a:buFontTx/>
              <a:buChar char="-"/>
            </a:pPr>
            <a:r>
              <a:rPr lang="en-US" sz="1400" dirty="0">
                <a:latin typeface="Arial" panose="020B0604020202020204" pitchFamily="34" charset="0"/>
                <a:cs typeface="Arial" panose="020B0604020202020204" pitchFamily="34" charset="0"/>
              </a:rPr>
              <a:t>Engineering Run Complete: Basis for &gt; dozens papers at both American Physical Society (APS) Division of Nuclear Physics 2016 &amp; 2017 Meetings</a:t>
            </a:r>
          </a:p>
          <a:p>
            <a:pPr marL="742950" lvl="1" indent="-285750">
              <a:buFontTx/>
              <a:buChar char="-"/>
            </a:pPr>
            <a:r>
              <a:rPr lang="en-US" sz="1400" dirty="0">
                <a:latin typeface="Arial" panose="020B0604020202020204" pitchFamily="34" charset="0"/>
                <a:cs typeface="Arial" panose="020B0604020202020204" pitchFamily="34" charset="0"/>
              </a:rPr>
              <a:t>First 12 GeV era publication: 24 April, 2017!</a:t>
            </a:r>
          </a:p>
          <a:p>
            <a:pPr marL="742950" lvl="1" indent="-285750">
              <a:buFontTx/>
              <a:buChar char="-"/>
            </a:pPr>
            <a:r>
              <a:rPr lang="en-US" sz="1400" dirty="0">
                <a:latin typeface="Arial" panose="020B0604020202020204" pitchFamily="34" charset="0"/>
                <a:cs typeface="Arial" panose="020B0604020202020204" pitchFamily="34" charset="0"/>
              </a:rPr>
              <a:t>Working on </a:t>
            </a:r>
            <a:r>
              <a:rPr lang="en-US" sz="1400" b="1" dirty="0">
                <a:latin typeface="Arial" panose="020B0604020202020204" pitchFamily="34" charset="0"/>
                <a:cs typeface="Arial" panose="020B0604020202020204" pitchFamily="34" charset="0"/>
              </a:rPr>
              <a:t>several other publications</a:t>
            </a:r>
          </a:p>
          <a:p>
            <a:pPr marL="742950" lvl="1" indent="-285750">
              <a:buFontTx/>
              <a:buChar char="-"/>
            </a:pPr>
            <a:r>
              <a:rPr lang="en-US" sz="1400" dirty="0">
                <a:latin typeface="Arial" panose="020B0604020202020204" pitchFamily="34" charset="0"/>
                <a:cs typeface="Arial" panose="020B0604020202020204" pitchFamily="34" charset="0"/>
              </a:rPr>
              <a:t>First physics run (</a:t>
            </a:r>
            <a:r>
              <a:rPr lang="en-US" sz="1400" dirty="0" err="1">
                <a:latin typeface="Arial" panose="020B0604020202020204" pitchFamily="34" charset="0"/>
                <a:cs typeface="Arial" panose="020B0604020202020204" pitchFamily="34" charset="0"/>
              </a:rPr>
              <a:t>GlueX</a:t>
            </a:r>
            <a:r>
              <a:rPr lang="en-US" sz="1400" dirty="0">
                <a:latin typeface="Arial" panose="020B0604020202020204" pitchFamily="34" charset="0"/>
                <a:cs typeface="Arial" panose="020B0604020202020204" pitchFamily="34" charset="0"/>
              </a:rPr>
              <a:t> – search for exotic mesons)                                    in Spring 2017 and continuing in Spring 2018</a:t>
            </a:r>
          </a:p>
        </p:txBody>
      </p:sp>
      <p:sp>
        <p:nvSpPr>
          <p:cNvPr id="14" name="Slide Number Placeholder 3"/>
          <p:cNvSpPr>
            <a:spLocks noGrp="1"/>
          </p:cNvSpPr>
          <p:nvPr>
            <p:ph type="sldNum" sz="quarter" idx="12"/>
          </p:nvPr>
        </p:nvSpPr>
        <p:spPr>
          <a:xfrm>
            <a:off x="4226807" y="6467336"/>
            <a:ext cx="536158" cy="303364"/>
          </a:xfrm>
        </p:spPr>
        <p:txBody>
          <a:bodyPr/>
          <a:lstStyle/>
          <a:p>
            <a:r>
              <a:rPr lang="en-US" dirty="0"/>
              <a:t>13</a:t>
            </a:r>
          </a:p>
        </p:txBody>
      </p:sp>
      <p:pic>
        <p:nvPicPr>
          <p:cNvPr id="15" name="Content Placeholder 7" descr="20171215_193117.jpg">
            <a:extLst>
              <a:ext uri="{FF2B5EF4-FFF2-40B4-BE49-F238E27FC236}">
                <a16:creationId xmlns="" xmlns:a16="http://schemas.microsoft.com/office/drawing/2014/main" id="{6F2785FD-1ECF-4699-B9FC-BE48D6180A1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7182512" y="793740"/>
            <a:ext cx="1713469" cy="192024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94690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39469"/>
            <a:ext cx="8591550" cy="646331"/>
          </a:xfrm>
          <a:prstGeom prst="rect">
            <a:avLst/>
          </a:prstGeom>
          <a:noFill/>
          <a:ln w="9525">
            <a:noFill/>
            <a:miter lim="800000"/>
            <a:headEnd/>
            <a:tailEnd/>
          </a:ln>
        </p:spPr>
        <p:txBody>
          <a:bodyPr>
            <a:spAutoFit/>
          </a:bodyPr>
          <a:lstStyle/>
          <a:p>
            <a:pPr algn="ctr"/>
            <a:r>
              <a:rPr lang="en-US" sz="3600" b="1" dirty="0">
                <a:latin typeface="Arial" panose="020B0604020202020204" pitchFamily="34" charset="0"/>
                <a:cs typeface="Arial" panose="020B0604020202020204" pitchFamily="34" charset="0"/>
              </a:rPr>
              <a:t>Jefferson Lab User Growth</a:t>
            </a:r>
          </a:p>
        </p:txBody>
      </p:sp>
      <p:sp>
        <p:nvSpPr>
          <p:cNvPr id="6" name="TextBox 5"/>
          <p:cNvSpPr txBox="1"/>
          <p:nvPr/>
        </p:nvSpPr>
        <p:spPr>
          <a:xfrm>
            <a:off x="1905000" y="5879068"/>
            <a:ext cx="575510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“Other Users” include US National Labs and Industry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00" b="1"/>
          <a:stretch/>
        </p:blipFill>
        <p:spPr>
          <a:xfrm>
            <a:off x="685800" y="1143000"/>
            <a:ext cx="7856662" cy="4684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94756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article}\pagestyle{empty}&#10;\include{colordvi}&#10;\textwidth=12in&#10;\newcommand{\sw}{\Red{\sin^2\left(\theta_W\right)}}&#10;\begin{document}&#10;\[&#10;\begin{array}{r@{\hspace*{1pt}}c@{\hspace*{1pt}}c@{\hspace*{1pt}}c@{\hspace*{1pt}}l}&#10;\Blue{C_{1u}} &amp; = &amp; -\frac{1}{2} + \frac{4}{3}\sw  &amp;\approx &amp;-0.19\\&#10;\Blue{C_{1d}} &amp; = &amp; ~\frac{1}{2} - \frac{2}{3}\sw  &amp; \approx &amp; ~0.35\\&#10;\Blue{C_{2u}} &amp; = &amp; -\frac{1}{2} + 2\sw &amp; \approx &amp; -0.04 \\&#10;\Blue{C_{2d} } &amp; = &amp; ~\frac{1}{2} - 2\sw &amp; \approx  &amp; ~0.04.&#10;\end{array}&#10;\]&#10;\end{document}&#10;"/>
  <p:tag name="EXTERNALNAME" val="figure"/>
  <p:tag name="BLEND" val="False"/>
  <p:tag name="TRANSPARENT" val="False"/>
  <p:tag name="KEEPFILES" val="True"/>
  <p:tag name="DEBUGPAUSE" val="False"/>
  <p:tag name="RESOLUTION" val="600"/>
  <p:tag name="TIMEOUT" val="---"/>
  <p:tag name="BITMAPFORMAT" val="bmp256"/>
  <p:tag name="DEBUGINTERACTIVE" val="True"/>
  <p:tag name="ORIGWIDTH" val="1019.75"/>
  <p:tag name="PICTUREFILESIZE" val="47365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41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article}\pagestyle{empty}&#10;\usepackage[usenames]{color}&#10;\begin{document}&#10;$\mu^+$&#10;\end{document}&#10;"/>
  <p:tag name="EXTERNALNAME" val="txp_fig"/>
  <p:tag name="BLEND" val="False"/>
  <p:tag name="TRANSPARENT" val="False"/>
  <p:tag name="KEEPFILES" val="False"/>
  <p:tag name="DEBUGPAUSE" val="False"/>
  <p:tag name="RESOLUTION" val="1200"/>
  <p:tag name="TIMEOUT" val="15"/>
  <p:tag name="BOXWIDTH" val="354"/>
  <p:tag name="BOXHEIGHT" val="383"/>
  <p:tag name="BOXFONT" val="12"/>
  <p:tag name="BOXWRAP" val="False"/>
  <p:tag name="WORKAROUNDTRANSPARENCYBUG" val="False"/>
  <p:tag name="ALLOWFONTSUBSTITUTION" val="False"/>
  <p:tag name="BITMAPFORMAT" val="png256"/>
  <p:tag name="ORIGWIDTH" val="13"/>
  <p:tag name="PICTUREFILESIZE" val="1620"/>
</p:tagLst>
</file>

<file path=ppt/tags/tag4.xml><?xml version="1.0" encoding="utf-8"?>
<p:tagLst xmlns:a="http://schemas.openxmlformats.org/drawingml/2006/main" xmlns:r="http://schemas.openxmlformats.org/officeDocument/2006/relationships" xmlns:p="http://schemas.openxmlformats.org/presentationml/2006/main">
  <p:tag name="SOURCE" val="\documentclass{article}\pagestyle{empty}&#10;\usepackage[usenames]{color}&#10;\begin{document}&#10;\color{Magenta}$\bar 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30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article}\pagestyle{empty}&#10;\usepackage[usenames]{color}&#10;\begin{document}&#10;\color{Blue}$q$&#10;\end{document}&#10;"/>
  <p:tag name="EXTERNALNAME" val="txp_fig"/>
  <p:tag name="BLEND" val="False"/>
  <p:tag name="TRANSPARENT" val="False"/>
  <p:tag name="KEEPFILES" val="False"/>
  <p:tag name="DEBUGPAUSE" val="False"/>
  <p:tag name="RESOLUTION" val="1200"/>
  <p:tag name="TIMEOUT" val="(none)"/>
  <p:tag name="BOXWIDTH" val="354"/>
  <p:tag name="BOXHEIGHT" val="383"/>
  <p:tag name="BOXFONT" val="12"/>
  <p:tag name="BOXWRAP" val="False"/>
  <p:tag name="WORKAROUNDTRANSPARENCYBUG" val="False"/>
  <p:tag name="ALLOWFONTSUBSTITUTION" val="False"/>
  <p:tag name="BITMAPFORMAT" val="png256"/>
  <p:tag name="ORIGWIDTH" val="5"/>
  <p:tag name="PICTUREFILESIZE" val="1285"/>
</p:tagLst>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JLab_presentation</Template>
  <TotalTime>3958</TotalTime>
  <Words>4012</Words>
  <Application>Microsoft Office PowerPoint</Application>
  <PresentationFormat>Overhead</PresentationFormat>
  <Paragraphs>751</Paragraphs>
  <Slides>57</Slides>
  <Notes>20</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57</vt:i4>
      </vt:variant>
    </vt:vector>
  </HeadingPairs>
  <TitlesOfParts>
    <vt:vector size="61" baseType="lpstr">
      <vt:lpstr>JLab_presentation</vt:lpstr>
      <vt:lpstr>JLabPowerpointMain</vt:lpstr>
      <vt:lpstr>Equation</vt:lpstr>
      <vt:lpstr>Image</vt:lpstr>
      <vt:lpstr>PowerPoint Presentation</vt:lpstr>
      <vt:lpstr>Outline</vt:lpstr>
      <vt:lpstr>PowerPoint Presentation</vt:lpstr>
      <vt:lpstr>PowerPoint Presentation</vt:lpstr>
      <vt:lpstr>Gluons and QCD</vt:lpstr>
      <vt:lpstr>PowerPoint Presentation</vt:lpstr>
      <vt:lpstr>Still New Science Highlights of the 6-GeV Era</vt:lpstr>
      <vt:lpstr>12 GeV Science Era in all 4 Halls!</vt:lpstr>
      <vt:lpstr>PowerPoint Presentation</vt:lpstr>
      <vt:lpstr>Hadron Spectroscopy in the 21st Century</vt:lpstr>
      <vt:lpstr>FY19 Halls C &amp; B – nature of charmed pentaquark</vt:lpstr>
      <vt:lpstr>PowerPoint Presentation</vt:lpstr>
      <vt:lpstr>PowerPoint Presentation</vt:lpstr>
      <vt:lpstr>PowerPoint Presentation</vt:lpstr>
      <vt:lpstr>PowerPoint Presentation</vt:lpstr>
      <vt:lpstr>Measuring High-x Structure Functions</vt:lpstr>
      <vt:lpstr>Parity-Violating Asymmetries</vt:lpstr>
      <vt:lpstr>PowerPoint Presentation</vt:lpstr>
      <vt:lpstr>PowerPoint Presentation</vt:lpstr>
      <vt:lpstr>Heavy Photon Search – First Results</vt:lpstr>
      <vt:lpstr>PowerPoint Presentation</vt:lpstr>
      <vt:lpstr>New Paradigm for Nucleon Structure</vt:lpstr>
      <vt:lpstr>PowerPoint Presentation</vt:lpstr>
      <vt:lpstr>Momentum Tomography with TMDs</vt:lpstr>
      <vt:lpstr>PowerPoint Presentation</vt:lpstr>
      <vt:lpstr>PowerPoint Presentation</vt:lpstr>
      <vt:lpstr>JLab: 21st Century Science Questions</vt:lpstr>
      <vt:lpstr>Nuclear Femtography</vt:lpstr>
      <vt:lpstr>Cold Matter is Unique</vt:lpstr>
      <vt:lpstr>From 3D atomic structure to the quantum world</vt:lpstr>
      <vt:lpstr>From 3D hadron structure to QCD</vt:lpstr>
      <vt:lpstr>From 3D hadron structure to QCD</vt:lpstr>
      <vt:lpstr>EIC and the NSAC 2015 Long Range Plan</vt:lpstr>
      <vt:lpstr>US-Based EICs</vt:lpstr>
      <vt:lpstr>PowerPoint Presentation</vt:lpstr>
      <vt:lpstr>EIC – World’s First Polarized eN Collider</vt:lpstr>
      <vt:lpstr>PowerPoint Presentation</vt:lpstr>
      <vt:lpstr>2+1 D partonic image of the proton</vt:lpstr>
      <vt:lpstr>PowerPoint Presentation</vt:lpstr>
      <vt:lpstr>EIC – Versatility is Key </vt:lpstr>
      <vt:lpstr>PowerPoint Presentation</vt:lpstr>
      <vt:lpstr>Exotic Glue in Nuclei</vt:lpstr>
      <vt:lpstr>EIC – World’s First eA Collider</vt:lpstr>
      <vt:lpstr>PowerPoint Presentation</vt:lpstr>
      <vt:lpstr>PowerPoint Presentation</vt:lpstr>
      <vt:lpstr>PowerPoint Presentation</vt:lpstr>
      <vt:lpstr>PowerPoint Presentation</vt:lpstr>
      <vt:lpstr>PowerPoint Presentation</vt:lpstr>
      <vt:lpstr>Generalized Parton Distributions</vt:lpstr>
      <vt:lpstr>Transverse Momentum Structure of Nucleon – TMDs</vt:lpstr>
      <vt:lpstr>PowerPoint Presentation</vt:lpstr>
      <vt:lpstr>Solving the Proton Radius Puzzle</vt:lpstr>
      <vt:lpstr>Solving the “missing resonances” puzzle </vt:lpstr>
      <vt:lpstr>PowerPoint Presentation</vt:lpstr>
      <vt:lpstr>PowerPoint Presentation</vt:lpstr>
      <vt:lpstr>PowerPoint Presentation</vt:lpstr>
      <vt:lpstr>3D Structure of Nucleons and Nuclei</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Rolf Ent</cp:lastModifiedBy>
  <cp:revision>287</cp:revision>
  <dcterms:created xsi:type="dcterms:W3CDTF">2016-10-03T15:46:18Z</dcterms:created>
  <dcterms:modified xsi:type="dcterms:W3CDTF">2018-01-25T16:31:49Z</dcterms:modified>
</cp:coreProperties>
</file>