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89" r:id="rId2"/>
    <p:sldId id="500" r:id="rId3"/>
    <p:sldId id="501" r:id="rId4"/>
    <p:sldId id="503" r:id="rId5"/>
    <p:sldId id="531" r:id="rId6"/>
    <p:sldId id="554" r:id="rId7"/>
    <p:sldId id="555" r:id="rId8"/>
    <p:sldId id="561" r:id="rId9"/>
    <p:sldId id="556" r:id="rId10"/>
    <p:sldId id="552" r:id="rId11"/>
    <p:sldId id="558" r:id="rId12"/>
    <p:sldId id="553" r:id="rId13"/>
    <p:sldId id="559" r:id="rId14"/>
    <p:sldId id="560" r:id="rId15"/>
  </p:sldIdLst>
  <p:sldSz cx="9144000" cy="6858000" type="letter"/>
  <p:notesSz cx="6996113" cy="92821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5E3FF"/>
    <a:srgbClr val="C709E7"/>
    <a:srgbClr val="333399"/>
    <a:srgbClr val="660066"/>
    <a:srgbClr val="00CCFF"/>
    <a:srgbClr val="66FF99"/>
    <a:srgbClr val="979CC7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97" autoAdjust="0"/>
    <p:restoredTop sz="95897" autoAdjust="0"/>
  </p:normalViewPr>
  <p:slideViewPr>
    <p:cSldViewPr>
      <p:cViewPr>
        <p:scale>
          <a:sx n="100" d="100"/>
          <a:sy n="100" d="100"/>
        </p:scale>
        <p:origin x="1800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-2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3216" y="-102"/>
      </p:cViewPr>
      <p:guideLst>
        <p:guide orient="horz" pos="2923"/>
        <p:guide pos="22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542088" y="8894763"/>
            <a:ext cx="407987" cy="27305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123394" tIns="60075" rIns="123394" bIns="60075" anchor="ctr">
            <a:spAutoFit/>
          </a:bodyPr>
          <a:lstStyle/>
          <a:p>
            <a:pPr algn="r" defTabSz="1243013"/>
            <a:fld id="{54211750-1945-4D95-9AE5-0FE85D06ADC5}" type="slidenum">
              <a:rPr lang="en-US" altLang="en-US" sz="1000" b="0">
                <a:latin typeface="Arial" charset="0"/>
              </a:rPr>
              <a:pPr algn="r" defTabSz="1243013"/>
              <a:t>‹#›</a:t>
            </a:fld>
            <a:endParaRPr lang="en-US" altLang="en-US" sz="1000" b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0075"/>
            <a:ext cx="5126037" cy="41751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123394" tIns="60075" rIns="123394" bIns="600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notes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1675"/>
            <a:ext cx="4629150" cy="3470275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89688" y="8815388"/>
            <a:ext cx="560387" cy="436562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123394" tIns="60075" rIns="123394" bIns="60075" anchor="ctr">
            <a:spAutoFit/>
          </a:bodyPr>
          <a:lstStyle/>
          <a:p>
            <a:pPr algn="r" defTabSz="1243013"/>
            <a:fld id="{C23853DE-02C5-4ADA-B96B-56490AE668EC}" type="slidenum">
              <a:rPr lang="en-US" altLang="en-US" sz="2100" b="0">
                <a:latin typeface="Arial" charset="0"/>
              </a:rPr>
              <a:pPr algn="r" defTabSz="1243013"/>
              <a:t>‹#›</a:t>
            </a:fld>
            <a:endParaRPr lang="en-US" altLang="en-US" sz="2100" b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8013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6025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4038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2050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1675"/>
            <a:ext cx="4625975" cy="3470275"/>
          </a:xfrm>
          <a:ln/>
        </p:spPr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25975" cy="3470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1675"/>
            <a:ext cx="4625975" cy="3470275"/>
          </a:xfrm>
          <a:ln/>
        </p:spPr>
      </p:sp>
      <p:sp>
        <p:nvSpPr>
          <p:cNvPr id="7813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Values are calculated at the end of each </a:t>
            </a:r>
            <a:r>
              <a:rPr lang="en-US" dirty="0" smtClean="0"/>
              <a:t>arc.</a:t>
            </a:r>
          </a:p>
          <a:p>
            <a:r>
              <a:rPr lang="en-US" baseline="0" dirty="0" smtClean="0"/>
              <a:t> Normalized emittance is </a:t>
            </a:r>
            <a:r>
              <a:rPr lang="en-US" baseline="0" dirty="0" err="1" smtClean="0"/>
              <a:t>beta.gamma</a:t>
            </a:r>
            <a:r>
              <a:rPr lang="en-US" baseline="0" dirty="0" smtClean="0"/>
              <a:t>*</a:t>
            </a:r>
            <a:r>
              <a:rPr lang="en-US" baseline="0" dirty="0" err="1" smtClean="0"/>
              <a:t>egeometric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These calculations were checked with 3 different codes and also agree with a simpler analytical estimate (sand’s formula) which </a:t>
            </a:r>
          </a:p>
          <a:p>
            <a:r>
              <a:rPr lang="en-US" baseline="0" dirty="0" smtClean="0"/>
              <a:t>Does not take into account synch rad. Loss in </a:t>
            </a:r>
            <a:r>
              <a:rPr lang="en-US" baseline="0" dirty="0" err="1" smtClean="0"/>
              <a:t>quadrupoles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25975" cy="3470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</a:t>
            </a:r>
            <a:r>
              <a:rPr lang="en-US" baseline="0" dirty="0" smtClean="0"/>
              <a:t> are the official specs as provided to the 12GeV project. 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25975" cy="3470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used these</a:t>
            </a:r>
            <a:r>
              <a:rPr lang="en-US" baseline="0" dirty="0" smtClean="0"/>
              <a:t> to do a full power CW run in Hall A. </a:t>
            </a:r>
          </a:p>
          <a:p>
            <a:r>
              <a:rPr lang="en-US" baseline="0" dirty="0" smtClean="0"/>
              <a:t>Low emittance, easy </a:t>
            </a:r>
            <a:r>
              <a:rPr lang="en-US" baseline="0" dirty="0" err="1" smtClean="0"/>
              <a:t>tunability</a:t>
            </a:r>
            <a:r>
              <a:rPr lang="en-US" baseline="0" dirty="0" smtClean="0"/>
              <a:t> optics.</a:t>
            </a:r>
          </a:p>
          <a:p>
            <a:r>
              <a:rPr lang="en-US" baseline="0" dirty="0" smtClean="0"/>
              <a:t>Very small beta’s in ARC which reduces HALO formation</a:t>
            </a:r>
          </a:p>
          <a:p>
            <a:r>
              <a:rPr lang="en-US" baseline="0" dirty="0" smtClean="0"/>
              <a:t>Beam is divergent after target to spread it onto diffuser and dump, lowering density of energy deposition.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1A5439-5556-4392-9631-155E20E6CC54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728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25975" cy="3470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actual 3D of the septum and target area will be shown in a </a:t>
            </a:r>
            <a:r>
              <a:rPr lang="en-US" baseline="0" dirty="0" err="1" smtClean="0"/>
              <a:t>a</a:t>
            </a:r>
            <a:r>
              <a:rPr lang="en-US" baseline="0" dirty="0" smtClean="0"/>
              <a:t> separate talk.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1A5439-5556-4392-9631-155E20E6CC54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590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7450" y="701675"/>
            <a:ext cx="4625975" cy="3470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8.8</a:t>
            </a:r>
            <a:r>
              <a:rPr lang="en-US" baseline="0" dirty="0" smtClean="0"/>
              <a:t>43 GeV/c</a:t>
            </a:r>
          </a:p>
          <a:p>
            <a:r>
              <a:rPr lang="en-US" dirty="0" smtClean="0"/>
              <a:t>In my model, I have a</a:t>
            </a:r>
            <a:r>
              <a:rPr lang="en-US" baseline="0" dirty="0" smtClean="0"/>
              <a:t> simple </a:t>
            </a:r>
            <a:r>
              <a:rPr lang="en-US" baseline="0" dirty="0" err="1" smtClean="0"/>
              <a:t>tv</a:t>
            </a:r>
            <a:r>
              <a:rPr lang="en-US" baseline="0" dirty="0" smtClean="0"/>
              <a:t>-raster uniform scan. The real one has triangular waves and a more complex pattern.</a:t>
            </a:r>
          </a:p>
          <a:p>
            <a:r>
              <a:rPr lang="en-US" baseline="0" dirty="0" smtClean="0"/>
              <a:t>My model has infinite bandwidth. The BPMS are limited to 1000 Hz or so. They sample at 2Khz. Raster is 24 </a:t>
            </a:r>
            <a:r>
              <a:rPr lang="en-US" baseline="0" dirty="0" err="1" smtClean="0"/>
              <a:t>Khz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Nevertheless, one can use that model to predict raster size. In practice, it is also adjusted by using spot++.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1A5439-5556-4392-9631-155E20E6CC54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596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17463"/>
            <a:ext cx="2185987" cy="610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6688" y="17463"/>
            <a:ext cx="6410325" cy="61087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88" y="17463"/>
            <a:ext cx="8748712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88" y="17463"/>
            <a:ext cx="8748712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6688" y="17463"/>
            <a:ext cx="8748712" cy="7366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054" name="Line 30"/>
          <p:cNvSpPr>
            <a:spLocks noChangeShapeType="1"/>
          </p:cNvSpPr>
          <p:nvPr/>
        </p:nvSpPr>
        <p:spPr bwMode="auto">
          <a:xfrm>
            <a:off x="0" y="823913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1" name="Line 37"/>
          <p:cNvSpPr>
            <a:spLocks noChangeShapeType="1"/>
          </p:cNvSpPr>
          <p:nvPr/>
        </p:nvSpPr>
        <p:spPr bwMode="auto">
          <a:xfrm>
            <a:off x="6638925" y="6500813"/>
            <a:ext cx="2505075" cy="0"/>
          </a:xfrm>
          <a:prstGeom prst="line">
            <a:avLst/>
          </a:prstGeom>
          <a:noFill/>
          <a:ln w="92075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8" name="Text Box 44"/>
          <p:cNvSpPr txBox="1">
            <a:spLocks noChangeArrowheads="1"/>
          </p:cNvSpPr>
          <p:nvPr/>
        </p:nvSpPr>
        <p:spPr bwMode="auto">
          <a:xfrm>
            <a:off x="0" y="6673850"/>
            <a:ext cx="4271963" cy="165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60000"/>
              </a:lnSpc>
            </a:pPr>
            <a:r>
              <a:rPr lang="en-US" sz="800" b="0" dirty="0">
                <a:latin typeface="Times" pitchFamily="18" charset="0"/>
              </a:rPr>
              <a:t>Operated by the Southeastern Universities Research Association for the U.S. Department of  Energy</a:t>
            </a:r>
          </a:p>
        </p:txBody>
      </p:sp>
      <p:sp>
        <p:nvSpPr>
          <p:cNvPr id="1069" name="Line 45"/>
          <p:cNvSpPr>
            <a:spLocks noChangeShapeType="1"/>
          </p:cNvSpPr>
          <p:nvPr/>
        </p:nvSpPr>
        <p:spPr bwMode="auto">
          <a:xfrm>
            <a:off x="0" y="6500813"/>
            <a:ext cx="2828925" cy="0"/>
          </a:xfrm>
          <a:prstGeom prst="line">
            <a:avLst/>
          </a:prstGeom>
          <a:noFill/>
          <a:ln w="92075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65" name="Picture 41" descr="new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33363" y="6207125"/>
            <a:ext cx="1676400" cy="463550"/>
          </a:xfrm>
          <a:prstGeom prst="rect">
            <a:avLst/>
          </a:prstGeom>
          <a:noFill/>
        </p:spPr>
      </p:pic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2803525" y="6410325"/>
            <a:ext cx="385286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1400">
                <a:solidFill>
                  <a:srgbClr val="339966"/>
                </a:solidFill>
                <a:latin typeface="Century Schoolbook" pitchFamily="18" charset="0"/>
              </a:rPr>
              <a:t> </a:t>
            </a:r>
            <a:r>
              <a:rPr lang="en-US" sz="1200">
                <a:solidFill>
                  <a:srgbClr val="339966"/>
                </a:solidFill>
                <a:latin typeface="Century Schoolbook" pitchFamily="18" charset="0"/>
              </a:rPr>
              <a:t>Thomas Jefferson National Accelerator Facility</a:t>
            </a:r>
          </a:p>
        </p:txBody>
      </p:sp>
      <p:pic>
        <p:nvPicPr>
          <p:cNvPr id="1073" name="Picture 49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339013" y="624998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6783388" y="6411913"/>
            <a:ext cx="4286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500">
                <a:solidFill>
                  <a:schemeClr val="bg1"/>
                </a:solidFill>
                <a:latin typeface="Arial" charset="0"/>
              </a:rPr>
              <a:t>Page </a:t>
            </a:r>
            <a:fld id="{5A108416-1CDF-485E-9FA4-68F3F505CFB7}" type="slidenum">
              <a:rPr lang="en-US" altLang="en-US" sz="500">
                <a:solidFill>
                  <a:schemeClr val="bg1"/>
                </a:solidFill>
                <a:latin typeface="Arial" charset="0"/>
              </a:rPr>
              <a:pPr/>
              <a:t>‹#›</a:t>
            </a:fld>
            <a:endParaRPr lang="en-US" sz="5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75" name="Text Box 51"/>
          <p:cNvSpPr txBox="1">
            <a:spLocks noChangeArrowheads="1"/>
          </p:cNvSpPr>
          <p:nvPr/>
        </p:nvSpPr>
        <p:spPr bwMode="auto">
          <a:xfrm>
            <a:off x="4251325" y="6561138"/>
            <a:ext cx="1841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279F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279F"/>
          </a:solidFill>
          <a:latin typeface="Arial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279F"/>
          </a:solidFill>
          <a:latin typeface="Arial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279F"/>
          </a:solidFill>
          <a:latin typeface="Arial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279F"/>
          </a:solidFill>
          <a:latin typeface="Arial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279F"/>
          </a:solidFill>
          <a:latin typeface="Arial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279F"/>
          </a:solidFill>
          <a:latin typeface="Arial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279F"/>
          </a:solidFill>
          <a:latin typeface="Arial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279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100000"/>
        <a:buChar char="—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08" name="Text Box 12"/>
          <p:cNvSpPr txBox="1">
            <a:spLocks noChangeArrowheads="1"/>
          </p:cNvSpPr>
          <p:nvPr/>
        </p:nvSpPr>
        <p:spPr bwMode="auto">
          <a:xfrm>
            <a:off x="457200" y="4267200"/>
            <a:ext cx="8118475" cy="52322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Yves </a:t>
            </a:r>
            <a:r>
              <a:rPr lang="en-US" altLang="en-US" sz="2800" dirty="0" err="1" smtClean="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Roblin</a:t>
            </a:r>
            <a:endParaRPr lang="en-US" altLang="en-US" sz="2800" dirty="0">
              <a:solidFill>
                <a:srgbClr val="CC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08925" name="Text Box 29"/>
          <p:cNvSpPr txBox="1">
            <a:spLocks noChangeArrowheads="1"/>
          </p:cNvSpPr>
          <p:nvPr/>
        </p:nvSpPr>
        <p:spPr bwMode="auto">
          <a:xfrm>
            <a:off x="1014413" y="1065213"/>
            <a:ext cx="7067550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7850" indent="-577850"/>
            <a:endParaRPr lang="en-US" sz="3600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marL="577850" indent="-5778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3600" i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208932" name="Text Box 36"/>
          <p:cNvSpPr txBox="1">
            <a:spLocks noChangeArrowheads="1"/>
          </p:cNvSpPr>
          <p:nvPr/>
        </p:nvSpPr>
        <p:spPr bwMode="auto">
          <a:xfrm>
            <a:off x="457200" y="5334000"/>
            <a:ext cx="8118475" cy="707886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altLang="en-US" sz="1600" dirty="0" smtClean="0">
                <a:latin typeface="Arial" charset="0"/>
              </a:rPr>
              <a:t>Hall A </a:t>
            </a:r>
            <a:r>
              <a:rPr lang="en-US" altLang="en-US" sz="1600" dirty="0" err="1" smtClean="0">
                <a:latin typeface="Arial" charset="0"/>
              </a:rPr>
              <a:t>colllaboration</a:t>
            </a:r>
            <a:r>
              <a:rPr lang="en-US" altLang="en-US" sz="1600" dirty="0" smtClean="0">
                <a:latin typeface="Arial" charset="0"/>
              </a:rPr>
              <a:t> Meeting</a:t>
            </a:r>
            <a:endParaRPr lang="en-US" altLang="en-US" sz="1600" dirty="0">
              <a:latin typeface="Arial" charset="0"/>
            </a:endParaRPr>
          </a:p>
          <a:p>
            <a:pPr algn="r"/>
            <a:r>
              <a:rPr lang="en-US" altLang="en-US" sz="1600" dirty="0" smtClean="0">
                <a:latin typeface="Arial" charset="0"/>
              </a:rPr>
              <a:t>January 25, 2018</a:t>
            </a:r>
            <a:endParaRPr lang="en-US" altLang="en-US" sz="1600" dirty="0">
              <a:latin typeface="Arial" charset="0"/>
            </a:endParaRPr>
          </a:p>
          <a:p>
            <a:pPr algn="l"/>
            <a:endParaRPr lang="en-US" altLang="en-US" sz="800" dirty="0">
              <a:latin typeface="Arial" charset="0"/>
            </a:endParaRPr>
          </a:p>
        </p:txBody>
      </p:sp>
      <p:sp>
        <p:nvSpPr>
          <p:cNvPr id="208936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381000" y="2209800"/>
            <a:ext cx="8458200" cy="1470025"/>
          </a:xfrm>
          <a:noFill/>
          <a:ln/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HALLA APEL REPORT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" y="1302401"/>
            <a:ext cx="6156960" cy="4749118"/>
          </a:xfrm>
        </p:spPr>
      </p:pic>
      <p:sp>
        <p:nvSpPr>
          <p:cNvPr id="5" name="Oval 4"/>
          <p:cNvSpPr/>
          <p:nvPr/>
        </p:nvSpPr>
        <p:spPr bwMode="auto">
          <a:xfrm>
            <a:off x="3352800" y="4253450"/>
            <a:ext cx="829340" cy="818707"/>
          </a:xfrm>
          <a:prstGeom prst="ellipse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618145"/>
            <a:ext cx="2446458" cy="1887055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 bwMode="auto">
          <a:xfrm>
            <a:off x="4225706" y="4434106"/>
            <a:ext cx="414670" cy="499729"/>
          </a:xfrm>
          <a:prstGeom prst="ellipse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6066" y="0"/>
            <a:ext cx="7772400" cy="914400"/>
          </a:xfrm>
        </p:spPr>
        <p:txBody>
          <a:bodyPr/>
          <a:lstStyle/>
          <a:p>
            <a:r>
              <a:rPr lang="en-US" dirty="0" smtClean="0"/>
              <a:t>12GeV  HALL A optics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95886" y="893409"/>
            <a:ext cx="6265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Low emittance growth, Low beta. </a:t>
            </a:r>
            <a:r>
              <a:rPr lang="en-US" sz="1800" b="1" dirty="0" smtClean="0"/>
              <a:t>We reached 800 kW with it.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992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710"/>
    </mc:Choice>
    <mc:Fallback xmlns="">
      <p:transition spd="slow" advTm="7071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Energy Spread optics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24372"/>
            <a:ext cx="6743825" cy="5201792"/>
          </a:xfrm>
        </p:spPr>
      </p:pic>
    </p:spTree>
    <p:extLst>
      <p:ext uri="{BB962C8B-B14F-4D97-AF65-F5344CB8AC3E}">
        <p14:creationId xmlns:p14="http://schemas.microsoft.com/office/powerpoint/2010/main" val="296062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HALL A beamline raster configuration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7269" y="1447800"/>
            <a:ext cx="8806731" cy="3200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6400800" y="2667000"/>
            <a:ext cx="3048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6705600" y="2057400"/>
            <a:ext cx="3048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6564217" y="1447800"/>
            <a:ext cx="1072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septum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 bwMode="auto">
          <a:xfrm>
            <a:off x="1143000" y="2438400"/>
            <a:ext cx="838200" cy="762000"/>
          </a:xfrm>
          <a:prstGeom prst="ellipse">
            <a:avLst/>
          </a:prstGeom>
          <a:solidFill>
            <a:srgbClr val="FFFF00">
              <a:alpha val="3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1562100" y="1447800"/>
            <a:ext cx="571500" cy="990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1404875" y="1064567"/>
            <a:ext cx="1457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Fast raster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10381" y="4708377"/>
            <a:ext cx="855099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Hall A raster is upstream of Moeller target. Four quadrupoles are between it and the </a:t>
            </a:r>
            <a:br>
              <a:rPr lang="en-US" sz="1800" dirty="0" smtClean="0"/>
            </a:br>
            <a:r>
              <a:rPr lang="en-US" sz="1800" dirty="0" smtClean="0"/>
              <a:t>experimental target</a:t>
            </a:r>
          </a:p>
          <a:p>
            <a:endParaRPr lang="en-US" sz="1800" dirty="0"/>
          </a:p>
          <a:p>
            <a:r>
              <a:rPr lang="en-US" sz="1800" dirty="0" smtClean="0"/>
              <a:t>Adjusting these quadrupoles affect both intrinsic beam size and raster deflection. </a:t>
            </a:r>
            <a:br>
              <a:rPr lang="en-US" sz="1800" dirty="0" smtClean="0"/>
            </a:br>
            <a:r>
              <a:rPr lang="en-US" sz="1800" dirty="0" smtClean="0"/>
              <a:t>Also, one has a constraint on minimum spot size at diffuser in case of raster failure.</a:t>
            </a:r>
          </a:p>
        </p:txBody>
      </p:sp>
    </p:spTree>
    <p:extLst>
      <p:ext uri="{BB962C8B-B14F-4D97-AF65-F5344CB8AC3E}">
        <p14:creationId xmlns:p14="http://schemas.microsoft.com/office/powerpoint/2010/main" val="191911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1143000"/>
            <a:ext cx="6638349" cy="4191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Raster checks with  beam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990600"/>
            <a:ext cx="1981200" cy="15281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070" y="2450533"/>
            <a:ext cx="1979730" cy="15270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951875"/>
            <a:ext cx="1979730" cy="152704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50943" y="5499121"/>
            <a:ext cx="68965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This</a:t>
            </a:r>
            <a:r>
              <a:rPr lang="en-US" dirty="0" smtClean="0"/>
              <a:t> </a:t>
            </a:r>
            <a:r>
              <a:rPr lang="en-US" sz="1800" dirty="0" smtClean="0"/>
              <a:t>is for a 2mmx2mm raster. Optics model can predict raster size.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6074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244" y="10668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Hall A can deliver the requested 12 GeV beam parameters</a:t>
            </a:r>
          </a:p>
          <a:p>
            <a:r>
              <a:rPr lang="en-US" dirty="0" smtClean="0"/>
              <a:t>It can be configured for the first 2 passes with an optic that is designed to monitor energy spread</a:t>
            </a:r>
          </a:p>
          <a:p>
            <a:r>
              <a:rPr lang="en-US" dirty="0" smtClean="0"/>
              <a:t>The higher passes are configured with an optic which reduces emittance growth and allow control of spot size.</a:t>
            </a:r>
          </a:p>
          <a:p>
            <a:r>
              <a:rPr lang="en-US" dirty="0" smtClean="0"/>
              <a:t>Fast-feedback system has not been yet commissioned for pass 5, planning to do so this winter.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603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870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5334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en-US" sz="2000" dirty="0"/>
          </a:p>
          <a:p>
            <a:pPr lvl="1">
              <a:buFontTx/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914400"/>
            <a:ext cx="8610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Hall A and CEBAF 12 GeV  parameters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Current Status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Preparation for upcoming runs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Configuration for low energy spread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Raster versus intrinsic beam size</a:t>
            </a:r>
            <a:endParaRPr lang="en-US" dirty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Conclusion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11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285606"/>
              </p:ext>
            </p:extLst>
          </p:nvPr>
        </p:nvGraphicFramePr>
        <p:xfrm>
          <a:off x="381000" y="1295400"/>
          <a:ext cx="8286750" cy="4618039"/>
        </p:xfrm>
        <a:graphic>
          <a:graphicData uri="http://schemas.openxmlformats.org/drawingml/2006/table">
            <a:tbl>
              <a:tblPr/>
              <a:tblGrid>
                <a:gridCol w="3181350"/>
                <a:gridCol w="2197100"/>
                <a:gridCol w="2908300"/>
              </a:tblGrid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6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GeV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 GeV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Energy to Halls A,B,C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 /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D</a:t>
                      </a: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 GeV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 GeV 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Number of passes for Halls A,B,C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 /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D</a:t>
                      </a: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Duty Factor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CW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CW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Max. Current to Halls A+ C / B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200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Symbol" pitchFamily="18" charset="2"/>
                        </a:rPr>
                        <a:t>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 / 5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Symbol" pitchFamily="18" charset="2"/>
                        </a:rPr>
                        <a:t>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Max. Current to Halls A+C / B+D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85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Symbol" pitchFamily="18" charset="2"/>
                        </a:rPr>
                        <a:t>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Max. Beam Power</a:t>
                      </a: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1 MW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1 MW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Emittance at max. energy (unnormalized, rms): x, y</a:t>
                      </a: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1 nm-rad, 1 nm-rad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10 nm-rad, 2 nm-rad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Energy spread at max. energy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rms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2.5 x 10</a:t>
                      </a: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-5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5 x 10</a:t>
                      </a: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-4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66688" y="17462"/>
            <a:ext cx="8748712" cy="820737"/>
          </a:xfrm>
        </p:spPr>
        <p:txBody>
          <a:bodyPr/>
          <a:lstStyle/>
          <a:p>
            <a:r>
              <a:rPr lang="en-US" dirty="0">
                <a:solidFill>
                  <a:schemeClr val="hlink"/>
                </a:solidFill>
              </a:rPr>
              <a:t>6 </a:t>
            </a:r>
            <a:r>
              <a:rPr lang="en-US" dirty="0" err="1">
                <a:solidFill>
                  <a:schemeClr val="hlink"/>
                </a:solidFill>
              </a:rPr>
              <a:t>GeV</a:t>
            </a:r>
            <a:r>
              <a:rPr lang="en-US" dirty="0">
                <a:solidFill>
                  <a:srgbClr val="160BED"/>
                </a:solidFill>
              </a:rPr>
              <a:t> </a:t>
            </a:r>
            <a:r>
              <a:rPr lang="en-US" dirty="0" err="1" smtClean="0">
                <a:solidFill>
                  <a:srgbClr val="160BED"/>
                </a:solidFill>
              </a:rPr>
              <a:t>vs</a:t>
            </a:r>
            <a:r>
              <a:rPr lang="en-US" dirty="0" smtClean="0">
                <a:solidFill>
                  <a:srgbClr val="160BED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12 </a:t>
            </a:r>
            <a:r>
              <a:rPr lang="en-US" dirty="0" err="1">
                <a:solidFill>
                  <a:schemeClr val="accent2"/>
                </a:solidFill>
              </a:rPr>
              <a:t>GeV</a:t>
            </a:r>
            <a:r>
              <a:rPr lang="en-US" dirty="0">
                <a:solidFill>
                  <a:srgbClr val="160BED"/>
                </a:solidFill>
              </a:rPr>
              <a:t> CEBAF Top Level Parameters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457200" y="1905000"/>
            <a:ext cx="5029200" cy="4267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47000"/>
                </a:schemeClr>
              </a:gs>
              <a:gs pos="35000">
                <a:schemeClr val="accent1">
                  <a:tint val="44500"/>
                  <a:satMod val="160000"/>
                  <a:alpha val="48000"/>
                </a:schemeClr>
              </a:gs>
              <a:gs pos="77000">
                <a:schemeClr val="accent1">
                  <a:tint val="44500"/>
                  <a:satMod val="160000"/>
                  <a:alpha val="44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7463"/>
            <a:ext cx="8758237" cy="736600"/>
          </a:xfrm>
        </p:spPr>
        <p:txBody>
          <a:bodyPr/>
          <a:lstStyle/>
          <a:p>
            <a:r>
              <a:rPr lang="en-US">
                <a:solidFill>
                  <a:srgbClr val="160BED"/>
                </a:solidFill>
              </a:rPr>
              <a:t>Transverse Emittance</a:t>
            </a:r>
            <a:r>
              <a:rPr lang="en-US">
                <a:solidFill>
                  <a:schemeClr val="hlink"/>
                </a:solidFill>
              </a:rPr>
              <a:t>*</a:t>
            </a:r>
            <a:r>
              <a:rPr lang="en-US">
                <a:solidFill>
                  <a:srgbClr val="160BED"/>
                </a:solidFill>
              </a:rPr>
              <a:t> and Energy Spread</a:t>
            </a:r>
            <a:r>
              <a:rPr lang="en-US" baseline="30000">
                <a:solidFill>
                  <a:schemeClr val="hlink"/>
                </a:solidFill>
                <a:cs typeface="Arial" pitchFamily="34" charset="0"/>
              </a:rPr>
              <a:t>†</a:t>
            </a:r>
            <a:endParaRPr lang="en-US" baseline="30000">
              <a:solidFill>
                <a:schemeClr val="hlink"/>
              </a:solidFill>
            </a:endParaRPr>
          </a:p>
        </p:txBody>
      </p:sp>
      <p:graphicFrame>
        <p:nvGraphicFramePr>
          <p:cNvPr id="698671" name="Group 303"/>
          <p:cNvGraphicFramePr>
            <a:graphicFrameLocks noGrp="1"/>
          </p:cNvGraphicFramePr>
          <p:nvPr/>
        </p:nvGraphicFramePr>
        <p:xfrm>
          <a:off x="457200" y="1066800"/>
          <a:ext cx="5000625" cy="5093716"/>
        </p:xfrm>
        <a:graphic>
          <a:graphicData uri="http://schemas.openxmlformats.org/drawingml/2006/table">
            <a:tbl>
              <a:tblPr/>
              <a:tblGrid>
                <a:gridCol w="1250950"/>
                <a:gridCol w="1249363"/>
                <a:gridCol w="1250950"/>
                <a:gridCol w="1249362"/>
              </a:tblGrid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Area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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p/p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[x10</a:t>
                      </a: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-3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]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</a:t>
                      </a:r>
                      <a:r>
                        <a:rPr kumimoji="0" lang="en-US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x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[nm]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</a:t>
                      </a:r>
                      <a:r>
                        <a:rPr kumimoji="0" lang="en-US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[nm]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Chicane</a:t>
                      </a: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0.5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4.00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4.00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Arc 1</a:t>
                      </a: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0.05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0.41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0.41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Arc 2</a:t>
                      </a: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0.03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0.26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0.23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Arc 3</a:t>
                      </a: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0.035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0.22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0.21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Arc 4</a:t>
                      </a: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0.044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0.21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0.24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Arc 5</a:t>
                      </a: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0.060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0.33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0.25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Arc 6</a:t>
                      </a: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0.090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0.58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0.31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Arc 7</a:t>
                      </a: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0.104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0.79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0.44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Arc 8</a:t>
                      </a: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0.133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1.21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0.57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Arc 9</a:t>
                      </a: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0.167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2.09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0.64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Arc 10</a:t>
                      </a: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0.194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2.97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0.95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6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Hall D</a:t>
                      </a: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0.18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2.70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1.03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8670" name="Text Box 302"/>
          <p:cNvSpPr txBox="1">
            <a:spLocks noChangeArrowheads="1"/>
          </p:cNvSpPr>
          <p:nvPr/>
        </p:nvSpPr>
        <p:spPr bwMode="auto">
          <a:xfrm>
            <a:off x="6278791" y="5181600"/>
            <a:ext cx="2865209" cy="643766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800" dirty="0">
                <a:solidFill>
                  <a:schemeClr val="hlink"/>
                </a:solidFill>
              </a:rPr>
              <a:t>* </a:t>
            </a:r>
            <a:r>
              <a:rPr lang="en-US" sz="1800" dirty="0" err="1">
                <a:solidFill>
                  <a:srgbClr val="160BED"/>
                </a:solidFill>
              </a:rPr>
              <a:t>Emittances</a:t>
            </a:r>
            <a:r>
              <a:rPr lang="en-US" sz="1800" dirty="0">
                <a:solidFill>
                  <a:srgbClr val="160BED"/>
                </a:solidFill>
              </a:rPr>
              <a:t> </a:t>
            </a:r>
            <a:r>
              <a:rPr lang="en-US" sz="1800" dirty="0" smtClean="0">
                <a:solidFill>
                  <a:srgbClr val="160BED"/>
                </a:solidFill>
              </a:rPr>
              <a:t>are geometric</a:t>
            </a:r>
            <a:endParaRPr lang="en-US" sz="1800" dirty="0">
              <a:solidFill>
                <a:schemeClr val="hlink"/>
              </a:solidFill>
              <a:cs typeface="Arial" pitchFamily="34" charset="0"/>
            </a:endParaRPr>
          </a:p>
          <a:p>
            <a:pPr algn="l"/>
            <a:r>
              <a:rPr lang="en-US" sz="1800" dirty="0">
                <a:solidFill>
                  <a:schemeClr val="hlink"/>
                </a:solidFill>
                <a:cs typeface="Arial" pitchFamily="34" charset="0"/>
              </a:rPr>
              <a:t>† </a:t>
            </a:r>
            <a:r>
              <a:rPr lang="en-US" sz="1800" dirty="0">
                <a:solidFill>
                  <a:srgbClr val="160BED"/>
                </a:solidFill>
              </a:rPr>
              <a:t>Quantities are </a:t>
            </a:r>
            <a:r>
              <a:rPr lang="en-US" sz="1800" dirty="0" err="1">
                <a:solidFill>
                  <a:srgbClr val="160BED"/>
                </a:solidFill>
              </a:rPr>
              <a:t>rms</a:t>
            </a:r>
            <a:endParaRPr lang="en-US" sz="1800" dirty="0">
              <a:solidFill>
                <a:srgbClr val="160BED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7000" y="1066800"/>
            <a:ext cx="22475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3399"/>
                </a:solidFill>
              </a:rPr>
              <a:t>DBA option</a:t>
            </a:r>
            <a:endParaRPr lang="en-US" dirty="0">
              <a:solidFill>
                <a:srgbClr val="333399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rot="16200000" flipH="1">
            <a:off x="4533900" y="4762500"/>
            <a:ext cx="2133600" cy="762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5638800" y="586740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ight Arrow 14"/>
          <p:cNvSpPr/>
          <p:nvPr/>
        </p:nvSpPr>
        <p:spPr bwMode="auto">
          <a:xfrm rot="5400000">
            <a:off x="4724400" y="4724400"/>
            <a:ext cx="2057400" cy="381000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3600" y="4419600"/>
            <a:ext cx="1124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Sync. Rad.</a:t>
            </a:r>
            <a:endParaRPr lang="en-US" sz="1600" dirty="0"/>
          </a:p>
        </p:txBody>
      </p:sp>
      <p:sp>
        <p:nvSpPr>
          <p:cNvPr id="17" name="Right Arrow 16"/>
          <p:cNvSpPr/>
          <p:nvPr/>
        </p:nvSpPr>
        <p:spPr bwMode="auto">
          <a:xfrm rot="5400000">
            <a:off x="4800600" y="2667000"/>
            <a:ext cx="1905000" cy="381000"/>
          </a:xfrm>
          <a:prstGeom prst="rightArrow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62574" y="2133600"/>
            <a:ext cx="9941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Damping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457200" y="3657600"/>
            <a:ext cx="5029200" cy="2438400"/>
          </a:xfrm>
          <a:prstGeom prst="rect">
            <a:avLst/>
          </a:prstGeom>
          <a:gradFill flip="none" rotWithShape="1">
            <a:gsLst>
              <a:gs pos="0">
                <a:srgbClr val="FFF200">
                  <a:alpha val="33000"/>
                </a:srgbClr>
              </a:gs>
              <a:gs pos="50000">
                <a:srgbClr val="FF7A00">
                  <a:alpha val="62000"/>
                </a:srgbClr>
              </a:gs>
              <a:gs pos="75000">
                <a:srgbClr val="FF0300">
                  <a:alpha val="48000"/>
                </a:srgbClr>
              </a:gs>
              <a:gs pos="100000">
                <a:srgbClr val="4D0808">
                  <a:alpha val="24000"/>
                </a:srgb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 </a:t>
            </a:r>
            <a:r>
              <a:rPr lang="en-US" dirty="0" err="1" smtClean="0"/>
              <a:t>GeV</a:t>
            </a:r>
            <a:r>
              <a:rPr lang="en-US" dirty="0" smtClean="0"/>
              <a:t> Beam Requirements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978106"/>
              </p:ext>
            </p:extLst>
          </p:nvPr>
        </p:nvGraphicFramePr>
        <p:xfrm>
          <a:off x="228600" y="1524000"/>
          <a:ext cx="8686800" cy="1981200"/>
        </p:xfrm>
        <a:graphic>
          <a:graphicData uri="http://schemas.openxmlformats.org/drawingml/2006/table">
            <a:tbl>
              <a:tblPr/>
              <a:tblGrid>
                <a:gridCol w="774913"/>
                <a:gridCol w="1663487"/>
                <a:gridCol w="1981200"/>
                <a:gridCol w="3048000"/>
                <a:gridCol w="1219200"/>
              </a:tblGrid>
              <a:tr h="4402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Hall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229" marR="60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Emittance</a:t>
                      </a:r>
                      <a:endParaRPr lang="en-US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229" marR="60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Energy spread (</a:t>
                      </a: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  <a:sym typeface="Symbol"/>
                        </a:rPr>
                        <a:t></a:t>
                      </a: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229" marR="60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Spot size (s)</a:t>
                      </a:r>
                      <a:endParaRPr lang="en-US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229" marR="60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Halo</a:t>
                      </a:r>
                      <a:endParaRPr lang="en-US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229" marR="60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9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</a:t>
                      </a:r>
                      <a:endParaRPr lang="en-US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229" marR="60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ε</a:t>
                      </a:r>
                      <a:r>
                        <a:rPr lang="da-DK" sz="1600" baseline="-25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 </a:t>
                      </a:r>
                      <a:r>
                        <a:rPr lang="da-DK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 10 nm-rad, </a:t>
                      </a:r>
                      <a:endParaRPr lang="da-DK" sz="16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ε</a:t>
                      </a:r>
                      <a:r>
                        <a:rPr lang="da-DK" sz="1600" baseline="-25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 </a:t>
                      </a:r>
                      <a:r>
                        <a:rPr lang="da-DK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 5 nm-rad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229" marR="60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 GeV: 0.05%</a:t>
                      </a:r>
                      <a:endParaRPr lang="da-DK" sz="16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2-4 GeV: 0.003%</a:t>
                      </a:r>
                      <a:br>
                        <a:rPr lang="da-DK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da-DK" sz="160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(with</a:t>
                      </a:r>
                      <a:r>
                        <a:rPr lang="da-DK" sz="16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alt. </a:t>
                      </a:r>
                      <a:r>
                        <a:rPr lang="da-DK" sz="1600" kern="1200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Optics</a:t>
                      </a:r>
                      <a:r>
                        <a:rPr lang="da-DK" sz="16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en-US" sz="1600" kern="120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229" marR="60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  <a:sym typeface="Symbol"/>
                        </a:rPr>
                        <a:t>12 GeV:  </a:t>
                      </a:r>
                      <a:r>
                        <a:rPr lang="en-US" sz="1600" baseline="-25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</a:t>
                      </a:r>
                      <a:r>
                        <a:rPr lang="en-US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&lt;400</a:t>
                      </a:r>
                      <a:r>
                        <a:rPr lang="el-G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μ</a:t>
                      </a:r>
                      <a:r>
                        <a:rPr lang="en-US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m, </a:t>
                      </a:r>
                      <a:r>
                        <a:rPr lang="en-US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  <a:sym typeface="Symbol"/>
                        </a:rPr>
                        <a:t></a:t>
                      </a:r>
                      <a:r>
                        <a:rPr lang="en-US" sz="1600" baseline="-25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</a:t>
                      </a:r>
                      <a:r>
                        <a:rPr lang="en-US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 200</a:t>
                      </a:r>
                      <a:r>
                        <a:rPr lang="el-G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μ</a:t>
                      </a:r>
                      <a:r>
                        <a:rPr lang="en-US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2-4 GeV:  </a:t>
                      </a:r>
                      <a:r>
                        <a:rPr lang="en-US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  <a:sym typeface="Symbol"/>
                        </a:rPr>
                        <a:t></a:t>
                      </a:r>
                      <a:r>
                        <a:rPr lang="en-US" sz="1600" baseline="-25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</a:t>
                      </a:r>
                      <a:r>
                        <a:rPr lang="en-US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&lt; 100 </a:t>
                      </a:r>
                      <a:r>
                        <a:rPr lang="el-G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μ</a:t>
                      </a:r>
                      <a:r>
                        <a:rPr lang="en-US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</a:t>
                      </a:r>
                      <a:br>
                        <a:rPr lang="en-US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Can do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  <a:sym typeface="Symbol"/>
                        </a:rPr>
                        <a:t>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&lt;200</a:t>
                      </a:r>
                      <a:r>
                        <a:rPr lang="el-GR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μ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m,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  <a:sym typeface="Symbol"/>
                        </a:rPr>
                        <a:t>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 200</a:t>
                      </a:r>
                      <a:r>
                        <a:rPr lang="el-GR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μ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229" marR="60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&lt;0.01%(1)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229" marR="602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638800"/>
            <a:ext cx="716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indent="-227013">
              <a:buAutoNum type="arabicParenR"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Ratio of non-Gaussian tail to Gaussian core.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Delivery Constraints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066800"/>
            <a:ext cx="753482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 Hall D is running: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2000" dirty="0" smtClean="0"/>
              <a:t>Any other Hall at 5 pass will need to be at 249.5 </a:t>
            </a:r>
            <a:r>
              <a:rPr lang="en-US" sz="2000" dirty="0" err="1" smtClean="0"/>
              <a:t>Mhz</a:t>
            </a:r>
            <a:endParaRPr lang="en-US" sz="2000" dirty="0" smtClean="0"/>
          </a:p>
          <a:p>
            <a:pPr marL="457200" indent="-457200" algn="l">
              <a:buFont typeface="Arial" charset="0"/>
              <a:buChar char="•"/>
            </a:pPr>
            <a:r>
              <a:rPr lang="en-US" sz="2000" dirty="0" smtClean="0"/>
              <a:t>Halls at lower passes can choose 249.5 or 500 </a:t>
            </a:r>
            <a:r>
              <a:rPr lang="en-US" sz="2000" dirty="0" err="1" smtClean="0"/>
              <a:t>Mhz</a:t>
            </a:r>
            <a:endParaRPr lang="en-US" sz="2000" dirty="0" smtClean="0"/>
          </a:p>
          <a:p>
            <a:pPr marL="457200" indent="-457200" algn="l">
              <a:buFont typeface="Arial" charset="0"/>
              <a:buChar char="•"/>
            </a:pPr>
            <a:endParaRPr lang="en-US" sz="2000" dirty="0" smtClean="0"/>
          </a:p>
          <a:p>
            <a:pPr algn="l"/>
            <a:r>
              <a:rPr lang="en-US" sz="2000" dirty="0" smtClean="0"/>
              <a:t>Four Halls Running:</a:t>
            </a:r>
            <a:endParaRPr lang="en-US" sz="2000" dirty="0"/>
          </a:p>
          <a:p>
            <a:pPr marL="457200" indent="-457200" algn="l">
              <a:buFont typeface="Arial" charset="0"/>
              <a:buChar char="•"/>
            </a:pPr>
            <a:r>
              <a:rPr lang="en-US" sz="2000" dirty="0" smtClean="0"/>
              <a:t>Two Halls will have to share the same slit at the chopper.</a:t>
            </a:r>
            <a:br>
              <a:rPr lang="en-US" sz="2000" dirty="0" smtClean="0"/>
            </a:br>
            <a:r>
              <a:rPr lang="en-US" sz="2000" dirty="0" smtClean="0"/>
              <a:t>  They will be at 249.5 Mhz. </a:t>
            </a:r>
          </a:p>
          <a:p>
            <a:pPr marL="457200" indent="-457200" algn="l">
              <a:buFont typeface="Arial" charset="0"/>
              <a:buChar char="•"/>
            </a:pPr>
            <a:endParaRPr lang="en-US" sz="2000" dirty="0"/>
          </a:p>
          <a:p>
            <a:pPr algn="l"/>
            <a:r>
              <a:rPr lang="en-US" sz="2000" dirty="0" smtClean="0"/>
              <a:t>Energy Reach: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000" dirty="0" smtClean="0"/>
              <a:t>Nominal is 1090 MeV gain per </a:t>
            </a:r>
            <a:r>
              <a:rPr lang="en-US" sz="2000" dirty="0" err="1" smtClean="0"/>
              <a:t>linac</a:t>
            </a:r>
            <a:endParaRPr lang="en-US" sz="2000" dirty="0" smtClean="0"/>
          </a:p>
          <a:p>
            <a:pPr marL="342900" indent="-342900" algn="l">
              <a:buFont typeface="Arial" charset="0"/>
              <a:buChar char="•"/>
            </a:pPr>
            <a:r>
              <a:rPr lang="en-US" sz="2000" dirty="0" smtClean="0"/>
              <a:t>It is possible to request less (lower limit is about half that)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000" dirty="0" smtClean="0"/>
              <a:t>A significant energy change requires a full setup, a small</a:t>
            </a:r>
            <a:br>
              <a:rPr lang="en-US" sz="2000" dirty="0" smtClean="0"/>
            </a:br>
            <a:r>
              <a:rPr lang="en-US" sz="2000" dirty="0" smtClean="0"/>
              <a:t> one (up to a few </a:t>
            </a:r>
            <a:r>
              <a:rPr lang="en-US" sz="2000" dirty="0" err="1" smtClean="0"/>
              <a:t>percents</a:t>
            </a:r>
            <a:r>
              <a:rPr lang="en-US" sz="2000" dirty="0" smtClean="0"/>
              <a:t>) should be manageable within a </a:t>
            </a:r>
            <a:br>
              <a:rPr lang="en-US" sz="2000" dirty="0" smtClean="0"/>
            </a:br>
            <a:r>
              <a:rPr lang="en-US" sz="2000" dirty="0" smtClean="0"/>
              <a:t>couple of shifts (we need to quantify this for future experiments)</a:t>
            </a:r>
          </a:p>
          <a:p>
            <a:pPr marL="457200" indent="-457200" algn="l">
              <a:buFont typeface="Arial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74401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Delivery Constraints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81114" y="1143000"/>
                <a:ext cx="8494120" cy="47089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2000" dirty="0" smtClean="0"/>
                  <a:t> Current Limitations:</a:t>
                </a:r>
                <a:br>
                  <a:rPr lang="en-US" sz="2000" dirty="0" smtClean="0"/>
                </a:br>
                <a:r>
                  <a:rPr lang="en-US" sz="2000" dirty="0" smtClean="0"/>
                  <a:t> Several factors limit the maximum current available:</a:t>
                </a:r>
              </a:p>
              <a:p>
                <a:pPr marL="914400" lvl="1" indent="-457200" algn="l">
                  <a:buFont typeface="+mj-lt"/>
                  <a:buAutoNum type="arabicPeriod"/>
                </a:pPr>
                <a:r>
                  <a:rPr lang="en-US" sz="2000" dirty="0" smtClean="0"/>
                  <a:t>Klystron power in </a:t>
                </a:r>
                <a:r>
                  <a:rPr lang="en-US" sz="2000" dirty="0" err="1" smtClean="0"/>
                  <a:t>linac</a:t>
                </a:r>
                <a:r>
                  <a:rPr lang="en-US" sz="2000" dirty="0" smtClean="0"/>
                  <a:t> cavities limits it about 485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𝝁</m:t>
                    </m:r>
                    <m:r>
                      <a:rPr lang="en-US" sz="2000" b="1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𝐀</m:t>
                    </m:r>
                  </m:oMath>
                </a14:m>
                <a:r>
                  <a:rPr lang="en-US" sz="2000" dirty="0" smtClean="0"/>
                  <a:t>, so</a:t>
                </a:r>
                <a:br>
                  <a:rPr lang="en-US" sz="2000" dirty="0" smtClean="0"/>
                </a:br>
                <a:r>
                  <a:rPr lang="en-US" sz="2000" dirty="0" smtClean="0"/>
                  <a:t>about 85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charset="0"/>
                        <a:ea typeface="Cambria Math" charset="0"/>
                        <a:cs typeface="Cambria Math" charset="0"/>
                      </a:rPr>
                      <m:t>𝝁</m:t>
                    </m:r>
                    <m:r>
                      <a:rPr lang="en-US" sz="2000">
                        <a:latin typeface="Cambria Math" charset="0"/>
                        <a:ea typeface="Cambria Math" charset="0"/>
                        <a:cs typeface="Cambria Math" charset="0"/>
                      </a:rPr>
                      <m:t>𝐀</m:t>
                    </m:r>
                  </m:oMath>
                </a14:m>
                <a:r>
                  <a:rPr lang="en-US" sz="2000" dirty="0" smtClean="0"/>
                  <a:t> at pass 5.</a:t>
                </a:r>
              </a:p>
              <a:p>
                <a:pPr marL="914400" lvl="1" indent="-457200" algn="l">
                  <a:buFont typeface="+mj-lt"/>
                  <a:buAutoNum type="arabicPeriod"/>
                </a:pPr>
                <a:r>
                  <a:rPr lang="en-US" sz="2000" dirty="0" smtClean="0"/>
                  <a:t>Dump are rated to 1kW in Hall A/C but administrative limit is</a:t>
                </a:r>
                <a:br>
                  <a:rPr lang="en-US" sz="2000" dirty="0" smtClean="0"/>
                </a:br>
                <a:r>
                  <a:rPr lang="en-US" sz="2000" dirty="0" smtClean="0"/>
                  <a:t>800 Kw.</a:t>
                </a:r>
                <a:br>
                  <a:rPr lang="en-US" sz="2000" dirty="0" smtClean="0"/>
                </a:br>
                <a:endParaRPr lang="en-US" sz="2000" dirty="0" smtClean="0"/>
              </a:p>
              <a:p>
                <a:pPr algn="l"/>
                <a:r>
                  <a:rPr lang="en-US" sz="2000" dirty="0" smtClean="0"/>
                  <a:t>Polarization constraints:</a:t>
                </a:r>
                <a:br>
                  <a:rPr lang="en-US" sz="2000" dirty="0" smtClean="0"/>
                </a:br>
                <a:endParaRPr lang="en-US" sz="2000" dirty="0" smtClean="0"/>
              </a:p>
              <a:p>
                <a:pPr marL="342900" indent="-342900" algn="l">
                  <a:buFont typeface="Arial" charset="0"/>
                  <a:buChar char="•"/>
                </a:pPr>
                <a:r>
                  <a:rPr lang="en-US" sz="2000" dirty="0" smtClean="0"/>
                  <a:t>We have a double </a:t>
                </a:r>
                <a:r>
                  <a:rPr lang="en-US" sz="2000" dirty="0"/>
                  <a:t>W</a:t>
                </a:r>
                <a:r>
                  <a:rPr lang="en-US" sz="2000" dirty="0" smtClean="0"/>
                  <a:t>ien filter allowing for a way to fully flip polarization </a:t>
                </a:r>
                <a:br>
                  <a:rPr lang="en-US" sz="2000" dirty="0" smtClean="0"/>
                </a:br>
                <a:r>
                  <a:rPr lang="en-US" sz="2000" dirty="0" smtClean="0"/>
                  <a:t>180 (like the half-wave plates do).</a:t>
                </a:r>
              </a:p>
              <a:p>
                <a:pPr marL="342900" indent="-342900" algn="l">
                  <a:buFont typeface="Arial" charset="0"/>
                  <a:buChar char="•"/>
                </a:pPr>
                <a:r>
                  <a:rPr lang="en-US" sz="2000" dirty="0" smtClean="0"/>
                  <a:t>We can optimize for maximum polarization in the presence of </a:t>
                </a:r>
                <a:br>
                  <a:rPr lang="en-US" sz="2000" dirty="0" smtClean="0"/>
                </a:br>
                <a:r>
                  <a:rPr lang="en-US" sz="2000" dirty="0" smtClean="0"/>
                  <a:t>synchrotron radiation.  This process is done offline. A new tool allowing </a:t>
                </a:r>
                <a:br>
                  <a:rPr lang="en-US" sz="2000" dirty="0" smtClean="0"/>
                </a:br>
                <a:r>
                  <a:rPr lang="en-US" sz="2000" dirty="0" smtClean="0"/>
                  <a:t>for this to be done ”on-the-fly” is being developed.</a:t>
                </a:r>
                <a:endParaRPr lang="en-US" sz="2000" dirty="0"/>
              </a:p>
              <a:p>
                <a:pPr marL="914400" lvl="1" indent="-457200" algn="l">
                  <a:buFont typeface="+mj-lt"/>
                  <a:buAutoNum type="arabicPeriod"/>
                </a:pPr>
                <a:endParaRPr lang="en-US" sz="2000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114" y="1143000"/>
                <a:ext cx="8494120" cy="4708981"/>
              </a:xfrm>
              <a:prstGeom prst="rect">
                <a:avLst/>
              </a:prstGeom>
              <a:blipFill rotWithShape="0">
                <a:blip r:embed="rId2"/>
                <a:stretch>
                  <a:fillRect l="-717" t="-7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3335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14400" y="1447800"/>
                <a:ext cx="6858000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dirty="0" smtClean="0"/>
                  <a:t>Tritium experiments on the floor now . Hall A is operational at 5 pass  (ran with 22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charset="0"/>
                        <a:ea typeface="Cambria Math" charset="0"/>
                        <a:cs typeface="Cambria Math" charset="0"/>
                      </a:rPr>
                      <m:t>𝝁</m:t>
                    </m:r>
                    <m:r>
                      <a:rPr lang="en-US" sz="1800">
                        <a:latin typeface="Cambria Math" charset="0"/>
                        <a:ea typeface="Cambria Math" charset="0"/>
                        <a:cs typeface="Cambria Math" charset="0"/>
                      </a:rPr>
                      <m:t>𝐀</m:t>
                    </m:r>
                  </m:oMath>
                </a14:m>
                <a:r>
                  <a:rPr lang="en-US" sz="1800" dirty="0" smtClean="0"/>
                  <a:t>)</a:t>
                </a:r>
              </a:p>
              <a:p>
                <a:pPr algn="l"/>
                <a:endParaRPr lang="en-US" sz="1800" dirty="0"/>
              </a:p>
              <a:p>
                <a:pPr algn="l"/>
                <a:r>
                  <a:rPr lang="en-US" sz="1800" dirty="0" smtClean="0"/>
                  <a:t>Recommissioned the vertical 5 pass extraction to prepare for three beams at five pass (this run period). </a:t>
                </a:r>
              </a:p>
              <a:p>
                <a:pPr algn="l"/>
                <a:endParaRPr lang="en-US" sz="1800" dirty="0"/>
              </a:p>
              <a:p>
                <a:pPr algn="l"/>
                <a:r>
                  <a:rPr lang="en-US" sz="1800" dirty="0" smtClean="0"/>
                  <a:t>Matching process is robust, allows for spot sizes at target of 200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𝝁</m:t>
                    </m:r>
                    <m:r>
                      <a:rPr lang="en-US" sz="1800" b="1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𝐦</m:t>
                    </m:r>
                    <m:r>
                      <a:rPr lang="en-US" sz="1800" b="1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 </m:t>
                    </m:r>
                    <m:r>
                      <a:rPr lang="en-US" sz="1800" b="1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𝐚𝐭</m:t>
                    </m:r>
                    <m:r>
                      <a:rPr lang="en-US" sz="1800" b="1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1800" b="1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𝐭𝐚𝐫𝐠𝐞𝐭</m:t>
                    </m:r>
                    <m:r>
                      <a:rPr lang="en-US" sz="1800" b="1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d>
                      <m:dPr>
                        <m:ctrlPr>
                          <a:rPr lang="en-US" sz="1800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sz="1800" b="1" i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𝐩𝐚𝐬𝐬</m:t>
                        </m:r>
                        <m:r>
                          <a:rPr lang="en-US" sz="1800" b="1" i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 </m:t>
                        </m:r>
                        <m:r>
                          <a:rPr lang="en-US" sz="1800" b="1" i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𝟓</m:t>
                        </m:r>
                        <m:r>
                          <a:rPr lang="en-US" sz="1800" b="1" i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, </m:t>
                        </m:r>
                        <m:r>
                          <a:rPr lang="en-US" sz="1800" b="1" i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𝐬𝐦𝐚𝐥𝐥𝐞𝐫</m:t>
                        </m:r>
                        <m:r>
                          <a:rPr lang="en-US" sz="1800" b="1" i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 </m:t>
                        </m:r>
                        <m:r>
                          <a:rPr lang="en-US" sz="1800" b="1" i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𝐚𝐭</m:t>
                        </m:r>
                        <m:r>
                          <a:rPr lang="en-US" sz="1800" b="1" i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 </m:t>
                        </m:r>
                        <m:r>
                          <a:rPr lang="en-US" sz="1800" b="1" i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𝐥𝐨𝐰𝐞𝐫</m:t>
                        </m:r>
                        <m:r>
                          <a:rPr lang="en-US" sz="1800" b="1" i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 </m:t>
                        </m:r>
                        <m:r>
                          <a:rPr lang="en-US" sz="1800" b="1" i="0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𝐩𝐚𝐬𝐬𝐞𝐬</m:t>
                        </m:r>
                      </m:e>
                    </m:d>
                  </m:oMath>
                </a14:m>
                <a:endParaRPr lang="en-US" sz="1800" b="1" dirty="0" smtClean="0">
                  <a:ea typeface="Cambria Math" charset="0"/>
                  <a:cs typeface="Cambria Math" charset="0"/>
                </a:endParaRPr>
              </a:p>
              <a:p>
                <a:pPr algn="l"/>
                <a:endParaRPr lang="en-US" sz="1800" dirty="0" smtClean="0"/>
              </a:p>
              <a:p>
                <a:pPr algn="l"/>
                <a:r>
                  <a:rPr lang="en-US" sz="1800" dirty="0" smtClean="0"/>
                  <a:t>Beam positions stable with the slow lock system. We are planning to recommission the fast-feedback during beam studies this run period.</a:t>
                </a:r>
              </a:p>
              <a:p>
                <a:pPr algn="l"/>
                <a:endParaRPr lang="en-US" sz="1800" dirty="0"/>
              </a:p>
              <a:p>
                <a:pPr algn="l"/>
                <a:r>
                  <a:rPr lang="en-US" sz="1800" dirty="0" smtClean="0"/>
                  <a:t>Target misalignment relative to the beamline can be an issue with the tight aperture requirements for Tritium.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447800"/>
                <a:ext cx="6858000" cy="4247317"/>
              </a:xfrm>
              <a:prstGeom prst="rect">
                <a:avLst/>
              </a:prstGeom>
              <a:blipFill rotWithShape="0">
                <a:blip r:embed="rId2"/>
                <a:stretch>
                  <a:fillRect l="-711" t="-862" r="-356" b="-12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1578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Preparations for fall run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66800"/>
            <a:ext cx="8458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One experiment in particular E12-17-003: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It will require low energy spread, good energy stability</a:t>
            </a:r>
          </a:p>
          <a:p>
            <a:pPr algn="l"/>
            <a:endParaRPr lang="en-US" sz="1800" dirty="0"/>
          </a:p>
          <a:p>
            <a:pPr algn="l"/>
            <a:r>
              <a:rPr lang="en-US" sz="1800" dirty="0" smtClean="0"/>
              <a:t>We need to make sure the fast-feedback is functional (hardware was upgraded)</a:t>
            </a:r>
          </a:p>
          <a:p>
            <a:pPr algn="l"/>
            <a:endParaRPr lang="en-US" sz="1800" dirty="0"/>
          </a:p>
          <a:p>
            <a:pPr algn="l"/>
            <a:r>
              <a:rPr lang="en-US" sz="1800" dirty="0" smtClean="0"/>
              <a:t>We need to make sure we can measure energy spread at 1C12 (new OTR system)</a:t>
            </a:r>
          </a:p>
          <a:p>
            <a:pPr algn="l"/>
            <a:endParaRPr lang="en-US" sz="1800" dirty="0"/>
          </a:p>
          <a:p>
            <a:pPr algn="l"/>
            <a:r>
              <a:rPr lang="en-US" sz="1800" dirty="0" smtClean="0"/>
              <a:t>We need to revert to the 6GeV low energy optics</a:t>
            </a:r>
          </a:p>
          <a:p>
            <a:pPr algn="l"/>
            <a:endParaRPr lang="en-US" sz="1800" dirty="0"/>
          </a:p>
          <a:p>
            <a:pPr algn="l"/>
            <a:endParaRPr lang="en-US" sz="1800" dirty="0"/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Beam studies during the winter run period (now) will be used to check that the fast-feedback system is operational and cross-calibrate the OTR 1C12 with the harp at 1C12.</a:t>
            </a:r>
          </a:p>
          <a:p>
            <a:pPr algn="l"/>
            <a:endParaRPr lang="en-US" sz="1800" dirty="0"/>
          </a:p>
          <a:p>
            <a:pPr algn="l"/>
            <a:r>
              <a:rPr lang="en-US" sz="1800" dirty="0" smtClean="0">
                <a:solidFill>
                  <a:srgbClr val="FF0000"/>
                </a:solidFill>
              </a:rPr>
              <a:t>Any other particular requests regarding this upcoming fall run ? Need to know now if it requires beam studies.</a:t>
            </a:r>
          </a:p>
        </p:txBody>
      </p:sp>
    </p:spTree>
    <p:extLst>
      <p:ext uri="{BB962C8B-B14F-4D97-AF65-F5344CB8AC3E}">
        <p14:creationId xmlns:p14="http://schemas.microsoft.com/office/powerpoint/2010/main" val="215250845"/>
      </p:ext>
    </p:extLst>
  </p:cSld>
  <p:clrMapOvr>
    <a:masterClrMapping/>
  </p:clrMapOvr>
</p:sld>
</file>

<file path=ppt/theme/theme1.xml><?xml version="1.0" encoding="utf-8"?>
<a:theme xmlns:a="http://schemas.openxmlformats.org/drawingml/2006/main" name="JLab Vugraph 2004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JLab Vugraph 2004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JLab Vugraph 2004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 Vugraph 2004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 Vugraph 2004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 Vugraph 2004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 Vugraph 2004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 Vugraph 2004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 Vugraph 2004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LAS12talk [Repaired]" id="{A9BC3FA6-6C3D-244D-8DED-5A94A3B44370}" vid="{EDEFCA25-2C5C-674A-A6A1-F31E4852394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whiteslidesjlab</Template>
  <TotalTime>347</TotalTime>
  <Pages>1</Pages>
  <Words>934</Words>
  <Application>Microsoft Macintosh PowerPoint</Application>
  <PresentationFormat>Letter Paper (8.5x11 in)</PresentationFormat>
  <Paragraphs>202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Cambria Math</vt:lpstr>
      <vt:lpstr>Century Schoolbook</vt:lpstr>
      <vt:lpstr>Symbol</vt:lpstr>
      <vt:lpstr>Times</vt:lpstr>
      <vt:lpstr>Times New Roman</vt:lpstr>
      <vt:lpstr>Wingdings</vt:lpstr>
      <vt:lpstr>Arial</vt:lpstr>
      <vt:lpstr>JLab Vugraph 2004 Template</vt:lpstr>
      <vt:lpstr> HALLA APEL REPORT</vt:lpstr>
      <vt:lpstr>OUTLINE</vt:lpstr>
      <vt:lpstr>6 GeV vs 12 GeV CEBAF Top Level Parameters</vt:lpstr>
      <vt:lpstr>Transverse Emittance* and Energy Spread†</vt:lpstr>
      <vt:lpstr>12 GeV Beam Requirements</vt:lpstr>
      <vt:lpstr>Beam Delivery Constraints</vt:lpstr>
      <vt:lpstr>Beam Delivery Constraints (cont)</vt:lpstr>
      <vt:lpstr>Current Status</vt:lpstr>
      <vt:lpstr>Preparations for fall run</vt:lpstr>
      <vt:lpstr>12GeV  HALL A optics</vt:lpstr>
      <vt:lpstr>Low Energy Spread optics</vt:lpstr>
      <vt:lpstr>HALL A beamline raster configuration</vt:lpstr>
      <vt:lpstr>Raster checks with  beam</vt:lpstr>
      <vt:lpstr>Conclusions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CEBAF in Hall B after the 12GeV upgrade</dc:title>
  <dc:subject>BESAC</dc:subject>
  <dc:creator>Microsoft Office User</dc:creator>
  <cp:keywords>Presentation Generic</cp:keywords>
  <dc:description/>
  <cp:lastModifiedBy>Microsoft Office User</cp:lastModifiedBy>
  <cp:revision>16</cp:revision>
  <cp:lastPrinted>2000-12-01T16:23:09Z</cp:lastPrinted>
  <dcterms:created xsi:type="dcterms:W3CDTF">2018-01-24T17:16:14Z</dcterms:created>
  <dcterms:modified xsi:type="dcterms:W3CDTF">2018-01-24T23:06:36Z</dcterms:modified>
</cp:coreProperties>
</file>