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387" r:id="rId3"/>
    <p:sldId id="386" r:id="rId4"/>
    <p:sldId id="375" r:id="rId5"/>
    <p:sldId id="376" r:id="rId6"/>
    <p:sldId id="379" r:id="rId7"/>
    <p:sldId id="378" r:id="rId8"/>
    <p:sldId id="377" r:id="rId9"/>
    <p:sldId id="404" r:id="rId10"/>
    <p:sldId id="405" r:id="rId11"/>
    <p:sldId id="382" r:id="rId12"/>
    <p:sldId id="409" r:id="rId13"/>
    <p:sldId id="400" r:id="rId14"/>
    <p:sldId id="401" r:id="rId15"/>
    <p:sldId id="407" r:id="rId16"/>
    <p:sldId id="406" r:id="rId17"/>
    <p:sldId id="396" r:id="rId18"/>
    <p:sldId id="397" r:id="rId19"/>
    <p:sldId id="398" r:id="rId20"/>
    <p:sldId id="402" r:id="rId21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9854" autoAdjust="0"/>
  </p:normalViewPr>
  <p:slideViewPr>
    <p:cSldViewPr snapToGrid="0" snapToObjects="1">
      <p:cViewPr varScale="1">
        <p:scale>
          <a:sx n="99" d="100"/>
          <a:sy n="99" d="100"/>
        </p:scale>
        <p:origin x="5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C6E7A-7961-4005-A8FE-1461D8DDA90A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928ED-A6D7-402D-9C34-900E84BD2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4376" y="8757301"/>
            <a:ext cx="3010952" cy="461326"/>
          </a:xfrm>
          <a:prstGeom prst="rect">
            <a:avLst/>
          </a:prstGeom>
          <a:ln/>
        </p:spPr>
        <p:txBody>
          <a:bodyPr lIns="90654" tIns="45327" rIns="90654" bIns="45327"/>
          <a:lstStyle/>
          <a:p>
            <a:fld id="{7A33849A-6C9A-4EB5-974D-3FDDB7655553}" type="slidenum">
              <a:rPr lang="en-US"/>
              <a:pPr/>
              <a:t>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597400" cy="34480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569" y="4380226"/>
            <a:ext cx="5093764" cy="4147201"/>
          </a:xfrm>
        </p:spPr>
        <p:txBody>
          <a:bodyPr/>
          <a:lstStyle/>
          <a:p>
            <a:r>
              <a:rPr lang="en-US"/>
              <a:t>Be brief</a:t>
            </a:r>
          </a:p>
        </p:txBody>
      </p:sp>
    </p:spTree>
    <p:extLst>
      <p:ext uri="{BB962C8B-B14F-4D97-AF65-F5344CB8AC3E}">
        <p14:creationId xmlns:p14="http://schemas.microsoft.com/office/powerpoint/2010/main" val="370521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Hall Collaboration Meeting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S&amp;T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Review </a:t>
            </a:r>
            <a:r>
              <a:rPr lang="en-US" sz="10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24-26, 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680" y="194726"/>
            <a:ext cx="6565420" cy="397933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4"/>
            <a:ext cx="1828800" cy="531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41" y="6497589"/>
            <a:ext cx="908917" cy="295672"/>
          </a:xfrm>
          <a:prstGeom prst="rect">
            <a:avLst/>
          </a:prstGeom>
        </p:spPr>
      </p:pic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5782339" y="6433440"/>
            <a:ext cx="2133600" cy="211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109F8C-9F4D-5945-807D-33CC9F4EE4DF}" type="datetimeFigureOut">
              <a:rPr lang="en-US" smtClean="0"/>
              <a:pPr/>
              <a:t>1/25/2018</a:t>
            </a:fld>
            <a:endParaRPr lang="en-US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5782339" y="664668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r>
              <a:rPr lang="en-US" dirty="0" smtClean="0"/>
              <a:t>/42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149600" y="6467479"/>
            <a:ext cx="297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12 </a:t>
            </a:r>
            <a:r>
              <a:rPr lang="en-US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GeV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CEBAF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4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9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3331"/>
            <a:ext cx="9143999" cy="5345038"/>
          </a:xfrm>
          <a:prstGeom prst="rect">
            <a:avLst/>
          </a:pr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5881" y="1359674"/>
            <a:ext cx="8452237" cy="707886"/>
          </a:xfrm>
          <a:prstGeom prst="rect">
            <a:avLst/>
          </a:prstGeom>
          <a:solidFill>
            <a:srgbClr val="B2B2B2">
              <a:alpha val="74902"/>
            </a:srgb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Cryogenic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Department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2699" y="4633374"/>
            <a:ext cx="4481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Jonathan Creel</a:t>
            </a:r>
          </a:p>
          <a:p>
            <a:pPr algn="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Cryogenic Department</a:t>
            </a:r>
          </a:p>
          <a:p>
            <a:pPr algn="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Engineering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881" y="6233823"/>
            <a:ext cx="453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2018  Hall Collaborators Meeting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ESR Capacity Tests</a:t>
            </a:r>
          </a:p>
        </p:txBody>
      </p:sp>
      <p:grpSp>
        <p:nvGrpSpPr>
          <p:cNvPr id="4099" name="Group 8"/>
          <p:cNvGrpSpPr>
            <a:grpSpLocks noChangeAspect="1"/>
          </p:cNvGrpSpPr>
          <p:nvPr/>
        </p:nvGrpSpPr>
        <p:grpSpPr bwMode="auto">
          <a:xfrm>
            <a:off x="685800" y="1266825"/>
            <a:ext cx="4960938" cy="3200400"/>
            <a:chOff x="685800" y="1195315"/>
            <a:chExt cx="4251960" cy="2743200"/>
          </a:xfrm>
        </p:grpSpPr>
        <p:pic>
          <p:nvPicPr>
            <p:cNvPr id="410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195315"/>
              <a:ext cx="425196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05" name="Straight Connector 6"/>
            <p:cNvCxnSpPr>
              <a:cxnSpLocks noChangeShapeType="1"/>
            </p:cNvCxnSpPr>
            <p:nvPr/>
          </p:nvCxnSpPr>
          <p:spPr bwMode="auto">
            <a:xfrm>
              <a:off x="1544128" y="1388853"/>
              <a:ext cx="0" cy="207033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</p:spPr>
        </p:cxnSp>
        <p:cxnSp>
          <p:nvCxnSpPr>
            <p:cNvPr id="4106" name="Straight Connector 7"/>
            <p:cNvCxnSpPr>
              <a:cxnSpLocks noChangeShapeType="1"/>
            </p:cNvCxnSpPr>
            <p:nvPr/>
          </p:nvCxnSpPr>
          <p:spPr bwMode="auto">
            <a:xfrm>
              <a:off x="4051539" y="1388852"/>
              <a:ext cx="0" cy="207033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100" name="Rectangle 9"/>
          <p:cNvSpPr>
            <a:spLocks noChangeArrowheads="1"/>
          </p:cNvSpPr>
          <p:nvPr/>
        </p:nvSpPr>
        <p:spPr bwMode="auto">
          <a:xfrm>
            <a:off x="685800" y="846138"/>
            <a:ext cx="6577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ESR Capacity Test (Fall 2017 Run, 13-14 Nov 2017)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" y="4548188"/>
            <a:ext cx="83280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Notes: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(3.0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4.5 K) flow was provided to ESR.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 magnets at 4.5 K (but </a:t>
            </a:r>
            <a:r>
              <a:rPr lang="en-US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Powered but leads flows simulated).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Target (15 K) Loads.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6738" y="1406525"/>
            <a:ext cx="3367087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ESR Warm Compressors ramped to full capacity (18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10kL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LHe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Dewar filled @ 0.25%/hr.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excess capacity is equivalent to: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~0.8 g/s of 4.5 K Liquefaction 	</a:t>
            </a:r>
            <a:r>
              <a:rPr lang="en-US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~80 W of 4.5 K Refrigeration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~250 W of 15 K </a:t>
            </a:r>
            <a:endParaRPr lang="en-US" sz="1400" dirty="0"/>
          </a:p>
        </p:txBody>
      </p:sp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685800" y="5657850"/>
            <a:ext cx="8328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</a:t>
            </a:r>
            <a:r>
              <a:rPr lang="en-US" altLang="en-US" sz="1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CHL-ESR TL, </a:t>
            </a:r>
            <a:r>
              <a:rPr lang="en-US" altLang="en-US" sz="1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LHe</a:t>
            </a:r>
            <a:r>
              <a:rPr lang="en-US" altLang="en-US" sz="1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r>
              <a:rPr lang="en-US" altLang="en-US" sz="1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loss rate is ~ 4%/day (based on operational experience during Fall 2017 run</a:t>
            </a:r>
            <a:r>
              <a:rPr lang="en-US" altLang="en-US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14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</a:t>
            </a:r>
            <a:r>
              <a:rPr lang="en-US" altLang="en-US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 (3.0 </a:t>
            </a:r>
            <a:r>
              <a:rPr lang="en-US" altLang="en-US" sz="1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</a:t>
            </a:r>
            <a:r>
              <a:rPr lang="en-US" altLang="en-US" sz="1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4.5 K) of ~ 5-6 g/s from CHL is required to meet this additional load.</a:t>
            </a:r>
          </a:p>
        </p:txBody>
      </p:sp>
    </p:spTree>
    <p:extLst>
      <p:ext uri="{BB962C8B-B14F-4D97-AF65-F5344CB8AC3E}">
        <p14:creationId xmlns:p14="http://schemas.microsoft.com/office/powerpoint/2010/main" val="28007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M:\cryo\CENTRAL DOCUMENTATION AREA\Pictures and Videos\JLAB Pictures\CHLI\Power Panels\IMG_2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13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0" t="21505" r="5001" b="13036"/>
          <a:stretch/>
        </p:blipFill>
        <p:spPr bwMode="auto">
          <a:xfrm>
            <a:off x="6705600" y="2709111"/>
            <a:ext cx="156175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1380" name="Picture 4" descr="M:\cryo\CENTRAL DOCUMENTATION AREA\Pictures and Videos\JLAB Pictures\CHL-II\CHL2 Bldg Pictures\DSC020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7314" r="4844" b="20196"/>
          <a:stretch/>
        </p:blipFill>
        <p:spPr bwMode="auto">
          <a:xfrm>
            <a:off x="6669505" y="4572000"/>
            <a:ext cx="2318084" cy="1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/>
          <a:lstStyle/>
          <a:p>
            <a:r>
              <a:rPr lang="en-US" dirty="0" smtClean="0"/>
              <a:t>Maintenance Cycles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268777" y="668954"/>
            <a:ext cx="64977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maintenance performed while plant operating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PM maintenance on redundant equipment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238297" y="1579876"/>
            <a:ext cx="649778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maintenance performed while plant shutdown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Electrical systems maintenance every 1-2 years</a:t>
            </a:r>
            <a:endParaRPr lang="en-US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Control valve rebuilds every 7-10 years</a:t>
            </a:r>
            <a:endParaRPr lang="en-US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Replace </a:t>
            </a:r>
            <a:r>
              <a:rPr lang="en-US" sz="1800" dirty="0" err="1" smtClean="0"/>
              <a:t>adsorber</a:t>
            </a:r>
            <a:r>
              <a:rPr lang="en-US" sz="1800" dirty="0" smtClean="0"/>
              <a:t> carbon every 7-10 years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223057" y="3416672"/>
            <a:ext cx="649778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CHL1 and CHL2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Alternating annual shutdowns</a:t>
            </a:r>
            <a:endParaRPr lang="en-US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Allows maintenance and saves utilities</a:t>
            </a:r>
            <a:endParaRPr lang="en-US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CHL1 will be off summer 2018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223057" y="5211247"/>
            <a:ext cx="64977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ESR summer  2018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217513" y="5762658"/>
            <a:ext cx="64977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HDR summer 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354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 Maintenance Summer 2018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3182" y="849761"/>
            <a:ext cx="82653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ESR will be shutdown and warmed to 300K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Hall’s can maintain magnets at 100K as desired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Decontaminate main cold box process piping and heat exchangers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Regenerate cold box internal 80K beds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5951" y="2580500"/>
            <a:ext cx="826530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and Controls Maintenance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Replace CAMAC control system with Allen Bradley Programmable Logic Controller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PM electrical systems including circuit breakers, and terminal cleaning and tightening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5951" y="4060167"/>
            <a:ext cx="82653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Maintenance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PM main compressors and vacuum pumps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Rebuild main warm gas control valves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Rebuild cold turbine inlet valves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Replace and regenerate activated carbon in primary </a:t>
            </a:r>
            <a:r>
              <a:rPr lang="en-US" dirty="0" err="1" smtClean="0"/>
              <a:t>adsorber</a:t>
            </a:r>
            <a:endParaRPr lang="en-US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251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205" y="2842953"/>
            <a:ext cx="6710795" cy="36259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344" y="662283"/>
            <a:ext cx="826530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Reliability following 12GeV upgrade has been lower than desired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Designing a site-wide approach with a plan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Continue normal maintenance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Expand learned maintenance (things learned as equipment ages)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Critical spares (expensive or long lead time items)</a:t>
            </a:r>
          </a:p>
        </p:txBody>
      </p:sp>
    </p:spTree>
    <p:extLst>
      <p:ext uri="{BB962C8B-B14F-4D97-AF65-F5344CB8AC3E}">
        <p14:creationId xmlns:p14="http://schemas.microsoft.com/office/powerpoint/2010/main" val="22033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 Reliability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3182" y="849761"/>
            <a:ext cx="826530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CHL1 SC1 Cold Compressor #4 March 2015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Cold compressor bearings failed after site wide power outage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Spare compressor was installed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415951" y="2264617"/>
            <a:ext cx="826530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CHL1 SC1 Cold Compressor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 March 2017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Compressor stopped spinning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Broken wire on radial position sensor connector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Issue repaired and cold box returned to service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5951" y="4060167"/>
            <a:ext cx="82653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CHL1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Contamination Issue During Maintenance Period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Unusual partial power outage within CHL complex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Resulted in ingestion of large amounts of air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CHL2 brought online to support LINACS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CHL1 cleaned and returned to service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429" y="902300"/>
            <a:ext cx="2201319" cy="1653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65" y="2641041"/>
            <a:ext cx="2188583" cy="16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1" y="17463"/>
            <a:ext cx="7434262" cy="736600"/>
          </a:xfrm>
        </p:spPr>
        <p:txBody>
          <a:bodyPr/>
          <a:lstStyle/>
          <a:p>
            <a:r>
              <a:rPr lang="en-US" dirty="0" smtClean="0"/>
              <a:t>Recent Upgrades</a:t>
            </a:r>
            <a:endParaRPr lang="en-US" dirty="0"/>
          </a:p>
        </p:txBody>
      </p:sp>
      <p:pic>
        <p:nvPicPr>
          <p:cNvPr id="740354" name="Picture 2" descr="C:\Users\creel\Desktop\IMG_3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70547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91" y="3567573"/>
            <a:ext cx="2080971" cy="2772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491" y="849761"/>
            <a:ext cx="52741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CHL2 Main Compressor Summer 2016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New 6</a:t>
            </a:r>
            <a:r>
              <a:rPr lang="en-US" baseline="30000" dirty="0" smtClean="0"/>
              <a:t>th</a:t>
            </a:r>
            <a:r>
              <a:rPr lang="en-US" dirty="0" smtClean="0"/>
              <a:t> warm 2500hp compressor installed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err="1" smtClean="0"/>
              <a:t>JLab</a:t>
            </a:r>
            <a:r>
              <a:rPr lang="en-US" dirty="0" smtClean="0"/>
              <a:t> design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Provides redundancy for other first and second stages because it can be </a:t>
            </a:r>
            <a:r>
              <a:rPr lang="en-US" dirty="0" err="1" smtClean="0"/>
              <a:t>valved</a:t>
            </a:r>
            <a:r>
              <a:rPr lang="en-US" dirty="0" smtClean="0"/>
              <a:t> in as low, medium, or high pressure stage for maintenance or repair activity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492" y="3590138"/>
            <a:ext cx="597920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CTF Cold Box 3 Summer 2017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New Linde L280 cold box installed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Increased liquefaction capacity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Turbines instead of reciprocating expanders reduces maintenance load</a:t>
            </a:r>
          </a:p>
        </p:txBody>
      </p:sp>
    </p:spTree>
    <p:extLst>
      <p:ext uri="{BB962C8B-B14F-4D97-AF65-F5344CB8AC3E}">
        <p14:creationId xmlns:p14="http://schemas.microsoft.com/office/powerpoint/2010/main" val="25479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0038" y="982663"/>
            <a:ext cx="8705850" cy="1355725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is funded 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replace 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existing SC1/M 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K cold box. 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being </a:t>
            </a: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for the following 3 modes of operation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3363" indent="-233363">
              <a:buFontTx/>
              <a:buAutoNum type="arabicPeriod"/>
              <a:defRPr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Capacity: 250 g/s @ 28 mbar (CC1 suction)</a:t>
            </a:r>
          </a:p>
          <a:p>
            <a:pPr marL="233363" indent="-233363">
              <a:buFontTx/>
              <a:buAutoNum type="arabicPeriod"/>
              <a:defRPr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 Capacity: 200 g/s @ 31 mbar (CC1 suction)</a:t>
            </a:r>
          </a:p>
          <a:p>
            <a:pPr marL="233363" indent="-233363">
              <a:buFontTx/>
              <a:buAutoNum type="arabicPeriod"/>
              <a:defRPr/>
            </a:pPr>
            <a:r>
              <a:rPr lang="en-US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 Capacity: 170 g/s @ 31 mbar (CC1 suction</a:t>
            </a:r>
            <a:r>
              <a:rPr lang="en-US" sz="1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9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 K Cold Box Replacement</a:t>
            </a:r>
          </a:p>
        </p:txBody>
      </p:sp>
      <p:pic>
        <p:nvPicPr>
          <p:cNvPr id="410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11" y="4100148"/>
            <a:ext cx="1067308" cy="2011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13" y="1582738"/>
            <a:ext cx="305117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861" y="4822490"/>
            <a:ext cx="1742440" cy="128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300038" y="2338388"/>
            <a:ext cx="4572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CC Discharge will be ~1.2 bar and ≤ 30 K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Water Cooled Motors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3D Impellers for Cold Compressors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Replicates capacity of the existing 2.1K Cold Boxes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MSU-FRIB and LCLSII will be using similar systems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Expected to install and commission by Dec 2020.</a:t>
            </a:r>
          </a:p>
        </p:txBody>
      </p:sp>
    </p:spTree>
    <p:extLst>
      <p:ext uri="{BB962C8B-B14F-4D97-AF65-F5344CB8AC3E}">
        <p14:creationId xmlns:p14="http://schemas.microsoft.com/office/powerpoint/2010/main" val="22142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Station Cryogenics Upgrade</a:t>
            </a:r>
          </a:p>
        </p:txBody>
      </p:sp>
      <p:grpSp>
        <p:nvGrpSpPr>
          <p:cNvPr id="7171" name="Group 10"/>
          <p:cNvGrpSpPr>
            <a:grpSpLocks/>
          </p:cNvGrpSpPr>
          <p:nvPr/>
        </p:nvGrpSpPr>
        <p:grpSpPr bwMode="auto">
          <a:xfrm>
            <a:off x="412750" y="4508500"/>
            <a:ext cx="8307388" cy="1644650"/>
            <a:chOff x="326653" y="4507985"/>
            <a:chExt cx="8307936" cy="16459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1EA7ED-52DA-4548-BCE1-782DD8578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653" y="4507985"/>
              <a:ext cx="2396180" cy="164592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59D23C-3D25-4ABB-9554-4A74781C3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611" y="4507985"/>
              <a:ext cx="1422287" cy="1645920"/>
            </a:xfrm>
            <a:prstGeom prst="round2DiagRect">
              <a:avLst>
                <a:gd name="adj1" fmla="val 0"/>
                <a:gd name="adj2" fmla="val 23654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B1B52D-546F-4A64-8A44-D8BF7A35A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8676" y="4507985"/>
              <a:ext cx="1234440" cy="1645920"/>
            </a:xfrm>
            <a:prstGeom prst="round2DiagRect">
              <a:avLst>
                <a:gd name="adj1" fmla="val 29246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5411D-309C-44AE-AB66-BBE243346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4894" y="4507985"/>
              <a:ext cx="2139695" cy="1645920"/>
            </a:xfrm>
            <a:prstGeom prst="round2DiagRect">
              <a:avLst>
                <a:gd name="adj1" fmla="val 0"/>
                <a:gd name="adj2" fmla="val 18868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6A1DE6-0455-494F-8D36-DB464916F245}"/>
              </a:ext>
            </a:extLst>
          </p:cNvPr>
          <p:cNvSpPr txBox="1"/>
          <p:nvPr/>
        </p:nvSpPr>
        <p:spPr>
          <a:xfrm>
            <a:off x="519545" y="864522"/>
            <a:ext cx="8223726" cy="35086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ASST-A Cryogenic System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Originally procured in 1992 by SSCL</a:t>
            </a:r>
          </a:p>
          <a:p>
            <a:pPr>
              <a:defRPr/>
            </a:pPr>
            <a:r>
              <a:rPr lang="en-US" sz="1800" dirty="0"/>
              <a:t>	Magnet Testing Lab for Magnet String Test</a:t>
            </a:r>
          </a:p>
          <a:p>
            <a:pPr>
              <a:defRPr/>
            </a:pP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1800" dirty="0"/>
              <a:t>Preliminary concept of Floating pressure process (Ganni Cycle) </a:t>
            </a:r>
          </a:p>
          <a:p>
            <a:pPr>
              <a:defRPr/>
            </a:pPr>
            <a:r>
              <a:rPr lang="en-GB" sz="1800" dirty="0"/>
              <a:t>	Developed and successfully used for the variable capacity operation </a:t>
            </a:r>
          </a:p>
          <a:p>
            <a:pPr>
              <a:defRPr/>
            </a:pPr>
            <a:r>
              <a:rPr lang="en-GB" sz="1800" dirty="0"/>
              <a:t>	to recover after the magnet string quench test</a:t>
            </a:r>
          </a:p>
          <a:p>
            <a:pPr>
              <a:defRPr/>
            </a:pP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dirty="0"/>
              <a:t>Majority of the components already present at </a:t>
            </a:r>
            <a:r>
              <a:rPr lang="en-GB" dirty="0" err="1" smtClean="0"/>
              <a:t>Jlab</a:t>
            </a: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Attempting to obtain SLI funding to complete design, installation, and commissioning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ASST-A Cryogenic System (contd.)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71E16-9E8C-41A3-9AAE-91C6AE7C09E0}"/>
              </a:ext>
            </a:extLst>
          </p:cNvPr>
          <p:cNvSpPr/>
          <p:nvPr/>
        </p:nvSpPr>
        <p:spPr>
          <a:xfrm>
            <a:off x="582613" y="931863"/>
            <a:ext cx="8104187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en-GB" sz="2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4.0 kW 4.5 K cold box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Tested Capacity: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Compressor System (Sullair)</a:t>
            </a:r>
          </a:p>
          <a:p>
            <a:pPr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	2x 186 kW (250 hp) 1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stage </a:t>
            </a:r>
          </a:p>
          <a:p>
            <a:pPr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	2x 522 kW (700 hp) 2</a:t>
            </a:r>
            <a:r>
              <a:rPr lang="en-GB" sz="1600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stage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Four turbo-expanders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Eleven heat exchangers </a:t>
            </a:r>
          </a:p>
          <a:p>
            <a:pPr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	Grouped into six brazed aluminium cores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Two 80 K beds, One 20 K </a:t>
            </a:r>
            <a:r>
              <a:rPr lang="en-GB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bed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GB" sz="1600" dirty="0" smtClean="0">
                <a:cs typeface="Times New Roman" panose="02020603050405020304" pitchFamily="18" charset="0"/>
              </a:rPr>
              <a:t>Will modify to add 15K/20K taps</a:t>
            </a:r>
            <a:endParaRPr lang="en-US" sz="1600" dirty="0"/>
          </a:p>
        </p:txBody>
      </p:sp>
      <p:pic>
        <p:nvPicPr>
          <p:cNvPr id="81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914400"/>
            <a:ext cx="4060825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85825" y="2052638"/>
          <a:ext cx="3884613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871">
                  <a:extLst>
                    <a:ext uri="{9D8B030D-6E8A-4147-A177-3AD203B41FA5}">
                      <a16:colId xmlns:a16="http://schemas.microsoft.com/office/drawing/2014/main" val="2259191224"/>
                    </a:ext>
                  </a:extLst>
                </a:gridCol>
                <a:gridCol w="1294871">
                  <a:extLst>
                    <a:ext uri="{9D8B030D-6E8A-4147-A177-3AD203B41FA5}">
                      <a16:colId xmlns:a16="http://schemas.microsoft.com/office/drawing/2014/main" val="2149293622"/>
                    </a:ext>
                  </a:extLst>
                </a:gridCol>
                <a:gridCol w="1294871">
                  <a:extLst>
                    <a:ext uri="{9D8B030D-6E8A-4147-A177-3AD203B41FA5}">
                      <a16:colId xmlns:a16="http://schemas.microsoft.com/office/drawing/2014/main" val="2520342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4.5K Refrigeration Capacity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4.5K Liquefaction Capacity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val="322921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Refrigeration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4026 W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val="202178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Liquefaction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34.3 g/s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val="554722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Mixed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2235 W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22.6 g/s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anchor="ctr"/>
                </a:tc>
                <a:extLst>
                  <a:ext uri="{0D108BD9-81ED-4DB2-BD59-A6C34878D82A}">
                    <a16:rowId xmlns:a16="http://schemas.microsoft.com/office/drawing/2014/main" val="257542537"/>
                  </a:ext>
                </a:extLst>
              </a:tr>
            </a:tbl>
          </a:graphicData>
        </a:graphic>
      </p:graphicFrame>
      <p:sp>
        <p:nvSpPr>
          <p:cNvPr id="8219" name="TextBox 2"/>
          <p:cNvSpPr txBox="1">
            <a:spLocks noChangeArrowheads="1"/>
          </p:cNvSpPr>
          <p:nvPr/>
        </p:nvSpPr>
        <p:spPr bwMode="auto">
          <a:xfrm>
            <a:off x="395288" y="6094413"/>
            <a:ext cx="579596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3333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rgbClr val="66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0" i="1" baseline="30000">
                <a:solidFill>
                  <a:srgbClr val="0000FF"/>
                </a:solidFill>
                <a:latin typeface="Times" panose="02020603050405020304" pitchFamily="18" charset="0"/>
              </a:rPr>
              <a:t>1 </a:t>
            </a:r>
            <a:r>
              <a:rPr lang="en-US" altLang="en-US" sz="1000" b="0" i="1">
                <a:solidFill>
                  <a:srgbClr val="0000FF"/>
                </a:solidFill>
                <a:latin typeface="Times" panose="02020603050405020304" pitchFamily="18" charset="0"/>
              </a:rPr>
              <a:t>Ganni and Apparao, Design, verification and acceptance testing of the ASST-A helium refrigeration system</a:t>
            </a:r>
          </a:p>
        </p:txBody>
      </p:sp>
    </p:spTree>
    <p:extLst>
      <p:ext uri="{BB962C8B-B14F-4D97-AF65-F5344CB8AC3E}">
        <p14:creationId xmlns:p14="http://schemas.microsoft.com/office/powerpoint/2010/main" val="327624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CBECD0-E9CD-4CDE-9BC7-48A8BA9471A0}"/>
              </a:ext>
            </a:extLst>
          </p:cNvPr>
          <p:cNvSpPr txBox="1"/>
          <p:nvPr/>
        </p:nvSpPr>
        <p:spPr>
          <a:xfrm>
            <a:off x="5141913" y="1590675"/>
            <a:ext cx="383857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 u="sng" dirty="0" smtClean="0"/>
              <a:t>Started Process Simulations:</a:t>
            </a:r>
            <a:endParaRPr lang="en-US" sz="1600" b="1" i="1" u="sng" dirty="0"/>
          </a:p>
          <a:p>
            <a:pPr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15.0 bar Supply to Cold Box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Medium pressure (MP) stream at 2.0 bar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Significant 1</a:t>
            </a:r>
            <a:r>
              <a:rPr lang="en-US" sz="1600" baseline="30000" dirty="0"/>
              <a:t>st</a:t>
            </a:r>
            <a:r>
              <a:rPr lang="en-US" sz="1600" dirty="0"/>
              <a:t> Stage Bypass (102.1 g/s) available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LN Consumption 68.7 g/s (~ 80 </a:t>
            </a:r>
            <a:r>
              <a:rPr lang="en-US" sz="1600" dirty="0" err="1"/>
              <a:t>gph</a:t>
            </a:r>
            <a:r>
              <a:rPr lang="en-US" sz="16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No Target load is considered in this case.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Supporting a 5.0 kW (20K) target additionally would require ~ 25 g/s of 3.0 </a:t>
            </a:r>
            <a:r>
              <a:rPr lang="en-US" sz="1600" dirty="0" err="1"/>
              <a:t>atm</a:t>
            </a:r>
            <a:r>
              <a:rPr lang="en-US" sz="1600" dirty="0"/>
              <a:t>, 4.5 K </a:t>
            </a:r>
            <a:r>
              <a:rPr lang="en-US" sz="1600" dirty="0" err="1"/>
              <a:t>SCHe</a:t>
            </a:r>
            <a:r>
              <a:rPr lang="en-US" sz="1600" dirty="0"/>
              <a:t> flow from CHL</a:t>
            </a:r>
            <a:r>
              <a:rPr lang="en-US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 smtClean="0"/>
              <a:t>Working to </a:t>
            </a:r>
            <a:r>
              <a:rPr lang="en-US" sz="1600" dirty="0" smtClean="0"/>
              <a:t>secure SLI funding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2248D1-EB6C-4A25-9BA8-4A17074338E5}"/>
              </a:ext>
            </a:extLst>
          </p:cNvPr>
          <p:cNvSpPr/>
          <p:nvPr/>
        </p:nvSpPr>
        <p:spPr>
          <a:xfrm>
            <a:off x="560388" y="793750"/>
            <a:ext cx="816927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of ASST-A supporting baseline 12 GeV era cryogenic loads</a:t>
            </a:r>
          </a:p>
          <a:p>
            <a:pPr>
              <a:lnSpc>
                <a:spcPct val="150000"/>
              </a:lnSpc>
              <a:defRPr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"/>
          <a:stretch>
            <a:fillRect/>
          </a:stretch>
        </p:blipFill>
        <p:spPr bwMode="auto">
          <a:xfrm>
            <a:off x="196850" y="1317625"/>
            <a:ext cx="49450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: Rounded Corners 8"/>
          <p:cNvSpPr>
            <a:spLocks noChangeArrowheads="1"/>
          </p:cNvSpPr>
          <p:nvPr/>
        </p:nvSpPr>
        <p:spPr bwMode="auto">
          <a:xfrm>
            <a:off x="996950" y="5626100"/>
            <a:ext cx="465138" cy="180975"/>
          </a:xfrm>
          <a:prstGeom prst="roundRect">
            <a:avLst>
              <a:gd name="adj" fmla="val 16667"/>
            </a:avLst>
          </a:prstGeom>
          <a:solidFill>
            <a:srgbClr val="00B0F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3333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rgbClr val="66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9222" name="Rectangle: Rounded Corners 9"/>
          <p:cNvSpPr>
            <a:spLocks noChangeArrowheads="1"/>
          </p:cNvSpPr>
          <p:nvPr/>
        </p:nvSpPr>
        <p:spPr bwMode="auto">
          <a:xfrm>
            <a:off x="4462463" y="1900238"/>
            <a:ext cx="428625" cy="179387"/>
          </a:xfrm>
          <a:prstGeom prst="roundRect">
            <a:avLst>
              <a:gd name="adj" fmla="val 16667"/>
            </a:avLst>
          </a:prstGeom>
          <a:solidFill>
            <a:srgbClr val="FF00FF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3333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rgbClr val="66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9223" name="Rectangle: Rounded Corners 10"/>
          <p:cNvSpPr>
            <a:spLocks noChangeArrowheads="1"/>
          </p:cNvSpPr>
          <p:nvPr/>
        </p:nvSpPr>
        <p:spPr bwMode="auto">
          <a:xfrm>
            <a:off x="1258888" y="2540000"/>
            <a:ext cx="231775" cy="534988"/>
          </a:xfrm>
          <a:prstGeom prst="roundRect">
            <a:avLst>
              <a:gd name="adj" fmla="val 16667"/>
            </a:avLst>
          </a:prstGeom>
          <a:solidFill>
            <a:srgbClr val="92D050">
              <a:alpha val="50195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3333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rgbClr val="66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922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Applicability to 12 GeV Loads</a:t>
            </a:r>
          </a:p>
        </p:txBody>
      </p:sp>
    </p:spTree>
    <p:extLst>
      <p:ext uri="{BB962C8B-B14F-4D97-AF65-F5344CB8AC3E}">
        <p14:creationId xmlns:p14="http://schemas.microsoft.com/office/powerpoint/2010/main" val="17816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027" y="914401"/>
            <a:ext cx="5310748" cy="5469774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Cryogenics at </a:t>
            </a:r>
            <a:r>
              <a:rPr lang="en-US" dirty="0" err="1" smtClean="0"/>
              <a:t>JLab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Central </a:t>
            </a:r>
            <a:r>
              <a:rPr lang="en-US" dirty="0"/>
              <a:t>Helium Liquefier's </a:t>
            </a:r>
            <a:r>
              <a:rPr lang="en-US" dirty="0" smtClean="0"/>
              <a:t>CHL1 </a:t>
            </a:r>
            <a:r>
              <a:rPr lang="en-US" dirty="0"/>
              <a:t>&amp; </a:t>
            </a:r>
            <a:r>
              <a:rPr lang="en-US" dirty="0" smtClean="0"/>
              <a:t>CHL2</a:t>
            </a:r>
            <a:endParaRPr lang="en-US" dirty="0"/>
          </a:p>
          <a:p>
            <a:pPr lvl="1"/>
            <a:r>
              <a:rPr lang="en-US" dirty="0" smtClean="0"/>
              <a:t>Hall </a:t>
            </a:r>
            <a:r>
              <a:rPr lang="en-US" dirty="0"/>
              <a:t>D </a:t>
            </a:r>
            <a:r>
              <a:rPr lang="en-US" dirty="0" smtClean="0"/>
              <a:t>Refrigerator HDR</a:t>
            </a:r>
            <a:endParaRPr lang="en-US" dirty="0"/>
          </a:p>
          <a:p>
            <a:pPr lvl="1"/>
            <a:r>
              <a:rPr lang="en-US" dirty="0"/>
              <a:t>Cryogenic Test Facility </a:t>
            </a:r>
            <a:r>
              <a:rPr lang="en-US" dirty="0" smtClean="0"/>
              <a:t>CTF</a:t>
            </a:r>
          </a:p>
          <a:p>
            <a:pPr lvl="1"/>
            <a:r>
              <a:rPr lang="en-US" dirty="0"/>
              <a:t>End Station </a:t>
            </a:r>
            <a:r>
              <a:rPr lang="en-US" dirty="0" smtClean="0"/>
              <a:t>Refrigerator ESR</a:t>
            </a:r>
            <a:endParaRPr lang="en-US" dirty="0"/>
          </a:p>
          <a:p>
            <a:r>
              <a:rPr lang="en-US" dirty="0" smtClean="0"/>
              <a:t>Maintenance Cycles</a:t>
            </a:r>
          </a:p>
          <a:p>
            <a:pPr lvl="1"/>
            <a:r>
              <a:rPr lang="en-US" dirty="0" smtClean="0"/>
              <a:t>ESR summer maintenance</a:t>
            </a:r>
          </a:p>
          <a:p>
            <a:r>
              <a:rPr lang="en-US" dirty="0" smtClean="0"/>
              <a:t>Reliability </a:t>
            </a:r>
          </a:p>
          <a:p>
            <a:r>
              <a:rPr lang="en-US" dirty="0" smtClean="0"/>
              <a:t>Recent upgrades</a:t>
            </a:r>
          </a:p>
          <a:p>
            <a:r>
              <a:rPr lang="en-US" dirty="0" smtClean="0"/>
              <a:t>Future upgrades at ESR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50" y="1097280"/>
            <a:ext cx="3660785" cy="443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6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1DE6-0455-494F-8D36-DB464916F245}"/>
              </a:ext>
            </a:extLst>
          </p:cNvPr>
          <p:cNvSpPr txBox="1"/>
          <p:nvPr/>
        </p:nvSpPr>
        <p:spPr>
          <a:xfrm>
            <a:off x="685800" y="914400"/>
            <a:ext cx="6683817" cy="51706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Jefferson Lab Cryogenics Department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Operates five major cryogenic facilities at </a:t>
            </a:r>
            <a:r>
              <a:rPr lang="en-US" sz="1800" dirty="0" err="1" smtClean="0"/>
              <a:t>JLab</a:t>
            </a:r>
            <a:endParaRPr lang="en-US" sz="1800" dirty="0"/>
          </a:p>
          <a:p>
            <a:pPr>
              <a:defRPr/>
            </a:pP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Performs maintenance and repairs across the facilities year round</a:t>
            </a:r>
            <a:endParaRPr lang="en-GB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GB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Perform upgrades for expanded capabilities or equipment end of life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err="1" smtClean="0"/>
              <a:t>Qweak</a:t>
            </a:r>
            <a:r>
              <a:rPr lang="en-GB" dirty="0" smtClean="0"/>
              <a:t> heat exchanger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CHL2 C6 compressor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CTF cold box 3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CHL1 2K cold box replacement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End station cryogenics upgrade</a:t>
            </a:r>
          </a:p>
          <a:p>
            <a:pPr>
              <a:defRPr/>
            </a:pPr>
            <a:endParaRPr lang="en-GB" sz="1800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1800" dirty="0" smtClean="0"/>
              <a:t>Continuously improve the next generation cryogenics equipment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More flexibility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Lower power consumption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Lower LN2 usage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en-GB" dirty="0" smtClean="0"/>
              <a:t>Improved reliability</a:t>
            </a:r>
          </a:p>
        </p:txBody>
      </p:sp>
    </p:spTree>
    <p:extLst>
      <p:ext uri="{BB962C8B-B14F-4D97-AF65-F5344CB8AC3E}">
        <p14:creationId xmlns:p14="http://schemas.microsoft.com/office/powerpoint/2010/main" val="22266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" y="1219200"/>
            <a:ext cx="8837997" cy="49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41288" y="0"/>
            <a:ext cx="8842376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 smtClean="0">
                <a:solidFill>
                  <a:srgbClr val="333399"/>
                </a:solidFill>
                <a:latin typeface="Times New Roman" pitchFamily="18" charset="0"/>
              </a:rPr>
              <a:t>Cryogenic Plants and Transfer Lines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2" name="Left Arrow 1"/>
          <p:cNvSpPr/>
          <p:nvPr/>
        </p:nvSpPr>
        <p:spPr bwMode="auto">
          <a:xfrm>
            <a:off x="152400" y="1548836"/>
            <a:ext cx="419100" cy="194095"/>
          </a:xfrm>
          <a:prstGeom prst="lef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029" y="1066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93818" y="1420623"/>
            <a:ext cx="1961805" cy="480019"/>
            <a:chOff x="2743199" y="1336522"/>
            <a:chExt cx="1712423" cy="707886"/>
          </a:xfrm>
        </p:grpSpPr>
        <p:sp>
          <p:nvSpPr>
            <p:cNvPr id="50" name="TextBox 49"/>
            <p:cNvSpPr txBox="1"/>
            <p:nvPr/>
          </p:nvSpPr>
          <p:spPr>
            <a:xfrm>
              <a:off x="2743199" y="1336522"/>
              <a:ext cx="1205409" cy="70788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HDR, 4.5K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023360" y="1454727"/>
              <a:ext cx="432262" cy="3740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75240" y="2644669"/>
            <a:ext cx="4490818" cy="821106"/>
            <a:chOff x="1475240" y="2644669"/>
            <a:chExt cx="4490818" cy="821106"/>
          </a:xfrm>
        </p:grpSpPr>
        <p:sp>
          <p:nvSpPr>
            <p:cNvPr id="42" name="TextBox 41"/>
            <p:cNvSpPr txBox="1"/>
            <p:nvPr/>
          </p:nvSpPr>
          <p:spPr>
            <a:xfrm>
              <a:off x="1475240" y="2644669"/>
              <a:ext cx="3604127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CHL1 + CHL2, 2.1K/4.5K/35K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079367" y="2707048"/>
              <a:ext cx="886691" cy="7587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61264" y="4486707"/>
            <a:ext cx="2318020" cy="991380"/>
            <a:chOff x="6661264" y="4486707"/>
            <a:chExt cx="2318020" cy="991380"/>
          </a:xfrm>
        </p:grpSpPr>
        <p:sp>
          <p:nvSpPr>
            <p:cNvPr id="46" name="TextBox 45"/>
            <p:cNvSpPr txBox="1"/>
            <p:nvPr/>
          </p:nvSpPr>
          <p:spPr>
            <a:xfrm>
              <a:off x="6916189" y="4486707"/>
              <a:ext cx="2063095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ESR, 4.5K/15K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661264" y="4965469"/>
              <a:ext cx="836815" cy="5126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026" y="4127068"/>
            <a:ext cx="2640471" cy="829973"/>
            <a:chOff x="165026" y="4127068"/>
            <a:chExt cx="2640471" cy="829973"/>
          </a:xfrm>
        </p:grpSpPr>
        <p:sp>
          <p:nvSpPr>
            <p:cNvPr id="32" name="TextBox 31"/>
            <p:cNvSpPr txBox="1"/>
            <p:nvPr/>
          </p:nvSpPr>
          <p:spPr>
            <a:xfrm>
              <a:off x="165026" y="4127068"/>
              <a:ext cx="2640471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CTF, 2.1K/4.5K/35K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911926" y="4582968"/>
              <a:ext cx="789709" cy="3740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08160" y="3665911"/>
            <a:ext cx="3389557" cy="1699193"/>
            <a:chOff x="3108160" y="3665911"/>
            <a:chExt cx="3389557" cy="1699193"/>
          </a:xfrm>
        </p:grpSpPr>
        <p:sp>
          <p:nvSpPr>
            <p:cNvPr id="55" name="TextBox 54"/>
            <p:cNvSpPr txBox="1"/>
            <p:nvPr/>
          </p:nvSpPr>
          <p:spPr>
            <a:xfrm>
              <a:off x="3108160" y="3754700"/>
              <a:ext cx="3086894" cy="4001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CHL/ESR 4.5K </a:t>
              </a:r>
              <a:r>
                <a:rPr lang="en-US" sz="2000" dirty="0" err="1" smtClean="0">
                  <a:solidFill>
                    <a:schemeClr val="bg1"/>
                  </a:solidFill>
                </a:rPr>
                <a:t>Transferline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134795" y="3665911"/>
              <a:ext cx="362922" cy="16991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50636" y="4582968"/>
            <a:ext cx="2384159" cy="707886"/>
            <a:chOff x="3750636" y="4582968"/>
            <a:chExt cx="2384159" cy="707886"/>
          </a:xfrm>
        </p:grpSpPr>
        <p:sp>
          <p:nvSpPr>
            <p:cNvPr id="34" name="Oval 33"/>
            <p:cNvSpPr/>
            <p:nvPr/>
          </p:nvSpPr>
          <p:spPr>
            <a:xfrm>
              <a:off x="5577839" y="4731097"/>
              <a:ext cx="556956" cy="5253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50636" y="4582968"/>
              <a:ext cx="1772077" cy="70788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Proposed ES</a:t>
              </a:r>
            </a:p>
            <a:p>
              <a:r>
                <a:rPr lang="en-US" sz="2000" dirty="0" smtClean="0">
                  <a:solidFill>
                    <a:schemeClr val="bg1"/>
                  </a:solidFill>
                </a:rPr>
                <a:t>Upgrade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6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06" y="66220"/>
            <a:ext cx="7434262" cy="736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CENTRAL HELIUM LIQUEFIER (CHL1)</a:t>
            </a:r>
            <a:endParaRPr lang="en-US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733800"/>
            <a:ext cx="86106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12KW at 35K shield, 4.6KW at 2.1K primary, 10 g/s Liquefaction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Maintains South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&amp; LERF super-conducting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at 2.1K ( 72,800 liquid liter inventory)          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Provides shield circuit for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and transfer lines at 35K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1991 (4K), 1994 (2K)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Unattended,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 &gt; 215,000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3-600HP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3-2250HP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Cold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2.1K Cold Box 250 g/s  5 stage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0.039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to 1.1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dirty="0">
                <a:solidFill>
                  <a:srgbClr val="0000FF"/>
                </a:solidFill>
                <a:latin typeface="Rockwell Condensed" pitchFamily="18" charset="0"/>
              </a:rPr>
              <a:t>3300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5.5 MW, 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Rockwell Condensed" pitchFamily="18" charset="0"/>
              </a:rPr>
              <a:t>330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gal/hour</a:t>
            </a:r>
          </a:p>
        </p:txBody>
      </p:sp>
      <p:pic>
        <p:nvPicPr>
          <p:cNvPr id="73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143000"/>
            <a:ext cx="334746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08722"/>
            <a:ext cx="2765612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254" y="1115760"/>
            <a:ext cx="2231146" cy="25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70902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293728" y="802820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4.5K Cold Box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7094049" y="805934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2.1K Cold Box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663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06" y="66220"/>
            <a:ext cx="7434262" cy="736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CENTRAL HELIUM LIQUEFIER (CHL2)</a:t>
            </a:r>
            <a:endParaRPr lang="en-US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733800"/>
            <a:ext cx="87757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12.6KW 35K shield, 4.8KW 2.1K primary, 20 g/s Liquefaction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Maintains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North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&amp;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Injector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super-conducting </a:t>
            </a:r>
            <a:r>
              <a:rPr lang="en-US" altLang="en-US" sz="1800" b="0" dirty="0" err="1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 at 2.1K ( 72,800 liquid liter inventory)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Provides shield circuit for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linac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cryomodules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and transfer lines at 35K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2013        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Unattended,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&gt;33,000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4-800HP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2-2500HP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Cold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2.1K Cold Box 250 g/s  5 stage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0.039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to 1.1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atm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dirty="0">
                <a:solidFill>
                  <a:srgbClr val="0000FF"/>
                </a:solidFill>
                <a:latin typeface="Rockwell Condensed" pitchFamily="18" charset="0"/>
              </a:rPr>
              <a:t>2600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3.8 MW, 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Rockwell Condensed" pitchFamily="18" charset="0"/>
              </a:rPr>
              <a:t>120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70902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110987" y="80282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300-65K Cold Box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6620677" y="1002268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65-4.5K Cold Box</a:t>
            </a:r>
            <a:endParaRPr lang="en-US" sz="1800" dirty="0"/>
          </a:p>
        </p:txBody>
      </p:sp>
      <p:pic>
        <p:nvPicPr>
          <p:cNvPr id="737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4" y="1108722"/>
            <a:ext cx="3398766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48" y="1115760"/>
            <a:ext cx="2280858" cy="25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2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06885"/>
            <a:ext cx="2832100" cy="212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06" y="66220"/>
            <a:ext cx="7434262" cy="736600"/>
          </a:xfrm>
        </p:spPr>
        <p:txBody>
          <a:bodyPr/>
          <a:lstStyle/>
          <a:p>
            <a:r>
              <a:rPr lang="en-US" altLang="en-US" dirty="0"/>
              <a:t>Hall D Refrigerator (HDR)</a:t>
            </a:r>
            <a:endParaRPr lang="en-US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581400"/>
            <a:ext cx="8610600" cy="260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170W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4.5K twin turbine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Hall D Solenoid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1980 Princeton Plasma Lab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1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988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Cryogenic Test Facility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2013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Hall 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&gt;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30,000 PPL/CTF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 x 150HP single stage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&gt;25,000 HDR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75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0.3 MW, 480V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15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762000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9400" y="762000"/>
            <a:ext cx="18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M2800 Cold Box</a:t>
            </a:r>
            <a:endParaRPr lang="en-US" sz="1800" dirty="0"/>
          </a:p>
        </p:txBody>
      </p:sp>
      <p:pic>
        <p:nvPicPr>
          <p:cNvPr id="73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5" y="1072509"/>
            <a:ext cx="1900203" cy="252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66" y="1096573"/>
            <a:ext cx="1881426" cy="250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31344"/>
            <a:ext cx="3964418" cy="163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81600" y="1154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Helium Gas and Liquid Storage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87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06" y="66220"/>
            <a:ext cx="7434262" cy="736600"/>
          </a:xfrm>
        </p:spPr>
        <p:txBody>
          <a:bodyPr/>
          <a:lstStyle/>
          <a:p>
            <a:r>
              <a:rPr lang="en-US" altLang="en-US" dirty="0"/>
              <a:t>Cryogenic Test Facility (CTF)</a:t>
            </a:r>
            <a:endParaRPr lang="en-US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5052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700W 4.5K OR &gt; 7 g/s Liquefaction twin turbine (back up 750W 4.5K w/reciprocating expanders)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         800W 35K w/reciprocating expander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V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ertical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T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A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rea, </a:t>
            </a:r>
            <a:r>
              <a:rPr lang="en-US" altLang="en-US" sz="1800" b="0" dirty="0" err="1">
                <a:solidFill>
                  <a:srgbClr val="0000CC"/>
                </a:solidFill>
                <a:latin typeface="Rockwell Condensed" pitchFamily="18" charset="0"/>
              </a:rPr>
              <a:t>C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ryomodule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Test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C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ave, Injector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T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est </a:t>
            </a:r>
            <a:r>
              <a:rPr lang="en-US" altLang="en-US" sz="1800" b="0" dirty="0">
                <a:solidFill>
                  <a:srgbClr val="0000CC"/>
                </a:solidFill>
                <a:latin typeface="Rockwell Condensed" pitchFamily="18" charset="0"/>
              </a:rPr>
              <a:t>F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acility (in construction)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1988 M2200     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</a:t>
            </a:r>
            <a:r>
              <a:rPr lang="en-US" altLang="en-US" dirty="0">
                <a:solidFill>
                  <a:srgbClr val="0000CC"/>
                </a:solidFill>
                <a:latin typeface="Rockwell Condensed" pitchFamily="18" charset="0"/>
              </a:rPr>
              <a:t>2017 L280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&gt;1,400 L280  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3 x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4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00HP Compound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/2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 &gt;225,000 M2200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6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00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0.8 MW, 480V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30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762000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6546173" y="773668"/>
            <a:ext cx="259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Reciprocating Expander</a:t>
            </a:r>
            <a:endParaRPr lang="en-US" sz="1800" dirty="0"/>
          </a:p>
        </p:txBody>
      </p:sp>
      <p:pic>
        <p:nvPicPr>
          <p:cNvPr id="73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3" y="1079666"/>
            <a:ext cx="2904457" cy="217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75866"/>
            <a:ext cx="1651642" cy="220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6261" name="Picture 5" descr="C:\Users\creel\Desktop\IMG_35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0992" y="1354806"/>
            <a:ext cx="2175716" cy="16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1345" y="762000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L280 Cold Box</a:t>
            </a:r>
            <a:endParaRPr lang="en-US" sz="1800" dirty="0"/>
          </a:p>
        </p:txBody>
      </p:sp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97" y="1071855"/>
            <a:ext cx="1641113" cy="218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00600" y="773668"/>
            <a:ext cx="18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M2200 Cold Box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21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06" y="66220"/>
            <a:ext cx="7434262" cy="736600"/>
          </a:xfrm>
        </p:spPr>
        <p:txBody>
          <a:bodyPr/>
          <a:lstStyle/>
          <a:p>
            <a:r>
              <a:rPr lang="en-US" altLang="en-US" dirty="0"/>
              <a:t>End Station Refrigerator (ESR)</a:t>
            </a:r>
            <a:endParaRPr lang="en-US" dirty="0"/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228600" y="3505200"/>
            <a:ext cx="8686800" cy="233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4508500">
              <a:defRPr>
                <a:solidFill>
                  <a:schemeClr val="tx1"/>
                </a:solidFill>
                <a:latin typeface="Arial" charset="0"/>
              </a:defRPr>
            </a:lvl1pPr>
            <a:lvl2pPr algn="l" defTabSz="4508500">
              <a:defRPr>
                <a:solidFill>
                  <a:schemeClr val="tx1"/>
                </a:solidFill>
                <a:latin typeface="Arial" charset="0"/>
              </a:defRPr>
            </a:lvl2pPr>
            <a:lvl3pPr algn="l" defTabSz="4508500">
              <a:defRPr>
                <a:solidFill>
                  <a:schemeClr val="tx1"/>
                </a:solidFill>
                <a:latin typeface="Arial" charset="0"/>
              </a:defRPr>
            </a:lvl3pPr>
            <a:lvl4pPr algn="l" defTabSz="4508500">
              <a:defRPr>
                <a:solidFill>
                  <a:schemeClr val="tx1"/>
                </a:solidFill>
                <a:latin typeface="Arial" charset="0"/>
              </a:defRPr>
            </a:lvl4pPr>
            <a:lvl5pPr algn="l" defTabSz="4508500">
              <a:defRPr>
                <a:solidFill>
                  <a:schemeClr val="tx1"/>
                </a:solidFill>
                <a:latin typeface="Arial" charset="0"/>
              </a:defRPr>
            </a:lvl5pPr>
            <a:lvl6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08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endParaRPr lang="en-US" altLang="en-US" sz="1200" dirty="0" smtClean="0">
              <a:solidFill>
                <a:srgbClr val="000000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Capacity: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1.5KW 4.5K or 800W 4.5K plus 1.2kW 15K</a:t>
            </a:r>
          </a:p>
          <a:p>
            <a:pPr eaLnBrk="1" hangingPunct="1">
              <a:lnSpc>
                <a:spcPct val="50000"/>
              </a:lnSpc>
              <a:spcBef>
                <a:spcPct val="75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Maintains Hall’s A, B, and C 4.5K spectrometer magnets and 4.5K/15K targets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Commission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1978 LBL </a:t>
            </a:r>
            <a:r>
              <a:rPr lang="en-US" altLang="en-US" sz="1800" b="0" dirty="0" err="1" smtClean="0">
                <a:solidFill>
                  <a:srgbClr val="0000CC"/>
                </a:solidFill>
                <a:latin typeface="Rockwell Condensed" pitchFamily="18" charset="0"/>
              </a:rPr>
              <a:t>Escar</a:t>
            </a:r>
            <a:r>
              <a:rPr lang="en-US" altLang="en-US" sz="1800" b="0" dirty="0" smtClean="0">
                <a:solidFill>
                  <a:srgbClr val="0000CC"/>
                </a:solidFill>
                <a:latin typeface="Rockwell Condensed" pitchFamily="18" charset="0"/>
              </a:rPr>
              <a:t> 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Service Duty: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24/7/365 Continuous Unattended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1994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endParaRPr lang="en-US" altLang="en-US" sz="1800" b="0" dirty="0" smtClean="0">
              <a:solidFill>
                <a:srgbClr val="0000FF"/>
              </a:solidFill>
              <a:latin typeface="Rockwell Condensed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Operation Hours to Date: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&lt; 900 </a:t>
            </a:r>
            <a:r>
              <a:rPr lang="en-US" altLang="en-US" sz="1800" b="0" dirty="0" err="1">
                <a:solidFill>
                  <a:srgbClr val="0000FF"/>
                </a:solidFill>
                <a:latin typeface="Rockwell Condensed" pitchFamily="18" charset="0"/>
              </a:rPr>
              <a:t>Escar</a:t>
            </a: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Main Compressors: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1 x 250HP 1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st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stage, 2 x 1000HP 2</a:t>
            </a:r>
            <a:r>
              <a:rPr lang="en-US" altLang="en-US" sz="1800" b="0" baseline="30000" dirty="0" smtClean="0">
                <a:solidFill>
                  <a:srgbClr val="0000FF"/>
                </a:solidFill>
                <a:latin typeface="Rockwell Condensed" pitchFamily="18" charset="0"/>
              </a:rPr>
              <a:t>nd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stage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 dirty="0">
                <a:solidFill>
                  <a:srgbClr val="0000FF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                             &gt; 175,000 </a:t>
            </a:r>
            <a:r>
              <a:rPr lang="en-US" altLang="en-US" sz="1800" b="0" dirty="0" err="1" smtClean="0">
                <a:solidFill>
                  <a:srgbClr val="0000FF"/>
                </a:solidFill>
                <a:latin typeface="Rockwell Condensed" pitchFamily="18" charset="0"/>
              </a:rPr>
              <a:t>JLab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 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Cooling Water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: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450 gal/min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Electric Power: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1.2 MW, 480/4160V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 </a:t>
            </a:r>
            <a:r>
              <a:rPr lang="en-US" altLang="en-US" sz="1800" dirty="0" smtClean="0">
                <a:solidFill>
                  <a:srgbClr val="000000"/>
                </a:solidFill>
                <a:latin typeface="Rockwell Condensed" pitchFamily="18" charset="0"/>
              </a:rPr>
              <a:t>LN2 Precooling:</a:t>
            </a:r>
            <a:r>
              <a:rPr lang="en-US" altLang="en-US" sz="1800" b="0" dirty="0" smtClean="0">
                <a:solidFill>
                  <a:srgbClr val="000000"/>
                </a:solidFill>
                <a:latin typeface="Rockwell Condensed" pitchFamily="18" charset="0"/>
              </a:rPr>
              <a:t> 4</a:t>
            </a:r>
            <a:r>
              <a:rPr lang="en-US" altLang="en-US" sz="1800" b="0" dirty="0" smtClean="0">
                <a:solidFill>
                  <a:srgbClr val="0000FF"/>
                </a:solidFill>
                <a:latin typeface="Rockwell Condensed" pitchFamily="18" charset="0"/>
              </a:rPr>
              <a:t>0 gal/hour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19586" y="805934"/>
            <a:ext cx="216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Warm Compressors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5686236" y="802820"/>
            <a:ext cx="162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4.5K Cold Box</a:t>
            </a:r>
            <a:endParaRPr lang="en-US" sz="1800" dirty="0"/>
          </a:p>
        </p:txBody>
      </p:sp>
      <p:pic>
        <p:nvPicPr>
          <p:cNvPr id="735234" name="Picture 2" descr="M:\cryo\CENTRAL DOCUMENTATION AREA\Pictures and Videos\JLAB Pictures\ESR\JDC\P100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3" y="1108722"/>
            <a:ext cx="3366117" cy="22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15760"/>
            <a:ext cx="3242974" cy="223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47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End Station Refrigerator (ESR) (contd.)</a:t>
            </a: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073F2-F253-4FEE-B53E-7D147CA55978}"/>
              </a:ext>
            </a:extLst>
          </p:cNvPr>
          <p:cNvSpPr txBox="1"/>
          <p:nvPr/>
        </p:nvSpPr>
        <p:spPr>
          <a:xfrm>
            <a:off x="394861" y="3629233"/>
            <a:ext cx="3379643" cy="16773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 Cryogenic Loads: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4.5 K Refrigeration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4.5 K Liquefaction (Lead Flows)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smtClean="0"/>
              <a:t>15K Targets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BA7F-D1E0-4511-ACAA-A9053B4F8EDF}"/>
              </a:ext>
            </a:extLst>
          </p:cNvPr>
          <p:cNvSpPr txBox="1"/>
          <p:nvPr/>
        </p:nvSpPr>
        <p:spPr>
          <a:xfrm>
            <a:off x="394861" y="1937072"/>
            <a:ext cx="3289300" cy="1846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CHL for: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Warm gas purification 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 err="1"/>
              <a:t>GHe</a:t>
            </a:r>
            <a:r>
              <a:rPr lang="en-US" sz="1800" dirty="0"/>
              <a:t> storage 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/>
              <a:t>LN storage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03E58-09D2-4D60-9771-49397EE5CD74}"/>
              </a:ext>
            </a:extLst>
          </p:cNvPr>
          <p:cNvSpPr/>
          <p:nvPr/>
        </p:nvSpPr>
        <p:spPr>
          <a:xfrm>
            <a:off x="394861" y="5071025"/>
            <a:ext cx="862055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SCHe</a:t>
            </a:r>
            <a:r>
              <a:rPr lang="en-GB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Support Flow from CHL: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3.0 bar, 4.5 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GB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Trip Recovery, ESR booster, or supporting </a:t>
            </a:r>
            <a:r>
              <a:rPr lang="en-GB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High Powered Targets (</a:t>
            </a:r>
            <a:r>
              <a:rPr lang="en-GB" sz="1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Qweak</a:t>
            </a:r>
            <a:r>
              <a:rPr lang="en-GB" sz="1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~3kW)</a:t>
            </a:r>
            <a:endParaRPr lang="en-GB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414463"/>
            <a:ext cx="4252913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4918075" y="5254625"/>
            <a:ext cx="409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rgbClr val="3333C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 b="1">
                <a:solidFill>
                  <a:srgbClr val="6633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rgbClr val="66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0" i="1">
                <a:solidFill>
                  <a:srgbClr val="0070C0"/>
                </a:solidFill>
                <a:latin typeface="Times New Roman" panose="02020603050405020304" pitchFamily="18" charset="0"/>
              </a:rPr>
              <a:t>Knudsen et al., Refrigeration recovery for Experiment hall high target loads</a:t>
            </a:r>
            <a:br>
              <a:rPr lang="en-US" altLang="en-US" sz="1000" b="0" i="1">
                <a:solidFill>
                  <a:srgbClr val="0070C0"/>
                </a:solidFill>
                <a:latin typeface="Times New Roman" panose="02020603050405020304" pitchFamily="18" charset="0"/>
              </a:rPr>
            </a:br>
            <a:r>
              <a:rPr lang="en-US" altLang="en-US" sz="1000" b="0" i="1">
                <a:solidFill>
                  <a:srgbClr val="0070C0"/>
                </a:solidFill>
                <a:latin typeface="Times New Roman" panose="02020603050405020304" pitchFamily="18" charset="0"/>
              </a:rPr>
              <a:t>(CEC 2009)</a:t>
            </a:r>
            <a:endParaRPr lang="en-US" altLang="en-US" sz="1000" b="0" i="1">
              <a:solidFill>
                <a:srgbClr val="0070C0"/>
              </a:solidFill>
              <a:latin typeface="Times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182" y="633632"/>
            <a:ext cx="4442498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ESR 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Manifolded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all Hall’s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Problems </a:t>
            </a:r>
            <a:r>
              <a:rPr lang="en-US" dirty="0"/>
              <a:t>in one Hall can effect other </a:t>
            </a:r>
            <a:r>
              <a:rPr lang="en-US" dirty="0" smtClean="0"/>
              <a:t>Hall’s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Coordination is critical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21110</TotalTime>
  <Words>1513</Words>
  <Application>Microsoft Office PowerPoint</Application>
  <PresentationFormat>Overhead</PresentationFormat>
  <Paragraphs>268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Garamond</vt:lpstr>
      <vt:lpstr>Minion Pro</vt:lpstr>
      <vt:lpstr>Rockwell Condensed</vt:lpstr>
      <vt:lpstr>Times</vt:lpstr>
      <vt:lpstr>Times New Roman</vt:lpstr>
      <vt:lpstr>Wingdings</vt:lpstr>
      <vt:lpstr>JLab_presentation</vt:lpstr>
      <vt:lpstr>PowerPoint Presentation</vt:lpstr>
      <vt:lpstr>Outline</vt:lpstr>
      <vt:lpstr>PowerPoint Presentation</vt:lpstr>
      <vt:lpstr>CENTRAL HELIUM LIQUEFIER (CHL1)</vt:lpstr>
      <vt:lpstr>CENTRAL HELIUM LIQUEFIER (CHL2)</vt:lpstr>
      <vt:lpstr>Hall D Refrigerator (HDR)</vt:lpstr>
      <vt:lpstr>Cryogenic Test Facility (CTF)</vt:lpstr>
      <vt:lpstr>End Station Refrigerator (ESR)</vt:lpstr>
      <vt:lpstr>End Station Refrigerator (ESR) (contd.)</vt:lpstr>
      <vt:lpstr>ESR Capacity Tests</vt:lpstr>
      <vt:lpstr>Maintenance Cycles</vt:lpstr>
      <vt:lpstr>ESR Maintenance Summer 2018 (contd)</vt:lpstr>
      <vt:lpstr>Reliability</vt:lpstr>
      <vt:lpstr>Cryogenics Reliability</vt:lpstr>
      <vt:lpstr>Recent Upgrades</vt:lpstr>
      <vt:lpstr>2.1 K Cold Box Replacement</vt:lpstr>
      <vt:lpstr>End Station Cryogenics Upgrade</vt:lpstr>
      <vt:lpstr>ASST-A Cryogenic System (contd.)</vt:lpstr>
      <vt:lpstr>Applicability to 12 GeV Loads</vt:lpstr>
      <vt:lpstr>Conclusion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Jonathan Creel</cp:lastModifiedBy>
  <cp:revision>423</cp:revision>
  <dcterms:created xsi:type="dcterms:W3CDTF">2016-10-03T15:46:18Z</dcterms:created>
  <dcterms:modified xsi:type="dcterms:W3CDTF">2018-01-25T13:01:57Z</dcterms:modified>
</cp:coreProperties>
</file>